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70" r:id="rId5"/>
    <p:sldId id="277" r:id="rId6"/>
    <p:sldId id="278" r:id="rId7"/>
    <p:sldId id="280" r:id="rId8"/>
    <p:sldId id="279" r:id="rId9"/>
    <p:sldId id="275" r:id="rId10"/>
    <p:sldId id="272" r:id="rId11"/>
    <p:sldId id="273" r:id="rId12"/>
    <p:sldId id="274" r:id="rId13"/>
    <p:sldId id="276" r:id="rId14"/>
  </p:sldIdLst>
  <p:sldSz cx="9144000" cy="5143500" type="screen16x9"/>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68E38"/>
    <a:srgbClr val="0877F2"/>
    <a:srgbClr val="097EE9"/>
    <a:srgbClr val="097AE1"/>
    <a:srgbClr val="007DDA"/>
    <a:srgbClr val="0086EA"/>
    <a:srgbClr val="008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68" autoAdjust="0"/>
  </p:normalViewPr>
  <p:slideViewPr>
    <p:cSldViewPr>
      <p:cViewPr>
        <p:scale>
          <a:sx n="139" d="100"/>
          <a:sy n="139" d="100"/>
        </p:scale>
        <p:origin x="-834" y="-90"/>
      </p:cViewPr>
      <p:guideLst>
        <p:guide orient="horz" pos="660"/>
        <p:guide orient="horz" pos="852"/>
        <p:guide pos="1008"/>
        <p:guide pos="1440"/>
      </p:guideLst>
    </p:cSldViewPr>
  </p:slideViewPr>
  <p:notesTextViewPr>
    <p:cViewPr>
      <p:scale>
        <a:sx n="1" d="1"/>
        <a:sy n="1" d="1"/>
      </p:scale>
      <p:origin x="0" y="0"/>
    </p:cViewPr>
  </p:notesTextViewPr>
  <p:notesViewPr>
    <p:cSldViewPr>
      <p:cViewPr>
        <p:scale>
          <a:sx n="66" d="100"/>
          <a:sy n="66" d="100"/>
        </p:scale>
        <p:origin x="-17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4343400"/>
            <a:ext cx="60198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i="1"/>
            </a:lvl1pPr>
          </a:lstStyle>
          <a:p>
            <a:r>
              <a:rPr lang="en-US" i="0" dirty="0" smtClean="0"/>
              <a:t>Introducing </a:t>
            </a:r>
            <a:r>
              <a:rPr lang="en-US" dirty="0" smtClean="0"/>
              <a:t>Wonders </a:t>
            </a:r>
            <a:r>
              <a:rPr lang="en-US" i="0" dirty="0" smtClean="0"/>
              <a:t>to Teachers</a:t>
            </a:r>
            <a:r>
              <a:rPr lang="en-US" dirty="0" smtClean="0"/>
              <a:t>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100"/>
            </a:lvl1pPr>
          </a:lstStyle>
          <a:p>
            <a:fld id="{71F811D2-5684-44C6-8E27-D86DCFAA0F31}" type="slidenum">
              <a:rPr lang="en-US" smtClean="0"/>
              <a:pPr/>
              <a:t>‹#›</a:t>
            </a:fld>
            <a:endParaRPr lang="en-US"/>
          </a:p>
        </p:txBody>
      </p:sp>
    </p:spTree>
    <p:extLst>
      <p:ext uri="{BB962C8B-B14F-4D97-AF65-F5344CB8AC3E}">
        <p14:creationId xmlns:p14="http://schemas.microsoft.com/office/powerpoint/2010/main" val="261093120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457200" algn="l" defTabSz="914400" rtl="0" eaLnBrk="1" latinLnBrk="0" hangingPunct="1">
      <a:spcBef>
        <a:spcPts val="600"/>
      </a:spcBef>
      <a:defRPr sz="1100" kern="1200">
        <a:solidFill>
          <a:schemeClr val="tx1"/>
        </a:solidFill>
        <a:latin typeface="+mn-lt"/>
        <a:ea typeface="+mn-ea"/>
        <a:cs typeface="+mn-cs"/>
      </a:defRPr>
    </a:lvl2pPr>
    <a:lvl3pPr marL="914400" algn="l" defTabSz="914400" rtl="0" eaLnBrk="1" latinLnBrk="0" hangingPunct="1">
      <a:spcBef>
        <a:spcPts val="600"/>
      </a:spcBef>
      <a:defRPr sz="1100" kern="1200">
        <a:solidFill>
          <a:schemeClr val="tx1"/>
        </a:solidFill>
        <a:latin typeface="+mn-lt"/>
        <a:ea typeface="+mn-ea"/>
        <a:cs typeface="+mn-cs"/>
      </a:defRPr>
    </a:lvl3pPr>
    <a:lvl4pPr marL="1371600" algn="l" defTabSz="914400" rtl="0" eaLnBrk="1" latinLnBrk="0" hangingPunct="1">
      <a:spcBef>
        <a:spcPts val="600"/>
      </a:spcBef>
      <a:defRPr sz="1100" kern="1200">
        <a:solidFill>
          <a:schemeClr val="tx1"/>
        </a:solidFill>
        <a:latin typeface="+mn-lt"/>
        <a:ea typeface="+mn-ea"/>
        <a:cs typeface="+mn-cs"/>
      </a:defRPr>
    </a:lvl4pPr>
    <a:lvl5pPr marL="1828800" algn="l" defTabSz="914400" rtl="0" eaLnBrk="1" latinLnBrk="0" hangingPunct="1">
      <a:spcBef>
        <a:spcPts val="600"/>
      </a:spcBef>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Introducing </a:t>
            </a:r>
            <a:r>
              <a:rPr lang="en-US" sz="1100" b="1" i="1" dirty="0" smtClean="0"/>
              <a:t>Wonders</a:t>
            </a:r>
            <a:endParaRPr lang="en-US" sz="1100" b="1" i="0" dirty="0" smtClean="0"/>
          </a:p>
          <a:p>
            <a:r>
              <a:rPr lang="en-US" sz="1100" b="0" i="0" dirty="0" smtClean="0"/>
              <a:t>Welcome</a:t>
            </a:r>
            <a:r>
              <a:rPr lang="en-US" sz="1100" b="0" i="0" baseline="0" dirty="0" smtClean="0"/>
              <a:t> families and explain that after a careful review process, </a:t>
            </a:r>
            <a:r>
              <a:rPr lang="en-US" sz="1100" b="0" i="1" baseline="0" dirty="0" smtClean="0"/>
              <a:t>Wonders </a:t>
            </a:r>
            <a:r>
              <a:rPr lang="en-US" sz="1100" b="0" i="0" baseline="0" dirty="0" smtClean="0"/>
              <a:t>was selected as the reading and language arts program. </a:t>
            </a:r>
          </a:p>
        </p:txBody>
      </p:sp>
      <p:sp>
        <p:nvSpPr>
          <p:cNvPr id="4" name="Slide Number Placeholder 3"/>
          <p:cNvSpPr>
            <a:spLocks noGrp="1"/>
          </p:cNvSpPr>
          <p:nvPr>
            <p:ph type="sldNum" sz="quarter" idx="10"/>
          </p:nvPr>
        </p:nvSpPr>
        <p:spPr/>
        <p:txBody>
          <a:bodyPr/>
          <a:lstStyle/>
          <a:p>
            <a:fld id="{71F811D2-5684-44C6-8E27-D86DCFAA0F31}" type="slidenum">
              <a:rPr lang="en-US" smtClean="0"/>
              <a:t>1</a:t>
            </a:fld>
            <a:endParaRPr lang="en-US"/>
          </a:p>
        </p:txBody>
      </p:sp>
    </p:spTree>
    <p:extLst>
      <p:ext uri="{BB962C8B-B14F-4D97-AF65-F5344CB8AC3E}">
        <p14:creationId xmlns:p14="http://schemas.microsoft.com/office/powerpoint/2010/main" val="339120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Wonders </a:t>
            </a:r>
            <a:r>
              <a:rPr lang="en-US" b="1" i="0" dirty="0" smtClean="0"/>
              <a:t>at Home</a:t>
            </a:r>
          </a:p>
          <a:p>
            <a:r>
              <a:rPr lang="en-US" b="0" i="0" dirty="0" smtClean="0"/>
              <a:t>Show</a:t>
            </a:r>
            <a:r>
              <a:rPr lang="en-US" b="0" i="0" baseline="0" dirty="0" smtClean="0"/>
              <a:t> the </a:t>
            </a:r>
            <a:r>
              <a:rPr lang="en-US" b="0" i="0" baseline="0" dirty="0" err="1" smtClean="0"/>
              <a:t>ConnectED</a:t>
            </a:r>
            <a:r>
              <a:rPr lang="en-US" b="0" i="0" baseline="0" dirty="0" smtClean="0"/>
              <a:t> Student Workspace home page. Click to reveal what the Student Workspace has to offer, including</a:t>
            </a:r>
          </a:p>
          <a:p>
            <a:pPr marL="171450" indent="-171450">
              <a:buFont typeface="Arial" charset="0"/>
              <a:buChar char="•"/>
            </a:pPr>
            <a:r>
              <a:rPr lang="en-US" b="1" i="0" baseline="0" dirty="0" smtClean="0"/>
              <a:t>To Do: </a:t>
            </a:r>
            <a:r>
              <a:rPr lang="en-US" b="0" i="0" baseline="0" dirty="0" smtClean="0"/>
              <a:t>Children can go here to see their assignments from the teacher.</a:t>
            </a:r>
          </a:p>
          <a:p>
            <a:pPr marL="171450" indent="-171450">
              <a:buFont typeface="Arial" charset="0"/>
              <a:buChar char="•"/>
            </a:pPr>
            <a:r>
              <a:rPr lang="en-US" b="1" i="0" baseline="0" dirty="0" smtClean="0"/>
              <a:t>Words to Know: </a:t>
            </a:r>
            <a:r>
              <a:rPr lang="en-US" b="0" i="0" baseline="0" dirty="0" smtClean="0"/>
              <a:t>Children practice their individual list of weekly vocabulary words.</a:t>
            </a:r>
          </a:p>
          <a:p>
            <a:pPr marL="171450" indent="-171450">
              <a:buFont typeface="Arial" charset="0"/>
              <a:buChar char="•"/>
            </a:pPr>
            <a:r>
              <a:rPr lang="en-US" b="1" i="0" baseline="0" dirty="0" smtClean="0"/>
              <a:t>Write: </a:t>
            </a:r>
            <a:r>
              <a:rPr lang="en-US" b="0" i="0" baseline="0" dirty="0" smtClean="0"/>
              <a:t>In the Writer’s Workshop, older children will work on weekly writing assignments, while younger children work on handwriting skills.</a:t>
            </a:r>
          </a:p>
          <a:p>
            <a:pPr marL="171450" indent="-171450">
              <a:buFont typeface="Arial" charset="0"/>
              <a:buChar char="•"/>
            </a:pPr>
            <a:r>
              <a:rPr lang="en-US" b="1" i="0" baseline="0" dirty="0" smtClean="0"/>
              <a:t>Games: </a:t>
            </a:r>
            <a:r>
              <a:rPr lang="en-US" b="0" i="0" baseline="0" dirty="0" smtClean="0"/>
              <a:t>Online games provide children with skills practice and teachers with data they can use to plan targeted classroom instruction.</a:t>
            </a:r>
          </a:p>
          <a:p>
            <a:pPr marL="171450" indent="-171450">
              <a:buFont typeface="Arial" charset="0"/>
              <a:buChar char="•"/>
            </a:pPr>
            <a:r>
              <a:rPr lang="en-US" b="1" i="0" baseline="0" dirty="0" smtClean="0"/>
              <a:t>Read: </a:t>
            </a:r>
            <a:r>
              <a:rPr lang="en-US" b="0" i="0" baseline="0" dirty="0" smtClean="0"/>
              <a:t> Children can access the digital books taught in that week’s lessons.</a:t>
            </a:r>
          </a:p>
          <a:p>
            <a:pPr marL="171450" indent="-171450">
              <a:buFont typeface="Arial" charset="0"/>
              <a:buChar char="•"/>
            </a:pPr>
            <a:r>
              <a:rPr lang="en-US" b="1" i="0" baseline="0" dirty="0" smtClean="0"/>
              <a:t>Adaptive Learning: </a:t>
            </a:r>
            <a:r>
              <a:rPr lang="en-US" b="0" i="0" baseline="0" dirty="0" smtClean="0"/>
              <a:t>If the school or district uses </a:t>
            </a:r>
            <a:r>
              <a:rPr lang="en-US" b="0" i="1" baseline="0" dirty="0" smtClean="0"/>
              <a:t>Wonders for English Learners </a:t>
            </a:r>
            <a:r>
              <a:rPr lang="en-US" b="0" i="0" baseline="0" dirty="0" smtClean="0"/>
              <a:t>or </a:t>
            </a:r>
            <a:r>
              <a:rPr lang="en-US" b="0" i="1" baseline="0" dirty="0" err="1" smtClean="0"/>
              <a:t>WonderWorks</a:t>
            </a:r>
            <a:r>
              <a:rPr lang="en-US" b="0" i="0" baseline="0" dirty="0" smtClean="0"/>
              <a:t>, point out the Adaptive Learning games provide skills practice, adjusting and customizing based on how children perform.</a:t>
            </a:r>
            <a:endParaRPr lang="en-US" b="1" i="0" baseline="0" dirty="0" smtClean="0"/>
          </a:p>
        </p:txBody>
      </p:sp>
      <p:sp>
        <p:nvSpPr>
          <p:cNvPr id="4" name="Slide Number Placeholder 3"/>
          <p:cNvSpPr>
            <a:spLocks noGrp="1"/>
          </p:cNvSpPr>
          <p:nvPr>
            <p:ph type="sldNum" sz="quarter" idx="10"/>
          </p:nvPr>
        </p:nvSpPr>
        <p:spPr/>
        <p:txBody>
          <a:bodyPr/>
          <a:lstStyle/>
          <a:p>
            <a:fld id="{71F811D2-5684-44C6-8E27-D86DCFAA0F31}" type="slidenum">
              <a:rPr lang="en-US" smtClean="0"/>
              <a:pPr/>
              <a:t>10</a:t>
            </a:fld>
            <a:endParaRPr lang="en-US"/>
          </a:p>
        </p:txBody>
      </p:sp>
    </p:spTree>
    <p:extLst>
      <p:ext uri="{BB962C8B-B14F-4D97-AF65-F5344CB8AC3E}">
        <p14:creationId xmlns:p14="http://schemas.microsoft.com/office/powerpoint/2010/main" val="37513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School to Home | Weekly Letters</a:t>
            </a:r>
          </a:p>
          <a:p>
            <a:r>
              <a:rPr lang="en-US" b="0" i="0" dirty="0" smtClean="0"/>
              <a:t>Explain that families</a:t>
            </a:r>
            <a:r>
              <a:rPr lang="en-US" b="0" i="0" baseline="0" dirty="0" smtClean="0"/>
              <a:t> can also log in to the </a:t>
            </a:r>
            <a:r>
              <a:rPr lang="en-US" b="0" i="0" baseline="0" dirty="0" err="1" smtClean="0"/>
              <a:t>ConnectED</a:t>
            </a:r>
            <a:r>
              <a:rPr lang="en-US" b="0" i="0" baseline="0" dirty="0" smtClean="0"/>
              <a:t> Student Workspace to learn what their children are experiencing during that week of instruction. These letters also include printable activities </a:t>
            </a:r>
            <a:r>
              <a:rPr lang="en-US" b="0" i="0" baseline="0" smtClean="0"/>
              <a:t>to reinforce </a:t>
            </a:r>
            <a:r>
              <a:rPr lang="en-US" b="0" i="0" baseline="0" dirty="0" smtClean="0"/>
              <a:t>what is being taught and a weekly spelling list. Click to point out the School to Home link at the top and the For the Week tab that explains the week’s learning objectives.</a:t>
            </a:r>
            <a:endParaRPr lang="en-US" b="0" i="0"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11</a:t>
            </a:fld>
            <a:endParaRPr lang="en-US"/>
          </a:p>
        </p:txBody>
      </p:sp>
    </p:spTree>
    <p:extLst>
      <p:ext uri="{BB962C8B-B14F-4D97-AF65-F5344CB8AC3E}">
        <p14:creationId xmlns:p14="http://schemas.microsoft.com/office/powerpoint/2010/main" val="37513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School to Home | Teacher Messages</a:t>
            </a:r>
          </a:p>
          <a:p>
            <a:r>
              <a:rPr lang="en-US" b="0" i="0" dirty="0" smtClean="0"/>
              <a:t>Point out that families</a:t>
            </a:r>
            <a:r>
              <a:rPr lang="en-US" b="0" i="0" baseline="0" dirty="0" smtClean="0"/>
              <a:t> can click the Messages tab to see any communications from the teacher. </a:t>
            </a:r>
            <a:endParaRPr lang="en-US" b="0" i="0"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12</a:t>
            </a:fld>
            <a:endParaRPr lang="en-US"/>
          </a:p>
        </p:txBody>
      </p:sp>
    </p:spTree>
    <p:extLst>
      <p:ext uri="{BB962C8B-B14F-4D97-AF65-F5344CB8AC3E}">
        <p14:creationId xmlns:p14="http://schemas.microsoft.com/office/powerpoint/2010/main" val="37513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Conclusion</a:t>
            </a:r>
          </a:p>
          <a:p>
            <a:r>
              <a:rPr lang="en-US" b="0" dirty="0" smtClean="0"/>
              <a:t>Conclude by sharing your excitement for the </a:t>
            </a:r>
            <a:r>
              <a:rPr lang="en-US" b="0" smtClean="0"/>
              <a:t>program.</a:t>
            </a:r>
            <a:endParaRPr lang="en-US" b="0" dirty="0" smtClean="0"/>
          </a:p>
        </p:txBody>
      </p:sp>
      <p:sp>
        <p:nvSpPr>
          <p:cNvPr id="4" name="Slide Number Placeholder 3"/>
          <p:cNvSpPr>
            <a:spLocks noGrp="1"/>
          </p:cNvSpPr>
          <p:nvPr>
            <p:ph type="sldNum" sz="quarter" idx="10"/>
          </p:nvPr>
        </p:nvSpPr>
        <p:spPr/>
        <p:txBody>
          <a:bodyPr/>
          <a:lstStyle/>
          <a:p>
            <a:fld id="{71F811D2-5684-44C6-8E27-D86DCFAA0F31}" type="slidenum">
              <a:rPr lang="en-US" smtClean="0"/>
              <a:pPr/>
              <a:t>13</a:t>
            </a:fld>
            <a:endParaRPr lang="en-US"/>
          </a:p>
        </p:txBody>
      </p:sp>
    </p:spTree>
    <p:extLst>
      <p:ext uri="{BB962C8B-B14F-4D97-AF65-F5344CB8AC3E}">
        <p14:creationId xmlns:p14="http://schemas.microsoft.com/office/powerpoint/2010/main" val="280253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Is </a:t>
            </a:r>
            <a:r>
              <a:rPr lang="en-US" b="1" i="1" dirty="0" smtClean="0"/>
              <a:t>Wonders</a:t>
            </a:r>
            <a:r>
              <a:rPr lang="en-US" b="1" i="0" dirty="0" smtClean="0"/>
              <a:t>?</a:t>
            </a:r>
          </a:p>
          <a:p>
            <a:r>
              <a:rPr lang="en-US" b="0" i="0" dirty="0" smtClean="0"/>
              <a:t>Click to reveal a description</a:t>
            </a:r>
            <a:r>
              <a:rPr lang="en-US" b="0" i="0" baseline="0" dirty="0" smtClean="0"/>
              <a:t> of </a:t>
            </a:r>
            <a:r>
              <a:rPr lang="en-US" b="0" i="1" baseline="0" dirty="0" smtClean="0"/>
              <a:t>Wonders. </a:t>
            </a:r>
            <a:r>
              <a:rPr lang="en-US" b="0" i="0" baseline="0" dirty="0" smtClean="0"/>
              <a:t>Explain that </a:t>
            </a:r>
            <a:r>
              <a:rPr lang="en-US" b="0" i="1" baseline="0" dirty="0" smtClean="0"/>
              <a:t>Wonders </a:t>
            </a:r>
            <a:r>
              <a:rPr lang="en-US" b="0" i="0" baseline="0" dirty="0" smtClean="0"/>
              <a:t>is a comprehensive English language arts program for children in Grades K–6.</a:t>
            </a:r>
          </a:p>
        </p:txBody>
      </p:sp>
      <p:sp>
        <p:nvSpPr>
          <p:cNvPr id="4" name="Slide Number Placeholder 3"/>
          <p:cNvSpPr>
            <a:spLocks noGrp="1"/>
          </p:cNvSpPr>
          <p:nvPr>
            <p:ph type="sldNum" sz="quarter" idx="10"/>
          </p:nvPr>
        </p:nvSpPr>
        <p:spPr/>
        <p:txBody>
          <a:bodyPr/>
          <a:lstStyle/>
          <a:p>
            <a:fld id="{71F811D2-5684-44C6-8E27-D86DCFAA0F31}" type="slidenum">
              <a:rPr lang="en-US" smtClean="0"/>
              <a:t>2</a:t>
            </a:fld>
            <a:endParaRPr lang="en-US"/>
          </a:p>
        </p:txBody>
      </p:sp>
    </p:spTree>
    <p:extLst>
      <p:ext uri="{BB962C8B-B14F-4D97-AF65-F5344CB8AC3E}">
        <p14:creationId xmlns:p14="http://schemas.microsoft.com/office/powerpoint/2010/main" val="172448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Why </a:t>
            </a:r>
            <a:r>
              <a:rPr lang="en-US" sz="1100" b="1" i="1" dirty="0" smtClean="0"/>
              <a:t>Wonders</a:t>
            </a:r>
            <a:r>
              <a:rPr lang="en-US" sz="1100" b="1" dirty="0" smtClean="0"/>
              <a:t>?</a:t>
            </a:r>
          </a:p>
          <a:p>
            <a:r>
              <a:rPr lang="en-US" sz="1100" b="0" i="0" baseline="0" dirty="0" smtClean="0"/>
              <a:t>Explain key reasons for the decision, such as how </a:t>
            </a:r>
            <a:r>
              <a:rPr lang="en-US" sz="1100" b="0" i="1" baseline="0" dirty="0" smtClean="0"/>
              <a:t>Wonders</a:t>
            </a:r>
            <a:endParaRPr lang="en-US" sz="1100" b="0" i="0" baseline="0" dirty="0" smtClean="0"/>
          </a:p>
          <a:p>
            <a:pPr marL="171450" indent="-171450">
              <a:buFont typeface="Arial" panose="020B0604020202020204" pitchFamily="34" charset="0"/>
              <a:buChar char="•"/>
            </a:pPr>
            <a:r>
              <a:rPr lang="en-US" sz="1100" b="0" i="0" baseline="0" dirty="0" smtClean="0"/>
              <a:t>Supports students to engage in close readings of complex texts, identify and cite text evidence, and write to sources.</a:t>
            </a:r>
          </a:p>
          <a:p>
            <a:pPr marL="171450" indent="-171450">
              <a:buFont typeface="Arial" panose="020B0604020202020204" pitchFamily="34" charset="0"/>
              <a:buChar char="•"/>
            </a:pPr>
            <a:r>
              <a:rPr lang="en-US" sz="1100" b="0" i="0" baseline="0" dirty="0" smtClean="0"/>
              <a:t>Provides daily opportunities for students to use academic language while collaborating and conversing with peers.</a:t>
            </a:r>
          </a:p>
          <a:p>
            <a:pPr marL="171450" indent="-171450">
              <a:buFont typeface="Arial" panose="020B0604020202020204" pitchFamily="34" charset="0"/>
              <a:buChar char="•"/>
            </a:pPr>
            <a:r>
              <a:rPr lang="en-US" sz="1100" b="0" i="0" baseline="0" dirty="0" smtClean="0"/>
              <a:t>Integrates technology to facilitate learning.</a:t>
            </a:r>
          </a:p>
        </p:txBody>
      </p:sp>
      <p:sp>
        <p:nvSpPr>
          <p:cNvPr id="4" name="Slide Number Placeholder 3"/>
          <p:cNvSpPr>
            <a:spLocks noGrp="1"/>
          </p:cNvSpPr>
          <p:nvPr>
            <p:ph type="sldNum" sz="quarter" idx="10"/>
          </p:nvPr>
        </p:nvSpPr>
        <p:spPr/>
        <p:txBody>
          <a:bodyPr/>
          <a:lstStyle/>
          <a:p>
            <a:fld id="{71F811D2-5684-44C6-8E27-D86DCFAA0F31}" type="slidenum">
              <a:rPr lang="en-US" smtClean="0"/>
              <a:t>3</a:t>
            </a:fld>
            <a:endParaRPr lang="en-US"/>
          </a:p>
        </p:txBody>
      </p:sp>
    </p:spTree>
    <p:extLst>
      <p:ext uri="{BB962C8B-B14F-4D97-AF65-F5344CB8AC3E}">
        <p14:creationId xmlns:p14="http://schemas.microsoft.com/office/powerpoint/2010/main" val="341135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Wonders </a:t>
            </a:r>
            <a:r>
              <a:rPr lang="en-US" b="1" i="0" dirty="0" smtClean="0"/>
              <a:t>at School</a:t>
            </a:r>
          </a:p>
          <a:p>
            <a:r>
              <a:rPr lang="en-US" b="0" i="0" dirty="0" smtClean="0"/>
              <a:t>Explain that the </a:t>
            </a:r>
            <a:r>
              <a:rPr lang="en-US" b="0" i="1" dirty="0" smtClean="0"/>
              <a:t>Wonders </a:t>
            </a:r>
            <a:r>
              <a:rPr lang="en-US" b="0" i="0" dirty="0" smtClean="0"/>
              <a:t>classroom offers opportunities for whole-group</a:t>
            </a:r>
            <a:r>
              <a:rPr lang="en-US" b="0" i="0" baseline="0" dirty="0" smtClean="0"/>
              <a:t> lessons, small-group teacher-led instruction, and independent practice. Use slides 5–9 to highlight some key features of a typical </a:t>
            </a:r>
            <a:r>
              <a:rPr lang="en-US" b="0" i="1" baseline="0" dirty="0" smtClean="0"/>
              <a:t>Wonders </a:t>
            </a:r>
            <a:r>
              <a:rPr lang="en-US" b="0" i="0" baseline="0" dirty="0" smtClean="0"/>
              <a:t>classroom. </a:t>
            </a:r>
            <a:endParaRPr lang="en-US" b="0" i="1"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4</a:t>
            </a:fld>
            <a:endParaRPr lang="en-US"/>
          </a:p>
        </p:txBody>
      </p:sp>
    </p:spTree>
    <p:extLst>
      <p:ext uri="{BB962C8B-B14F-4D97-AF65-F5344CB8AC3E}">
        <p14:creationId xmlns:p14="http://schemas.microsoft.com/office/powerpoint/2010/main" val="139279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Wonders </a:t>
            </a:r>
            <a:r>
              <a:rPr lang="en-US" b="1" i="0" dirty="0" smtClean="0"/>
              <a:t>at School: Whole Group</a:t>
            </a:r>
          </a:p>
          <a:p>
            <a:r>
              <a:rPr lang="en-US" b="0" i="0" dirty="0" smtClean="0"/>
              <a:t>Point</a:t>
            </a:r>
            <a:r>
              <a:rPr lang="en-US" b="0" i="0" baseline="0" dirty="0" smtClean="0"/>
              <a:t> out that daily whole-group lessons engage children in standards-aligned lessons that support children to build language and vocabulary, develop close reading skills, and learn to write analytically. Each unit of instruction focuses on high-interest themes with lessons that help to introduce and reinforce skills and strategies.</a:t>
            </a:r>
          </a:p>
          <a:p>
            <a:endParaRPr lang="en-US" b="0" i="0" baseline="0" dirty="0" smtClean="0"/>
          </a:p>
          <a:p>
            <a:endParaRPr lang="en-US" b="0" i="0" dirty="0" smtClean="0"/>
          </a:p>
          <a:p>
            <a:endParaRPr lang="en-US" b="1" i="1"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5</a:t>
            </a:fld>
            <a:endParaRPr lang="en-US"/>
          </a:p>
        </p:txBody>
      </p:sp>
    </p:spTree>
    <p:extLst>
      <p:ext uri="{BB962C8B-B14F-4D97-AF65-F5344CB8AC3E}">
        <p14:creationId xmlns:p14="http://schemas.microsoft.com/office/powerpoint/2010/main" val="139279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Wonders </a:t>
            </a:r>
            <a:r>
              <a:rPr lang="en-US" b="1" i="0" dirty="0" smtClean="0"/>
              <a:t>at School: Small Group</a:t>
            </a:r>
          </a:p>
          <a:p>
            <a:r>
              <a:rPr lang="en-US" b="0" i="0" dirty="0" smtClean="0"/>
              <a:t>Explain</a:t>
            </a:r>
            <a:r>
              <a:rPr lang="en-US" b="0" i="0" baseline="0" dirty="0" smtClean="0"/>
              <a:t> that a </a:t>
            </a:r>
            <a:r>
              <a:rPr lang="en-US" b="0" i="1" baseline="0" dirty="0" smtClean="0"/>
              <a:t>Wonders </a:t>
            </a:r>
            <a:r>
              <a:rPr lang="en-US" b="0" i="0" baseline="0" dirty="0" smtClean="0"/>
              <a:t>classroom will include an area for small-group instruction. The teacher will use data to group students and plan targeted lessons.</a:t>
            </a:r>
            <a:endParaRPr lang="en-US" b="0" i="1"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6</a:t>
            </a:fld>
            <a:endParaRPr lang="en-US"/>
          </a:p>
        </p:txBody>
      </p:sp>
    </p:spTree>
    <p:extLst>
      <p:ext uri="{BB962C8B-B14F-4D97-AF65-F5344CB8AC3E}">
        <p14:creationId xmlns:p14="http://schemas.microsoft.com/office/powerpoint/2010/main" val="139279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Wonders </a:t>
            </a:r>
            <a:r>
              <a:rPr lang="en-US" b="1" i="0" dirty="0" smtClean="0"/>
              <a:t>at School: Independent</a:t>
            </a:r>
            <a:r>
              <a:rPr lang="en-US" b="1" i="0" baseline="0" dirty="0" smtClean="0"/>
              <a:t> Practice</a:t>
            </a:r>
          </a:p>
          <a:p>
            <a:r>
              <a:rPr lang="en-US" b="0" i="0" baseline="0" dirty="0" smtClean="0"/>
              <a:t>Explain that while students are with the teacher for small-group instruction, other students will practice skills and extended their learning independently. Children might work in groups, pairs, or on their own to complete activities at workstations or online. Children might also extend their learning by independently reading leveled readers or trade books from the </a:t>
            </a:r>
            <a:r>
              <a:rPr lang="en-US" b="0" i="1" baseline="0" dirty="0" smtClean="0"/>
              <a:t>Wonders </a:t>
            </a:r>
            <a:r>
              <a:rPr lang="en-US" b="0" i="0" baseline="0" dirty="0" smtClean="0"/>
              <a:t>library.  </a:t>
            </a:r>
            <a:endParaRPr lang="en-US" b="0" i="1"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7</a:t>
            </a:fld>
            <a:endParaRPr lang="en-US"/>
          </a:p>
        </p:txBody>
      </p:sp>
    </p:spTree>
    <p:extLst>
      <p:ext uri="{BB962C8B-B14F-4D97-AF65-F5344CB8AC3E}">
        <p14:creationId xmlns:p14="http://schemas.microsoft.com/office/powerpoint/2010/main" val="139279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Wonders </a:t>
            </a:r>
            <a:r>
              <a:rPr lang="en-US" b="1" i="0" dirty="0" smtClean="0"/>
              <a:t>at School: Digital</a:t>
            </a:r>
            <a:r>
              <a:rPr lang="en-US" b="1" i="0" baseline="0" dirty="0" smtClean="0"/>
              <a:t> Resources</a:t>
            </a:r>
          </a:p>
          <a:p>
            <a:r>
              <a:rPr lang="en-US" b="0" i="0" baseline="0" dirty="0" smtClean="0"/>
              <a:t>Share that </a:t>
            </a:r>
            <a:r>
              <a:rPr lang="en-US" b="0" i="1" baseline="0" dirty="0" smtClean="0"/>
              <a:t>Wonders </a:t>
            </a:r>
            <a:r>
              <a:rPr lang="en-US" b="0" i="0" baseline="0" dirty="0" smtClean="0"/>
              <a:t>includes digital resources. Explain the extent to which your school or district will be incorporating digital components such as</a:t>
            </a:r>
          </a:p>
          <a:p>
            <a:pPr marL="171450" indent="-171450">
              <a:buFont typeface="Arial" panose="020B0604020202020204" pitchFamily="34" charset="0"/>
              <a:buChar char="•"/>
            </a:pPr>
            <a:r>
              <a:rPr lang="en-US" b="0" i="0" baseline="0" dirty="0" smtClean="0"/>
              <a:t>eBooks</a:t>
            </a:r>
          </a:p>
          <a:p>
            <a:pPr marL="171450" indent="-171450">
              <a:buFont typeface="Arial" panose="020B0604020202020204" pitchFamily="34" charset="0"/>
              <a:buChar char="•"/>
            </a:pPr>
            <a:r>
              <a:rPr lang="en-US" b="0" i="0" baseline="0" dirty="0" smtClean="0"/>
              <a:t>Online assignments</a:t>
            </a:r>
          </a:p>
          <a:p>
            <a:pPr marL="171450" indent="-171450">
              <a:buFont typeface="Arial" panose="020B0604020202020204" pitchFamily="34" charset="0"/>
              <a:buChar char="•"/>
            </a:pPr>
            <a:r>
              <a:rPr lang="en-US" b="0" i="0" baseline="0" dirty="0" smtClean="0"/>
              <a:t>Online games </a:t>
            </a:r>
          </a:p>
          <a:p>
            <a:pPr marL="171450" indent="-171450">
              <a:buFont typeface="Arial" panose="020B0604020202020204" pitchFamily="34" charset="0"/>
              <a:buChar char="•"/>
            </a:pPr>
            <a:endParaRPr lang="en-US" b="0" i="0" baseline="0" dirty="0" smtClean="0"/>
          </a:p>
          <a:p>
            <a:endParaRPr lang="en-US" b="0" i="1"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8</a:t>
            </a:fld>
            <a:endParaRPr lang="en-US"/>
          </a:p>
        </p:txBody>
      </p:sp>
    </p:spTree>
    <p:extLst>
      <p:ext uri="{BB962C8B-B14F-4D97-AF65-F5344CB8AC3E}">
        <p14:creationId xmlns:p14="http://schemas.microsoft.com/office/powerpoint/2010/main" val="139279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Wonders </a:t>
            </a:r>
            <a:r>
              <a:rPr lang="en-US" b="1" i="0" dirty="0" smtClean="0"/>
              <a:t>at Home</a:t>
            </a:r>
          </a:p>
          <a:p>
            <a:r>
              <a:rPr lang="en-US" b="0" i="0" dirty="0" smtClean="0"/>
              <a:t>Share that children can access their digital resources and games</a:t>
            </a:r>
            <a:r>
              <a:rPr lang="en-US" b="0" i="0" baseline="0" dirty="0" smtClean="0"/>
              <a:t> from any computer with an Internet connection by going to http://c</a:t>
            </a:r>
            <a:r>
              <a:rPr lang="en-US" b="0" i="0" dirty="0" smtClean="0"/>
              <a:t>onnected.mcgraw-hill.com</a:t>
            </a:r>
            <a:r>
              <a:rPr lang="en-US" b="0" i="0" baseline="0" dirty="0" smtClean="0"/>
              <a:t> and signing in with the username and password provided to them by their teacher.</a:t>
            </a:r>
            <a:endParaRPr lang="en-US" b="0" i="1" dirty="0"/>
          </a:p>
        </p:txBody>
      </p:sp>
      <p:sp>
        <p:nvSpPr>
          <p:cNvPr id="4" name="Slide Number Placeholder 3"/>
          <p:cNvSpPr>
            <a:spLocks noGrp="1"/>
          </p:cNvSpPr>
          <p:nvPr>
            <p:ph type="sldNum" sz="quarter" idx="10"/>
          </p:nvPr>
        </p:nvSpPr>
        <p:spPr/>
        <p:txBody>
          <a:bodyPr/>
          <a:lstStyle/>
          <a:p>
            <a:fld id="{71F811D2-5684-44C6-8E27-D86DCFAA0F31}" type="slidenum">
              <a:rPr lang="en-US" smtClean="0"/>
              <a:pPr/>
              <a:t>9</a:t>
            </a:fld>
            <a:endParaRPr lang="en-US"/>
          </a:p>
        </p:txBody>
      </p:sp>
    </p:spTree>
    <p:extLst>
      <p:ext uri="{BB962C8B-B14F-4D97-AF65-F5344CB8AC3E}">
        <p14:creationId xmlns:p14="http://schemas.microsoft.com/office/powerpoint/2010/main" val="375135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3"/>
            <a:ext cx="9144000" cy="5142214"/>
          </a:xfrm>
          <a:prstGeom prst="rect">
            <a:avLst/>
          </a:prstGeom>
        </p:spPr>
      </p:pic>
      <p:sp>
        <p:nvSpPr>
          <p:cNvPr id="11" name="Rectangle 10"/>
          <p:cNvSpPr/>
          <p:nvPr userDrawn="1"/>
        </p:nvSpPr>
        <p:spPr>
          <a:xfrm>
            <a:off x="0" y="4082717"/>
            <a:ext cx="9144000" cy="106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0" y="4171950"/>
            <a:ext cx="9143999" cy="685800"/>
          </a:xfrm>
          <a:prstGeom prst="rect">
            <a:avLst/>
          </a:prstGeom>
        </p:spPr>
        <p:txBody>
          <a:bodyPr>
            <a:noAutofit/>
          </a:bodyPr>
          <a:lstStyle>
            <a:lvl1pPr algn="ctr">
              <a:defRPr sz="4000" b="1">
                <a:solidFill>
                  <a:schemeClr val="tx1">
                    <a:lumMod val="75000"/>
                    <a:lumOff val="25000"/>
                  </a:schemeClr>
                </a:solidFill>
                <a:latin typeface="Calibri" panose="020F0502020204030204"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11704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0550"/>
          </a:xfrm>
          <a:prstGeom prst="rect">
            <a:avLst/>
          </a:prstGeom>
        </p:spPr>
      </p:pic>
      <p:sp>
        <p:nvSpPr>
          <p:cNvPr id="2" name="Title 1"/>
          <p:cNvSpPr>
            <a:spLocks noGrp="1"/>
          </p:cNvSpPr>
          <p:nvPr>
            <p:ph type="title"/>
          </p:nvPr>
        </p:nvSpPr>
        <p:spPr>
          <a:xfrm>
            <a:off x="0" y="57150"/>
            <a:ext cx="8229600" cy="685800"/>
          </a:xfrm>
          <a:prstGeom prst="rect">
            <a:avLst/>
          </a:prstGeom>
        </p:spPr>
        <p:txBody>
          <a:bodyPr>
            <a:normAutofit/>
          </a:bodyPr>
          <a:lstStyle>
            <a:lvl1pPr algn="l">
              <a:defRPr sz="3200" b="1">
                <a:solidFill>
                  <a:schemeClr val="tx1">
                    <a:lumMod val="65000"/>
                    <a:lumOff val="35000"/>
                  </a:schemeClr>
                </a:solidFill>
                <a:latin typeface="+mn-lt"/>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a:xfrm>
            <a:off x="0" y="4888706"/>
            <a:ext cx="381000" cy="254794"/>
          </a:xfrm>
          <a:prstGeom prst="rect">
            <a:avLst/>
          </a:prstGeom>
        </p:spPr>
        <p:txBody>
          <a:bodyPr/>
          <a:lstStyle>
            <a:lvl1pPr>
              <a:defRPr sz="1050">
                <a:solidFill>
                  <a:schemeClr val="bg1">
                    <a:lumMod val="50000"/>
                  </a:schemeClr>
                </a:solidFill>
                <a:latin typeface="Proxima Nova"/>
              </a:defRPr>
            </a:lvl1pPr>
          </a:lstStyle>
          <a:p>
            <a:fld id="{2252CE0A-86DB-4BCB-B89F-D3BB0DB08CC5}" type="slidenum">
              <a:rPr lang="en-US" smtClean="0"/>
              <a:pPr/>
              <a:t>‹#›</a:t>
            </a:fld>
            <a:endParaRPr lang="en-US" dirty="0"/>
          </a:p>
        </p:txBody>
      </p:sp>
      <p:sp>
        <p:nvSpPr>
          <p:cNvPr id="8" name="Content Placeholder 2"/>
          <p:cNvSpPr>
            <a:spLocks noGrp="1"/>
          </p:cNvSpPr>
          <p:nvPr>
            <p:ph sz="half" idx="1"/>
          </p:nvPr>
        </p:nvSpPr>
        <p:spPr>
          <a:xfrm>
            <a:off x="290582" y="971550"/>
            <a:ext cx="8229600" cy="2545556"/>
          </a:xfrm>
          <a:prstGeom prst="rect">
            <a:avLst/>
          </a:prstGeom>
        </p:spPr>
        <p:txBody>
          <a:bodyPr/>
          <a:lstStyle>
            <a:lvl1pPr marL="288925" indent="-288925">
              <a:spcBef>
                <a:spcPts val="600"/>
              </a:spcBef>
              <a:buClr>
                <a:schemeClr val="tx1">
                  <a:lumMod val="75000"/>
                  <a:lumOff val="25000"/>
                </a:schemeClr>
              </a:buClr>
              <a:buSzPct val="110000"/>
              <a:buFont typeface="Arial" panose="020B0604020202020204" pitchFamily="34" charset="0"/>
              <a:buChar char="•"/>
              <a:defRPr sz="2600">
                <a:solidFill>
                  <a:schemeClr val="tx1">
                    <a:lumMod val="65000"/>
                    <a:lumOff val="35000"/>
                  </a:schemeClr>
                </a:solidFill>
                <a:latin typeface="Calibri" panose="020F0502020204030204" pitchFamily="34" charset="0"/>
              </a:defRPr>
            </a:lvl1pPr>
            <a:lvl2pPr marL="801688" indent="-231775">
              <a:buSzPct val="80000"/>
              <a:buFont typeface="Wingdings" panose="05000000000000000000" pitchFamily="2" charset="2"/>
              <a:buChar char="§"/>
              <a:defRPr sz="2200">
                <a:solidFill>
                  <a:schemeClr val="tx1">
                    <a:lumMod val="65000"/>
                    <a:lumOff val="35000"/>
                  </a:schemeClr>
                </a:solidFill>
                <a:latin typeface="Calibri" panose="020F0502020204030204" pitchFamily="34" charset="0"/>
              </a:defRPr>
            </a:lvl2pPr>
            <a:lvl3pPr marL="1143000" indent="-228600">
              <a:buSzPct val="80000"/>
              <a:buFont typeface="Wingdings" panose="05000000000000000000" pitchFamily="2" charset="2"/>
              <a:buChar char="§"/>
              <a:defRPr sz="2000">
                <a:solidFill>
                  <a:schemeClr val="bg1">
                    <a:lumMod val="50000"/>
                  </a:schemeClr>
                </a:solidFill>
                <a:latin typeface="Proxima Nova"/>
              </a:defRPr>
            </a:lvl3pPr>
            <a:lvl4pPr marL="1600200" indent="-228600">
              <a:buSzPct val="80000"/>
              <a:buFont typeface="Wingdings" panose="05000000000000000000" pitchFamily="2" charset="2"/>
              <a:buChar char="§"/>
              <a:defRPr sz="1800">
                <a:solidFill>
                  <a:schemeClr val="bg1">
                    <a:lumMod val="50000"/>
                  </a:schemeClr>
                </a:solidFill>
                <a:latin typeface="Proxima Nova"/>
              </a:defRPr>
            </a:lvl4pPr>
            <a:lvl5pPr marL="2057400" indent="-228600">
              <a:buSzPct val="80000"/>
              <a:buFont typeface="Wingdings" panose="05000000000000000000" pitchFamily="2" charset="2"/>
              <a:buChar char="§"/>
              <a:defRPr sz="1800">
                <a:solidFill>
                  <a:schemeClr val="bg1">
                    <a:lumMod val="50000"/>
                  </a:schemeClr>
                </a:solidFill>
                <a:latin typeface="Proxima Nov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8359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0550"/>
          </a:xfrm>
          <a:prstGeom prst="rect">
            <a:avLst/>
          </a:prstGeom>
        </p:spPr>
      </p:pic>
      <p:sp>
        <p:nvSpPr>
          <p:cNvPr id="2" name="Title 1"/>
          <p:cNvSpPr>
            <a:spLocks noGrp="1"/>
          </p:cNvSpPr>
          <p:nvPr>
            <p:ph type="title"/>
          </p:nvPr>
        </p:nvSpPr>
        <p:spPr>
          <a:xfrm>
            <a:off x="0" y="57150"/>
            <a:ext cx="8229600" cy="685800"/>
          </a:xfrm>
          <a:prstGeom prst="rect">
            <a:avLst/>
          </a:prstGeom>
        </p:spPr>
        <p:txBody>
          <a:bodyPr>
            <a:normAutofit/>
          </a:bodyPr>
          <a:lstStyle>
            <a:lvl1pPr algn="l">
              <a:defRPr sz="3200" b="1">
                <a:solidFill>
                  <a:schemeClr val="tx1">
                    <a:lumMod val="65000"/>
                    <a:lumOff val="35000"/>
                  </a:schemeClr>
                </a:solidFill>
                <a:latin typeface="Calibri" panose="020F0502020204030204" pitchFamily="34" charset="0"/>
              </a:defRPr>
            </a:lvl1pPr>
          </a:lstStyle>
          <a:p>
            <a:r>
              <a:rPr lang="en-US" dirty="0" smtClean="0"/>
              <a:t>Click to edit Master title style</a:t>
            </a:r>
            <a:endParaRPr lang="en-US" dirty="0"/>
          </a:p>
        </p:txBody>
      </p:sp>
      <p:sp>
        <p:nvSpPr>
          <p:cNvPr id="8" name="Content Placeholder 2"/>
          <p:cNvSpPr>
            <a:spLocks noGrp="1"/>
          </p:cNvSpPr>
          <p:nvPr>
            <p:ph sz="half" idx="13"/>
          </p:nvPr>
        </p:nvSpPr>
        <p:spPr>
          <a:xfrm>
            <a:off x="4584032" y="971550"/>
            <a:ext cx="3900418" cy="2545556"/>
          </a:xfrm>
          <a:prstGeom prst="rect">
            <a:avLst/>
          </a:prstGeom>
        </p:spPr>
        <p:txBody>
          <a:bodyPr/>
          <a:lstStyle>
            <a:lvl1pPr marL="0" indent="0">
              <a:buSzPct val="80000"/>
              <a:buFontTx/>
              <a:buNone/>
              <a:defRPr sz="2800">
                <a:solidFill>
                  <a:schemeClr val="bg1">
                    <a:lumMod val="50000"/>
                  </a:schemeClr>
                </a:solidFill>
                <a:latin typeface="Proxima Nova"/>
              </a:defRPr>
            </a:lvl1pPr>
            <a:lvl2pPr marL="801688" indent="-231775">
              <a:buSzPct val="80000"/>
              <a:buFont typeface="Wingdings" panose="05000000000000000000" pitchFamily="2" charset="2"/>
              <a:buChar char="§"/>
              <a:defRPr sz="2400">
                <a:solidFill>
                  <a:schemeClr val="bg1">
                    <a:lumMod val="50000"/>
                  </a:schemeClr>
                </a:solidFill>
                <a:latin typeface="Proxima Nova"/>
              </a:defRPr>
            </a:lvl2pPr>
            <a:lvl3pPr marL="1143000" indent="-228600">
              <a:buSzPct val="80000"/>
              <a:buFont typeface="Wingdings" panose="05000000000000000000" pitchFamily="2" charset="2"/>
              <a:buChar char="§"/>
              <a:defRPr sz="2000">
                <a:solidFill>
                  <a:schemeClr val="bg1">
                    <a:lumMod val="50000"/>
                  </a:schemeClr>
                </a:solidFill>
                <a:latin typeface="Proxima Nova"/>
              </a:defRPr>
            </a:lvl3pPr>
            <a:lvl4pPr marL="1600200" indent="-228600">
              <a:buSzPct val="80000"/>
              <a:buFont typeface="Wingdings" panose="05000000000000000000" pitchFamily="2" charset="2"/>
              <a:buChar char="§"/>
              <a:defRPr sz="1800">
                <a:solidFill>
                  <a:schemeClr val="bg1">
                    <a:lumMod val="50000"/>
                  </a:schemeClr>
                </a:solidFill>
                <a:latin typeface="Proxima Nova"/>
              </a:defRPr>
            </a:lvl4pPr>
            <a:lvl5pPr marL="2057400" indent="-228600">
              <a:buSzPct val="80000"/>
              <a:buFont typeface="Wingdings" panose="05000000000000000000" pitchFamily="2" charset="2"/>
              <a:buChar char="§"/>
              <a:defRPr sz="1800">
                <a:solidFill>
                  <a:schemeClr val="bg1">
                    <a:lumMod val="50000"/>
                  </a:schemeClr>
                </a:solidFill>
                <a:latin typeface="Proxima Nova"/>
              </a:defRPr>
            </a:lvl5pPr>
            <a:lvl6pPr>
              <a:defRPr sz="1800"/>
            </a:lvl6pPr>
            <a:lvl7pPr>
              <a:defRPr sz="1800"/>
            </a:lvl7pPr>
            <a:lvl8pPr>
              <a:defRPr sz="1800"/>
            </a:lvl8pPr>
            <a:lvl9pPr>
              <a:defRPr sz="1800"/>
            </a:lvl9pPr>
          </a:lstStyle>
          <a:p>
            <a:pPr lvl="0"/>
            <a:endParaRPr lang="en-US" dirty="0" smtClean="0"/>
          </a:p>
        </p:txBody>
      </p:sp>
      <p:sp>
        <p:nvSpPr>
          <p:cNvPr id="7" name="Slide Number Placeholder 6"/>
          <p:cNvSpPr>
            <a:spLocks noGrp="1"/>
          </p:cNvSpPr>
          <p:nvPr>
            <p:ph type="sldNum" sz="quarter" idx="12"/>
          </p:nvPr>
        </p:nvSpPr>
        <p:spPr>
          <a:xfrm>
            <a:off x="0" y="4888706"/>
            <a:ext cx="381000" cy="254794"/>
          </a:xfrm>
          <a:prstGeom prst="rect">
            <a:avLst/>
          </a:prstGeom>
        </p:spPr>
        <p:txBody>
          <a:bodyPr/>
          <a:lstStyle>
            <a:lvl1pPr>
              <a:defRPr sz="1050">
                <a:solidFill>
                  <a:schemeClr val="bg1">
                    <a:lumMod val="50000"/>
                  </a:schemeClr>
                </a:solidFill>
                <a:latin typeface="Proxima Nova"/>
              </a:defRPr>
            </a:lvl1pPr>
          </a:lstStyle>
          <a:p>
            <a:fld id="{2252CE0A-86DB-4BCB-B89F-D3BB0DB08CC5}" type="slidenum">
              <a:rPr lang="en-US" smtClean="0"/>
              <a:pPr/>
              <a:t>‹#›</a:t>
            </a:fld>
            <a:endParaRPr lang="en-US" dirty="0"/>
          </a:p>
        </p:txBody>
      </p:sp>
      <p:sp>
        <p:nvSpPr>
          <p:cNvPr id="9" name="Content Placeholder 2"/>
          <p:cNvSpPr>
            <a:spLocks noGrp="1"/>
          </p:cNvSpPr>
          <p:nvPr>
            <p:ph sz="half" idx="1"/>
          </p:nvPr>
        </p:nvSpPr>
        <p:spPr>
          <a:xfrm>
            <a:off x="290582" y="971550"/>
            <a:ext cx="3900418" cy="2545556"/>
          </a:xfrm>
          <a:prstGeom prst="rect">
            <a:avLst/>
          </a:prstGeom>
        </p:spPr>
        <p:txBody>
          <a:bodyPr/>
          <a:lstStyle>
            <a:lvl1pPr marL="288925" indent="-288925">
              <a:spcBef>
                <a:spcPts val="600"/>
              </a:spcBef>
              <a:buClr>
                <a:schemeClr val="tx1">
                  <a:lumMod val="75000"/>
                  <a:lumOff val="25000"/>
                </a:schemeClr>
              </a:buClr>
              <a:buSzPct val="110000"/>
              <a:buFont typeface="Arial" panose="020B0604020202020204" pitchFamily="34" charset="0"/>
              <a:buChar char="•"/>
              <a:defRPr sz="2600">
                <a:solidFill>
                  <a:schemeClr val="tx1">
                    <a:lumMod val="65000"/>
                    <a:lumOff val="35000"/>
                  </a:schemeClr>
                </a:solidFill>
                <a:latin typeface="Calibri" panose="020F0502020204030204" pitchFamily="34" charset="0"/>
              </a:defRPr>
            </a:lvl1pPr>
            <a:lvl2pPr marL="801688" indent="-231775">
              <a:buSzPct val="80000"/>
              <a:buFont typeface="Wingdings" panose="05000000000000000000" pitchFamily="2" charset="2"/>
              <a:buChar char="§"/>
              <a:defRPr sz="2200">
                <a:solidFill>
                  <a:schemeClr val="tx1">
                    <a:lumMod val="65000"/>
                    <a:lumOff val="35000"/>
                  </a:schemeClr>
                </a:solidFill>
                <a:latin typeface="Calibri" panose="020F0502020204030204" pitchFamily="34" charset="0"/>
              </a:defRPr>
            </a:lvl2pPr>
            <a:lvl3pPr marL="1143000" indent="-228600">
              <a:buSzPct val="80000"/>
              <a:buFont typeface="Wingdings" panose="05000000000000000000" pitchFamily="2" charset="2"/>
              <a:buChar char="§"/>
              <a:defRPr sz="2000">
                <a:solidFill>
                  <a:schemeClr val="bg1">
                    <a:lumMod val="50000"/>
                  </a:schemeClr>
                </a:solidFill>
                <a:latin typeface="Proxima Nova"/>
              </a:defRPr>
            </a:lvl3pPr>
            <a:lvl4pPr marL="1600200" indent="-228600">
              <a:buSzPct val="80000"/>
              <a:buFont typeface="Wingdings" panose="05000000000000000000" pitchFamily="2" charset="2"/>
              <a:buChar char="§"/>
              <a:defRPr sz="1800">
                <a:solidFill>
                  <a:schemeClr val="bg1">
                    <a:lumMod val="50000"/>
                  </a:schemeClr>
                </a:solidFill>
                <a:latin typeface="Proxima Nova"/>
              </a:defRPr>
            </a:lvl4pPr>
            <a:lvl5pPr marL="2057400" indent="-228600">
              <a:buSzPct val="80000"/>
              <a:buFont typeface="Wingdings" panose="05000000000000000000" pitchFamily="2" charset="2"/>
              <a:buChar char="§"/>
              <a:defRPr sz="1800">
                <a:solidFill>
                  <a:schemeClr val="bg1">
                    <a:lumMod val="50000"/>
                  </a:schemeClr>
                </a:solidFill>
                <a:latin typeface="Proxima Nov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1084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0" y="4888706"/>
            <a:ext cx="381000" cy="254794"/>
          </a:xfrm>
          <a:prstGeom prst="rect">
            <a:avLst/>
          </a:prstGeom>
        </p:spPr>
        <p:txBody>
          <a:bodyPr/>
          <a:lstStyle>
            <a:lvl1pPr>
              <a:defRPr sz="1050">
                <a:solidFill>
                  <a:schemeClr val="bg1">
                    <a:lumMod val="50000"/>
                  </a:schemeClr>
                </a:solidFill>
                <a:latin typeface="Proxima Nova"/>
              </a:defRPr>
            </a:lvl1pPr>
          </a:lstStyle>
          <a:p>
            <a:fld id="{2252CE0A-86DB-4BCB-B89F-D3BB0DB08CC5}" type="slidenum">
              <a:rPr lang="en-US" smtClean="0"/>
              <a:pPr/>
              <a:t>‹#›</a:t>
            </a:fld>
            <a:endParaRPr lang="en-US" dirty="0"/>
          </a:p>
        </p:txBody>
      </p:sp>
    </p:spTree>
    <p:extLst>
      <p:ext uri="{BB962C8B-B14F-4D97-AF65-F5344CB8AC3E}">
        <p14:creationId xmlns:p14="http://schemas.microsoft.com/office/powerpoint/2010/main" val="362774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0550"/>
            <a:ext cx="9144000" cy="4522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97516" y="4705350"/>
            <a:ext cx="809765" cy="323906"/>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20550"/>
          </a:xfrm>
          <a:prstGeom prst="rect">
            <a:avLst/>
          </a:prstGeom>
        </p:spPr>
      </p:pic>
      <p:sp>
        <p:nvSpPr>
          <p:cNvPr id="10" name="Title 1"/>
          <p:cNvSpPr txBox="1">
            <a:spLocks/>
          </p:cNvSpPr>
          <p:nvPr userDrawn="1"/>
        </p:nvSpPr>
        <p:spPr>
          <a:xfrm>
            <a:off x="0" y="57150"/>
            <a:ext cx="8229600" cy="685800"/>
          </a:xfrm>
          <a:prstGeom prst="rect">
            <a:avLst/>
          </a:prstGeom>
        </p:spPr>
        <p:txBody>
          <a:bodyPr>
            <a:normAutofit/>
          </a:bodyPr>
          <a:lstStyle>
            <a:lvl1pPr algn="l" defTabSz="914400" rtl="0" eaLnBrk="1" latinLnBrk="0" hangingPunct="1">
              <a:spcBef>
                <a:spcPct val="0"/>
              </a:spcBef>
              <a:buNone/>
              <a:defRPr sz="3600" kern="1200">
                <a:solidFill>
                  <a:schemeClr val="bg1">
                    <a:lumMod val="50000"/>
                  </a:schemeClr>
                </a:solidFill>
                <a:latin typeface="Museo Slab 700"/>
                <a:ea typeface="+mj-ea"/>
                <a:cs typeface="+mj-cs"/>
              </a:defRPr>
            </a:lvl1pPr>
          </a:lstStyle>
          <a:p>
            <a:r>
              <a:rPr lang="en-US" sz="3200" b="1" dirty="0" smtClean="0">
                <a:solidFill>
                  <a:schemeClr val="tx1">
                    <a:lumMod val="65000"/>
                    <a:lumOff val="35000"/>
                  </a:schemeClr>
                </a:solidFill>
                <a:latin typeface="Calibri" panose="020F0502020204030204" pitchFamily="34" charset="0"/>
              </a:rPr>
              <a:t>Click to edit Master title style</a:t>
            </a:r>
            <a:endParaRPr lang="en-US" sz="3200" b="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10594612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5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6.png"/><Relationship Id="rId3" Type="http://schemas.openxmlformats.org/officeDocument/2006/relationships/notesSlide" Target="../notesSlides/notesSlide10.xml"/><Relationship Id="rId7" Type="http://schemas.openxmlformats.org/officeDocument/2006/relationships/image" Target="../media/image23.png"/><Relationship Id="rId12" Type="http://schemas.microsoft.com/office/2007/relationships/hdphoto" Target="../media/hdphoto9.wdp"/><Relationship Id="rId2" Type="http://schemas.openxmlformats.org/officeDocument/2006/relationships/slideLayout" Target="../slideLayouts/slideLayout2.xml"/><Relationship Id="rId16" Type="http://schemas.microsoft.com/office/2007/relationships/hdphoto" Target="../media/hdphoto11.wdp"/><Relationship Id="rId1" Type="http://schemas.openxmlformats.org/officeDocument/2006/relationships/tags" Target="../tags/tag11.xml"/><Relationship Id="rId6" Type="http://schemas.microsoft.com/office/2007/relationships/hdphoto" Target="../media/hdphoto6.wdp"/><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microsoft.com/office/2007/relationships/hdphoto" Target="../media/hdphoto8.wdp"/><Relationship Id="rId4" Type="http://schemas.openxmlformats.org/officeDocument/2006/relationships/image" Target="../media/image21.png"/><Relationship Id="rId9" Type="http://schemas.openxmlformats.org/officeDocument/2006/relationships/image" Target="../media/image24.png"/><Relationship Id="rId1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5.xml"/><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3.wdp"/><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6.xml"/><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3.wdp"/><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7.xml"/><Relationship Id="rId7" Type="http://schemas.microsoft.com/office/2007/relationships/hdphoto" Target="../media/hdphoto2.wdp"/><Relationship Id="rId12" Type="http://schemas.openxmlformats.org/officeDocument/2006/relationships/image" Target="../media/image13.png"/><Relationship Id="rId17" Type="http://schemas.microsoft.com/office/2007/relationships/hdphoto" Target="../media/hdphoto5.wdp"/><Relationship Id="rId2" Type="http://schemas.openxmlformats.org/officeDocument/2006/relationships/slideLayout" Target="../slideLayouts/slideLayout2.xml"/><Relationship Id="rId16"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3.wdp"/><Relationship Id="rId15" Type="http://schemas.microsoft.com/office/2007/relationships/hdphoto" Target="../media/hdphoto4.wdp"/><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8.xml"/><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3.wdp"/><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t>
            </a:r>
            <a:r>
              <a:rPr lang="en-US" i="1" dirty="0" smtClean="0"/>
              <a:t>Wonders</a:t>
            </a:r>
            <a:endParaRPr lang="en-US" dirty="0"/>
          </a:p>
        </p:txBody>
      </p:sp>
    </p:spTree>
    <p:custDataLst>
      <p:tags r:id="rId1"/>
    </p:custDataLst>
    <p:extLst>
      <p:ext uri="{BB962C8B-B14F-4D97-AF65-F5344CB8AC3E}">
        <p14:creationId xmlns:p14="http://schemas.microsoft.com/office/powerpoint/2010/main" val="2734378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Wonders </a:t>
            </a:r>
            <a:r>
              <a:rPr lang="en-US" dirty="0" smtClean="0"/>
              <a:t>at Home</a:t>
            </a:r>
            <a:endParaRPr lang="en-US" i="1" dirty="0"/>
          </a:p>
        </p:txBody>
      </p:sp>
      <p:grpSp>
        <p:nvGrpSpPr>
          <p:cNvPr id="8" name="Group 7"/>
          <p:cNvGrpSpPr/>
          <p:nvPr/>
        </p:nvGrpSpPr>
        <p:grpSpPr>
          <a:xfrm>
            <a:off x="1066800" y="758952"/>
            <a:ext cx="7010400" cy="4038600"/>
            <a:chOff x="1066800" y="758952"/>
            <a:chExt cx="7010400" cy="4038600"/>
          </a:xfrm>
        </p:grpSpPr>
        <p:sp>
          <p:nvSpPr>
            <p:cNvPr id="5" name="Rounded Rectangle 4"/>
            <p:cNvSpPr/>
            <p:nvPr/>
          </p:nvSpPr>
          <p:spPr>
            <a:xfrm>
              <a:off x="1066800" y="758952"/>
              <a:ext cx="7010400" cy="4038600"/>
            </a:xfrm>
            <a:prstGeom prst="roundRect">
              <a:avLst>
                <a:gd name="adj" fmla="val 5783"/>
              </a:avLst>
            </a:prstGeom>
            <a:solidFill>
              <a:schemeClr val="tx1">
                <a:lumMod val="75000"/>
                <a:lumOff val="25000"/>
              </a:schemeClr>
            </a:solidFill>
            <a:ln w="12700">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70432" y="2647950"/>
              <a:ext cx="201168" cy="228600"/>
            </a:xfrm>
            <a:prstGeom prst="roundRect">
              <a:avLst>
                <a:gd name="adj" fmla="val 44792"/>
              </a:avLst>
            </a:prstGeom>
            <a:solidFill>
              <a:schemeClr val="tx1">
                <a:lumMod val="50000"/>
                <a:lumOff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1447800" y="971550"/>
            <a:ext cx="6324600" cy="3581400"/>
          </a:xfrm>
          <a:prstGeom prst="rect">
            <a:avLst/>
          </a:prstGeom>
          <a:solidFill>
            <a:schemeClr val="bg1">
              <a:lumMod val="50000"/>
            </a:schemeClr>
          </a:solidFill>
          <a:ln w="31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p:cNvSpPr>
            <a:spLocks noGrp="1"/>
          </p:cNvSpPr>
          <p:nvPr>
            <p:ph type="sldNum" sz="quarter" idx="12"/>
          </p:nvPr>
        </p:nvSpPr>
        <p:spPr>
          <a:xfrm>
            <a:off x="0" y="4888706"/>
            <a:ext cx="381000" cy="254794"/>
          </a:xfrm>
          <a:prstGeom prst="rect">
            <a:avLst/>
          </a:prstGeom>
        </p:spPr>
        <p:txBody>
          <a:bodyPr/>
          <a:lstStyle>
            <a:lvl1pPr>
              <a:defRPr sz="1050">
                <a:solidFill>
                  <a:schemeClr val="bg1">
                    <a:lumMod val="50000"/>
                  </a:schemeClr>
                </a:solidFill>
                <a:latin typeface="Proxima Nova"/>
              </a:defRPr>
            </a:lvl1pPr>
          </a:lstStyle>
          <a:p>
            <a:fld id="{2252CE0A-86DB-4BCB-B89F-D3BB0DB08CC5}" type="slidenum">
              <a:rPr lang="en-US" smtClean="0"/>
              <a:pPr/>
              <a:t>10</a:t>
            </a:fld>
            <a:endParaRPr lang="en-US" dirty="0"/>
          </a:p>
        </p:txBody>
      </p:sp>
      <p:sp>
        <p:nvSpPr>
          <p:cNvPr id="10" name="TextBox 9"/>
          <p:cNvSpPr txBox="1"/>
          <p:nvPr/>
        </p:nvSpPr>
        <p:spPr>
          <a:xfrm>
            <a:off x="1066800" y="4782312"/>
            <a:ext cx="7010400" cy="369332"/>
          </a:xfrm>
          <a:prstGeom prst="rect">
            <a:avLst/>
          </a:prstGeom>
          <a:noFill/>
        </p:spPr>
        <p:txBody>
          <a:bodyPr wrap="square" rtlCol="0">
            <a:spAutoFit/>
          </a:bodyPr>
          <a:lstStyle/>
          <a:p>
            <a:pPr algn="ctr"/>
            <a:r>
              <a:rPr lang="en-US" b="1" dirty="0" smtClean="0">
                <a:solidFill>
                  <a:srgbClr val="0877F2"/>
                </a:solidFill>
              </a:rPr>
              <a:t>http</a:t>
            </a:r>
            <a:r>
              <a:rPr lang="en-US" b="1" dirty="0">
                <a:solidFill>
                  <a:srgbClr val="0877F2"/>
                </a:solidFill>
              </a:rPr>
              <a:t>://</a:t>
            </a:r>
            <a:r>
              <a:rPr lang="en-US" b="1" dirty="0" smtClean="0">
                <a:solidFill>
                  <a:srgbClr val="0877F2"/>
                </a:solidFill>
              </a:rPr>
              <a:t>connected.mcgraw-hill.com</a:t>
            </a:r>
            <a:endParaRPr lang="en-US" b="1" dirty="0">
              <a:solidFill>
                <a:srgbClr val="0877F2"/>
              </a:solidFill>
            </a:endParaRPr>
          </a:p>
        </p:txBody>
      </p:sp>
      <p:pic>
        <p:nvPicPr>
          <p:cNvPr id="3074" name="Picture 2" descr="C:\Users\shana_baumgartner\Desktop\StudentWorkspace.PNG"/>
          <p:cNvPicPr>
            <a:picLocks noChangeArrowheads="1"/>
          </p:cNvPicPr>
          <p:nvPr/>
        </p:nvPicPr>
        <p:blipFill rotWithShape="1">
          <a:blip r:embed="rId4">
            <a:extLst>
              <a:ext uri="{28A0092B-C50C-407E-A947-70E740481C1C}">
                <a14:useLocalDpi xmlns:a14="http://schemas.microsoft.com/office/drawing/2010/main" val="0"/>
              </a:ext>
            </a:extLst>
          </a:blip>
          <a:srcRect t="2726" r="3484" b="8507"/>
          <a:stretch/>
        </p:blipFill>
        <p:spPr bwMode="auto">
          <a:xfrm>
            <a:off x="1444751" y="969264"/>
            <a:ext cx="6327649" cy="3583686"/>
          </a:xfrm>
          <a:prstGeom prst="rect">
            <a:avLst/>
          </a:prstGeom>
          <a:noFill/>
          <a:effectLst>
            <a:innerShdw blurRad="50800">
              <a:prstClr val="black"/>
            </a:inn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33" b="95767" l="1478" r="99015"/>
                    </a14:imgEffect>
                  </a14:imgLayer>
                </a14:imgProps>
              </a:ext>
              <a:ext uri="{28A0092B-C50C-407E-A947-70E740481C1C}">
                <a14:useLocalDpi xmlns:a14="http://schemas.microsoft.com/office/drawing/2010/main" val="0"/>
              </a:ext>
            </a:extLst>
          </a:blip>
          <a:srcRect/>
          <a:stretch>
            <a:fillRect/>
          </a:stretch>
        </p:blipFill>
        <p:spPr bwMode="auto">
          <a:xfrm>
            <a:off x="5742771" y="1627632"/>
            <a:ext cx="677672" cy="63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030" b="96447" l="3941" r="98030"/>
                    </a14:imgEffect>
                  </a14:imgLayer>
                </a14:imgProps>
              </a:ext>
              <a:ext uri="{28A0092B-C50C-407E-A947-70E740481C1C}">
                <a14:useLocalDpi xmlns:a14="http://schemas.microsoft.com/office/drawing/2010/main" val="0"/>
              </a:ext>
            </a:extLst>
          </a:blip>
          <a:srcRect/>
          <a:stretch>
            <a:fillRect/>
          </a:stretch>
        </p:blipFill>
        <p:spPr bwMode="auto">
          <a:xfrm>
            <a:off x="5333999" y="3282696"/>
            <a:ext cx="659574"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00" b="95000" l="490" r="97549">
                        <a14:foregroundMark x1="31373" y1="37000" x2="32353" y2="67000"/>
                        <a14:foregroundMark x1="61275" y1="41000" x2="65196" y2="63000"/>
                      </a14:backgroundRemoval>
                    </a14:imgEffect>
                  </a14:imgLayer>
                </a14:imgProps>
              </a:ext>
              <a:ext uri="{28A0092B-C50C-407E-A947-70E740481C1C}">
                <a14:useLocalDpi xmlns:a14="http://schemas.microsoft.com/office/drawing/2010/main" val="0"/>
              </a:ext>
            </a:extLst>
          </a:blip>
          <a:srcRect/>
          <a:stretch>
            <a:fillRect/>
          </a:stretch>
        </p:blipFill>
        <p:spPr bwMode="auto">
          <a:xfrm>
            <a:off x="5833872" y="2505456"/>
            <a:ext cx="671536" cy="6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674" b="98396" l="483" r="97101"/>
                    </a14:imgEffect>
                  </a14:imgLayer>
                </a14:imgProps>
              </a:ext>
              <a:ext uri="{28A0092B-C50C-407E-A947-70E740481C1C}">
                <a14:useLocalDpi xmlns:a14="http://schemas.microsoft.com/office/drawing/2010/main" val="0"/>
              </a:ext>
            </a:extLst>
          </a:blip>
          <a:srcRect/>
          <a:stretch>
            <a:fillRect/>
          </a:stretch>
        </p:blipFill>
        <p:spPr bwMode="auto">
          <a:xfrm>
            <a:off x="3008376" y="1636776"/>
            <a:ext cx="688294" cy="62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518" b="95477" l="1942" r="95631"/>
                    </a14:imgEffect>
                  </a14:imgLayer>
                </a14:imgProps>
              </a:ext>
              <a:ext uri="{28A0092B-C50C-407E-A947-70E740481C1C}">
                <a14:useLocalDpi xmlns:a14="http://schemas.microsoft.com/office/drawing/2010/main" val="0"/>
              </a:ext>
            </a:extLst>
          </a:blip>
          <a:srcRect/>
          <a:stretch>
            <a:fillRect/>
          </a:stretch>
        </p:blipFill>
        <p:spPr bwMode="auto">
          <a:xfrm>
            <a:off x="2898648" y="2495549"/>
            <a:ext cx="70992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6970" l="2885" r="100000"/>
                    </a14:imgEffect>
                  </a14:imgLayer>
                </a14:imgProps>
              </a:ext>
              <a:ext uri="{28A0092B-C50C-407E-A947-70E740481C1C}">
                <a14:useLocalDpi xmlns:a14="http://schemas.microsoft.com/office/drawing/2010/main" val="0"/>
              </a:ext>
            </a:extLst>
          </a:blip>
          <a:srcRect/>
          <a:stretch>
            <a:fillRect/>
          </a:stretch>
        </p:blipFill>
        <p:spPr bwMode="auto">
          <a:xfrm>
            <a:off x="3401568" y="3273552"/>
            <a:ext cx="691618" cy="6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1999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fade">
                                      <p:cBhvr>
                                        <p:cTn id="13" dur="500"/>
                                        <p:tgtEl>
                                          <p:spTgt spid="2055"/>
                                        </p:tgtEl>
                                      </p:cBhvr>
                                    </p:animEffect>
                                  </p:childTnLst>
                                </p:cTn>
                              </p:par>
                              <p:par>
                                <p:cTn id="14" presetID="10" presetClass="entr" presetSubtype="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par>
                                <p:cTn id="20" presetID="10"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to Home | Weekly Letters</a:t>
            </a:r>
            <a:endParaRPr lang="en-US" i="1" dirty="0"/>
          </a:p>
        </p:txBody>
      </p:sp>
      <p:grpSp>
        <p:nvGrpSpPr>
          <p:cNvPr id="8" name="Group 7"/>
          <p:cNvGrpSpPr/>
          <p:nvPr/>
        </p:nvGrpSpPr>
        <p:grpSpPr>
          <a:xfrm>
            <a:off x="1066800" y="758952"/>
            <a:ext cx="7010400" cy="4038600"/>
            <a:chOff x="1066800" y="758952"/>
            <a:chExt cx="7010400" cy="4038600"/>
          </a:xfrm>
        </p:grpSpPr>
        <p:sp>
          <p:nvSpPr>
            <p:cNvPr id="5" name="Rounded Rectangle 4"/>
            <p:cNvSpPr/>
            <p:nvPr/>
          </p:nvSpPr>
          <p:spPr>
            <a:xfrm>
              <a:off x="1066800" y="758952"/>
              <a:ext cx="7010400" cy="4038600"/>
            </a:xfrm>
            <a:prstGeom prst="roundRect">
              <a:avLst>
                <a:gd name="adj" fmla="val 5783"/>
              </a:avLst>
            </a:prstGeom>
            <a:solidFill>
              <a:schemeClr val="tx1">
                <a:lumMod val="75000"/>
                <a:lumOff val="25000"/>
              </a:schemeClr>
            </a:solidFill>
            <a:ln w="12700">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70432" y="2647950"/>
              <a:ext cx="201168" cy="228600"/>
            </a:xfrm>
            <a:prstGeom prst="roundRect">
              <a:avLst>
                <a:gd name="adj" fmla="val 44792"/>
              </a:avLst>
            </a:prstGeom>
            <a:solidFill>
              <a:schemeClr val="tx1">
                <a:lumMod val="50000"/>
                <a:lumOff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1447800" y="971550"/>
            <a:ext cx="6324600" cy="3581400"/>
          </a:xfrm>
          <a:prstGeom prst="rect">
            <a:avLst/>
          </a:prstGeom>
          <a:solidFill>
            <a:schemeClr val="bg1">
              <a:lumMod val="50000"/>
            </a:schemeClr>
          </a:solidFill>
          <a:ln w="31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p:cNvSpPr>
            <a:spLocks noGrp="1"/>
          </p:cNvSpPr>
          <p:nvPr>
            <p:ph type="sldNum" sz="quarter" idx="12"/>
          </p:nvPr>
        </p:nvSpPr>
        <p:spPr>
          <a:xfrm>
            <a:off x="0" y="4888706"/>
            <a:ext cx="381000" cy="254794"/>
          </a:xfrm>
          <a:prstGeom prst="rect">
            <a:avLst/>
          </a:prstGeom>
        </p:spPr>
        <p:txBody>
          <a:bodyPr/>
          <a:lstStyle>
            <a:lvl1pPr>
              <a:defRPr sz="1050">
                <a:solidFill>
                  <a:schemeClr val="bg1">
                    <a:lumMod val="50000"/>
                  </a:schemeClr>
                </a:solidFill>
                <a:latin typeface="Proxima Nova"/>
              </a:defRPr>
            </a:lvl1pPr>
          </a:lstStyle>
          <a:p>
            <a:fld id="{2252CE0A-86DB-4BCB-B89F-D3BB0DB08CC5}" type="slidenum">
              <a:rPr lang="en-US" smtClean="0"/>
              <a:pPr/>
              <a:t>11</a:t>
            </a:fld>
            <a:endParaRPr lang="en-US" dirty="0"/>
          </a:p>
        </p:txBody>
      </p:sp>
      <p:sp>
        <p:nvSpPr>
          <p:cNvPr id="10" name="TextBox 9"/>
          <p:cNvSpPr txBox="1"/>
          <p:nvPr/>
        </p:nvSpPr>
        <p:spPr>
          <a:xfrm>
            <a:off x="1066800" y="4782312"/>
            <a:ext cx="7010400" cy="369332"/>
          </a:xfrm>
          <a:prstGeom prst="rect">
            <a:avLst/>
          </a:prstGeom>
          <a:noFill/>
        </p:spPr>
        <p:txBody>
          <a:bodyPr wrap="square" rtlCol="0">
            <a:spAutoFit/>
          </a:bodyPr>
          <a:lstStyle/>
          <a:p>
            <a:pPr algn="ctr"/>
            <a:r>
              <a:rPr lang="en-US" b="1" dirty="0" smtClean="0">
                <a:solidFill>
                  <a:srgbClr val="0877F2"/>
                </a:solidFill>
              </a:rPr>
              <a:t>http</a:t>
            </a:r>
            <a:r>
              <a:rPr lang="en-US" b="1" dirty="0">
                <a:solidFill>
                  <a:srgbClr val="0877F2"/>
                </a:solidFill>
              </a:rPr>
              <a:t>://</a:t>
            </a:r>
            <a:r>
              <a:rPr lang="en-US" b="1" dirty="0" smtClean="0">
                <a:solidFill>
                  <a:srgbClr val="0877F2"/>
                </a:solidFill>
              </a:rPr>
              <a:t>connected.mcgraw-hill.com</a:t>
            </a:r>
            <a:endParaRPr lang="en-US" b="1" dirty="0">
              <a:solidFill>
                <a:srgbClr val="0877F2"/>
              </a:solidFill>
            </a:endParaRPr>
          </a:p>
        </p:txBody>
      </p:sp>
      <p:pic>
        <p:nvPicPr>
          <p:cNvPr id="4098" name="Picture 2" descr="C:\Users\shana_baumgartner\Desktop\SchooltoHome_Week.PNG"/>
          <p:cNvPicPr>
            <a:picLocks noChangeAspect="1" noChangeArrowheads="1"/>
          </p:cNvPicPr>
          <p:nvPr/>
        </p:nvPicPr>
        <p:blipFill rotWithShape="1">
          <a:blip r:embed="rId4">
            <a:extLst>
              <a:ext uri="{28A0092B-C50C-407E-A947-70E740481C1C}">
                <a14:useLocalDpi xmlns:a14="http://schemas.microsoft.com/office/drawing/2010/main" val="0"/>
              </a:ext>
            </a:extLst>
          </a:blip>
          <a:srcRect l="8892" t="3140" r="8092"/>
          <a:stretch/>
        </p:blipFill>
        <p:spPr bwMode="auto">
          <a:xfrm>
            <a:off x="1447800" y="971550"/>
            <a:ext cx="6324600" cy="3584448"/>
          </a:xfrm>
          <a:prstGeom prst="rect">
            <a:avLst/>
          </a:prstGeom>
          <a:noFill/>
          <a:effectLst>
            <a:innerShdw blurRad="50800">
              <a:prstClr val="black"/>
            </a:innerShdw>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5029200" y="1024128"/>
            <a:ext cx="838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00784" y="173355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67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to Home</a:t>
            </a:r>
            <a:r>
              <a:rPr lang="en-US" dirty="0"/>
              <a:t> </a:t>
            </a:r>
            <a:r>
              <a:rPr lang="en-US" dirty="0" smtClean="0"/>
              <a:t>| Teacher Messages</a:t>
            </a:r>
            <a:endParaRPr lang="en-US" i="1" dirty="0"/>
          </a:p>
        </p:txBody>
      </p:sp>
      <p:grpSp>
        <p:nvGrpSpPr>
          <p:cNvPr id="8" name="Group 7"/>
          <p:cNvGrpSpPr/>
          <p:nvPr/>
        </p:nvGrpSpPr>
        <p:grpSpPr>
          <a:xfrm>
            <a:off x="1066800" y="758952"/>
            <a:ext cx="7010400" cy="4038600"/>
            <a:chOff x="1066800" y="758952"/>
            <a:chExt cx="7010400" cy="4038600"/>
          </a:xfrm>
        </p:grpSpPr>
        <p:sp>
          <p:nvSpPr>
            <p:cNvPr id="5" name="Rounded Rectangle 4"/>
            <p:cNvSpPr/>
            <p:nvPr/>
          </p:nvSpPr>
          <p:spPr>
            <a:xfrm>
              <a:off x="1066800" y="758952"/>
              <a:ext cx="7010400" cy="4038600"/>
            </a:xfrm>
            <a:prstGeom prst="roundRect">
              <a:avLst>
                <a:gd name="adj" fmla="val 5783"/>
              </a:avLst>
            </a:prstGeom>
            <a:solidFill>
              <a:schemeClr val="tx1">
                <a:lumMod val="75000"/>
                <a:lumOff val="25000"/>
              </a:schemeClr>
            </a:solidFill>
            <a:ln w="12700">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70432" y="2647950"/>
              <a:ext cx="201168" cy="228600"/>
            </a:xfrm>
            <a:prstGeom prst="roundRect">
              <a:avLst>
                <a:gd name="adj" fmla="val 44792"/>
              </a:avLst>
            </a:prstGeom>
            <a:solidFill>
              <a:schemeClr val="tx1">
                <a:lumMod val="50000"/>
                <a:lumOff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1447800" y="971550"/>
            <a:ext cx="6324600" cy="3581400"/>
          </a:xfrm>
          <a:prstGeom prst="rect">
            <a:avLst/>
          </a:prstGeom>
          <a:solidFill>
            <a:schemeClr val="bg1">
              <a:lumMod val="50000"/>
            </a:schemeClr>
          </a:solidFill>
          <a:ln w="31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p:cNvSpPr>
            <a:spLocks noGrp="1"/>
          </p:cNvSpPr>
          <p:nvPr>
            <p:ph type="sldNum" sz="quarter" idx="12"/>
          </p:nvPr>
        </p:nvSpPr>
        <p:spPr>
          <a:xfrm>
            <a:off x="0" y="4888706"/>
            <a:ext cx="381000" cy="254794"/>
          </a:xfrm>
          <a:prstGeom prst="rect">
            <a:avLst/>
          </a:prstGeom>
        </p:spPr>
        <p:txBody>
          <a:bodyPr/>
          <a:lstStyle>
            <a:lvl1pPr>
              <a:defRPr sz="1050">
                <a:solidFill>
                  <a:schemeClr val="bg1">
                    <a:lumMod val="50000"/>
                  </a:schemeClr>
                </a:solidFill>
                <a:latin typeface="Proxima Nova"/>
              </a:defRPr>
            </a:lvl1pPr>
          </a:lstStyle>
          <a:p>
            <a:fld id="{2252CE0A-86DB-4BCB-B89F-D3BB0DB08CC5}" type="slidenum">
              <a:rPr lang="en-US" smtClean="0"/>
              <a:pPr/>
              <a:t>12</a:t>
            </a:fld>
            <a:endParaRPr lang="en-US" dirty="0"/>
          </a:p>
        </p:txBody>
      </p:sp>
      <p:sp>
        <p:nvSpPr>
          <p:cNvPr id="10" name="TextBox 9"/>
          <p:cNvSpPr txBox="1"/>
          <p:nvPr/>
        </p:nvSpPr>
        <p:spPr>
          <a:xfrm>
            <a:off x="1066800" y="4782312"/>
            <a:ext cx="7010400" cy="369332"/>
          </a:xfrm>
          <a:prstGeom prst="rect">
            <a:avLst/>
          </a:prstGeom>
          <a:noFill/>
        </p:spPr>
        <p:txBody>
          <a:bodyPr wrap="square" rtlCol="0">
            <a:spAutoFit/>
          </a:bodyPr>
          <a:lstStyle/>
          <a:p>
            <a:pPr algn="ctr"/>
            <a:r>
              <a:rPr lang="en-US" b="1" dirty="0" smtClean="0">
                <a:solidFill>
                  <a:srgbClr val="0877F2"/>
                </a:solidFill>
              </a:rPr>
              <a:t>http</a:t>
            </a:r>
            <a:r>
              <a:rPr lang="en-US" b="1" dirty="0">
                <a:solidFill>
                  <a:srgbClr val="0877F2"/>
                </a:solidFill>
              </a:rPr>
              <a:t>://</a:t>
            </a:r>
            <a:r>
              <a:rPr lang="en-US" b="1" dirty="0" smtClean="0">
                <a:solidFill>
                  <a:srgbClr val="0877F2"/>
                </a:solidFill>
              </a:rPr>
              <a:t>connected.mcgraw-hill.com</a:t>
            </a:r>
            <a:endParaRPr lang="en-US" b="1" dirty="0">
              <a:solidFill>
                <a:srgbClr val="0877F2"/>
              </a:solidFill>
            </a:endParaRPr>
          </a:p>
        </p:txBody>
      </p:sp>
      <p:pic>
        <p:nvPicPr>
          <p:cNvPr id="5122" name="Picture 2" descr="C:\Users\shana_baumgartner\Desktop\SchooltoHome_Message.PNG"/>
          <p:cNvPicPr>
            <a:picLocks noChangeAspect="1" noChangeArrowheads="1"/>
          </p:cNvPicPr>
          <p:nvPr/>
        </p:nvPicPr>
        <p:blipFill rotWithShape="1">
          <a:blip r:embed="rId4">
            <a:extLst>
              <a:ext uri="{28A0092B-C50C-407E-A947-70E740481C1C}">
                <a14:useLocalDpi xmlns:a14="http://schemas.microsoft.com/office/drawing/2010/main" val="0"/>
              </a:ext>
            </a:extLst>
          </a:blip>
          <a:srcRect l="8661" t="2737" r="7015"/>
          <a:stretch/>
        </p:blipFill>
        <p:spPr bwMode="auto">
          <a:xfrm>
            <a:off x="1447800" y="969264"/>
            <a:ext cx="6324600" cy="3584448"/>
          </a:xfrm>
          <a:prstGeom prst="rect">
            <a:avLst/>
          </a:prstGeom>
          <a:noFill/>
          <a:effectLst>
            <a:innerShdw blurRad="50800">
              <a:prstClr val="black"/>
            </a:innerShdw>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514600" y="1733550"/>
            <a:ext cx="609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029200" y="1024128"/>
            <a:ext cx="838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shana_baumgartner\Desktop\SchooltoHome_Message.PNG"/>
          <p:cNvPicPr>
            <a:picLocks noChangeAspect="1" noChangeArrowheads="1"/>
          </p:cNvPicPr>
          <p:nvPr/>
        </p:nvPicPr>
        <p:blipFill rotWithShape="1">
          <a:blip r:embed="rId4">
            <a:extLst>
              <a:ext uri="{28A0092B-C50C-407E-A947-70E740481C1C}">
                <a14:useLocalDpi xmlns:a14="http://schemas.microsoft.com/office/drawing/2010/main" val="0"/>
              </a:ext>
            </a:extLst>
          </a:blip>
          <a:srcRect l="12092" t="47254" r="64161" b="46129"/>
          <a:stretch/>
        </p:blipFill>
        <p:spPr bwMode="auto">
          <a:xfrm>
            <a:off x="1714500" y="2475571"/>
            <a:ext cx="1781175" cy="243817"/>
          </a:xfrm>
          <a:prstGeom prst="rect">
            <a:avLst/>
          </a:prstGeom>
          <a:noFill/>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827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3162" y="1712912"/>
            <a:ext cx="1620838"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3259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850392"/>
            <a:ext cx="6858000" cy="3852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p:cNvGrpSpPr/>
          <p:nvPr/>
        </p:nvGrpSpPr>
        <p:grpSpPr>
          <a:xfrm>
            <a:off x="1143000" y="853083"/>
            <a:ext cx="6858000" cy="3852267"/>
            <a:chOff x="1143000" y="853083"/>
            <a:chExt cx="6858000" cy="3852267"/>
          </a:xfrm>
        </p:grpSpPr>
        <p:pic>
          <p:nvPicPr>
            <p:cNvPr id="6" name="Picture 5"/>
            <p:cNvPicPr>
              <a:picLocks noChangeAspect="1"/>
            </p:cNvPicPr>
            <p:nvPr/>
          </p:nvPicPr>
          <p:blipFill>
            <a:blip r:embed="rId5">
              <a:lum bright="70000" contrast="-70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143000" y="853083"/>
              <a:ext cx="6858000" cy="3852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447800" y="1809750"/>
              <a:ext cx="6172200" cy="1815882"/>
            </a:xfrm>
            <a:prstGeom prst="rect">
              <a:avLst/>
            </a:prstGeom>
            <a:noFill/>
          </p:spPr>
          <p:txBody>
            <a:bodyPr wrap="square" rtlCol="0">
              <a:spAutoFit/>
            </a:bodyPr>
            <a:lstStyle/>
            <a:p>
              <a:pPr algn="ctr"/>
              <a:r>
                <a:rPr lang="en-US" sz="2800" i="1" dirty="0" smtClean="0">
                  <a:solidFill>
                    <a:schemeClr val="tx1">
                      <a:lumMod val="65000"/>
                      <a:lumOff val="35000"/>
                    </a:schemeClr>
                  </a:solidFill>
                </a:rPr>
                <a:t>Wonders </a:t>
              </a:r>
              <a:r>
                <a:rPr lang="en-US" sz="2800" dirty="0" smtClean="0">
                  <a:solidFill>
                    <a:schemeClr val="tx1">
                      <a:lumMod val="65000"/>
                      <a:lumOff val="35000"/>
                    </a:schemeClr>
                  </a:solidFill>
                </a:rPr>
                <a:t>is a comprehensive</a:t>
              </a:r>
              <a:r>
                <a:rPr lang="en-US" sz="2800" dirty="0">
                  <a:solidFill>
                    <a:schemeClr val="tx1">
                      <a:lumMod val="65000"/>
                      <a:lumOff val="35000"/>
                    </a:schemeClr>
                  </a:solidFill>
                </a:rPr>
                <a:t>, research-based </a:t>
              </a:r>
              <a:r>
                <a:rPr lang="en-US" sz="2800" dirty="0" smtClean="0">
                  <a:solidFill>
                    <a:schemeClr val="tx1">
                      <a:lumMod val="65000"/>
                      <a:lumOff val="35000"/>
                    </a:schemeClr>
                  </a:solidFill>
                </a:rPr>
                <a:t>English language </a:t>
              </a:r>
              <a:r>
                <a:rPr lang="en-US" sz="2800" dirty="0">
                  <a:solidFill>
                    <a:schemeClr val="tx1">
                      <a:lumMod val="65000"/>
                      <a:lumOff val="35000"/>
                    </a:schemeClr>
                  </a:solidFill>
                </a:rPr>
                <a:t>arts </a:t>
              </a:r>
              <a:r>
                <a:rPr lang="en-US" sz="2800" dirty="0" smtClean="0">
                  <a:solidFill>
                    <a:schemeClr val="tx1">
                      <a:lumMod val="65000"/>
                      <a:lumOff val="35000"/>
                    </a:schemeClr>
                  </a:solidFill>
                </a:rPr>
                <a:t>program that supports children in Grades K–6 to build a strong foundation in literacy.</a:t>
              </a:r>
            </a:p>
          </p:txBody>
        </p:sp>
      </p:grpSp>
      <p:sp>
        <p:nvSpPr>
          <p:cNvPr id="2" name="Title 1"/>
          <p:cNvSpPr>
            <a:spLocks noGrp="1"/>
          </p:cNvSpPr>
          <p:nvPr>
            <p:ph type="title"/>
          </p:nvPr>
        </p:nvSpPr>
        <p:spPr/>
        <p:txBody>
          <a:bodyPr/>
          <a:lstStyle/>
          <a:p>
            <a:r>
              <a:rPr lang="en-US" b="1" dirty="0" smtClean="0">
                <a:latin typeface="Calibri" panose="020F0502020204030204" pitchFamily="34" charset="0"/>
              </a:rPr>
              <a:t>What Is </a:t>
            </a:r>
            <a:r>
              <a:rPr lang="en-US" b="1" i="1" dirty="0" smtClean="0">
                <a:latin typeface="Calibri" panose="020F0502020204030204" pitchFamily="34" charset="0"/>
              </a:rPr>
              <a:t>Wonders?</a:t>
            </a:r>
            <a:endParaRPr lang="en-US" b="1" i="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252CE0A-86DB-4BCB-B89F-D3BB0DB08CC5}" type="slidenum">
              <a:rPr lang="en-US" smtClean="0"/>
              <a:pPr/>
              <a:t>2</a:t>
            </a:fld>
            <a:endParaRPr lang="en-US" dirty="0"/>
          </a:p>
        </p:txBody>
      </p:sp>
    </p:spTree>
    <p:custDataLst>
      <p:tags r:id="rId1"/>
    </p:custDataLst>
    <p:extLst>
      <p:ext uri="{BB962C8B-B14F-4D97-AF65-F5344CB8AC3E}">
        <p14:creationId xmlns:p14="http://schemas.microsoft.com/office/powerpoint/2010/main" val="32007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hana_baumgartner\Desktop\RW_AdminSupport\Class Photos\IMG_408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16" r="25205" b="729"/>
          <a:stretch/>
        </p:blipFill>
        <p:spPr bwMode="auto">
          <a:xfrm>
            <a:off x="5750435" y="621792"/>
            <a:ext cx="3393565" cy="4538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a:t>
            </a:r>
            <a:r>
              <a:rPr lang="en-US" i="1" dirty="0" smtClean="0"/>
              <a:t>Wonders?</a:t>
            </a:r>
            <a:endParaRPr lang="en-US" i="1" dirty="0"/>
          </a:p>
        </p:txBody>
      </p:sp>
      <p:sp>
        <p:nvSpPr>
          <p:cNvPr id="4" name="Slide Number Placeholder 3"/>
          <p:cNvSpPr>
            <a:spLocks noGrp="1"/>
          </p:cNvSpPr>
          <p:nvPr>
            <p:ph type="sldNum" sz="quarter" idx="12"/>
          </p:nvPr>
        </p:nvSpPr>
        <p:spPr/>
        <p:txBody>
          <a:bodyPr/>
          <a:lstStyle/>
          <a:p>
            <a:fld id="{2252CE0A-86DB-4BCB-B89F-D3BB0DB08CC5}" type="slidenum">
              <a:rPr lang="en-US" smtClean="0"/>
              <a:pPr/>
              <a:t>3</a:t>
            </a:fld>
            <a:endParaRPr lang="en-US" dirty="0"/>
          </a:p>
        </p:txBody>
      </p:sp>
      <p:sp>
        <p:nvSpPr>
          <p:cNvPr id="3" name="Content Placeholder 2"/>
          <p:cNvSpPr>
            <a:spLocks noGrp="1"/>
          </p:cNvSpPr>
          <p:nvPr>
            <p:ph sz="half" idx="1"/>
          </p:nvPr>
        </p:nvSpPr>
        <p:spPr>
          <a:xfrm>
            <a:off x="304800" y="971550"/>
            <a:ext cx="4967218" cy="3581400"/>
          </a:xfrm>
          <a:prstGeom prst="rect">
            <a:avLst/>
          </a:prstGeom>
        </p:spPr>
        <p:txBody>
          <a:bodyPr/>
          <a:lstStyle/>
          <a:p>
            <a:r>
              <a:rPr lang="en-US" dirty="0" smtClean="0"/>
              <a:t>Support for close reading, citing evidence, writing to sources</a:t>
            </a:r>
          </a:p>
          <a:p>
            <a:r>
              <a:rPr lang="en-US" dirty="0" smtClean="0"/>
              <a:t>Daily opportunities for academic conversations and collaboration</a:t>
            </a:r>
          </a:p>
          <a:p>
            <a:r>
              <a:rPr lang="en-US" dirty="0" smtClean="0"/>
              <a:t>Technology to support learning at school and home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516" y="4705350"/>
            <a:ext cx="809765" cy="323906"/>
          </a:xfrm>
          <a:prstGeom prst="rect">
            <a:avLst/>
          </a:prstGeom>
        </p:spPr>
      </p:pic>
      <p:sp>
        <p:nvSpPr>
          <p:cNvPr id="8" name="TextBox 7"/>
          <p:cNvSpPr txBox="1"/>
          <p:nvPr/>
        </p:nvSpPr>
        <p:spPr>
          <a:xfrm>
            <a:off x="5750435" y="4933950"/>
            <a:ext cx="1488565" cy="215444"/>
          </a:xfrm>
          <a:prstGeom prst="rect">
            <a:avLst/>
          </a:prstGeom>
          <a:noFill/>
        </p:spPr>
        <p:txBody>
          <a:bodyPr wrap="square" rtlCol="0">
            <a:spAutoFit/>
          </a:bodyPr>
          <a:lstStyle/>
          <a:p>
            <a:r>
              <a:rPr lang="en-US" sz="800" dirty="0" smtClean="0">
                <a:solidFill>
                  <a:schemeClr val="tx1">
                    <a:lumMod val="50000"/>
                    <a:lumOff val="50000"/>
                  </a:schemeClr>
                </a:solidFill>
              </a:rPr>
              <a:t>McGraw-Hill Education</a:t>
            </a:r>
            <a:endParaRPr lang="en-US" sz="800"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3173269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Wonders </a:t>
            </a:r>
            <a:r>
              <a:rPr lang="en-US" dirty="0" smtClean="0"/>
              <a:t>at School</a:t>
            </a:r>
            <a:endParaRPr lang="en-US" i="1" dirty="0"/>
          </a:p>
        </p:txBody>
      </p:sp>
      <p:sp>
        <p:nvSpPr>
          <p:cNvPr id="4" name="Slide Number Placeholder 3"/>
          <p:cNvSpPr>
            <a:spLocks noGrp="1"/>
          </p:cNvSpPr>
          <p:nvPr>
            <p:ph type="sldNum" sz="quarter" idx="12"/>
          </p:nvPr>
        </p:nvSpPr>
        <p:spPr/>
        <p:txBody>
          <a:bodyPr/>
          <a:lstStyle/>
          <a:p>
            <a:fld id="{2252CE0A-86DB-4BCB-B89F-D3BB0DB08CC5}" type="slidenum">
              <a:rPr lang="en-US" smtClean="0"/>
              <a:pPr/>
              <a:t>4</a:t>
            </a:fld>
            <a:endParaRPr lang="en-US"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556" r="16278" b="16945"/>
          <a:stretch/>
        </p:blipFill>
        <p:spPr bwMode="auto">
          <a:xfrm>
            <a:off x="1630680" y="1047750"/>
            <a:ext cx="5715000" cy="386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1600200" y="3510626"/>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5194" y="3513961"/>
            <a:ext cx="1278606" cy="8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040645" y="3028950"/>
            <a:ext cx="1354130" cy="131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3317407" y="351396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2949129"/>
            <a:ext cx="1088108" cy="9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831659" y="349289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047" y="2571750"/>
            <a:ext cx="1510753" cy="120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2419372" y="3063755"/>
            <a:ext cx="1377501" cy="13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2744017"/>
            <a:ext cx="148133" cy="4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586161"/>
            <a:ext cx="325219" cy="77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971550"/>
            <a:ext cx="1385887" cy="79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8"/>
          <p:cNvPicPr>
            <a:picLocks noChangeAspect="1" noChangeArrowheads="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43125" y="2670048"/>
            <a:ext cx="142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6" descr="C:\Users\shana_baumgartner\Desktop\RW_AdminSupport\RW_2017_AdminSupp_Assets\RW_2017_AdminSupp_3-1_Grade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30168" y="2308606"/>
            <a:ext cx="1600200" cy="777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9998" y="3028950"/>
            <a:ext cx="685800" cy="5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3038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Wonders </a:t>
            </a:r>
            <a:r>
              <a:rPr lang="en-US" dirty="0" smtClean="0"/>
              <a:t>at School: Whole Group</a:t>
            </a:r>
            <a:endParaRPr lang="en-US" i="1" dirty="0"/>
          </a:p>
        </p:txBody>
      </p:sp>
      <p:sp>
        <p:nvSpPr>
          <p:cNvPr id="4" name="Slide Number Placeholder 3"/>
          <p:cNvSpPr>
            <a:spLocks noGrp="1"/>
          </p:cNvSpPr>
          <p:nvPr>
            <p:ph type="sldNum" sz="quarter" idx="12"/>
          </p:nvPr>
        </p:nvSpPr>
        <p:spPr/>
        <p:txBody>
          <a:bodyPr/>
          <a:lstStyle/>
          <a:p>
            <a:fld id="{2252CE0A-86DB-4BCB-B89F-D3BB0DB08CC5}" type="slidenum">
              <a:rPr lang="en-US" smtClean="0"/>
              <a:pPr/>
              <a:t>5</a:t>
            </a:fld>
            <a:endParaRPr lang="en-US" dirty="0"/>
          </a:p>
        </p:txBody>
      </p:sp>
      <p:pic>
        <p:nvPicPr>
          <p:cNvPr id="5" name="Picture 2"/>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556" r="16278" b="16945"/>
          <a:stretch/>
        </p:blipFill>
        <p:spPr bwMode="auto">
          <a:xfrm>
            <a:off x="1630680" y="1047750"/>
            <a:ext cx="5715000" cy="386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1600200" y="3510626"/>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6265194" y="3513961"/>
            <a:ext cx="1278606" cy="8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3317407" y="351396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5486400" y="2949129"/>
            <a:ext cx="1088108" cy="9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831659" y="349289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223047" y="2571750"/>
            <a:ext cx="1510753" cy="120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2419372" y="3063755"/>
            <a:ext cx="1377501" cy="13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1905000" y="2744017"/>
            <a:ext cx="148133" cy="4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1524000" y="2586161"/>
            <a:ext cx="325219" cy="77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971550"/>
            <a:ext cx="1385887" cy="79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8"/>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2143125" y="2670048"/>
            <a:ext cx="142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6" descr="C:\Users\shana_baumgartner\Desktop\RW_AdminSupport\RW_2017_AdminSupp_Assets\RW_2017_AdminSupp_3-1_Grade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30168" y="2308606"/>
            <a:ext cx="1600200" cy="777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59998" y="3028950"/>
            <a:ext cx="685800" cy="5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414742" y="1996507"/>
            <a:ext cx="276247" cy="277555"/>
          </a:xfrm>
          <a:prstGeom prst="ellipse">
            <a:avLst/>
          </a:prstGeom>
          <a:solidFill>
            <a:srgbClr val="FFCC00"/>
          </a:solidFill>
          <a:ln>
            <a:noFill/>
          </a:ln>
          <a:effectLst>
            <a:glow rad="101600">
              <a:schemeClr val="bg1">
                <a:lumMod val="6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041648" y="3026664"/>
            <a:ext cx="1355779" cy="13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a:xfrm>
            <a:off x="5230368" y="842282"/>
            <a:ext cx="3532631" cy="1466324"/>
          </a:xfrm>
          <a:prstGeom prst="wedgeRectCallout">
            <a:avLst>
              <a:gd name="adj1" fmla="val -65049"/>
              <a:gd name="adj2" fmla="val 31904"/>
            </a:avLst>
          </a:prstGeom>
          <a:solidFill>
            <a:schemeClr val="bg1"/>
          </a:solidFill>
          <a:ln>
            <a:solidFill>
              <a:srgbClr val="F68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6">
                    <a:lumMod val="75000"/>
                  </a:schemeClr>
                </a:solidFill>
              </a:rPr>
              <a:t>Whole Group Instruction </a:t>
            </a:r>
          </a:p>
          <a:p>
            <a:r>
              <a:rPr lang="en-US" dirty="0" smtClean="0">
                <a:solidFill>
                  <a:schemeClr val="tx1">
                    <a:lumMod val="50000"/>
                    <a:lumOff val="50000"/>
                  </a:schemeClr>
                </a:solidFill>
              </a:rPr>
              <a:t>Daily whole group lessons provide teacher-guided support in language and vocabulary, close reading, and writing to sources.</a:t>
            </a:r>
            <a:endParaRPr lang="en-US" dirty="0">
              <a:solidFill>
                <a:schemeClr val="accent6">
                  <a:lumMod val="75000"/>
                </a:schemeClr>
              </a:solidFill>
            </a:endParaRPr>
          </a:p>
        </p:txBody>
      </p:sp>
    </p:spTree>
    <p:custDataLst>
      <p:tags r:id="rId1"/>
    </p:custDataLst>
    <p:extLst>
      <p:ext uri="{BB962C8B-B14F-4D97-AF65-F5344CB8AC3E}">
        <p14:creationId xmlns:p14="http://schemas.microsoft.com/office/powerpoint/2010/main" val="283333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Wonders </a:t>
            </a:r>
            <a:r>
              <a:rPr lang="en-US" dirty="0" smtClean="0"/>
              <a:t>at School: Small Group</a:t>
            </a:r>
            <a:endParaRPr lang="en-US" i="1" dirty="0"/>
          </a:p>
        </p:txBody>
      </p:sp>
      <p:sp>
        <p:nvSpPr>
          <p:cNvPr id="4" name="Slide Number Placeholder 3"/>
          <p:cNvSpPr>
            <a:spLocks noGrp="1"/>
          </p:cNvSpPr>
          <p:nvPr>
            <p:ph type="sldNum" sz="quarter" idx="12"/>
          </p:nvPr>
        </p:nvSpPr>
        <p:spPr/>
        <p:txBody>
          <a:bodyPr/>
          <a:lstStyle/>
          <a:p>
            <a:fld id="{2252CE0A-86DB-4BCB-B89F-D3BB0DB08CC5}" type="slidenum">
              <a:rPr lang="en-US" smtClean="0"/>
              <a:pPr/>
              <a:t>6</a:t>
            </a:fld>
            <a:endParaRPr lang="en-US" dirty="0"/>
          </a:p>
        </p:txBody>
      </p:sp>
      <p:pic>
        <p:nvPicPr>
          <p:cNvPr id="5" name="Picture 2"/>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556" r="16278" b="16945"/>
          <a:stretch/>
        </p:blipFill>
        <p:spPr bwMode="auto">
          <a:xfrm>
            <a:off x="1630680" y="1047750"/>
            <a:ext cx="5715000" cy="386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1600200" y="3510626"/>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6265194" y="3513961"/>
            <a:ext cx="1278606" cy="8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3317407" y="351396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6400" y="2949129"/>
            <a:ext cx="1088108" cy="9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831659" y="349289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223047" y="2571750"/>
            <a:ext cx="1510753" cy="120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2419372" y="3063755"/>
            <a:ext cx="1377501" cy="13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1905000" y="2744017"/>
            <a:ext cx="148133" cy="4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1524000" y="2586161"/>
            <a:ext cx="325219" cy="77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971550"/>
            <a:ext cx="1385887" cy="79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8"/>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2143125" y="2670048"/>
            <a:ext cx="142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6" descr="C:\Users\shana_baumgartner\Desktop\RW_AdminSupport\RW_2017_AdminSupp_Assets\RW_2017_AdminSupp_3-1_Grade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30168" y="2308606"/>
            <a:ext cx="1600200" cy="777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59998" y="3028950"/>
            <a:ext cx="685800" cy="5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041648" y="3026664"/>
            <a:ext cx="1355779" cy="13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5892330" y="2571750"/>
            <a:ext cx="276247" cy="277555"/>
          </a:xfrm>
          <a:prstGeom prst="ellipse">
            <a:avLst/>
          </a:prstGeom>
          <a:solidFill>
            <a:srgbClr val="FFCC00"/>
          </a:solidFill>
          <a:ln>
            <a:noFill/>
          </a:ln>
          <a:effectLst>
            <a:glow rad="101600">
              <a:schemeClr val="bg1">
                <a:lumMod val="6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ular Callout 25"/>
          <p:cNvSpPr/>
          <p:nvPr/>
        </p:nvSpPr>
        <p:spPr>
          <a:xfrm>
            <a:off x="6297186" y="1277693"/>
            <a:ext cx="2625072" cy="1466324"/>
          </a:xfrm>
          <a:prstGeom prst="wedgeRectCallout">
            <a:avLst>
              <a:gd name="adj1" fmla="val -58442"/>
              <a:gd name="adj2" fmla="val 34826"/>
            </a:avLst>
          </a:prstGeom>
          <a:solidFill>
            <a:schemeClr val="bg1"/>
          </a:solidFill>
          <a:ln>
            <a:solidFill>
              <a:srgbClr val="F68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6">
                    <a:lumMod val="75000"/>
                  </a:schemeClr>
                </a:solidFill>
              </a:rPr>
              <a:t>Small Group Instruction </a:t>
            </a:r>
          </a:p>
          <a:p>
            <a:r>
              <a:rPr lang="en-US" dirty="0" smtClean="0">
                <a:solidFill>
                  <a:schemeClr val="tx1">
                    <a:lumMod val="50000"/>
                    <a:lumOff val="50000"/>
                  </a:schemeClr>
                </a:solidFill>
              </a:rPr>
              <a:t>Students benefit from targeted support during teacher-guided small-group lessons.</a:t>
            </a:r>
            <a:endParaRPr lang="en-US" dirty="0">
              <a:solidFill>
                <a:schemeClr val="accent6">
                  <a:lumMod val="75000"/>
                </a:schemeClr>
              </a:solidFill>
            </a:endParaRPr>
          </a:p>
        </p:txBody>
      </p:sp>
    </p:spTree>
    <p:custDataLst>
      <p:tags r:id="rId1"/>
    </p:custDataLst>
    <p:extLst>
      <p:ext uri="{BB962C8B-B14F-4D97-AF65-F5344CB8AC3E}">
        <p14:creationId xmlns:p14="http://schemas.microsoft.com/office/powerpoint/2010/main" val="295948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Wonders </a:t>
            </a:r>
            <a:r>
              <a:rPr lang="en-US" dirty="0" smtClean="0"/>
              <a:t>at School: Independent Practice</a:t>
            </a:r>
            <a:endParaRPr lang="en-US" i="1" dirty="0"/>
          </a:p>
        </p:txBody>
      </p:sp>
      <p:sp>
        <p:nvSpPr>
          <p:cNvPr id="4" name="Slide Number Placeholder 3"/>
          <p:cNvSpPr>
            <a:spLocks noGrp="1"/>
          </p:cNvSpPr>
          <p:nvPr>
            <p:ph type="sldNum" sz="quarter" idx="12"/>
          </p:nvPr>
        </p:nvSpPr>
        <p:spPr/>
        <p:txBody>
          <a:bodyPr/>
          <a:lstStyle/>
          <a:p>
            <a:fld id="{2252CE0A-86DB-4BCB-B89F-D3BB0DB08CC5}" type="slidenum">
              <a:rPr lang="en-US" smtClean="0"/>
              <a:pPr/>
              <a:t>7</a:t>
            </a:fld>
            <a:endParaRPr lang="en-US" dirty="0"/>
          </a:p>
        </p:txBody>
      </p:sp>
      <p:pic>
        <p:nvPicPr>
          <p:cNvPr id="5" name="Picture 2"/>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556" r="16278" b="16945"/>
          <a:stretch/>
        </p:blipFill>
        <p:spPr bwMode="auto">
          <a:xfrm>
            <a:off x="1630680" y="1047750"/>
            <a:ext cx="5715000" cy="386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1600200" y="3510626"/>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6265194" y="3513961"/>
            <a:ext cx="1278606" cy="8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3317407" y="351396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5486400" y="2949129"/>
            <a:ext cx="1088108" cy="9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831659" y="349289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3047" y="2571750"/>
            <a:ext cx="1510753" cy="120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2419372" y="3063755"/>
            <a:ext cx="1377501" cy="13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2744017"/>
            <a:ext cx="148133" cy="4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586161"/>
            <a:ext cx="325219" cy="77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971550"/>
            <a:ext cx="1385887" cy="79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25" y="2670048"/>
            <a:ext cx="142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6" descr="C:\Users\shana_baumgartner\Desktop\RW_AdminSupport\RW_2017_AdminSupp_Assets\RW_2017_AdminSupp_3-1_Grade4.PNG"/>
          <p:cNvPicPr>
            <a:picLocks noChangeAspect="1" noChangeArrowheads="1"/>
          </p:cNvPicPr>
          <p:nvPr/>
        </p:nvPicPr>
        <p:blipFill>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30168" y="2308606"/>
            <a:ext cx="1600200" cy="777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59998" y="3028950"/>
            <a:ext cx="685800" cy="5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041648" y="3026664"/>
            <a:ext cx="1355779" cy="13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ular Callout 23"/>
          <p:cNvSpPr/>
          <p:nvPr/>
        </p:nvSpPr>
        <p:spPr>
          <a:xfrm>
            <a:off x="4719537" y="1804541"/>
            <a:ext cx="3586263" cy="1709420"/>
          </a:xfrm>
          <a:prstGeom prst="wedgeRectCallout">
            <a:avLst>
              <a:gd name="adj1" fmla="val -60701"/>
              <a:gd name="adj2" fmla="val 36182"/>
            </a:avLst>
          </a:prstGeom>
          <a:solidFill>
            <a:schemeClr val="bg1"/>
          </a:solidFill>
          <a:ln>
            <a:solidFill>
              <a:srgbClr val="F68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6">
                    <a:lumMod val="75000"/>
                  </a:schemeClr>
                </a:solidFill>
              </a:rPr>
              <a:t>Independent Practice</a:t>
            </a:r>
          </a:p>
          <a:p>
            <a:r>
              <a:rPr lang="en-US" dirty="0" smtClean="0">
                <a:solidFill>
                  <a:schemeClr val="tx1">
                    <a:lumMod val="50000"/>
                    <a:lumOff val="50000"/>
                  </a:schemeClr>
                </a:solidFill>
              </a:rPr>
              <a:t>During small-group time, students practice skills and extend learning by engaging in </a:t>
            </a:r>
            <a:r>
              <a:rPr lang="en-US" dirty="0">
                <a:solidFill>
                  <a:schemeClr val="tx1">
                    <a:lumMod val="50000"/>
                    <a:lumOff val="50000"/>
                  </a:schemeClr>
                </a:solidFill>
              </a:rPr>
              <a:t>w</a:t>
            </a:r>
            <a:r>
              <a:rPr lang="en-US" dirty="0" smtClean="0">
                <a:solidFill>
                  <a:schemeClr val="tx1">
                    <a:lumMod val="50000"/>
                    <a:lumOff val="50000"/>
                  </a:schemeClr>
                </a:solidFill>
              </a:rPr>
              <a:t>orkstation activities, independent reading, or independent writing.</a:t>
            </a:r>
            <a:endParaRPr lang="en-US" dirty="0">
              <a:solidFill>
                <a:schemeClr val="accent6">
                  <a:lumMod val="75000"/>
                </a:schemeClr>
              </a:solidFill>
            </a:endParaRPr>
          </a:p>
        </p:txBody>
      </p:sp>
      <p:sp>
        <p:nvSpPr>
          <p:cNvPr id="25" name="Oval 24"/>
          <p:cNvSpPr/>
          <p:nvPr/>
        </p:nvSpPr>
        <p:spPr>
          <a:xfrm>
            <a:off x="4014202" y="3173533"/>
            <a:ext cx="276247" cy="277555"/>
          </a:xfrm>
          <a:prstGeom prst="ellipse">
            <a:avLst/>
          </a:prstGeom>
          <a:solidFill>
            <a:srgbClr val="FFCC00"/>
          </a:solidFill>
          <a:ln>
            <a:noFill/>
          </a:ln>
          <a:effectLst>
            <a:glow rad="101600">
              <a:schemeClr val="bg1">
                <a:lumMod val="6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92541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Wonders </a:t>
            </a:r>
            <a:r>
              <a:rPr lang="en-US" dirty="0" smtClean="0"/>
              <a:t>at School: Digital Resources</a:t>
            </a:r>
            <a:endParaRPr lang="en-US" i="1" dirty="0"/>
          </a:p>
        </p:txBody>
      </p:sp>
      <p:sp>
        <p:nvSpPr>
          <p:cNvPr id="4" name="Slide Number Placeholder 3"/>
          <p:cNvSpPr>
            <a:spLocks noGrp="1"/>
          </p:cNvSpPr>
          <p:nvPr>
            <p:ph type="sldNum" sz="quarter" idx="12"/>
          </p:nvPr>
        </p:nvSpPr>
        <p:spPr/>
        <p:txBody>
          <a:bodyPr/>
          <a:lstStyle/>
          <a:p>
            <a:fld id="{2252CE0A-86DB-4BCB-B89F-D3BB0DB08CC5}" type="slidenum">
              <a:rPr lang="en-US" smtClean="0"/>
              <a:pPr/>
              <a:t>8</a:t>
            </a:fld>
            <a:endParaRPr lang="en-US" dirty="0"/>
          </a:p>
        </p:txBody>
      </p:sp>
      <p:pic>
        <p:nvPicPr>
          <p:cNvPr id="5" name="Picture 2"/>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556" r="16278" b="16945"/>
          <a:stretch/>
        </p:blipFill>
        <p:spPr bwMode="auto">
          <a:xfrm>
            <a:off x="1630680" y="1047750"/>
            <a:ext cx="5715000" cy="386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1600200" y="3510626"/>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5194" y="3513961"/>
            <a:ext cx="1278606" cy="8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3317407" y="351396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5486400" y="2949129"/>
            <a:ext cx="1088108" cy="9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831659" y="3492891"/>
            <a:ext cx="1465527" cy="14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223047" y="2571750"/>
            <a:ext cx="1510753" cy="120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2419372" y="3063755"/>
            <a:ext cx="1377501" cy="13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1905000" y="2744017"/>
            <a:ext cx="148133" cy="4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1524000" y="2586161"/>
            <a:ext cx="325219" cy="77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971550"/>
            <a:ext cx="1385887" cy="79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8"/>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2143125" y="2670048"/>
            <a:ext cx="142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6" descr="C:\Users\shana_baumgartner\Desktop\RW_AdminSupport\RW_2017_AdminSupp_Assets\RW_2017_AdminSupp_3-1_Grade4.PNG"/>
          <p:cNvPicPr>
            <a:picLocks noChangeAspect="1" noChangeArrowheads="1"/>
          </p:cNvPicPr>
          <p:nvPr/>
        </p:nvPicPr>
        <p:blipFill>
          <a:blip r:embed="rId14" cstate="print">
            <a:grayscl/>
            <a:extLst>
              <a:ext uri="{28A0092B-C50C-407E-A947-70E740481C1C}">
                <a14:useLocalDpi xmlns:a14="http://schemas.microsoft.com/office/drawing/2010/main" val="0"/>
              </a:ext>
            </a:extLst>
          </a:blip>
          <a:srcRect/>
          <a:stretch>
            <a:fillRect/>
          </a:stretch>
        </p:blipFill>
        <p:spPr bwMode="auto">
          <a:xfrm>
            <a:off x="3630168" y="2308606"/>
            <a:ext cx="1600200" cy="777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4559998" y="3028950"/>
            <a:ext cx="685800" cy="5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35500" b="100000" l="3088" r="30588">
                        <a14:foregroundMark x1="3824" y1="67000" x2="16324" y2="68500"/>
                        <a14:foregroundMark x1="7941" y1="55000" x2="20000" y2="68500"/>
                        <a14:foregroundMark x1="10000" y1="78000" x2="23088" y2="47500"/>
                        <a14:foregroundMark x1="23088" y1="77500" x2="16765" y2="53500"/>
                        <a14:backgroundMark x1="20588" y1="43000" x2="28235" y2="38500"/>
                      </a14:backgroundRemoval>
                    </a14:imgEffect>
                  </a14:imgLayer>
                </a14:imgProps>
              </a:ext>
              <a:ext uri="{28A0092B-C50C-407E-A947-70E740481C1C}">
                <a14:useLocalDpi xmlns:a14="http://schemas.microsoft.com/office/drawing/2010/main" val="0"/>
              </a:ext>
            </a:extLst>
          </a:blip>
          <a:srcRect l="1438" r="68278"/>
          <a:stretch/>
        </p:blipFill>
        <p:spPr bwMode="auto">
          <a:xfrm>
            <a:off x="4041648" y="3026664"/>
            <a:ext cx="1355779" cy="13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ular Callout 23"/>
          <p:cNvSpPr/>
          <p:nvPr/>
        </p:nvSpPr>
        <p:spPr>
          <a:xfrm>
            <a:off x="3429000" y="1389874"/>
            <a:ext cx="3581400" cy="1639076"/>
          </a:xfrm>
          <a:prstGeom prst="wedgeRectCallout">
            <a:avLst>
              <a:gd name="adj1" fmla="val 37138"/>
              <a:gd name="adj2" fmla="val 66691"/>
            </a:avLst>
          </a:prstGeom>
          <a:solidFill>
            <a:schemeClr val="bg1"/>
          </a:solidFill>
          <a:ln>
            <a:solidFill>
              <a:srgbClr val="F68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6">
                    <a:lumMod val="75000"/>
                  </a:schemeClr>
                </a:solidFill>
              </a:rPr>
              <a:t>Digital Resources</a:t>
            </a:r>
          </a:p>
          <a:p>
            <a:r>
              <a:rPr lang="en-US" dirty="0" smtClean="0">
                <a:solidFill>
                  <a:schemeClr val="tx1">
                    <a:lumMod val="50000"/>
                    <a:lumOff val="50000"/>
                  </a:schemeClr>
                </a:solidFill>
              </a:rPr>
              <a:t>Students can log on to </a:t>
            </a:r>
            <a:r>
              <a:rPr lang="en-US" dirty="0" err="1" smtClean="0">
                <a:solidFill>
                  <a:schemeClr val="tx1">
                    <a:lumMod val="50000"/>
                    <a:lumOff val="50000"/>
                  </a:schemeClr>
                </a:solidFill>
              </a:rPr>
              <a:t>ConnectED</a:t>
            </a:r>
            <a:r>
              <a:rPr lang="en-US" dirty="0" smtClean="0">
                <a:solidFill>
                  <a:schemeClr val="tx1">
                    <a:lumMod val="50000"/>
                    <a:lumOff val="50000"/>
                  </a:schemeClr>
                </a:solidFill>
              </a:rPr>
              <a:t> Student Workspace to complete digital assignments and practice skills with educational games.</a:t>
            </a:r>
            <a:endParaRPr lang="en-US" dirty="0">
              <a:solidFill>
                <a:schemeClr val="accent6">
                  <a:lumMod val="75000"/>
                </a:schemeClr>
              </a:solidFill>
            </a:endParaRPr>
          </a:p>
        </p:txBody>
      </p:sp>
      <p:sp>
        <p:nvSpPr>
          <p:cNvPr id="25" name="Oval 24"/>
          <p:cNvSpPr/>
          <p:nvPr/>
        </p:nvSpPr>
        <p:spPr>
          <a:xfrm>
            <a:off x="6628250" y="3237793"/>
            <a:ext cx="276247" cy="277555"/>
          </a:xfrm>
          <a:prstGeom prst="ellipse">
            <a:avLst/>
          </a:prstGeom>
          <a:solidFill>
            <a:srgbClr val="FFCC00"/>
          </a:solidFill>
          <a:ln>
            <a:noFill/>
          </a:ln>
          <a:effectLst>
            <a:glow rad="101600">
              <a:schemeClr val="bg1">
                <a:lumMod val="6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683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Wonders </a:t>
            </a:r>
            <a:r>
              <a:rPr lang="en-US" dirty="0" smtClean="0"/>
              <a:t>at Home</a:t>
            </a:r>
            <a:endParaRPr lang="en-US" i="1" dirty="0"/>
          </a:p>
        </p:txBody>
      </p:sp>
      <p:grpSp>
        <p:nvGrpSpPr>
          <p:cNvPr id="8" name="Group 7"/>
          <p:cNvGrpSpPr/>
          <p:nvPr/>
        </p:nvGrpSpPr>
        <p:grpSpPr>
          <a:xfrm>
            <a:off x="1066800" y="758952"/>
            <a:ext cx="7010400" cy="4038600"/>
            <a:chOff x="1066800" y="758952"/>
            <a:chExt cx="7010400" cy="4038600"/>
          </a:xfrm>
        </p:grpSpPr>
        <p:sp>
          <p:nvSpPr>
            <p:cNvPr id="5" name="Rounded Rectangle 4"/>
            <p:cNvSpPr/>
            <p:nvPr/>
          </p:nvSpPr>
          <p:spPr>
            <a:xfrm>
              <a:off x="1066800" y="758952"/>
              <a:ext cx="7010400" cy="4038600"/>
            </a:xfrm>
            <a:prstGeom prst="roundRect">
              <a:avLst>
                <a:gd name="adj" fmla="val 5783"/>
              </a:avLst>
            </a:prstGeom>
            <a:solidFill>
              <a:schemeClr val="tx1">
                <a:lumMod val="75000"/>
                <a:lumOff val="25000"/>
              </a:schemeClr>
            </a:solidFill>
            <a:ln w="12700">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70432" y="2647950"/>
              <a:ext cx="201168" cy="228600"/>
            </a:xfrm>
            <a:prstGeom prst="roundRect">
              <a:avLst>
                <a:gd name="adj" fmla="val 44792"/>
              </a:avLst>
            </a:prstGeom>
            <a:solidFill>
              <a:schemeClr val="tx1">
                <a:lumMod val="50000"/>
                <a:lumOff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1447800" y="971550"/>
            <a:ext cx="6324600" cy="3581400"/>
          </a:xfrm>
          <a:prstGeom prst="rect">
            <a:avLst/>
          </a:prstGeom>
          <a:solidFill>
            <a:schemeClr val="bg1">
              <a:lumMod val="50000"/>
            </a:schemeClr>
          </a:solidFill>
          <a:ln w="31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hana_baumgartner\Desktop\ConnectED_login.PNG"/>
          <p:cNvPicPr>
            <a:picLocks noChangeAspect="1" noChangeArrowheads="1"/>
          </p:cNvPicPr>
          <p:nvPr/>
        </p:nvPicPr>
        <p:blipFill rotWithShape="1">
          <a:blip r:embed="rId4">
            <a:extLst>
              <a:ext uri="{28A0092B-C50C-407E-A947-70E740481C1C}">
                <a14:useLocalDpi xmlns:a14="http://schemas.microsoft.com/office/drawing/2010/main" val="0"/>
              </a:ext>
            </a:extLst>
          </a:blip>
          <a:srcRect b="2403"/>
          <a:stretch/>
        </p:blipFill>
        <p:spPr bwMode="auto">
          <a:xfrm>
            <a:off x="1447800" y="971549"/>
            <a:ext cx="6324600" cy="3581401"/>
          </a:xfrm>
          <a:prstGeom prst="rect">
            <a:avLst/>
          </a:prstGeom>
          <a:noFill/>
          <a:effectLst>
            <a:innerShdw blurRad="50800">
              <a:prstClr val="black"/>
            </a:innerShdw>
          </a:effectLst>
          <a:extLst>
            <a:ext uri="{909E8E84-426E-40DD-AFC4-6F175D3DCCD1}">
              <a14:hiddenFill xmlns:a14="http://schemas.microsoft.com/office/drawing/2010/main">
                <a:solidFill>
                  <a:srgbClr val="FFFFFF"/>
                </a:solidFill>
              </a14:hiddenFill>
            </a:ext>
          </a:extLst>
        </p:spPr>
      </p:pic>
      <p:sp>
        <p:nvSpPr>
          <p:cNvPr id="9" name="Slide Number Placeholder 6"/>
          <p:cNvSpPr>
            <a:spLocks noGrp="1"/>
          </p:cNvSpPr>
          <p:nvPr>
            <p:ph type="sldNum" sz="quarter" idx="12"/>
          </p:nvPr>
        </p:nvSpPr>
        <p:spPr>
          <a:xfrm>
            <a:off x="0" y="4888706"/>
            <a:ext cx="381000" cy="254794"/>
          </a:xfrm>
          <a:prstGeom prst="rect">
            <a:avLst/>
          </a:prstGeom>
        </p:spPr>
        <p:txBody>
          <a:bodyPr/>
          <a:lstStyle>
            <a:lvl1pPr>
              <a:defRPr sz="1050">
                <a:solidFill>
                  <a:schemeClr val="bg1">
                    <a:lumMod val="50000"/>
                  </a:schemeClr>
                </a:solidFill>
                <a:latin typeface="Proxima Nova"/>
              </a:defRPr>
            </a:lvl1pPr>
          </a:lstStyle>
          <a:p>
            <a:fld id="{2252CE0A-86DB-4BCB-B89F-D3BB0DB08CC5}" type="slidenum">
              <a:rPr lang="en-US" smtClean="0"/>
              <a:pPr/>
              <a:t>9</a:t>
            </a:fld>
            <a:endParaRPr lang="en-US" dirty="0"/>
          </a:p>
        </p:txBody>
      </p:sp>
      <p:sp>
        <p:nvSpPr>
          <p:cNvPr id="10" name="TextBox 9"/>
          <p:cNvSpPr txBox="1"/>
          <p:nvPr/>
        </p:nvSpPr>
        <p:spPr>
          <a:xfrm>
            <a:off x="1066800" y="4782312"/>
            <a:ext cx="7010400" cy="369332"/>
          </a:xfrm>
          <a:prstGeom prst="rect">
            <a:avLst/>
          </a:prstGeom>
          <a:noFill/>
        </p:spPr>
        <p:txBody>
          <a:bodyPr wrap="square" rtlCol="0">
            <a:spAutoFit/>
          </a:bodyPr>
          <a:lstStyle/>
          <a:p>
            <a:pPr algn="ctr"/>
            <a:r>
              <a:rPr lang="en-US" b="1" dirty="0" smtClean="0">
                <a:solidFill>
                  <a:srgbClr val="0877F2"/>
                </a:solidFill>
              </a:rPr>
              <a:t>http</a:t>
            </a:r>
            <a:r>
              <a:rPr lang="en-US" b="1" dirty="0">
                <a:solidFill>
                  <a:srgbClr val="0877F2"/>
                </a:solidFill>
              </a:rPr>
              <a:t>://</a:t>
            </a:r>
            <a:r>
              <a:rPr lang="en-US" b="1" dirty="0" smtClean="0">
                <a:solidFill>
                  <a:srgbClr val="0877F2"/>
                </a:solidFill>
              </a:rPr>
              <a:t>connected.mcgraw-hill.com</a:t>
            </a:r>
            <a:endParaRPr lang="en-US" b="1" dirty="0">
              <a:solidFill>
                <a:srgbClr val="0877F2"/>
              </a:solidFill>
            </a:endParaRPr>
          </a:p>
        </p:txBody>
      </p:sp>
    </p:spTree>
    <p:custDataLst>
      <p:tags r:id="rId1"/>
    </p:custDataLst>
    <p:extLst>
      <p:ext uri="{BB962C8B-B14F-4D97-AF65-F5344CB8AC3E}">
        <p14:creationId xmlns:p14="http://schemas.microsoft.com/office/powerpoint/2010/main" val="40554716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7010</TotalTime>
  <Words>856</Words>
  <Application>Microsoft Office PowerPoint</Application>
  <PresentationFormat>On-screen Show (16:9)</PresentationFormat>
  <Paragraphs>92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Introducing Wonders</vt:lpstr>
      <vt:lpstr>What Is Wonders?</vt:lpstr>
      <vt:lpstr>Why Wonders?</vt:lpstr>
      <vt:lpstr>Wonders at School</vt:lpstr>
      <vt:lpstr>Wonders at School: Whole Group</vt:lpstr>
      <vt:lpstr>Wonders at School: Small Group</vt:lpstr>
      <vt:lpstr>Wonders at School: Independent Practice</vt:lpstr>
      <vt:lpstr>Wonders at School: Digital Resources</vt:lpstr>
      <vt:lpstr>Wonders at Home</vt:lpstr>
      <vt:lpstr>Wonders at Home</vt:lpstr>
      <vt:lpstr>School to Home | Weekly Letters</vt:lpstr>
      <vt:lpstr>School to Home | Teacher Messages</vt:lpstr>
      <vt:lpstr>PowerPoint Presentation</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Jenn</dc:creator>
  <cp:lastModifiedBy>Johnston, Jenn</cp:lastModifiedBy>
  <cp:revision>74</cp:revision>
  <dcterms:created xsi:type="dcterms:W3CDTF">2016-04-04T17:52:33Z</dcterms:created>
  <dcterms:modified xsi:type="dcterms:W3CDTF">2016-05-26T16:18:07Z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45107A91-21D5-4F71-B68C-A42B9D0C73CF</vt:lpwstr>
  </property>
  <property fmtid="{D5CDD505-2E9C-101B-9397-08002B2CF9AE}" pid="3" name="ArticulatePath">
    <vt:lpwstr>Presentation1</vt:lpwstr>
  </property>
</Properties>
</file>