
<file path=[Content_Types].xml><?xml version="1.0" encoding="utf-8"?>
<Types xmlns="http://schemas.openxmlformats.org/package/2006/content-types">
  <Default Extension="xml" ContentType="application/xml"/>
  <Default Extension="jpeg" ContentType="image/jpeg"/>
  <Default Extension="bin" ContentType="application/vnd.openxmlformats-officedocument.presentationml.printerSettings"/>
  <Default Extension="png" ContentType="image/pn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7" r:id="rId1"/>
    <p:sldMasterId id="2147483668" r:id="rId2"/>
  </p:sldMasterIdLst>
  <p:notesMasterIdLst>
    <p:notesMasterId r:id="rId26"/>
  </p:notesMasterIdLst>
  <p:handoutMasterIdLst>
    <p:handoutMasterId r:id="rId27"/>
  </p:handoutMasterIdLst>
  <p:sldIdLst>
    <p:sldId id="275" r:id="rId3"/>
    <p:sldId id="284" r:id="rId4"/>
    <p:sldId id="263" r:id="rId5"/>
    <p:sldId id="264" r:id="rId6"/>
    <p:sldId id="265" r:id="rId7"/>
    <p:sldId id="266" r:id="rId8"/>
    <p:sldId id="267" r:id="rId9"/>
    <p:sldId id="268" r:id="rId10"/>
    <p:sldId id="269" r:id="rId11"/>
    <p:sldId id="270" r:id="rId12"/>
    <p:sldId id="271" r:id="rId13"/>
    <p:sldId id="272" r:id="rId14"/>
    <p:sldId id="273" r:id="rId15"/>
    <p:sldId id="285" r:id="rId16"/>
    <p:sldId id="288" r:id="rId17"/>
    <p:sldId id="289" r:id="rId18"/>
    <p:sldId id="291" r:id="rId19"/>
    <p:sldId id="296" r:id="rId20"/>
    <p:sldId id="292" r:id="rId21"/>
    <p:sldId id="293" r:id="rId22"/>
    <p:sldId id="294" r:id="rId23"/>
    <p:sldId id="298" r:id="rId24"/>
    <p:sldId id="297" r:id="rId25"/>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Garamond" pitchFamily="18" charset="0"/>
        <a:ea typeface="+mn-ea"/>
        <a:cs typeface="+mn-cs"/>
      </a:defRPr>
    </a:lvl1pPr>
    <a:lvl2pPr marL="457200" algn="l" rtl="0" eaLnBrk="0" fontAlgn="base" hangingPunct="0">
      <a:spcBef>
        <a:spcPct val="0"/>
      </a:spcBef>
      <a:spcAft>
        <a:spcPct val="0"/>
      </a:spcAft>
      <a:defRPr kern="1200">
        <a:solidFill>
          <a:schemeClr val="tx1"/>
        </a:solidFill>
        <a:latin typeface="Garamond" pitchFamily="18" charset="0"/>
        <a:ea typeface="+mn-ea"/>
        <a:cs typeface="+mn-cs"/>
      </a:defRPr>
    </a:lvl2pPr>
    <a:lvl3pPr marL="914400" algn="l" rtl="0" eaLnBrk="0" fontAlgn="base" hangingPunct="0">
      <a:spcBef>
        <a:spcPct val="0"/>
      </a:spcBef>
      <a:spcAft>
        <a:spcPct val="0"/>
      </a:spcAft>
      <a:defRPr kern="1200">
        <a:solidFill>
          <a:schemeClr val="tx1"/>
        </a:solidFill>
        <a:latin typeface="Garamond" pitchFamily="18" charset="0"/>
        <a:ea typeface="+mn-ea"/>
        <a:cs typeface="+mn-cs"/>
      </a:defRPr>
    </a:lvl3pPr>
    <a:lvl4pPr marL="1371600" algn="l" rtl="0" eaLnBrk="0" fontAlgn="base" hangingPunct="0">
      <a:spcBef>
        <a:spcPct val="0"/>
      </a:spcBef>
      <a:spcAft>
        <a:spcPct val="0"/>
      </a:spcAft>
      <a:defRPr kern="1200">
        <a:solidFill>
          <a:schemeClr val="tx1"/>
        </a:solidFill>
        <a:latin typeface="Garamond" pitchFamily="18" charset="0"/>
        <a:ea typeface="+mn-ea"/>
        <a:cs typeface="+mn-cs"/>
      </a:defRPr>
    </a:lvl4pPr>
    <a:lvl5pPr marL="1828800" algn="l" rtl="0" eaLnBrk="0" fontAlgn="base" hangingPunct="0">
      <a:spcBef>
        <a:spcPct val="0"/>
      </a:spcBef>
      <a:spcAft>
        <a:spcPct val="0"/>
      </a:spcAft>
      <a:defRPr kern="1200">
        <a:solidFill>
          <a:schemeClr val="tx1"/>
        </a:solidFill>
        <a:latin typeface="Garamond" pitchFamily="18" charset="0"/>
        <a:ea typeface="+mn-ea"/>
        <a:cs typeface="+mn-cs"/>
      </a:defRPr>
    </a:lvl5pPr>
    <a:lvl6pPr marL="2286000" algn="l" defTabSz="914400" rtl="0" eaLnBrk="1" latinLnBrk="0" hangingPunct="1">
      <a:defRPr kern="1200">
        <a:solidFill>
          <a:schemeClr val="tx1"/>
        </a:solidFill>
        <a:latin typeface="Garamond" pitchFamily="18" charset="0"/>
        <a:ea typeface="+mn-ea"/>
        <a:cs typeface="+mn-cs"/>
      </a:defRPr>
    </a:lvl6pPr>
    <a:lvl7pPr marL="2743200" algn="l" defTabSz="914400" rtl="0" eaLnBrk="1" latinLnBrk="0" hangingPunct="1">
      <a:defRPr kern="1200">
        <a:solidFill>
          <a:schemeClr val="tx1"/>
        </a:solidFill>
        <a:latin typeface="Garamond" pitchFamily="18" charset="0"/>
        <a:ea typeface="+mn-ea"/>
        <a:cs typeface="+mn-cs"/>
      </a:defRPr>
    </a:lvl7pPr>
    <a:lvl8pPr marL="3200400" algn="l" defTabSz="914400" rtl="0" eaLnBrk="1" latinLnBrk="0" hangingPunct="1">
      <a:defRPr kern="1200">
        <a:solidFill>
          <a:schemeClr val="tx1"/>
        </a:solidFill>
        <a:latin typeface="Garamond" pitchFamily="18" charset="0"/>
        <a:ea typeface="+mn-ea"/>
        <a:cs typeface="+mn-cs"/>
      </a:defRPr>
    </a:lvl8pPr>
    <a:lvl9pPr marL="3657600" algn="l" defTabSz="914400" rtl="0" eaLnBrk="1" latinLnBrk="0" hangingPunct="1">
      <a:defRPr kern="1200">
        <a:solidFill>
          <a:schemeClr val="tx1"/>
        </a:solidFill>
        <a:latin typeface="Garamond" pitchFamily="18" charset="0"/>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CC"/>
    <a:srgbClr val="FFFF66"/>
    <a:srgbClr val="000099"/>
    <a:srgbClr val="DE7B66"/>
    <a:srgbClr val="E86F79"/>
    <a:srgbClr val="DD9F99"/>
    <a:srgbClr val="E86F62"/>
    <a:srgbClr val="CCFFFF"/>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815" autoAdjust="0"/>
    <p:restoredTop sz="93509" autoAdjust="0"/>
  </p:normalViewPr>
  <p:slideViewPr>
    <p:cSldViewPr>
      <p:cViewPr varScale="1">
        <p:scale>
          <a:sx n="87" d="100"/>
          <a:sy n="87" d="100"/>
        </p:scale>
        <p:origin x="-1712"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57" d="100"/>
          <a:sy n="57" d="100"/>
        </p:scale>
        <p:origin x="2508" y="84"/>
      </p:cViewPr>
      <p:guideLst/>
    </p:cSldViewPr>
  </p:notes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20" Type="http://schemas.openxmlformats.org/officeDocument/2006/relationships/slide" Target="slides/slide18.xml"/><Relationship Id="rId21" Type="http://schemas.openxmlformats.org/officeDocument/2006/relationships/slide" Target="slides/slide19.xml"/><Relationship Id="rId22" Type="http://schemas.openxmlformats.org/officeDocument/2006/relationships/slide" Target="slides/slide20.xml"/><Relationship Id="rId23" Type="http://schemas.openxmlformats.org/officeDocument/2006/relationships/slide" Target="slides/slide21.xml"/><Relationship Id="rId24" Type="http://schemas.openxmlformats.org/officeDocument/2006/relationships/slide" Target="slides/slide22.xml"/><Relationship Id="rId25" Type="http://schemas.openxmlformats.org/officeDocument/2006/relationships/slide" Target="slides/slide23.xml"/><Relationship Id="rId26" Type="http://schemas.openxmlformats.org/officeDocument/2006/relationships/notesMaster" Target="notesMasters/notesMaster1.xml"/><Relationship Id="rId27" Type="http://schemas.openxmlformats.org/officeDocument/2006/relationships/handoutMaster" Target="handoutMasters/handoutMaster1.xml"/><Relationship Id="rId28" Type="http://schemas.openxmlformats.org/officeDocument/2006/relationships/printerSettings" Target="printerSettings/printerSettings1.bin"/><Relationship Id="rId29" Type="http://schemas.openxmlformats.org/officeDocument/2006/relationships/presProps" Target="presProps.xml"/><Relationship Id="rId30" Type="http://schemas.openxmlformats.org/officeDocument/2006/relationships/viewProps" Target="viewProps.xml"/><Relationship Id="rId31" Type="http://schemas.openxmlformats.org/officeDocument/2006/relationships/theme" Target="theme/theme1.xml"/><Relationship Id="rId32" Type="http://schemas.openxmlformats.org/officeDocument/2006/relationships/tableStyles" Target="tableStyles.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slide" Target="slides/slide14.xml"/><Relationship Id="rId17" Type="http://schemas.openxmlformats.org/officeDocument/2006/relationships/slide" Target="slides/slide15.xml"/><Relationship Id="rId18" Type="http://schemas.openxmlformats.org/officeDocument/2006/relationships/slide" Target="slides/slide16.xml"/><Relationship Id="rId19" Type="http://schemas.openxmlformats.org/officeDocument/2006/relationships/slide" Target="slides/slide1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 Target="slides/slide1.xml"/><Relationship Id="rId4" Type="http://schemas.openxmlformats.org/officeDocument/2006/relationships/slide" Target="slides/slide2.xml"/><Relationship Id="rId5" Type="http://schemas.openxmlformats.org/officeDocument/2006/relationships/slide" Target="slides/slide3.xml"/><Relationship Id="rId6" Type="http://schemas.openxmlformats.org/officeDocument/2006/relationships/slide" Target="slides/slide4.xml"/><Relationship Id="rId7" Type="http://schemas.openxmlformats.org/officeDocument/2006/relationships/slide" Target="slides/slide5.xml"/><Relationship Id="rId8" Type="http://schemas.openxmlformats.org/officeDocument/2006/relationships/slide" Target="slides/slide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9E3A260-4658-4793-8C71-2D029F541A91}" type="datetimeFigureOut">
              <a:rPr lang="en-US" smtClean="0"/>
              <a:t>10/20/16</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A060A31-9D91-4A8A-B8FA-7DCC98B7E532}" type="slidenum">
              <a:rPr lang="en-US" smtClean="0"/>
              <a:t>‹#›</a:t>
            </a:fld>
            <a:endParaRPr lang="en-US"/>
          </a:p>
        </p:txBody>
      </p:sp>
    </p:spTree>
    <p:extLst>
      <p:ext uri="{BB962C8B-B14F-4D97-AF65-F5344CB8AC3E}">
        <p14:creationId xmlns:p14="http://schemas.microsoft.com/office/powerpoint/2010/main" val="180176177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latin typeface="Arial" charset="0"/>
              </a:defRPr>
            </a:lvl1pPr>
          </a:lstStyle>
          <a:p>
            <a:pPr>
              <a:defRPr/>
            </a:pPr>
            <a:endParaRPr lang="en-US"/>
          </a:p>
        </p:txBody>
      </p:sp>
      <p:sp>
        <p:nvSpPr>
          <p:cNvPr id="2662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latin typeface="Arial" charset="0"/>
              </a:defRPr>
            </a:lvl1pPr>
          </a:lstStyle>
          <a:p>
            <a:pPr>
              <a:defRPr/>
            </a:pPr>
            <a:endParaRPr lang="en-US"/>
          </a:p>
        </p:txBody>
      </p:sp>
      <p:sp>
        <p:nvSpPr>
          <p:cNvPr id="2048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2662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663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a:defRPr/>
            </a:pPr>
            <a:endParaRPr lang="en-US"/>
          </a:p>
        </p:txBody>
      </p:sp>
      <p:sp>
        <p:nvSpPr>
          <p:cNvPr id="2663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charset="0"/>
              </a:defRPr>
            </a:lvl1pPr>
          </a:lstStyle>
          <a:p>
            <a:pPr>
              <a:defRPr/>
            </a:pPr>
            <a:fld id="{18220F13-04A7-43A2-965F-E4C05EF1DF67}" type="slidenum">
              <a:rPr lang="en-US"/>
              <a:pPr>
                <a:defRPr/>
              </a:pPr>
              <a:t>‹#›</a:t>
            </a:fld>
            <a:endParaRPr lang="en-US"/>
          </a:p>
        </p:txBody>
      </p:sp>
    </p:spTree>
    <p:extLst>
      <p:ext uri="{BB962C8B-B14F-4D97-AF65-F5344CB8AC3E}">
        <p14:creationId xmlns:p14="http://schemas.microsoft.com/office/powerpoint/2010/main" val="61305482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p:spPr>
        <p:txBody>
          <a:bodyPr/>
          <a:lstStyle/>
          <a:p>
            <a:fld id="{02EE7CA2-697E-4DCA-964A-ECE98B15880B}" type="slidenum">
              <a:rPr lang="en-US" smtClean="0"/>
              <a:pPr/>
              <a:t>1</a:t>
            </a:fld>
            <a:endParaRPr lang="en-US" smtClean="0"/>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p:spPr>
        <p:txBody>
          <a:bodyPr/>
          <a:lstStyle/>
          <a:p>
            <a:pPr eaLnBrk="1" hangingPunct="1"/>
            <a:r>
              <a:rPr lang="en-US" u="sng" smtClean="0"/>
              <a:t>Methodology</a:t>
            </a:r>
          </a:p>
          <a:p>
            <a:pPr eaLnBrk="1" hangingPunct="1"/>
            <a:r>
              <a:rPr lang="en-US" smtClean="0"/>
              <a:t>The percent of U.S. adults who are obese or who have diagnosed diabetes was determined by using data from the Behavioral Risk Factor Surveillance System (BRFSS, available at </a:t>
            </a:r>
            <a:r>
              <a:rPr lang="en-US" u="sng" smtClean="0"/>
              <a:t>http://www.cdc.gov/brfss</a:t>
            </a:r>
            <a:r>
              <a:rPr lang="en-US" smtClean="0"/>
              <a:t>). An ongoing, yearly, state-based telephone survey of the non-institutionalized adult population in each state, the BRFSS provides state-specific information on behavioral risk factors for disease and on preventive health practices. Respondents who reported that a physician told them they had diabetes (other than during pregnancy) were considered to have diagnosed diabetes. Self reported weight and height were used to calculate body mass index (BMI): weight in kilograms divided by the square of height in meters. A BMI greater than or equal to 30 was considered to be obese. Rates were age-adjusted using the 2000 U.S. Standard Population.</a:t>
            </a:r>
          </a:p>
        </p:txBody>
      </p:sp>
    </p:spTree>
    <p:extLst>
      <p:ext uri="{BB962C8B-B14F-4D97-AF65-F5344CB8AC3E}">
        <p14:creationId xmlns:p14="http://schemas.microsoft.com/office/powerpoint/2010/main" val="14303963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p:spPr>
        <p:txBody>
          <a:bodyPr/>
          <a:lstStyle/>
          <a:p>
            <a:fld id="{2247A91A-ACCD-4FD4-9A37-19CCE1FE9545}" type="slidenum">
              <a:rPr lang="en-US" smtClean="0">
                <a:solidFill>
                  <a:srgbClr val="000000"/>
                </a:solidFill>
              </a:rPr>
              <a:pPr/>
              <a:t>23</a:t>
            </a:fld>
            <a:endParaRPr lang="en-US" smtClean="0">
              <a:solidFill>
                <a:srgbClr val="000000"/>
              </a:solidFill>
            </a:endParaRPr>
          </a:p>
        </p:txBody>
      </p:sp>
      <p:sp>
        <p:nvSpPr>
          <p:cNvPr id="22531" name="Rectangle 2"/>
          <p:cNvSpPr>
            <a:spLocks noGrp="1" noRot="1" noChangeAspect="1" noChangeArrowheads="1" noTextEdit="1"/>
          </p:cNvSpPr>
          <p:nvPr>
            <p:ph type="sldImg"/>
          </p:nvPr>
        </p:nvSpPr>
        <p:spPr>
          <a:xfrm>
            <a:off x="1101725" y="650875"/>
            <a:ext cx="4641850" cy="3481388"/>
          </a:xfrm>
          <a:ln/>
        </p:spPr>
      </p:sp>
      <p:sp>
        <p:nvSpPr>
          <p:cNvPr id="22532" name="Rectangle 3"/>
          <p:cNvSpPr>
            <a:spLocks noGrp="1" noChangeArrowheads="1"/>
          </p:cNvSpPr>
          <p:nvPr>
            <p:ph type="body" idx="1"/>
          </p:nvPr>
        </p:nvSpPr>
        <p:spPr>
          <a:xfrm>
            <a:off x="919163" y="4351338"/>
            <a:ext cx="5010150" cy="4132262"/>
          </a:xfrm>
          <a:noFill/>
          <a:ln/>
        </p:spPr>
        <p:txBody>
          <a:bodyPr/>
          <a:lstStyle/>
          <a:p>
            <a:pPr eaLnBrk="1" hangingPunct="1"/>
            <a:endParaRPr lang="en-US" smtClean="0"/>
          </a:p>
        </p:txBody>
      </p:sp>
    </p:spTree>
    <p:extLst>
      <p:ext uri="{BB962C8B-B14F-4D97-AF65-F5344CB8AC3E}">
        <p14:creationId xmlns:p14="http://schemas.microsoft.com/office/powerpoint/2010/main" val="38716197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6E459C9-513E-46B8-B1A9-065CB37D0739}"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8D733F4-FA64-493F-87B2-80ECB72A72F2}"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04800"/>
            <a:ext cx="2057400" cy="58213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304800"/>
            <a:ext cx="6019800" cy="58213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95BE7BF8-A77C-455F-95E7-7444D59E778D}"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AE186A9-B7F1-4F89-BF5A-D66095DA6129}"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E90B80A-0F1C-46DD-A0A7-D46F2976AF3A}"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858E53-C1F9-471E-9F56-051864612525}"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E2A9582-7F60-45E0-BF6B-03958040CF6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9110093-EBF0-4C63-8193-203E44BC2552}"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0E369AC-B428-4E9C-90EC-F5E161AA4DBA}"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826B56A-DE57-475A-BF45-E4A19AFEFDBF}"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F8DFADE-13E6-47C0-8676-28E697B22DD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26B9B7-7E0B-4517-BA52-40E742FAD53F}"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B7FBF99-54CE-4DE6-A96B-4BCD142474B0}"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B27C085-55DC-494E-865F-1864309F57D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0B0B9DD-EC64-43B0-9916-096DC8D5D248}"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65E6EDA-FD46-4CDE-9F73-7E53CD93588C}"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2413C3A-E9CC-4EB3-99CF-327FA69B916C}"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F5229-1A7D-4A55-970B-1ECB398A66EF}"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46FA179-EFF5-4782-B347-E34AFD70C68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D3253B2E-7F8F-4024-B62B-7A905562B7D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A7D202B9-EEA5-4CBE-ABAA-7ADF65649424}"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AA8D06-E428-40DD-AE9E-FA01E5540976}"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599F89-AD5F-461D-870F-B19D494BFE2C}"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4" Type="http://schemas.openxmlformats.org/officeDocument/2006/relationships/image" Target="../media/image2.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304800"/>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36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defRPr>
            </a:lvl1pPr>
          </a:lstStyle>
          <a:p>
            <a:pPr>
              <a:defRPr/>
            </a:pPr>
            <a:endParaRPr lang="en-US"/>
          </a:p>
        </p:txBody>
      </p:sp>
      <p:sp>
        <p:nvSpPr>
          <p:cNvPr id="136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a:defRPr/>
            </a:pPr>
            <a:endParaRPr lang="en-US"/>
          </a:p>
        </p:txBody>
      </p:sp>
      <p:sp>
        <p:nvSpPr>
          <p:cNvPr id="136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mn-lt"/>
              </a:defRPr>
            </a:lvl1pPr>
          </a:lstStyle>
          <a:p>
            <a:pPr>
              <a:defRPr/>
            </a:pPr>
            <a:fld id="{9D1FA691-BD05-452F-AD8A-93659BAB4F22}" type="slidenum">
              <a:rPr lang="en-US"/>
              <a:pPr>
                <a:defRPr/>
              </a:pPr>
              <a:t>‹#›</a:t>
            </a:fld>
            <a:endParaRPr lang="en-US"/>
          </a:p>
        </p:txBody>
      </p:sp>
      <p:sp>
        <p:nvSpPr>
          <p:cNvPr id="136201" name="Text Box 9"/>
          <p:cNvSpPr txBox="1">
            <a:spLocks noChangeArrowheads="1"/>
          </p:cNvSpPr>
          <p:nvPr userDrawn="1"/>
        </p:nvSpPr>
        <p:spPr bwMode="auto">
          <a:xfrm>
            <a:off x="1295400" y="6188075"/>
            <a:ext cx="6553200" cy="523220"/>
          </a:xfrm>
          <a:prstGeom prst="rect">
            <a:avLst/>
          </a:prstGeom>
          <a:noFill/>
          <a:ln w="9525" algn="ctr">
            <a:noFill/>
            <a:miter lim="800000"/>
            <a:headEnd/>
            <a:tailEnd/>
          </a:ln>
          <a:effectLst/>
        </p:spPr>
        <p:txBody>
          <a:bodyPr>
            <a:spAutoFit/>
          </a:bodyPr>
          <a:lstStyle/>
          <a:p>
            <a:pPr>
              <a:defRPr/>
            </a:pPr>
            <a:r>
              <a:rPr lang="en-US" sz="1400" dirty="0">
                <a:solidFill>
                  <a:srgbClr val="FFFF00"/>
                </a:solidFill>
                <a:latin typeface="Arial" charset="0"/>
              </a:rPr>
              <a:t>CDC’s Division of Diabetes Translation. </a:t>
            </a:r>
            <a:r>
              <a:rPr lang="en-US" sz="1400" dirty="0" smtClean="0">
                <a:solidFill>
                  <a:srgbClr val="FFFF00"/>
                </a:solidFill>
                <a:latin typeface="Arial" charset="0"/>
              </a:rPr>
              <a:t>United States Diabetes </a:t>
            </a:r>
            <a:r>
              <a:rPr lang="en-US" sz="1400" dirty="0">
                <a:solidFill>
                  <a:srgbClr val="FFFF00"/>
                </a:solidFill>
                <a:latin typeface="Arial" charset="0"/>
              </a:rPr>
              <a:t>Surveillance System </a:t>
            </a:r>
            <a:r>
              <a:rPr lang="en-US" sz="1400" dirty="0" smtClean="0">
                <a:solidFill>
                  <a:srgbClr val="FFFF00"/>
                </a:solidFill>
                <a:latin typeface="Arial" charset="0"/>
              </a:rPr>
              <a:t>available </a:t>
            </a:r>
            <a:r>
              <a:rPr lang="en-US" sz="1400" dirty="0">
                <a:solidFill>
                  <a:srgbClr val="FFFF00"/>
                </a:solidFill>
                <a:latin typeface="Arial" charset="0"/>
              </a:rPr>
              <a:t>at http://</a:t>
            </a:r>
            <a:r>
              <a:rPr lang="en-US" sz="1400" dirty="0" smtClean="0">
                <a:solidFill>
                  <a:srgbClr val="FFFF00"/>
                </a:solidFill>
                <a:latin typeface="Arial" charset="0"/>
              </a:rPr>
              <a:t>www.cdc.gov/diabetes/data</a:t>
            </a:r>
            <a:endParaRPr lang="en-US" sz="1400" dirty="0">
              <a:solidFill>
                <a:srgbClr val="FFFF00"/>
              </a:solidFill>
              <a:latin typeface="Arial" charset="0"/>
            </a:endParaRPr>
          </a:p>
        </p:txBody>
      </p:sp>
      <p:sp>
        <p:nvSpPr>
          <p:cNvPr id="136264" name="Rectangle 72"/>
          <p:cNvSpPr>
            <a:spLocks noChangeArrowheads="1"/>
          </p:cNvSpPr>
          <p:nvPr userDrawn="1"/>
        </p:nvSpPr>
        <p:spPr bwMode="auto">
          <a:xfrm>
            <a:off x="1066800" y="1893888"/>
            <a:ext cx="2867025" cy="396875"/>
          </a:xfrm>
          <a:prstGeom prst="rect">
            <a:avLst/>
          </a:prstGeom>
          <a:noFill/>
          <a:ln w="9525">
            <a:noFill/>
            <a:miter lim="800000"/>
            <a:headEnd/>
            <a:tailEnd/>
          </a:ln>
          <a:effectLst/>
        </p:spPr>
        <p:txBody>
          <a:bodyPr wrap="none">
            <a:spAutoFit/>
          </a:bodyPr>
          <a:lstStyle/>
          <a:p>
            <a:pPr>
              <a:defRPr/>
            </a:pPr>
            <a:r>
              <a:rPr lang="en-US" sz="2000" dirty="0">
                <a:solidFill>
                  <a:srgbClr val="FFFFCC"/>
                </a:solidFill>
                <a:latin typeface="Arial" charset="0"/>
              </a:rPr>
              <a:t>Obesity (BMI≥30 kg/m</a:t>
            </a:r>
            <a:r>
              <a:rPr lang="en-US" sz="2000" baseline="30000" dirty="0">
                <a:solidFill>
                  <a:srgbClr val="FFFFCC"/>
                </a:solidFill>
                <a:latin typeface="Arial" charset="0"/>
              </a:rPr>
              <a:t>2</a:t>
            </a:r>
            <a:r>
              <a:rPr lang="en-US" sz="2000" dirty="0">
                <a:solidFill>
                  <a:srgbClr val="FFFFCC"/>
                </a:solidFill>
                <a:latin typeface="Arial" charset="0"/>
              </a:rPr>
              <a:t>)</a:t>
            </a:r>
          </a:p>
        </p:txBody>
      </p:sp>
      <p:sp>
        <p:nvSpPr>
          <p:cNvPr id="136405" name="Rectangle 213"/>
          <p:cNvSpPr>
            <a:spLocks noChangeArrowheads="1"/>
          </p:cNvSpPr>
          <p:nvPr userDrawn="1"/>
        </p:nvSpPr>
        <p:spPr bwMode="auto">
          <a:xfrm>
            <a:off x="6096000" y="1879600"/>
            <a:ext cx="1257300" cy="396875"/>
          </a:xfrm>
          <a:prstGeom prst="rect">
            <a:avLst/>
          </a:prstGeom>
          <a:noFill/>
          <a:ln w="9525">
            <a:noFill/>
            <a:miter lim="800000"/>
            <a:headEnd/>
            <a:tailEnd/>
          </a:ln>
          <a:effectLst/>
        </p:spPr>
        <p:txBody>
          <a:bodyPr wrap="none">
            <a:spAutoFit/>
          </a:bodyPr>
          <a:lstStyle/>
          <a:p>
            <a:pPr>
              <a:defRPr/>
            </a:pPr>
            <a:r>
              <a:rPr lang="en-US" sz="2000" dirty="0">
                <a:solidFill>
                  <a:srgbClr val="FFFFCC"/>
                </a:solidFill>
                <a:latin typeface="Arial" charset="0"/>
              </a:rPr>
              <a:t>Diabetes</a:t>
            </a:r>
            <a:r>
              <a:rPr lang="en-US" sz="2000" dirty="0">
                <a:solidFill>
                  <a:srgbClr val="FFFF99"/>
                </a:solidFill>
                <a:latin typeface="Arial" charset="0"/>
              </a:rPr>
              <a:t> </a:t>
            </a:r>
          </a:p>
        </p:txBody>
      </p:sp>
      <p:grpSp>
        <p:nvGrpSpPr>
          <p:cNvPr id="1033" name="Group 420"/>
          <p:cNvGrpSpPr>
            <a:grpSpLocks/>
          </p:cNvGrpSpPr>
          <p:nvPr userDrawn="1"/>
        </p:nvGrpSpPr>
        <p:grpSpPr bwMode="auto">
          <a:xfrm>
            <a:off x="5181601" y="4964113"/>
            <a:ext cx="3219451" cy="762000"/>
            <a:chOff x="3264" y="3127"/>
            <a:chExt cx="2028" cy="480"/>
          </a:xfrm>
        </p:grpSpPr>
        <p:grpSp>
          <p:nvGrpSpPr>
            <p:cNvPr id="1051" name="Group 385"/>
            <p:cNvGrpSpPr>
              <a:grpSpLocks/>
            </p:cNvGrpSpPr>
            <p:nvPr userDrawn="1"/>
          </p:nvGrpSpPr>
          <p:grpSpPr bwMode="auto">
            <a:xfrm>
              <a:off x="3264" y="3192"/>
              <a:ext cx="1296" cy="348"/>
              <a:chOff x="1935" y="2838"/>
              <a:chExt cx="1134" cy="348"/>
            </a:xfrm>
          </p:grpSpPr>
          <p:sp>
            <p:nvSpPr>
              <p:cNvPr id="136578" name="Rectangle 386"/>
              <p:cNvSpPr>
                <a:spLocks noChangeArrowheads="1"/>
              </p:cNvSpPr>
              <p:nvPr userDrawn="1"/>
            </p:nvSpPr>
            <p:spPr bwMode="auto">
              <a:xfrm>
                <a:off x="1935" y="2838"/>
                <a:ext cx="120" cy="72"/>
              </a:xfrm>
              <a:prstGeom prst="rect">
                <a:avLst/>
              </a:prstGeom>
              <a:solidFill>
                <a:srgbClr val="FFFFFF"/>
              </a:solidFill>
              <a:ln w="9525">
                <a:noFill/>
                <a:miter lim="800000"/>
                <a:headEnd/>
                <a:tailEnd/>
              </a:ln>
            </p:spPr>
            <p:txBody>
              <a:bodyPr/>
              <a:lstStyle/>
              <a:p>
                <a:pPr>
                  <a:defRPr/>
                </a:pPr>
                <a:endParaRPr lang="en-US"/>
              </a:p>
            </p:txBody>
          </p:sp>
          <p:sp>
            <p:nvSpPr>
              <p:cNvPr id="136579" name="Rectangle 387"/>
              <p:cNvSpPr>
                <a:spLocks noChangeArrowheads="1"/>
              </p:cNvSpPr>
              <p:nvPr userDrawn="1"/>
            </p:nvSpPr>
            <p:spPr bwMode="auto">
              <a:xfrm>
                <a:off x="2955" y="2838"/>
                <a:ext cx="114" cy="72"/>
              </a:xfrm>
              <a:prstGeom prst="rect">
                <a:avLst/>
              </a:prstGeom>
              <a:solidFill>
                <a:srgbClr val="E8D898"/>
              </a:solidFill>
              <a:ln w="9525">
                <a:noFill/>
                <a:miter lim="800000"/>
                <a:headEnd/>
                <a:tailEnd/>
              </a:ln>
            </p:spPr>
            <p:txBody>
              <a:bodyPr/>
              <a:lstStyle/>
              <a:p>
                <a:pPr>
                  <a:defRPr/>
                </a:pPr>
                <a:endParaRPr lang="en-US"/>
              </a:p>
            </p:txBody>
          </p:sp>
          <p:sp>
            <p:nvSpPr>
              <p:cNvPr id="136580" name="Rectangle 388"/>
              <p:cNvSpPr>
                <a:spLocks noChangeArrowheads="1"/>
              </p:cNvSpPr>
              <p:nvPr userDrawn="1"/>
            </p:nvSpPr>
            <p:spPr bwMode="auto">
              <a:xfrm>
                <a:off x="1935" y="2976"/>
                <a:ext cx="120" cy="72"/>
              </a:xfrm>
              <a:prstGeom prst="rect">
                <a:avLst/>
              </a:prstGeom>
              <a:solidFill>
                <a:srgbClr val="FFAA00"/>
              </a:solidFill>
              <a:ln w="9525">
                <a:noFill/>
                <a:miter lim="800000"/>
                <a:headEnd/>
                <a:tailEnd/>
              </a:ln>
            </p:spPr>
            <p:txBody>
              <a:bodyPr/>
              <a:lstStyle/>
              <a:p>
                <a:pPr>
                  <a:defRPr/>
                </a:pPr>
                <a:endParaRPr lang="en-US"/>
              </a:p>
            </p:txBody>
          </p:sp>
          <p:sp>
            <p:nvSpPr>
              <p:cNvPr id="136581" name="Rectangle 389"/>
              <p:cNvSpPr>
                <a:spLocks noChangeArrowheads="1"/>
              </p:cNvSpPr>
              <p:nvPr userDrawn="1"/>
            </p:nvSpPr>
            <p:spPr bwMode="auto">
              <a:xfrm>
                <a:off x="2955" y="2976"/>
                <a:ext cx="114" cy="72"/>
              </a:xfrm>
              <a:prstGeom prst="rect">
                <a:avLst/>
              </a:prstGeom>
              <a:solidFill>
                <a:srgbClr val="FF8C00"/>
              </a:solidFill>
              <a:ln w="9525">
                <a:noFill/>
                <a:miter lim="800000"/>
                <a:headEnd/>
                <a:tailEnd/>
              </a:ln>
            </p:spPr>
            <p:txBody>
              <a:bodyPr/>
              <a:lstStyle/>
              <a:p>
                <a:pPr>
                  <a:defRPr/>
                </a:pPr>
                <a:endParaRPr lang="en-US"/>
              </a:p>
            </p:txBody>
          </p:sp>
          <p:sp>
            <p:nvSpPr>
              <p:cNvPr id="136582" name="Rectangle 390"/>
              <p:cNvSpPr>
                <a:spLocks noChangeArrowheads="1"/>
              </p:cNvSpPr>
              <p:nvPr userDrawn="1"/>
            </p:nvSpPr>
            <p:spPr bwMode="auto">
              <a:xfrm>
                <a:off x="1935" y="3114"/>
                <a:ext cx="120" cy="72"/>
              </a:xfrm>
              <a:prstGeom prst="rect">
                <a:avLst/>
              </a:prstGeom>
              <a:solidFill>
                <a:srgbClr val="FF4500"/>
              </a:solidFill>
              <a:ln w="9525">
                <a:noFill/>
                <a:miter lim="800000"/>
                <a:headEnd/>
                <a:tailEnd/>
              </a:ln>
            </p:spPr>
            <p:txBody>
              <a:bodyPr/>
              <a:lstStyle/>
              <a:p>
                <a:pPr>
                  <a:defRPr/>
                </a:pPr>
                <a:endParaRPr lang="en-US"/>
              </a:p>
            </p:txBody>
          </p:sp>
          <p:sp>
            <p:nvSpPr>
              <p:cNvPr id="136583" name="Rectangle 391"/>
              <p:cNvSpPr>
                <a:spLocks noChangeArrowheads="1"/>
              </p:cNvSpPr>
              <p:nvPr userDrawn="1"/>
            </p:nvSpPr>
            <p:spPr bwMode="auto">
              <a:xfrm>
                <a:off x="2955" y="3114"/>
                <a:ext cx="114" cy="72"/>
              </a:xfrm>
              <a:prstGeom prst="rect">
                <a:avLst/>
              </a:prstGeom>
              <a:solidFill>
                <a:srgbClr val="B22222"/>
              </a:solidFill>
              <a:ln w="9525">
                <a:noFill/>
                <a:miter lim="800000"/>
                <a:headEnd/>
                <a:tailEnd/>
              </a:ln>
            </p:spPr>
            <p:txBody>
              <a:bodyPr/>
              <a:lstStyle/>
              <a:p>
                <a:pPr>
                  <a:defRPr/>
                </a:pPr>
                <a:endParaRPr lang="en-US"/>
              </a:p>
            </p:txBody>
          </p:sp>
        </p:grpSp>
        <p:grpSp>
          <p:nvGrpSpPr>
            <p:cNvPr id="1052" name="Group 419"/>
            <p:cNvGrpSpPr>
              <a:grpSpLocks/>
            </p:cNvGrpSpPr>
            <p:nvPr userDrawn="1"/>
          </p:nvGrpSpPr>
          <p:grpSpPr bwMode="auto">
            <a:xfrm>
              <a:off x="3446" y="3127"/>
              <a:ext cx="1846" cy="480"/>
              <a:chOff x="3446" y="3127"/>
              <a:chExt cx="1846" cy="480"/>
            </a:xfrm>
          </p:grpSpPr>
          <p:sp>
            <p:nvSpPr>
              <p:cNvPr id="136575" name="Text Box 383"/>
              <p:cNvSpPr txBox="1">
                <a:spLocks noChangeArrowheads="1"/>
              </p:cNvSpPr>
              <p:nvPr userDrawn="1"/>
            </p:nvSpPr>
            <p:spPr bwMode="auto">
              <a:xfrm>
                <a:off x="4598" y="3129"/>
                <a:ext cx="436"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&lt;4.5%</a:t>
                </a:r>
              </a:p>
            </p:txBody>
          </p:sp>
          <p:sp>
            <p:nvSpPr>
              <p:cNvPr id="136604" name="Text Box 412"/>
              <p:cNvSpPr txBox="1">
                <a:spLocks noChangeArrowheads="1"/>
              </p:cNvSpPr>
              <p:nvPr userDrawn="1"/>
            </p:nvSpPr>
            <p:spPr bwMode="auto">
              <a:xfrm>
                <a:off x="3446" y="3127"/>
                <a:ext cx="743"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Missing data</a:t>
                </a:r>
              </a:p>
            </p:txBody>
          </p:sp>
          <p:sp>
            <p:nvSpPr>
              <p:cNvPr id="136605" name="Text Box 413"/>
              <p:cNvSpPr txBox="1">
                <a:spLocks noChangeArrowheads="1"/>
              </p:cNvSpPr>
              <p:nvPr userDrawn="1"/>
            </p:nvSpPr>
            <p:spPr bwMode="auto">
              <a:xfrm>
                <a:off x="3456" y="3264"/>
                <a:ext cx="694" cy="194"/>
              </a:xfrm>
              <a:prstGeom prst="rect">
                <a:avLst/>
              </a:prstGeom>
              <a:noFill/>
              <a:ln w="9525">
                <a:noFill/>
                <a:miter lim="800000"/>
                <a:headEnd/>
                <a:tailEnd/>
              </a:ln>
              <a:effectLst/>
            </p:spPr>
            <p:txBody>
              <a:bodyPr wrap="none">
                <a:spAutoFit/>
              </a:bodyPr>
              <a:lstStyle/>
              <a:p>
                <a:pPr>
                  <a:defRPr/>
                </a:pPr>
                <a:r>
                  <a:rPr lang="en-US" sz="1400" dirty="0" smtClean="0">
                    <a:solidFill>
                      <a:srgbClr val="FFFF00"/>
                    </a:solidFill>
                    <a:latin typeface="Arial" charset="0"/>
                  </a:rPr>
                  <a:t>4.5%–5.9</a:t>
                </a:r>
                <a:r>
                  <a:rPr lang="en-US" sz="1400" dirty="0">
                    <a:solidFill>
                      <a:srgbClr val="FFFF00"/>
                    </a:solidFill>
                    <a:latin typeface="Arial" charset="0"/>
                  </a:rPr>
                  <a:t>%</a:t>
                </a:r>
              </a:p>
            </p:txBody>
          </p:sp>
          <p:sp>
            <p:nvSpPr>
              <p:cNvPr id="136607" name="Text Box 415"/>
              <p:cNvSpPr txBox="1">
                <a:spLocks noChangeArrowheads="1"/>
              </p:cNvSpPr>
              <p:nvPr userDrawn="1"/>
            </p:nvSpPr>
            <p:spPr bwMode="auto">
              <a:xfrm>
                <a:off x="4598" y="3271"/>
                <a:ext cx="694" cy="194"/>
              </a:xfrm>
              <a:prstGeom prst="rect">
                <a:avLst/>
              </a:prstGeom>
              <a:noFill/>
              <a:ln w="9525">
                <a:noFill/>
                <a:miter lim="800000"/>
                <a:headEnd/>
                <a:tailEnd/>
              </a:ln>
              <a:effectLst/>
            </p:spPr>
            <p:txBody>
              <a:bodyPr wrap="none">
                <a:spAutoFit/>
              </a:bodyPr>
              <a:lstStyle/>
              <a:p>
                <a:pPr>
                  <a:defRPr/>
                </a:pPr>
                <a:r>
                  <a:rPr lang="en-US" sz="1400" dirty="0" smtClean="0">
                    <a:solidFill>
                      <a:srgbClr val="FFFF00"/>
                    </a:solidFill>
                    <a:latin typeface="Arial" charset="0"/>
                  </a:rPr>
                  <a:t>6.0%–7.4%</a:t>
                </a:r>
                <a:endParaRPr lang="en-US" sz="1400" dirty="0">
                  <a:solidFill>
                    <a:srgbClr val="FFFF00"/>
                  </a:solidFill>
                  <a:latin typeface="Arial" charset="0"/>
                </a:endParaRPr>
              </a:p>
            </p:txBody>
          </p:sp>
          <p:sp>
            <p:nvSpPr>
              <p:cNvPr id="136609" name="Text Box 417"/>
              <p:cNvSpPr txBox="1">
                <a:spLocks noChangeArrowheads="1"/>
              </p:cNvSpPr>
              <p:nvPr userDrawn="1"/>
            </p:nvSpPr>
            <p:spPr bwMode="auto">
              <a:xfrm>
                <a:off x="3456" y="3408"/>
                <a:ext cx="694" cy="194"/>
              </a:xfrm>
              <a:prstGeom prst="rect">
                <a:avLst/>
              </a:prstGeom>
              <a:noFill/>
              <a:ln w="9525">
                <a:noFill/>
                <a:miter lim="800000"/>
                <a:headEnd/>
                <a:tailEnd/>
              </a:ln>
              <a:effectLst/>
            </p:spPr>
            <p:txBody>
              <a:bodyPr wrap="none">
                <a:spAutoFit/>
              </a:bodyPr>
              <a:lstStyle/>
              <a:p>
                <a:pPr>
                  <a:defRPr/>
                </a:pPr>
                <a:r>
                  <a:rPr lang="en-US" sz="1400" dirty="0" smtClean="0">
                    <a:solidFill>
                      <a:srgbClr val="FFFF00"/>
                    </a:solidFill>
                    <a:latin typeface="Arial" charset="0"/>
                  </a:rPr>
                  <a:t>7.5%–8.9%</a:t>
                </a:r>
                <a:endParaRPr lang="en-US" sz="1400" dirty="0">
                  <a:solidFill>
                    <a:srgbClr val="FFFF00"/>
                  </a:solidFill>
                  <a:latin typeface="Arial" charset="0"/>
                </a:endParaRPr>
              </a:p>
            </p:txBody>
          </p:sp>
          <p:sp>
            <p:nvSpPr>
              <p:cNvPr id="136610" name="Text Box 418"/>
              <p:cNvSpPr txBox="1">
                <a:spLocks noChangeArrowheads="1"/>
              </p:cNvSpPr>
              <p:nvPr userDrawn="1"/>
            </p:nvSpPr>
            <p:spPr bwMode="auto">
              <a:xfrm>
                <a:off x="4598" y="3415"/>
                <a:ext cx="432"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cs typeface="Arial" charset="0"/>
                  </a:rPr>
                  <a:t>≥</a:t>
                </a:r>
                <a:r>
                  <a:rPr lang="en-US" sz="1400" dirty="0">
                    <a:solidFill>
                      <a:srgbClr val="FFFF00"/>
                    </a:solidFill>
                    <a:latin typeface="Arial" charset="0"/>
                  </a:rPr>
                  <a:t>9.0%</a:t>
                </a:r>
              </a:p>
            </p:txBody>
          </p:sp>
        </p:grpSp>
      </p:grpSp>
      <p:grpSp>
        <p:nvGrpSpPr>
          <p:cNvPr id="1034" name="Group 422"/>
          <p:cNvGrpSpPr>
            <a:grpSpLocks/>
          </p:cNvGrpSpPr>
          <p:nvPr userDrawn="1"/>
        </p:nvGrpSpPr>
        <p:grpSpPr bwMode="auto">
          <a:xfrm>
            <a:off x="609600" y="5143500"/>
            <a:ext cx="2057400" cy="552450"/>
            <a:chOff x="1935" y="2838"/>
            <a:chExt cx="1134" cy="348"/>
          </a:xfrm>
        </p:grpSpPr>
        <p:sp>
          <p:nvSpPr>
            <p:cNvPr id="136615" name="Rectangle 423"/>
            <p:cNvSpPr>
              <a:spLocks noChangeArrowheads="1"/>
            </p:cNvSpPr>
            <p:nvPr/>
          </p:nvSpPr>
          <p:spPr bwMode="auto">
            <a:xfrm>
              <a:off x="1935" y="2838"/>
              <a:ext cx="120" cy="72"/>
            </a:xfrm>
            <a:prstGeom prst="rect">
              <a:avLst/>
            </a:prstGeom>
            <a:solidFill>
              <a:srgbClr val="FFFFFF"/>
            </a:solidFill>
            <a:ln w="9525">
              <a:noFill/>
              <a:miter lim="800000"/>
              <a:headEnd/>
              <a:tailEnd/>
            </a:ln>
          </p:spPr>
          <p:txBody>
            <a:bodyPr/>
            <a:lstStyle/>
            <a:p>
              <a:pPr>
                <a:defRPr/>
              </a:pPr>
              <a:endParaRPr lang="en-US"/>
            </a:p>
          </p:txBody>
        </p:sp>
        <p:sp>
          <p:nvSpPr>
            <p:cNvPr id="136616" name="Rectangle 424"/>
            <p:cNvSpPr>
              <a:spLocks noChangeArrowheads="1"/>
            </p:cNvSpPr>
            <p:nvPr/>
          </p:nvSpPr>
          <p:spPr bwMode="auto">
            <a:xfrm>
              <a:off x="2955" y="2838"/>
              <a:ext cx="114" cy="72"/>
            </a:xfrm>
            <a:prstGeom prst="rect">
              <a:avLst/>
            </a:prstGeom>
            <a:solidFill>
              <a:srgbClr val="E8D898"/>
            </a:solidFill>
            <a:ln w="9525">
              <a:noFill/>
              <a:miter lim="800000"/>
              <a:headEnd/>
              <a:tailEnd/>
            </a:ln>
          </p:spPr>
          <p:txBody>
            <a:bodyPr/>
            <a:lstStyle/>
            <a:p>
              <a:pPr>
                <a:defRPr/>
              </a:pPr>
              <a:endParaRPr lang="en-US"/>
            </a:p>
          </p:txBody>
        </p:sp>
        <p:sp>
          <p:nvSpPr>
            <p:cNvPr id="136617" name="Rectangle 425"/>
            <p:cNvSpPr>
              <a:spLocks noChangeArrowheads="1"/>
            </p:cNvSpPr>
            <p:nvPr/>
          </p:nvSpPr>
          <p:spPr bwMode="auto">
            <a:xfrm>
              <a:off x="1935" y="2976"/>
              <a:ext cx="120" cy="72"/>
            </a:xfrm>
            <a:prstGeom prst="rect">
              <a:avLst/>
            </a:prstGeom>
            <a:solidFill>
              <a:srgbClr val="FFAA00"/>
            </a:solidFill>
            <a:ln w="9525">
              <a:noFill/>
              <a:miter lim="800000"/>
              <a:headEnd/>
              <a:tailEnd/>
            </a:ln>
          </p:spPr>
          <p:txBody>
            <a:bodyPr/>
            <a:lstStyle/>
            <a:p>
              <a:pPr>
                <a:defRPr/>
              </a:pPr>
              <a:endParaRPr lang="en-US"/>
            </a:p>
          </p:txBody>
        </p:sp>
        <p:sp>
          <p:nvSpPr>
            <p:cNvPr id="136618" name="Rectangle 426"/>
            <p:cNvSpPr>
              <a:spLocks noChangeArrowheads="1"/>
            </p:cNvSpPr>
            <p:nvPr/>
          </p:nvSpPr>
          <p:spPr bwMode="auto">
            <a:xfrm>
              <a:off x="2955" y="2976"/>
              <a:ext cx="114" cy="72"/>
            </a:xfrm>
            <a:prstGeom prst="rect">
              <a:avLst/>
            </a:prstGeom>
            <a:solidFill>
              <a:srgbClr val="FF8C00"/>
            </a:solidFill>
            <a:ln w="9525">
              <a:noFill/>
              <a:miter lim="800000"/>
              <a:headEnd/>
              <a:tailEnd/>
            </a:ln>
          </p:spPr>
          <p:txBody>
            <a:bodyPr/>
            <a:lstStyle/>
            <a:p>
              <a:pPr>
                <a:defRPr/>
              </a:pPr>
              <a:endParaRPr lang="en-US"/>
            </a:p>
          </p:txBody>
        </p:sp>
        <p:sp>
          <p:nvSpPr>
            <p:cNvPr id="136619" name="Rectangle 427"/>
            <p:cNvSpPr>
              <a:spLocks noChangeArrowheads="1"/>
            </p:cNvSpPr>
            <p:nvPr/>
          </p:nvSpPr>
          <p:spPr bwMode="auto">
            <a:xfrm>
              <a:off x="1935" y="3114"/>
              <a:ext cx="120" cy="72"/>
            </a:xfrm>
            <a:prstGeom prst="rect">
              <a:avLst/>
            </a:prstGeom>
            <a:solidFill>
              <a:srgbClr val="FF4500"/>
            </a:solidFill>
            <a:ln w="9525">
              <a:noFill/>
              <a:miter lim="800000"/>
              <a:headEnd/>
              <a:tailEnd/>
            </a:ln>
          </p:spPr>
          <p:txBody>
            <a:bodyPr/>
            <a:lstStyle/>
            <a:p>
              <a:pPr>
                <a:defRPr/>
              </a:pPr>
              <a:endParaRPr lang="en-US"/>
            </a:p>
          </p:txBody>
        </p:sp>
        <p:sp>
          <p:nvSpPr>
            <p:cNvPr id="136620" name="Rectangle 428"/>
            <p:cNvSpPr>
              <a:spLocks noChangeArrowheads="1"/>
            </p:cNvSpPr>
            <p:nvPr/>
          </p:nvSpPr>
          <p:spPr bwMode="auto">
            <a:xfrm>
              <a:off x="2955" y="3114"/>
              <a:ext cx="114" cy="72"/>
            </a:xfrm>
            <a:prstGeom prst="rect">
              <a:avLst/>
            </a:prstGeom>
            <a:solidFill>
              <a:srgbClr val="B22222"/>
            </a:solidFill>
            <a:ln w="9525">
              <a:noFill/>
              <a:miter lim="800000"/>
              <a:headEnd/>
              <a:tailEnd/>
            </a:ln>
          </p:spPr>
          <p:txBody>
            <a:bodyPr/>
            <a:lstStyle/>
            <a:p>
              <a:pPr>
                <a:defRPr/>
              </a:pPr>
              <a:endParaRPr lang="en-US"/>
            </a:p>
          </p:txBody>
        </p:sp>
      </p:grpSp>
      <p:grpSp>
        <p:nvGrpSpPr>
          <p:cNvPr id="1035" name="Group 454"/>
          <p:cNvGrpSpPr>
            <a:grpSpLocks/>
          </p:cNvGrpSpPr>
          <p:nvPr userDrawn="1"/>
        </p:nvGrpSpPr>
        <p:grpSpPr bwMode="auto">
          <a:xfrm>
            <a:off x="795338" y="5029200"/>
            <a:ext cx="3319462" cy="765175"/>
            <a:chOff x="501" y="3168"/>
            <a:chExt cx="2091" cy="482"/>
          </a:xfrm>
        </p:grpSpPr>
        <p:sp>
          <p:nvSpPr>
            <p:cNvPr id="136600" name="Text Box 408"/>
            <p:cNvSpPr txBox="1">
              <a:spLocks noChangeArrowheads="1"/>
            </p:cNvSpPr>
            <p:nvPr userDrawn="1"/>
          </p:nvSpPr>
          <p:spPr bwMode="auto">
            <a:xfrm>
              <a:off x="1680" y="3312"/>
              <a:ext cx="912" cy="192"/>
            </a:xfrm>
            <a:prstGeom prst="rect">
              <a:avLst/>
            </a:prstGeom>
            <a:noFill/>
            <a:ln w="9525">
              <a:noFill/>
              <a:miter lim="800000"/>
              <a:headEnd/>
              <a:tailEnd/>
            </a:ln>
            <a:effectLst/>
          </p:spPr>
          <p:txBody>
            <a:bodyPr>
              <a:spAutoFit/>
            </a:bodyPr>
            <a:lstStyle/>
            <a:p>
              <a:pPr>
                <a:defRPr/>
              </a:pPr>
              <a:r>
                <a:rPr lang="en-US" sz="1400" dirty="0" smtClean="0">
                  <a:solidFill>
                    <a:srgbClr val="FFFF00"/>
                  </a:solidFill>
                  <a:latin typeface="Arial" charset="0"/>
                </a:rPr>
                <a:t>18.0%–21.9</a:t>
              </a:r>
              <a:r>
                <a:rPr lang="en-US" sz="1400" dirty="0">
                  <a:solidFill>
                    <a:srgbClr val="FFFF00"/>
                  </a:solidFill>
                  <a:latin typeface="Arial" charset="0"/>
                </a:rPr>
                <a:t>%</a:t>
              </a:r>
            </a:p>
          </p:txBody>
        </p:sp>
        <p:sp>
          <p:nvSpPr>
            <p:cNvPr id="136622" name="Text Box 430"/>
            <p:cNvSpPr txBox="1">
              <a:spLocks noChangeArrowheads="1"/>
            </p:cNvSpPr>
            <p:nvPr userDrawn="1"/>
          </p:nvSpPr>
          <p:spPr bwMode="auto">
            <a:xfrm>
              <a:off x="1680" y="3177"/>
              <a:ext cx="498"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&lt;14.0%</a:t>
              </a:r>
            </a:p>
          </p:txBody>
        </p:sp>
        <p:sp>
          <p:nvSpPr>
            <p:cNvPr id="136623" name="Text Box 431"/>
            <p:cNvSpPr txBox="1">
              <a:spLocks noChangeArrowheads="1"/>
            </p:cNvSpPr>
            <p:nvPr userDrawn="1"/>
          </p:nvSpPr>
          <p:spPr bwMode="auto">
            <a:xfrm>
              <a:off x="506" y="3168"/>
              <a:ext cx="762" cy="192"/>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rPr>
                <a:t>Missing Data</a:t>
              </a:r>
            </a:p>
          </p:txBody>
        </p:sp>
        <p:sp>
          <p:nvSpPr>
            <p:cNvPr id="136624" name="Text Box 432"/>
            <p:cNvSpPr txBox="1">
              <a:spLocks noChangeArrowheads="1"/>
            </p:cNvSpPr>
            <p:nvPr userDrawn="1"/>
          </p:nvSpPr>
          <p:spPr bwMode="auto">
            <a:xfrm>
              <a:off x="501" y="3312"/>
              <a:ext cx="819" cy="194"/>
            </a:xfrm>
            <a:prstGeom prst="rect">
              <a:avLst/>
            </a:prstGeom>
            <a:noFill/>
            <a:ln w="9525">
              <a:noFill/>
              <a:miter lim="800000"/>
              <a:headEnd/>
              <a:tailEnd/>
            </a:ln>
            <a:effectLst/>
          </p:spPr>
          <p:txBody>
            <a:bodyPr wrap="none">
              <a:spAutoFit/>
            </a:bodyPr>
            <a:lstStyle/>
            <a:p>
              <a:pPr>
                <a:defRPr/>
              </a:pPr>
              <a:r>
                <a:rPr lang="en-US" sz="1400" dirty="0" smtClean="0">
                  <a:solidFill>
                    <a:srgbClr val="FFFF00"/>
                  </a:solidFill>
                  <a:latin typeface="Arial" charset="0"/>
                </a:rPr>
                <a:t>14.0%–17.9</a:t>
              </a:r>
              <a:r>
                <a:rPr lang="en-US" sz="1400" dirty="0">
                  <a:solidFill>
                    <a:srgbClr val="FFFF00"/>
                  </a:solidFill>
                  <a:latin typeface="Arial" charset="0"/>
                </a:rPr>
                <a:t>%</a:t>
              </a:r>
            </a:p>
          </p:txBody>
        </p:sp>
        <p:sp>
          <p:nvSpPr>
            <p:cNvPr id="136625" name="Text Box 433"/>
            <p:cNvSpPr txBox="1">
              <a:spLocks noChangeArrowheads="1"/>
            </p:cNvSpPr>
            <p:nvPr userDrawn="1"/>
          </p:nvSpPr>
          <p:spPr bwMode="auto">
            <a:xfrm>
              <a:off x="506" y="3456"/>
              <a:ext cx="819" cy="194"/>
            </a:xfrm>
            <a:prstGeom prst="rect">
              <a:avLst/>
            </a:prstGeom>
            <a:noFill/>
            <a:ln w="9525">
              <a:noFill/>
              <a:miter lim="800000"/>
              <a:headEnd/>
              <a:tailEnd/>
            </a:ln>
            <a:effectLst/>
          </p:spPr>
          <p:txBody>
            <a:bodyPr wrap="none">
              <a:spAutoFit/>
            </a:bodyPr>
            <a:lstStyle/>
            <a:p>
              <a:pPr>
                <a:defRPr/>
              </a:pPr>
              <a:r>
                <a:rPr lang="en-US" sz="1400" dirty="0" smtClean="0">
                  <a:solidFill>
                    <a:srgbClr val="FFFF00"/>
                  </a:solidFill>
                  <a:latin typeface="Arial" charset="0"/>
                </a:rPr>
                <a:t>22.0%–25.9</a:t>
              </a:r>
              <a:r>
                <a:rPr lang="en-US" sz="1400" dirty="0">
                  <a:solidFill>
                    <a:srgbClr val="FFFF00"/>
                  </a:solidFill>
                  <a:latin typeface="Arial" charset="0"/>
                </a:rPr>
                <a:t>%</a:t>
              </a:r>
            </a:p>
          </p:txBody>
        </p:sp>
        <p:sp>
          <p:nvSpPr>
            <p:cNvPr id="136626" name="Text Box 434"/>
            <p:cNvSpPr txBox="1">
              <a:spLocks noChangeArrowheads="1"/>
            </p:cNvSpPr>
            <p:nvPr userDrawn="1"/>
          </p:nvSpPr>
          <p:spPr bwMode="auto">
            <a:xfrm>
              <a:off x="1680" y="3456"/>
              <a:ext cx="498" cy="194"/>
            </a:xfrm>
            <a:prstGeom prst="rect">
              <a:avLst/>
            </a:prstGeom>
            <a:noFill/>
            <a:ln w="9525">
              <a:noFill/>
              <a:miter lim="800000"/>
              <a:headEnd/>
              <a:tailEnd/>
            </a:ln>
            <a:effectLst/>
          </p:spPr>
          <p:txBody>
            <a:bodyPr wrap="none">
              <a:spAutoFit/>
            </a:bodyPr>
            <a:lstStyle/>
            <a:p>
              <a:pPr>
                <a:defRPr/>
              </a:pPr>
              <a:r>
                <a:rPr lang="en-US" sz="1400" dirty="0">
                  <a:solidFill>
                    <a:srgbClr val="FFFF00"/>
                  </a:solidFill>
                  <a:latin typeface="Arial" charset="0"/>
                  <a:cs typeface="Arial" charset="0"/>
                </a:rPr>
                <a:t>≥</a:t>
              </a:r>
              <a:r>
                <a:rPr lang="en-US" sz="1400" dirty="0">
                  <a:solidFill>
                    <a:srgbClr val="FFFF00"/>
                  </a:solidFill>
                  <a:latin typeface="Arial" charset="0"/>
                </a:rPr>
                <a:t>26.0%</a:t>
              </a:r>
            </a:p>
          </p:txBody>
        </p:sp>
      </p:grpSp>
      <p:sp>
        <p:nvSpPr>
          <p:cNvPr id="136631" name="Text Box 439"/>
          <p:cNvSpPr txBox="1">
            <a:spLocks noChangeArrowheads="1"/>
          </p:cNvSpPr>
          <p:nvPr userDrawn="1"/>
        </p:nvSpPr>
        <p:spPr bwMode="auto">
          <a:xfrm>
            <a:off x="213474" y="268288"/>
            <a:ext cx="8677375" cy="1261884"/>
          </a:xfrm>
          <a:prstGeom prst="rect">
            <a:avLst/>
          </a:prstGeom>
          <a:noFill/>
          <a:ln w="9525">
            <a:noFill/>
            <a:miter lim="800000"/>
            <a:headEnd/>
            <a:tailEnd/>
          </a:ln>
          <a:effectLst/>
        </p:spPr>
        <p:txBody>
          <a:bodyPr wrap="none">
            <a:spAutoFit/>
          </a:bodyPr>
          <a:lstStyle/>
          <a:p>
            <a:pPr algn="ctr">
              <a:defRPr/>
            </a:pPr>
            <a:r>
              <a:rPr lang="en-US" sz="2400" dirty="0" smtClean="0">
                <a:solidFill>
                  <a:srgbClr val="FFFFCC"/>
                </a:solidFill>
                <a:latin typeface="Arial" charset="0"/>
              </a:rPr>
              <a:t>Age-Adjusted Prevalence of Obesity and Diagnosed Diabetes</a:t>
            </a:r>
            <a:r>
              <a:rPr lang="en-US" sz="2400" baseline="0" dirty="0" smtClean="0">
                <a:solidFill>
                  <a:srgbClr val="FFFFCC"/>
                </a:solidFill>
                <a:latin typeface="Arial" charset="0"/>
              </a:rPr>
              <a:t> </a:t>
            </a:r>
          </a:p>
          <a:p>
            <a:pPr algn="ctr">
              <a:defRPr/>
            </a:pPr>
            <a:r>
              <a:rPr lang="en-US" sz="2400" baseline="0" dirty="0" smtClean="0">
                <a:solidFill>
                  <a:srgbClr val="FFFFCC"/>
                </a:solidFill>
                <a:latin typeface="Arial" charset="0"/>
              </a:rPr>
              <a:t>Among US Adults</a:t>
            </a:r>
            <a:endParaRPr lang="en-US" sz="2400" dirty="0">
              <a:solidFill>
                <a:srgbClr val="FFFFCC"/>
              </a:solidFill>
              <a:latin typeface="Arial" charset="0"/>
            </a:endParaRPr>
          </a:p>
          <a:p>
            <a:pPr algn="ctr">
              <a:defRPr/>
            </a:pPr>
            <a:endParaRPr lang="en-US" sz="2800" dirty="0">
              <a:solidFill>
                <a:srgbClr val="FFFFCC"/>
              </a:solidFill>
              <a:latin typeface="Arial" charset="0"/>
            </a:endParaRPr>
          </a:p>
        </p:txBody>
      </p:sp>
      <p:pic>
        <p:nvPicPr>
          <p:cNvPr id="1037" name="Picture 450" descr="hhs logo"/>
          <p:cNvPicPr>
            <a:picLocks noChangeAspect="1" noChangeArrowheads="1"/>
          </p:cNvPicPr>
          <p:nvPr userDrawn="1"/>
        </p:nvPicPr>
        <p:blipFill>
          <a:blip r:embed="rId13" cstate="print"/>
          <a:srcRect/>
          <a:stretch>
            <a:fillRect/>
          </a:stretch>
        </p:blipFill>
        <p:spPr bwMode="auto">
          <a:xfrm>
            <a:off x="228600" y="6096000"/>
            <a:ext cx="685800" cy="685800"/>
          </a:xfrm>
          <a:prstGeom prst="rect">
            <a:avLst/>
          </a:prstGeom>
          <a:noFill/>
          <a:ln w="9525">
            <a:noFill/>
            <a:miter lim="800000"/>
            <a:headEnd/>
            <a:tailEnd/>
          </a:ln>
        </p:spPr>
      </p:pic>
      <p:pic>
        <p:nvPicPr>
          <p:cNvPr id="1038" name="Picture 453"/>
          <p:cNvPicPr>
            <a:picLocks noChangeAspect="1" noChangeArrowheads="1"/>
          </p:cNvPicPr>
          <p:nvPr userDrawn="1"/>
        </p:nvPicPr>
        <p:blipFill>
          <a:blip r:embed="rId14" cstate="print"/>
          <a:srcRect/>
          <a:stretch>
            <a:fillRect/>
          </a:stretch>
        </p:blipFill>
        <p:spPr bwMode="auto">
          <a:xfrm>
            <a:off x="8229600" y="6207125"/>
            <a:ext cx="685800" cy="4984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Lst>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70B3B"/>
            </a:gs>
            <a:gs pos="100000">
              <a:srgbClr val="101880"/>
            </a:gs>
          </a:gsLst>
          <a:lin ang="0" scaled="1"/>
        </a:gra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20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a:solidFill>
                  <a:srgbClr val="FFFF00"/>
                </a:solidFill>
                <a:latin typeface="+mn-lt"/>
              </a:defRPr>
            </a:lvl1pPr>
          </a:lstStyle>
          <a:p>
            <a:pPr>
              <a:defRPr/>
            </a:pPr>
            <a:endParaRPr lang="en-US"/>
          </a:p>
        </p:txBody>
      </p:sp>
      <p:sp>
        <p:nvSpPr>
          <p:cNvPr id="220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a:solidFill>
                  <a:srgbClr val="FFFF00"/>
                </a:solidFill>
                <a:latin typeface="+mn-lt"/>
              </a:defRPr>
            </a:lvl1pPr>
          </a:lstStyle>
          <a:p>
            <a:pPr>
              <a:defRPr/>
            </a:pPr>
            <a:endParaRPr lang="en-US"/>
          </a:p>
        </p:txBody>
      </p:sp>
      <p:sp>
        <p:nvSpPr>
          <p:cNvPr id="220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solidFill>
                  <a:srgbClr val="FFFF00"/>
                </a:solidFill>
                <a:latin typeface="+mn-lt"/>
              </a:defRPr>
            </a:lvl1pPr>
          </a:lstStyle>
          <a:p>
            <a:pPr>
              <a:defRPr/>
            </a:pPr>
            <a:fld id="{543D0DF8-212C-46AC-B1E4-4919F31EEE2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691" r:id="rId12"/>
  </p:sldLayoutIdLst>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txStyles>
    <p:titleStyle>
      <a:lvl1pPr algn="ctr" rtl="0" eaLnBrk="0" fontAlgn="base" hangingPunct="0">
        <a:spcBef>
          <a:spcPct val="0"/>
        </a:spcBef>
        <a:spcAft>
          <a:spcPct val="0"/>
        </a:spcAft>
        <a:defRPr sz="4400">
          <a:solidFill>
            <a:srgbClr val="FFFF00"/>
          </a:solidFill>
          <a:latin typeface="+mj-lt"/>
          <a:ea typeface="+mj-ea"/>
          <a:cs typeface="+mj-cs"/>
        </a:defRPr>
      </a:lvl1pPr>
      <a:lvl2pPr algn="ctr" rtl="0" eaLnBrk="0" fontAlgn="base" hangingPunct="0">
        <a:spcBef>
          <a:spcPct val="0"/>
        </a:spcBef>
        <a:spcAft>
          <a:spcPct val="0"/>
        </a:spcAft>
        <a:defRPr sz="4400">
          <a:solidFill>
            <a:srgbClr val="FFFF00"/>
          </a:solidFill>
          <a:latin typeface="Arial" charset="0"/>
        </a:defRPr>
      </a:lvl2pPr>
      <a:lvl3pPr algn="ctr" rtl="0" eaLnBrk="0" fontAlgn="base" hangingPunct="0">
        <a:spcBef>
          <a:spcPct val="0"/>
        </a:spcBef>
        <a:spcAft>
          <a:spcPct val="0"/>
        </a:spcAft>
        <a:defRPr sz="4400">
          <a:solidFill>
            <a:srgbClr val="FFFF00"/>
          </a:solidFill>
          <a:latin typeface="Arial" charset="0"/>
        </a:defRPr>
      </a:lvl3pPr>
      <a:lvl4pPr algn="ctr" rtl="0" eaLnBrk="0" fontAlgn="base" hangingPunct="0">
        <a:spcBef>
          <a:spcPct val="0"/>
        </a:spcBef>
        <a:spcAft>
          <a:spcPct val="0"/>
        </a:spcAft>
        <a:defRPr sz="4400">
          <a:solidFill>
            <a:srgbClr val="FFFF00"/>
          </a:solidFill>
          <a:latin typeface="Arial" charset="0"/>
        </a:defRPr>
      </a:lvl4pPr>
      <a:lvl5pPr algn="ctr" rtl="0" eaLnBrk="0" fontAlgn="base" hangingPunct="0">
        <a:spcBef>
          <a:spcPct val="0"/>
        </a:spcBef>
        <a:spcAft>
          <a:spcPct val="0"/>
        </a:spcAft>
        <a:defRPr sz="4400">
          <a:solidFill>
            <a:srgbClr val="FFFF00"/>
          </a:solidFill>
          <a:latin typeface="Arial" charset="0"/>
        </a:defRPr>
      </a:lvl5pPr>
      <a:lvl6pPr marL="457200" algn="ctr" rtl="0" eaLnBrk="0" fontAlgn="base" hangingPunct="0">
        <a:spcBef>
          <a:spcPct val="0"/>
        </a:spcBef>
        <a:spcAft>
          <a:spcPct val="0"/>
        </a:spcAft>
        <a:defRPr sz="4400">
          <a:solidFill>
            <a:srgbClr val="FFFF00"/>
          </a:solidFill>
          <a:latin typeface="Arial" charset="0"/>
        </a:defRPr>
      </a:lvl6pPr>
      <a:lvl7pPr marL="914400" algn="ctr" rtl="0" eaLnBrk="0" fontAlgn="base" hangingPunct="0">
        <a:spcBef>
          <a:spcPct val="0"/>
        </a:spcBef>
        <a:spcAft>
          <a:spcPct val="0"/>
        </a:spcAft>
        <a:defRPr sz="4400">
          <a:solidFill>
            <a:srgbClr val="FFFF00"/>
          </a:solidFill>
          <a:latin typeface="Arial" charset="0"/>
        </a:defRPr>
      </a:lvl7pPr>
      <a:lvl8pPr marL="1371600" algn="ctr" rtl="0" eaLnBrk="0" fontAlgn="base" hangingPunct="0">
        <a:spcBef>
          <a:spcPct val="0"/>
        </a:spcBef>
        <a:spcAft>
          <a:spcPct val="0"/>
        </a:spcAft>
        <a:defRPr sz="4400">
          <a:solidFill>
            <a:srgbClr val="FFFF00"/>
          </a:solidFill>
          <a:latin typeface="Arial" charset="0"/>
        </a:defRPr>
      </a:lvl8pPr>
      <a:lvl9pPr marL="1828800" algn="ctr" rtl="0" eaLnBrk="0" fontAlgn="base" hangingPunct="0">
        <a:spcBef>
          <a:spcPct val="0"/>
        </a:spcBef>
        <a:spcAft>
          <a:spcPct val="0"/>
        </a:spcAft>
        <a:defRPr sz="4400">
          <a:solidFill>
            <a:srgbClr val="FFFF00"/>
          </a:solidFill>
          <a:latin typeface="Arial" charset="0"/>
        </a:defRPr>
      </a:lvl9pPr>
    </p:titleStyle>
    <p:bodyStyle>
      <a:lvl1pPr marL="342900" indent="-342900" algn="l" rtl="0" eaLnBrk="0" fontAlgn="base" hangingPunct="0">
        <a:spcBef>
          <a:spcPct val="20000"/>
        </a:spcBef>
        <a:spcAft>
          <a:spcPct val="0"/>
        </a:spcAft>
        <a:buChar char="•"/>
        <a:defRPr sz="3200">
          <a:solidFill>
            <a:srgbClr val="FFFF00"/>
          </a:solidFill>
          <a:latin typeface="+mn-lt"/>
          <a:ea typeface="+mn-ea"/>
          <a:cs typeface="+mn-cs"/>
        </a:defRPr>
      </a:lvl1pPr>
      <a:lvl2pPr marL="742950" indent="-285750" algn="l" rtl="0" eaLnBrk="0" fontAlgn="base" hangingPunct="0">
        <a:spcBef>
          <a:spcPct val="20000"/>
        </a:spcBef>
        <a:spcAft>
          <a:spcPct val="0"/>
        </a:spcAft>
        <a:buChar char="–"/>
        <a:defRPr sz="2800">
          <a:solidFill>
            <a:srgbClr val="FFFF00"/>
          </a:solidFill>
          <a:latin typeface="+mn-lt"/>
        </a:defRPr>
      </a:lvl2pPr>
      <a:lvl3pPr marL="1143000" indent="-228600" algn="l" rtl="0" eaLnBrk="0" fontAlgn="base" hangingPunct="0">
        <a:spcBef>
          <a:spcPct val="20000"/>
        </a:spcBef>
        <a:spcAft>
          <a:spcPct val="0"/>
        </a:spcAft>
        <a:buChar char="•"/>
        <a:defRPr sz="2400">
          <a:solidFill>
            <a:srgbClr val="FFFF00"/>
          </a:solidFill>
          <a:latin typeface="+mn-lt"/>
        </a:defRPr>
      </a:lvl3pPr>
      <a:lvl4pPr marL="1600200" indent="-228600" algn="l" rtl="0" eaLnBrk="0" fontAlgn="base" hangingPunct="0">
        <a:spcBef>
          <a:spcPct val="20000"/>
        </a:spcBef>
        <a:spcAft>
          <a:spcPct val="0"/>
        </a:spcAft>
        <a:buChar char="–"/>
        <a:defRPr sz="2000">
          <a:solidFill>
            <a:srgbClr val="FFFF00"/>
          </a:solidFill>
          <a:latin typeface="+mn-lt"/>
        </a:defRPr>
      </a:lvl4pPr>
      <a:lvl5pPr marL="2057400" indent="-228600" algn="l" rtl="0" eaLnBrk="0" fontAlgn="base" hangingPunct="0">
        <a:spcBef>
          <a:spcPct val="20000"/>
        </a:spcBef>
        <a:spcAft>
          <a:spcPct val="0"/>
        </a:spcAft>
        <a:buChar char="•"/>
        <a:defRPr sz="2000">
          <a:solidFill>
            <a:srgbClr val="FFFF00"/>
          </a:solidFill>
          <a:latin typeface="+mn-lt"/>
        </a:defRPr>
      </a:lvl5pPr>
      <a:lvl6pPr marL="2514600" indent="-228600" algn="l" rtl="0" eaLnBrk="0" fontAlgn="base" hangingPunct="0">
        <a:spcBef>
          <a:spcPct val="20000"/>
        </a:spcBef>
        <a:spcAft>
          <a:spcPct val="0"/>
        </a:spcAft>
        <a:buChar char="•"/>
        <a:defRPr sz="2000">
          <a:solidFill>
            <a:srgbClr val="FFFF00"/>
          </a:solidFill>
          <a:latin typeface="+mn-lt"/>
        </a:defRPr>
      </a:lvl6pPr>
      <a:lvl7pPr marL="2971800" indent="-228600" algn="l" rtl="0" eaLnBrk="0" fontAlgn="base" hangingPunct="0">
        <a:spcBef>
          <a:spcPct val="20000"/>
        </a:spcBef>
        <a:spcAft>
          <a:spcPct val="0"/>
        </a:spcAft>
        <a:buChar char="•"/>
        <a:defRPr sz="2000">
          <a:solidFill>
            <a:srgbClr val="FFFF00"/>
          </a:solidFill>
          <a:latin typeface="+mn-lt"/>
        </a:defRPr>
      </a:lvl7pPr>
      <a:lvl8pPr marL="3429000" indent="-228600" algn="l" rtl="0" eaLnBrk="0" fontAlgn="base" hangingPunct="0">
        <a:spcBef>
          <a:spcPct val="20000"/>
        </a:spcBef>
        <a:spcAft>
          <a:spcPct val="0"/>
        </a:spcAft>
        <a:buChar char="•"/>
        <a:defRPr sz="2000">
          <a:solidFill>
            <a:srgbClr val="FFFF00"/>
          </a:solidFill>
          <a:latin typeface="+mn-lt"/>
        </a:defRPr>
      </a:lvl8pPr>
      <a:lvl9pPr marL="3886200" indent="-228600" algn="l" rtl="0" eaLnBrk="0" fontAlgn="base" hangingPunct="0">
        <a:spcBef>
          <a:spcPct val="20000"/>
        </a:spcBef>
        <a:spcAft>
          <a:spcPct val="0"/>
        </a:spcAft>
        <a:buChar char="•"/>
        <a:defRPr sz="2000">
          <a:solidFill>
            <a:srgbClr val="FFFF00"/>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hyperlink" Target="http://www.cdc.gov/surveillancepractice/reports/brfss/brfss.html"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png"/><Relationship Id="rId3" Type="http://schemas.openxmlformats.org/officeDocument/2006/relationships/image" Target="../media/image4.png"/></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2.png"/><Relationship Id="rId6" Type="http://schemas.openxmlformats.org/officeDocument/2006/relationships/image" Target="../media/image1.png"/><Relationship Id="rId1" Type="http://schemas.openxmlformats.org/officeDocument/2006/relationships/slideLayout" Target="../slideLayouts/slideLayout23.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3074" name="Group 500"/>
          <p:cNvGrpSpPr>
            <a:grpSpLocks/>
          </p:cNvGrpSpPr>
          <p:nvPr/>
        </p:nvGrpSpPr>
        <p:grpSpPr bwMode="auto">
          <a:xfrm>
            <a:off x="0" y="1828800"/>
            <a:ext cx="4495800" cy="3590925"/>
            <a:chOff x="1467" y="1032"/>
            <a:chExt cx="2832" cy="2262"/>
          </a:xfrm>
        </p:grpSpPr>
        <p:sp>
          <p:nvSpPr>
            <p:cNvPr id="3199" name="AutoShape 377"/>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3200" name="Rectangle 379"/>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3201" name="Rectangle 380"/>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3202" name="Freeform 381"/>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AA00"/>
            </a:solidFill>
            <a:ln w="9525">
              <a:solidFill>
                <a:srgbClr val="FFAA00"/>
              </a:solidFill>
              <a:prstDash val="solid"/>
              <a:round/>
              <a:headEnd/>
              <a:tailEnd/>
            </a:ln>
          </p:spPr>
          <p:txBody>
            <a:bodyPr/>
            <a:lstStyle/>
            <a:p>
              <a:endParaRPr lang="en-US"/>
            </a:p>
          </p:txBody>
        </p:sp>
        <p:sp>
          <p:nvSpPr>
            <p:cNvPr id="3203" name="Freeform 382"/>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3204" name="Freeform 383"/>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3205" name="Freeform 384"/>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3206" name="Freeform 385"/>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3207" name="Freeform 386"/>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3208" name="Freeform 387"/>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3209" name="Freeform 388"/>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3210" name="Freeform 389"/>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p>
          </p:txBody>
        </p:sp>
        <p:sp>
          <p:nvSpPr>
            <p:cNvPr id="3211" name="Freeform 390"/>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3212" name="Freeform 391"/>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3213" name="Freeform 392"/>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3214" name="Freeform 393"/>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3215" name="Freeform 394"/>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3216" name="Freeform 395"/>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3217" name="Freeform 396"/>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3218" name="Freeform 397"/>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3219" name="Freeform 398"/>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3220" name="Freeform 399"/>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E8D898"/>
            </a:solidFill>
            <a:ln w="9525">
              <a:solidFill>
                <a:srgbClr val="E8D898"/>
              </a:solidFill>
              <a:prstDash val="solid"/>
              <a:round/>
              <a:headEnd/>
              <a:tailEnd/>
            </a:ln>
          </p:spPr>
          <p:txBody>
            <a:bodyPr/>
            <a:lstStyle/>
            <a:p>
              <a:endParaRPr lang="en-US"/>
            </a:p>
          </p:txBody>
        </p:sp>
        <p:sp>
          <p:nvSpPr>
            <p:cNvPr id="3221" name="Freeform 400"/>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3222" name="Freeform 401"/>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3223" name="Freeform 402"/>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3224" name="Freeform 403"/>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225" name="Freeform 404"/>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3226" name="Freeform 405"/>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3227" name="Freeform 406"/>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3228" name="Freeform 407"/>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229" name="Freeform 408"/>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3230" name="Freeform 409"/>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3231" name="Freeform 410"/>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3232" name="Freeform 411"/>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233" name="Freeform 412"/>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3234" name="Freeform 413"/>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235" name="Freeform 414"/>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3236" name="Freeform 415"/>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3237" name="Freeform 416"/>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3238" name="Freeform 417"/>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3239" name="Freeform 418"/>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3240" name="Freeform 419"/>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3241" name="Freeform 420"/>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3242" name="Freeform 421"/>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3243" name="Freeform 422"/>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3244" name="Freeform 423"/>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3245" name="Freeform 424"/>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3246" name="Freeform 425"/>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p>
          </p:txBody>
        </p:sp>
        <p:sp>
          <p:nvSpPr>
            <p:cNvPr id="3247" name="Freeform 426"/>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3248" name="Freeform 427"/>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p>
          </p:txBody>
        </p:sp>
        <p:sp>
          <p:nvSpPr>
            <p:cNvPr id="3249" name="Freeform 428"/>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3250" name="Freeform 429"/>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3251" name="Freeform 430"/>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3252" name="Freeform 431"/>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3253" name="Freeform 432"/>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3254" name="Freeform 433"/>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3255" name="Freeform 434"/>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3256" name="Freeform 435"/>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3257" name="Freeform 436"/>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3258" name="Freeform 437"/>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3259" name="Freeform 438"/>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3260" name="Freeform 439"/>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3261" name="Freeform 440"/>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3262" name="Freeform 441"/>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3263" name="Freeform 442"/>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3264" name="Freeform 443"/>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3265" name="Freeform 444"/>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3266" name="Freeform 445"/>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3267" name="Freeform 446"/>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3268" name="Freeform 447"/>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3269" name="Freeform 448"/>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3270" name="Freeform 449"/>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3271" name="Freeform 450"/>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3272" name="Freeform 451"/>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3273" name="Freeform 452"/>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3274" name="Freeform 453"/>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p>
          </p:txBody>
        </p:sp>
        <p:sp>
          <p:nvSpPr>
            <p:cNvPr id="3275" name="Freeform 454"/>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3276" name="Freeform 455"/>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E8D898"/>
            </a:solidFill>
            <a:ln w="9525">
              <a:solidFill>
                <a:srgbClr val="E8D898"/>
              </a:solidFill>
              <a:prstDash val="solid"/>
              <a:round/>
              <a:headEnd/>
              <a:tailEnd/>
            </a:ln>
          </p:spPr>
          <p:txBody>
            <a:bodyPr/>
            <a:lstStyle/>
            <a:p>
              <a:endParaRPr lang="en-US"/>
            </a:p>
          </p:txBody>
        </p:sp>
        <p:sp>
          <p:nvSpPr>
            <p:cNvPr id="3277" name="Freeform 456"/>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3278" name="Freeform 457"/>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3279" name="Freeform 458"/>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3280" name="Freeform 459"/>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3281" name="Freeform 460"/>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3282" name="Freeform 461"/>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3283" name="Freeform 462"/>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3284" name="Freeform 463"/>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3285" name="Freeform 464"/>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3286" name="Freeform 465"/>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3287" name="Freeform 466"/>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3288" name="Freeform 467"/>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3289" name="Freeform 468"/>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3290" name="Freeform 469"/>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3291" name="Freeform 470"/>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3292" name="Freeform 471"/>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3293" name="Freeform 472"/>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3294" name="Freeform 473"/>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p>
          </p:txBody>
        </p:sp>
        <p:sp>
          <p:nvSpPr>
            <p:cNvPr id="3295" name="Freeform 474"/>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3296" name="Freeform 475"/>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3297" name="Freeform 476"/>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3298" name="Freeform 477"/>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3299" name="Freeform 478"/>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3300" name="Freeform 479"/>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3301" name="Freeform 480"/>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3302" name="Freeform 481"/>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3303" name="Freeform 482"/>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3304" name="Freeform 483"/>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3305" name="Freeform 484"/>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3306" name="Freeform 485"/>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3307" name="Freeform 486"/>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3308" name="Freeform 487"/>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3309" name="Freeform 488"/>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E8D898"/>
            </a:solidFill>
            <a:ln w="9525">
              <a:solidFill>
                <a:srgbClr val="E8D898"/>
              </a:solidFill>
              <a:prstDash val="solid"/>
              <a:round/>
              <a:headEnd/>
              <a:tailEnd/>
            </a:ln>
          </p:spPr>
          <p:txBody>
            <a:bodyPr/>
            <a:lstStyle/>
            <a:p>
              <a:endParaRPr lang="en-US"/>
            </a:p>
          </p:txBody>
        </p:sp>
        <p:sp>
          <p:nvSpPr>
            <p:cNvPr id="3310" name="Freeform 489"/>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3311" name="Freeform 490"/>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E8D898"/>
            </a:solidFill>
            <a:ln w="9525">
              <a:solidFill>
                <a:srgbClr val="E8D898"/>
              </a:solidFill>
              <a:prstDash val="solid"/>
              <a:round/>
              <a:headEnd/>
              <a:tailEnd/>
            </a:ln>
          </p:spPr>
          <p:txBody>
            <a:bodyPr/>
            <a:lstStyle/>
            <a:p>
              <a:endParaRPr lang="en-US"/>
            </a:p>
          </p:txBody>
        </p:sp>
        <p:sp>
          <p:nvSpPr>
            <p:cNvPr id="3312" name="Freeform 491"/>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3313" name="Freeform 492"/>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3314" name="Freeform 493"/>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3315" name="Freeform 494"/>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3316" name="Freeform 495"/>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3317" name="Freeform 496"/>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3318" name="Freeform 497"/>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3319" name="Freeform 498"/>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3320" name="Freeform 499"/>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3075" name="Group 2"/>
          <p:cNvGrpSpPr>
            <a:grpSpLocks/>
          </p:cNvGrpSpPr>
          <p:nvPr/>
        </p:nvGrpSpPr>
        <p:grpSpPr bwMode="auto">
          <a:xfrm>
            <a:off x="4648200" y="1828800"/>
            <a:ext cx="4495800" cy="3590925"/>
            <a:chOff x="1467" y="1032"/>
            <a:chExt cx="2832" cy="2262"/>
          </a:xfrm>
        </p:grpSpPr>
        <p:sp>
          <p:nvSpPr>
            <p:cNvPr id="3077" name="AutoShape 3"/>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3078" name="Rectangle 4"/>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3079" name="Rectangle 5"/>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3080" name="Freeform 6"/>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E8D898"/>
            </a:solidFill>
            <a:ln w="9525">
              <a:solidFill>
                <a:srgbClr val="E8D898"/>
              </a:solidFill>
              <a:prstDash val="solid"/>
              <a:round/>
              <a:headEnd/>
              <a:tailEnd/>
            </a:ln>
          </p:spPr>
          <p:txBody>
            <a:bodyPr/>
            <a:lstStyle/>
            <a:p>
              <a:endParaRPr lang="en-US"/>
            </a:p>
          </p:txBody>
        </p:sp>
        <p:sp>
          <p:nvSpPr>
            <p:cNvPr id="3081" name="Freeform 7"/>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3082" name="Freeform 8"/>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3083" name="Freeform 9"/>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3084" name="Freeform 10"/>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3085" name="Freeform 11"/>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3086" name="Freeform 12"/>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3087" name="Freeform 13"/>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3088" name="Freeform 14"/>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p>
          </p:txBody>
        </p:sp>
        <p:sp>
          <p:nvSpPr>
            <p:cNvPr id="3089" name="Freeform 15"/>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3090" name="Freeform 16"/>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3091" name="Freeform 17"/>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3092" name="Freeform 18"/>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3093" name="Freeform 19"/>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3094" name="Freeform 20"/>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3095" name="Freeform 21"/>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3096" name="Freeform 22"/>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3097" name="Freeform 23"/>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3098" name="Freeform 24"/>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3099" name="Freeform 25"/>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3100" name="Freeform 26"/>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3101" name="Freeform 27"/>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3102" name="Freeform 28"/>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103" name="Freeform 29"/>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3104" name="Freeform 30"/>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3105" name="Freeform 31"/>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3106" name="Freeform 32"/>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107" name="Freeform 33"/>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3108" name="Freeform 34"/>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3109" name="Freeform 35"/>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3110" name="Freeform 36"/>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111" name="Freeform 37"/>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3112" name="Freeform 38"/>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113" name="Freeform 39"/>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3114" name="Freeform 40"/>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3115" name="Freeform 41"/>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3116" name="Freeform 42"/>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3117" name="Freeform 43"/>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3118" name="Freeform 44"/>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p>
          </p:txBody>
        </p:sp>
        <p:sp>
          <p:nvSpPr>
            <p:cNvPr id="3119" name="Freeform 45"/>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3120" name="Freeform 46"/>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E8D898"/>
            </a:solidFill>
            <a:ln w="9525">
              <a:solidFill>
                <a:srgbClr val="E8D898"/>
              </a:solidFill>
              <a:prstDash val="solid"/>
              <a:round/>
              <a:headEnd/>
              <a:tailEnd/>
            </a:ln>
          </p:spPr>
          <p:txBody>
            <a:bodyPr/>
            <a:lstStyle/>
            <a:p>
              <a:endParaRPr lang="en-US"/>
            </a:p>
          </p:txBody>
        </p:sp>
        <p:sp>
          <p:nvSpPr>
            <p:cNvPr id="3121" name="Freeform 47"/>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3122" name="Freeform 48"/>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3123" name="Freeform 49"/>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3124" name="Freeform 50"/>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E8D898"/>
            </a:solidFill>
            <a:ln w="9525">
              <a:solidFill>
                <a:srgbClr val="E8D898"/>
              </a:solidFill>
              <a:prstDash val="solid"/>
              <a:round/>
              <a:headEnd/>
              <a:tailEnd/>
            </a:ln>
          </p:spPr>
          <p:txBody>
            <a:bodyPr/>
            <a:lstStyle/>
            <a:p>
              <a:endParaRPr lang="en-US"/>
            </a:p>
          </p:txBody>
        </p:sp>
        <p:sp>
          <p:nvSpPr>
            <p:cNvPr id="3125" name="Freeform 51"/>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3126" name="Freeform 52"/>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p>
          </p:txBody>
        </p:sp>
        <p:sp>
          <p:nvSpPr>
            <p:cNvPr id="3127" name="Freeform 53"/>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3128" name="Freeform 54"/>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p>
          </p:txBody>
        </p:sp>
        <p:sp>
          <p:nvSpPr>
            <p:cNvPr id="3129" name="Freeform 55"/>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3130" name="Freeform 56"/>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3131" name="Freeform 57"/>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3132" name="Freeform 58"/>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3133" name="Freeform 59"/>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3134" name="Freeform 60"/>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3135" name="Freeform 61"/>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3136" name="Freeform 62"/>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3137" name="Freeform 63"/>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3138" name="Freeform 64"/>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p>
          </p:txBody>
        </p:sp>
        <p:sp>
          <p:nvSpPr>
            <p:cNvPr id="3139" name="Freeform 65"/>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3140" name="Freeform 66"/>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AA00"/>
            </a:solidFill>
            <a:ln w="9525">
              <a:solidFill>
                <a:srgbClr val="FFAA00"/>
              </a:solidFill>
              <a:prstDash val="solid"/>
              <a:round/>
              <a:headEnd/>
              <a:tailEnd/>
            </a:ln>
          </p:spPr>
          <p:txBody>
            <a:bodyPr/>
            <a:lstStyle/>
            <a:p>
              <a:endParaRPr lang="en-US"/>
            </a:p>
          </p:txBody>
        </p:sp>
        <p:sp>
          <p:nvSpPr>
            <p:cNvPr id="3141" name="Freeform 67"/>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3142" name="Freeform 68"/>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3143" name="Freeform 69"/>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3144" name="Freeform 70"/>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3145" name="Freeform 71"/>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3146" name="Freeform 72"/>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3147" name="Freeform 73"/>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3148" name="Freeform 74"/>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3149" name="Freeform 75"/>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3150" name="Freeform 76"/>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3151" name="Freeform 77"/>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3152" name="Freeform 78"/>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p>
          </p:txBody>
        </p:sp>
        <p:sp>
          <p:nvSpPr>
            <p:cNvPr id="3153" name="Freeform 79"/>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3154" name="Freeform 80"/>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3155" name="Freeform 81"/>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3156" name="Freeform 82"/>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p>
          </p:txBody>
        </p:sp>
        <p:sp>
          <p:nvSpPr>
            <p:cNvPr id="3157" name="Freeform 83"/>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3158" name="Freeform 84"/>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3159" name="Freeform 85"/>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3160" name="Freeform 86"/>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3161" name="Freeform 87"/>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3162" name="Freeform 88"/>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3163" name="Freeform 89"/>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3164" name="Freeform 90"/>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3165" name="Freeform 91"/>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3166" name="Freeform 92"/>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3167" name="Freeform 93"/>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3168" name="Freeform 94"/>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p>
          </p:txBody>
        </p:sp>
        <p:sp>
          <p:nvSpPr>
            <p:cNvPr id="3169" name="Freeform 95"/>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3170" name="Freeform 96"/>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3171" name="Freeform 97"/>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3172" name="Freeform 98"/>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p>
          </p:txBody>
        </p:sp>
        <p:sp>
          <p:nvSpPr>
            <p:cNvPr id="3173" name="Freeform 99"/>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3174" name="Freeform 100"/>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3175" name="Freeform 101"/>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3176" name="Freeform 102"/>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3177" name="Freeform 103"/>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3178" name="Freeform 104"/>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3179" name="Freeform 105"/>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3180" name="Freeform 106"/>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3181" name="Freeform 107"/>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3182" name="Freeform 108"/>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3183" name="Freeform 109"/>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3184" name="Freeform 110"/>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p>
          </p:txBody>
        </p:sp>
        <p:sp>
          <p:nvSpPr>
            <p:cNvPr id="3185" name="Freeform 111"/>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3186" name="Freeform 112"/>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3187" name="Freeform 113"/>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3188" name="Freeform 114"/>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3189" name="Freeform 115"/>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3190" name="Freeform 116"/>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3191" name="Freeform 117"/>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p>
          </p:txBody>
        </p:sp>
        <p:sp>
          <p:nvSpPr>
            <p:cNvPr id="3192" name="Freeform 118"/>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3193" name="Freeform 119"/>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3194" name="Freeform 120"/>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3195" name="Freeform 121"/>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E8D898"/>
            </a:solidFill>
            <a:ln w="9525">
              <a:solidFill>
                <a:srgbClr val="E8D898"/>
              </a:solidFill>
              <a:prstDash val="solid"/>
              <a:round/>
              <a:headEnd/>
              <a:tailEnd/>
            </a:ln>
          </p:spPr>
          <p:txBody>
            <a:bodyPr/>
            <a:lstStyle/>
            <a:p>
              <a:endParaRPr lang="en-US"/>
            </a:p>
          </p:txBody>
        </p:sp>
        <p:sp>
          <p:nvSpPr>
            <p:cNvPr id="3196" name="Freeform 122"/>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3197" name="Freeform 123"/>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3198" name="Freeform 124"/>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3076" name="Text Box 504"/>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1994</a:t>
            </a:r>
          </a:p>
        </p:txBody>
      </p:sp>
    </p:spTree>
  </p:cSld>
  <p:clrMapOvr>
    <a:masterClrMapping/>
  </p:clrMapOvr>
  <mc:AlternateContent xmlns:mc="http://schemas.openxmlformats.org/markup-compatibility/2006" xmlns:p14="http://schemas.microsoft.com/office/powerpoint/2010/main">
    <mc:Choice Requires="p14">
      <p:transition spd="slow" p14:dur="800" advClick="0" advTm="1000">
        <p:circle/>
      </p:transition>
    </mc:Choice>
    <mc:Fallback xmlns="">
      <p:transition spd="slow" advClick="0" advTm="1000">
        <p:circle/>
      </p:transition>
    </mc:Fallback>
  </mc:AlternateContent>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2290" name="Group 1623"/>
          <p:cNvGrpSpPr>
            <a:grpSpLocks/>
          </p:cNvGrpSpPr>
          <p:nvPr/>
        </p:nvGrpSpPr>
        <p:grpSpPr bwMode="auto">
          <a:xfrm>
            <a:off x="0" y="1828800"/>
            <a:ext cx="4495800" cy="3590925"/>
            <a:chOff x="1467" y="1032"/>
            <a:chExt cx="2832" cy="2262"/>
          </a:xfrm>
        </p:grpSpPr>
        <p:sp>
          <p:nvSpPr>
            <p:cNvPr id="12415"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2416"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2417" name="Rectangle 15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2418"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2419"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2420"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2421"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2422"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2423"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2424"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2425"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2426"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2427"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2428"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2429"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2430"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2431"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2432"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2433"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2434"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2435"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2436"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2437"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2438"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2439"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2440"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2441"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2442"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2443"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2444"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2445"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2446"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2447"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2448"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2449"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2450"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2451"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2452"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2453"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2454"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2455"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2456"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2457"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2458"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2459"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2460"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2461"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2462"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2463"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2464"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2465"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2466"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2467"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2468"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2469"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2470"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2471"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2472"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2473"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2474"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2475"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2476"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2477"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2478"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2479"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2480"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2481"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2482"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2483"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2484"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2485"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2486"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2487"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2488"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2489"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2490"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2491"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2492"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2493"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2494"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2495"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2496"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2497"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2498"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2499"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2500"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2501"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2502"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2503"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2504"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2505"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2506"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2507"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2508"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2509"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2510"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2511"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2512"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2513"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2514"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2515"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2516"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2517"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2518"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2519"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2520"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2521"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2522"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2523"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2524"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2525"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2526"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2527"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2528"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2529"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2530"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2531"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2532"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2533"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2534"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2535"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2536"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2291" name="Group 1498"/>
          <p:cNvGrpSpPr>
            <a:grpSpLocks/>
          </p:cNvGrpSpPr>
          <p:nvPr/>
        </p:nvGrpSpPr>
        <p:grpSpPr bwMode="auto">
          <a:xfrm>
            <a:off x="4648200" y="1828800"/>
            <a:ext cx="4495800" cy="3590925"/>
            <a:chOff x="1467" y="1032"/>
            <a:chExt cx="2832" cy="2262"/>
          </a:xfrm>
        </p:grpSpPr>
        <p:sp>
          <p:nvSpPr>
            <p:cNvPr id="12293"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2294"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2295" name="Rectangle 137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2296"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2297"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2298"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12299"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2300"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2301"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2302"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12303"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2304"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2305"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2306"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2307"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2308"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12309"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2310"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2311"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2312"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2313"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2314"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2315"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2316"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2317"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2318"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2319"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2320"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2321"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2322"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2323"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2324"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2325"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2326"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2327"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2328"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2329"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2330"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2331"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2332"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2333"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2334"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2335"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2336"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2337"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2338"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12339"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2340"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2341"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2342"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2343"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2344"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2345"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2346"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2347"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2348"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2349"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2350"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2351"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2352"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2353"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2354"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2355"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2356"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2357"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2358"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2359"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2360"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2361"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2362"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2363"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2364"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2365"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2366"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12367"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2368"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2369"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2370"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12371"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2372"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2373"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2374"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2375"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2376"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2377"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2378"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2379"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2380"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2381"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2382"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12383"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2384"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2385"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2386"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2387"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2388"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2389"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2390"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2391"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2392"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2393"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2394"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2395"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2396"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2397"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2398"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2399"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2400"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2401"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2402"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2403"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2404"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2405"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2406"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2407"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2408"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2409"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12410"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2411"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12412"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2413"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12414"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2292"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2003</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3314" name="Group 1623"/>
          <p:cNvGrpSpPr>
            <a:grpSpLocks/>
          </p:cNvGrpSpPr>
          <p:nvPr/>
        </p:nvGrpSpPr>
        <p:grpSpPr bwMode="auto">
          <a:xfrm>
            <a:off x="0" y="1828800"/>
            <a:ext cx="4495800" cy="3590925"/>
            <a:chOff x="1467" y="1032"/>
            <a:chExt cx="2832" cy="2262"/>
          </a:xfrm>
        </p:grpSpPr>
        <p:sp>
          <p:nvSpPr>
            <p:cNvPr id="13439"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3440"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3441" name="Rectangle 15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3442"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3443"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3444"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3445"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3446"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3447"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3448"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3449"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3450"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3451"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3452"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3453"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3454"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3455"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3456"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3457"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3458"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3459"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3460"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3461"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3462"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3463"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3464"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3465"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3466"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FFFF"/>
            </a:solidFill>
            <a:ln w="9525">
              <a:solidFill>
                <a:srgbClr val="FFFFFF"/>
              </a:solidFill>
              <a:prstDash val="solid"/>
              <a:round/>
              <a:headEnd/>
              <a:tailEnd/>
            </a:ln>
          </p:spPr>
          <p:txBody>
            <a:bodyPr/>
            <a:lstStyle/>
            <a:p>
              <a:endParaRPr lang="en-US"/>
            </a:p>
          </p:txBody>
        </p:sp>
        <p:sp>
          <p:nvSpPr>
            <p:cNvPr id="13467"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3468"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3469"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3470"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FFFF"/>
            </a:solidFill>
            <a:ln w="9525">
              <a:solidFill>
                <a:srgbClr val="FFFFFF"/>
              </a:solidFill>
              <a:prstDash val="solid"/>
              <a:round/>
              <a:headEnd/>
              <a:tailEnd/>
            </a:ln>
          </p:spPr>
          <p:txBody>
            <a:bodyPr/>
            <a:lstStyle/>
            <a:p>
              <a:endParaRPr lang="en-US"/>
            </a:p>
          </p:txBody>
        </p:sp>
        <p:sp>
          <p:nvSpPr>
            <p:cNvPr id="13471"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3472"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3473"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3474"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3475"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3476"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3477"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3478"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3479"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3480"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3481"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3482"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3483"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3484"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3485"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3486"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3487"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3488"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3489"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3490"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3491"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3492"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3493"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3494"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3495"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3496"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3497"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3498"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3499"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3500"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3501"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3502"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3503"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3504"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3505"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3506"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3507"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3508"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3509"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3510"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3511"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3512"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3513"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3514"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3515"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3516"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3517"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3518"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3519"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3520"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3521"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3522"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3523"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3524"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3525"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3526"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3527"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3528"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3529"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3530"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3531"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3532"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3533"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3534"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3535"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3536"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3537"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3538"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3539"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3540"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3541"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3542"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3543"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3544"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3545"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3546"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3547"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3548"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3549"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3550"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3551"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3552"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3553"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3554"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3555"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3556"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3557"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4500"/>
            </a:solidFill>
            <a:ln w="9525">
              <a:solidFill>
                <a:srgbClr val="FF4500"/>
              </a:solidFill>
              <a:prstDash val="solid"/>
              <a:round/>
              <a:headEnd/>
              <a:tailEnd/>
            </a:ln>
          </p:spPr>
          <p:txBody>
            <a:bodyPr/>
            <a:lstStyle/>
            <a:p>
              <a:endParaRPr lang="en-US"/>
            </a:p>
          </p:txBody>
        </p:sp>
        <p:sp>
          <p:nvSpPr>
            <p:cNvPr id="13558"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3559"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3560"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3315" name="Group 1498"/>
          <p:cNvGrpSpPr>
            <a:grpSpLocks/>
          </p:cNvGrpSpPr>
          <p:nvPr/>
        </p:nvGrpSpPr>
        <p:grpSpPr bwMode="auto">
          <a:xfrm>
            <a:off x="4648200" y="1828800"/>
            <a:ext cx="4495800" cy="3810000"/>
            <a:chOff x="1467" y="1032"/>
            <a:chExt cx="2832" cy="2400"/>
          </a:xfrm>
        </p:grpSpPr>
        <p:sp>
          <p:nvSpPr>
            <p:cNvPr id="13317"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3318"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3319" name="Rectangle 1378"/>
            <p:cNvSpPr>
              <a:spLocks noChangeArrowheads="1"/>
            </p:cNvSpPr>
            <p:nvPr/>
          </p:nvSpPr>
          <p:spPr bwMode="auto">
            <a:xfrm>
              <a:off x="1536" y="1248"/>
              <a:ext cx="2760" cy="2184"/>
            </a:xfrm>
            <a:prstGeom prst="rect">
              <a:avLst/>
            </a:prstGeom>
            <a:solidFill>
              <a:srgbClr val="FFFFFF">
                <a:alpha val="0"/>
              </a:srgbClr>
            </a:solidFill>
            <a:ln w="9525">
              <a:noFill/>
              <a:miter lim="800000"/>
              <a:headEnd/>
              <a:tailEnd/>
            </a:ln>
          </p:spPr>
          <p:txBody>
            <a:bodyPr/>
            <a:lstStyle/>
            <a:p>
              <a:endParaRPr lang="en-US"/>
            </a:p>
          </p:txBody>
        </p:sp>
        <p:sp>
          <p:nvSpPr>
            <p:cNvPr id="13320"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3321"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3322"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13323"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3324"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3325"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3326"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13327"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3328"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3329"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3330"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3331"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3332"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13333"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3334"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3335"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3336"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B22222"/>
            </a:solidFill>
            <a:ln w="9525">
              <a:solidFill>
                <a:srgbClr val="B22222"/>
              </a:solidFill>
              <a:prstDash val="solid"/>
              <a:round/>
              <a:headEnd/>
              <a:tailEnd/>
            </a:ln>
          </p:spPr>
          <p:txBody>
            <a:bodyPr/>
            <a:lstStyle/>
            <a:p>
              <a:endParaRPr lang="en-US"/>
            </a:p>
          </p:txBody>
        </p:sp>
        <p:sp>
          <p:nvSpPr>
            <p:cNvPr id="13337"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3338"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3339"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3340"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3341"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3342"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3343"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3344"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FFFF"/>
            </a:solidFill>
            <a:ln w="9525">
              <a:solidFill>
                <a:srgbClr val="FFFFFF"/>
              </a:solidFill>
              <a:prstDash val="solid"/>
              <a:round/>
              <a:headEnd/>
              <a:tailEnd/>
            </a:ln>
          </p:spPr>
          <p:txBody>
            <a:bodyPr/>
            <a:lstStyle/>
            <a:p>
              <a:endParaRPr lang="en-US"/>
            </a:p>
          </p:txBody>
        </p:sp>
        <p:sp>
          <p:nvSpPr>
            <p:cNvPr id="13345"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3346"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3347"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3348"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FFFF"/>
            </a:solidFill>
            <a:ln w="9525">
              <a:solidFill>
                <a:srgbClr val="FFFFFF"/>
              </a:solidFill>
              <a:prstDash val="solid"/>
              <a:round/>
              <a:headEnd/>
              <a:tailEnd/>
            </a:ln>
          </p:spPr>
          <p:txBody>
            <a:bodyPr/>
            <a:lstStyle/>
            <a:p>
              <a:endParaRPr lang="en-US"/>
            </a:p>
          </p:txBody>
        </p:sp>
        <p:sp>
          <p:nvSpPr>
            <p:cNvPr id="13349"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3350"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3351"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3352"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3353"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3354"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3355"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3356"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3357"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3358"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3359"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3360"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13361"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3362"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3363"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3364"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13365"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3366"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3367"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3368"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3369"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3370"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3371"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3372"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3373"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3374"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3375"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3376"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3377"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3378"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3379"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3380"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3381"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3382"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3383"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3384"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3385"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3386"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3387"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3388"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3389"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3390"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3391"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3392"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3393"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3394"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3395"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3396"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3397"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3398"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3399"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3400"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3401"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3402"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3403"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3404"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3405"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3406"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3407"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3408"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3409"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3410"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3411"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3412"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3413"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3414"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3415"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3416"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3417"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3418"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3419"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3420"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3421"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3422"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13423"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3424"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3425"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3426"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3427"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3428"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3429"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3430"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3431"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3432"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3433"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3434"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3435"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13436"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3437"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13438"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3316"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2004</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4338" name="Group 1748"/>
          <p:cNvGrpSpPr>
            <a:grpSpLocks/>
          </p:cNvGrpSpPr>
          <p:nvPr/>
        </p:nvGrpSpPr>
        <p:grpSpPr bwMode="auto">
          <a:xfrm>
            <a:off x="0" y="1828800"/>
            <a:ext cx="4495800" cy="3590925"/>
            <a:chOff x="1467" y="1032"/>
            <a:chExt cx="2832" cy="2262"/>
          </a:xfrm>
        </p:grpSpPr>
        <p:sp>
          <p:nvSpPr>
            <p:cNvPr id="14463" name="AutoShape 16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4464" name="Rectangle 16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4465" name="Rectangle 16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4466" name="Freeform 16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4467" name="Freeform 16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4468" name="Freeform 16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B22222"/>
            </a:solidFill>
            <a:ln w="9525">
              <a:solidFill>
                <a:srgbClr val="B22222"/>
              </a:solidFill>
              <a:prstDash val="solid"/>
              <a:round/>
              <a:headEnd/>
              <a:tailEnd/>
            </a:ln>
          </p:spPr>
          <p:txBody>
            <a:bodyPr/>
            <a:lstStyle/>
            <a:p>
              <a:endParaRPr lang="en-US"/>
            </a:p>
          </p:txBody>
        </p:sp>
        <p:sp>
          <p:nvSpPr>
            <p:cNvPr id="14469" name="Freeform 16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4470" name="Freeform 16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4471" name="Freeform 16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4472" name="Freeform 16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4473" name="Freeform 16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4474" name="Freeform 16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4475" name="Freeform 16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4476" name="Freeform 16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4477" name="Freeform 16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4478" name="Freeform 16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4479" name="Freeform 16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4480" name="Freeform 16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4481" name="Freeform 16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4482" name="Freeform 16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4483" name="Freeform 16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4484" name="Freeform 16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4485" name="Freeform 16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4486" name="Freeform 16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4487" name="Freeform 16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4488" name="Freeform 16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4489" name="Freeform 16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4490" name="Freeform 16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4491" name="Freeform 16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4492" name="Freeform 16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4493" name="Freeform 16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4494" name="Freeform 16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4495" name="Freeform 16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4496" name="Freeform 16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4497" name="Freeform 16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4498" name="Freeform 16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4499" name="Freeform 16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4500" name="Freeform 16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4501" name="Freeform 16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4502" name="Freeform 16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4503" name="Freeform 16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4504" name="Freeform 16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4505" name="Freeform 16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4506" name="Freeform 16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4507" name="Freeform 16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4508" name="Freeform 16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4509" name="Freeform 16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4510" name="Freeform 16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4511" name="Freeform 16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4512" name="Freeform 16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4513" name="Freeform 16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4514" name="Freeform 16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4515" name="Freeform 16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4516" name="Freeform 16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4517" name="Freeform 16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4518" name="Freeform 16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4519" name="Freeform 16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4520" name="Freeform 16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B22222"/>
            </a:solidFill>
            <a:ln w="9525">
              <a:solidFill>
                <a:srgbClr val="B22222"/>
              </a:solidFill>
              <a:prstDash val="solid"/>
              <a:round/>
              <a:headEnd/>
              <a:tailEnd/>
            </a:ln>
          </p:spPr>
          <p:txBody>
            <a:bodyPr/>
            <a:lstStyle/>
            <a:p>
              <a:endParaRPr lang="en-US"/>
            </a:p>
          </p:txBody>
        </p:sp>
        <p:sp>
          <p:nvSpPr>
            <p:cNvPr id="14521" name="Freeform 16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4522" name="Freeform 16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B22222"/>
            </a:solidFill>
            <a:ln w="9525">
              <a:solidFill>
                <a:srgbClr val="B22222"/>
              </a:solidFill>
              <a:prstDash val="solid"/>
              <a:round/>
              <a:headEnd/>
              <a:tailEnd/>
            </a:ln>
          </p:spPr>
          <p:txBody>
            <a:bodyPr/>
            <a:lstStyle/>
            <a:p>
              <a:endParaRPr lang="en-US"/>
            </a:p>
          </p:txBody>
        </p:sp>
        <p:sp>
          <p:nvSpPr>
            <p:cNvPr id="14523" name="Freeform 16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4524" name="Freeform 16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4525" name="Freeform 16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4526" name="Freeform 16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4527" name="Freeform 16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4528" name="Freeform 16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B22222"/>
            </a:solidFill>
            <a:ln w="9525">
              <a:solidFill>
                <a:srgbClr val="B22222"/>
              </a:solidFill>
              <a:prstDash val="solid"/>
              <a:round/>
              <a:headEnd/>
              <a:tailEnd/>
            </a:ln>
          </p:spPr>
          <p:txBody>
            <a:bodyPr/>
            <a:lstStyle/>
            <a:p>
              <a:endParaRPr lang="en-US"/>
            </a:p>
          </p:txBody>
        </p:sp>
        <p:sp>
          <p:nvSpPr>
            <p:cNvPr id="14529" name="Freeform 16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4530" name="Freeform 16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4531" name="Freeform 16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4532" name="Freeform 16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4533" name="Freeform 16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4534" name="Freeform 16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4535" name="Freeform 16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4536" name="Freeform 16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4500"/>
            </a:solidFill>
            <a:ln w="9525">
              <a:solidFill>
                <a:srgbClr val="FF4500"/>
              </a:solidFill>
              <a:prstDash val="solid"/>
              <a:round/>
              <a:headEnd/>
              <a:tailEnd/>
            </a:ln>
          </p:spPr>
          <p:txBody>
            <a:bodyPr/>
            <a:lstStyle/>
            <a:p>
              <a:endParaRPr lang="en-US"/>
            </a:p>
          </p:txBody>
        </p:sp>
        <p:sp>
          <p:nvSpPr>
            <p:cNvPr id="14537" name="Freeform 17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4538" name="Freeform 17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4539" name="Freeform 17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4540" name="Freeform 17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4541" name="Freeform 17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4542" name="Freeform 17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4543" name="Freeform 17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4544" name="Freeform 17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4545" name="Freeform 17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4546" name="Freeform 17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4547" name="Freeform 17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4548" name="Freeform 17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4549" name="Freeform 17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4550" name="Freeform 17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4551" name="Freeform 17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4552" name="Freeform 17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4553" name="Freeform 17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4554" name="Freeform 17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4500"/>
            </a:solidFill>
            <a:ln w="9525">
              <a:solidFill>
                <a:srgbClr val="FF4500"/>
              </a:solidFill>
              <a:prstDash val="solid"/>
              <a:round/>
              <a:headEnd/>
              <a:tailEnd/>
            </a:ln>
          </p:spPr>
          <p:txBody>
            <a:bodyPr/>
            <a:lstStyle/>
            <a:p>
              <a:endParaRPr lang="en-US"/>
            </a:p>
          </p:txBody>
        </p:sp>
        <p:sp>
          <p:nvSpPr>
            <p:cNvPr id="14555" name="Freeform 17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4556" name="Freeform 17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4557" name="Freeform 17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4558" name="Freeform 17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4559" name="Freeform 17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4560" name="Freeform 17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4561" name="Freeform 17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4562" name="Freeform 17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4563" name="Freeform 17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4564" name="Freeform 17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4565" name="Freeform 17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4566" name="Freeform 17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4567" name="Freeform 17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4568" name="Freeform 17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4569" name="Freeform 17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4570" name="Freeform 17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4571" name="Freeform 17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4572" name="Freeform 17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4573" name="Freeform 17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4574" name="Freeform 17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4575" name="Freeform 17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4576" name="Freeform 17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4577" name="Freeform 17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4578" name="Freeform 17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4579" name="Freeform 17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4580" name="Freeform 17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4581" name="Freeform 17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4500"/>
            </a:solidFill>
            <a:ln w="9525">
              <a:solidFill>
                <a:srgbClr val="FF4500"/>
              </a:solidFill>
              <a:prstDash val="solid"/>
              <a:round/>
              <a:headEnd/>
              <a:tailEnd/>
            </a:ln>
          </p:spPr>
          <p:txBody>
            <a:bodyPr/>
            <a:lstStyle/>
            <a:p>
              <a:endParaRPr lang="en-US"/>
            </a:p>
          </p:txBody>
        </p:sp>
        <p:sp>
          <p:nvSpPr>
            <p:cNvPr id="14582" name="Freeform 17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4583" name="Freeform 17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4500"/>
            </a:solidFill>
            <a:ln w="9525">
              <a:solidFill>
                <a:srgbClr val="FF4500"/>
              </a:solidFill>
              <a:prstDash val="solid"/>
              <a:round/>
              <a:headEnd/>
              <a:tailEnd/>
            </a:ln>
          </p:spPr>
          <p:txBody>
            <a:bodyPr/>
            <a:lstStyle/>
            <a:p>
              <a:endParaRPr lang="en-US"/>
            </a:p>
          </p:txBody>
        </p:sp>
        <p:sp>
          <p:nvSpPr>
            <p:cNvPr id="14584" name="Freeform 17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4339" name="Group 1623"/>
          <p:cNvGrpSpPr>
            <a:grpSpLocks/>
          </p:cNvGrpSpPr>
          <p:nvPr/>
        </p:nvGrpSpPr>
        <p:grpSpPr bwMode="auto">
          <a:xfrm>
            <a:off x="4648200" y="1828800"/>
            <a:ext cx="4495800" cy="3810000"/>
            <a:chOff x="1467" y="1032"/>
            <a:chExt cx="2832" cy="2400"/>
          </a:xfrm>
        </p:grpSpPr>
        <p:sp>
          <p:nvSpPr>
            <p:cNvPr id="14341"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4342"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4343" name="Rectangle 1503"/>
            <p:cNvSpPr>
              <a:spLocks noChangeArrowheads="1"/>
            </p:cNvSpPr>
            <p:nvPr/>
          </p:nvSpPr>
          <p:spPr bwMode="auto">
            <a:xfrm>
              <a:off x="1536" y="1248"/>
              <a:ext cx="2760" cy="2184"/>
            </a:xfrm>
            <a:prstGeom prst="rect">
              <a:avLst/>
            </a:prstGeom>
            <a:solidFill>
              <a:srgbClr val="FFFFFF">
                <a:alpha val="0"/>
              </a:srgbClr>
            </a:solidFill>
            <a:ln w="9525">
              <a:noFill/>
              <a:miter lim="800000"/>
              <a:headEnd/>
              <a:tailEnd/>
            </a:ln>
          </p:spPr>
          <p:txBody>
            <a:bodyPr/>
            <a:lstStyle/>
            <a:p>
              <a:endParaRPr lang="en-US"/>
            </a:p>
          </p:txBody>
        </p:sp>
        <p:sp>
          <p:nvSpPr>
            <p:cNvPr id="14344"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4345"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4346"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14347"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4348"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4349"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4350"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4351"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4352"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4353"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4354"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4355"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4356"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4357"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4358"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4359"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4360"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4361"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4362"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4363"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4364"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4365"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4366"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4367"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4368"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4369"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4370"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4371"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4372"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4373"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4374"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4375"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4376"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4377"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4378"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4379"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4380"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4381"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4382"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4383"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4384"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4385"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4386"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4387"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4388"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4389"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4390"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4391"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4392"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4393"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4394"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4395"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4396"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4397"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4398"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4399"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4400"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4401"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4402"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4403"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4404"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4405"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4406"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4407"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4408"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4409"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4410"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4411"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4412"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4413"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4414"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4415"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4416"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4417"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4418"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4419"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4420"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4421"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4422"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4423"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4424"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4425"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4426"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14427"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4428"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14429"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4430"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4431"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4432"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4433"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4434"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4435"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4436"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4437"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4438"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4439"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4440"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4441"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4442"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4443"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4444"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4445"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4446"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4447"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4448"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4449"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4450"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4451"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4452"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4453"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4454"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4455"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4456"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4457"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4458"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4459"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4460"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4461"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4462"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4340"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2005</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5362" name="Group 1874"/>
          <p:cNvGrpSpPr>
            <a:grpSpLocks/>
          </p:cNvGrpSpPr>
          <p:nvPr/>
        </p:nvGrpSpPr>
        <p:grpSpPr bwMode="auto">
          <a:xfrm>
            <a:off x="0" y="1828800"/>
            <a:ext cx="4495800" cy="3590925"/>
            <a:chOff x="1467" y="1032"/>
            <a:chExt cx="2832" cy="2262"/>
          </a:xfrm>
        </p:grpSpPr>
        <p:sp>
          <p:nvSpPr>
            <p:cNvPr id="15487" name="AutoShape 1751"/>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5488" name="Rectangle 1753"/>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5489" name="Rectangle 1754"/>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5490" name="Freeform 17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5491" name="Freeform 1756"/>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5492" name="Freeform 17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5493" name="Freeform 1758"/>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5494" name="Freeform 1759"/>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5495" name="Freeform 1760"/>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5496" name="Freeform 1761"/>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5497" name="Freeform 1762"/>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5498" name="Freeform 1763"/>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5499" name="Freeform 1764"/>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5500" name="Freeform 17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8C00"/>
            </a:solidFill>
            <a:ln w="9525">
              <a:solidFill>
                <a:srgbClr val="FF8C00"/>
              </a:solidFill>
              <a:prstDash val="solid"/>
              <a:round/>
              <a:headEnd/>
              <a:tailEnd/>
            </a:ln>
          </p:spPr>
          <p:txBody>
            <a:bodyPr/>
            <a:lstStyle/>
            <a:p>
              <a:endParaRPr lang="en-US"/>
            </a:p>
          </p:txBody>
        </p:sp>
        <p:sp>
          <p:nvSpPr>
            <p:cNvPr id="15501" name="Freeform 1766"/>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5502" name="Freeform 17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5503" name="Freeform 1768"/>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5504" name="Freeform 17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5505" name="Freeform 1770"/>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5506" name="Freeform 1771"/>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5507" name="Freeform 1772"/>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5508" name="Freeform 17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5509" name="Freeform 1774"/>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5510" name="Freeform 17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5511" name="Freeform 1776"/>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5512" name="Freeform 17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5513" name="Freeform 1778"/>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5514" name="Freeform 17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5515" name="Freeform 1780"/>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5516" name="Freeform 17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5517" name="Freeform 1782"/>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5518" name="Freeform 17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5519" name="Freeform 1784"/>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5520" name="Freeform 17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5521" name="Freeform 1786"/>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5522" name="Freeform 17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5523" name="Freeform 1788"/>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5524" name="Freeform 17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5525" name="Freeform 1790"/>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5526" name="Freeform 1791"/>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5527" name="Freeform 1792"/>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5528" name="Freeform 1793"/>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5529" name="Freeform 1794"/>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5530" name="Freeform 1795"/>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5531" name="Freeform 1796"/>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5532" name="Freeform 17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5533" name="Freeform 1798"/>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5534" name="Freeform 17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5535" name="Freeform 1800"/>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5536" name="Freeform 18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5537" name="Freeform 1802"/>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5538" name="Freeform 1803"/>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5539" name="Freeform 1804"/>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5540" name="Freeform 18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5541" name="Freeform 1806"/>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5542" name="Freeform 18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5543" name="Freeform 1808"/>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5544" name="Freeform 18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B22222"/>
            </a:solidFill>
            <a:ln w="9525">
              <a:solidFill>
                <a:srgbClr val="B22222"/>
              </a:solidFill>
              <a:prstDash val="solid"/>
              <a:round/>
              <a:headEnd/>
              <a:tailEnd/>
            </a:ln>
          </p:spPr>
          <p:txBody>
            <a:bodyPr/>
            <a:lstStyle/>
            <a:p>
              <a:endParaRPr lang="en-US"/>
            </a:p>
          </p:txBody>
        </p:sp>
        <p:sp>
          <p:nvSpPr>
            <p:cNvPr id="15545" name="Freeform 1810"/>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5546" name="Freeform 18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B22222"/>
            </a:solidFill>
            <a:ln w="9525">
              <a:solidFill>
                <a:srgbClr val="B22222"/>
              </a:solidFill>
              <a:prstDash val="solid"/>
              <a:round/>
              <a:headEnd/>
              <a:tailEnd/>
            </a:ln>
          </p:spPr>
          <p:txBody>
            <a:bodyPr/>
            <a:lstStyle/>
            <a:p>
              <a:endParaRPr lang="en-US"/>
            </a:p>
          </p:txBody>
        </p:sp>
        <p:sp>
          <p:nvSpPr>
            <p:cNvPr id="15547" name="Freeform 1812"/>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5548" name="Freeform 18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5549" name="Freeform 1814"/>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5550" name="Freeform 18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5551" name="Freeform 1816"/>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5552" name="Freeform 1817"/>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B22222"/>
            </a:solidFill>
            <a:ln w="9525">
              <a:solidFill>
                <a:srgbClr val="B22222"/>
              </a:solidFill>
              <a:prstDash val="solid"/>
              <a:round/>
              <a:headEnd/>
              <a:tailEnd/>
            </a:ln>
          </p:spPr>
          <p:txBody>
            <a:bodyPr/>
            <a:lstStyle/>
            <a:p>
              <a:endParaRPr lang="en-US"/>
            </a:p>
          </p:txBody>
        </p:sp>
        <p:sp>
          <p:nvSpPr>
            <p:cNvPr id="15553" name="Freeform 1818"/>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5554" name="Freeform 18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5555" name="Freeform 1820"/>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5556" name="Freeform 18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B22222"/>
            </a:solidFill>
            <a:ln w="9525">
              <a:solidFill>
                <a:srgbClr val="B22222"/>
              </a:solidFill>
              <a:prstDash val="solid"/>
              <a:round/>
              <a:headEnd/>
              <a:tailEnd/>
            </a:ln>
          </p:spPr>
          <p:txBody>
            <a:bodyPr/>
            <a:lstStyle/>
            <a:p>
              <a:endParaRPr lang="en-US"/>
            </a:p>
          </p:txBody>
        </p:sp>
        <p:sp>
          <p:nvSpPr>
            <p:cNvPr id="15557" name="Freeform 1822"/>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5558" name="Freeform 1823"/>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5559" name="Freeform 1824"/>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5560" name="Freeform 18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4500"/>
            </a:solidFill>
            <a:ln w="9525">
              <a:solidFill>
                <a:srgbClr val="FF4500"/>
              </a:solidFill>
              <a:prstDash val="solid"/>
              <a:round/>
              <a:headEnd/>
              <a:tailEnd/>
            </a:ln>
          </p:spPr>
          <p:txBody>
            <a:bodyPr/>
            <a:lstStyle/>
            <a:p>
              <a:endParaRPr lang="en-US"/>
            </a:p>
          </p:txBody>
        </p:sp>
        <p:sp>
          <p:nvSpPr>
            <p:cNvPr id="15561" name="Freeform 1826"/>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5562" name="Freeform 18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5563" name="Freeform 1828"/>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5564" name="Freeform 18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5565" name="Freeform 1830"/>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5566" name="Freeform 18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5567" name="Freeform 1832"/>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5568" name="Freeform 1833"/>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5569" name="Freeform 18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5570" name="Freeform 1835"/>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5571" name="Freeform 1836"/>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5572" name="Freeform 1837"/>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5573" name="Freeform 1838"/>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5574" name="Freeform 18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B22222"/>
            </a:solidFill>
            <a:ln w="9525">
              <a:solidFill>
                <a:srgbClr val="B22222"/>
              </a:solidFill>
              <a:prstDash val="solid"/>
              <a:round/>
              <a:headEnd/>
              <a:tailEnd/>
            </a:ln>
          </p:spPr>
          <p:txBody>
            <a:bodyPr/>
            <a:lstStyle/>
            <a:p>
              <a:endParaRPr lang="en-US"/>
            </a:p>
          </p:txBody>
        </p:sp>
        <p:sp>
          <p:nvSpPr>
            <p:cNvPr id="15575" name="Freeform 1840"/>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5576" name="Freeform 18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5577" name="Freeform 1842"/>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5578" name="Freeform 18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4500"/>
            </a:solidFill>
            <a:ln w="9525">
              <a:solidFill>
                <a:srgbClr val="FF4500"/>
              </a:solidFill>
              <a:prstDash val="solid"/>
              <a:round/>
              <a:headEnd/>
              <a:tailEnd/>
            </a:ln>
          </p:spPr>
          <p:txBody>
            <a:bodyPr/>
            <a:lstStyle/>
            <a:p>
              <a:endParaRPr lang="en-US"/>
            </a:p>
          </p:txBody>
        </p:sp>
        <p:sp>
          <p:nvSpPr>
            <p:cNvPr id="15579" name="Freeform 1844"/>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5580" name="Freeform 18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5581" name="Freeform 1846"/>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5582" name="Freeform 18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5583" name="Freeform 1848"/>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5584" name="Freeform 18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5585" name="Freeform 1850"/>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5586" name="Freeform 18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5587" name="Freeform 1852"/>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5588" name="Freeform 18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5589" name="Freeform 1854"/>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5590" name="Freeform 18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5591" name="Freeform 1856"/>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5592" name="Freeform 1857"/>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4500"/>
            </a:solidFill>
            <a:ln w="9525">
              <a:solidFill>
                <a:srgbClr val="FF4500"/>
              </a:solidFill>
              <a:prstDash val="solid"/>
              <a:round/>
              <a:headEnd/>
              <a:tailEnd/>
            </a:ln>
          </p:spPr>
          <p:txBody>
            <a:bodyPr/>
            <a:lstStyle/>
            <a:p>
              <a:endParaRPr lang="en-US"/>
            </a:p>
          </p:txBody>
        </p:sp>
        <p:sp>
          <p:nvSpPr>
            <p:cNvPr id="15593" name="Freeform 1858"/>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5594" name="Freeform 18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5595" name="Freeform 1860"/>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5596" name="Freeform 1861"/>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5597" name="Freeform 18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5598" name="Freeform 1863"/>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5599" name="Freeform 18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5600" name="Freeform 1865"/>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5601" name="Freeform 18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5602" name="Freeform 1867"/>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5603" name="Freeform 18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5604" name="Freeform 1869"/>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5605" name="Freeform 1870"/>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B22222"/>
            </a:solidFill>
            <a:ln w="9525">
              <a:solidFill>
                <a:srgbClr val="B22222"/>
              </a:solidFill>
              <a:prstDash val="solid"/>
              <a:round/>
              <a:headEnd/>
              <a:tailEnd/>
            </a:ln>
          </p:spPr>
          <p:txBody>
            <a:bodyPr/>
            <a:lstStyle/>
            <a:p>
              <a:endParaRPr lang="en-US"/>
            </a:p>
          </p:txBody>
        </p:sp>
        <p:sp>
          <p:nvSpPr>
            <p:cNvPr id="15606" name="Freeform 1871"/>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5607" name="Freeform 18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4500"/>
            </a:solidFill>
            <a:ln w="9525">
              <a:solidFill>
                <a:srgbClr val="FF4500"/>
              </a:solidFill>
              <a:prstDash val="solid"/>
              <a:round/>
              <a:headEnd/>
              <a:tailEnd/>
            </a:ln>
          </p:spPr>
          <p:txBody>
            <a:bodyPr/>
            <a:lstStyle/>
            <a:p>
              <a:endParaRPr lang="en-US"/>
            </a:p>
          </p:txBody>
        </p:sp>
        <p:sp>
          <p:nvSpPr>
            <p:cNvPr id="15608" name="Freeform 1873"/>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5363" name="Group 1749"/>
          <p:cNvGrpSpPr>
            <a:grpSpLocks/>
          </p:cNvGrpSpPr>
          <p:nvPr/>
        </p:nvGrpSpPr>
        <p:grpSpPr bwMode="auto">
          <a:xfrm>
            <a:off x="4648200" y="1828800"/>
            <a:ext cx="4495800" cy="3590925"/>
            <a:chOff x="1467" y="1032"/>
            <a:chExt cx="2832" cy="2262"/>
          </a:xfrm>
        </p:grpSpPr>
        <p:sp>
          <p:nvSpPr>
            <p:cNvPr id="15365" name="AutoShape 1626"/>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5366" name="Rectangle 1628"/>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5367" name="Rectangle 1629"/>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5368" name="Freeform 16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5369" name="Freeform 1631"/>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5370" name="Freeform 16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15371" name="Freeform 1633"/>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5372" name="Freeform 1634"/>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5373" name="Freeform 1635"/>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5374" name="Freeform 1636"/>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5375" name="Freeform 1637"/>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5376" name="Freeform 1638"/>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5377" name="Freeform 1639"/>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5378" name="Freeform 16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5379" name="Freeform 1641"/>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5380" name="Freeform 16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5381" name="Freeform 1643"/>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5382" name="Freeform 16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5383" name="Freeform 1645"/>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5384" name="Freeform 1646"/>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5385" name="Freeform 1647"/>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5386" name="Freeform 16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5387" name="Freeform 1649"/>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5388" name="Freeform 16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5389" name="Freeform 1651"/>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5390" name="Freeform 16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5391" name="Freeform 1653"/>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5392" name="Freeform 16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5393" name="Freeform 1655"/>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5394" name="Freeform 16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5395" name="Freeform 1657"/>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5396" name="Freeform 16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4500"/>
            </a:solidFill>
            <a:ln w="9525">
              <a:solidFill>
                <a:srgbClr val="FF4500"/>
              </a:solidFill>
              <a:prstDash val="solid"/>
              <a:round/>
              <a:headEnd/>
              <a:tailEnd/>
            </a:ln>
          </p:spPr>
          <p:txBody>
            <a:bodyPr/>
            <a:lstStyle/>
            <a:p>
              <a:endParaRPr lang="en-US"/>
            </a:p>
          </p:txBody>
        </p:sp>
        <p:sp>
          <p:nvSpPr>
            <p:cNvPr id="15397" name="Freeform 1659"/>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5398" name="Freeform 16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5399" name="Freeform 1661"/>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5400" name="Freeform 16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5401" name="Freeform 1663"/>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5402" name="Freeform 16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5403" name="Freeform 1665"/>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5404" name="Freeform 1666"/>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5405" name="Freeform 1667"/>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5406" name="Freeform 1668"/>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5407" name="Freeform 1669"/>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5408" name="Freeform 1670"/>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5409" name="Freeform 1671"/>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5410" name="Freeform 16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5411" name="Freeform 1673"/>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5412" name="Freeform 16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5413" name="Freeform 1675"/>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5414" name="Freeform 16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5415" name="Freeform 1677"/>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5416" name="Freeform 1678"/>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5417" name="Freeform 1679"/>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5418" name="Freeform 16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5419" name="Freeform 1681"/>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5420" name="Freeform 16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5421" name="Freeform 1683"/>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5422" name="Freeform 16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5423" name="Freeform 1685"/>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5424" name="Freeform 16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5425" name="Freeform 1687"/>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5426" name="Freeform 16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5427" name="Freeform 1689"/>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5428" name="Freeform 16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5429" name="Freeform 1691"/>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5430" name="Freeform 1692"/>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5431" name="Freeform 1693"/>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5432" name="Freeform 16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5433" name="Freeform 1695"/>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5434" name="Freeform 16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5435" name="Freeform 1697"/>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5436" name="Freeform 1698"/>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5437" name="Freeform 1699"/>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5438" name="Freeform 17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5439" name="Freeform 1701"/>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5440" name="Freeform 17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5441" name="Freeform 1703"/>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5442" name="Freeform 17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5443" name="Freeform 1705"/>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5444" name="Freeform 17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5445" name="Freeform 1707"/>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5446" name="Freeform 1708"/>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5447" name="Freeform 17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5448" name="Freeform 1710"/>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5449" name="Freeform 1711"/>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5450" name="Freeform 1712"/>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15451" name="Freeform 1713"/>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5452" name="Freeform 17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15453" name="Freeform 1715"/>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5454" name="Freeform 17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5455" name="Freeform 1717"/>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5456" name="Freeform 17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5457" name="Freeform 1719"/>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5458" name="Freeform 17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5459" name="Freeform 1721"/>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5460" name="Freeform 17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5461" name="Freeform 1723"/>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5462" name="Freeform 17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5463" name="Freeform 1725"/>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5464" name="Freeform 17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5465" name="Freeform 1727"/>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5466" name="Freeform 17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5467" name="Freeform 1729"/>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5468" name="Freeform 17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5469" name="Freeform 1731"/>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5470" name="Freeform 1732"/>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5471" name="Freeform 1733"/>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5472" name="Freeform 17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5473" name="Freeform 1735"/>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5474" name="Freeform 1736"/>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5475" name="Freeform 17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5476" name="Freeform 1738"/>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5477" name="Freeform 17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5478" name="Freeform 1740"/>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5479" name="Freeform 17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5480" name="Freeform 1742"/>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5481" name="Freeform 17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5482" name="Freeform 1744"/>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5483" name="Freeform 1745"/>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5484" name="Freeform 1746"/>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5485" name="Freeform 17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5486" name="Freeform 1748"/>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5364"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2006</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6386" name="Group 498"/>
          <p:cNvGrpSpPr>
            <a:grpSpLocks/>
          </p:cNvGrpSpPr>
          <p:nvPr/>
        </p:nvGrpSpPr>
        <p:grpSpPr bwMode="auto">
          <a:xfrm>
            <a:off x="4648200" y="1828800"/>
            <a:ext cx="4495800" cy="3590925"/>
            <a:chOff x="1467" y="1032"/>
            <a:chExt cx="2832" cy="2262"/>
          </a:xfrm>
        </p:grpSpPr>
        <p:sp>
          <p:nvSpPr>
            <p:cNvPr id="16511" name="AutoShape 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6512" name="Rectangle 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6513" name="Rectangle 37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6514" name="Freeform 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6515" name="Freeform 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6516" name="Freeform 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16517" name="Freeform 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6518" name="Freeform 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6519" name="Freeform 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6520" name="Freeform 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6521" name="Freeform 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6522" name="Freeform 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6523" name="Freeform 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6524" name="Freeform 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6525" name="Freeform 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6526" name="Freeform 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6527" name="Freeform 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6528" name="Freeform 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6529" name="Freeform 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6530" name="Freeform 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6531" name="Freeform 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6532" name="Freeform 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6533" name="Freeform 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6534" name="Freeform 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6535" name="Freeform 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6536" name="Freeform 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6537" name="Freeform 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6538" name="Freeform 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6539" name="Freeform 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6540" name="Freeform 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6541" name="Freeform 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6542" name="Freeform 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6543" name="Freeform 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6544" name="Freeform 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6545" name="Freeform 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6546" name="Freeform 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6547" name="Freeform 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6548" name="Freeform 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6549" name="Freeform 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6550" name="Freeform 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6551" name="Freeform 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6552" name="Freeform 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6553" name="Freeform 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6554" name="Freeform 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6555" name="Freeform 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6556" name="Freeform 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6557" name="Freeform 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6558" name="Freeform 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6559" name="Freeform 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6560" name="Freeform 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6561" name="Freeform 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6562" name="Freeform 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6563" name="Freeform 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6564" name="Freeform 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6565" name="Freeform 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6566" name="Freeform 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6567" name="Freeform 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6568" name="Freeform 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6569" name="Freeform 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6570" name="Freeform 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6571" name="Freeform 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6572" name="Freeform 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6573" name="Freeform 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6574" name="Freeform 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6575" name="Freeform 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6576" name="Freeform 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6577" name="Freeform 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6578" name="Freeform 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6579" name="Freeform 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6580" name="Freeform 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6581" name="Freeform 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6582" name="Freeform 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6583" name="Freeform 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6584" name="Freeform 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6585" name="Freeform 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6586" name="Freeform 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6587" name="Freeform 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6588" name="Freeform 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6589" name="Freeform 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6590" name="Freeform 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6591" name="Freeform 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6592" name="Freeform 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6593" name="Freeform 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6594" name="Freeform 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6595" name="Freeform 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6596" name="Freeform 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6597" name="Freeform 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6598" name="Freeform 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6599" name="Freeform 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6600" name="Freeform 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6601" name="Freeform 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6602" name="Freeform 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6603" name="Freeform 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6604" name="Freeform 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6605" name="Freeform 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6606" name="Freeform 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6607" name="Freeform 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6608" name="Freeform 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6609" name="Freeform 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6610" name="Freeform 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6611" name="Freeform 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6612" name="Freeform 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6613" name="Freeform 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6614" name="Freeform 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6615" name="Freeform 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6616" name="Freeform 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6617" name="Freeform 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6618" name="Freeform 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6619" name="Freeform 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6620" name="Freeform 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6621" name="Freeform 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6622" name="Freeform 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6623" name="Freeform 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6624" name="Freeform 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6625" name="Freeform 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6626" name="Freeform 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6627" name="Freeform 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6628" name="Freeform 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6629" name="Freeform 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6630" name="Freeform 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6631" name="Freeform 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6632" name="Freeform 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6387" name="Group 373"/>
          <p:cNvGrpSpPr>
            <a:grpSpLocks/>
          </p:cNvGrpSpPr>
          <p:nvPr/>
        </p:nvGrpSpPr>
        <p:grpSpPr bwMode="auto">
          <a:xfrm>
            <a:off x="0" y="1828800"/>
            <a:ext cx="4495800" cy="3590925"/>
            <a:chOff x="1467" y="1032"/>
            <a:chExt cx="2832" cy="2262"/>
          </a:xfrm>
        </p:grpSpPr>
        <p:sp>
          <p:nvSpPr>
            <p:cNvPr id="16389" name="AutoShape 25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6390" name="Rectangle 25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6391" name="Rectangle 25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6392" name="Freeform 25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6393" name="Freeform 2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6394" name="Freeform 25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B22222"/>
            </a:solidFill>
            <a:ln w="9525">
              <a:solidFill>
                <a:srgbClr val="B22222"/>
              </a:solidFill>
              <a:prstDash val="solid"/>
              <a:round/>
              <a:headEnd/>
              <a:tailEnd/>
            </a:ln>
          </p:spPr>
          <p:txBody>
            <a:bodyPr/>
            <a:lstStyle/>
            <a:p>
              <a:endParaRPr lang="en-US"/>
            </a:p>
          </p:txBody>
        </p:sp>
        <p:sp>
          <p:nvSpPr>
            <p:cNvPr id="16395" name="Freeform 2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6396" name="Freeform 25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B22222"/>
            </a:solidFill>
            <a:ln w="9525">
              <a:solidFill>
                <a:srgbClr val="B22222"/>
              </a:solidFill>
              <a:prstDash val="solid"/>
              <a:round/>
              <a:headEnd/>
              <a:tailEnd/>
            </a:ln>
          </p:spPr>
          <p:txBody>
            <a:bodyPr/>
            <a:lstStyle/>
            <a:p>
              <a:endParaRPr lang="en-US"/>
            </a:p>
          </p:txBody>
        </p:sp>
        <p:sp>
          <p:nvSpPr>
            <p:cNvPr id="16397" name="Freeform 25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6398" name="Freeform 26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6399" name="Freeform 26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6400" name="Freeform 26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6401" name="Freeform 26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6402" name="Freeform 26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8C00"/>
            </a:solidFill>
            <a:ln w="9525">
              <a:solidFill>
                <a:srgbClr val="FF8C00"/>
              </a:solidFill>
              <a:prstDash val="solid"/>
              <a:round/>
              <a:headEnd/>
              <a:tailEnd/>
            </a:ln>
          </p:spPr>
          <p:txBody>
            <a:bodyPr/>
            <a:lstStyle/>
            <a:p>
              <a:endParaRPr lang="en-US"/>
            </a:p>
          </p:txBody>
        </p:sp>
        <p:sp>
          <p:nvSpPr>
            <p:cNvPr id="16403" name="Freeform 2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6404" name="Freeform 26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6405" name="Freeform 2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6406" name="Freeform 26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B22222"/>
            </a:solidFill>
            <a:ln w="9525">
              <a:solidFill>
                <a:srgbClr val="B22222"/>
              </a:solidFill>
              <a:prstDash val="solid"/>
              <a:round/>
              <a:headEnd/>
              <a:tailEnd/>
            </a:ln>
          </p:spPr>
          <p:txBody>
            <a:bodyPr/>
            <a:lstStyle/>
            <a:p>
              <a:endParaRPr lang="en-US"/>
            </a:p>
          </p:txBody>
        </p:sp>
        <p:sp>
          <p:nvSpPr>
            <p:cNvPr id="16407" name="Freeform 2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6408" name="Freeform 27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6409" name="Freeform 27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6410" name="Freeform 27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6411" name="Freeform 2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6412" name="Freeform 27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6413" name="Freeform 2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6414" name="Freeform 27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6415" name="Freeform 2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6416" name="Freeform 27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6417" name="Freeform 2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6418" name="Freeform 28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6419" name="Freeform 2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6420" name="Freeform 28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6421" name="Freeform 2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6422" name="Freeform 28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6423" name="Freeform 2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6424" name="Freeform 28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6425" name="Freeform 2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6426" name="Freeform 28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6427" name="Freeform 2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6428" name="Freeform 29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6429" name="Freeform 29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6430" name="Freeform 29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6431" name="Freeform 29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6432" name="Freeform 29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B22222"/>
            </a:solidFill>
            <a:ln w="9525">
              <a:solidFill>
                <a:srgbClr val="B22222"/>
              </a:solidFill>
              <a:prstDash val="solid"/>
              <a:round/>
              <a:headEnd/>
              <a:tailEnd/>
            </a:ln>
          </p:spPr>
          <p:txBody>
            <a:bodyPr/>
            <a:lstStyle/>
            <a:p>
              <a:endParaRPr lang="en-US"/>
            </a:p>
          </p:txBody>
        </p:sp>
        <p:sp>
          <p:nvSpPr>
            <p:cNvPr id="16433" name="Freeform 29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6434" name="Freeform 29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B22222"/>
            </a:solidFill>
            <a:ln w="9525">
              <a:solidFill>
                <a:srgbClr val="B22222"/>
              </a:solidFill>
              <a:prstDash val="solid"/>
              <a:round/>
              <a:headEnd/>
              <a:tailEnd/>
            </a:ln>
          </p:spPr>
          <p:txBody>
            <a:bodyPr/>
            <a:lstStyle/>
            <a:p>
              <a:endParaRPr lang="en-US"/>
            </a:p>
          </p:txBody>
        </p:sp>
        <p:sp>
          <p:nvSpPr>
            <p:cNvPr id="16435" name="Freeform 2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6436" name="Freeform 29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6437" name="Freeform 2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6438" name="Freeform 30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6439" name="Freeform 3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6440" name="Freeform 30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6441" name="Freeform 30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6442" name="Freeform 30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B22222"/>
            </a:solidFill>
            <a:ln w="9525">
              <a:solidFill>
                <a:srgbClr val="B22222"/>
              </a:solidFill>
              <a:prstDash val="solid"/>
              <a:round/>
              <a:headEnd/>
              <a:tailEnd/>
            </a:ln>
          </p:spPr>
          <p:txBody>
            <a:bodyPr/>
            <a:lstStyle/>
            <a:p>
              <a:endParaRPr lang="en-US"/>
            </a:p>
          </p:txBody>
        </p:sp>
        <p:sp>
          <p:nvSpPr>
            <p:cNvPr id="16443" name="Freeform 3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6444" name="Freeform 30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6445" name="Freeform 3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6446" name="Freeform 30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B22222"/>
            </a:solidFill>
            <a:ln w="9525">
              <a:solidFill>
                <a:srgbClr val="B22222"/>
              </a:solidFill>
              <a:prstDash val="solid"/>
              <a:round/>
              <a:headEnd/>
              <a:tailEnd/>
            </a:ln>
          </p:spPr>
          <p:txBody>
            <a:bodyPr/>
            <a:lstStyle/>
            <a:p>
              <a:endParaRPr lang="en-US"/>
            </a:p>
          </p:txBody>
        </p:sp>
        <p:sp>
          <p:nvSpPr>
            <p:cNvPr id="16447" name="Freeform 3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6448" name="Freeform 31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B22222"/>
            </a:solidFill>
            <a:ln w="9525">
              <a:solidFill>
                <a:srgbClr val="B22222"/>
              </a:solidFill>
              <a:prstDash val="solid"/>
              <a:round/>
              <a:headEnd/>
              <a:tailEnd/>
            </a:ln>
          </p:spPr>
          <p:txBody>
            <a:bodyPr/>
            <a:lstStyle/>
            <a:p>
              <a:endParaRPr lang="en-US"/>
            </a:p>
          </p:txBody>
        </p:sp>
        <p:sp>
          <p:nvSpPr>
            <p:cNvPr id="16449" name="Freeform 3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6450" name="Freeform 31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6451" name="Freeform 3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6452" name="Freeform 31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6453" name="Freeform 3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6454" name="Freeform 31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B22222"/>
            </a:solidFill>
            <a:ln w="9525">
              <a:solidFill>
                <a:srgbClr val="B22222"/>
              </a:solidFill>
              <a:prstDash val="solid"/>
              <a:round/>
              <a:headEnd/>
              <a:tailEnd/>
            </a:ln>
          </p:spPr>
          <p:txBody>
            <a:bodyPr/>
            <a:lstStyle/>
            <a:p>
              <a:endParaRPr lang="en-US"/>
            </a:p>
          </p:txBody>
        </p:sp>
        <p:sp>
          <p:nvSpPr>
            <p:cNvPr id="16455" name="Freeform 31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6456" name="Freeform 31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4500"/>
            </a:solidFill>
            <a:ln w="9525">
              <a:solidFill>
                <a:srgbClr val="FF4500"/>
              </a:solidFill>
              <a:prstDash val="solid"/>
              <a:round/>
              <a:headEnd/>
              <a:tailEnd/>
            </a:ln>
          </p:spPr>
          <p:txBody>
            <a:bodyPr/>
            <a:lstStyle/>
            <a:p>
              <a:endParaRPr lang="en-US"/>
            </a:p>
          </p:txBody>
        </p:sp>
        <p:sp>
          <p:nvSpPr>
            <p:cNvPr id="16457" name="Freeform 3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6458" name="Freeform 32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B22222"/>
            </a:solidFill>
            <a:ln w="9525">
              <a:solidFill>
                <a:srgbClr val="B22222"/>
              </a:solidFill>
              <a:prstDash val="solid"/>
              <a:round/>
              <a:headEnd/>
              <a:tailEnd/>
            </a:ln>
          </p:spPr>
          <p:txBody>
            <a:bodyPr/>
            <a:lstStyle/>
            <a:p>
              <a:endParaRPr lang="en-US"/>
            </a:p>
          </p:txBody>
        </p:sp>
        <p:sp>
          <p:nvSpPr>
            <p:cNvPr id="16459" name="Freeform 3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6460" name="Freeform 32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6461" name="Freeform 32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6462" name="Freeform 32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4500"/>
            </a:solidFill>
            <a:ln w="9525">
              <a:solidFill>
                <a:srgbClr val="FF4500"/>
              </a:solidFill>
              <a:prstDash val="solid"/>
              <a:round/>
              <a:headEnd/>
              <a:tailEnd/>
            </a:ln>
          </p:spPr>
          <p:txBody>
            <a:bodyPr/>
            <a:lstStyle/>
            <a:p>
              <a:endParaRPr lang="en-US"/>
            </a:p>
          </p:txBody>
        </p:sp>
        <p:sp>
          <p:nvSpPr>
            <p:cNvPr id="16463" name="Freeform 3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6464" name="Freeform 32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6465" name="Freeform 3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6466" name="Freeform 32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6467" name="Freeform 3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6468" name="Freeform 33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6469" name="Freeform 3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6470" name="Freeform 33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6471" name="Freeform 33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6472" name="Freeform 3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6473" name="Freeform 33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6474" name="Freeform 33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B22222"/>
            </a:solidFill>
            <a:ln w="9525">
              <a:solidFill>
                <a:srgbClr val="B22222"/>
              </a:solidFill>
              <a:prstDash val="solid"/>
              <a:round/>
              <a:headEnd/>
              <a:tailEnd/>
            </a:ln>
          </p:spPr>
          <p:txBody>
            <a:bodyPr/>
            <a:lstStyle/>
            <a:p>
              <a:endParaRPr lang="en-US"/>
            </a:p>
          </p:txBody>
        </p:sp>
        <p:sp>
          <p:nvSpPr>
            <p:cNvPr id="16475" name="Freeform 33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6476" name="Freeform 33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B22222"/>
            </a:solidFill>
            <a:ln w="9525">
              <a:solidFill>
                <a:srgbClr val="B22222"/>
              </a:solidFill>
              <a:prstDash val="solid"/>
              <a:round/>
              <a:headEnd/>
              <a:tailEnd/>
            </a:ln>
          </p:spPr>
          <p:txBody>
            <a:bodyPr/>
            <a:lstStyle/>
            <a:p>
              <a:endParaRPr lang="en-US"/>
            </a:p>
          </p:txBody>
        </p:sp>
        <p:sp>
          <p:nvSpPr>
            <p:cNvPr id="16477" name="Freeform 3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6478" name="Freeform 34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6479" name="Freeform 3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6480" name="Freeform 34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B22222"/>
            </a:solidFill>
            <a:ln w="9525">
              <a:solidFill>
                <a:srgbClr val="B22222"/>
              </a:solidFill>
              <a:prstDash val="solid"/>
              <a:round/>
              <a:headEnd/>
              <a:tailEnd/>
            </a:ln>
          </p:spPr>
          <p:txBody>
            <a:bodyPr/>
            <a:lstStyle/>
            <a:p>
              <a:endParaRPr lang="en-US"/>
            </a:p>
          </p:txBody>
        </p:sp>
        <p:sp>
          <p:nvSpPr>
            <p:cNvPr id="16481" name="Freeform 3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6482" name="Freeform 34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B22222"/>
            </a:solidFill>
            <a:ln w="9525">
              <a:solidFill>
                <a:srgbClr val="B22222"/>
              </a:solidFill>
              <a:prstDash val="solid"/>
              <a:round/>
              <a:headEnd/>
              <a:tailEnd/>
            </a:ln>
          </p:spPr>
          <p:txBody>
            <a:bodyPr/>
            <a:lstStyle/>
            <a:p>
              <a:endParaRPr lang="en-US"/>
            </a:p>
          </p:txBody>
        </p:sp>
        <p:sp>
          <p:nvSpPr>
            <p:cNvPr id="16483" name="Freeform 3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6484" name="Freeform 34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6485" name="Freeform 3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6486" name="Freeform 34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6487" name="Freeform 3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6488" name="Freeform 35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B22222"/>
            </a:solidFill>
            <a:ln w="9525">
              <a:solidFill>
                <a:srgbClr val="B22222"/>
              </a:solidFill>
              <a:prstDash val="solid"/>
              <a:round/>
              <a:headEnd/>
              <a:tailEnd/>
            </a:ln>
          </p:spPr>
          <p:txBody>
            <a:bodyPr/>
            <a:lstStyle/>
            <a:p>
              <a:endParaRPr lang="en-US"/>
            </a:p>
          </p:txBody>
        </p:sp>
        <p:sp>
          <p:nvSpPr>
            <p:cNvPr id="16489" name="Freeform 3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6490" name="Freeform 35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6491" name="Freeform 3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6492" name="Freeform 35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6493" name="Freeform 3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6494" name="Freeform 35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4500"/>
            </a:solidFill>
            <a:ln w="9525">
              <a:solidFill>
                <a:srgbClr val="FF4500"/>
              </a:solidFill>
              <a:prstDash val="solid"/>
              <a:round/>
              <a:headEnd/>
              <a:tailEnd/>
            </a:ln>
          </p:spPr>
          <p:txBody>
            <a:bodyPr/>
            <a:lstStyle/>
            <a:p>
              <a:endParaRPr lang="en-US"/>
            </a:p>
          </p:txBody>
        </p:sp>
        <p:sp>
          <p:nvSpPr>
            <p:cNvPr id="16495" name="Freeform 35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6496" name="Freeform 35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6497" name="Freeform 3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6498" name="Freeform 36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6499" name="Freeform 36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6500" name="Freeform 3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6501" name="Freeform 36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6502" name="Freeform 3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6503" name="Freeform 36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6504" name="Freeform 3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6505" name="Freeform 36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6506" name="Freeform 3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6507" name="Freeform 36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4500"/>
            </a:solidFill>
            <a:ln w="9525">
              <a:solidFill>
                <a:srgbClr val="FF4500"/>
              </a:solidFill>
              <a:prstDash val="solid"/>
              <a:round/>
              <a:headEnd/>
              <a:tailEnd/>
            </a:ln>
          </p:spPr>
          <p:txBody>
            <a:bodyPr/>
            <a:lstStyle/>
            <a:p>
              <a:endParaRPr lang="en-US"/>
            </a:p>
          </p:txBody>
        </p:sp>
        <p:sp>
          <p:nvSpPr>
            <p:cNvPr id="16508" name="Freeform 37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6509" name="Freeform 37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4500"/>
            </a:solidFill>
            <a:ln w="9525">
              <a:solidFill>
                <a:srgbClr val="FF4500"/>
              </a:solidFill>
              <a:prstDash val="solid"/>
              <a:round/>
              <a:headEnd/>
              <a:tailEnd/>
            </a:ln>
          </p:spPr>
          <p:txBody>
            <a:bodyPr/>
            <a:lstStyle/>
            <a:p>
              <a:endParaRPr lang="en-US"/>
            </a:p>
          </p:txBody>
        </p:sp>
        <p:sp>
          <p:nvSpPr>
            <p:cNvPr id="16510" name="Freeform 3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6388" name="Text Box 248"/>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2007</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7410" name="Group 622"/>
          <p:cNvGrpSpPr>
            <a:grpSpLocks/>
          </p:cNvGrpSpPr>
          <p:nvPr/>
        </p:nvGrpSpPr>
        <p:grpSpPr bwMode="auto">
          <a:xfrm>
            <a:off x="4648200" y="1819275"/>
            <a:ext cx="4495800" cy="3590925"/>
            <a:chOff x="1467" y="1032"/>
            <a:chExt cx="2832" cy="2262"/>
          </a:xfrm>
        </p:grpSpPr>
        <p:sp>
          <p:nvSpPr>
            <p:cNvPr id="17535" name="AutoShape 499"/>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7536" name="Rectangle 501"/>
            <p:cNvSpPr>
              <a:spLocks noChangeArrowheads="1"/>
            </p:cNvSpPr>
            <p:nvPr/>
          </p:nvSpPr>
          <p:spPr bwMode="auto">
            <a:xfrm>
              <a:off x="1467" y="1032"/>
              <a:ext cx="2832" cy="2262"/>
            </a:xfrm>
            <a:prstGeom prst="rect">
              <a:avLst/>
            </a:prstGeom>
            <a:noFill/>
            <a:ln w="9525">
              <a:noFill/>
              <a:miter lim="800000"/>
              <a:headEnd/>
              <a:tailEnd/>
            </a:ln>
          </p:spPr>
          <p:txBody>
            <a:bodyPr/>
            <a:lstStyle/>
            <a:p>
              <a:endParaRPr lang="en-US"/>
            </a:p>
          </p:txBody>
        </p:sp>
        <p:sp>
          <p:nvSpPr>
            <p:cNvPr id="17537" name="Rectangle 502"/>
            <p:cNvSpPr>
              <a:spLocks noChangeArrowheads="1"/>
            </p:cNvSpPr>
            <p:nvPr/>
          </p:nvSpPr>
          <p:spPr bwMode="auto">
            <a:xfrm>
              <a:off x="1503" y="1068"/>
              <a:ext cx="2760" cy="2184"/>
            </a:xfrm>
            <a:prstGeom prst="rect">
              <a:avLst/>
            </a:prstGeom>
            <a:noFill/>
            <a:ln w="9525">
              <a:noFill/>
              <a:miter lim="800000"/>
              <a:headEnd/>
              <a:tailEnd/>
            </a:ln>
          </p:spPr>
          <p:txBody>
            <a:bodyPr/>
            <a:lstStyle/>
            <a:p>
              <a:endParaRPr lang="en-US"/>
            </a:p>
          </p:txBody>
        </p:sp>
        <p:sp>
          <p:nvSpPr>
            <p:cNvPr id="17538" name="Freeform 503"/>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7539" name="Freeform 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7540" name="Freeform 505"/>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17541" name="Freeform 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7542" name="Freeform 507"/>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7543" name="Freeform 508"/>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7544" name="Freeform 509"/>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7545" name="Freeform 510"/>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7546" name="Freeform 511"/>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7547" name="Freeform 512"/>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7548" name="Freeform 513"/>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8C00"/>
            </a:solidFill>
            <a:ln w="9525">
              <a:solidFill>
                <a:srgbClr val="FF8C00"/>
              </a:solidFill>
              <a:prstDash val="solid"/>
              <a:round/>
              <a:headEnd/>
              <a:tailEnd/>
            </a:ln>
          </p:spPr>
          <p:txBody>
            <a:bodyPr/>
            <a:lstStyle/>
            <a:p>
              <a:endParaRPr lang="en-US"/>
            </a:p>
          </p:txBody>
        </p:sp>
        <p:sp>
          <p:nvSpPr>
            <p:cNvPr id="17549" name="Freeform 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7550" name="Freeform 515"/>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7551" name="Freeform 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7552" name="Freeform 517"/>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7553" name="Freeform 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7554" name="Freeform 519"/>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7555" name="Freeform 520"/>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7556" name="Freeform 521"/>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7557" name="Freeform 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7558" name="Freeform 523"/>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7559" name="Freeform 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7560" name="Freeform 525"/>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7561" name="Freeform 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7562" name="Freeform 527"/>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7563" name="Freeform 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7564" name="Freeform 529"/>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7565" name="Freeform 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7566" name="Freeform 531"/>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4500"/>
            </a:solidFill>
            <a:ln w="9525">
              <a:solidFill>
                <a:srgbClr val="FF4500"/>
              </a:solidFill>
              <a:prstDash val="solid"/>
              <a:round/>
              <a:headEnd/>
              <a:tailEnd/>
            </a:ln>
          </p:spPr>
          <p:txBody>
            <a:bodyPr/>
            <a:lstStyle/>
            <a:p>
              <a:endParaRPr lang="en-US"/>
            </a:p>
          </p:txBody>
        </p:sp>
        <p:sp>
          <p:nvSpPr>
            <p:cNvPr id="17567" name="Freeform 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7568" name="Freeform 533"/>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7569" name="Freeform 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7570" name="Freeform 535"/>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7571" name="Freeform 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7572" name="Freeform 537"/>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7573" name="Freeform 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7574" name="Freeform 539"/>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4500"/>
            </a:solidFill>
            <a:ln w="9525">
              <a:solidFill>
                <a:srgbClr val="FF4500"/>
              </a:solidFill>
              <a:prstDash val="solid"/>
              <a:round/>
              <a:headEnd/>
              <a:tailEnd/>
            </a:ln>
          </p:spPr>
          <p:txBody>
            <a:bodyPr/>
            <a:lstStyle/>
            <a:p>
              <a:endParaRPr lang="en-US"/>
            </a:p>
          </p:txBody>
        </p:sp>
        <p:sp>
          <p:nvSpPr>
            <p:cNvPr id="17575" name="Freeform 540"/>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7576" name="Freeform 541"/>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7577" name="Freeform 542"/>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7578" name="Freeform 543"/>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7579" name="Freeform 544"/>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7580" name="Freeform 545"/>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7581" name="Freeform 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7582" name="Freeform 547"/>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7583" name="Freeform 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7584" name="Freeform 549"/>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7585" name="Freeform 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7586" name="Freeform 551"/>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7587" name="Freeform 552"/>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7588" name="Freeform 553"/>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4500"/>
            </a:solidFill>
            <a:ln w="9525">
              <a:solidFill>
                <a:srgbClr val="FF4500"/>
              </a:solidFill>
              <a:prstDash val="solid"/>
              <a:round/>
              <a:headEnd/>
              <a:tailEnd/>
            </a:ln>
          </p:spPr>
          <p:txBody>
            <a:bodyPr/>
            <a:lstStyle/>
            <a:p>
              <a:endParaRPr lang="en-US"/>
            </a:p>
          </p:txBody>
        </p:sp>
        <p:sp>
          <p:nvSpPr>
            <p:cNvPr id="17589" name="Freeform 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7590" name="Freeform 555"/>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7591" name="Freeform 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7592" name="Freeform 557"/>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7593" name="Freeform 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7594" name="Freeform 559"/>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7595" name="Freeform 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7596" name="Freeform 561"/>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7597" name="Freeform 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7598" name="Freeform 563"/>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7599" name="Freeform 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7600" name="Freeform 565"/>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7601" name="Freeform 566"/>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7602" name="Freeform 567"/>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7603" name="Freeform 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7604" name="Freeform 569"/>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7605" name="Freeform 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7606" name="Freeform 571"/>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7607" name="Freeform 572"/>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7608" name="Freeform 573"/>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7609" name="Freeform 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7610" name="Freeform 575"/>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7611" name="Freeform 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7612" name="Freeform 577"/>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7613" name="Freeform 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7614" name="Freeform 579"/>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7615" name="Freeform 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7616" name="Freeform 581"/>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7617" name="Freeform 582"/>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7618" name="Freeform 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7619" name="Freeform 584"/>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7620" name="Freeform 585"/>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17621" name="Freeform 586"/>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7622" name="Freeform 587"/>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B22222"/>
            </a:solidFill>
            <a:ln w="9525">
              <a:solidFill>
                <a:srgbClr val="B22222"/>
              </a:solidFill>
              <a:prstDash val="solid"/>
              <a:round/>
              <a:headEnd/>
              <a:tailEnd/>
            </a:ln>
          </p:spPr>
          <p:txBody>
            <a:bodyPr/>
            <a:lstStyle/>
            <a:p>
              <a:endParaRPr lang="en-US"/>
            </a:p>
          </p:txBody>
        </p:sp>
        <p:sp>
          <p:nvSpPr>
            <p:cNvPr id="17623" name="Freeform 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7624" name="Freeform 589"/>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7625" name="Freeform 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7626" name="Freeform 591"/>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7627" name="Freeform 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7628" name="Freeform 593"/>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7629" name="Freeform 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7630" name="Freeform 595"/>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7631" name="Freeform 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7632" name="Freeform 597"/>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7633" name="Freeform 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7634" name="Freeform 599"/>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7635" name="Freeform 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7636" name="Freeform 601"/>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7637" name="Freeform 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7638" name="Freeform 603"/>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7639" name="Freeform 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7640" name="Freeform 605"/>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7641" name="Freeform 606"/>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7642" name="Freeform 607"/>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7643" name="Freeform 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7644" name="Freeform 609"/>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7645" name="Freeform 610"/>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7646" name="Freeform 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7647" name="Freeform 612"/>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7648" name="Freeform 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7649" name="Freeform 614"/>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7650" name="Freeform 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7651" name="Freeform 616"/>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7652" name="Freeform 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7653" name="Freeform 618"/>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7654" name="Freeform 619"/>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7655" name="Freeform 620"/>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7656" name="Freeform 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7411" name="Group 376"/>
          <p:cNvGrpSpPr>
            <a:grpSpLocks noChangeAspect="1"/>
          </p:cNvGrpSpPr>
          <p:nvPr/>
        </p:nvGrpSpPr>
        <p:grpSpPr bwMode="auto">
          <a:xfrm>
            <a:off x="9525" y="1828800"/>
            <a:ext cx="4486275" cy="3581400"/>
            <a:chOff x="1467" y="1032"/>
            <a:chExt cx="2826" cy="2256"/>
          </a:xfrm>
        </p:grpSpPr>
        <p:sp>
          <p:nvSpPr>
            <p:cNvPr id="17413" name="AutoShape 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7414" name="Rectangle 377"/>
            <p:cNvSpPr>
              <a:spLocks noChangeArrowheads="1"/>
            </p:cNvSpPr>
            <p:nvPr/>
          </p:nvSpPr>
          <p:spPr bwMode="auto">
            <a:xfrm>
              <a:off x="1467" y="1032"/>
              <a:ext cx="2832" cy="2262"/>
            </a:xfrm>
            <a:prstGeom prst="rect">
              <a:avLst/>
            </a:prstGeom>
            <a:noFill/>
            <a:ln w="9525">
              <a:noFill/>
              <a:miter lim="800000"/>
              <a:headEnd/>
              <a:tailEnd/>
            </a:ln>
          </p:spPr>
          <p:txBody>
            <a:bodyPr/>
            <a:lstStyle/>
            <a:p>
              <a:endParaRPr lang="en-US"/>
            </a:p>
          </p:txBody>
        </p:sp>
        <p:sp>
          <p:nvSpPr>
            <p:cNvPr id="17415" name="Rectangle 378"/>
            <p:cNvSpPr>
              <a:spLocks noChangeArrowheads="1"/>
            </p:cNvSpPr>
            <p:nvPr/>
          </p:nvSpPr>
          <p:spPr bwMode="auto">
            <a:xfrm>
              <a:off x="1503" y="1068"/>
              <a:ext cx="2760" cy="2184"/>
            </a:xfrm>
            <a:prstGeom prst="rect">
              <a:avLst/>
            </a:prstGeom>
            <a:noFill/>
            <a:ln w="9525">
              <a:noFill/>
              <a:miter lim="800000"/>
              <a:headEnd/>
              <a:tailEnd/>
            </a:ln>
          </p:spPr>
          <p:txBody>
            <a:bodyPr/>
            <a:lstStyle/>
            <a:p>
              <a:endParaRPr lang="en-US"/>
            </a:p>
          </p:txBody>
        </p:sp>
        <p:sp>
          <p:nvSpPr>
            <p:cNvPr id="17416" name="Freeform 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7417" name="Freeform 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7418" name="Freeform 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B22222"/>
            </a:solidFill>
            <a:ln w="9525">
              <a:solidFill>
                <a:srgbClr val="B22222"/>
              </a:solidFill>
              <a:prstDash val="solid"/>
              <a:round/>
              <a:headEnd/>
              <a:tailEnd/>
            </a:ln>
          </p:spPr>
          <p:txBody>
            <a:bodyPr/>
            <a:lstStyle/>
            <a:p>
              <a:endParaRPr lang="en-US"/>
            </a:p>
          </p:txBody>
        </p:sp>
        <p:sp>
          <p:nvSpPr>
            <p:cNvPr id="17419" name="Freeform 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7420" name="Freeform 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4500"/>
            </a:solidFill>
            <a:ln w="9525">
              <a:solidFill>
                <a:srgbClr val="FF4500"/>
              </a:solidFill>
              <a:prstDash val="solid"/>
              <a:round/>
              <a:headEnd/>
              <a:tailEnd/>
            </a:ln>
          </p:spPr>
          <p:txBody>
            <a:bodyPr/>
            <a:lstStyle/>
            <a:p>
              <a:endParaRPr lang="en-US"/>
            </a:p>
          </p:txBody>
        </p:sp>
        <p:sp>
          <p:nvSpPr>
            <p:cNvPr id="17421" name="Freeform 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7422" name="Freeform 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B22222"/>
            </a:solidFill>
            <a:ln w="9525">
              <a:solidFill>
                <a:srgbClr val="B22222"/>
              </a:solidFill>
              <a:prstDash val="solid"/>
              <a:round/>
              <a:headEnd/>
              <a:tailEnd/>
            </a:ln>
          </p:spPr>
          <p:txBody>
            <a:bodyPr/>
            <a:lstStyle/>
            <a:p>
              <a:endParaRPr lang="en-US"/>
            </a:p>
          </p:txBody>
        </p:sp>
        <p:sp>
          <p:nvSpPr>
            <p:cNvPr id="17423" name="Freeform 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7424" name="Freeform 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7425" name="Freeform 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7426" name="Freeform 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8C00"/>
            </a:solidFill>
            <a:ln w="9525">
              <a:solidFill>
                <a:srgbClr val="FF8C00"/>
              </a:solidFill>
              <a:prstDash val="solid"/>
              <a:round/>
              <a:headEnd/>
              <a:tailEnd/>
            </a:ln>
          </p:spPr>
          <p:txBody>
            <a:bodyPr/>
            <a:lstStyle/>
            <a:p>
              <a:endParaRPr lang="en-US"/>
            </a:p>
          </p:txBody>
        </p:sp>
        <p:sp>
          <p:nvSpPr>
            <p:cNvPr id="17427" name="Freeform 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7428" name="Freeform 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7429" name="Freeform 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7430" name="Freeform 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B22222"/>
            </a:solidFill>
            <a:ln w="9525">
              <a:solidFill>
                <a:srgbClr val="B22222"/>
              </a:solidFill>
              <a:prstDash val="solid"/>
              <a:round/>
              <a:headEnd/>
              <a:tailEnd/>
            </a:ln>
          </p:spPr>
          <p:txBody>
            <a:bodyPr/>
            <a:lstStyle/>
            <a:p>
              <a:endParaRPr lang="en-US"/>
            </a:p>
          </p:txBody>
        </p:sp>
        <p:sp>
          <p:nvSpPr>
            <p:cNvPr id="17431" name="Freeform 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7432" name="Freeform 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7433" name="Freeform 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7434" name="Freeform 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4500"/>
            </a:solidFill>
            <a:ln w="9525">
              <a:solidFill>
                <a:srgbClr val="FF4500"/>
              </a:solidFill>
              <a:prstDash val="solid"/>
              <a:round/>
              <a:headEnd/>
              <a:tailEnd/>
            </a:ln>
          </p:spPr>
          <p:txBody>
            <a:bodyPr/>
            <a:lstStyle/>
            <a:p>
              <a:endParaRPr lang="en-US"/>
            </a:p>
          </p:txBody>
        </p:sp>
        <p:sp>
          <p:nvSpPr>
            <p:cNvPr id="17435" name="Freeform 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7436" name="Freeform 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B22222"/>
            </a:solidFill>
            <a:ln w="9525">
              <a:solidFill>
                <a:srgbClr val="B22222"/>
              </a:solidFill>
              <a:prstDash val="solid"/>
              <a:round/>
              <a:headEnd/>
              <a:tailEnd/>
            </a:ln>
          </p:spPr>
          <p:txBody>
            <a:bodyPr/>
            <a:lstStyle/>
            <a:p>
              <a:endParaRPr lang="en-US"/>
            </a:p>
          </p:txBody>
        </p:sp>
        <p:sp>
          <p:nvSpPr>
            <p:cNvPr id="17437" name="Freeform 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7438" name="Freeform 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7439" name="Freeform 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7440" name="Freeform 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7441" name="Freeform 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7442" name="Freeform 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7443" name="Freeform 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7444" name="Freeform 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4500"/>
            </a:solidFill>
            <a:ln w="9525">
              <a:solidFill>
                <a:srgbClr val="FF4500"/>
              </a:solidFill>
              <a:prstDash val="solid"/>
              <a:round/>
              <a:headEnd/>
              <a:tailEnd/>
            </a:ln>
          </p:spPr>
          <p:txBody>
            <a:bodyPr/>
            <a:lstStyle/>
            <a:p>
              <a:endParaRPr lang="en-US"/>
            </a:p>
          </p:txBody>
        </p:sp>
        <p:sp>
          <p:nvSpPr>
            <p:cNvPr id="17445" name="Freeform 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7446" name="Freeform 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7447" name="Freeform 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7448" name="Freeform 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7449" name="Freeform 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7450" name="Freeform 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4500"/>
            </a:solidFill>
            <a:ln w="9525">
              <a:solidFill>
                <a:srgbClr val="FF4500"/>
              </a:solidFill>
              <a:prstDash val="solid"/>
              <a:round/>
              <a:headEnd/>
              <a:tailEnd/>
            </a:ln>
          </p:spPr>
          <p:txBody>
            <a:bodyPr/>
            <a:lstStyle/>
            <a:p>
              <a:endParaRPr lang="en-US"/>
            </a:p>
          </p:txBody>
        </p:sp>
        <p:sp>
          <p:nvSpPr>
            <p:cNvPr id="17451" name="Freeform 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7452" name="Freeform 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B22222"/>
            </a:solidFill>
            <a:ln w="9525">
              <a:solidFill>
                <a:srgbClr val="B22222"/>
              </a:solidFill>
              <a:prstDash val="solid"/>
              <a:round/>
              <a:headEnd/>
              <a:tailEnd/>
            </a:ln>
          </p:spPr>
          <p:txBody>
            <a:bodyPr/>
            <a:lstStyle/>
            <a:p>
              <a:endParaRPr lang="en-US"/>
            </a:p>
          </p:txBody>
        </p:sp>
        <p:sp>
          <p:nvSpPr>
            <p:cNvPr id="17453" name="Freeform 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7454" name="Freeform 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B22222"/>
            </a:solidFill>
            <a:ln w="9525">
              <a:solidFill>
                <a:srgbClr val="B22222"/>
              </a:solidFill>
              <a:prstDash val="solid"/>
              <a:round/>
              <a:headEnd/>
              <a:tailEnd/>
            </a:ln>
          </p:spPr>
          <p:txBody>
            <a:bodyPr/>
            <a:lstStyle/>
            <a:p>
              <a:endParaRPr lang="en-US"/>
            </a:p>
          </p:txBody>
        </p:sp>
        <p:sp>
          <p:nvSpPr>
            <p:cNvPr id="17455" name="Freeform 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7456" name="Freeform 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B22222"/>
            </a:solidFill>
            <a:ln w="9525">
              <a:solidFill>
                <a:srgbClr val="B22222"/>
              </a:solidFill>
              <a:prstDash val="solid"/>
              <a:round/>
              <a:headEnd/>
              <a:tailEnd/>
            </a:ln>
          </p:spPr>
          <p:txBody>
            <a:bodyPr/>
            <a:lstStyle/>
            <a:p>
              <a:endParaRPr lang="en-US"/>
            </a:p>
          </p:txBody>
        </p:sp>
        <p:sp>
          <p:nvSpPr>
            <p:cNvPr id="17457" name="Freeform 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7458" name="Freeform 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B22222"/>
            </a:solidFill>
            <a:ln w="9525">
              <a:solidFill>
                <a:srgbClr val="B22222"/>
              </a:solidFill>
              <a:prstDash val="solid"/>
              <a:round/>
              <a:headEnd/>
              <a:tailEnd/>
            </a:ln>
          </p:spPr>
          <p:txBody>
            <a:bodyPr/>
            <a:lstStyle/>
            <a:p>
              <a:endParaRPr lang="en-US"/>
            </a:p>
          </p:txBody>
        </p:sp>
        <p:sp>
          <p:nvSpPr>
            <p:cNvPr id="17459" name="Freeform 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7460" name="Freeform 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B22222"/>
            </a:solidFill>
            <a:ln w="9525">
              <a:solidFill>
                <a:srgbClr val="B22222"/>
              </a:solidFill>
              <a:prstDash val="solid"/>
              <a:round/>
              <a:headEnd/>
              <a:tailEnd/>
            </a:ln>
          </p:spPr>
          <p:txBody>
            <a:bodyPr/>
            <a:lstStyle/>
            <a:p>
              <a:endParaRPr lang="en-US"/>
            </a:p>
          </p:txBody>
        </p:sp>
        <p:sp>
          <p:nvSpPr>
            <p:cNvPr id="17461" name="Freeform 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7462" name="Freeform 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B22222"/>
            </a:solidFill>
            <a:ln w="9525">
              <a:solidFill>
                <a:srgbClr val="B22222"/>
              </a:solidFill>
              <a:prstDash val="solid"/>
              <a:round/>
              <a:headEnd/>
              <a:tailEnd/>
            </a:ln>
          </p:spPr>
          <p:txBody>
            <a:bodyPr/>
            <a:lstStyle/>
            <a:p>
              <a:endParaRPr lang="en-US"/>
            </a:p>
          </p:txBody>
        </p:sp>
        <p:sp>
          <p:nvSpPr>
            <p:cNvPr id="17463" name="Freeform 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7464" name="Freeform 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4500"/>
            </a:solidFill>
            <a:ln w="9525">
              <a:solidFill>
                <a:srgbClr val="FF4500"/>
              </a:solidFill>
              <a:prstDash val="solid"/>
              <a:round/>
              <a:headEnd/>
              <a:tailEnd/>
            </a:ln>
          </p:spPr>
          <p:txBody>
            <a:bodyPr/>
            <a:lstStyle/>
            <a:p>
              <a:endParaRPr lang="en-US"/>
            </a:p>
          </p:txBody>
        </p:sp>
        <p:sp>
          <p:nvSpPr>
            <p:cNvPr id="17465" name="Freeform 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7466" name="Freeform 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B22222"/>
            </a:solidFill>
            <a:ln w="9525">
              <a:solidFill>
                <a:srgbClr val="B22222"/>
              </a:solidFill>
              <a:prstDash val="solid"/>
              <a:round/>
              <a:headEnd/>
              <a:tailEnd/>
            </a:ln>
          </p:spPr>
          <p:txBody>
            <a:bodyPr/>
            <a:lstStyle/>
            <a:p>
              <a:endParaRPr lang="en-US"/>
            </a:p>
          </p:txBody>
        </p:sp>
        <p:sp>
          <p:nvSpPr>
            <p:cNvPr id="17467" name="Freeform 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7468" name="Freeform 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7469" name="Freeform 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7470" name="Freeform 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B22222"/>
            </a:solidFill>
            <a:ln w="9525">
              <a:solidFill>
                <a:srgbClr val="B22222"/>
              </a:solidFill>
              <a:prstDash val="solid"/>
              <a:round/>
              <a:headEnd/>
              <a:tailEnd/>
            </a:ln>
          </p:spPr>
          <p:txBody>
            <a:bodyPr/>
            <a:lstStyle/>
            <a:p>
              <a:endParaRPr lang="en-US"/>
            </a:p>
          </p:txBody>
        </p:sp>
        <p:sp>
          <p:nvSpPr>
            <p:cNvPr id="17471" name="Freeform 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7472" name="Freeform 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B22222"/>
            </a:solidFill>
            <a:ln w="9525">
              <a:solidFill>
                <a:srgbClr val="B22222"/>
              </a:solidFill>
              <a:prstDash val="solid"/>
              <a:round/>
              <a:headEnd/>
              <a:tailEnd/>
            </a:ln>
          </p:spPr>
          <p:txBody>
            <a:bodyPr/>
            <a:lstStyle/>
            <a:p>
              <a:endParaRPr lang="en-US"/>
            </a:p>
          </p:txBody>
        </p:sp>
        <p:sp>
          <p:nvSpPr>
            <p:cNvPr id="17473" name="Freeform 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7474" name="Freeform 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7475" name="Freeform 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7476" name="Freeform 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7477" name="Freeform 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7478" name="Freeform 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B22222"/>
            </a:solidFill>
            <a:ln w="9525">
              <a:solidFill>
                <a:srgbClr val="B22222"/>
              </a:solidFill>
              <a:prstDash val="solid"/>
              <a:round/>
              <a:headEnd/>
              <a:tailEnd/>
            </a:ln>
          </p:spPr>
          <p:txBody>
            <a:bodyPr/>
            <a:lstStyle/>
            <a:p>
              <a:endParaRPr lang="en-US"/>
            </a:p>
          </p:txBody>
        </p:sp>
        <p:sp>
          <p:nvSpPr>
            <p:cNvPr id="17479" name="Freeform 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7480" name="Freeform 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4500"/>
            </a:solidFill>
            <a:ln w="9525">
              <a:solidFill>
                <a:srgbClr val="FF4500"/>
              </a:solidFill>
              <a:prstDash val="solid"/>
              <a:round/>
              <a:headEnd/>
              <a:tailEnd/>
            </a:ln>
          </p:spPr>
          <p:txBody>
            <a:bodyPr/>
            <a:lstStyle/>
            <a:p>
              <a:endParaRPr lang="en-US"/>
            </a:p>
          </p:txBody>
        </p:sp>
        <p:sp>
          <p:nvSpPr>
            <p:cNvPr id="17481" name="Freeform 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7482" name="Freeform 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B22222"/>
            </a:solidFill>
            <a:ln w="9525">
              <a:solidFill>
                <a:srgbClr val="B22222"/>
              </a:solidFill>
              <a:prstDash val="solid"/>
              <a:round/>
              <a:headEnd/>
              <a:tailEnd/>
            </a:ln>
          </p:spPr>
          <p:txBody>
            <a:bodyPr/>
            <a:lstStyle/>
            <a:p>
              <a:endParaRPr lang="en-US"/>
            </a:p>
          </p:txBody>
        </p:sp>
        <p:sp>
          <p:nvSpPr>
            <p:cNvPr id="17483" name="Freeform 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7484" name="Freeform 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4500"/>
            </a:solidFill>
            <a:ln w="9525">
              <a:solidFill>
                <a:srgbClr val="FF4500"/>
              </a:solidFill>
              <a:prstDash val="solid"/>
              <a:round/>
              <a:headEnd/>
              <a:tailEnd/>
            </a:ln>
          </p:spPr>
          <p:txBody>
            <a:bodyPr/>
            <a:lstStyle/>
            <a:p>
              <a:endParaRPr lang="en-US"/>
            </a:p>
          </p:txBody>
        </p:sp>
        <p:sp>
          <p:nvSpPr>
            <p:cNvPr id="17485" name="Freeform 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7486" name="Freeform 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4500"/>
            </a:solidFill>
            <a:ln w="9525">
              <a:solidFill>
                <a:srgbClr val="FF4500"/>
              </a:solidFill>
              <a:prstDash val="solid"/>
              <a:round/>
              <a:headEnd/>
              <a:tailEnd/>
            </a:ln>
          </p:spPr>
          <p:txBody>
            <a:bodyPr/>
            <a:lstStyle/>
            <a:p>
              <a:endParaRPr lang="en-US"/>
            </a:p>
          </p:txBody>
        </p:sp>
        <p:sp>
          <p:nvSpPr>
            <p:cNvPr id="17487" name="Freeform 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7488" name="Freeform 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4500"/>
            </a:solidFill>
            <a:ln w="9525">
              <a:solidFill>
                <a:srgbClr val="FF4500"/>
              </a:solidFill>
              <a:prstDash val="solid"/>
              <a:round/>
              <a:headEnd/>
              <a:tailEnd/>
            </a:ln>
          </p:spPr>
          <p:txBody>
            <a:bodyPr/>
            <a:lstStyle/>
            <a:p>
              <a:endParaRPr lang="en-US"/>
            </a:p>
          </p:txBody>
        </p:sp>
        <p:sp>
          <p:nvSpPr>
            <p:cNvPr id="17489" name="Freeform 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7490" name="Freeform 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4500"/>
            </a:solidFill>
            <a:ln w="9525">
              <a:solidFill>
                <a:srgbClr val="FF4500"/>
              </a:solidFill>
              <a:prstDash val="solid"/>
              <a:round/>
              <a:headEnd/>
              <a:tailEnd/>
            </a:ln>
          </p:spPr>
          <p:txBody>
            <a:bodyPr/>
            <a:lstStyle/>
            <a:p>
              <a:endParaRPr lang="en-US"/>
            </a:p>
          </p:txBody>
        </p:sp>
        <p:sp>
          <p:nvSpPr>
            <p:cNvPr id="17491" name="Freeform 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7492" name="Freeform 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4500"/>
            </a:solidFill>
            <a:ln w="9525">
              <a:solidFill>
                <a:srgbClr val="FF4500"/>
              </a:solidFill>
              <a:prstDash val="solid"/>
              <a:round/>
              <a:headEnd/>
              <a:tailEnd/>
            </a:ln>
          </p:spPr>
          <p:txBody>
            <a:bodyPr/>
            <a:lstStyle/>
            <a:p>
              <a:endParaRPr lang="en-US"/>
            </a:p>
          </p:txBody>
        </p:sp>
        <p:sp>
          <p:nvSpPr>
            <p:cNvPr id="17493" name="Freeform 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7494" name="Freeform 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7495" name="Freeform 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B22222"/>
            </a:solidFill>
            <a:ln w="9525">
              <a:solidFill>
                <a:srgbClr val="B22222"/>
              </a:solidFill>
              <a:prstDash val="solid"/>
              <a:round/>
              <a:headEnd/>
              <a:tailEnd/>
            </a:ln>
          </p:spPr>
          <p:txBody>
            <a:bodyPr/>
            <a:lstStyle/>
            <a:p>
              <a:endParaRPr lang="en-US"/>
            </a:p>
          </p:txBody>
        </p:sp>
        <p:sp>
          <p:nvSpPr>
            <p:cNvPr id="17496" name="Freeform 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7497" name="Freeform 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7498" name="Freeform 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B22222"/>
            </a:solidFill>
            <a:ln w="9525">
              <a:solidFill>
                <a:srgbClr val="B22222"/>
              </a:solidFill>
              <a:prstDash val="solid"/>
              <a:round/>
              <a:headEnd/>
              <a:tailEnd/>
            </a:ln>
          </p:spPr>
          <p:txBody>
            <a:bodyPr/>
            <a:lstStyle/>
            <a:p>
              <a:endParaRPr lang="en-US"/>
            </a:p>
          </p:txBody>
        </p:sp>
        <p:sp>
          <p:nvSpPr>
            <p:cNvPr id="17499" name="Freeform 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7500" name="Freeform 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B22222"/>
            </a:solidFill>
            <a:ln w="9525">
              <a:solidFill>
                <a:srgbClr val="B22222"/>
              </a:solidFill>
              <a:prstDash val="solid"/>
              <a:round/>
              <a:headEnd/>
              <a:tailEnd/>
            </a:ln>
          </p:spPr>
          <p:txBody>
            <a:bodyPr/>
            <a:lstStyle/>
            <a:p>
              <a:endParaRPr lang="en-US"/>
            </a:p>
          </p:txBody>
        </p:sp>
        <p:sp>
          <p:nvSpPr>
            <p:cNvPr id="17501" name="Freeform 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7502" name="Freeform 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B22222"/>
            </a:solidFill>
            <a:ln w="9525">
              <a:solidFill>
                <a:srgbClr val="B22222"/>
              </a:solidFill>
              <a:prstDash val="solid"/>
              <a:round/>
              <a:headEnd/>
              <a:tailEnd/>
            </a:ln>
          </p:spPr>
          <p:txBody>
            <a:bodyPr/>
            <a:lstStyle/>
            <a:p>
              <a:endParaRPr lang="en-US"/>
            </a:p>
          </p:txBody>
        </p:sp>
        <p:sp>
          <p:nvSpPr>
            <p:cNvPr id="17503" name="Freeform 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7504" name="Freeform 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4500"/>
            </a:solidFill>
            <a:ln w="9525">
              <a:solidFill>
                <a:srgbClr val="FF4500"/>
              </a:solidFill>
              <a:prstDash val="solid"/>
              <a:round/>
              <a:headEnd/>
              <a:tailEnd/>
            </a:ln>
          </p:spPr>
          <p:txBody>
            <a:bodyPr/>
            <a:lstStyle/>
            <a:p>
              <a:endParaRPr lang="en-US"/>
            </a:p>
          </p:txBody>
        </p:sp>
        <p:sp>
          <p:nvSpPr>
            <p:cNvPr id="17505" name="Freeform 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7506" name="Freeform 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B22222"/>
            </a:solidFill>
            <a:ln w="9525">
              <a:solidFill>
                <a:srgbClr val="B22222"/>
              </a:solidFill>
              <a:prstDash val="solid"/>
              <a:round/>
              <a:headEnd/>
              <a:tailEnd/>
            </a:ln>
          </p:spPr>
          <p:txBody>
            <a:bodyPr/>
            <a:lstStyle/>
            <a:p>
              <a:endParaRPr lang="en-US"/>
            </a:p>
          </p:txBody>
        </p:sp>
        <p:sp>
          <p:nvSpPr>
            <p:cNvPr id="17507" name="Freeform 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7508" name="Freeform 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4500"/>
            </a:solidFill>
            <a:ln w="9525">
              <a:solidFill>
                <a:srgbClr val="FF4500"/>
              </a:solidFill>
              <a:prstDash val="solid"/>
              <a:round/>
              <a:headEnd/>
              <a:tailEnd/>
            </a:ln>
          </p:spPr>
          <p:txBody>
            <a:bodyPr/>
            <a:lstStyle/>
            <a:p>
              <a:endParaRPr lang="en-US"/>
            </a:p>
          </p:txBody>
        </p:sp>
        <p:sp>
          <p:nvSpPr>
            <p:cNvPr id="17509" name="Freeform 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7510" name="Freeform 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B22222"/>
            </a:solidFill>
            <a:ln w="9525">
              <a:solidFill>
                <a:srgbClr val="B22222"/>
              </a:solidFill>
              <a:prstDash val="solid"/>
              <a:round/>
              <a:headEnd/>
              <a:tailEnd/>
            </a:ln>
          </p:spPr>
          <p:txBody>
            <a:bodyPr/>
            <a:lstStyle/>
            <a:p>
              <a:endParaRPr lang="en-US"/>
            </a:p>
          </p:txBody>
        </p:sp>
        <p:sp>
          <p:nvSpPr>
            <p:cNvPr id="17511" name="Freeform 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7512" name="Freeform 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B22222"/>
            </a:solidFill>
            <a:ln w="9525">
              <a:solidFill>
                <a:srgbClr val="B22222"/>
              </a:solidFill>
              <a:prstDash val="solid"/>
              <a:round/>
              <a:headEnd/>
              <a:tailEnd/>
            </a:ln>
          </p:spPr>
          <p:txBody>
            <a:bodyPr/>
            <a:lstStyle/>
            <a:p>
              <a:endParaRPr lang="en-US"/>
            </a:p>
          </p:txBody>
        </p:sp>
        <p:sp>
          <p:nvSpPr>
            <p:cNvPr id="17513" name="Freeform 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7514" name="Freeform 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B22222"/>
            </a:solidFill>
            <a:ln w="9525">
              <a:solidFill>
                <a:srgbClr val="B22222"/>
              </a:solidFill>
              <a:prstDash val="solid"/>
              <a:round/>
              <a:headEnd/>
              <a:tailEnd/>
            </a:ln>
          </p:spPr>
          <p:txBody>
            <a:bodyPr/>
            <a:lstStyle/>
            <a:p>
              <a:endParaRPr lang="en-US"/>
            </a:p>
          </p:txBody>
        </p:sp>
        <p:sp>
          <p:nvSpPr>
            <p:cNvPr id="17515" name="Freeform 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7516" name="Freeform 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B22222"/>
            </a:solidFill>
            <a:ln w="9525">
              <a:solidFill>
                <a:srgbClr val="B22222"/>
              </a:solidFill>
              <a:prstDash val="solid"/>
              <a:round/>
              <a:headEnd/>
              <a:tailEnd/>
            </a:ln>
          </p:spPr>
          <p:txBody>
            <a:bodyPr/>
            <a:lstStyle/>
            <a:p>
              <a:endParaRPr lang="en-US"/>
            </a:p>
          </p:txBody>
        </p:sp>
        <p:sp>
          <p:nvSpPr>
            <p:cNvPr id="17517" name="Freeform 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7518" name="Freeform 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4500"/>
            </a:solidFill>
            <a:ln w="9525">
              <a:solidFill>
                <a:srgbClr val="FF4500"/>
              </a:solidFill>
              <a:prstDash val="solid"/>
              <a:round/>
              <a:headEnd/>
              <a:tailEnd/>
            </a:ln>
          </p:spPr>
          <p:txBody>
            <a:bodyPr/>
            <a:lstStyle/>
            <a:p>
              <a:endParaRPr lang="en-US"/>
            </a:p>
          </p:txBody>
        </p:sp>
        <p:sp>
          <p:nvSpPr>
            <p:cNvPr id="17519" name="Freeform 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7520" name="Freeform 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4500"/>
            </a:solidFill>
            <a:ln w="9525">
              <a:solidFill>
                <a:srgbClr val="FF4500"/>
              </a:solidFill>
              <a:prstDash val="solid"/>
              <a:round/>
              <a:headEnd/>
              <a:tailEnd/>
            </a:ln>
          </p:spPr>
          <p:txBody>
            <a:bodyPr/>
            <a:lstStyle/>
            <a:p>
              <a:endParaRPr lang="en-US"/>
            </a:p>
          </p:txBody>
        </p:sp>
        <p:sp>
          <p:nvSpPr>
            <p:cNvPr id="17521" name="Freeform 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7522" name="Freeform 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7523" name="Freeform 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7524" name="Freeform 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7525" name="Freeform 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7526" name="Freeform 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7527" name="Freeform 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4500"/>
            </a:solidFill>
            <a:ln w="9525">
              <a:solidFill>
                <a:srgbClr val="FF4500"/>
              </a:solidFill>
              <a:prstDash val="solid"/>
              <a:round/>
              <a:headEnd/>
              <a:tailEnd/>
            </a:ln>
          </p:spPr>
          <p:txBody>
            <a:bodyPr/>
            <a:lstStyle/>
            <a:p>
              <a:endParaRPr lang="en-US"/>
            </a:p>
          </p:txBody>
        </p:sp>
        <p:sp>
          <p:nvSpPr>
            <p:cNvPr id="17528" name="Freeform 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7529" name="Freeform 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7530" name="Freeform 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7531" name="Freeform 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B22222"/>
            </a:solidFill>
            <a:ln w="9525">
              <a:solidFill>
                <a:srgbClr val="B22222"/>
              </a:solidFill>
              <a:prstDash val="solid"/>
              <a:round/>
              <a:headEnd/>
              <a:tailEnd/>
            </a:ln>
          </p:spPr>
          <p:txBody>
            <a:bodyPr/>
            <a:lstStyle/>
            <a:p>
              <a:endParaRPr lang="en-US"/>
            </a:p>
          </p:txBody>
        </p:sp>
        <p:sp>
          <p:nvSpPr>
            <p:cNvPr id="17532" name="Freeform 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7533" name="Freeform 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4500"/>
            </a:solidFill>
            <a:ln w="9525">
              <a:solidFill>
                <a:srgbClr val="FF4500"/>
              </a:solidFill>
              <a:prstDash val="solid"/>
              <a:round/>
              <a:headEnd/>
              <a:tailEnd/>
            </a:ln>
          </p:spPr>
          <p:txBody>
            <a:bodyPr/>
            <a:lstStyle/>
            <a:p>
              <a:endParaRPr lang="en-US"/>
            </a:p>
          </p:txBody>
        </p:sp>
        <p:sp>
          <p:nvSpPr>
            <p:cNvPr id="17534" name="Freeform 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7412" name="Text Box 248"/>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2008</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8434" name="Group 137"/>
          <p:cNvGrpSpPr>
            <a:grpSpLocks noChangeAspect="1"/>
          </p:cNvGrpSpPr>
          <p:nvPr/>
        </p:nvGrpSpPr>
        <p:grpSpPr bwMode="auto">
          <a:xfrm>
            <a:off x="4635500" y="1905000"/>
            <a:ext cx="4508500" cy="3432175"/>
            <a:chOff x="1460" y="1079"/>
            <a:chExt cx="2840" cy="2162"/>
          </a:xfrm>
        </p:grpSpPr>
        <p:sp>
          <p:nvSpPr>
            <p:cNvPr id="18568" name="AutoShape 136"/>
            <p:cNvSpPr>
              <a:spLocks noChangeAspect="1" noChangeArrowheads="1" noTextEdit="1"/>
            </p:cNvSpPr>
            <p:nvPr/>
          </p:nvSpPr>
          <p:spPr bwMode="auto">
            <a:xfrm>
              <a:off x="1460" y="1079"/>
              <a:ext cx="2840" cy="2162"/>
            </a:xfrm>
            <a:prstGeom prst="rect">
              <a:avLst/>
            </a:prstGeom>
            <a:noFill/>
            <a:ln w="9525">
              <a:noFill/>
              <a:miter lim="800000"/>
              <a:headEnd/>
              <a:tailEnd/>
            </a:ln>
          </p:spPr>
          <p:txBody>
            <a:bodyPr/>
            <a:lstStyle/>
            <a:p>
              <a:endParaRPr lang="en-US"/>
            </a:p>
          </p:txBody>
        </p:sp>
        <p:sp>
          <p:nvSpPr>
            <p:cNvPr id="18569" name="Rectangle 138"/>
            <p:cNvSpPr>
              <a:spLocks noChangeArrowheads="1"/>
            </p:cNvSpPr>
            <p:nvPr/>
          </p:nvSpPr>
          <p:spPr bwMode="auto">
            <a:xfrm>
              <a:off x="1460" y="1079"/>
              <a:ext cx="2848" cy="2170"/>
            </a:xfrm>
            <a:prstGeom prst="rect">
              <a:avLst/>
            </a:prstGeom>
            <a:noFill/>
            <a:ln w="9525">
              <a:noFill/>
              <a:miter lim="800000"/>
              <a:headEnd/>
              <a:tailEnd/>
            </a:ln>
          </p:spPr>
          <p:txBody>
            <a:bodyPr/>
            <a:lstStyle/>
            <a:p>
              <a:endParaRPr lang="en-US"/>
            </a:p>
          </p:txBody>
        </p:sp>
        <p:sp>
          <p:nvSpPr>
            <p:cNvPr id="18570" name="Rectangle 139"/>
            <p:cNvSpPr>
              <a:spLocks noChangeArrowheads="1"/>
            </p:cNvSpPr>
            <p:nvPr/>
          </p:nvSpPr>
          <p:spPr bwMode="auto">
            <a:xfrm>
              <a:off x="1490" y="1140"/>
              <a:ext cx="2795" cy="2055"/>
            </a:xfrm>
            <a:prstGeom prst="rect">
              <a:avLst/>
            </a:prstGeom>
            <a:noFill/>
            <a:ln w="9525">
              <a:noFill/>
              <a:miter lim="800000"/>
              <a:headEnd/>
              <a:tailEnd/>
            </a:ln>
          </p:spPr>
          <p:txBody>
            <a:bodyPr/>
            <a:lstStyle/>
            <a:p>
              <a:endParaRPr lang="en-US"/>
            </a:p>
          </p:txBody>
        </p:sp>
        <p:sp>
          <p:nvSpPr>
            <p:cNvPr id="18571" name="Freeform 140"/>
            <p:cNvSpPr>
              <a:spLocks/>
            </p:cNvSpPr>
            <p:nvPr/>
          </p:nvSpPr>
          <p:spPr bwMode="auto">
            <a:xfrm>
              <a:off x="3315" y="2353"/>
              <a:ext cx="190" cy="319"/>
            </a:xfrm>
            <a:custGeom>
              <a:avLst/>
              <a:gdLst>
                <a:gd name="T0" fmla="*/ 182 w 190"/>
                <a:gd name="T1" fmla="*/ 198 h 319"/>
                <a:gd name="T2" fmla="*/ 190 w 190"/>
                <a:gd name="T3" fmla="*/ 251 h 319"/>
                <a:gd name="T4" fmla="*/ 53 w 190"/>
                <a:gd name="T5" fmla="*/ 266 h 319"/>
                <a:gd name="T6" fmla="*/ 61 w 190"/>
                <a:gd name="T7" fmla="*/ 304 h 319"/>
                <a:gd name="T8" fmla="*/ 61 w 190"/>
                <a:gd name="T9" fmla="*/ 311 h 319"/>
                <a:gd name="T10" fmla="*/ 31 w 190"/>
                <a:gd name="T11" fmla="*/ 319 h 319"/>
                <a:gd name="T12" fmla="*/ 46 w 190"/>
                <a:gd name="T13" fmla="*/ 311 h 319"/>
                <a:gd name="T14" fmla="*/ 31 w 190"/>
                <a:gd name="T15" fmla="*/ 289 h 319"/>
                <a:gd name="T16" fmla="*/ 23 w 190"/>
                <a:gd name="T17" fmla="*/ 311 h 319"/>
                <a:gd name="T18" fmla="*/ 8 w 190"/>
                <a:gd name="T19" fmla="*/ 311 h 319"/>
                <a:gd name="T20" fmla="*/ 0 w 190"/>
                <a:gd name="T21" fmla="*/ 213 h 319"/>
                <a:gd name="T22" fmla="*/ 0 w 190"/>
                <a:gd name="T23" fmla="*/ 16 h 319"/>
                <a:gd name="T24" fmla="*/ 129 w 190"/>
                <a:gd name="T25" fmla="*/ 0 h 319"/>
                <a:gd name="T26" fmla="*/ 167 w 190"/>
                <a:gd name="T27" fmla="*/ 137 h 319"/>
                <a:gd name="T28" fmla="*/ 190 w 190"/>
                <a:gd name="T29" fmla="*/ 175 h 319"/>
                <a:gd name="T30" fmla="*/ 182 w 190"/>
                <a:gd name="T31" fmla="*/ 198 h 3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0"/>
                <a:gd name="T49" fmla="*/ 0 h 319"/>
                <a:gd name="T50" fmla="*/ 190 w 190"/>
                <a:gd name="T51" fmla="*/ 319 h 3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0" h="319">
                  <a:moveTo>
                    <a:pt x="182" y="198"/>
                  </a:moveTo>
                  <a:lnTo>
                    <a:pt x="190" y="251"/>
                  </a:lnTo>
                  <a:lnTo>
                    <a:pt x="53" y="266"/>
                  </a:lnTo>
                  <a:lnTo>
                    <a:pt x="61" y="304"/>
                  </a:lnTo>
                  <a:lnTo>
                    <a:pt x="61" y="311"/>
                  </a:lnTo>
                  <a:lnTo>
                    <a:pt x="31" y="319"/>
                  </a:lnTo>
                  <a:lnTo>
                    <a:pt x="46" y="311"/>
                  </a:lnTo>
                  <a:lnTo>
                    <a:pt x="31" y="289"/>
                  </a:lnTo>
                  <a:lnTo>
                    <a:pt x="23" y="311"/>
                  </a:lnTo>
                  <a:lnTo>
                    <a:pt x="8" y="311"/>
                  </a:lnTo>
                  <a:lnTo>
                    <a:pt x="0" y="213"/>
                  </a:lnTo>
                  <a:lnTo>
                    <a:pt x="0" y="16"/>
                  </a:lnTo>
                  <a:lnTo>
                    <a:pt x="129" y="0"/>
                  </a:lnTo>
                  <a:lnTo>
                    <a:pt x="167" y="137"/>
                  </a:lnTo>
                  <a:lnTo>
                    <a:pt x="190" y="175"/>
                  </a:lnTo>
                  <a:lnTo>
                    <a:pt x="182" y="198"/>
                  </a:lnTo>
                  <a:close/>
                </a:path>
              </a:pathLst>
            </a:custGeom>
            <a:solidFill>
              <a:srgbClr val="B22222"/>
            </a:solidFill>
            <a:ln w="8">
              <a:solidFill>
                <a:srgbClr val="B22222"/>
              </a:solidFill>
              <a:prstDash val="solid"/>
              <a:round/>
              <a:headEnd/>
              <a:tailEnd/>
            </a:ln>
          </p:spPr>
          <p:txBody>
            <a:bodyPr/>
            <a:lstStyle/>
            <a:p>
              <a:endParaRPr lang="en-US"/>
            </a:p>
          </p:txBody>
        </p:sp>
        <p:sp>
          <p:nvSpPr>
            <p:cNvPr id="18572" name="Freeform 141"/>
            <p:cNvSpPr>
              <a:spLocks/>
            </p:cNvSpPr>
            <p:nvPr/>
          </p:nvSpPr>
          <p:spPr bwMode="auto">
            <a:xfrm>
              <a:off x="3315" y="2353"/>
              <a:ext cx="190" cy="319"/>
            </a:xfrm>
            <a:custGeom>
              <a:avLst/>
              <a:gdLst>
                <a:gd name="T0" fmla="*/ 182 w 190"/>
                <a:gd name="T1" fmla="*/ 198 h 319"/>
                <a:gd name="T2" fmla="*/ 190 w 190"/>
                <a:gd name="T3" fmla="*/ 251 h 319"/>
                <a:gd name="T4" fmla="*/ 53 w 190"/>
                <a:gd name="T5" fmla="*/ 266 h 319"/>
                <a:gd name="T6" fmla="*/ 61 w 190"/>
                <a:gd name="T7" fmla="*/ 304 h 319"/>
                <a:gd name="T8" fmla="*/ 61 w 190"/>
                <a:gd name="T9" fmla="*/ 311 h 319"/>
                <a:gd name="T10" fmla="*/ 31 w 190"/>
                <a:gd name="T11" fmla="*/ 319 h 319"/>
                <a:gd name="T12" fmla="*/ 46 w 190"/>
                <a:gd name="T13" fmla="*/ 311 h 319"/>
                <a:gd name="T14" fmla="*/ 31 w 190"/>
                <a:gd name="T15" fmla="*/ 289 h 319"/>
                <a:gd name="T16" fmla="*/ 23 w 190"/>
                <a:gd name="T17" fmla="*/ 311 h 319"/>
                <a:gd name="T18" fmla="*/ 8 w 190"/>
                <a:gd name="T19" fmla="*/ 311 h 319"/>
                <a:gd name="T20" fmla="*/ 0 w 190"/>
                <a:gd name="T21" fmla="*/ 213 h 319"/>
                <a:gd name="T22" fmla="*/ 0 w 190"/>
                <a:gd name="T23" fmla="*/ 16 h 319"/>
                <a:gd name="T24" fmla="*/ 129 w 190"/>
                <a:gd name="T25" fmla="*/ 0 h 319"/>
                <a:gd name="T26" fmla="*/ 167 w 190"/>
                <a:gd name="T27" fmla="*/ 137 h 319"/>
                <a:gd name="T28" fmla="*/ 190 w 190"/>
                <a:gd name="T29" fmla="*/ 175 h 319"/>
                <a:gd name="T30" fmla="*/ 182 w 190"/>
                <a:gd name="T31" fmla="*/ 198 h 319"/>
                <a:gd name="T32" fmla="*/ 182 w 190"/>
                <a:gd name="T33" fmla="*/ 205 h 3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0"/>
                <a:gd name="T52" fmla="*/ 0 h 319"/>
                <a:gd name="T53" fmla="*/ 190 w 190"/>
                <a:gd name="T54" fmla="*/ 319 h 3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0" h="319">
                  <a:moveTo>
                    <a:pt x="182" y="198"/>
                  </a:moveTo>
                  <a:lnTo>
                    <a:pt x="190" y="251"/>
                  </a:lnTo>
                  <a:lnTo>
                    <a:pt x="53" y="266"/>
                  </a:lnTo>
                  <a:lnTo>
                    <a:pt x="61" y="304"/>
                  </a:lnTo>
                  <a:lnTo>
                    <a:pt x="61" y="311"/>
                  </a:lnTo>
                  <a:lnTo>
                    <a:pt x="31" y="319"/>
                  </a:lnTo>
                  <a:lnTo>
                    <a:pt x="46" y="311"/>
                  </a:lnTo>
                  <a:lnTo>
                    <a:pt x="31" y="289"/>
                  </a:lnTo>
                  <a:lnTo>
                    <a:pt x="23" y="311"/>
                  </a:lnTo>
                  <a:lnTo>
                    <a:pt x="8" y="311"/>
                  </a:lnTo>
                  <a:lnTo>
                    <a:pt x="0" y="213"/>
                  </a:lnTo>
                  <a:lnTo>
                    <a:pt x="0" y="16"/>
                  </a:lnTo>
                  <a:lnTo>
                    <a:pt x="129" y="0"/>
                  </a:lnTo>
                  <a:lnTo>
                    <a:pt x="167" y="137"/>
                  </a:lnTo>
                  <a:lnTo>
                    <a:pt x="190" y="175"/>
                  </a:lnTo>
                  <a:lnTo>
                    <a:pt x="182" y="198"/>
                  </a:lnTo>
                  <a:lnTo>
                    <a:pt x="182" y="205"/>
                  </a:lnTo>
                </a:path>
              </a:pathLst>
            </a:custGeom>
            <a:noFill/>
            <a:ln w="8">
              <a:solidFill>
                <a:srgbClr val="000000"/>
              </a:solidFill>
              <a:prstDash val="solid"/>
              <a:round/>
              <a:headEnd/>
              <a:tailEnd/>
            </a:ln>
          </p:spPr>
          <p:txBody>
            <a:bodyPr/>
            <a:lstStyle/>
            <a:p>
              <a:endParaRPr lang="en-US"/>
            </a:p>
          </p:txBody>
        </p:sp>
        <p:sp>
          <p:nvSpPr>
            <p:cNvPr id="18573" name="Freeform 142"/>
            <p:cNvSpPr>
              <a:spLocks/>
            </p:cNvSpPr>
            <p:nvPr/>
          </p:nvSpPr>
          <p:spPr bwMode="auto">
            <a:xfrm>
              <a:off x="1551"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20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9 w 530"/>
                <a:gd name="T49" fmla="*/ 319 h 471"/>
                <a:gd name="T50" fmla="*/ 409 w 530"/>
                <a:gd name="T51" fmla="*/ 349 h 471"/>
                <a:gd name="T52" fmla="*/ 401 w 530"/>
                <a:gd name="T53" fmla="*/ 327 h 471"/>
                <a:gd name="T54" fmla="*/ 416 w 530"/>
                <a:gd name="T55" fmla="*/ 311 h 471"/>
                <a:gd name="T56" fmla="*/ 462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8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6 w 530"/>
                <a:gd name="T87" fmla="*/ 129 h 471"/>
                <a:gd name="T88" fmla="*/ 76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0"/>
                <a:gd name="T151" fmla="*/ 0 h 471"/>
                <a:gd name="T152" fmla="*/ 530 w 530"/>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20" y="289"/>
                  </a:lnTo>
                  <a:lnTo>
                    <a:pt x="212" y="296"/>
                  </a:lnTo>
                  <a:lnTo>
                    <a:pt x="227" y="304"/>
                  </a:lnTo>
                  <a:lnTo>
                    <a:pt x="197" y="311"/>
                  </a:lnTo>
                  <a:lnTo>
                    <a:pt x="189" y="357"/>
                  </a:lnTo>
                  <a:lnTo>
                    <a:pt x="235" y="327"/>
                  </a:lnTo>
                  <a:lnTo>
                    <a:pt x="242" y="289"/>
                  </a:lnTo>
                  <a:lnTo>
                    <a:pt x="242" y="304"/>
                  </a:lnTo>
                  <a:lnTo>
                    <a:pt x="265" y="296"/>
                  </a:lnTo>
                  <a:lnTo>
                    <a:pt x="257" y="304"/>
                  </a:lnTo>
                  <a:lnTo>
                    <a:pt x="295" y="319"/>
                  </a:lnTo>
                  <a:lnTo>
                    <a:pt x="348" y="319"/>
                  </a:lnTo>
                  <a:lnTo>
                    <a:pt x="356" y="311"/>
                  </a:lnTo>
                  <a:lnTo>
                    <a:pt x="363" y="311"/>
                  </a:lnTo>
                  <a:lnTo>
                    <a:pt x="356" y="327"/>
                  </a:lnTo>
                  <a:lnTo>
                    <a:pt x="379" y="334"/>
                  </a:lnTo>
                  <a:lnTo>
                    <a:pt x="379" y="319"/>
                  </a:lnTo>
                  <a:lnTo>
                    <a:pt x="379" y="334"/>
                  </a:lnTo>
                  <a:lnTo>
                    <a:pt x="409" y="349"/>
                  </a:lnTo>
                  <a:lnTo>
                    <a:pt x="416" y="342"/>
                  </a:lnTo>
                  <a:lnTo>
                    <a:pt x="401" y="327"/>
                  </a:lnTo>
                  <a:lnTo>
                    <a:pt x="432" y="342"/>
                  </a:lnTo>
                  <a:lnTo>
                    <a:pt x="416" y="311"/>
                  </a:lnTo>
                  <a:lnTo>
                    <a:pt x="432" y="342"/>
                  </a:lnTo>
                  <a:lnTo>
                    <a:pt x="462" y="364"/>
                  </a:lnTo>
                  <a:lnTo>
                    <a:pt x="500" y="387"/>
                  </a:lnTo>
                  <a:lnTo>
                    <a:pt x="492" y="402"/>
                  </a:lnTo>
                  <a:lnTo>
                    <a:pt x="507" y="387"/>
                  </a:lnTo>
                  <a:lnTo>
                    <a:pt x="522" y="418"/>
                  </a:lnTo>
                  <a:lnTo>
                    <a:pt x="530" y="410"/>
                  </a:lnTo>
                  <a:lnTo>
                    <a:pt x="522" y="387"/>
                  </a:lnTo>
                  <a:lnTo>
                    <a:pt x="492" y="380"/>
                  </a:lnTo>
                  <a:lnTo>
                    <a:pt x="416" y="304"/>
                  </a:lnTo>
                  <a:lnTo>
                    <a:pt x="394" y="334"/>
                  </a:lnTo>
                  <a:lnTo>
                    <a:pt x="386" y="311"/>
                  </a:lnTo>
                  <a:lnTo>
                    <a:pt x="371" y="319"/>
                  </a:lnTo>
                  <a:lnTo>
                    <a:pt x="363" y="304"/>
                  </a:lnTo>
                  <a:lnTo>
                    <a:pt x="341" y="304"/>
                  </a:lnTo>
                  <a:lnTo>
                    <a:pt x="288" y="31"/>
                  </a:lnTo>
                  <a:lnTo>
                    <a:pt x="182"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6" y="129"/>
                  </a:lnTo>
                  <a:lnTo>
                    <a:pt x="83" y="144"/>
                  </a:lnTo>
                  <a:lnTo>
                    <a:pt x="76" y="152"/>
                  </a:lnTo>
                  <a:lnTo>
                    <a:pt x="45" y="122"/>
                  </a:lnTo>
                  <a:lnTo>
                    <a:pt x="0" y="144"/>
                  </a:lnTo>
                  <a:lnTo>
                    <a:pt x="23" y="160"/>
                  </a:lnTo>
                  <a:lnTo>
                    <a:pt x="15" y="160"/>
                  </a:lnTo>
                  <a:lnTo>
                    <a:pt x="15" y="182"/>
                  </a:lnTo>
                  <a:lnTo>
                    <a:pt x="53" y="182"/>
                  </a:lnTo>
                  <a:lnTo>
                    <a:pt x="60" y="198"/>
                  </a:lnTo>
                  <a:lnTo>
                    <a:pt x="83" y="182"/>
                  </a:lnTo>
                  <a:lnTo>
                    <a:pt x="76" y="220"/>
                  </a:lnTo>
                  <a:lnTo>
                    <a:pt x="38" y="235"/>
                  </a:lnTo>
                  <a:close/>
                </a:path>
              </a:pathLst>
            </a:custGeom>
            <a:solidFill>
              <a:srgbClr val="FF8C00"/>
            </a:solidFill>
            <a:ln w="8">
              <a:solidFill>
                <a:srgbClr val="FF8C00"/>
              </a:solidFill>
              <a:prstDash val="solid"/>
              <a:round/>
              <a:headEnd/>
              <a:tailEnd/>
            </a:ln>
          </p:spPr>
          <p:txBody>
            <a:bodyPr/>
            <a:lstStyle/>
            <a:p>
              <a:endParaRPr lang="en-US"/>
            </a:p>
          </p:txBody>
        </p:sp>
        <p:sp>
          <p:nvSpPr>
            <p:cNvPr id="18574" name="Freeform 143"/>
            <p:cNvSpPr>
              <a:spLocks/>
            </p:cNvSpPr>
            <p:nvPr/>
          </p:nvSpPr>
          <p:spPr bwMode="auto">
            <a:xfrm>
              <a:off x="1551"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20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9 w 530"/>
                <a:gd name="T49" fmla="*/ 319 h 471"/>
                <a:gd name="T50" fmla="*/ 409 w 530"/>
                <a:gd name="T51" fmla="*/ 349 h 471"/>
                <a:gd name="T52" fmla="*/ 401 w 530"/>
                <a:gd name="T53" fmla="*/ 327 h 471"/>
                <a:gd name="T54" fmla="*/ 416 w 530"/>
                <a:gd name="T55" fmla="*/ 311 h 471"/>
                <a:gd name="T56" fmla="*/ 462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8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6 w 530"/>
                <a:gd name="T87" fmla="*/ 129 h 471"/>
                <a:gd name="T88" fmla="*/ 76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0"/>
                <a:gd name="T151" fmla="*/ 0 h 471"/>
                <a:gd name="T152" fmla="*/ 530 w 530"/>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20" y="289"/>
                  </a:lnTo>
                  <a:lnTo>
                    <a:pt x="212" y="296"/>
                  </a:lnTo>
                  <a:lnTo>
                    <a:pt x="227" y="304"/>
                  </a:lnTo>
                  <a:lnTo>
                    <a:pt x="197" y="311"/>
                  </a:lnTo>
                  <a:lnTo>
                    <a:pt x="189" y="357"/>
                  </a:lnTo>
                  <a:lnTo>
                    <a:pt x="235" y="327"/>
                  </a:lnTo>
                  <a:lnTo>
                    <a:pt x="242" y="289"/>
                  </a:lnTo>
                  <a:lnTo>
                    <a:pt x="242" y="304"/>
                  </a:lnTo>
                  <a:lnTo>
                    <a:pt x="265" y="296"/>
                  </a:lnTo>
                  <a:lnTo>
                    <a:pt x="257" y="304"/>
                  </a:lnTo>
                  <a:lnTo>
                    <a:pt x="295" y="319"/>
                  </a:lnTo>
                  <a:lnTo>
                    <a:pt x="348" y="319"/>
                  </a:lnTo>
                  <a:lnTo>
                    <a:pt x="356" y="311"/>
                  </a:lnTo>
                  <a:lnTo>
                    <a:pt x="363" y="311"/>
                  </a:lnTo>
                  <a:lnTo>
                    <a:pt x="356" y="327"/>
                  </a:lnTo>
                  <a:lnTo>
                    <a:pt x="379" y="334"/>
                  </a:lnTo>
                  <a:lnTo>
                    <a:pt x="379" y="319"/>
                  </a:lnTo>
                  <a:lnTo>
                    <a:pt x="379" y="334"/>
                  </a:lnTo>
                  <a:lnTo>
                    <a:pt x="409" y="349"/>
                  </a:lnTo>
                  <a:lnTo>
                    <a:pt x="416" y="342"/>
                  </a:lnTo>
                  <a:lnTo>
                    <a:pt x="401" y="327"/>
                  </a:lnTo>
                  <a:lnTo>
                    <a:pt x="432" y="342"/>
                  </a:lnTo>
                  <a:lnTo>
                    <a:pt x="416" y="311"/>
                  </a:lnTo>
                  <a:lnTo>
                    <a:pt x="432" y="342"/>
                  </a:lnTo>
                  <a:lnTo>
                    <a:pt x="462" y="364"/>
                  </a:lnTo>
                  <a:lnTo>
                    <a:pt x="500" y="387"/>
                  </a:lnTo>
                  <a:lnTo>
                    <a:pt x="492" y="402"/>
                  </a:lnTo>
                  <a:lnTo>
                    <a:pt x="507" y="387"/>
                  </a:lnTo>
                  <a:lnTo>
                    <a:pt x="522" y="418"/>
                  </a:lnTo>
                  <a:lnTo>
                    <a:pt x="530" y="410"/>
                  </a:lnTo>
                  <a:lnTo>
                    <a:pt x="522" y="387"/>
                  </a:lnTo>
                  <a:lnTo>
                    <a:pt x="492" y="380"/>
                  </a:lnTo>
                  <a:lnTo>
                    <a:pt x="416" y="304"/>
                  </a:lnTo>
                  <a:lnTo>
                    <a:pt x="394" y="334"/>
                  </a:lnTo>
                  <a:lnTo>
                    <a:pt x="386" y="311"/>
                  </a:lnTo>
                  <a:lnTo>
                    <a:pt x="371" y="319"/>
                  </a:lnTo>
                  <a:lnTo>
                    <a:pt x="363" y="304"/>
                  </a:lnTo>
                  <a:lnTo>
                    <a:pt x="341" y="304"/>
                  </a:lnTo>
                  <a:lnTo>
                    <a:pt x="288" y="31"/>
                  </a:lnTo>
                  <a:lnTo>
                    <a:pt x="182"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6" y="129"/>
                  </a:lnTo>
                  <a:lnTo>
                    <a:pt x="83" y="144"/>
                  </a:lnTo>
                  <a:lnTo>
                    <a:pt x="76" y="152"/>
                  </a:lnTo>
                  <a:lnTo>
                    <a:pt x="45" y="122"/>
                  </a:lnTo>
                  <a:lnTo>
                    <a:pt x="0" y="144"/>
                  </a:lnTo>
                  <a:lnTo>
                    <a:pt x="23" y="160"/>
                  </a:lnTo>
                  <a:lnTo>
                    <a:pt x="15" y="160"/>
                  </a:lnTo>
                  <a:lnTo>
                    <a:pt x="15" y="182"/>
                  </a:lnTo>
                  <a:lnTo>
                    <a:pt x="53" y="182"/>
                  </a:lnTo>
                  <a:lnTo>
                    <a:pt x="60" y="198"/>
                  </a:lnTo>
                  <a:lnTo>
                    <a:pt x="83" y="182"/>
                  </a:lnTo>
                  <a:lnTo>
                    <a:pt x="76" y="220"/>
                  </a:lnTo>
                  <a:lnTo>
                    <a:pt x="38" y="235"/>
                  </a:lnTo>
                  <a:lnTo>
                    <a:pt x="38" y="243"/>
                  </a:lnTo>
                </a:path>
              </a:pathLst>
            </a:custGeom>
            <a:noFill/>
            <a:ln w="8">
              <a:solidFill>
                <a:srgbClr val="000000"/>
              </a:solidFill>
              <a:prstDash val="solid"/>
              <a:round/>
              <a:headEnd/>
              <a:tailEnd/>
            </a:ln>
          </p:spPr>
          <p:txBody>
            <a:bodyPr/>
            <a:lstStyle/>
            <a:p>
              <a:endParaRPr lang="en-US"/>
            </a:p>
          </p:txBody>
        </p:sp>
        <p:sp>
          <p:nvSpPr>
            <p:cNvPr id="18575" name="Freeform 144"/>
            <p:cNvSpPr>
              <a:spLocks/>
            </p:cNvSpPr>
            <p:nvPr/>
          </p:nvSpPr>
          <p:spPr bwMode="auto">
            <a:xfrm>
              <a:off x="1899" y="2171"/>
              <a:ext cx="349" cy="402"/>
            </a:xfrm>
            <a:custGeom>
              <a:avLst/>
              <a:gdLst>
                <a:gd name="T0" fmla="*/ 349 w 349"/>
                <a:gd name="T1" fmla="*/ 38 h 402"/>
                <a:gd name="T2" fmla="*/ 99 w 349"/>
                <a:gd name="T3" fmla="*/ 0 h 402"/>
                <a:gd name="T4" fmla="*/ 84 w 349"/>
                <a:gd name="T5" fmla="*/ 61 h 402"/>
                <a:gd name="T6" fmla="*/ 68 w 349"/>
                <a:gd name="T7" fmla="*/ 46 h 402"/>
                <a:gd name="T8" fmla="*/ 53 w 349"/>
                <a:gd name="T9" fmla="*/ 46 h 402"/>
                <a:gd name="T10" fmla="*/ 46 w 349"/>
                <a:gd name="T11" fmla="*/ 114 h 402"/>
                <a:gd name="T12" fmla="*/ 61 w 349"/>
                <a:gd name="T13" fmla="*/ 167 h 402"/>
                <a:gd name="T14" fmla="*/ 38 w 349"/>
                <a:gd name="T15" fmla="*/ 182 h 402"/>
                <a:gd name="T16" fmla="*/ 31 w 349"/>
                <a:gd name="T17" fmla="*/ 213 h 402"/>
                <a:gd name="T18" fmla="*/ 15 w 349"/>
                <a:gd name="T19" fmla="*/ 220 h 402"/>
                <a:gd name="T20" fmla="*/ 23 w 349"/>
                <a:gd name="T21" fmla="*/ 258 h 402"/>
                <a:gd name="T22" fmla="*/ 8 w 349"/>
                <a:gd name="T23" fmla="*/ 258 h 402"/>
                <a:gd name="T24" fmla="*/ 0 w 349"/>
                <a:gd name="T25" fmla="*/ 273 h 402"/>
                <a:gd name="T26" fmla="*/ 190 w 349"/>
                <a:gd name="T27" fmla="*/ 380 h 402"/>
                <a:gd name="T28" fmla="*/ 296 w 349"/>
                <a:gd name="T29" fmla="*/ 402 h 402"/>
                <a:gd name="T30" fmla="*/ 349 w 349"/>
                <a:gd name="T31" fmla="*/ 38 h 4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9"/>
                <a:gd name="T49" fmla="*/ 0 h 402"/>
                <a:gd name="T50" fmla="*/ 349 w 349"/>
                <a:gd name="T51" fmla="*/ 402 h 4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9" h="402">
                  <a:moveTo>
                    <a:pt x="349" y="38"/>
                  </a:moveTo>
                  <a:lnTo>
                    <a:pt x="99" y="0"/>
                  </a:lnTo>
                  <a:lnTo>
                    <a:pt x="84" y="61"/>
                  </a:lnTo>
                  <a:lnTo>
                    <a:pt x="68" y="46"/>
                  </a:lnTo>
                  <a:lnTo>
                    <a:pt x="53" y="46"/>
                  </a:lnTo>
                  <a:lnTo>
                    <a:pt x="46" y="114"/>
                  </a:lnTo>
                  <a:lnTo>
                    <a:pt x="61" y="167"/>
                  </a:lnTo>
                  <a:lnTo>
                    <a:pt x="38" y="182"/>
                  </a:lnTo>
                  <a:lnTo>
                    <a:pt x="31" y="213"/>
                  </a:lnTo>
                  <a:lnTo>
                    <a:pt x="15" y="220"/>
                  </a:lnTo>
                  <a:lnTo>
                    <a:pt x="23" y="258"/>
                  </a:lnTo>
                  <a:lnTo>
                    <a:pt x="8" y="258"/>
                  </a:lnTo>
                  <a:lnTo>
                    <a:pt x="0" y="273"/>
                  </a:lnTo>
                  <a:lnTo>
                    <a:pt x="190" y="380"/>
                  </a:lnTo>
                  <a:lnTo>
                    <a:pt x="296" y="402"/>
                  </a:lnTo>
                  <a:lnTo>
                    <a:pt x="349" y="38"/>
                  </a:lnTo>
                  <a:close/>
                </a:path>
              </a:pathLst>
            </a:custGeom>
            <a:solidFill>
              <a:srgbClr val="FF4500"/>
            </a:solidFill>
            <a:ln w="8">
              <a:solidFill>
                <a:srgbClr val="FF4500"/>
              </a:solidFill>
              <a:prstDash val="solid"/>
              <a:round/>
              <a:headEnd/>
              <a:tailEnd/>
            </a:ln>
          </p:spPr>
          <p:txBody>
            <a:bodyPr/>
            <a:lstStyle/>
            <a:p>
              <a:endParaRPr lang="en-US"/>
            </a:p>
          </p:txBody>
        </p:sp>
        <p:sp>
          <p:nvSpPr>
            <p:cNvPr id="18576" name="Freeform 145"/>
            <p:cNvSpPr>
              <a:spLocks/>
            </p:cNvSpPr>
            <p:nvPr/>
          </p:nvSpPr>
          <p:spPr bwMode="auto">
            <a:xfrm>
              <a:off x="1899" y="2171"/>
              <a:ext cx="349" cy="402"/>
            </a:xfrm>
            <a:custGeom>
              <a:avLst/>
              <a:gdLst>
                <a:gd name="T0" fmla="*/ 349 w 349"/>
                <a:gd name="T1" fmla="*/ 38 h 402"/>
                <a:gd name="T2" fmla="*/ 99 w 349"/>
                <a:gd name="T3" fmla="*/ 0 h 402"/>
                <a:gd name="T4" fmla="*/ 84 w 349"/>
                <a:gd name="T5" fmla="*/ 61 h 402"/>
                <a:gd name="T6" fmla="*/ 68 w 349"/>
                <a:gd name="T7" fmla="*/ 46 h 402"/>
                <a:gd name="T8" fmla="*/ 53 w 349"/>
                <a:gd name="T9" fmla="*/ 46 h 402"/>
                <a:gd name="T10" fmla="*/ 46 w 349"/>
                <a:gd name="T11" fmla="*/ 114 h 402"/>
                <a:gd name="T12" fmla="*/ 61 w 349"/>
                <a:gd name="T13" fmla="*/ 167 h 402"/>
                <a:gd name="T14" fmla="*/ 38 w 349"/>
                <a:gd name="T15" fmla="*/ 182 h 402"/>
                <a:gd name="T16" fmla="*/ 31 w 349"/>
                <a:gd name="T17" fmla="*/ 213 h 402"/>
                <a:gd name="T18" fmla="*/ 15 w 349"/>
                <a:gd name="T19" fmla="*/ 220 h 402"/>
                <a:gd name="T20" fmla="*/ 23 w 349"/>
                <a:gd name="T21" fmla="*/ 258 h 402"/>
                <a:gd name="T22" fmla="*/ 8 w 349"/>
                <a:gd name="T23" fmla="*/ 258 h 402"/>
                <a:gd name="T24" fmla="*/ 0 w 349"/>
                <a:gd name="T25" fmla="*/ 273 h 402"/>
                <a:gd name="T26" fmla="*/ 190 w 349"/>
                <a:gd name="T27" fmla="*/ 380 h 402"/>
                <a:gd name="T28" fmla="*/ 296 w 349"/>
                <a:gd name="T29" fmla="*/ 402 h 402"/>
                <a:gd name="T30" fmla="*/ 349 w 349"/>
                <a:gd name="T31" fmla="*/ 38 h 402"/>
                <a:gd name="T32" fmla="*/ 349 w 349"/>
                <a:gd name="T33" fmla="*/ 46 h 4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9"/>
                <a:gd name="T52" fmla="*/ 0 h 402"/>
                <a:gd name="T53" fmla="*/ 349 w 349"/>
                <a:gd name="T54" fmla="*/ 402 h 4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9" h="402">
                  <a:moveTo>
                    <a:pt x="349" y="38"/>
                  </a:moveTo>
                  <a:lnTo>
                    <a:pt x="99" y="0"/>
                  </a:lnTo>
                  <a:lnTo>
                    <a:pt x="84" y="61"/>
                  </a:lnTo>
                  <a:lnTo>
                    <a:pt x="68" y="46"/>
                  </a:lnTo>
                  <a:lnTo>
                    <a:pt x="53" y="46"/>
                  </a:lnTo>
                  <a:lnTo>
                    <a:pt x="46" y="114"/>
                  </a:lnTo>
                  <a:lnTo>
                    <a:pt x="61" y="167"/>
                  </a:lnTo>
                  <a:lnTo>
                    <a:pt x="38" y="182"/>
                  </a:lnTo>
                  <a:lnTo>
                    <a:pt x="31" y="213"/>
                  </a:lnTo>
                  <a:lnTo>
                    <a:pt x="15" y="220"/>
                  </a:lnTo>
                  <a:lnTo>
                    <a:pt x="23" y="258"/>
                  </a:lnTo>
                  <a:lnTo>
                    <a:pt x="8" y="258"/>
                  </a:lnTo>
                  <a:lnTo>
                    <a:pt x="0" y="273"/>
                  </a:lnTo>
                  <a:lnTo>
                    <a:pt x="190" y="380"/>
                  </a:lnTo>
                  <a:lnTo>
                    <a:pt x="296" y="402"/>
                  </a:lnTo>
                  <a:lnTo>
                    <a:pt x="349" y="38"/>
                  </a:lnTo>
                  <a:lnTo>
                    <a:pt x="349" y="46"/>
                  </a:lnTo>
                </a:path>
              </a:pathLst>
            </a:custGeom>
            <a:noFill/>
            <a:ln w="8">
              <a:solidFill>
                <a:srgbClr val="000000"/>
              </a:solidFill>
              <a:prstDash val="solid"/>
              <a:round/>
              <a:headEnd/>
              <a:tailEnd/>
            </a:ln>
          </p:spPr>
          <p:txBody>
            <a:bodyPr/>
            <a:lstStyle/>
            <a:p>
              <a:endParaRPr lang="en-US"/>
            </a:p>
          </p:txBody>
        </p:sp>
        <p:sp>
          <p:nvSpPr>
            <p:cNvPr id="18577" name="Freeform 146"/>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7 w 257"/>
                <a:gd name="T9" fmla="*/ 0 h 235"/>
                <a:gd name="T10" fmla="*/ 0 w 257"/>
                <a:gd name="T11" fmla="*/ 7 h 235"/>
                <a:gd name="T12" fmla="*/ 15 w 257"/>
                <a:gd name="T13" fmla="*/ 83 h 235"/>
                <a:gd name="T14" fmla="*/ 15 w 257"/>
                <a:gd name="T15" fmla="*/ 189 h 235"/>
                <a:gd name="T16" fmla="*/ 38 w 257"/>
                <a:gd name="T17" fmla="*/ 197 h 235"/>
                <a:gd name="T18" fmla="*/ 38 w 257"/>
                <a:gd name="T19" fmla="*/ 235 h 235"/>
                <a:gd name="T20" fmla="*/ 189 w 257"/>
                <a:gd name="T21" fmla="*/ 227 h 235"/>
                <a:gd name="T22" fmla="*/ 197 w 257"/>
                <a:gd name="T23" fmla="*/ 212 h 235"/>
                <a:gd name="T24" fmla="*/ 197 w 257"/>
                <a:gd name="T25" fmla="*/ 197 h 235"/>
                <a:gd name="T26" fmla="*/ 181 w 257"/>
                <a:gd name="T27" fmla="*/ 197 h 235"/>
                <a:gd name="T28" fmla="*/ 181 w 257"/>
                <a:gd name="T29" fmla="*/ 182 h 235"/>
                <a:gd name="T30" fmla="*/ 197 w 257"/>
                <a:gd name="T31" fmla="*/ 182 h 235"/>
                <a:gd name="T32" fmla="*/ 189 w 257"/>
                <a:gd name="T33" fmla="*/ 166 h 235"/>
                <a:gd name="T34" fmla="*/ 204 w 257"/>
                <a:gd name="T35" fmla="*/ 151 h 235"/>
                <a:gd name="T36" fmla="*/ 197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50 w 257"/>
                <a:gd name="T51" fmla="*/ 60 h 235"/>
                <a:gd name="T52" fmla="*/ 242 w 257"/>
                <a:gd name="T53" fmla="*/ 53 h 235"/>
                <a:gd name="T54" fmla="*/ 257 w 257"/>
                <a:gd name="T55" fmla="*/ 38 h 235"/>
                <a:gd name="T56" fmla="*/ 257 w 257"/>
                <a:gd name="T57" fmla="*/ 30 h 2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7"/>
                <a:gd name="T88" fmla="*/ 0 h 235"/>
                <a:gd name="T89" fmla="*/ 257 w 257"/>
                <a:gd name="T90" fmla="*/ 235 h 2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7" h="235">
                  <a:moveTo>
                    <a:pt x="257" y="30"/>
                  </a:moveTo>
                  <a:lnTo>
                    <a:pt x="219" y="38"/>
                  </a:lnTo>
                  <a:lnTo>
                    <a:pt x="234" y="15"/>
                  </a:lnTo>
                  <a:lnTo>
                    <a:pt x="227" y="0"/>
                  </a:lnTo>
                  <a:lnTo>
                    <a:pt x="197" y="0"/>
                  </a:lnTo>
                  <a:lnTo>
                    <a:pt x="0" y="7"/>
                  </a:lnTo>
                  <a:lnTo>
                    <a:pt x="15" y="83"/>
                  </a:lnTo>
                  <a:lnTo>
                    <a:pt x="15" y="189"/>
                  </a:lnTo>
                  <a:lnTo>
                    <a:pt x="38" y="197"/>
                  </a:lnTo>
                  <a:lnTo>
                    <a:pt x="38" y="235"/>
                  </a:lnTo>
                  <a:lnTo>
                    <a:pt x="189" y="227"/>
                  </a:lnTo>
                  <a:lnTo>
                    <a:pt x="197" y="212"/>
                  </a:lnTo>
                  <a:lnTo>
                    <a:pt x="197" y="197"/>
                  </a:lnTo>
                  <a:lnTo>
                    <a:pt x="181" y="197"/>
                  </a:lnTo>
                  <a:lnTo>
                    <a:pt x="181" y="182"/>
                  </a:lnTo>
                  <a:lnTo>
                    <a:pt x="197" y="182"/>
                  </a:lnTo>
                  <a:lnTo>
                    <a:pt x="189" y="166"/>
                  </a:lnTo>
                  <a:lnTo>
                    <a:pt x="204" y="151"/>
                  </a:lnTo>
                  <a:lnTo>
                    <a:pt x="197" y="151"/>
                  </a:lnTo>
                  <a:lnTo>
                    <a:pt x="219" y="136"/>
                  </a:lnTo>
                  <a:lnTo>
                    <a:pt x="219" y="113"/>
                  </a:lnTo>
                  <a:lnTo>
                    <a:pt x="227" y="106"/>
                  </a:lnTo>
                  <a:lnTo>
                    <a:pt x="227" y="98"/>
                  </a:lnTo>
                  <a:lnTo>
                    <a:pt x="242" y="91"/>
                  </a:lnTo>
                  <a:lnTo>
                    <a:pt x="234" y="68"/>
                  </a:lnTo>
                  <a:lnTo>
                    <a:pt x="250" y="60"/>
                  </a:lnTo>
                  <a:lnTo>
                    <a:pt x="242" y="53"/>
                  </a:lnTo>
                  <a:lnTo>
                    <a:pt x="257" y="38"/>
                  </a:lnTo>
                  <a:lnTo>
                    <a:pt x="257" y="30"/>
                  </a:lnTo>
                  <a:close/>
                </a:path>
              </a:pathLst>
            </a:custGeom>
            <a:solidFill>
              <a:srgbClr val="B22222"/>
            </a:solidFill>
            <a:ln w="8">
              <a:solidFill>
                <a:srgbClr val="B22222"/>
              </a:solidFill>
              <a:prstDash val="solid"/>
              <a:round/>
              <a:headEnd/>
              <a:tailEnd/>
            </a:ln>
          </p:spPr>
          <p:txBody>
            <a:bodyPr/>
            <a:lstStyle/>
            <a:p>
              <a:endParaRPr lang="en-US"/>
            </a:p>
          </p:txBody>
        </p:sp>
        <p:sp>
          <p:nvSpPr>
            <p:cNvPr id="18578" name="Freeform 147"/>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7 w 257"/>
                <a:gd name="T9" fmla="*/ 0 h 235"/>
                <a:gd name="T10" fmla="*/ 0 w 257"/>
                <a:gd name="T11" fmla="*/ 7 h 235"/>
                <a:gd name="T12" fmla="*/ 15 w 257"/>
                <a:gd name="T13" fmla="*/ 83 h 235"/>
                <a:gd name="T14" fmla="*/ 15 w 257"/>
                <a:gd name="T15" fmla="*/ 189 h 235"/>
                <a:gd name="T16" fmla="*/ 38 w 257"/>
                <a:gd name="T17" fmla="*/ 197 h 235"/>
                <a:gd name="T18" fmla="*/ 38 w 257"/>
                <a:gd name="T19" fmla="*/ 235 h 235"/>
                <a:gd name="T20" fmla="*/ 189 w 257"/>
                <a:gd name="T21" fmla="*/ 227 h 235"/>
                <a:gd name="T22" fmla="*/ 197 w 257"/>
                <a:gd name="T23" fmla="*/ 212 h 235"/>
                <a:gd name="T24" fmla="*/ 197 w 257"/>
                <a:gd name="T25" fmla="*/ 197 h 235"/>
                <a:gd name="T26" fmla="*/ 181 w 257"/>
                <a:gd name="T27" fmla="*/ 197 h 235"/>
                <a:gd name="T28" fmla="*/ 181 w 257"/>
                <a:gd name="T29" fmla="*/ 182 h 235"/>
                <a:gd name="T30" fmla="*/ 197 w 257"/>
                <a:gd name="T31" fmla="*/ 182 h 235"/>
                <a:gd name="T32" fmla="*/ 189 w 257"/>
                <a:gd name="T33" fmla="*/ 166 h 235"/>
                <a:gd name="T34" fmla="*/ 204 w 257"/>
                <a:gd name="T35" fmla="*/ 151 h 235"/>
                <a:gd name="T36" fmla="*/ 197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50 w 257"/>
                <a:gd name="T51" fmla="*/ 60 h 235"/>
                <a:gd name="T52" fmla="*/ 242 w 257"/>
                <a:gd name="T53" fmla="*/ 53 h 235"/>
                <a:gd name="T54" fmla="*/ 257 w 257"/>
                <a:gd name="T55" fmla="*/ 38 h 235"/>
                <a:gd name="T56" fmla="*/ 257 w 257"/>
                <a:gd name="T57" fmla="*/ 30 h 235"/>
                <a:gd name="T58" fmla="*/ 257 w 257"/>
                <a:gd name="T59" fmla="*/ 38 h 23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57"/>
                <a:gd name="T91" fmla="*/ 0 h 235"/>
                <a:gd name="T92" fmla="*/ 257 w 257"/>
                <a:gd name="T93" fmla="*/ 235 h 23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57" h="235">
                  <a:moveTo>
                    <a:pt x="257" y="30"/>
                  </a:moveTo>
                  <a:lnTo>
                    <a:pt x="219" y="38"/>
                  </a:lnTo>
                  <a:lnTo>
                    <a:pt x="234" y="15"/>
                  </a:lnTo>
                  <a:lnTo>
                    <a:pt x="227" y="0"/>
                  </a:lnTo>
                  <a:lnTo>
                    <a:pt x="197" y="0"/>
                  </a:lnTo>
                  <a:lnTo>
                    <a:pt x="0" y="7"/>
                  </a:lnTo>
                  <a:lnTo>
                    <a:pt x="15" y="83"/>
                  </a:lnTo>
                  <a:lnTo>
                    <a:pt x="15" y="189"/>
                  </a:lnTo>
                  <a:lnTo>
                    <a:pt x="38" y="197"/>
                  </a:lnTo>
                  <a:lnTo>
                    <a:pt x="38" y="235"/>
                  </a:lnTo>
                  <a:lnTo>
                    <a:pt x="189" y="227"/>
                  </a:lnTo>
                  <a:lnTo>
                    <a:pt x="197" y="212"/>
                  </a:lnTo>
                  <a:lnTo>
                    <a:pt x="197" y="197"/>
                  </a:lnTo>
                  <a:lnTo>
                    <a:pt x="181" y="197"/>
                  </a:lnTo>
                  <a:lnTo>
                    <a:pt x="181" y="182"/>
                  </a:lnTo>
                  <a:lnTo>
                    <a:pt x="197" y="182"/>
                  </a:lnTo>
                  <a:lnTo>
                    <a:pt x="189" y="166"/>
                  </a:lnTo>
                  <a:lnTo>
                    <a:pt x="204" y="151"/>
                  </a:lnTo>
                  <a:lnTo>
                    <a:pt x="197" y="151"/>
                  </a:lnTo>
                  <a:lnTo>
                    <a:pt x="219" y="136"/>
                  </a:lnTo>
                  <a:lnTo>
                    <a:pt x="219" y="113"/>
                  </a:lnTo>
                  <a:lnTo>
                    <a:pt x="227" y="106"/>
                  </a:lnTo>
                  <a:lnTo>
                    <a:pt x="227" y="98"/>
                  </a:lnTo>
                  <a:lnTo>
                    <a:pt x="242" y="91"/>
                  </a:lnTo>
                  <a:lnTo>
                    <a:pt x="234" y="68"/>
                  </a:lnTo>
                  <a:lnTo>
                    <a:pt x="250" y="60"/>
                  </a:lnTo>
                  <a:lnTo>
                    <a:pt x="242" y="53"/>
                  </a:lnTo>
                  <a:lnTo>
                    <a:pt x="257" y="38"/>
                  </a:lnTo>
                  <a:lnTo>
                    <a:pt x="257" y="30"/>
                  </a:lnTo>
                  <a:lnTo>
                    <a:pt x="257" y="38"/>
                  </a:lnTo>
                </a:path>
              </a:pathLst>
            </a:custGeom>
            <a:noFill/>
            <a:ln w="8">
              <a:solidFill>
                <a:srgbClr val="000000"/>
              </a:solidFill>
              <a:prstDash val="solid"/>
              <a:round/>
              <a:headEnd/>
              <a:tailEnd/>
            </a:ln>
          </p:spPr>
          <p:txBody>
            <a:bodyPr/>
            <a:lstStyle/>
            <a:p>
              <a:endParaRPr lang="en-US"/>
            </a:p>
          </p:txBody>
        </p:sp>
        <p:sp>
          <p:nvSpPr>
            <p:cNvPr id="18579" name="Freeform 148"/>
            <p:cNvSpPr>
              <a:spLocks/>
            </p:cNvSpPr>
            <p:nvPr/>
          </p:nvSpPr>
          <p:spPr bwMode="auto">
            <a:xfrm>
              <a:off x="1551" y="1739"/>
              <a:ext cx="409" cy="690"/>
            </a:xfrm>
            <a:custGeom>
              <a:avLst/>
              <a:gdLst>
                <a:gd name="T0" fmla="*/ 394 w 409"/>
                <a:gd name="T1" fmla="*/ 546 h 690"/>
                <a:gd name="T2" fmla="*/ 182 w 409"/>
                <a:gd name="T3" fmla="*/ 235 h 690"/>
                <a:gd name="T4" fmla="*/ 235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5 h 690"/>
                <a:gd name="T24" fmla="*/ 60 w 409"/>
                <a:gd name="T25" fmla="*/ 265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8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2 w 409"/>
                <a:gd name="T55" fmla="*/ 569 h 690"/>
                <a:gd name="T56" fmla="*/ 182 w 409"/>
                <a:gd name="T57" fmla="*/ 584 h 690"/>
                <a:gd name="T58" fmla="*/ 197 w 409"/>
                <a:gd name="T59" fmla="*/ 592 h 690"/>
                <a:gd name="T60" fmla="*/ 220 w 409"/>
                <a:gd name="T61" fmla="*/ 622 h 690"/>
                <a:gd name="T62" fmla="*/ 227 w 409"/>
                <a:gd name="T63" fmla="*/ 675 h 690"/>
                <a:gd name="T64" fmla="*/ 356 w 409"/>
                <a:gd name="T65" fmla="*/ 690 h 690"/>
                <a:gd name="T66" fmla="*/ 371 w 409"/>
                <a:gd name="T67" fmla="*/ 690 h 690"/>
                <a:gd name="T68" fmla="*/ 363 w 409"/>
                <a:gd name="T69" fmla="*/ 652 h 690"/>
                <a:gd name="T70" fmla="*/ 379 w 409"/>
                <a:gd name="T71" fmla="*/ 645 h 690"/>
                <a:gd name="T72" fmla="*/ 386 w 409"/>
                <a:gd name="T73" fmla="*/ 614 h 690"/>
                <a:gd name="T74" fmla="*/ 409 w 409"/>
                <a:gd name="T75" fmla="*/ 599 h 690"/>
                <a:gd name="T76" fmla="*/ 394 w 409"/>
                <a:gd name="T77" fmla="*/ 546 h 6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09"/>
                <a:gd name="T118" fmla="*/ 0 h 690"/>
                <a:gd name="T119" fmla="*/ 409 w 409"/>
                <a:gd name="T120" fmla="*/ 690 h 6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09" h="690">
                  <a:moveTo>
                    <a:pt x="394" y="546"/>
                  </a:moveTo>
                  <a:lnTo>
                    <a:pt x="182" y="235"/>
                  </a:lnTo>
                  <a:lnTo>
                    <a:pt x="235"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6" y="463"/>
                  </a:lnTo>
                  <a:lnTo>
                    <a:pt x="91" y="470"/>
                  </a:lnTo>
                  <a:lnTo>
                    <a:pt x="83" y="508"/>
                  </a:lnTo>
                  <a:lnTo>
                    <a:pt x="91" y="516"/>
                  </a:lnTo>
                  <a:lnTo>
                    <a:pt x="136" y="531"/>
                  </a:lnTo>
                  <a:lnTo>
                    <a:pt x="151" y="554"/>
                  </a:lnTo>
                  <a:lnTo>
                    <a:pt x="182" y="569"/>
                  </a:lnTo>
                  <a:lnTo>
                    <a:pt x="182" y="584"/>
                  </a:lnTo>
                  <a:lnTo>
                    <a:pt x="197" y="592"/>
                  </a:lnTo>
                  <a:lnTo>
                    <a:pt x="220" y="622"/>
                  </a:lnTo>
                  <a:lnTo>
                    <a:pt x="227" y="675"/>
                  </a:lnTo>
                  <a:lnTo>
                    <a:pt x="356" y="690"/>
                  </a:lnTo>
                  <a:lnTo>
                    <a:pt x="371" y="690"/>
                  </a:lnTo>
                  <a:lnTo>
                    <a:pt x="363" y="652"/>
                  </a:lnTo>
                  <a:lnTo>
                    <a:pt x="379" y="645"/>
                  </a:lnTo>
                  <a:lnTo>
                    <a:pt x="386" y="614"/>
                  </a:lnTo>
                  <a:lnTo>
                    <a:pt x="409" y="599"/>
                  </a:lnTo>
                  <a:lnTo>
                    <a:pt x="394" y="546"/>
                  </a:lnTo>
                  <a:close/>
                </a:path>
              </a:pathLst>
            </a:custGeom>
            <a:solidFill>
              <a:srgbClr val="B22222"/>
            </a:solidFill>
            <a:ln w="8">
              <a:solidFill>
                <a:srgbClr val="B22222"/>
              </a:solidFill>
              <a:prstDash val="solid"/>
              <a:round/>
              <a:headEnd/>
              <a:tailEnd/>
            </a:ln>
          </p:spPr>
          <p:txBody>
            <a:bodyPr/>
            <a:lstStyle/>
            <a:p>
              <a:endParaRPr lang="en-US"/>
            </a:p>
          </p:txBody>
        </p:sp>
        <p:sp>
          <p:nvSpPr>
            <p:cNvPr id="18580" name="Freeform 149"/>
            <p:cNvSpPr>
              <a:spLocks/>
            </p:cNvSpPr>
            <p:nvPr/>
          </p:nvSpPr>
          <p:spPr bwMode="auto">
            <a:xfrm>
              <a:off x="1551" y="1739"/>
              <a:ext cx="409" cy="690"/>
            </a:xfrm>
            <a:custGeom>
              <a:avLst/>
              <a:gdLst>
                <a:gd name="T0" fmla="*/ 394 w 409"/>
                <a:gd name="T1" fmla="*/ 546 h 690"/>
                <a:gd name="T2" fmla="*/ 182 w 409"/>
                <a:gd name="T3" fmla="*/ 235 h 690"/>
                <a:gd name="T4" fmla="*/ 235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5 h 690"/>
                <a:gd name="T24" fmla="*/ 60 w 409"/>
                <a:gd name="T25" fmla="*/ 265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8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2 w 409"/>
                <a:gd name="T55" fmla="*/ 569 h 690"/>
                <a:gd name="T56" fmla="*/ 182 w 409"/>
                <a:gd name="T57" fmla="*/ 584 h 690"/>
                <a:gd name="T58" fmla="*/ 197 w 409"/>
                <a:gd name="T59" fmla="*/ 592 h 690"/>
                <a:gd name="T60" fmla="*/ 220 w 409"/>
                <a:gd name="T61" fmla="*/ 622 h 690"/>
                <a:gd name="T62" fmla="*/ 227 w 409"/>
                <a:gd name="T63" fmla="*/ 675 h 690"/>
                <a:gd name="T64" fmla="*/ 356 w 409"/>
                <a:gd name="T65" fmla="*/ 690 h 690"/>
                <a:gd name="T66" fmla="*/ 371 w 409"/>
                <a:gd name="T67" fmla="*/ 690 h 690"/>
                <a:gd name="T68" fmla="*/ 363 w 409"/>
                <a:gd name="T69" fmla="*/ 652 h 690"/>
                <a:gd name="T70" fmla="*/ 379 w 409"/>
                <a:gd name="T71" fmla="*/ 645 h 690"/>
                <a:gd name="T72" fmla="*/ 386 w 409"/>
                <a:gd name="T73" fmla="*/ 614 h 690"/>
                <a:gd name="T74" fmla="*/ 409 w 409"/>
                <a:gd name="T75" fmla="*/ 599 h 690"/>
                <a:gd name="T76" fmla="*/ 394 w 409"/>
                <a:gd name="T77" fmla="*/ 546 h 690"/>
                <a:gd name="T78" fmla="*/ 394 w 409"/>
                <a:gd name="T79" fmla="*/ 5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09"/>
                <a:gd name="T121" fmla="*/ 0 h 690"/>
                <a:gd name="T122" fmla="*/ 409 w 409"/>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09" h="690">
                  <a:moveTo>
                    <a:pt x="394" y="546"/>
                  </a:moveTo>
                  <a:lnTo>
                    <a:pt x="182" y="235"/>
                  </a:lnTo>
                  <a:lnTo>
                    <a:pt x="235"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6" y="463"/>
                  </a:lnTo>
                  <a:lnTo>
                    <a:pt x="91" y="470"/>
                  </a:lnTo>
                  <a:lnTo>
                    <a:pt x="83" y="508"/>
                  </a:lnTo>
                  <a:lnTo>
                    <a:pt x="91" y="516"/>
                  </a:lnTo>
                  <a:lnTo>
                    <a:pt x="136" y="531"/>
                  </a:lnTo>
                  <a:lnTo>
                    <a:pt x="151" y="554"/>
                  </a:lnTo>
                  <a:lnTo>
                    <a:pt x="182" y="569"/>
                  </a:lnTo>
                  <a:lnTo>
                    <a:pt x="182" y="584"/>
                  </a:lnTo>
                  <a:lnTo>
                    <a:pt x="197" y="592"/>
                  </a:lnTo>
                  <a:lnTo>
                    <a:pt x="220" y="622"/>
                  </a:lnTo>
                  <a:lnTo>
                    <a:pt x="227" y="675"/>
                  </a:lnTo>
                  <a:lnTo>
                    <a:pt x="356" y="690"/>
                  </a:lnTo>
                  <a:lnTo>
                    <a:pt x="371" y="690"/>
                  </a:lnTo>
                  <a:lnTo>
                    <a:pt x="363" y="652"/>
                  </a:lnTo>
                  <a:lnTo>
                    <a:pt x="379" y="645"/>
                  </a:lnTo>
                  <a:lnTo>
                    <a:pt x="386" y="614"/>
                  </a:lnTo>
                  <a:lnTo>
                    <a:pt x="409" y="599"/>
                  </a:lnTo>
                  <a:lnTo>
                    <a:pt x="394" y="546"/>
                  </a:lnTo>
                  <a:lnTo>
                    <a:pt x="394" y="554"/>
                  </a:lnTo>
                </a:path>
              </a:pathLst>
            </a:custGeom>
            <a:noFill/>
            <a:ln w="8">
              <a:solidFill>
                <a:srgbClr val="000000"/>
              </a:solidFill>
              <a:prstDash val="solid"/>
              <a:round/>
              <a:headEnd/>
              <a:tailEnd/>
            </a:ln>
          </p:spPr>
          <p:txBody>
            <a:bodyPr/>
            <a:lstStyle/>
            <a:p>
              <a:endParaRPr lang="en-US"/>
            </a:p>
          </p:txBody>
        </p:sp>
        <p:sp>
          <p:nvSpPr>
            <p:cNvPr id="18581" name="Freeform 150"/>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7 w 371"/>
                <a:gd name="T7" fmla="*/ 0 h 288"/>
                <a:gd name="T8" fmla="*/ 0 w 371"/>
                <a:gd name="T9" fmla="*/ 250 h 288"/>
                <a:gd name="T10" fmla="*/ 303 w 371"/>
                <a:gd name="T11" fmla="*/ 281 h 288"/>
                <a:gd name="T12" fmla="*/ 356 w 371"/>
                <a:gd name="T13" fmla="*/ 288 h 288"/>
                <a:gd name="T14" fmla="*/ 363 w 371"/>
                <a:gd name="T15" fmla="*/ 91 h 288"/>
                <a:gd name="T16" fmla="*/ 0 60000 65536"/>
                <a:gd name="T17" fmla="*/ 0 60000 65536"/>
                <a:gd name="T18" fmla="*/ 0 60000 65536"/>
                <a:gd name="T19" fmla="*/ 0 60000 65536"/>
                <a:gd name="T20" fmla="*/ 0 60000 65536"/>
                <a:gd name="T21" fmla="*/ 0 60000 65536"/>
                <a:gd name="T22" fmla="*/ 0 60000 65536"/>
                <a:gd name="T23" fmla="*/ 0 60000 65536"/>
                <a:gd name="T24" fmla="*/ 0 w 371"/>
                <a:gd name="T25" fmla="*/ 0 h 288"/>
                <a:gd name="T26" fmla="*/ 371 w 371"/>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1" h="288">
                  <a:moveTo>
                    <a:pt x="363" y="91"/>
                  </a:moveTo>
                  <a:lnTo>
                    <a:pt x="371" y="30"/>
                  </a:lnTo>
                  <a:lnTo>
                    <a:pt x="272" y="23"/>
                  </a:lnTo>
                  <a:lnTo>
                    <a:pt x="37" y="0"/>
                  </a:lnTo>
                  <a:lnTo>
                    <a:pt x="0" y="250"/>
                  </a:lnTo>
                  <a:lnTo>
                    <a:pt x="303" y="281"/>
                  </a:lnTo>
                  <a:lnTo>
                    <a:pt x="356" y="288"/>
                  </a:lnTo>
                  <a:lnTo>
                    <a:pt x="363" y="91"/>
                  </a:lnTo>
                  <a:close/>
                </a:path>
              </a:pathLst>
            </a:custGeom>
            <a:solidFill>
              <a:srgbClr val="FFAA00"/>
            </a:solidFill>
            <a:ln w="8">
              <a:solidFill>
                <a:srgbClr val="FFAA00"/>
              </a:solidFill>
              <a:prstDash val="solid"/>
              <a:round/>
              <a:headEnd/>
              <a:tailEnd/>
            </a:ln>
          </p:spPr>
          <p:txBody>
            <a:bodyPr/>
            <a:lstStyle/>
            <a:p>
              <a:endParaRPr lang="en-US"/>
            </a:p>
          </p:txBody>
        </p:sp>
        <p:sp>
          <p:nvSpPr>
            <p:cNvPr id="18582" name="Freeform 151"/>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7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1"/>
                <a:gd name="T28" fmla="*/ 0 h 288"/>
                <a:gd name="T29" fmla="*/ 371 w 371"/>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1" h="288">
                  <a:moveTo>
                    <a:pt x="363" y="91"/>
                  </a:moveTo>
                  <a:lnTo>
                    <a:pt x="371" y="30"/>
                  </a:lnTo>
                  <a:lnTo>
                    <a:pt x="272" y="23"/>
                  </a:lnTo>
                  <a:lnTo>
                    <a:pt x="37" y="0"/>
                  </a:lnTo>
                  <a:lnTo>
                    <a:pt x="0" y="250"/>
                  </a:lnTo>
                  <a:lnTo>
                    <a:pt x="303" y="281"/>
                  </a:lnTo>
                  <a:lnTo>
                    <a:pt x="356" y="288"/>
                  </a:lnTo>
                  <a:lnTo>
                    <a:pt x="363" y="91"/>
                  </a:lnTo>
                  <a:lnTo>
                    <a:pt x="363" y="99"/>
                  </a:lnTo>
                </a:path>
              </a:pathLst>
            </a:custGeom>
            <a:noFill/>
            <a:ln w="8">
              <a:solidFill>
                <a:srgbClr val="000000"/>
              </a:solidFill>
              <a:prstDash val="solid"/>
              <a:round/>
              <a:headEnd/>
              <a:tailEnd/>
            </a:ln>
          </p:spPr>
          <p:txBody>
            <a:bodyPr/>
            <a:lstStyle/>
            <a:p>
              <a:endParaRPr lang="en-US"/>
            </a:p>
          </p:txBody>
        </p:sp>
        <p:sp>
          <p:nvSpPr>
            <p:cNvPr id="18583" name="Freeform 152"/>
            <p:cNvSpPr>
              <a:spLocks/>
            </p:cNvSpPr>
            <p:nvPr/>
          </p:nvSpPr>
          <p:spPr bwMode="auto">
            <a:xfrm>
              <a:off x="3967" y="1792"/>
              <a:ext cx="83" cy="84"/>
            </a:xfrm>
            <a:custGeom>
              <a:avLst/>
              <a:gdLst>
                <a:gd name="T0" fmla="*/ 75 w 83"/>
                <a:gd name="T1" fmla="*/ 0 h 84"/>
                <a:gd name="T2" fmla="*/ 0 w 83"/>
                <a:gd name="T3" fmla="*/ 15 h 84"/>
                <a:gd name="T4" fmla="*/ 7 w 83"/>
                <a:gd name="T5" fmla="*/ 68 h 84"/>
                <a:gd name="T6" fmla="*/ 0 w 83"/>
                <a:gd name="T7" fmla="*/ 76 h 84"/>
                <a:gd name="T8" fmla="*/ 7 w 83"/>
                <a:gd name="T9" fmla="*/ 84 h 84"/>
                <a:gd name="T10" fmla="*/ 38 w 83"/>
                <a:gd name="T11" fmla="*/ 53 h 84"/>
                <a:gd name="T12" fmla="*/ 60 w 83"/>
                <a:gd name="T13" fmla="*/ 53 h 84"/>
                <a:gd name="T14" fmla="*/ 83 w 83"/>
                <a:gd name="T15" fmla="*/ 38 h 84"/>
                <a:gd name="T16" fmla="*/ 75 w 83"/>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84"/>
                <a:gd name="T29" fmla="*/ 83 w 83"/>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84">
                  <a:moveTo>
                    <a:pt x="75" y="0"/>
                  </a:moveTo>
                  <a:lnTo>
                    <a:pt x="0" y="15"/>
                  </a:lnTo>
                  <a:lnTo>
                    <a:pt x="7" y="68"/>
                  </a:lnTo>
                  <a:lnTo>
                    <a:pt x="0" y="76"/>
                  </a:lnTo>
                  <a:lnTo>
                    <a:pt x="7" y="84"/>
                  </a:lnTo>
                  <a:lnTo>
                    <a:pt x="38" y="53"/>
                  </a:lnTo>
                  <a:lnTo>
                    <a:pt x="60" y="53"/>
                  </a:lnTo>
                  <a:lnTo>
                    <a:pt x="83" y="38"/>
                  </a:lnTo>
                  <a:lnTo>
                    <a:pt x="75" y="0"/>
                  </a:lnTo>
                  <a:close/>
                </a:path>
              </a:pathLst>
            </a:custGeom>
            <a:solidFill>
              <a:srgbClr val="FF8C00"/>
            </a:solidFill>
            <a:ln w="8">
              <a:solidFill>
                <a:srgbClr val="FF8C00"/>
              </a:solidFill>
              <a:prstDash val="solid"/>
              <a:round/>
              <a:headEnd/>
              <a:tailEnd/>
            </a:ln>
          </p:spPr>
          <p:txBody>
            <a:bodyPr/>
            <a:lstStyle/>
            <a:p>
              <a:endParaRPr lang="en-US"/>
            </a:p>
          </p:txBody>
        </p:sp>
        <p:sp>
          <p:nvSpPr>
            <p:cNvPr id="18584" name="Freeform 153"/>
            <p:cNvSpPr>
              <a:spLocks/>
            </p:cNvSpPr>
            <p:nvPr/>
          </p:nvSpPr>
          <p:spPr bwMode="auto">
            <a:xfrm>
              <a:off x="3967" y="1792"/>
              <a:ext cx="83" cy="84"/>
            </a:xfrm>
            <a:custGeom>
              <a:avLst/>
              <a:gdLst>
                <a:gd name="T0" fmla="*/ 75 w 83"/>
                <a:gd name="T1" fmla="*/ 0 h 84"/>
                <a:gd name="T2" fmla="*/ 0 w 83"/>
                <a:gd name="T3" fmla="*/ 15 h 84"/>
                <a:gd name="T4" fmla="*/ 7 w 83"/>
                <a:gd name="T5" fmla="*/ 68 h 84"/>
                <a:gd name="T6" fmla="*/ 0 w 83"/>
                <a:gd name="T7" fmla="*/ 76 h 84"/>
                <a:gd name="T8" fmla="*/ 7 w 83"/>
                <a:gd name="T9" fmla="*/ 84 h 84"/>
                <a:gd name="T10" fmla="*/ 38 w 83"/>
                <a:gd name="T11" fmla="*/ 53 h 84"/>
                <a:gd name="T12" fmla="*/ 60 w 83"/>
                <a:gd name="T13" fmla="*/ 53 h 84"/>
                <a:gd name="T14" fmla="*/ 83 w 83"/>
                <a:gd name="T15" fmla="*/ 38 h 84"/>
                <a:gd name="T16" fmla="*/ 75 w 83"/>
                <a:gd name="T17" fmla="*/ 0 h 84"/>
                <a:gd name="T18" fmla="*/ 75 w 83"/>
                <a:gd name="T19" fmla="*/ 8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84"/>
                <a:gd name="T32" fmla="*/ 83 w 83"/>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84">
                  <a:moveTo>
                    <a:pt x="75" y="0"/>
                  </a:moveTo>
                  <a:lnTo>
                    <a:pt x="0" y="15"/>
                  </a:lnTo>
                  <a:lnTo>
                    <a:pt x="7" y="68"/>
                  </a:lnTo>
                  <a:lnTo>
                    <a:pt x="0" y="76"/>
                  </a:lnTo>
                  <a:lnTo>
                    <a:pt x="7" y="84"/>
                  </a:lnTo>
                  <a:lnTo>
                    <a:pt x="38" y="53"/>
                  </a:lnTo>
                  <a:lnTo>
                    <a:pt x="60" y="53"/>
                  </a:lnTo>
                  <a:lnTo>
                    <a:pt x="83" y="38"/>
                  </a:lnTo>
                  <a:lnTo>
                    <a:pt x="75" y="0"/>
                  </a:lnTo>
                  <a:lnTo>
                    <a:pt x="75" y="8"/>
                  </a:lnTo>
                </a:path>
              </a:pathLst>
            </a:custGeom>
            <a:noFill/>
            <a:ln w="8">
              <a:solidFill>
                <a:srgbClr val="000000"/>
              </a:solidFill>
              <a:prstDash val="solid"/>
              <a:round/>
              <a:headEnd/>
              <a:tailEnd/>
            </a:ln>
          </p:spPr>
          <p:txBody>
            <a:bodyPr/>
            <a:lstStyle/>
            <a:p>
              <a:endParaRPr lang="en-US"/>
            </a:p>
          </p:txBody>
        </p:sp>
        <p:sp>
          <p:nvSpPr>
            <p:cNvPr id="18585" name="Freeform 154"/>
            <p:cNvSpPr>
              <a:spLocks/>
            </p:cNvSpPr>
            <p:nvPr/>
          </p:nvSpPr>
          <p:spPr bwMode="auto">
            <a:xfrm>
              <a:off x="3891" y="1967"/>
              <a:ext cx="53" cy="91"/>
            </a:xfrm>
            <a:custGeom>
              <a:avLst/>
              <a:gdLst>
                <a:gd name="T0" fmla="*/ 45 w 53"/>
                <a:gd name="T1" fmla="*/ 75 h 91"/>
                <a:gd name="T2" fmla="*/ 45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5 w 53"/>
                <a:gd name="T15" fmla="*/ 83 h 91"/>
                <a:gd name="T16" fmla="*/ 53 w 53"/>
                <a:gd name="T17" fmla="*/ 83 h 91"/>
                <a:gd name="T18" fmla="*/ 45 w 53"/>
                <a:gd name="T19" fmla="*/ 75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91"/>
                <a:gd name="T32" fmla="*/ 53 w 53"/>
                <a:gd name="T33" fmla="*/ 91 h 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91">
                  <a:moveTo>
                    <a:pt x="45" y="75"/>
                  </a:moveTo>
                  <a:lnTo>
                    <a:pt x="45" y="60"/>
                  </a:lnTo>
                  <a:lnTo>
                    <a:pt x="8" y="22"/>
                  </a:lnTo>
                  <a:lnTo>
                    <a:pt x="15" y="7"/>
                  </a:lnTo>
                  <a:lnTo>
                    <a:pt x="15" y="0"/>
                  </a:lnTo>
                  <a:lnTo>
                    <a:pt x="0" y="15"/>
                  </a:lnTo>
                  <a:lnTo>
                    <a:pt x="15" y="91"/>
                  </a:lnTo>
                  <a:lnTo>
                    <a:pt x="45" y="83"/>
                  </a:lnTo>
                  <a:lnTo>
                    <a:pt x="53" y="83"/>
                  </a:lnTo>
                  <a:lnTo>
                    <a:pt x="45" y="75"/>
                  </a:lnTo>
                  <a:close/>
                </a:path>
              </a:pathLst>
            </a:custGeom>
            <a:solidFill>
              <a:srgbClr val="FF4500"/>
            </a:solidFill>
            <a:ln w="8">
              <a:solidFill>
                <a:srgbClr val="FF4500"/>
              </a:solidFill>
              <a:prstDash val="solid"/>
              <a:round/>
              <a:headEnd/>
              <a:tailEnd/>
            </a:ln>
          </p:spPr>
          <p:txBody>
            <a:bodyPr/>
            <a:lstStyle/>
            <a:p>
              <a:endParaRPr lang="en-US"/>
            </a:p>
          </p:txBody>
        </p:sp>
        <p:sp>
          <p:nvSpPr>
            <p:cNvPr id="18586" name="Freeform 155"/>
            <p:cNvSpPr>
              <a:spLocks/>
            </p:cNvSpPr>
            <p:nvPr/>
          </p:nvSpPr>
          <p:spPr bwMode="auto">
            <a:xfrm>
              <a:off x="3891" y="1967"/>
              <a:ext cx="53" cy="91"/>
            </a:xfrm>
            <a:custGeom>
              <a:avLst/>
              <a:gdLst>
                <a:gd name="T0" fmla="*/ 45 w 53"/>
                <a:gd name="T1" fmla="*/ 75 h 91"/>
                <a:gd name="T2" fmla="*/ 45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5 w 53"/>
                <a:gd name="T15" fmla="*/ 83 h 91"/>
                <a:gd name="T16" fmla="*/ 53 w 53"/>
                <a:gd name="T17" fmla="*/ 83 h 91"/>
                <a:gd name="T18" fmla="*/ 45 w 53"/>
                <a:gd name="T19" fmla="*/ 75 h 91"/>
                <a:gd name="T20" fmla="*/ 45 w 53"/>
                <a:gd name="T21" fmla="*/ 83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
                <a:gd name="T34" fmla="*/ 0 h 91"/>
                <a:gd name="T35" fmla="*/ 53 w 53"/>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 h="91">
                  <a:moveTo>
                    <a:pt x="45" y="75"/>
                  </a:moveTo>
                  <a:lnTo>
                    <a:pt x="45" y="60"/>
                  </a:lnTo>
                  <a:lnTo>
                    <a:pt x="8" y="22"/>
                  </a:lnTo>
                  <a:lnTo>
                    <a:pt x="15" y="7"/>
                  </a:lnTo>
                  <a:lnTo>
                    <a:pt x="15" y="0"/>
                  </a:lnTo>
                  <a:lnTo>
                    <a:pt x="0" y="15"/>
                  </a:lnTo>
                  <a:lnTo>
                    <a:pt x="15" y="91"/>
                  </a:lnTo>
                  <a:lnTo>
                    <a:pt x="45" y="83"/>
                  </a:lnTo>
                  <a:lnTo>
                    <a:pt x="53" y="83"/>
                  </a:lnTo>
                  <a:lnTo>
                    <a:pt x="45" y="75"/>
                  </a:lnTo>
                  <a:lnTo>
                    <a:pt x="45" y="83"/>
                  </a:lnTo>
                </a:path>
              </a:pathLst>
            </a:custGeom>
            <a:noFill/>
            <a:ln w="8">
              <a:solidFill>
                <a:srgbClr val="000000"/>
              </a:solidFill>
              <a:prstDash val="solid"/>
              <a:round/>
              <a:headEnd/>
              <a:tailEnd/>
            </a:ln>
          </p:spPr>
          <p:txBody>
            <a:bodyPr/>
            <a:lstStyle/>
            <a:p>
              <a:endParaRPr lang="en-US"/>
            </a:p>
          </p:txBody>
        </p:sp>
        <p:sp>
          <p:nvSpPr>
            <p:cNvPr id="18587" name="Freeform 156"/>
            <p:cNvSpPr>
              <a:spLocks/>
            </p:cNvSpPr>
            <p:nvPr/>
          </p:nvSpPr>
          <p:spPr bwMode="auto">
            <a:xfrm>
              <a:off x="3838" y="2042"/>
              <a:ext cx="8" cy="8"/>
            </a:xfrm>
            <a:custGeom>
              <a:avLst/>
              <a:gdLst>
                <a:gd name="T0" fmla="*/ 0 w 8"/>
                <a:gd name="T1" fmla="*/ 8 h 8"/>
                <a:gd name="T2" fmla="*/ 0 w 8"/>
                <a:gd name="T3" fmla="*/ 0 h 8"/>
                <a:gd name="T4" fmla="*/ 8 w 8"/>
                <a:gd name="T5" fmla="*/ 0 h 8"/>
                <a:gd name="T6" fmla="*/ 0 w 8"/>
                <a:gd name="T7" fmla="*/ 8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0" y="8"/>
                  </a:moveTo>
                  <a:lnTo>
                    <a:pt x="0" y="0"/>
                  </a:lnTo>
                  <a:lnTo>
                    <a:pt x="8" y="0"/>
                  </a:lnTo>
                  <a:lnTo>
                    <a:pt x="0" y="8"/>
                  </a:lnTo>
                  <a:close/>
                </a:path>
              </a:pathLst>
            </a:custGeom>
            <a:solidFill>
              <a:srgbClr val="FF4500"/>
            </a:solidFill>
            <a:ln w="8">
              <a:solidFill>
                <a:srgbClr val="FF4500"/>
              </a:solidFill>
              <a:prstDash val="solid"/>
              <a:round/>
              <a:headEnd/>
              <a:tailEnd/>
            </a:ln>
          </p:spPr>
          <p:txBody>
            <a:bodyPr/>
            <a:lstStyle/>
            <a:p>
              <a:endParaRPr lang="en-US"/>
            </a:p>
          </p:txBody>
        </p:sp>
        <p:sp>
          <p:nvSpPr>
            <p:cNvPr id="18588" name="Freeform 157"/>
            <p:cNvSpPr>
              <a:spLocks/>
            </p:cNvSpPr>
            <p:nvPr/>
          </p:nvSpPr>
          <p:spPr bwMode="auto">
            <a:xfrm>
              <a:off x="3838"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 name="T10" fmla="*/ 0 60000 65536"/>
                <a:gd name="T11" fmla="*/ 0 60000 65536"/>
                <a:gd name="T12" fmla="*/ 0 60000 65536"/>
                <a:gd name="T13" fmla="*/ 0 60000 65536"/>
                <a:gd name="T14" fmla="*/ 0 60000 65536"/>
                <a:gd name="T15" fmla="*/ 0 w 8"/>
                <a:gd name="T16" fmla="*/ 0 h 16"/>
                <a:gd name="T17" fmla="*/ 8 w 8"/>
                <a:gd name="T18" fmla="*/ 16 h 16"/>
              </a:gdLst>
              <a:ahLst/>
              <a:cxnLst>
                <a:cxn ang="T10">
                  <a:pos x="T0" y="T1"/>
                </a:cxn>
                <a:cxn ang="T11">
                  <a:pos x="T2" y="T3"/>
                </a:cxn>
                <a:cxn ang="T12">
                  <a:pos x="T4" y="T5"/>
                </a:cxn>
                <a:cxn ang="T13">
                  <a:pos x="T6" y="T7"/>
                </a:cxn>
                <a:cxn ang="T14">
                  <a:pos x="T8" y="T9"/>
                </a:cxn>
              </a:cxnLst>
              <a:rect l="T15" t="T16" r="T17" b="T18"/>
              <a:pathLst>
                <a:path w="8" h="16">
                  <a:moveTo>
                    <a:pt x="0" y="8"/>
                  </a:moveTo>
                  <a:lnTo>
                    <a:pt x="0" y="0"/>
                  </a:lnTo>
                  <a:lnTo>
                    <a:pt x="8" y="0"/>
                  </a:lnTo>
                  <a:lnTo>
                    <a:pt x="0" y="8"/>
                  </a:lnTo>
                  <a:lnTo>
                    <a:pt x="0" y="16"/>
                  </a:lnTo>
                </a:path>
              </a:pathLst>
            </a:custGeom>
            <a:noFill/>
            <a:ln w="8">
              <a:solidFill>
                <a:srgbClr val="000000"/>
              </a:solidFill>
              <a:prstDash val="solid"/>
              <a:round/>
              <a:headEnd/>
              <a:tailEnd/>
            </a:ln>
          </p:spPr>
          <p:txBody>
            <a:bodyPr/>
            <a:lstStyle/>
            <a:p>
              <a:endParaRPr lang="en-US"/>
            </a:p>
          </p:txBody>
        </p:sp>
        <p:sp>
          <p:nvSpPr>
            <p:cNvPr id="18589" name="Freeform 158"/>
            <p:cNvSpPr>
              <a:spLocks/>
            </p:cNvSpPr>
            <p:nvPr/>
          </p:nvSpPr>
          <p:spPr bwMode="auto">
            <a:xfrm>
              <a:off x="3368" y="2596"/>
              <a:ext cx="455" cy="349"/>
            </a:xfrm>
            <a:custGeom>
              <a:avLst/>
              <a:gdLst>
                <a:gd name="T0" fmla="*/ 455 w 455"/>
                <a:gd name="T1" fmla="*/ 235 h 349"/>
                <a:gd name="T2" fmla="*/ 409 w 455"/>
                <a:gd name="T3" fmla="*/ 159 h 349"/>
                <a:gd name="T4" fmla="*/ 402 w 455"/>
                <a:gd name="T5" fmla="*/ 129 h 349"/>
                <a:gd name="T6" fmla="*/ 356 w 455"/>
                <a:gd name="T7" fmla="*/ 68 h 349"/>
                <a:gd name="T8" fmla="*/ 334 w 455"/>
                <a:gd name="T9" fmla="*/ 0 h 349"/>
                <a:gd name="T10" fmla="*/ 303 w 455"/>
                <a:gd name="T11" fmla="*/ 0 h 349"/>
                <a:gd name="T12" fmla="*/ 303 w 455"/>
                <a:gd name="T13" fmla="*/ 31 h 349"/>
                <a:gd name="T14" fmla="*/ 296 w 455"/>
                <a:gd name="T15" fmla="*/ 31 h 349"/>
                <a:gd name="T16" fmla="*/ 296 w 455"/>
                <a:gd name="T17" fmla="*/ 15 h 349"/>
                <a:gd name="T18" fmla="*/ 152 w 455"/>
                <a:gd name="T19" fmla="*/ 31 h 349"/>
                <a:gd name="T20" fmla="*/ 137 w 455"/>
                <a:gd name="T21" fmla="*/ 8 h 349"/>
                <a:gd name="T22" fmla="*/ 0 w 455"/>
                <a:gd name="T23" fmla="*/ 23 h 349"/>
                <a:gd name="T24" fmla="*/ 8 w 455"/>
                <a:gd name="T25" fmla="*/ 61 h 349"/>
                <a:gd name="T26" fmla="*/ 8 w 455"/>
                <a:gd name="T27" fmla="*/ 68 h 349"/>
                <a:gd name="T28" fmla="*/ 16 w 455"/>
                <a:gd name="T29" fmla="*/ 61 h 349"/>
                <a:gd name="T30" fmla="*/ 23 w 455"/>
                <a:gd name="T31" fmla="*/ 53 h 349"/>
                <a:gd name="T32" fmla="*/ 31 w 455"/>
                <a:gd name="T33" fmla="*/ 61 h 349"/>
                <a:gd name="T34" fmla="*/ 31 w 455"/>
                <a:gd name="T35" fmla="*/ 46 h 349"/>
                <a:gd name="T36" fmla="*/ 38 w 455"/>
                <a:gd name="T37" fmla="*/ 53 h 349"/>
                <a:gd name="T38" fmla="*/ 23 w 455"/>
                <a:gd name="T39" fmla="*/ 61 h 349"/>
                <a:gd name="T40" fmla="*/ 76 w 455"/>
                <a:gd name="T41" fmla="*/ 46 h 349"/>
                <a:gd name="T42" fmla="*/ 84 w 455"/>
                <a:gd name="T43" fmla="*/ 53 h 349"/>
                <a:gd name="T44" fmla="*/ 61 w 455"/>
                <a:gd name="T45" fmla="*/ 61 h 349"/>
                <a:gd name="T46" fmla="*/ 106 w 455"/>
                <a:gd name="T47" fmla="*/ 68 h 349"/>
                <a:gd name="T48" fmla="*/ 99 w 455"/>
                <a:gd name="T49" fmla="*/ 61 h 349"/>
                <a:gd name="T50" fmla="*/ 114 w 455"/>
                <a:gd name="T51" fmla="*/ 53 h 349"/>
                <a:gd name="T52" fmla="*/ 106 w 455"/>
                <a:gd name="T53" fmla="*/ 68 h 349"/>
                <a:gd name="T54" fmla="*/ 122 w 455"/>
                <a:gd name="T55" fmla="*/ 76 h 349"/>
                <a:gd name="T56" fmla="*/ 106 w 455"/>
                <a:gd name="T57" fmla="*/ 68 h 349"/>
                <a:gd name="T58" fmla="*/ 129 w 455"/>
                <a:gd name="T59" fmla="*/ 84 h 349"/>
                <a:gd name="T60" fmla="*/ 129 w 455"/>
                <a:gd name="T61" fmla="*/ 99 h 349"/>
                <a:gd name="T62" fmla="*/ 144 w 455"/>
                <a:gd name="T63" fmla="*/ 99 h 349"/>
                <a:gd name="T64" fmla="*/ 182 w 455"/>
                <a:gd name="T65" fmla="*/ 76 h 349"/>
                <a:gd name="T66" fmla="*/ 182 w 455"/>
                <a:gd name="T67" fmla="*/ 68 h 349"/>
                <a:gd name="T68" fmla="*/ 190 w 455"/>
                <a:gd name="T69" fmla="*/ 61 h 349"/>
                <a:gd name="T70" fmla="*/ 220 w 455"/>
                <a:gd name="T71" fmla="*/ 68 h 349"/>
                <a:gd name="T72" fmla="*/ 258 w 455"/>
                <a:gd name="T73" fmla="*/ 114 h 349"/>
                <a:gd name="T74" fmla="*/ 273 w 455"/>
                <a:gd name="T75" fmla="*/ 114 h 349"/>
                <a:gd name="T76" fmla="*/ 288 w 455"/>
                <a:gd name="T77" fmla="*/ 152 h 349"/>
                <a:gd name="T78" fmla="*/ 281 w 455"/>
                <a:gd name="T79" fmla="*/ 197 h 349"/>
                <a:gd name="T80" fmla="*/ 296 w 455"/>
                <a:gd name="T81" fmla="*/ 205 h 349"/>
                <a:gd name="T82" fmla="*/ 296 w 455"/>
                <a:gd name="T83" fmla="*/ 190 h 349"/>
                <a:gd name="T84" fmla="*/ 288 w 455"/>
                <a:gd name="T85" fmla="*/ 182 h 349"/>
                <a:gd name="T86" fmla="*/ 303 w 455"/>
                <a:gd name="T87" fmla="*/ 190 h 349"/>
                <a:gd name="T88" fmla="*/ 311 w 455"/>
                <a:gd name="T89" fmla="*/ 182 h 349"/>
                <a:gd name="T90" fmla="*/ 296 w 455"/>
                <a:gd name="T91" fmla="*/ 213 h 349"/>
                <a:gd name="T92" fmla="*/ 311 w 455"/>
                <a:gd name="T93" fmla="*/ 213 h 349"/>
                <a:gd name="T94" fmla="*/ 296 w 455"/>
                <a:gd name="T95" fmla="*/ 220 h 349"/>
                <a:gd name="T96" fmla="*/ 326 w 455"/>
                <a:gd name="T97" fmla="*/ 251 h 349"/>
                <a:gd name="T98" fmla="*/ 334 w 455"/>
                <a:gd name="T99" fmla="*/ 258 h 349"/>
                <a:gd name="T100" fmla="*/ 326 w 455"/>
                <a:gd name="T101" fmla="*/ 243 h 349"/>
                <a:gd name="T102" fmla="*/ 341 w 455"/>
                <a:gd name="T103" fmla="*/ 243 h 349"/>
                <a:gd name="T104" fmla="*/ 341 w 455"/>
                <a:gd name="T105" fmla="*/ 273 h 349"/>
                <a:gd name="T106" fmla="*/ 356 w 455"/>
                <a:gd name="T107" fmla="*/ 258 h 349"/>
                <a:gd name="T108" fmla="*/ 341 w 455"/>
                <a:gd name="T109" fmla="*/ 273 h 349"/>
                <a:gd name="T110" fmla="*/ 349 w 455"/>
                <a:gd name="T111" fmla="*/ 273 h 349"/>
                <a:gd name="T112" fmla="*/ 364 w 455"/>
                <a:gd name="T113" fmla="*/ 311 h 349"/>
                <a:gd name="T114" fmla="*/ 394 w 455"/>
                <a:gd name="T115" fmla="*/ 319 h 349"/>
                <a:gd name="T116" fmla="*/ 409 w 455"/>
                <a:gd name="T117" fmla="*/ 349 h 349"/>
                <a:gd name="T118" fmla="*/ 447 w 455"/>
                <a:gd name="T119" fmla="*/ 334 h 349"/>
                <a:gd name="T120" fmla="*/ 455 w 455"/>
                <a:gd name="T121" fmla="*/ 296 h 349"/>
                <a:gd name="T122" fmla="*/ 455 w 455"/>
                <a:gd name="T123" fmla="*/ 235 h 3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5"/>
                <a:gd name="T187" fmla="*/ 0 h 349"/>
                <a:gd name="T188" fmla="*/ 455 w 455"/>
                <a:gd name="T189" fmla="*/ 349 h 3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5" h="349">
                  <a:moveTo>
                    <a:pt x="455" y="235"/>
                  </a:moveTo>
                  <a:lnTo>
                    <a:pt x="409" y="159"/>
                  </a:lnTo>
                  <a:lnTo>
                    <a:pt x="402" y="129"/>
                  </a:lnTo>
                  <a:lnTo>
                    <a:pt x="356" y="68"/>
                  </a:lnTo>
                  <a:lnTo>
                    <a:pt x="334" y="0"/>
                  </a:lnTo>
                  <a:lnTo>
                    <a:pt x="303" y="0"/>
                  </a:lnTo>
                  <a:lnTo>
                    <a:pt x="303" y="31"/>
                  </a:lnTo>
                  <a:lnTo>
                    <a:pt x="296" y="31"/>
                  </a:lnTo>
                  <a:lnTo>
                    <a:pt x="296" y="15"/>
                  </a:lnTo>
                  <a:lnTo>
                    <a:pt x="152" y="31"/>
                  </a:lnTo>
                  <a:lnTo>
                    <a:pt x="137" y="8"/>
                  </a:lnTo>
                  <a:lnTo>
                    <a:pt x="0" y="23"/>
                  </a:lnTo>
                  <a:lnTo>
                    <a:pt x="8" y="61"/>
                  </a:lnTo>
                  <a:lnTo>
                    <a:pt x="8" y="68"/>
                  </a:lnTo>
                  <a:lnTo>
                    <a:pt x="16" y="61"/>
                  </a:lnTo>
                  <a:lnTo>
                    <a:pt x="23" y="53"/>
                  </a:lnTo>
                  <a:lnTo>
                    <a:pt x="31" y="61"/>
                  </a:lnTo>
                  <a:lnTo>
                    <a:pt x="31" y="46"/>
                  </a:lnTo>
                  <a:lnTo>
                    <a:pt x="38" y="53"/>
                  </a:lnTo>
                  <a:lnTo>
                    <a:pt x="23" y="61"/>
                  </a:lnTo>
                  <a:lnTo>
                    <a:pt x="76" y="46"/>
                  </a:lnTo>
                  <a:lnTo>
                    <a:pt x="84" y="53"/>
                  </a:lnTo>
                  <a:lnTo>
                    <a:pt x="61" y="61"/>
                  </a:lnTo>
                  <a:lnTo>
                    <a:pt x="106" y="68"/>
                  </a:lnTo>
                  <a:lnTo>
                    <a:pt x="99" y="61"/>
                  </a:lnTo>
                  <a:lnTo>
                    <a:pt x="114" y="53"/>
                  </a:lnTo>
                  <a:lnTo>
                    <a:pt x="106" y="68"/>
                  </a:lnTo>
                  <a:lnTo>
                    <a:pt x="122" y="76"/>
                  </a:lnTo>
                  <a:lnTo>
                    <a:pt x="106" y="68"/>
                  </a:lnTo>
                  <a:lnTo>
                    <a:pt x="129" y="84"/>
                  </a:lnTo>
                  <a:lnTo>
                    <a:pt x="129" y="99"/>
                  </a:lnTo>
                  <a:lnTo>
                    <a:pt x="144" y="99"/>
                  </a:lnTo>
                  <a:lnTo>
                    <a:pt x="182" y="76"/>
                  </a:lnTo>
                  <a:lnTo>
                    <a:pt x="182" y="68"/>
                  </a:lnTo>
                  <a:lnTo>
                    <a:pt x="190" y="61"/>
                  </a:lnTo>
                  <a:lnTo>
                    <a:pt x="220" y="68"/>
                  </a:lnTo>
                  <a:lnTo>
                    <a:pt x="258" y="114"/>
                  </a:lnTo>
                  <a:lnTo>
                    <a:pt x="273" y="114"/>
                  </a:lnTo>
                  <a:lnTo>
                    <a:pt x="288" y="152"/>
                  </a:lnTo>
                  <a:lnTo>
                    <a:pt x="281" y="197"/>
                  </a:lnTo>
                  <a:lnTo>
                    <a:pt x="296" y="205"/>
                  </a:lnTo>
                  <a:lnTo>
                    <a:pt x="296" y="190"/>
                  </a:lnTo>
                  <a:lnTo>
                    <a:pt x="288" y="182"/>
                  </a:lnTo>
                  <a:lnTo>
                    <a:pt x="303" y="190"/>
                  </a:lnTo>
                  <a:lnTo>
                    <a:pt x="311" y="182"/>
                  </a:lnTo>
                  <a:lnTo>
                    <a:pt x="296" y="213"/>
                  </a:lnTo>
                  <a:lnTo>
                    <a:pt x="311" y="213"/>
                  </a:lnTo>
                  <a:lnTo>
                    <a:pt x="296" y="220"/>
                  </a:lnTo>
                  <a:lnTo>
                    <a:pt x="326" y="251"/>
                  </a:lnTo>
                  <a:lnTo>
                    <a:pt x="334" y="258"/>
                  </a:lnTo>
                  <a:lnTo>
                    <a:pt x="326" y="243"/>
                  </a:lnTo>
                  <a:lnTo>
                    <a:pt x="341" y="243"/>
                  </a:lnTo>
                  <a:lnTo>
                    <a:pt x="341" y="273"/>
                  </a:lnTo>
                  <a:lnTo>
                    <a:pt x="356" y="258"/>
                  </a:lnTo>
                  <a:lnTo>
                    <a:pt x="341" y="273"/>
                  </a:lnTo>
                  <a:lnTo>
                    <a:pt x="349" y="273"/>
                  </a:lnTo>
                  <a:lnTo>
                    <a:pt x="364" y="311"/>
                  </a:lnTo>
                  <a:lnTo>
                    <a:pt x="394" y="319"/>
                  </a:lnTo>
                  <a:lnTo>
                    <a:pt x="409" y="349"/>
                  </a:lnTo>
                  <a:lnTo>
                    <a:pt x="447" y="334"/>
                  </a:lnTo>
                  <a:lnTo>
                    <a:pt x="455" y="296"/>
                  </a:lnTo>
                  <a:lnTo>
                    <a:pt x="455" y="235"/>
                  </a:lnTo>
                  <a:close/>
                </a:path>
              </a:pathLst>
            </a:custGeom>
            <a:solidFill>
              <a:srgbClr val="FF4500"/>
            </a:solidFill>
            <a:ln w="8">
              <a:solidFill>
                <a:srgbClr val="FF4500"/>
              </a:solidFill>
              <a:prstDash val="solid"/>
              <a:round/>
              <a:headEnd/>
              <a:tailEnd/>
            </a:ln>
          </p:spPr>
          <p:txBody>
            <a:bodyPr/>
            <a:lstStyle/>
            <a:p>
              <a:endParaRPr lang="en-US"/>
            </a:p>
          </p:txBody>
        </p:sp>
        <p:sp>
          <p:nvSpPr>
            <p:cNvPr id="18590" name="Freeform 159"/>
            <p:cNvSpPr>
              <a:spLocks/>
            </p:cNvSpPr>
            <p:nvPr/>
          </p:nvSpPr>
          <p:spPr bwMode="auto">
            <a:xfrm>
              <a:off x="3368" y="2596"/>
              <a:ext cx="455" cy="349"/>
            </a:xfrm>
            <a:custGeom>
              <a:avLst/>
              <a:gdLst>
                <a:gd name="T0" fmla="*/ 455 w 455"/>
                <a:gd name="T1" fmla="*/ 235 h 349"/>
                <a:gd name="T2" fmla="*/ 409 w 455"/>
                <a:gd name="T3" fmla="*/ 159 h 349"/>
                <a:gd name="T4" fmla="*/ 402 w 455"/>
                <a:gd name="T5" fmla="*/ 129 h 349"/>
                <a:gd name="T6" fmla="*/ 356 w 455"/>
                <a:gd name="T7" fmla="*/ 68 h 349"/>
                <a:gd name="T8" fmla="*/ 334 w 455"/>
                <a:gd name="T9" fmla="*/ 0 h 349"/>
                <a:gd name="T10" fmla="*/ 303 w 455"/>
                <a:gd name="T11" fmla="*/ 0 h 349"/>
                <a:gd name="T12" fmla="*/ 303 w 455"/>
                <a:gd name="T13" fmla="*/ 31 h 349"/>
                <a:gd name="T14" fmla="*/ 296 w 455"/>
                <a:gd name="T15" fmla="*/ 31 h 349"/>
                <a:gd name="T16" fmla="*/ 296 w 455"/>
                <a:gd name="T17" fmla="*/ 15 h 349"/>
                <a:gd name="T18" fmla="*/ 152 w 455"/>
                <a:gd name="T19" fmla="*/ 31 h 349"/>
                <a:gd name="T20" fmla="*/ 137 w 455"/>
                <a:gd name="T21" fmla="*/ 8 h 349"/>
                <a:gd name="T22" fmla="*/ 0 w 455"/>
                <a:gd name="T23" fmla="*/ 23 h 349"/>
                <a:gd name="T24" fmla="*/ 8 w 455"/>
                <a:gd name="T25" fmla="*/ 61 h 349"/>
                <a:gd name="T26" fmla="*/ 8 w 455"/>
                <a:gd name="T27" fmla="*/ 68 h 349"/>
                <a:gd name="T28" fmla="*/ 16 w 455"/>
                <a:gd name="T29" fmla="*/ 61 h 349"/>
                <a:gd name="T30" fmla="*/ 23 w 455"/>
                <a:gd name="T31" fmla="*/ 53 h 349"/>
                <a:gd name="T32" fmla="*/ 31 w 455"/>
                <a:gd name="T33" fmla="*/ 61 h 349"/>
                <a:gd name="T34" fmla="*/ 31 w 455"/>
                <a:gd name="T35" fmla="*/ 46 h 349"/>
                <a:gd name="T36" fmla="*/ 38 w 455"/>
                <a:gd name="T37" fmla="*/ 53 h 349"/>
                <a:gd name="T38" fmla="*/ 23 w 455"/>
                <a:gd name="T39" fmla="*/ 61 h 349"/>
                <a:gd name="T40" fmla="*/ 76 w 455"/>
                <a:gd name="T41" fmla="*/ 46 h 349"/>
                <a:gd name="T42" fmla="*/ 84 w 455"/>
                <a:gd name="T43" fmla="*/ 53 h 349"/>
                <a:gd name="T44" fmla="*/ 61 w 455"/>
                <a:gd name="T45" fmla="*/ 61 h 349"/>
                <a:gd name="T46" fmla="*/ 106 w 455"/>
                <a:gd name="T47" fmla="*/ 68 h 349"/>
                <a:gd name="T48" fmla="*/ 99 w 455"/>
                <a:gd name="T49" fmla="*/ 61 h 349"/>
                <a:gd name="T50" fmla="*/ 114 w 455"/>
                <a:gd name="T51" fmla="*/ 53 h 349"/>
                <a:gd name="T52" fmla="*/ 106 w 455"/>
                <a:gd name="T53" fmla="*/ 68 h 349"/>
                <a:gd name="T54" fmla="*/ 122 w 455"/>
                <a:gd name="T55" fmla="*/ 76 h 349"/>
                <a:gd name="T56" fmla="*/ 106 w 455"/>
                <a:gd name="T57" fmla="*/ 68 h 349"/>
                <a:gd name="T58" fmla="*/ 129 w 455"/>
                <a:gd name="T59" fmla="*/ 84 h 349"/>
                <a:gd name="T60" fmla="*/ 129 w 455"/>
                <a:gd name="T61" fmla="*/ 99 h 349"/>
                <a:gd name="T62" fmla="*/ 144 w 455"/>
                <a:gd name="T63" fmla="*/ 99 h 349"/>
                <a:gd name="T64" fmla="*/ 182 w 455"/>
                <a:gd name="T65" fmla="*/ 76 h 349"/>
                <a:gd name="T66" fmla="*/ 182 w 455"/>
                <a:gd name="T67" fmla="*/ 68 h 349"/>
                <a:gd name="T68" fmla="*/ 190 w 455"/>
                <a:gd name="T69" fmla="*/ 61 h 349"/>
                <a:gd name="T70" fmla="*/ 220 w 455"/>
                <a:gd name="T71" fmla="*/ 68 h 349"/>
                <a:gd name="T72" fmla="*/ 258 w 455"/>
                <a:gd name="T73" fmla="*/ 114 h 349"/>
                <a:gd name="T74" fmla="*/ 273 w 455"/>
                <a:gd name="T75" fmla="*/ 114 h 349"/>
                <a:gd name="T76" fmla="*/ 288 w 455"/>
                <a:gd name="T77" fmla="*/ 152 h 349"/>
                <a:gd name="T78" fmla="*/ 281 w 455"/>
                <a:gd name="T79" fmla="*/ 197 h 349"/>
                <a:gd name="T80" fmla="*/ 296 w 455"/>
                <a:gd name="T81" fmla="*/ 205 h 349"/>
                <a:gd name="T82" fmla="*/ 296 w 455"/>
                <a:gd name="T83" fmla="*/ 190 h 349"/>
                <a:gd name="T84" fmla="*/ 288 w 455"/>
                <a:gd name="T85" fmla="*/ 182 h 349"/>
                <a:gd name="T86" fmla="*/ 303 w 455"/>
                <a:gd name="T87" fmla="*/ 190 h 349"/>
                <a:gd name="T88" fmla="*/ 311 w 455"/>
                <a:gd name="T89" fmla="*/ 182 h 349"/>
                <a:gd name="T90" fmla="*/ 296 w 455"/>
                <a:gd name="T91" fmla="*/ 213 h 349"/>
                <a:gd name="T92" fmla="*/ 311 w 455"/>
                <a:gd name="T93" fmla="*/ 213 h 349"/>
                <a:gd name="T94" fmla="*/ 296 w 455"/>
                <a:gd name="T95" fmla="*/ 220 h 349"/>
                <a:gd name="T96" fmla="*/ 326 w 455"/>
                <a:gd name="T97" fmla="*/ 251 h 349"/>
                <a:gd name="T98" fmla="*/ 334 w 455"/>
                <a:gd name="T99" fmla="*/ 258 h 349"/>
                <a:gd name="T100" fmla="*/ 326 w 455"/>
                <a:gd name="T101" fmla="*/ 243 h 349"/>
                <a:gd name="T102" fmla="*/ 341 w 455"/>
                <a:gd name="T103" fmla="*/ 243 h 349"/>
                <a:gd name="T104" fmla="*/ 341 w 455"/>
                <a:gd name="T105" fmla="*/ 273 h 349"/>
                <a:gd name="T106" fmla="*/ 356 w 455"/>
                <a:gd name="T107" fmla="*/ 258 h 349"/>
                <a:gd name="T108" fmla="*/ 341 w 455"/>
                <a:gd name="T109" fmla="*/ 273 h 349"/>
                <a:gd name="T110" fmla="*/ 349 w 455"/>
                <a:gd name="T111" fmla="*/ 273 h 349"/>
                <a:gd name="T112" fmla="*/ 364 w 455"/>
                <a:gd name="T113" fmla="*/ 311 h 349"/>
                <a:gd name="T114" fmla="*/ 394 w 455"/>
                <a:gd name="T115" fmla="*/ 319 h 349"/>
                <a:gd name="T116" fmla="*/ 409 w 455"/>
                <a:gd name="T117" fmla="*/ 349 h 349"/>
                <a:gd name="T118" fmla="*/ 447 w 455"/>
                <a:gd name="T119" fmla="*/ 334 h 349"/>
                <a:gd name="T120" fmla="*/ 455 w 455"/>
                <a:gd name="T121" fmla="*/ 296 h 349"/>
                <a:gd name="T122" fmla="*/ 455 w 455"/>
                <a:gd name="T123" fmla="*/ 235 h 349"/>
                <a:gd name="T124" fmla="*/ 455 w 455"/>
                <a:gd name="T125" fmla="*/ 243 h 3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5"/>
                <a:gd name="T190" fmla="*/ 0 h 349"/>
                <a:gd name="T191" fmla="*/ 455 w 455"/>
                <a:gd name="T192" fmla="*/ 349 h 34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5" h="349">
                  <a:moveTo>
                    <a:pt x="455" y="235"/>
                  </a:moveTo>
                  <a:lnTo>
                    <a:pt x="409" y="159"/>
                  </a:lnTo>
                  <a:lnTo>
                    <a:pt x="402" y="129"/>
                  </a:lnTo>
                  <a:lnTo>
                    <a:pt x="356" y="68"/>
                  </a:lnTo>
                  <a:lnTo>
                    <a:pt x="334" y="0"/>
                  </a:lnTo>
                  <a:lnTo>
                    <a:pt x="303" y="0"/>
                  </a:lnTo>
                  <a:lnTo>
                    <a:pt x="303" y="31"/>
                  </a:lnTo>
                  <a:lnTo>
                    <a:pt x="296" y="31"/>
                  </a:lnTo>
                  <a:lnTo>
                    <a:pt x="296" y="15"/>
                  </a:lnTo>
                  <a:lnTo>
                    <a:pt x="152" y="31"/>
                  </a:lnTo>
                  <a:lnTo>
                    <a:pt x="137" y="8"/>
                  </a:lnTo>
                  <a:lnTo>
                    <a:pt x="0" y="23"/>
                  </a:lnTo>
                  <a:lnTo>
                    <a:pt x="8" y="61"/>
                  </a:lnTo>
                  <a:lnTo>
                    <a:pt x="8" y="68"/>
                  </a:lnTo>
                  <a:lnTo>
                    <a:pt x="16" y="61"/>
                  </a:lnTo>
                  <a:lnTo>
                    <a:pt x="23" y="53"/>
                  </a:lnTo>
                  <a:lnTo>
                    <a:pt x="31" y="61"/>
                  </a:lnTo>
                  <a:lnTo>
                    <a:pt x="31" y="46"/>
                  </a:lnTo>
                  <a:lnTo>
                    <a:pt x="38" y="53"/>
                  </a:lnTo>
                  <a:lnTo>
                    <a:pt x="23" y="61"/>
                  </a:lnTo>
                  <a:lnTo>
                    <a:pt x="76" y="46"/>
                  </a:lnTo>
                  <a:lnTo>
                    <a:pt x="84" y="53"/>
                  </a:lnTo>
                  <a:lnTo>
                    <a:pt x="61" y="61"/>
                  </a:lnTo>
                  <a:lnTo>
                    <a:pt x="106" y="68"/>
                  </a:lnTo>
                  <a:lnTo>
                    <a:pt x="99" y="61"/>
                  </a:lnTo>
                  <a:lnTo>
                    <a:pt x="114" y="53"/>
                  </a:lnTo>
                  <a:lnTo>
                    <a:pt x="106" y="68"/>
                  </a:lnTo>
                  <a:lnTo>
                    <a:pt x="122" y="76"/>
                  </a:lnTo>
                  <a:lnTo>
                    <a:pt x="106" y="68"/>
                  </a:lnTo>
                  <a:lnTo>
                    <a:pt x="129" y="84"/>
                  </a:lnTo>
                  <a:lnTo>
                    <a:pt x="129" y="99"/>
                  </a:lnTo>
                  <a:lnTo>
                    <a:pt x="144" y="99"/>
                  </a:lnTo>
                  <a:lnTo>
                    <a:pt x="182" y="76"/>
                  </a:lnTo>
                  <a:lnTo>
                    <a:pt x="182" y="68"/>
                  </a:lnTo>
                  <a:lnTo>
                    <a:pt x="190" y="61"/>
                  </a:lnTo>
                  <a:lnTo>
                    <a:pt x="220" y="68"/>
                  </a:lnTo>
                  <a:lnTo>
                    <a:pt x="258" y="114"/>
                  </a:lnTo>
                  <a:lnTo>
                    <a:pt x="273" y="114"/>
                  </a:lnTo>
                  <a:lnTo>
                    <a:pt x="288" y="152"/>
                  </a:lnTo>
                  <a:lnTo>
                    <a:pt x="281" y="197"/>
                  </a:lnTo>
                  <a:lnTo>
                    <a:pt x="296" y="205"/>
                  </a:lnTo>
                  <a:lnTo>
                    <a:pt x="296" y="190"/>
                  </a:lnTo>
                  <a:lnTo>
                    <a:pt x="288" y="182"/>
                  </a:lnTo>
                  <a:lnTo>
                    <a:pt x="303" y="190"/>
                  </a:lnTo>
                  <a:lnTo>
                    <a:pt x="311" y="182"/>
                  </a:lnTo>
                  <a:lnTo>
                    <a:pt x="296" y="213"/>
                  </a:lnTo>
                  <a:lnTo>
                    <a:pt x="311" y="213"/>
                  </a:lnTo>
                  <a:lnTo>
                    <a:pt x="296" y="220"/>
                  </a:lnTo>
                  <a:lnTo>
                    <a:pt x="326" y="251"/>
                  </a:lnTo>
                  <a:lnTo>
                    <a:pt x="334" y="258"/>
                  </a:lnTo>
                  <a:lnTo>
                    <a:pt x="326" y="243"/>
                  </a:lnTo>
                  <a:lnTo>
                    <a:pt x="341" y="243"/>
                  </a:lnTo>
                  <a:lnTo>
                    <a:pt x="341" y="273"/>
                  </a:lnTo>
                  <a:lnTo>
                    <a:pt x="356" y="258"/>
                  </a:lnTo>
                  <a:lnTo>
                    <a:pt x="341" y="273"/>
                  </a:lnTo>
                  <a:lnTo>
                    <a:pt x="349" y="273"/>
                  </a:lnTo>
                  <a:lnTo>
                    <a:pt x="364" y="311"/>
                  </a:lnTo>
                  <a:lnTo>
                    <a:pt x="394" y="319"/>
                  </a:lnTo>
                  <a:lnTo>
                    <a:pt x="409" y="349"/>
                  </a:lnTo>
                  <a:lnTo>
                    <a:pt x="447" y="334"/>
                  </a:lnTo>
                  <a:lnTo>
                    <a:pt x="455" y="296"/>
                  </a:lnTo>
                  <a:lnTo>
                    <a:pt x="455" y="235"/>
                  </a:lnTo>
                  <a:lnTo>
                    <a:pt x="455" y="243"/>
                  </a:lnTo>
                </a:path>
              </a:pathLst>
            </a:custGeom>
            <a:noFill/>
            <a:ln w="8">
              <a:solidFill>
                <a:srgbClr val="000000"/>
              </a:solidFill>
              <a:prstDash val="solid"/>
              <a:round/>
              <a:headEnd/>
              <a:tailEnd/>
            </a:ln>
          </p:spPr>
          <p:txBody>
            <a:bodyPr/>
            <a:lstStyle/>
            <a:p>
              <a:endParaRPr lang="en-US"/>
            </a:p>
          </p:txBody>
        </p:sp>
        <p:sp>
          <p:nvSpPr>
            <p:cNvPr id="18591" name="Freeform 160"/>
            <p:cNvSpPr>
              <a:spLocks/>
            </p:cNvSpPr>
            <p:nvPr/>
          </p:nvSpPr>
          <p:spPr bwMode="auto">
            <a:xfrm>
              <a:off x="3444" y="2338"/>
              <a:ext cx="273" cy="289"/>
            </a:xfrm>
            <a:custGeom>
              <a:avLst/>
              <a:gdLst>
                <a:gd name="T0" fmla="*/ 258 w 273"/>
                <a:gd name="T1" fmla="*/ 160 h 289"/>
                <a:gd name="T2" fmla="*/ 235 w 273"/>
                <a:gd name="T3" fmla="*/ 114 h 289"/>
                <a:gd name="T4" fmla="*/ 167 w 273"/>
                <a:gd name="T5" fmla="*/ 69 h 289"/>
                <a:gd name="T6" fmla="*/ 152 w 273"/>
                <a:gd name="T7" fmla="*/ 31 h 289"/>
                <a:gd name="T8" fmla="*/ 121 w 273"/>
                <a:gd name="T9" fmla="*/ 23 h 289"/>
                <a:gd name="T10" fmla="*/ 129 w 273"/>
                <a:gd name="T11" fmla="*/ 0 h 289"/>
                <a:gd name="T12" fmla="*/ 68 w 273"/>
                <a:gd name="T13" fmla="*/ 8 h 289"/>
                <a:gd name="T14" fmla="*/ 0 w 273"/>
                <a:gd name="T15" fmla="*/ 15 h 289"/>
                <a:gd name="T16" fmla="*/ 38 w 273"/>
                <a:gd name="T17" fmla="*/ 152 h 289"/>
                <a:gd name="T18" fmla="*/ 61 w 273"/>
                <a:gd name="T19" fmla="*/ 190 h 289"/>
                <a:gd name="T20" fmla="*/ 53 w 273"/>
                <a:gd name="T21" fmla="*/ 213 h 289"/>
                <a:gd name="T22" fmla="*/ 61 w 273"/>
                <a:gd name="T23" fmla="*/ 266 h 289"/>
                <a:gd name="T24" fmla="*/ 76 w 273"/>
                <a:gd name="T25" fmla="*/ 289 h 289"/>
                <a:gd name="T26" fmla="*/ 220 w 273"/>
                <a:gd name="T27" fmla="*/ 273 h 289"/>
                <a:gd name="T28" fmla="*/ 220 w 273"/>
                <a:gd name="T29" fmla="*/ 289 h 289"/>
                <a:gd name="T30" fmla="*/ 227 w 273"/>
                <a:gd name="T31" fmla="*/ 289 h 289"/>
                <a:gd name="T32" fmla="*/ 227 w 273"/>
                <a:gd name="T33" fmla="*/ 258 h 289"/>
                <a:gd name="T34" fmla="*/ 258 w 273"/>
                <a:gd name="T35" fmla="*/ 258 h 289"/>
                <a:gd name="T36" fmla="*/ 258 w 273"/>
                <a:gd name="T37" fmla="*/ 243 h 289"/>
                <a:gd name="T38" fmla="*/ 250 w 273"/>
                <a:gd name="T39" fmla="*/ 243 h 289"/>
                <a:gd name="T40" fmla="*/ 258 w 273"/>
                <a:gd name="T41" fmla="*/ 243 h 289"/>
                <a:gd name="T42" fmla="*/ 250 w 273"/>
                <a:gd name="T43" fmla="*/ 235 h 289"/>
                <a:gd name="T44" fmla="*/ 265 w 273"/>
                <a:gd name="T45" fmla="*/ 205 h 289"/>
                <a:gd name="T46" fmla="*/ 258 w 273"/>
                <a:gd name="T47" fmla="*/ 182 h 289"/>
                <a:gd name="T48" fmla="*/ 273 w 273"/>
                <a:gd name="T49" fmla="*/ 182 h 289"/>
                <a:gd name="T50" fmla="*/ 258 w 273"/>
                <a:gd name="T51" fmla="*/ 160 h 2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3"/>
                <a:gd name="T79" fmla="*/ 0 h 289"/>
                <a:gd name="T80" fmla="*/ 273 w 273"/>
                <a:gd name="T81" fmla="*/ 289 h 28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3" h="289">
                  <a:moveTo>
                    <a:pt x="258" y="160"/>
                  </a:moveTo>
                  <a:lnTo>
                    <a:pt x="235" y="114"/>
                  </a:lnTo>
                  <a:lnTo>
                    <a:pt x="167" y="69"/>
                  </a:lnTo>
                  <a:lnTo>
                    <a:pt x="152" y="31"/>
                  </a:lnTo>
                  <a:lnTo>
                    <a:pt x="121" y="23"/>
                  </a:lnTo>
                  <a:lnTo>
                    <a:pt x="129" y="0"/>
                  </a:lnTo>
                  <a:lnTo>
                    <a:pt x="68" y="8"/>
                  </a:lnTo>
                  <a:lnTo>
                    <a:pt x="0" y="15"/>
                  </a:lnTo>
                  <a:lnTo>
                    <a:pt x="38" y="152"/>
                  </a:lnTo>
                  <a:lnTo>
                    <a:pt x="61" y="190"/>
                  </a:lnTo>
                  <a:lnTo>
                    <a:pt x="53" y="213"/>
                  </a:lnTo>
                  <a:lnTo>
                    <a:pt x="61" y="266"/>
                  </a:lnTo>
                  <a:lnTo>
                    <a:pt x="76" y="289"/>
                  </a:lnTo>
                  <a:lnTo>
                    <a:pt x="220" y="273"/>
                  </a:lnTo>
                  <a:lnTo>
                    <a:pt x="220" y="289"/>
                  </a:lnTo>
                  <a:lnTo>
                    <a:pt x="227" y="289"/>
                  </a:lnTo>
                  <a:lnTo>
                    <a:pt x="227" y="258"/>
                  </a:lnTo>
                  <a:lnTo>
                    <a:pt x="258" y="258"/>
                  </a:lnTo>
                  <a:lnTo>
                    <a:pt x="258" y="243"/>
                  </a:lnTo>
                  <a:lnTo>
                    <a:pt x="250" y="243"/>
                  </a:lnTo>
                  <a:lnTo>
                    <a:pt x="258" y="243"/>
                  </a:lnTo>
                  <a:lnTo>
                    <a:pt x="250" y="235"/>
                  </a:lnTo>
                  <a:lnTo>
                    <a:pt x="265" y="205"/>
                  </a:lnTo>
                  <a:lnTo>
                    <a:pt x="258" y="182"/>
                  </a:lnTo>
                  <a:lnTo>
                    <a:pt x="273" y="182"/>
                  </a:lnTo>
                  <a:lnTo>
                    <a:pt x="258" y="160"/>
                  </a:lnTo>
                  <a:close/>
                </a:path>
              </a:pathLst>
            </a:custGeom>
            <a:solidFill>
              <a:srgbClr val="B22222"/>
            </a:solidFill>
            <a:ln w="8">
              <a:solidFill>
                <a:srgbClr val="B22222"/>
              </a:solidFill>
              <a:prstDash val="solid"/>
              <a:round/>
              <a:headEnd/>
              <a:tailEnd/>
            </a:ln>
          </p:spPr>
          <p:txBody>
            <a:bodyPr/>
            <a:lstStyle/>
            <a:p>
              <a:endParaRPr lang="en-US"/>
            </a:p>
          </p:txBody>
        </p:sp>
        <p:sp>
          <p:nvSpPr>
            <p:cNvPr id="18592" name="Freeform 161"/>
            <p:cNvSpPr>
              <a:spLocks/>
            </p:cNvSpPr>
            <p:nvPr/>
          </p:nvSpPr>
          <p:spPr bwMode="auto">
            <a:xfrm>
              <a:off x="3444" y="2338"/>
              <a:ext cx="273" cy="289"/>
            </a:xfrm>
            <a:custGeom>
              <a:avLst/>
              <a:gdLst>
                <a:gd name="T0" fmla="*/ 258 w 273"/>
                <a:gd name="T1" fmla="*/ 160 h 289"/>
                <a:gd name="T2" fmla="*/ 235 w 273"/>
                <a:gd name="T3" fmla="*/ 114 h 289"/>
                <a:gd name="T4" fmla="*/ 167 w 273"/>
                <a:gd name="T5" fmla="*/ 69 h 289"/>
                <a:gd name="T6" fmla="*/ 152 w 273"/>
                <a:gd name="T7" fmla="*/ 31 h 289"/>
                <a:gd name="T8" fmla="*/ 121 w 273"/>
                <a:gd name="T9" fmla="*/ 23 h 289"/>
                <a:gd name="T10" fmla="*/ 129 w 273"/>
                <a:gd name="T11" fmla="*/ 0 h 289"/>
                <a:gd name="T12" fmla="*/ 68 w 273"/>
                <a:gd name="T13" fmla="*/ 8 h 289"/>
                <a:gd name="T14" fmla="*/ 0 w 273"/>
                <a:gd name="T15" fmla="*/ 15 h 289"/>
                <a:gd name="T16" fmla="*/ 38 w 273"/>
                <a:gd name="T17" fmla="*/ 152 h 289"/>
                <a:gd name="T18" fmla="*/ 61 w 273"/>
                <a:gd name="T19" fmla="*/ 190 h 289"/>
                <a:gd name="T20" fmla="*/ 53 w 273"/>
                <a:gd name="T21" fmla="*/ 213 h 289"/>
                <a:gd name="T22" fmla="*/ 61 w 273"/>
                <a:gd name="T23" fmla="*/ 266 h 289"/>
                <a:gd name="T24" fmla="*/ 76 w 273"/>
                <a:gd name="T25" fmla="*/ 289 h 289"/>
                <a:gd name="T26" fmla="*/ 220 w 273"/>
                <a:gd name="T27" fmla="*/ 273 h 289"/>
                <a:gd name="T28" fmla="*/ 220 w 273"/>
                <a:gd name="T29" fmla="*/ 289 h 289"/>
                <a:gd name="T30" fmla="*/ 227 w 273"/>
                <a:gd name="T31" fmla="*/ 289 h 289"/>
                <a:gd name="T32" fmla="*/ 227 w 273"/>
                <a:gd name="T33" fmla="*/ 258 h 289"/>
                <a:gd name="T34" fmla="*/ 258 w 273"/>
                <a:gd name="T35" fmla="*/ 258 h 289"/>
                <a:gd name="T36" fmla="*/ 258 w 273"/>
                <a:gd name="T37" fmla="*/ 243 h 289"/>
                <a:gd name="T38" fmla="*/ 250 w 273"/>
                <a:gd name="T39" fmla="*/ 243 h 289"/>
                <a:gd name="T40" fmla="*/ 258 w 273"/>
                <a:gd name="T41" fmla="*/ 243 h 289"/>
                <a:gd name="T42" fmla="*/ 250 w 273"/>
                <a:gd name="T43" fmla="*/ 235 h 289"/>
                <a:gd name="T44" fmla="*/ 265 w 273"/>
                <a:gd name="T45" fmla="*/ 205 h 289"/>
                <a:gd name="T46" fmla="*/ 258 w 273"/>
                <a:gd name="T47" fmla="*/ 182 h 289"/>
                <a:gd name="T48" fmla="*/ 273 w 273"/>
                <a:gd name="T49" fmla="*/ 182 h 289"/>
                <a:gd name="T50" fmla="*/ 258 w 273"/>
                <a:gd name="T51" fmla="*/ 160 h 289"/>
                <a:gd name="T52" fmla="*/ 258 w 273"/>
                <a:gd name="T53" fmla="*/ 167 h 28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3"/>
                <a:gd name="T82" fmla="*/ 0 h 289"/>
                <a:gd name="T83" fmla="*/ 273 w 273"/>
                <a:gd name="T84" fmla="*/ 289 h 28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3" h="289">
                  <a:moveTo>
                    <a:pt x="258" y="160"/>
                  </a:moveTo>
                  <a:lnTo>
                    <a:pt x="235" y="114"/>
                  </a:lnTo>
                  <a:lnTo>
                    <a:pt x="167" y="69"/>
                  </a:lnTo>
                  <a:lnTo>
                    <a:pt x="152" y="31"/>
                  </a:lnTo>
                  <a:lnTo>
                    <a:pt x="121" y="23"/>
                  </a:lnTo>
                  <a:lnTo>
                    <a:pt x="129" y="0"/>
                  </a:lnTo>
                  <a:lnTo>
                    <a:pt x="68" y="8"/>
                  </a:lnTo>
                  <a:lnTo>
                    <a:pt x="0" y="15"/>
                  </a:lnTo>
                  <a:lnTo>
                    <a:pt x="38" y="152"/>
                  </a:lnTo>
                  <a:lnTo>
                    <a:pt x="61" y="190"/>
                  </a:lnTo>
                  <a:lnTo>
                    <a:pt x="53" y="213"/>
                  </a:lnTo>
                  <a:lnTo>
                    <a:pt x="61" y="266"/>
                  </a:lnTo>
                  <a:lnTo>
                    <a:pt x="76" y="289"/>
                  </a:lnTo>
                  <a:lnTo>
                    <a:pt x="220" y="273"/>
                  </a:lnTo>
                  <a:lnTo>
                    <a:pt x="220" y="289"/>
                  </a:lnTo>
                  <a:lnTo>
                    <a:pt x="227" y="289"/>
                  </a:lnTo>
                  <a:lnTo>
                    <a:pt x="227" y="258"/>
                  </a:lnTo>
                  <a:lnTo>
                    <a:pt x="258" y="258"/>
                  </a:lnTo>
                  <a:lnTo>
                    <a:pt x="258" y="243"/>
                  </a:lnTo>
                  <a:lnTo>
                    <a:pt x="250" y="243"/>
                  </a:lnTo>
                  <a:lnTo>
                    <a:pt x="258" y="243"/>
                  </a:lnTo>
                  <a:lnTo>
                    <a:pt x="250" y="235"/>
                  </a:lnTo>
                  <a:lnTo>
                    <a:pt x="265" y="205"/>
                  </a:lnTo>
                  <a:lnTo>
                    <a:pt x="258" y="182"/>
                  </a:lnTo>
                  <a:lnTo>
                    <a:pt x="273" y="182"/>
                  </a:lnTo>
                  <a:lnTo>
                    <a:pt x="258" y="160"/>
                  </a:lnTo>
                  <a:lnTo>
                    <a:pt x="258" y="167"/>
                  </a:lnTo>
                </a:path>
              </a:pathLst>
            </a:custGeom>
            <a:noFill/>
            <a:ln w="8">
              <a:solidFill>
                <a:srgbClr val="000000"/>
              </a:solidFill>
              <a:prstDash val="solid"/>
              <a:round/>
              <a:headEnd/>
              <a:tailEnd/>
            </a:ln>
          </p:spPr>
          <p:txBody>
            <a:bodyPr/>
            <a:lstStyle/>
            <a:p>
              <a:endParaRPr lang="en-US"/>
            </a:p>
          </p:txBody>
        </p:sp>
        <p:sp>
          <p:nvSpPr>
            <p:cNvPr id="18593" name="Freeform 162"/>
            <p:cNvSpPr>
              <a:spLocks/>
            </p:cNvSpPr>
            <p:nvPr/>
          </p:nvSpPr>
          <p:spPr bwMode="auto">
            <a:xfrm>
              <a:off x="2285" y="2892"/>
              <a:ext cx="61" cy="99"/>
            </a:xfrm>
            <a:custGeom>
              <a:avLst/>
              <a:gdLst>
                <a:gd name="T0" fmla="*/ 61 w 61"/>
                <a:gd name="T1" fmla="*/ 53 h 99"/>
                <a:gd name="T2" fmla="*/ 53 w 61"/>
                <a:gd name="T3" fmla="*/ 68 h 99"/>
                <a:gd name="T4" fmla="*/ 46 w 61"/>
                <a:gd name="T5" fmla="*/ 76 h 99"/>
                <a:gd name="T6" fmla="*/ 38 w 61"/>
                <a:gd name="T7" fmla="*/ 68 h 99"/>
                <a:gd name="T8" fmla="*/ 31 w 61"/>
                <a:gd name="T9" fmla="*/ 83 h 99"/>
                <a:gd name="T10" fmla="*/ 23 w 61"/>
                <a:gd name="T11" fmla="*/ 91 h 99"/>
                <a:gd name="T12" fmla="*/ 23 w 61"/>
                <a:gd name="T13" fmla="*/ 99 h 99"/>
                <a:gd name="T14" fmla="*/ 16 w 61"/>
                <a:gd name="T15" fmla="*/ 91 h 99"/>
                <a:gd name="T16" fmla="*/ 8 w 61"/>
                <a:gd name="T17" fmla="*/ 91 h 99"/>
                <a:gd name="T18" fmla="*/ 8 w 61"/>
                <a:gd name="T19" fmla="*/ 46 h 99"/>
                <a:gd name="T20" fmla="*/ 0 w 61"/>
                <a:gd name="T21" fmla="*/ 38 h 99"/>
                <a:gd name="T22" fmla="*/ 8 w 61"/>
                <a:gd name="T23" fmla="*/ 30 h 99"/>
                <a:gd name="T24" fmla="*/ 16 w 61"/>
                <a:gd name="T25" fmla="*/ 23 h 99"/>
                <a:gd name="T26" fmla="*/ 16 w 61"/>
                <a:gd name="T27" fmla="*/ 15 h 99"/>
                <a:gd name="T28" fmla="*/ 8 w 61"/>
                <a:gd name="T29" fmla="*/ 8 h 99"/>
                <a:gd name="T30" fmla="*/ 8 w 61"/>
                <a:gd name="T31" fmla="*/ 0 h 99"/>
                <a:gd name="T32" fmla="*/ 16 w 61"/>
                <a:gd name="T33" fmla="*/ 0 h 99"/>
                <a:gd name="T34" fmla="*/ 23 w 61"/>
                <a:gd name="T35" fmla="*/ 8 h 99"/>
                <a:gd name="T36" fmla="*/ 31 w 61"/>
                <a:gd name="T37" fmla="*/ 15 h 99"/>
                <a:gd name="T38" fmla="*/ 38 w 61"/>
                <a:gd name="T39" fmla="*/ 23 h 99"/>
                <a:gd name="T40" fmla="*/ 46 w 61"/>
                <a:gd name="T41" fmla="*/ 30 h 99"/>
                <a:gd name="T42" fmla="*/ 46 w 61"/>
                <a:gd name="T43" fmla="*/ 38 h 99"/>
                <a:gd name="T44" fmla="*/ 53 w 61"/>
                <a:gd name="T45" fmla="*/ 38 h 99"/>
                <a:gd name="T46" fmla="*/ 53 w 61"/>
                <a:gd name="T47" fmla="*/ 46 h 99"/>
                <a:gd name="T48" fmla="*/ 61 w 61"/>
                <a:gd name="T49" fmla="*/ 53 h 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
                <a:gd name="T76" fmla="*/ 0 h 99"/>
                <a:gd name="T77" fmla="*/ 61 w 61"/>
                <a:gd name="T78" fmla="*/ 99 h 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 h="99">
                  <a:moveTo>
                    <a:pt x="61" y="53"/>
                  </a:moveTo>
                  <a:lnTo>
                    <a:pt x="53" y="68"/>
                  </a:lnTo>
                  <a:lnTo>
                    <a:pt x="46" y="76"/>
                  </a:lnTo>
                  <a:lnTo>
                    <a:pt x="38" y="68"/>
                  </a:lnTo>
                  <a:lnTo>
                    <a:pt x="31" y="83"/>
                  </a:lnTo>
                  <a:lnTo>
                    <a:pt x="23" y="91"/>
                  </a:lnTo>
                  <a:lnTo>
                    <a:pt x="23" y="99"/>
                  </a:lnTo>
                  <a:lnTo>
                    <a:pt x="16" y="91"/>
                  </a:lnTo>
                  <a:lnTo>
                    <a:pt x="8" y="91"/>
                  </a:lnTo>
                  <a:lnTo>
                    <a:pt x="8" y="46"/>
                  </a:lnTo>
                  <a:lnTo>
                    <a:pt x="0" y="38"/>
                  </a:lnTo>
                  <a:lnTo>
                    <a:pt x="8" y="30"/>
                  </a:lnTo>
                  <a:lnTo>
                    <a:pt x="16" y="23"/>
                  </a:lnTo>
                  <a:lnTo>
                    <a:pt x="16" y="15"/>
                  </a:lnTo>
                  <a:lnTo>
                    <a:pt x="8" y="8"/>
                  </a:lnTo>
                  <a:lnTo>
                    <a:pt x="8" y="0"/>
                  </a:lnTo>
                  <a:lnTo>
                    <a:pt x="16" y="0"/>
                  </a:lnTo>
                  <a:lnTo>
                    <a:pt x="23" y="8"/>
                  </a:lnTo>
                  <a:lnTo>
                    <a:pt x="31" y="15"/>
                  </a:lnTo>
                  <a:lnTo>
                    <a:pt x="38" y="23"/>
                  </a:lnTo>
                  <a:lnTo>
                    <a:pt x="46" y="30"/>
                  </a:lnTo>
                  <a:lnTo>
                    <a:pt x="46" y="38"/>
                  </a:lnTo>
                  <a:lnTo>
                    <a:pt x="53" y="38"/>
                  </a:lnTo>
                  <a:lnTo>
                    <a:pt x="53" y="46"/>
                  </a:lnTo>
                  <a:lnTo>
                    <a:pt x="61" y="53"/>
                  </a:lnTo>
                  <a:close/>
                </a:path>
              </a:pathLst>
            </a:custGeom>
            <a:solidFill>
              <a:srgbClr val="FF4500"/>
            </a:solidFill>
            <a:ln w="8">
              <a:solidFill>
                <a:srgbClr val="FF4500"/>
              </a:solidFill>
              <a:prstDash val="solid"/>
              <a:round/>
              <a:headEnd/>
              <a:tailEnd/>
            </a:ln>
          </p:spPr>
          <p:txBody>
            <a:bodyPr/>
            <a:lstStyle/>
            <a:p>
              <a:endParaRPr lang="en-US"/>
            </a:p>
          </p:txBody>
        </p:sp>
        <p:sp>
          <p:nvSpPr>
            <p:cNvPr id="18594" name="Freeform 163"/>
            <p:cNvSpPr>
              <a:spLocks/>
            </p:cNvSpPr>
            <p:nvPr/>
          </p:nvSpPr>
          <p:spPr bwMode="auto">
            <a:xfrm>
              <a:off x="2285" y="2892"/>
              <a:ext cx="61" cy="99"/>
            </a:xfrm>
            <a:custGeom>
              <a:avLst/>
              <a:gdLst>
                <a:gd name="T0" fmla="*/ 61 w 61"/>
                <a:gd name="T1" fmla="*/ 53 h 99"/>
                <a:gd name="T2" fmla="*/ 53 w 61"/>
                <a:gd name="T3" fmla="*/ 68 h 99"/>
                <a:gd name="T4" fmla="*/ 46 w 61"/>
                <a:gd name="T5" fmla="*/ 76 h 99"/>
                <a:gd name="T6" fmla="*/ 38 w 61"/>
                <a:gd name="T7" fmla="*/ 68 h 99"/>
                <a:gd name="T8" fmla="*/ 31 w 61"/>
                <a:gd name="T9" fmla="*/ 83 h 99"/>
                <a:gd name="T10" fmla="*/ 23 w 61"/>
                <a:gd name="T11" fmla="*/ 91 h 99"/>
                <a:gd name="T12" fmla="*/ 23 w 61"/>
                <a:gd name="T13" fmla="*/ 99 h 99"/>
                <a:gd name="T14" fmla="*/ 16 w 61"/>
                <a:gd name="T15" fmla="*/ 91 h 99"/>
                <a:gd name="T16" fmla="*/ 8 w 61"/>
                <a:gd name="T17" fmla="*/ 91 h 99"/>
                <a:gd name="T18" fmla="*/ 8 w 61"/>
                <a:gd name="T19" fmla="*/ 46 h 99"/>
                <a:gd name="T20" fmla="*/ 0 w 61"/>
                <a:gd name="T21" fmla="*/ 38 h 99"/>
                <a:gd name="T22" fmla="*/ 8 w 61"/>
                <a:gd name="T23" fmla="*/ 30 h 99"/>
                <a:gd name="T24" fmla="*/ 16 w 61"/>
                <a:gd name="T25" fmla="*/ 23 h 99"/>
                <a:gd name="T26" fmla="*/ 16 w 61"/>
                <a:gd name="T27" fmla="*/ 15 h 99"/>
                <a:gd name="T28" fmla="*/ 8 w 61"/>
                <a:gd name="T29" fmla="*/ 8 h 99"/>
                <a:gd name="T30" fmla="*/ 8 w 61"/>
                <a:gd name="T31" fmla="*/ 0 h 99"/>
                <a:gd name="T32" fmla="*/ 16 w 61"/>
                <a:gd name="T33" fmla="*/ 0 h 99"/>
                <a:gd name="T34" fmla="*/ 23 w 61"/>
                <a:gd name="T35" fmla="*/ 8 h 99"/>
                <a:gd name="T36" fmla="*/ 31 w 61"/>
                <a:gd name="T37" fmla="*/ 15 h 99"/>
                <a:gd name="T38" fmla="*/ 38 w 61"/>
                <a:gd name="T39" fmla="*/ 23 h 99"/>
                <a:gd name="T40" fmla="*/ 46 w 61"/>
                <a:gd name="T41" fmla="*/ 30 h 99"/>
                <a:gd name="T42" fmla="*/ 46 w 61"/>
                <a:gd name="T43" fmla="*/ 38 h 99"/>
                <a:gd name="T44" fmla="*/ 53 w 61"/>
                <a:gd name="T45" fmla="*/ 38 h 99"/>
                <a:gd name="T46" fmla="*/ 53 w 61"/>
                <a:gd name="T47" fmla="*/ 46 h 99"/>
                <a:gd name="T48" fmla="*/ 61 w 61"/>
                <a:gd name="T49" fmla="*/ 53 h 99"/>
                <a:gd name="T50" fmla="*/ 61 w 61"/>
                <a:gd name="T51" fmla="*/ 61 h 9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
                <a:gd name="T79" fmla="*/ 0 h 99"/>
                <a:gd name="T80" fmla="*/ 61 w 61"/>
                <a:gd name="T81" fmla="*/ 99 h 9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 h="99">
                  <a:moveTo>
                    <a:pt x="61" y="53"/>
                  </a:moveTo>
                  <a:lnTo>
                    <a:pt x="53" y="68"/>
                  </a:lnTo>
                  <a:lnTo>
                    <a:pt x="46" y="76"/>
                  </a:lnTo>
                  <a:lnTo>
                    <a:pt x="38" y="68"/>
                  </a:lnTo>
                  <a:lnTo>
                    <a:pt x="31" y="83"/>
                  </a:lnTo>
                  <a:lnTo>
                    <a:pt x="23" y="91"/>
                  </a:lnTo>
                  <a:lnTo>
                    <a:pt x="23" y="99"/>
                  </a:lnTo>
                  <a:lnTo>
                    <a:pt x="16" y="91"/>
                  </a:lnTo>
                  <a:lnTo>
                    <a:pt x="8" y="91"/>
                  </a:lnTo>
                  <a:lnTo>
                    <a:pt x="8" y="46"/>
                  </a:lnTo>
                  <a:lnTo>
                    <a:pt x="0" y="38"/>
                  </a:lnTo>
                  <a:lnTo>
                    <a:pt x="8" y="30"/>
                  </a:lnTo>
                  <a:lnTo>
                    <a:pt x="16" y="23"/>
                  </a:lnTo>
                  <a:lnTo>
                    <a:pt x="16" y="15"/>
                  </a:lnTo>
                  <a:lnTo>
                    <a:pt x="8" y="8"/>
                  </a:lnTo>
                  <a:lnTo>
                    <a:pt x="8" y="0"/>
                  </a:lnTo>
                  <a:lnTo>
                    <a:pt x="16" y="0"/>
                  </a:lnTo>
                  <a:lnTo>
                    <a:pt x="23" y="8"/>
                  </a:lnTo>
                  <a:lnTo>
                    <a:pt x="31" y="15"/>
                  </a:lnTo>
                  <a:lnTo>
                    <a:pt x="38" y="23"/>
                  </a:lnTo>
                  <a:lnTo>
                    <a:pt x="46" y="30"/>
                  </a:lnTo>
                  <a:lnTo>
                    <a:pt x="46" y="38"/>
                  </a:lnTo>
                  <a:lnTo>
                    <a:pt x="53" y="38"/>
                  </a:lnTo>
                  <a:lnTo>
                    <a:pt x="53" y="46"/>
                  </a:lnTo>
                  <a:lnTo>
                    <a:pt x="61" y="53"/>
                  </a:lnTo>
                  <a:lnTo>
                    <a:pt x="61" y="61"/>
                  </a:lnTo>
                </a:path>
              </a:pathLst>
            </a:custGeom>
            <a:noFill/>
            <a:ln w="8">
              <a:solidFill>
                <a:srgbClr val="000000"/>
              </a:solidFill>
              <a:prstDash val="solid"/>
              <a:round/>
              <a:headEnd/>
              <a:tailEnd/>
            </a:ln>
          </p:spPr>
          <p:txBody>
            <a:bodyPr/>
            <a:lstStyle/>
            <a:p>
              <a:endParaRPr lang="en-US"/>
            </a:p>
          </p:txBody>
        </p:sp>
        <p:sp>
          <p:nvSpPr>
            <p:cNvPr id="18595" name="Freeform 164"/>
            <p:cNvSpPr>
              <a:spLocks/>
            </p:cNvSpPr>
            <p:nvPr/>
          </p:nvSpPr>
          <p:spPr bwMode="auto">
            <a:xfrm>
              <a:off x="2255" y="2839"/>
              <a:ext cx="38" cy="30"/>
            </a:xfrm>
            <a:custGeom>
              <a:avLst/>
              <a:gdLst>
                <a:gd name="T0" fmla="*/ 38 w 38"/>
                <a:gd name="T1" fmla="*/ 23 h 30"/>
                <a:gd name="T2" fmla="*/ 30 w 38"/>
                <a:gd name="T3" fmla="*/ 15 h 30"/>
                <a:gd name="T4" fmla="*/ 23 w 38"/>
                <a:gd name="T5" fmla="*/ 8 h 30"/>
                <a:gd name="T6" fmla="*/ 8 w 38"/>
                <a:gd name="T7" fmla="*/ 8 h 30"/>
                <a:gd name="T8" fmla="*/ 8 w 38"/>
                <a:gd name="T9" fmla="*/ 0 h 30"/>
                <a:gd name="T10" fmla="*/ 0 w 38"/>
                <a:gd name="T11" fmla="*/ 0 h 30"/>
                <a:gd name="T12" fmla="*/ 0 w 38"/>
                <a:gd name="T13" fmla="*/ 15 h 30"/>
                <a:gd name="T14" fmla="*/ 8 w 38"/>
                <a:gd name="T15" fmla="*/ 15 h 30"/>
                <a:gd name="T16" fmla="*/ 15 w 38"/>
                <a:gd name="T17" fmla="*/ 30 h 30"/>
                <a:gd name="T18" fmla="*/ 30 w 38"/>
                <a:gd name="T19" fmla="*/ 30 h 30"/>
                <a:gd name="T20" fmla="*/ 30 w 38"/>
                <a:gd name="T21" fmla="*/ 23 h 30"/>
                <a:gd name="T22" fmla="*/ 38 w 38"/>
                <a:gd name="T23" fmla="*/ 23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30"/>
                <a:gd name="T38" fmla="*/ 38 w 38"/>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30">
                  <a:moveTo>
                    <a:pt x="38" y="23"/>
                  </a:moveTo>
                  <a:lnTo>
                    <a:pt x="30" y="15"/>
                  </a:lnTo>
                  <a:lnTo>
                    <a:pt x="23" y="8"/>
                  </a:lnTo>
                  <a:lnTo>
                    <a:pt x="8" y="8"/>
                  </a:lnTo>
                  <a:lnTo>
                    <a:pt x="8" y="0"/>
                  </a:lnTo>
                  <a:lnTo>
                    <a:pt x="0" y="0"/>
                  </a:lnTo>
                  <a:lnTo>
                    <a:pt x="0" y="15"/>
                  </a:lnTo>
                  <a:lnTo>
                    <a:pt x="8" y="15"/>
                  </a:lnTo>
                  <a:lnTo>
                    <a:pt x="15" y="30"/>
                  </a:lnTo>
                  <a:lnTo>
                    <a:pt x="30" y="30"/>
                  </a:lnTo>
                  <a:lnTo>
                    <a:pt x="30" y="23"/>
                  </a:lnTo>
                  <a:lnTo>
                    <a:pt x="38" y="23"/>
                  </a:lnTo>
                  <a:close/>
                </a:path>
              </a:pathLst>
            </a:custGeom>
            <a:solidFill>
              <a:srgbClr val="FF4500"/>
            </a:solidFill>
            <a:ln w="8">
              <a:solidFill>
                <a:srgbClr val="FF4500"/>
              </a:solidFill>
              <a:prstDash val="solid"/>
              <a:round/>
              <a:headEnd/>
              <a:tailEnd/>
            </a:ln>
          </p:spPr>
          <p:txBody>
            <a:bodyPr/>
            <a:lstStyle/>
            <a:p>
              <a:endParaRPr lang="en-US"/>
            </a:p>
          </p:txBody>
        </p:sp>
        <p:sp>
          <p:nvSpPr>
            <p:cNvPr id="18596" name="Freeform 165"/>
            <p:cNvSpPr>
              <a:spLocks/>
            </p:cNvSpPr>
            <p:nvPr/>
          </p:nvSpPr>
          <p:spPr bwMode="auto">
            <a:xfrm>
              <a:off x="2255" y="2839"/>
              <a:ext cx="38" cy="30"/>
            </a:xfrm>
            <a:custGeom>
              <a:avLst/>
              <a:gdLst>
                <a:gd name="T0" fmla="*/ 38 w 38"/>
                <a:gd name="T1" fmla="*/ 23 h 30"/>
                <a:gd name="T2" fmla="*/ 30 w 38"/>
                <a:gd name="T3" fmla="*/ 15 h 30"/>
                <a:gd name="T4" fmla="*/ 23 w 38"/>
                <a:gd name="T5" fmla="*/ 8 h 30"/>
                <a:gd name="T6" fmla="*/ 8 w 38"/>
                <a:gd name="T7" fmla="*/ 8 h 30"/>
                <a:gd name="T8" fmla="*/ 8 w 38"/>
                <a:gd name="T9" fmla="*/ 0 h 30"/>
                <a:gd name="T10" fmla="*/ 0 w 38"/>
                <a:gd name="T11" fmla="*/ 0 h 30"/>
                <a:gd name="T12" fmla="*/ 0 w 38"/>
                <a:gd name="T13" fmla="*/ 15 h 30"/>
                <a:gd name="T14" fmla="*/ 8 w 38"/>
                <a:gd name="T15" fmla="*/ 15 h 30"/>
                <a:gd name="T16" fmla="*/ 15 w 38"/>
                <a:gd name="T17" fmla="*/ 30 h 30"/>
                <a:gd name="T18" fmla="*/ 30 w 38"/>
                <a:gd name="T19" fmla="*/ 30 h 30"/>
                <a:gd name="T20" fmla="*/ 30 w 38"/>
                <a:gd name="T21" fmla="*/ 23 h 30"/>
                <a:gd name="T22" fmla="*/ 38 w 38"/>
                <a:gd name="T23" fmla="*/ 23 h 30"/>
                <a:gd name="T24" fmla="*/ 38 w 38"/>
                <a:gd name="T25" fmla="*/ 3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30"/>
                <a:gd name="T41" fmla="*/ 38 w 3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30">
                  <a:moveTo>
                    <a:pt x="38" y="23"/>
                  </a:moveTo>
                  <a:lnTo>
                    <a:pt x="30" y="15"/>
                  </a:lnTo>
                  <a:lnTo>
                    <a:pt x="23" y="8"/>
                  </a:lnTo>
                  <a:lnTo>
                    <a:pt x="8" y="8"/>
                  </a:lnTo>
                  <a:lnTo>
                    <a:pt x="8" y="0"/>
                  </a:lnTo>
                  <a:lnTo>
                    <a:pt x="0" y="0"/>
                  </a:lnTo>
                  <a:lnTo>
                    <a:pt x="0" y="15"/>
                  </a:lnTo>
                  <a:lnTo>
                    <a:pt x="8" y="15"/>
                  </a:lnTo>
                  <a:lnTo>
                    <a:pt x="15" y="30"/>
                  </a:lnTo>
                  <a:lnTo>
                    <a:pt x="30" y="30"/>
                  </a:lnTo>
                  <a:lnTo>
                    <a:pt x="30" y="23"/>
                  </a:lnTo>
                  <a:lnTo>
                    <a:pt x="38" y="23"/>
                  </a:lnTo>
                  <a:lnTo>
                    <a:pt x="38" y="30"/>
                  </a:lnTo>
                </a:path>
              </a:pathLst>
            </a:custGeom>
            <a:noFill/>
            <a:ln w="8">
              <a:solidFill>
                <a:srgbClr val="000000"/>
              </a:solidFill>
              <a:prstDash val="solid"/>
              <a:round/>
              <a:headEnd/>
              <a:tailEnd/>
            </a:ln>
          </p:spPr>
          <p:txBody>
            <a:bodyPr/>
            <a:lstStyle/>
            <a:p>
              <a:endParaRPr lang="en-US"/>
            </a:p>
          </p:txBody>
        </p:sp>
        <p:sp>
          <p:nvSpPr>
            <p:cNvPr id="18597" name="Freeform 166"/>
            <p:cNvSpPr>
              <a:spLocks/>
            </p:cNvSpPr>
            <p:nvPr/>
          </p:nvSpPr>
          <p:spPr bwMode="auto">
            <a:xfrm>
              <a:off x="2179" y="2793"/>
              <a:ext cx="31" cy="31"/>
            </a:xfrm>
            <a:custGeom>
              <a:avLst/>
              <a:gdLst>
                <a:gd name="T0" fmla="*/ 31 w 31"/>
                <a:gd name="T1" fmla="*/ 23 h 31"/>
                <a:gd name="T2" fmla="*/ 23 w 31"/>
                <a:gd name="T3" fmla="*/ 16 h 31"/>
                <a:gd name="T4" fmla="*/ 23 w 31"/>
                <a:gd name="T5" fmla="*/ 8 h 31"/>
                <a:gd name="T6" fmla="*/ 16 w 31"/>
                <a:gd name="T7" fmla="*/ 0 h 31"/>
                <a:gd name="T8" fmla="*/ 8 w 31"/>
                <a:gd name="T9" fmla="*/ 0 h 31"/>
                <a:gd name="T10" fmla="*/ 8 w 31"/>
                <a:gd name="T11" fmla="*/ 8 h 31"/>
                <a:gd name="T12" fmla="*/ 0 w 31"/>
                <a:gd name="T13" fmla="*/ 8 h 31"/>
                <a:gd name="T14" fmla="*/ 0 w 31"/>
                <a:gd name="T15" fmla="*/ 16 h 31"/>
                <a:gd name="T16" fmla="*/ 8 w 31"/>
                <a:gd name="T17" fmla="*/ 23 h 31"/>
                <a:gd name="T18" fmla="*/ 16 w 31"/>
                <a:gd name="T19" fmla="*/ 23 h 31"/>
                <a:gd name="T20" fmla="*/ 23 w 31"/>
                <a:gd name="T21" fmla="*/ 31 h 31"/>
                <a:gd name="T22" fmla="*/ 31 w 31"/>
                <a:gd name="T23" fmla="*/ 2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31"/>
                <a:gd name="T38" fmla="*/ 31 w 31"/>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31">
                  <a:moveTo>
                    <a:pt x="31" y="23"/>
                  </a:moveTo>
                  <a:lnTo>
                    <a:pt x="23" y="16"/>
                  </a:lnTo>
                  <a:lnTo>
                    <a:pt x="23" y="8"/>
                  </a:lnTo>
                  <a:lnTo>
                    <a:pt x="16" y="0"/>
                  </a:lnTo>
                  <a:lnTo>
                    <a:pt x="8" y="0"/>
                  </a:lnTo>
                  <a:lnTo>
                    <a:pt x="8" y="8"/>
                  </a:lnTo>
                  <a:lnTo>
                    <a:pt x="0" y="8"/>
                  </a:lnTo>
                  <a:lnTo>
                    <a:pt x="0" y="16"/>
                  </a:lnTo>
                  <a:lnTo>
                    <a:pt x="8" y="23"/>
                  </a:lnTo>
                  <a:lnTo>
                    <a:pt x="16" y="23"/>
                  </a:lnTo>
                  <a:lnTo>
                    <a:pt x="23" y="31"/>
                  </a:lnTo>
                  <a:lnTo>
                    <a:pt x="31" y="23"/>
                  </a:lnTo>
                  <a:close/>
                </a:path>
              </a:pathLst>
            </a:custGeom>
            <a:solidFill>
              <a:srgbClr val="FF4500"/>
            </a:solidFill>
            <a:ln w="8">
              <a:solidFill>
                <a:srgbClr val="FF4500"/>
              </a:solidFill>
              <a:prstDash val="solid"/>
              <a:round/>
              <a:headEnd/>
              <a:tailEnd/>
            </a:ln>
          </p:spPr>
          <p:txBody>
            <a:bodyPr/>
            <a:lstStyle/>
            <a:p>
              <a:endParaRPr lang="en-US"/>
            </a:p>
          </p:txBody>
        </p:sp>
        <p:sp>
          <p:nvSpPr>
            <p:cNvPr id="18598" name="Freeform 167"/>
            <p:cNvSpPr>
              <a:spLocks/>
            </p:cNvSpPr>
            <p:nvPr/>
          </p:nvSpPr>
          <p:spPr bwMode="auto">
            <a:xfrm>
              <a:off x="2179" y="2793"/>
              <a:ext cx="31" cy="31"/>
            </a:xfrm>
            <a:custGeom>
              <a:avLst/>
              <a:gdLst>
                <a:gd name="T0" fmla="*/ 31 w 31"/>
                <a:gd name="T1" fmla="*/ 23 h 31"/>
                <a:gd name="T2" fmla="*/ 23 w 31"/>
                <a:gd name="T3" fmla="*/ 16 h 31"/>
                <a:gd name="T4" fmla="*/ 23 w 31"/>
                <a:gd name="T5" fmla="*/ 8 h 31"/>
                <a:gd name="T6" fmla="*/ 16 w 31"/>
                <a:gd name="T7" fmla="*/ 0 h 31"/>
                <a:gd name="T8" fmla="*/ 8 w 31"/>
                <a:gd name="T9" fmla="*/ 0 h 31"/>
                <a:gd name="T10" fmla="*/ 8 w 31"/>
                <a:gd name="T11" fmla="*/ 8 h 31"/>
                <a:gd name="T12" fmla="*/ 0 w 31"/>
                <a:gd name="T13" fmla="*/ 8 h 31"/>
                <a:gd name="T14" fmla="*/ 0 w 31"/>
                <a:gd name="T15" fmla="*/ 16 h 31"/>
                <a:gd name="T16" fmla="*/ 8 w 31"/>
                <a:gd name="T17" fmla="*/ 23 h 31"/>
                <a:gd name="T18" fmla="*/ 16 w 31"/>
                <a:gd name="T19" fmla="*/ 23 h 31"/>
                <a:gd name="T20" fmla="*/ 23 w 31"/>
                <a:gd name="T21" fmla="*/ 31 h 31"/>
                <a:gd name="T22" fmla="*/ 31 w 31"/>
                <a:gd name="T23" fmla="*/ 23 h 31"/>
                <a:gd name="T24" fmla="*/ 31 w 3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31"/>
                <a:gd name="T41" fmla="*/ 31 w 3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31">
                  <a:moveTo>
                    <a:pt x="31" y="23"/>
                  </a:moveTo>
                  <a:lnTo>
                    <a:pt x="23" y="16"/>
                  </a:lnTo>
                  <a:lnTo>
                    <a:pt x="23" y="8"/>
                  </a:lnTo>
                  <a:lnTo>
                    <a:pt x="16" y="0"/>
                  </a:lnTo>
                  <a:lnTo>
                    <a:pt x="8" y="0"/>
                  </a:lnTo>
                  <a:lnTo>
                    <a:pt x="8" y="8"/>
                  </a:lnTo>
                  <a:lnTo>
                    <a:pt x="0" y="8"/>
                  </a:lnTo>
                  <a:lnTo>
                    <a:pt x="0" y="16"/>
                  </a:lnTo>
                  <a:lnTo>
                    <a:pt x="8" y="23"/>
                  </a:lnTo>
                  <a:lnTo>
                    <a:pt x="16" y="23"/>
                  </a:lnTo>
                  <a:lnTo>
                    <a:pt x="23" y="31"/>
                  </a:lnTo>
                  <a:lnTo>
                    <a:pt x="31" y="23"/>
                  </a:lnTo>
                  <a:lnTo>
                    <a:pt x="31" y="31"/>
                  </a:lnTo>
                </a:path>
              </a:pathLst>
            </a:custGeom>
            <a:noFill/>
            <a:ln w="8">
              <a:solidFill>
                <a:srgbClr val="000000"/>
              </a:solidFill>
              <a:prstDash val="solid"/>
              <a:round/>
              <a:headEnd/>
              <a:tailEnd/>
            </a:ln>
          </p:spPr>
          <p:txBody>
            <a:bodyPr/>
            <a:lstStyle/>
            <a:p>
              <a:endParaRPr lang="en-US"/>
            </a:p>
          </p:txBody>
        </p:sp>
        <p:sp>
          <p:nvSpPr>
            <p:cNvPr id="18599" name="Freeform 168"/>
            <p:cNvSpPr>
              <a:spLocks/>
            </p:cNvSpPr>
            <p:nvPr/>
          </p:nvSpPr>
          <p:spPr bwMode="auto">
            <a:xfrm>
              <a:off x="2225" y="2824"/>
              <a:ext cx="30" cy="15"/>
            </a:xfrm>
            <a:custGeom>
              <a:avLst/>
              <a:gdLst>
                <a:gd name="T0" fmla="*/ 30 w 30"/>
                <a:gd name="T1" fmla="*/ 7 h 15"/>
                <a:gd name="T2" fmla="*/ 23 w 30"/>
                <a:gd name="T3" fmla="*/ 15 h 15"/>
                <a:gd name="T4" fmla="*/ 7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5"/>
                <a:gd name="T29" fmla="*/ 30 w 3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5">
                  <a:moveTo>
                    <a:pt x="30" y="7"/>
                  </a:moveTo>
                  <a:lnTo>
                    <a:pt x="23" y="15"/>
                  </a:lnTo>
                  <a:lnTo>
                    <a:pt x="7" y="7"/>
                  </a:lnTo>
                  <a:lnTo>
                    <a:pt x="0" y="7"/>
                  </a:lnTo>
                  <a:lnTo>
                    <a:pt x="0" y="0"/>
                  </a:lnTo>
                  <a:lnTo>
                    <a:pt x="15" y="7"/>
                  </a:lnTo>
                  <a:lnTo>
                    <a:pt x="15" y="0"/>
                  </a:lnTo>
                  <a:lnTo>
                    <a:pt x="23" y="7"/>
                  </a:lnTo>
                  <a:lnTo>
                    <a:pt x="30" y="7"/>
                  </a:lnTo>
                  <a:close/>
                </a:path>
              </a:pathLst>
            </a:custGeom>
            <a:solidFill>
              <a:srgbClr val="FF4500"/>
            </a:solidFill>
            <a:ln w="8">
              <a:solidFill>
                <a:srgbClr val="FF4500"/>
              </a:solidFill>
              <a:prstDash val="solid"/>
              <a:round/>
              <a:headEnd/>
              <a:tailEnd/>
            </a:ln>
          </p:spPr>
          <p:txBody>
            <a:bodyPr/>
            <a:lstStyle/>
            <a:p>
              <a:endParaRPr lang="en-US"/>
            </a:p>
          </p:txBody>
        </p:sp>
        <p:sp>
          <p:nvSpPr>
            <p:cNvPr id="18600" name="Freeform 169"/>
            <p:cNvSpPr>
              <a:spLocks/>
            </p:cNvSpPr>
            <p:nvPr/>
          </p:nvSpPr>
          <p:spPr bwMode="auto">
            <a:xfrm>
              <a:off x="2225" y="2824"/>
              <a:ext cx="30" cy="15"/>
            </a:xfrm>
            <a:custGeom>
              <a:avLst/>
              <a:gdLst>
                <a:gd name="T0" fmla="*/ 30 w 30"/>
                <a:gd name="T1" fmla="*/ 7 h 15"/>
                <a:gd name="T2" fmla="*/ 23 w 30"/>
                <a:gd name="T3" fmla="*/ 15 h 15"/>
                <a:gd name="T4" fmla="*/ 7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30 w 30"/>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15"/>
                <a:gd name="T32" fmla="*/ 30 w 30"/>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15">
                  <a:moveTo>
                    <a:pt x="30" y="7"/>
                  </a:moveTo>
                  <a:lnTo>
                    <a:pt x="23" y="15"/>
                  </a:lnTo>
                  <a:lnTo>
                    <a:pt x="7" y="7"/>
                  </a:lnTo>
                  <a:lnTo>
                    <a:pt x="0" y="7"/>
                  </a:lnTo>
                  <a:lnTo>
                    <a:pt x="0" y="0"/>
                  </a:lnTo>
                  <a:lnTo>
                    <a:pt x="15" y="7"/>
                  </a:lnTo>
                  <a:lnTo>
                    <a:pt x="15" y="0"/>
                  </a:lnTo>
                  <a:lnTo>
                    <a:pt x="23" y="7"/>
                  </a:lnTo>
                  <a:lnTo>
                    <a:pt x="30" y="7"/>
                  </a:lnTo>
                  <a:lnTo>
                    <a:pt x="30" y="15"/>
                  </a:lnTo>
                </a:path>
              </a:pathLst>
            </a:custGeom>
            <a:noFill/>
            <a:ln w="8">
              <a:solidFill>
                <a:srgbClr val="000000"/>
              </a:solidFill>
              <a:prstDash val="solid"/>
              <a:round/>
              <a:headEnd/>
              <a:tailEnd/>
            </a:ln>
          </p:spPr>
          <p:txBody>
            <a:bodyPr/>
            <a:lstStyle/>
            <a:p>
              <a:endParaRPr lang="en-US"/>
            </a:p>
          </p:txBody>
        </p:sp>
        <p:sp>
          <p:nvSpPr>
            <p:cNvPr id="18601" name="Freeform 170"/>
            <p:cNvSpPr>
              <a:spLocks/>
            </p:cNvSpPr>
            <p:nvPr/>
          </p:nvSpPr>
          <p:spPr bwMode="auto">
            <a:xfrm>
              <a:off x="2104" y="2755"/>
              <a:ext cx="22" cy="23"/>
            </a:xfrm>
            <a:custGeom>
              <a:avLst/>
              <a:gdLst>
                <a:gd name="T0" fmla="*/ 22 w 22"/>
                <a:gd name="T1" fmla="*/ 8 h 23"/>
                <a:gd name="T2" fmla="*/ 22 w 22"/>
                <a:gd name="T3" fmla="*/ 16 h 23"/>
                <a:gd name="T4" fmla="*/ 15 w 22"/>
                <a:gd name="T5" fmla="*/ 23 h 23"/>
                <a:gd name="T6" fmla="*/ 7 w 22"/>
                <a:gd name="T7" fmla="*/ 23 h 23"/>
                <a:gd name="T8" fmla="*/ 0 w 22"/>
                <a:gd name="T9" fmla="*/ 16 h 23"/>
                <a:gd name="T10" fmla="*/ 0 w 22"/>
                <a:gd name="T11" fmla="*/ 8 h 23"/>
                <a:gd name="T12" fmla="*/ 7 w 22"/>
                <a:gd name="T13" fmla="*/ 0 h 23"/>
                <a:gd name="T14" fmla="*/ 22 w 22"/>
                <a:gd name="T15" fmla="*/ 0 h 23"/>
                <a:gd name="T16" fmla="*/ 22 w 22"/>
                <a:gd name="T17" fmla="*/ 8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3"/>
                <a:gd name="T29" fmla="*/ 22 w 22"/>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3">
                  <a:moveTo>
                    <a:pt x="22" y="8"/>
                  </a:moveTo>
                  <a:lnTo>
                    <a:pt x="22" y="16"/>
                  </a:lnTo>
                  <a:lnTo>
                    <a:pt x="15" y="23"/>
                  </a:lnTo>
                  <a:lnTo>
                    <a:pt x="7" y="23"/>
                  </a:lnTo>
                  <a:lnTo>
                    <a:pt x="0" y="16"/>
                  </a:lnTo>
                  <a:lnTo>
                    <a:pt x="0" y="8"/>
                  </a:lnTo>
                  <a:lnTo>
                    <a:pt x="7" y="0"/>
                  </a:lnTo>
                  <a:lnTo>
                    <a:pt x="22" y="0"/>
                  </a:lnTo>
                  <a:lnTo>
                    <a:pt x="22" y="8"/>
                  </a:lnTo>
                  <a:close/>
                </a:path>
              </a:pathLst>
            </a:custGeom>
            <a:solidFill>
              <a:srgbClr val="FF4500"/>
            </a:solidFill>
            <a:ln w="8">
              <a:solidFill>
                <a:srgbClr val="FF4500"/>
              </a:solidFill>
              <a:prstDash val="solid"/>
              <a:round/>
              <a:headEnd/>
              <a:tailEnd/>
            </a:ln>
          </p:spPr>
          <p:txBody>
            <a:bodyPr/>
            <a:lstStyle/>
            <a:p>
              <a:endParaRPr lang="en-US"/>
            </a:p>
          </p:txBody>
        </p:sp>
        <p:sp>
          <p:nvSpPr>
            <p:cNvPr id="18602" name="Freeform 171"/>
            <p:cNvSpPr>
              <a:spLocks/>
            </p:cNvSpPr>
            <p:nvPr/>
          </p:nvSpPr>
          <p:spPr bwMode="auto">
            <a:xfrm>
              <a:off x="2104" y="2755"/>
              <a:ext cx="22" cy="23"/>
            </a:xfrm>
            <a:custGeom>
              <a:avLst/>
              <a:gdLst>
                <a:gd name="T0" fmla="*/ 22 w 22"/>
                <a:gd name="T1" fmla="*/ 8 h 23"/>
                <a:gd name="T2" fmla="*/ 22 w 22"/>
                <a:gd name="T3" fmla="*/ 16 h 23"/>
                <a:gd name="T4" fmla="*/ 15 w 22"/>
                <a:gd name="T5" fmla="*/ 23 h 23"/>
                <a:gd name="T6" fmla="*/ 7 w 22"/>
                <a:gd name="T7" fmla="*/ 23 h 23"/>
                <a:gd name="T8" fmla="*/ 0 w 22"/>
                <a:gd name="T9" fmla="*/ 16 h 23"/>
                <a:gd name="T10" fmla="*/ 0 w 22"/>
                <a:gd name="T11" fmla="*/ 8 h 23"/>
                <a:gd name="T12" fmla="*/ 7 w 22"/>
                <a:gd name="T13" fmla="*/ 0 h 23"/>
                <a:gd name="T14" fmla="*/ 22 w 22"/>
                <a:gd name="T15" fmla="*/ 0 h 23"/>
                <a:gd name="T16" fmla="*/ 22 w 22"/>
                <a:gd name="T17" fmla="*/ 8 h 23"/>
                <a:gd name="T18" fmla="*/ 22 w 22"/>
                <a:gd name="T19" fmla="*/ 16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23"/>
                <a:gd name="T32" fmla="*/ 22 w 22"/>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23">
                  <a:moveTo>
                    <a:pt x="22" y="8"/>
                  </a:moveTo>
                  <a:lnTo>
                    <a:pt x="22" y="16"/>
                  </a:lnTo>
                  <a:lnTo>
                    <a:pt x="15" y="23"/>
                  </a:lnTo>
                  <a:lnTo>
                    <a:pt x="7" y="23"/>
                  </a:lnTo>
                  <a:lnTo>
                    <a:pt x="0" y="16"/>
                  </a:lnTo>
                  <a:lnTo>
                    <a:pt x="0" y="8"/>
                  </a:lnTo>
                  <a:lnTo>
                    <a:pt x="7" y="0"/>
                  </a:lnTo>
                  <a:lnTo>
                    <a:pt x="22" y="0"/>
                  </a:lnTo>
                  <a:lnTo>
                    <a:pt x="22" y="8"/>
                  </a:lnTo>
                  <a:lnTo>
                    <a:pt x="22" y="16"/>
                  </a:lnTo>
                </a:path>
              </a:pathLst>
            </a:custGeom>
            <a:noFill/>
            <a:ln w="8">
              <a:solidFill>
                <a:srgbClr val="000000"/>
              </a:solidFill>
              <a:prstDash val="solid"/>
              <a:round/>
              <a:headEnd/>
              <a:tailEnd/>
            </a:ln>
          </p:spPr>
          <p:txBody>
            <a:bodyPr/>
            <a:lstStyle/>
            <a:p>
              <a:endParaRPr lang="en-US"/>
            </a:p>
          </p:txBody>
        </p:sp>
        <p:sp>
          <p:nvSpPr>
            <p:cNvPr id="18603" name="Freeform 172"/>
            <p:cNvSpPr>
              <a:spLocks/>
            </p:cNvSpPr>
            <p:nvPr/>
          </p:nvSpPr>
          <p:spPr bwMode="auto">
            <a:xfrm>
              <a:off x="2081" y="2763"/>
              <a:ext cx="8" cy="23"/>
            </a:xfrm>
            <a:custGeom>
              <a:avLst/>
              <a:gdLst>
                <a:gd name="T0" fmla="*/ 8 w 8"/>
                <a:gd name="T1" fmla="*/ 8 h 23"/>
                <a:gd name="T2" fmla="*/ 8 w 8"/>
                <a:gd name="T3" fmla="*/ 0 h 23"/>
                <a:gd name="T4" fmla="*/ 8 w 8"/>
                <a:gd name="T5" fmla="*/ 8 h 23"/>
                <a:gd name="T6" fmla="*/ 0 w 8"/>
                <a:gd name="T7" fmla="*/ 15 h 23"/>
                <a:gd name="T8" fmla="*/ 0 w 8"/>
                <a:gd name="T9" fmla="*/ 23 h 23"/>
                <a:gd name="T10" fmla="*/ 8 w 8"/>
                <a:gd name="T11" fmla="*/ 15 h 23"/>
                <a:gd name="T12" fmla="*/ 8 w 8"/>
                <a:gd name="T13" fmla="*/ 8 h 23"/>
                <a:gd name="T14" fmla="*/ 0 60000 65536"/>
                <a:gd name="T15" fmla="*/ 0 60000 65536"/>
                <a:gd name="T16" fmla="*/ 0 60000 65536"/>
                <a:gd name="T17" fmla="*/ 0 60000 65536"/>
                <a:gd name="T18" fmla="*/ 0 60000 65536"/>
                <a:gd name="T19" fmla="*/ 0 60000 65536"/>
                <a:gd name="T20" fmla="*/ 0 60000 65536"/>
                <a:gd name="T21" fmla="*/ 0 w 8"/>
                <a:gd name="T22" fmla="*/ 0 h 23"/>
                <a:gd name="T23" fmla="*/ 8 w 8"/>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3">
                  <a:moveTo>
                    <a:pt x="8" y="8"/>
                  </a:moveTo>
                  <a:lnTo>
                    <a:pt x="8" y="0"/>
                  </a:lnTo>
                  <a:lnTo>
                    <a:pt x="8" y="8"/>
                  </a:lnTo>
                  <a:lnTo>
                    <a:pt x="0" y="15"/>
                  </a:lnTo>
                  <a:lnTo>
                    <a:pt x="0" y="23"/>
                  </a:lnTo>
                  <a:lnTo>
                    <a:pt x="8" y="15"/>
                  </a:lnTo>
                  <a:lnTo>
                    <a:pt x="8" y="8"/>
                  </a:lnTo>
                  <a:close/>
                </a:path>
              </a:pathLst>
            </a:custGeom>
            <a:solidFill>
              <a:srgbClr val="FF4500"/>
            </a:solidFill>
            <a:ln w="8">
              <a:solidFill>
                <a:srgbClr val="FF4500"/>
              </a:solidFill>
              <a:prstDash val="solid"/>
              <a:round/>
              <a:headEnd/>
              <a:tailEnd/>
            </a:ln>
          </p:spPr>
          <p:txBody>
            <a:bodyPr/>
            <a:lstStyle/>
            <a:p>
              <a:endParaRPr lang="en-US"/>
            </a:p>
          </p:txBody>
        </p:sp>
        <p:sp>
          <p:nvSpPr>
            <p:cNvPr id="18604" name="Freeform 173"/>
            <p:cNvSpPr>
              <a:spLocks/>
            </p:cNvSpPr>
            <p:nvPr/>
          </p:nvSpPr>
          <p:spPr bwMode="auto">
            <a:xfrm>
              <a:off x="2081" y="2763"/>
              <a:ext cx="8" cy="23"/>
            </a:xfrm>
            <a:custGeom>
              <a:avLst/>
              <a:gdLst>
                <a:gd name="T0" fmla="*/ 8 w 8"/>
                <a:gd name="T1" fmla="*/ 8 h 23"/>
                <a:gd name="T2" fmla="*/ 8 w 8"/>
                <a:gd name="T3" fmla="*/ 0 h 23"/>
                <a:gd name="T4" fmla="*/ 8 w 8"/>
                <a:gd name="T5" fmla="*/ 8 h 23"/>
                <a:gd name="T6" fmla="*/ 0 w 8"/>
                <a:gd name="T7" fmla="*/ 15 h 23"/>
                <a:gd name="T8" fmla="*/ 0 w 8"/>
                <a:gd name="T9" fmla="*/ 23 h 23"/>
                <a:gd name="T10" fmla="*/ 8 w 8"/>
                <a:gd name="T11" fmla="*/ 15 h 23"/>
                <a:gd name="T12" fmla="*/ 8 w 8"/>
                <a:gd name="T13" fmla="*/ 8 h 23"/>
                <a:gd name="T14" fmla="*/ 8 w 8"/>
                <a:gd name="T15" fmla="*/ 15 h 23"/>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3"/>
                <a:gd name="T26" fmla="*/ 8 w 8"/>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3">
                  <a:moveTo>
                    <a:pt x="8" y="8"/>
                  </a:moveTo>
                  <a:lnTo>
                    <a:pt x="8" y="0"/>
                  </a:lnTo>
                  <a:lnTo>
                    <a:pt x="8" y="8"/>
                  </a:lnTo>
                  <a:lnTo>
                    <a:pt x="0" y="15"/>
                  </a:lnTo>
                  <a:lnTo>
                    <a:pt x="0" y="23"/>
                  </a:lnTo>
                  <a:lnTo>
                    <a:pt x="8" y="15"/>
                  </a:lnTo>
                  <a:lnTo>
                    <a:pt x="8" y="8"/>
                  </a:lnTo>
                  <a:lnTo>
                    <a:pt x="8" y="15"/>
                  </a:lnTo>
                </a:path>
              </a:pathLst>
            </a:custGeom>
            <a:noFill/>
            <a:ln w="8">
              <a:solidFill>
                <a:srgbClr val="000000"/>
              </a:solidFill>
              <a:prstDash val="solid"/>
              <a:round/>
              <a:headEnd/>
              <a:tailEnd/>
            </a:ln>
          </p:spPr>
          <p:txBody>
            <a:bodyPr/>
            <a:lstStyle/>
            <a:p>
              <a:endParaRPr lang="en-US"/>
            </a:p>
          </p:txBody>
        </p:sp>
        <p:sp>
          <p:nvSpPr>
            <p:cNvPr id="18605" name="Freeform 174"/>
            <p:cNvSpPr>
              <a:spLocks/>
            </p:cNvSpPr>
            <p:nvPr/>
          </p:nvSpPr>
          <p:spPr bwMode="auto">
            <a:xfrm>
              <a:off x="2255" y="2869"/>
              <a:ext cx="8" cy="8"/>
            </a:xfrm>
            <a:custGeom>
              <a:avLst/>
              <a:gdLst>
                <a:gd name="T0" fmla="*/ 8 w 8"/>
                <a:gd name="T1" fmla="*/ 8 h 8"/>
                <a:gd name="T2" fmla="*/ 0 w 8"/>
                <a:gd name="T3" fmla="*/ 8 h 8"/>
                <a:gd name="T4" fmla="*/ 8 w 8"/>
                <a:gd name="T5" fmla="*/ 0 h 8"/>
                <a:gd name="T6" fmla="*/ 8 w 8"/>
                <a:gd name="T7" fmla="*/ 8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8" y="8"/>
                  </a:moveTo>
                  <a:lnTo>
                    <a:pt x="0" y="8"/>
                  </a:lnTo>
                  <a:lnTo>
                    <a:pt x="8" y="0"/>
                  </a:lnTo>
                  <a:lnTo>
                    <a:pt x="8" y="8"/>
                  </a:lnTo>
                  <a:close/>
                </a:path>
              </a:pathLst>
            </a:custGeom>
            <a:solidFill>
              <a:srgbClr val="FF4500"/>
            </a:solidFill>
            <a:ln w="8">
              <a:solidFill>
                <a:srgbClr val="FF4500"/>
              </a:solidFill>
              <a:prstDash val="solid"/>
              <a:round/>
              <a:headEnd/>
              <a:tailEnd/>
            </a:ln>
          </p:spPr>
          <p:txBody>
            <a:bodyPr/>
            <a:lstStyle/>
            <a:p>
              <a:endParaRPr lang="en-US"/>
            </a:p>
          </p:txBody>
        </p:sp>
        <p:sp>
          <p:nvSpPr>
            <p:cNvPr id="18606" name="Freeform 175"/>
            <p:cNvSpPr>
              <a:spLocks/>
            </p:cNvSpPr>
            <p:nvPr/>
          </p:nvSpPr>
          <p:spPr bwMode="auto">
            <a:xfrm>
              <a:off x="2255" y="2869"/>
              <a:ext cx="8" cy="15"/>
            </a:xfrm>
            <a:custGeom>
              <a:avLst/>
              <a:gdLst>
                <a:gd name="T0" fmla="*/ 8 w 8"/>
                <a:gd name="T1" fmla="*/ 8 h 15"/>
                <a:gd name="T2" fmla="*/ 0 w 8"/>
                <a:gd name="T3" fmla="*/ 8 h 15"/>
                <a:gd name="T4" fmla="*/ 8 w 8"/>
                <a:gd name="T5" fmla="*/ 0 h 15"/>
                <a:gd name="T6" fmla="*/ 8 w 8"/>
                <a:gd name="T7" fmla="*/ 8 h 15"/>
                <a:gd name="T8" fmla="*/ 8 w 8"/>
                <a:gd name="T9" fmla="*/ 15 h 15"/>
                <a:gd name="T10" fmla="*/ 0 60000 65536"/>
                <a:gd name="T11" fmla="*/ 0 60000 65536"/>
                <a:gd name="T12" fmla="*/ 0 60000 65536"/>
                <a:gd name="T13" fmla="*/ 0 60000 65536"/>
                <a:gd name="T14" fmla="*/ 0 60000 65536"/>
                <a:gd name="T15" fmla="*/ 0 w 8"/>
                <a:gd name="T16" fmla="*/ 0 h 15"/>
                <a:gd name="T17" fmla="*/ 8 w 8"/>
                <a:gd name="T18" fmla="*/ 15 h 15"/>
              </a:gdLst>
              <a:ahLst/>
              <a:cxnLst>
                <a:cxn ang="T10">
                  <a:pos x="T0" y="T1"/>
                </a:cxn>
                <a:cxn ang="T11">
                  <a:pos x="T2" y="T3"/>
                </a:cxn>
                <a:cxn ang="T12">
                  <a:pos x="T4" y="T5"/>
                </a:cxn>
                <a:cxn ang="T13">
                  <a:pos x="T6" y="T7"/>
                </a:cxn>
                <a:cxn ang="T14">
                  <a:pos x="T8" y="T9"/>
                </a:cxn>
              </a:cxnLst>
              <a:rect l="T15" t="T16" r="T17" b="T18"/>
              <a:pathLst>
                <a:path w="8" h="15">
                  <a:moveTo>
                    <a:pt x="8" y="8"/>
                  </a:moveTo>
                  <a:lnTo>
                    <a:pt x="0" y="8"/>
                  </a:lnTo>
                  <a:lnTo>
                    <a:pt x="8" y="0"/>
                  </a:lnTo>
                  <a:lnTo>
                    <a:pt x="8" y="8"/>
                  </a:lnTo>
                  <a:lnTo>
                    <a:pt x="8" y="15"/>
                  </a:lnTo>
                </a:path>
              </a:pathLst>
            </a:custGeom>
            <a:noFill/>
            <a:ln w="8">
              <a:solidFill>
                <a:srgbClr val="000000"/>
              </a:solidFill>
              <a:prstDash val="solid"/>
              <a:round/>
              <a:headEnd/>
              <a:tailEnd/>
            </a:ln>
          </p:spPr>
          <p:txBody>
            <a:bodyPr/>
            <a:lstStyle/>
            <a:p>
              <a:endParaRPr lang="en-US"/>
            </a:p>
          </p:txBody>
        </p:sp>
        <p:sp>
          <p:nvSpPr>
            <p:cNvPr id="18607" name="Freeform 176"/>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8" y="7"/>
                  </a:moveTo>
                  <a:lnTo>
                    <a:pt x="8" y="15"/>
                  </a:lnTo>
                  <a:lnTo>
                    <a:pt x="0" y="15"/>
                  </a:lnTo>
                  <a:lnTo>
                    <a:pt x="0" y="0"/>
                  </a:lnTo>
                  <a:lnTo>
                    <a:pt x="8" y="0"/>
                  </a:lnTo>
                  <a:lnTo>
                    <a:pt x="8" y="7"/>
                  </a:lnTo>
                  <a:close/>
                </a:path>
              </a:pathLst>
            </a:custGeom>
            <a:solidFill>
              <a:srgbClr val="FF4500"/>
            </a:solidFill>
            <a:ln w="8">
              <a:solidFill>
                <a:srgbClr val="FF4500"/>
              </a:solidFill>
              <a:prstDash val="solid"/>
              <a:round/>
              <a:headEnd/>
              <a:tailEnd/>
            </a:ln>
          </p:spPr>
          <p:txBody>
            <a:bodyPr/>
            <a:lstStyle/>
            <a:p>
              <a:endParaRPr lang="en-US"/>
            </a:p>
          </p:txBody>
        </p:sp>
        <p:sp>
          <p:nvSpPr>
            <p:cNvPr id="18608" name="Freeform 177"/>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8 w 8"/>
                <a:gd name="T13" fmla="*/ 15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8" y="7"/>
                  </a:moveTo>
                  <a:lnTo>
                    <a:pt x="8" y="15"/>
                  </a:lnTo>
                  <a:lnTo>
                    <a:pt x="0" y="15"/>
                  </a:lnTo>
                  <a:lnTo>
                    <a:pt x="0" y="0"/>
                  </a:lnTo>
                  <a:lnTo>
                    <a:pt x="8" y="0"/>
                  </a:lnTo>
                  <a:lnTo>
                    <a:pt x="8" y="7"/>
                  </a:lnTo>
                  <a:lnTo>
                    <a:pt x="8" y="15"/>
                  </a:lnTo>
                </a:path>
              </a:pathLst>
            </a:custGeom>
            <a:noFill/>
            <a:ln w="8">
              <a:solidFill>
                <a:srgbClr val="000000"/>
              </a:solidFill>
              <a:prstDash val="solid"/>
              <a:round/>
              <a:headEnd/>
              <a:tailEnd/>
            </a:ln>
          </p:spPr>
          <p:txBody>
            <a:bodyPr/>
            <a:lstStyle/>
            <a:p>
              <a:endParaRPr lang="en-US"/>
            </a:p>
          </p:txBody>
        </p:sp>
        <p:sp>
          <p:nvSpPr>
            <p:cNvPr id="18609" name="Freeform 178"/>
            <p:cNvSpPr>
              <a:spLocks/>
            </p:cNvSpPr>
            <p:nvPr/>
          </p:nvSpPr>
          <p:spPr bwMode="auto">
            <a:xfrm>
              <a:off x="1922" y="1390"/>
              <a:ext cx="303" cy="486"/>
            </a:xfrm>
            <a:custGeom>
              <a:avLst/>
              <a:gdLst>
                <a:gd name="T0" fmla="*/ 303 w 303"/>
                <a:gd name="T1" fmla="*/ 334 h 486"/>
                <a:gd name="T2" fmla="*/ 288 w 303"/>
                <a:gd name="T3" fmla="*/ 311 h 486"/>
                <a:gd name="T4" fmla="*/ 280 w 303"/>
                <a:gd name="T5" fmla="*/ 326 h 486"/>
                <a:gd name="T6" fmla="*/ 242 w 303"/>
                <a:gd name="T7" fmla="*/ 319 h 486"/>
                <a:gd name="T8" fmla="*/ 220 w 303"/>
                <a:gd name="T9" fmla="*/ 326 h 486"/>
                <a:gd name="T10" fmla="*/ 212 w 303"/>
                <a:gd name="T11" fmla="*/ 296 h 486"/>
                <a:gd name="T12" fmla="*/ 197 w 303"/>
                <a:gd name="T13" fmla="*/ 288 h 486"/>
                <a:gd name="T14" fmla="*/ 182 w 303"/>
                <a:gd name="T15" fmla="*/ 235 h 486"/>
                <a:gd name="T16" fmla="*/ 167 w 303"/>
                <a:gd name="T17" fmla="*/ 243 h 486"/>
                <a:gd name="T18" fmla="*/ 159 w 303"/>
                <a:gd name="T19" fmla="*/ 235 h 486"/>
                <a:gd name="T20" fmla="*/ 182 w 303"/>
                <a:gd name="T21" fmla="*/ 167 h 486"/>
                <a:gd name="T22" fmla="*/ 159 w 303"/>
                <a:gd name="T23" fmla="*/ 167 h 486"/>
                <a:gd name="T24" fmla="*/ 144 w 303"/>
                <a:gd name="T25" fmla="*/ 121 h 486"/>
                <a:gd name="T26" fmla="*/ 129 w 303"/>
                <a:gd name="T27" fmla="*/ 106 h 486"/>
                <a:gd name="T28" fmla="*/ 129 w 303"/>
                <a:gd name="T29" fmla="*/ 91 h 486"/>
                <a:gd name="T30" fmla="*/ 121 w 303"/>
                <a:gd name="T31" fmla="*/ 76 h 486"/>
                <a:gd name="T32" fmla="*/ 136 w 303"/>
                <a:gd name="T33" fmla="*/ 8 h 486"/>
                <a:gd name="T34" fmla="*/ 98 w 303"/>
                <a:gd name="T35" fmla="*/ 0 h 486"/>
                <a:gd name="T36" fmla="*/ 61 w 303"/>
                <a:gd name="T37" fmla="*/ 167 h 486"/>
                <a:gd name="T38" fmla="*/ 61 w 303"/>
                <a:gd name="T39" fmla="*/ 190 h 486"/>
                <a:gd name="T40" fmla="*/ 76 w 303"/>
                <a:gd name="T41" fmla="*/ 212 h 486"/>
                <a:gd name="T42" fmla="*/ 23 w 303"/>
                <a:gd name="T43" fmla="*/ 281 h 486"/>
                <a:gd name="T44" fmla="*/ 30 w 303"/>
                <a:gd name="T45" fmla="*/ 303 h 486"/>
                <a:gd name="T46" fmla="*/ 0 w 303"/>
                <a:gd name="T47" fmla="*/ 432 h 486"/>
                <a:gd name="T48" fmla="*/ 136 w 303"/>
                <a:gd name="T49" fmla="*/ 463 h 486"/>
                <a:gd name="T50" fmla="*/ 273 w 303"/>
                <a:gd name="T51" fmla="*/ 486 h 486"/>
                <a:gd name="T52" fmla="*/ 303 w 303"/>
                <a:gd name="T53" fmla="*/ 334 h 4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3"/>
                <a:gd name="T82" fmla="*/ 0 h 486"/>
                <a:gd name="T83" fmla="*/ 303 w 303"/>
                <a:gd name="T84" fmla="*/ 486 h 48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3" h="486">
                  <a:moveTo>
                    <a:pt x="303" y="334"/>
                  </a:moveTo>
                  <a:lnTo>
                    <a:pt x="288" y="311"/>
                  </a:lnTo>
                  <a:lnTo>
                    <a:pt x="280" y="326"/>
                  </a:lnTo>
                  <a:lnTo>
                    <a:pt x="242" y="319"/>
                  </a:lnTo>
                  <a:lnTo>
                    <a:pt x="220" y="326"/>
                  </a:lnTo>
                  <a:lnTo>
                    <a:pt x="212" y="296"/>
                  </a:lnTo>
                  <a:lnTo>
                    <a:pt x="197" y="288"/>
                  </a:lnTo>
                  <a:lnTo>
                    <a:pt x="182" y="235"/>
                  </a:lnTo>
                  <a:lnTo>
                    <a:pt x="167" y="243"/>
                  </a:lnTo>
                  <a:lnTo>
                    <a:pt x="159" y="235"/>
                  </a:lnTo>
                  <a:lnTo>
                    <a:pt x="182" y="167"/>
                  </a:lnTo>
                  <a:lnTo>
                    <a:pt x="159" y="167"/>
                  </a:lnTo>
                  <a:lnTo>
                    <a:pt x="144" y="121"/>
                  </a:lnTo>
                  <a:lnTo>
                    <a:pt x="129" y="106"/>
                  </a:lnTo>
                  <a:lnTo>
                    <a:pt x="129" y="91"/>
                  </a:lnTo>
                  <a:lnTo>
                    <a:pt x="121" y="76"/>
                  </a:lnTo>
                  <a:lnTo>
                    <a:pt x="136" y="8"/>
                  </a:lnTo>
                  <a:lnTo>
                    <a:pt x="98" y="0"/>
                  </a:lnTo>
                  <a:lnTo>
                    <a:pt x="61" y="167"/>
                  </a:lnTo>
                  <a:lnTo>
                    <a:pt x="61" y="190"/>
                  </a:lnTo>
                  <a:lnTo>
                    <a:pt x="76" y="212"/>
                  </a:lnTo>
                  <a:lnTo>
                    <a:pt x="23" y="281"/>
                  </a:lnTo>
                  <a:lnTo>
                    <a:pt x="30" y="303"/>
                  </a:lnTo>
                  <a:lnTo>
                    <a:pt x="0" y="432"/>
                  </a:lnTo>
                  <a:lnTo>
                    <a:pt x="136" y="463"/>
                  </a:lnTo>
                  <a:lnTo>
                    <a:pt x="273" y="486"/>
                  </a:lnTo>
                  <a:lnTo>
                    <a:pt x="303" y="334"/>
                  </a:lnTo>
                  <a:close/>
                </a:path>
              </a:pathLst>
            </a:custGeom>
            <a:solidFill>
              <a:srgbClr val="FF4500"/>
            </a:solidFill>
            <a:ln w="8">
              <a:solidFill>
                <a:srgbClr val="FF4500"/>
              </a:solidFill>
              <a:prstDash val="solid"/>
              <a:round/>
              <a:headEnd/>
              <a:tailEnd/>
            </a:ln>
          </p:spPr>
          <p:txBody>
            <a:bodyPr/>
            <a:lstStyle/>
            <a:p>
              <a:endParaRPr lang="en-US"/>
            </a:p>
          </p:txBody>
        </p:sp>
        <p:sp>
          <p:nvSpPr>
            <p:cNvPr id="18610" name="Freeform 179"/>
            <p:cNvSpPr>
              <a:spLocks/>
            </p:cNvSpPr>
            <p:nvPr/>
          </p:nvSpPr>
          <p:spPr bwMode="auto">
            <a:xfrm>
              <a:off x="1922" y="1390"/>
              <a:ext cx="303" cy="486"/>
            </a:xfrm>
            <a:custGeom>
              <a:avLst/>
              <a:gdLst>
                <a:gd name="T0" fmla="*/ 303 w 303"/>
                <a:gd name="T1" fmla="*/ 334 h 486"/>
                <a:gd name="T2" fmla="*/ 288 w 303"/>
                <a:gd name="T3" fmla="*/ 311 h 486"/>
                <a:gd name="T4" fmla="*/ 280 w 303"/>
                <a:gd name="T5" fmla="*/ 326 h 486"/>
                <a:gd name="T6" fmla="*/ 242 w 303"/>
                <a:gd name="T7" fmla="*/ 319 h 486"/>
                <a:gd name="T8" fmla="*/ 220 w 303"/>
                <a:gd name="T9" fmla="*/ 326 h 486"/>
                <a:gd name="T10" fmla="*/ 212 w 303"/>
                <a:gd name="T11" fmla="*/ 296 h 486"/>
                <a:gd name="T12" fmla="*/ 197 w 303"/>
                <a:gd name="T13" fmla="*/ 288 h 486"/>
                <a:gd name="T14" fmla="*/ 182 w 303"/>
                <a:gd name="T15" fmla="*/ 235 h 486"/>
                <a:gd name="T16" fmla="*/ 167 w 303"/>
                <a:gd name="T17" fmla="*/ 243 h 486"/>
                <a:gd name="T18" fmla="*/ 159 w 303"/>
                <a:gd name="T19" fmla="*/ 235 h 486"/>
                <a:gd name="T20" fmla="*/ 182 w 303"/>
                <a:gd name="T21" fmla="*/ 167 h 486"/>
                <a:gd name="T22" fmla="*/ 159 w 303"/>
                <a:gd name="T23" fmla="*/ 167 h 486"/>
                <a:gd name="T24" fmla="*/ 144 w 303"/>
                <a:gd name="T25" fmla="*/ 121 h 486"/>
                <a:gd name="T26" fmla="*/ 129 w 303"/>
                <a:gd name="T27" fmla="*/ 106 h 486"/>
                <a:gd name="T28" fmla="*/ 129 w 303"/>
                <a:gd name="T29" fmla="*/ 91 h 486"/>
                <a:gd name="T30" fmla="*/ 121 w 303"/>
                <a:gd name="T31" fmla="*/ 76 h 486"/>
                <a:gd name="T32" fmla="*/ 136 w 303"/>
                <a:gd name="T33" fmla="*/ 8 h 486"/>
                <a:gd name="T34" fmla="*/ 98 w 303"/>
                <a:gd name="T35" fmla="*/ 0 h 486"/>
                <a:gd name="T36" fmla="*/ 61 w 303"/>
                <a:gd name="T37" fmla="*/ 167 h 486"/>
                <a:gd name="T38" fmla="*/ 61 w 303"/>
                <a:gd name="T39" fmla="*/ 190 h 486"/>
                <a:gd name="T40" fmla="*/ 76 w 303"/>
                <a:gd name="T41" fmla="*/ 212 h 486"/>
                <a:gd name="T42" fmla="*/ 23 w 303"/>
                <a:gd name="T43" fmla="*/ 281 h 486"/>
                <a:gd name="T44" fmla="*/ 30 w 303"/>
                <a:gd name="T45" fmla="*/ 303 h 486"/>
                <a:gd name="T46" fmla="*/ 0 w 303"/>
                <a:gd name="T47" fmla="*/ 432 h 486"/>
                <a:gd name="T48" fmla="*/ 136 w 303"/>
                <a:gd name="T49" fmla="*/ 463 h 486"/>
                <a:gd name="T50" fmla="*/ 273 w 303"/>
                <a:gd name="T51" fmla="*/ 486 h 486"/>
                <a:gd name="T52" fmla="*/ 303 w 303"/>
                <a:gd name="T53" fmla="*/ 334 h 486"/>
                <a:gd name="T54" fmla="*/ 303 w 303"/>
                <a:gd name="T55" fmla="*/ 341 h 4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3"/>
                <a:gd name="T85" fmla="*/ 0 h 486"/>
                <a:gd name="T86" fmla="*/ 303 w 303"/>
                <a:gd name="T87" fmla="*/ 486 h 48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3" h="486">
                  <a:moveTo>
                    <a:pt x="303" y="334"/>
                  </a:moveTo>
                  <a:lnTo>
                    <a:pt x="288" y="311"/>
                  </a:lnTo>
                  <a:lnTo>
                    <a:pt x="280" y="326"/>
                  </a:lnTo>
                  <a:lnTo>
                    <a:pt x="242" y="319"/>
                  </a:lnTo>
                  <a:lnTo>
                    <a:pt x="220" y="326"/>
                  </a:lnTo>
                  <a:lnTo>
                    <a:pt x="212" y="296"/>
                  </a:lnTo>
                  <a:lnTo>
                    <a:pt x="197" y="288"/>
                  </a:lnTo>
                  <a:lnTo>
                    <a:pt x="182" y="235"/>
                  </a:lnTo>
                  <a:lnTo>
                    <a:pt x="167" y="243"/>
                  </a:lnTo>
                  <a:lnTo>
                    <a:pt x="159" y="235"/>
                  </a:lnTo>
                  <a:lnTo>
                    <a:pt x="182" y="167"/>
                  </a:lnTo>
                  <a:lnTo>
                    <a:pt x="159" y="167"/>
                  </a:lnTo>
                  <a:lnTo>
                    <a:pt x="144" y="121"/>
                  </a:lnTo>
                  <a:lnTo>
                    <a:pt x="129" y="106"/>
                  </a:lnTo>
                  <a:lnTo>
                    <a:pt x="129" y="91"/>
                  </a:lnTo>
                  <a:lnTo>
                    <a:pt x="121" y="76"/>
                  </a:lnTo>
                  <a:lnTo>
                    <a:pt x="136" y="8"/>
                  </a:lnTo>
                  <a:lnTo>
                    <a:pt x="98" y="0"/>
                  </a:lnTo>
                  <a:lnTo>
                    <a:pt x="61" y="167"/>
                  </a:lnTo>
                  <a:lnTo>
                    <a:pt x="61" y="190"/>
                  </a:lnTo>
                  <a:lnTo>
                    <a:pt x="76" y="212"/>
                  </a:lnTo>
                  <a:lnTo>
                    <a:pt x="23" y="281"/>
                  </a:lnTo>
                  <a:lnTo>
                    <a:pt x="30" y="303"/>
                  </a:lnTo>
                  <a:lnTo>
                    <a:pt x="0" y="432"/>
                  </a:lnTo>
                  <a:lnTo>
                    <a:pt x="136" y="463"/>
                  </a:lnTo>
                  <a:lnTo>
                    <a:pt x="273" y="486"/>
                  </a:lnTo>
                  <a:lnTo>
                    <a:pt x="303" y="334"/>
                  </a:lnTo>
                  <a:lnTo>
                    <a:pt x="303" y="341"/>
                  </a:lnTo>
                </a:path>
              </a:pathLst>
            </a:custGeom>
            <a:noFill/>
            <a:ln w="8">
              <a:solidFill>
                <a:srgbClr val="000000"/>
              </a:solidFill>
              <a:prstDash val="solid"/>
              <a:round/>
              <a:headEnd/>
              <a:tailEnd/>
            </a:ln>
          </p:spPr>
          <p:txBody>
            <a:bodyPr/>
            <a:lstStyle/>
            <a:p>
              <a:endParaRPr lang="en-US"/>
            </a:p>
          </p:txBody>
        </p:sp>
        <p:sp>
          <p:nvSpPr>
            <p:cNvPr id="18611" name="Freeform 180"/>
            <p:cNvSpPr>
              <a:spLocks/>
            </p:cNvSpPr>
            <p:nvPr/>
          </p:nvSpPr>
          <p:spPr bwMode="auto">
            <a:xfrm>
              <a:off x="3126" y="1891"/>
              <a:ext cx="205" cy="356"/>
            </a:xfrm>
            <a:custGeom>
              <a:avLst/>
              <a:gdLst>
                <a:gd name="T0" fmla="*/ 189 w 205"/>
                <a:gd name="T1" fmla="*/ 212 h 356"/>
                <a:gd name="T2" fmla="*/ 182 w 205"/>
                <a:gd name="T3" fmla="*/ 45 h 356"/>
                <a:gd name="T4" fmla="*/ 167 w 205"/>
                <a:gd name="T5" fmla="*/ 0 h 356"/>
                <a:gd name="T6" fmla="*/ 30 w 205"/>
                <a:gd name="T7" fmla="*/ 7 h 356"/>
                <a:gd name="T8" fmla="*/ 61 w 205"/>
                <a:gd name="T9" fmla="*/ 30 h 356"/>
                <a:gd name="T10" fmla="*/ 61 w 205"/>
                <a:gd name="T11" fmla="*/ 45 h 356"/>
                <a:gd name="T12" fmla="*/ 46 w 205"/>
                <a:gd name="T13" fmla="*/ 68 h 356"/>
                <a:gd name="T14" fmla="*/ 15 w 205"/>
                <a:gd name="T15" fmla="*/ 76 h 356"/>
                <a:gd name="T16" fmla="*/ 23 w 205"/>
                <a:gd name="T17" fmla="*/ 106 h 356"/>
                <a:gd name="T18" fmla="*/ 0 w 205"/>
                <a:gd name="T19" fmla="*/ 144 h 356"/>
                <a:gd name="T20" fmla="*/ 8 w 205"/>
                <a:gd name="T21" fmla="*/ 182 h 356"/>
                <a:gd name="T22" fmla="*/ 38 w 205"/>
                <a:gd name="T23" fmla="*/ 212 h 356"/>
                <a:gd name="T24" fmla="*/ 46 w 205"/>
                <a:gd name="T25" fmla="*/ 235 h 356"/>
                <a:gd name="T26" fmla="*/ 53 w 205"/>
                <a:gd name="T27" fmla="*/ 227 h 356"/>
                <a:gd name="T28" fmla="*/ 76 w 205"/>
                <a:gd name="T29" fmla="*/ 235 h 356"/>
                <a:gd name="T30" fmla="*/ 61 w 205"/>
                <a:gd name="T31" fmla="*/ 280 h 356"/>
                <a:gd name="T32" fmla="*/ 106 w 205"/>
                <a:gd name="T33" fmla="*/ 311 h 356"/>
                <a:gd name="T34" fmla="*/ 106 w 205"/>
                <a:gd name="T35" fmla="*/ 333 h 356"/>
                <a:gd name="T36" fmla="*/ 129 w 205"/>
                <a:gd name="T37" fmla="*/ 356 h 356"/>
                <a:gd name="T38" fmla="*/ 136 w 205"/>
                <a:gd name="T39" fmla="*/ 341 h 356"/>
                <a:gd name="T40" fmla="*/ 159 w 205"/>
                <a:gd name="T41" fmla="*/ 349 h 356"/>
                <a:gd name="T42" fmla="*/ 159 w 205"/>
                <a:gd name="T43" fmla="*/ 326 h 356"/>
                <a:gd name="T44" fmla="*/ 182 w 205"/>
                <a:gd name="T45" fmla="*/ 318 h 356"/>
                <a:gd name="T46" fmla="*/ 182 w 205"/>
                <a:gd name="T47" fmla="*/ 265 h 356"/>
                <a:gd name="T48" fmla="*/ 205 w 205"/>
                <a:gd name="T49" fmla="*/ 235 h 356"/>
                <a:gd name="T50" fmla="*/ 189 w 205"/>
                <a:gd name="T51" fmla="*/ 212 h 3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5"/>
                <a:gd name="T79" fmla="*/ 0 h 356"/>
                <a:gd name="T80" fmla="*/ 205 w 205"/>
                <a:gd name="T81" fmla="*/ 356 h 3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5" h="356">
                  <a:moveTo>
                    <a:pt x="189" y="212"/>
                  </a:moveTo>
                  <a:lnTo>
                    <a:pt x="182" y="45"/>
                  </a:lnTo>
                  <a:lnTo>
                    <a:pt x="167" y="0"/>
                  </a:lnTo>
                  <a:lnTo>
                    <a:pt x="30" y="7"/>
                  </a:lnTo>
                  <a:lnTo>
                    <a:pt x="61" y="30"/>
                  </a:lnTo>
                  <a:lnTo>
                    <a:pt x="61" y="45"/>
                  </a:lnTo>
                  <a:lnTo>
                    <a:pt x="46" y="68"/>
                  </a:lnTo>
                  <a:lnTo>
                    <a:pt x="15" y="76"/>
                  </a:lnTo>
                  <a:lnTo>
                    <a:pt x="23" y="106"/>
                  </a:lnTo>
                  <a:lnTo>
                    <a:pt x="0" y="144"/>
                  </a:lnTo>
                  <a:lnTo>
                    <a:pt x="8" y="182"/>
                  </a:lnTo>
                  <a:lnTo>
                    <a:pt x="38" y="212"/>
                  </a:lnTo>
                  <a:lnTo>
                    <a:pt x="46"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5" y="235"/>
                  </a:lnTo>
                  <a:lnTo>
                    <a:pt x="189" y="212"/>
                  </a:lnTo>
                  <a:close/>
                </a:path>
              </a:pathLst>
            </a:custGeom>
            <a:solidFill>
              <a:srgbClr val="FF4500"/>
            </a:solidFill>
            <a:ln w="8">
              <a:solidFill>
                <a:srgbClr val="FF4500"/>
              </a:solidFill>
              <a:prstDash val="solid"/>
              <a:round/>
              <a:headEnd/>
              <a:tailEnd/>
            </a:ln>
          </p:spPr>
          <p:txBody>
            <a:bodyPr/>
            <a:lstStyle/>
            <a:p>
              <a:endParaRPr lang="en-US"/>
            </a:p>
          </p:txBody>
        </p:sp>
        <p:sp>
          <p:nvSpPr>
            <p:cNvPr id="18612" name="Freeform 181"/>
            <p:cNvSpPr>
              <a:spLocks/>
            </p:cNvSpPr>
            <p:nvPr/>
          </p:nvSpPr>
          <p:spPr bwMode="auto">
            <a:xfrm>
              <a:off x="3126" y="1891"/>
              <a:ext cx="205" cy="356"/>
            </a:xfrm>
            <a:custGeom>
              <a:avLst/>
              <a:gdLst>
                <a:gd name="T0" fmla="*/ 189 w 205"/>
                <a:gd name="T1" fmla="*/ 212 h 356"/>
                <a:gd name="T2" fmla="*/ 182 w 205"/>
                <a:gd name="T3" fmla="*/ 45 h 356"/>
                <a:gd name="T4" fmla="*/ 167 w 205"/>
                <a:gd name="T5" fmla="*/ 0 h 356"/>
                <a:gd name="T6" fmla="*/ 30 w 205"/>
                <a:gd name="T7" fmla="*/ 7 h 356"/>
                <a:gd name="T8" fmla="*/ 61 w 205"/>
                <a:gd name="T9" fmla="*/ 30 h 356"/>
                <a:gd name="T10" fmla="*/ 61 w 205"/>
                <a:gd name="T11" fmla="*/ 45 h 356"/>
                <a:gd name="T12" fmla="*/ 46 w 205"/>
                <a:gd name="T13" fmla="*/ 68 h 356"/>
                <a:gd name="T14" fmla="*/ 15 w 205"/>
                <a:gd name="T15" fmla="*/ 76 h 356"/>
                <a:gd name="T16" fmla="*/ 23 w 205"/>
                <a:gd name="T17" fmla="*/ 106 h 356"/>
                <a:gd name="T18" fmla="*/ 0 w 205"/>
                <a:gd name="T19" fmla="*/ 144 h 356"/>
                <a:gd name="T20" fmla="*/ 8 w 205"/>
                <a:gd name="T21" fmla="*/ 182 h 356"/>
                <a:gd name="T22" fmla="*/ 38 w 205"/>
                <a:gd name="T23" fmla="*/ 212 h 356"/>
                <a:gd name="T24" fmla="*/ 46 w 205"/>
                <a:gd name="T25" fmla="*/ 235 h 356"/>
                <a:gd name="T26" fmla="*/ 53 w 205"/>
                <a:gd name="T27" fmla="*/ 227 h 356"/>
                <a:gd name="T28" fmla="*/ 76 w 205"/>
                <a:gd name="T29" fmla="*/ 235 h 356"/>
                <a:gd name="T30" fmla="*/ 61 w 205"/>
                <a:gd name="T31" fmla="*/ 280 h 356"/>
                <a:gd name="T32" fmla="*/ 106 w 205"/>
                <a:gd name="T33" fmla="*/ 311 h 356"/>
                <a:gd name="T34" fmla="*/ 106 w 205"/>
                <a:gd name="T35" fmla="*/ 333 h 356"/>
                <a:gd name="T36" fmla="*/ 129 w 205"/>
                <a:gd name="T37" fmla="*/ 356 h 356"/>
                <a:gd name="T38" fmla="*/ 136 w 205"/>
                <a:gd name="T39" fmla="*/ 341 h 356"/>
                <a:gd name="T40" fmla="*/ 159 w 205"/>
                <a:gd name="T41" fmla="*/ 349 h 356"/>
                <a:gd name="T42" fmla="*/ 159 w 205"/>
                <a:gd name="T43" fmla="*/ 326 h 356"/>
                <a:gd name="T44" fmla="*/ 182 w 205"/>
                <a:gd name="T45" fmla="*/ 318 h 356"/>
                <a:gd name="T46" fmla="*/ 182 w 205"/>
                <a:gd name="T47" fmla="*/ 265 h 356"/>
                <a:gd name="T48" fmla="*/ 205 w 205"/>
                <a:gd name="T49" fmla="*/ 235 h 356"/>
                <a:gd name="T50" fmla="*/ 189 w 205"/>
                <a:gd name="T51" fmla="*/ 212 h 356"/>
                <a:gd name="T52" fmla="*/ 189 w 205"/>
                <a:gd name="T53" fmla="*/ 220 h 3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5"/>
                <a:gd name="T82" fmla="*/ 0 h 356"/>
                <a:gd name="T83" fmla="*/ 205 w 205"/>
                <a:gd name="T84" fmla="*/ 356 h 35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5" h="356">
                  <a:moveTo>
                    <a:pt x="189" y="212"/>
                  </a:moveTo>
                  <a:lnTo>
                    <a:pt x="182" y="45"/>
                  </a:lnTo>
                  <a:lnTo>
                    <a:pt x="167" y="0"/>
                  </a:lnTo>
                  <a:lnTo>
                    <a:pt x="30" y="7"/>
                  </a:lnTo>
                  <a:lnTo>
                    <a:pt x="61" y="30"/>
                  </a:lnTo>
                  <a:lnTo>
                    <a:pt x="61" y="45"/>
                  </a:lnTo>
                  <a:lnTo>
                    <a:pt x="46" y="68"/>
                  </a:lnTo>
                  <a:lnTo>
                    <a:pt x="15" y="76"/>
                  </a:lnTo>
                  <a:lnTo>
                    <a:pt x="23" y="106"/>
                  </a:lnTo>
                  <a:lnTo>
                    <a:pt x="0" y="144"/>
                  </a:lnTo>
                  <a:lnTo>
                    <a:pt x="8" y="182"/>
                  </a:lnTo>
                  <a:lnTo>
                    <a:pt x="38" y="212"/>
                  </a:lnTo>
                  <a:lnTo>
                    <a:pt x="46"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5" y="235"/>
                  </a:lnTo>
                  <a:lnTo>
                    <a:pt x="189" y="212"/>
                  </a:lnTo>
                  <a:lnTo>
                    <a:pt x="189" y="220"/>
                  </a:lnTo>
                </a:path>
              </a:pathLst>
            </a:custGeom>
            <a:noFill/>
            <a:ln w="8">
              <a:solidFill>
                <a:srgbClr val="000000"/>
              </a:solidFill>
              <a:prstDash val="solid"/>
              <a:round/>
              <a:headEnd/>
              <a:tailEnd/>
            </a:ln>
          </p:spPr>
          <p:txBody>
            <a:bodyPr/>
            <a:lstStyle/>
            <a:p>
              <a:endParaRPr lang="en-US"/>
            </a:p>
          </p:txBody>
        </p:sp>
        <p:sp>
          <p:nvSpPr>
            <p:cNvPr id="18613" name="Freeform 182"/>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6 w 151"/>
                <a:gd name="T9" fmla="*/ 235 h 266"/>
                <a:gd name="T10" fmla="*/ 68 w 151"/>
                <a:gd name="T11" fmla="*/ 258 h 266"/>
                <a:gd name="T12" fmla="*/ 60 w 151"/>
                <a:gd name="T13" fmla="*/ 250 h 266"/>
                <a:gd name="T14" fmla="*/ 45 w 151"/>
                <a:gd name="T15" fmla="*/ 266 h 266"/>
                <a:gd name="T16" fmla="*/ 23 w 151"/>
                <a:gd name="T17" fmla="*/ 250 h 266"/>
                <a:gd name="T18" fmla="*/ 23 w 151"/>
                <a:gd name="T19" fmla="*/ 266 h 266"/>
                <a:gd name="T20" fmla="*/ 7 w 151"/>
                <a:gd name="T21" fmla="*/ 258 h 266"/>
                <a:gd name="T22" fmla="*/ 0 w 151"/>
                <a:gd name="T23" fmla="*/ 266 h 266"/>
                <a:gd name="T24" fmla="*/ 0 w 151"/>
                <a:gd name="T25" fmla="*/ 235 h 266"/>
                <a:gd name="T26" fmla="*/ 23 w 151"/>
                <a:gd name="T27" fmla="*/ 205 h 266"/>
                <a:gd name="T28" fmla="*/ 7 w 151"/>
                <a:gd name="T29" fmla="*/ 182 h 266"/>
                <a:gd name="T30" fmla="*/ 0 w 151"/>
                <a:gd name="T31" fmla="*/ 15 h 266"/>
                <a:gd name="T32" fmla="*/ 15 w 151"/>
                <a:gd name="T33" fmla="*/ 23 h 266"/>
                <a:gd name="T34" fmla="*/ 38 w 151"/>
                <a:gd name="T35" fmla="*/ 8 h 266"/>
                <a:gd name="T36" fmla="*/ 129 w 151"/>
                <a:gd name="T37" fmla="*/ 0 h 266"/>
                <a:gd name="T38" fmla="*/ 151 w 151"/>
                <a:gd name="T39" fmla="*/ 167 h 266"/>
                <a:gd name="T40" fmla="*/ 151 w 151"/>
                <a:gd name="T41" fmla="*/ 190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1"/>
                <a:gd name="T64" fmla="*/ 0 h 266"/>
                <a:gd name="T65" fmla="*/ 151 w 151"/>
                <a:gd name="T66" fmla="*/ 266 h 2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1" h="266">
                  <a:moveTo>
                    <a:pt x="151" y="190"/>
                  </a:moveTo>
                  <a:lnTo>
                    <a:pt x="121" y="197"/>
                  </a:lnTo>
                  <a:lnTo>
                    <a:pt x="121" y="205"/>
                  </a:lnTo>
                  <a:lnTo>
                    <a:pt x="98" y="250"/>
                  </a:lnTo>
                  <a:lnTo>
                    <a:pt x="76" y="235"/>
                  </a:lnTo>
                  <a:lnTo>
                    <a:pt x="68" y="258"/>
                  </a:lnTo>
                  <a:lnTo>
                    <a:pt x="60" y="250"/>
                  </a:lnTo>
                  <a:lnTo>
                    <a:pt x="45" y="266"/>
                  </a:lnTo>
                  <a:lnTo>
                    <a:pt x="23" y="250"/>
                  </a:lnTo>
                  <a:lnTo>
                    <a:pt x="23" y="266"/>
                  </a:lnTo>
                  <a:lnTo>
                    <a:pt x="7" y="258"/>
                  </a:lnTo>
                  <a:lnTo>
                    <a:pt x="0" y="266"/>
                  </a:lnTo>
                  <a:lnTo>
                    <a:pt x="0" y="235"/>
                  </a:lnTo>
                  <a:lnTo>
                    <a:pt x="23" y="205"/>
                  </a:lnTo>
                  <a:lnTo>
                    <a:pt x="7" y="182"/>
                  </a:lnTo>
                  <a:lnTo>
                    <a:pt x="0" y="15"/>
                  </a:lnTo>
                  <a:lnTo>
                    <a:pt x="15" y="23"/>
                  </a:lnTo>
                  <a:lnTo>
                    <a:pt x="38" y="8"/>
                  </a:lnTo>
                  <a:lnTo>
                    <a:pt x="129" y="0"/>
                  </a:lnTo>
                  <a:lnTo>
                    <a:pt x="151" y="167"/>
                  </a:lnTo>
                  <a:lnTo>
                    <a:pt x="151" y="190"/>
                  </a:lnTo>
                  <a:close/>
                </a:path>
              </a:pathLst>
            </a:custGeom>
            <a:solidFill>
              <a:srgbClr val="FF4500"/>
            </a:solidFill>
            <a:ln w="8">
              <a:solidFill>
                <a:srgbClr val="FF4500"/>
              </a:solidFill>
              <a:prstDash val="solid"/>
              <a:round/>
              <a:headEnd/>
              <a:tailEnd/>
            </a:ln>
          </p:spPr>
          <p:txBody>
            <a:bodyPr/>
            <a:lstStyle/>
            <a:p>
              <a:endParaRPr lang="en-US"/>
            </a:p>
          </p:txBody>
        </p:sp>
        <p:sp>
          <p:nvSpPr>
            <p:cNvPr id="18614" name="Freeform 183"/>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6 w 151"/>
                <a:gd name="T9" fmla="*/ 235 h 266"/>
                <a:gd name="T10" fmla="*/ 68 w 151"/>
                <a:gd name="T11" fmla="*/ 258 h 266"/>
                <a:gd name="T12" fmla="*/ 60 w 151"/>
                <a:gd name="T13" fmla="*/ 250 h 266"/>
                <a:gd name="T14" fmla="*/ 45 w 151"/>
                <a:gd name="T15" fmla="*/ 266 h 266"/>
                <a:gd name="T16" fmla="*/ 23 w 151"/>
                <a:gd name="T17" fmla="*/ 250 h 266"/>
                <a:gd name="T18" fmla="*/ 23 w 151"/>
                <a:gd name="T19" fmla="*/ 266 h 266"/>
                <a:gd name="T20" fmla="*/ 7 w 151"/>
                <a:gd name="T21" fmla="*/ 258 h 266"/>
                <a:gd name="T22" fmla="*/ 0 w 151"/>
                <a:gd name="T23" fmla="*/ 266 h 266"/>
                <a:gd name="T24" fmla="*/ 0 w 151"/>
                <a:gd name="T25" fmla="*/ 235 h 266"/>
                <a:gd name="T26" fmla="*/ 23 w 151"/>
                <a:gd name="T27" fmla="*/ 205 h 266"/>
                <a:gd name="T28" fmla="*/ 7 w 151"/>
                <a:gd name="T29" fmla="*/ 182 h 266"/>
                <a:gd name="T30" fmla="*/ 0 w 151"/>
                <a:gd name="T31" fmla="*/ 15 h 266"/>
                <a:gd name="T32" fmla="*/ 15 w 151"/>
                <a:gd name="T33" fmla="*/ 23 h 266"/>
                <a:gd name="T34" fmla="*/ 38 w 151"/>
                <a:gd name="T35" fmla="*/ 8 h 266"/>
                <a:gd name="T36" fmla="*/ 129 w 151"/>
                <a:gd name="T37" fmla="*/ 0 h 266"/>
                <a:gd name="T38" fmla="*/ 151 w 151"/>
                <a:gd name="T39" fmla="*/ 167 h 266"/>
                <a:gd name="T40" fmla="*/ 151 w 151"/>
                <a:gd name="T41" fmla="*/ 190 h 266"/>
                <a:gd name="T42" fmla="*/ 151 w 151"/>
                <a:gd name="T43" fmla="*/ 197 h 2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266"/>
                <a:gd name="T68" fmla="*/ 151 w 151"/>
                <a:gd name="T69" fmla="*/ 266 h 2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266">
                  <a:moveTo>
                    <a:pt x="151" y="190"/>
                  </a:moveTo>
                  <a:lnTo>
                    <a:pt x="121" y="197"/>
                  </a:lnTo>
                  <a:lnTo>
                    <a:pt x="121" y="205"/>
                  </a:lnTo>
                  <a:lnTo>
                    <a:pt x="98" y="250"/>
                  </a:lnTo>
                  <a:lnTo>
                    <a:pt x="76" y="235"/>
                  </a:lnTo>
                  <a:lnTo>
                    <a:pt x="68" y="258"/>
                  </a:lnTo>
                  <a:lnTo>
                    <a:pt x="60" y="250"/>
                  </a:lnTo>
                  <a:lnTo>
                    <a:pt x="45" y="266"/>
                  </a:lnTo>
                  <a:lnTo>
                    <a:pt x="23" y="250"/>
                  </a:lnTo>
                  <a:lnTo>
                    <a:pt x="23" y="266"/>
                  </a:lnTo>
                  <a:lnTo>
                    <a:pt x="7" y="258"/>
                  </a:lnTo>
                  <a:lnTo>
                    <a:pt x="0" y="266"/>
                  </a:lnTo>
                  <a:lnTo>
                    <a:pt x="0" y="235"/>
                  </a:lnTo>
                  <a:lnTo>
                    <a:pt x="23" y="205"/>
                  </a:lnTo>
                  <a:lnTo>
                    <a:pt x="7" y="182"/>
                  </a:lnTo>
                  <a:lnTo>
                    <a:pt x="0" y="15"/>
                  </a:lnTo>
                  <a:lnTo>
                    <a:pt x="15" y="23"/>
                  </a:lnTo>
                  <a:lnTo>
                    <a:pt x="38" y="8"/>
                  </a:lnTo>
                  <a:lnTo>
                    <a:pt x="129" y="0"/>
                  </a:lnTo>
                  <a:lnTo>
                    <a:pt x="151" y="167"/>
                  </a:lnTo>
                  <a:lnTo>
                    <a:pt x="151" y="190"/>
                  </a:lnTo>
                  <a:lnTo>
                    <a:pt x="151" y="197"/>
                  </a:lnTo>
                </a:path>
              </a:pathLst>
            </a:custGeom>
            <a:noFill/>
            <a:ln w="8">
              <a:solidFill>
                <a:srgbClr val="000000"/>
              </a:solidFill>
              <a:prstDash val="solid"/>
              <a:round/>
              <a:headEnd/>
              <a:tailEnd/>
            </a:ln>
          </p:spPr>
          <p:txBody>
            <a:bodyPr/>
            <a:lstStyle/>
            <a:p>
              <a:endParaRPr lang="en-US"/>
            </a:p>
          </p:txBody>
        </p:sp>
        <p:sp>
          <p:nvSpPr>
            <p:cNvPr id="18615" name="Freeform 184"/>
            <p:cNvSpPr>
              <a:spLocks/>
            </p:cNvSpPr>
            <p:nvPr/>
          </p:nvSpPr>
          <p:spPr bwMode="auto">
            <a:xfrm>
              <a:off x="2876" y="1830"/>
              <a:ext cx="311" cy="205"/>
            </a:xfrm>
            <a:custGeom>
              <a:avLst/>
              <a:gdLst>
                <a:gd name="T0" fmla="*/ 311 w 311"/>
                <a:gd name="T1" fmla="*/ 91 h 205"/>
                <a:gd name="T2" fmla="*/ 280 w 311"/>
                <a:gd name="T3" fmla="*/ 68 h 205"/>
                <a:gd name="T4" fmla="*/ 265 w 311"/>
                <a:gd name="T5" fmla="*/ 53 h 205"/>
                <a:gd name="T6" fmla="*/ 250 w 311"/>
                <a:gd name="T7" fmla="*/ 0 h 205"/>
                <a:gd name="T8" fmla="*/ 8 w 311"/>
                <a:gd name="T9" fmla="*/ 8 h 205"/>
                <a:gd name="T10" fmla="*/ 0 w 311"/>
                <a:gd name="T11" fmla="*/ 8 h 205"/>
                <a:gd name="T12" fmla="*/ 8 w 311"/>
                <a:gd name="T13" fmla="*/ 30 h 205"/>
                <a:gd name="T14" fmla="*/ 0 w 311"/>
                <a:gd name="T15" fmla="*/ 61 h 205"/>
                <a:gd name="T16" fmla="*/ 8 w 311"/>
                <a:gd name="T17" fmla="*/ 76 h 205"/>
                <a:gd name="T18" fmla="*/ 30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6 w 311"/>
                <a:gd name="T33" fmla="*/ 129 h 205"/>
                <a:gd name="T34" fmla="*/ 311 w 311"/>
                <a:gd name="T35" fmla="*/ 106 h 205"/>
                <a:gd name="T36" fmla="*/ 311 w 311"/>
                <a:gd name="T37" fmla="*/ 91 h 2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1"/>
                <a:gd name="T58" fmla="*/ 0 h 205"/>
                <a:gd name="T59" fmla="*/ 311 w 311"/>
                <a:gd name="T60" fmla="*/ 205 h 2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1" h="205">
                  <a:moveTo>
                    <a:pt x="311"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6" y="129"/>
                  </a:lnTo>
                  <a:lnTo>
                    <a:pt x="311" y="106"/>
                  </a:lnTo>
                  <a:lnTo>
                    <a:pt x="311" y="91"/>
                  </a:lnTo>
                  <a:close/>
                </a:path>
              </a:pathLst>
            </a:custGeom>
            <a:solidFill>
              <a:srgbClr val="FF8C00"/>
            </a:solidFill>
            <a:ln w="8">
              <a:solidFill>
                <a:srgbClr val="FF8C00"/>
              </a:solidFill>
              <a:prstDash val="solid"/>
              <a:round/>
              <a:headEnd/>
              <a:tailEnd/>
            </a:ln>
          </p:spPr>
          <p:txBody>
            <a:bodyPr/>
            <a:lstStyle/>
            <a:p>
              <a:endParaRPr lang="en-US"/>
            </a:p>
          </p:txBody>
        </p:sp>
        <p:sp>
          <p:nvSpPr>
            <p:cNvPr id="18616" name="Freeform 185"/>
            <p:cNvSpPr>
              <a:spLocks/>
            </p:cNvSpPr>
            <p:nvPr/>
          </p:nvSpPr>
          <p:spPr bwMode="auto">
            <a:xfrm>
              <a:off x="2876" y="1830"/>
              <a:ext cx="311" cy="205"/>
            </a:xfrm>
            <a:custGeom>
              <a:avLst/>
              <a:gdLst>
                <a:gd name="T0" fmla="*/ 311 w 311"/>
                <a:gd name="T1" fmla="*/ 91 h 205"/>
                <a:gd name="T2" fmla="*/ 280 w 311"/>
                <a:gd name="T3" fmla="*/ 68 h 205"/>
                <a:gd name="T4" fmla="*/ 265 w 311"/>
                <a:gd name="T5" fmla="*/ 53 h 205"/>
                <a:gd name="T6" fmla="*/ 250 w 311"/>
                <a:gd name="T7" fmla="*/ 0 h 205"/>
                <a:gd name="T8" fmla="*/ 8 w 311"/>
                <a:gd name="T9" fmla="*/ 8 h 205"/>
                <a:gd name="T10" fmla="*/ 0 w 311"/>
                <a:gd name="T11" fmla="*/ 8 h 205"/>
                <a:gd name="T12" fmla="*/ 8 w 311"/>
                <a:gd name="T13" fmla="*/ 30 h 205"/>
                <a:gd name="T14" fmla="*/ 0 w 311"/>
                <a:gd name="T15" fmla="*/ 61 h 205"/>
                <a:gd name="T16" fmla="*/ 8 w 311"/>
                <a:gd name="T17" fmla="*/ 76 h 205"/>
                <a:gd name="T18" fmla="*/ 30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6 w 311"/>
                <a:gd name="T33" fmla="*/ 129 h 205"/>
                <a:gd name="T34" fmla="*/ 311 w 311"/>
                <a:gd name="T35" fmla="*/ 106 h 205"/>
                <a:gd name="T36" fmla="*/ 311 w 311"/>
                <a:gd name="T37" fmla="*/ 91 h 205"/>
                <a:gd name="T38" fmla="*/ 311 w 311"/>
                <a:gd name="T39" fmla="*/ 99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1"/>
                <a:gd name="T61" fmla="*/ 0 h 205"/>
                <a:gd name="T62" fmla="*/ 311 w 311"/>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1" h="205">
                  <a:moveTo>
                    <a:pt x="311"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6" y="129"/>
                  </a:lnTo>
                  <a:lnTo>
                    <a:pt x="311" y="106"/>
                  </a:lnTo>
                  <a:lnTo>
                    <a:pt x="311" y="91"/>
                  </a:lnTo>
                  <a:lnTo>
                    <a:pt x="311" y="99"/>
                  </a:lnTo>
                </a:path>
              </a:pathLst>
            </a:custGeom>
            <a:noFill/>
            <a:ln w="8">
              <a:solidFill>
                <a:srgbClr val="000000"/>
              </a:solidFill>
              <a:prstDash val="solid"/>
              <a:round/>
              <a:headEnd/>
              <a:tailEnd/>
            </a:ln>
          </p:spPr>
          <p:txBody>
            <a:bodyPr/>
            <a:lstStyle/>
            <a:p>
              <a:endParaRPr lang="en-US"/>
            </a:p>
          </p:txBody>
        </p:sp>
        <p:sp>
          <p:nvSpPr>
            <p:cNvPr id="18617" name="Freeform 186"/>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5 w 371"/>
                <a:gd name="T9" fmla="*/ 23 h 205"/>
                <a:gd name="T10" fmla="*/ 355 w 371"/>
                <a:gd name="T11" fmla="*/ 30 h 205"/>
                <a:gd name="T12" fmla="*/ 348 w 371"/>
                <a:gd name="T13" fmla="*/ 46 h 205"/>
                <a:gd name="T14" fmla="*/ 371 w 371"/>
                <a:gd name="T15" fmla="*/ 68 h 205"/>
                <a:gd name="T16" fmla="*/ 371 w 371"/>
                <a:gd name="T17" fmla="*/ 205 h 2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1"/>
                <a:gd name="T28" fmla="*/ 0 h 205"/>
                <a:gd name="T29" fmla="*/ 371 w 371"/>
                <a:gd name="T30" fmla="*/ 205 h 2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1" h="205">
                  <a:moveTo>
                    <a:pt x="371" y="205"/>
                  </a:moveTo>
                  <a:lnTo>
                    <a:pt x="0" y="197"/>
                  </a:lnTo>
                  <a:lnTo>
                    <a:pt x="7" y="0"/>
                  </a:lnTo>
                  <a:lnTo>
                    <a:pt x="340" y="15"/>
                  </a:lnTo>
                  <a:lnTo>
                    <a:pt x="355" y="23"/>
                  </a:lnTo>
                  <a:lnTo>
                    <a:pt x="355" y="30"/>
                  </a:lnTo>
                  <a:lnTo>
                    <a:pt x="348" y="46"/>
                  </a:lnTo>
                  <a:lnTo>
                    <a:pt x="371" y="68"/>
                  </a:lnTo>
                  <a:lnTo>
                    <a:pt x="371" y="205"/>
                  </a:lnTo>
                  <a:close/>
                </a:path>
              </a:pathLst>
            </a:custGeom>
            <a:solidFill>
              <a:srgbClr val="FF4500"/>
            </a:solidFill>
            <a:ln w="8">
              <a:solidFill>
                <a:srgbClr val="FF4500"/>
              </a:solidFill>
              <a:prstDash val="solid"/>
              <a:round/>
              <a:headEnd/>
              <a:tailEnd/>
            </a:ln>
          </p:spPr>
          <p:txBody>
            <a:bodyPr/>
            <a:lstStyle/>
            <a:p>
              <a:endParaRPr lang="en-US"/>
            </a:p>
          </p:txBody>
        </p:sp>
        <p:sp>
          <p:nvSpPr>
            <p:cNvPr id="18618" name="Freeform 187"/>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5 w 371"/>
                <a:gd name="T9" fmla="*/ 23 h 212"/>
                <a:gd name="T10" fmla="*/ 355 w 371"/>
                <a:gd name="T11" fmla="*/ 30 h 212"/>
                <a:gd name="T12" fmla="*/ 348 w 371"/>
                <a:gd name="T13" fmla="*/ 46 h 212"/>
                <a:gd name="T14" fmla="*/ 371 w 371"/>
                <a:gd name="T15" fmla="*/ 68 h 212"/>
                <a:gd name="T16" fmla="*/ 371 w 371"/>
                <a:gd name="T17" fmla="*/ 205 h 212"/>
                <a:gd name="T18" fmla="*/ 371 w 371"/>
                <a:gd name="T19" fmla="*/ 212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1"/>
                <a:gd name="T31" fmla="*/ 0 h 212"/>
                <a:gd name="T32" fmla="*/ 371 w 371"/>
                <a:gd name="T33" fmla="*/ 212 h 2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1" h="212">
                  <a:moveTo>
                    <a:pt x="371" y="205"/>
                  </a:moveTo>
                  <a:lnTo>
                    <a:pt x="0" y="197"/>
                  </a:lnTo>
                  <a:lnTo>
                    <a:pt x="7" y="0"/>
                  </a:lnTo>
                  <a:lnTo>
                    <a:pt x="340" y="15"/>
                  </a:lnTo>
                  <a:lnTo>
                    <a:pt x="355" y="23"/>
                  </a:lnTo>
                  <a:lnTo>
                    <a:pt x="355" y="30"/>
                  </a:lnTo>
                  <a:lnTo>
                    <a:pt x="348" y="46"/>
                  </a:lnTo>
                  <a:lnTo>
                    <a:pt x="371" y="68"/>
                  </a:lnTo>
                  <a:lnTo>
                    <a:pt x="371" y="205"/>
                  </a:lnTo>
                  <a:lnTo>
                    <a:pt x="371" y="212"/>
                  </a:lnTo>
                </a:path>
              </a:pathLst>
            </a:custGeom>
            <a:noFill/>
            <a:ln w="8">
              <a:solidFill>
                <a:srgbClr val="000000"/>
              </a:solidFill>
              <a:prstDash val="solid"/>
              <a:round/>
              <a:headEnd/>
              <a:tailEnd/>
            </a:ln>
          </p:spPr>
          <p:txBody>
            <a:bodyPr/>
            <a:lstStyle/>
            <a:p>
              <a:endParaRPr lang="en-US"/>
            </a:p>
          </p:txBody>
        </p:sp>
        <p:sp>
          <p:nvSpPr>
            <p:cNvPr id="18619" name="Freeform 188"/>
            <p:cNvSpPr>
              <a:spLocks/>
            </p:cNvSpPr>
            <p:nvPr/>
          </p:nvSpPr>
          <p:spPr bwMode="auto">
            <a:xfrm>
              <a:off x="3240" y="2088"/>
              <a:ext cx="371" cy="190"/>
            </a:xfrm>
            <a:custGeom>
              <a:avLst/>
              <a:gdLst>
                <a:gd name="T0" fmla="*/ 340 w 371"/>
                <a:gd name="T1" fmla="*/ 61 h 190"/>
                <a:gd name="T2" fmla="*/ 333 w 371"/>
                <a:gd name="T3" fmla="*/ 30 h 190"/>
                <a:gd name="T4" fmla="*/ 318 w 371"/>
                <a:gd name="T5" fmla="*/ 15 h 190"/>
                <a:gd name="T6" fmla="*/ 295 w 371"/>
                <a:gd name="T7" fmla="*/ 23 h 190"/>
                <a:gd name="T8" fmla="*/ 280 w 371"/>
                <a:gd name="T9" fmla="*/ 23 h 190"/>
                <a:gd name="T10" fmla="*/ 250 w 371"/>
                <a:gd name="T11" fmla="*/ 15 h 190"/>
                <a:gd name="T12" fmla="*/ 234 w 371"/>
                <a:gd name="T13" fmla="*/ 0 h 190"/>
                <a:gd name="T14" fmla="*/ 219 w 371"/>
                <a:gd name="T15" fmla="*/ 0 h 190"/>
                <a:gd name="T16" fmla="*/ 219 w 371"/>
                <a:gd name="T17" fmla="*/ 23 h 190"/>
                <a:gd name="T18" fmla="*/ 189 w 371"/>
                <a:gd name="T19" fmla="*/ 30 h 190"/>
                <a:gd name="T20" fmla="*/ 189 w 371"/>
                <a:gd name="T21" fmla="*/ 38 h 190"/>
                <a:gd name="T22" fmla="*/ 166 w 371"/>
                <a:gd name="T23" fmla="*/ 83 h 190"/>
                <a:gd name="T24" fmla="*/ 144 w 371"/>
                <a:gd name="T25" fmla="*/ 68 h 190"/>
                <a:gd name="T26" fmla="*/ 136 w 371"/>
                <a:gd name="T27" fmla="*/ 91 h 190"/>
                <a:gd name="T28" fmla="*/ 128 w 371"/>
                <a:gd name="T29" fmla="*/ 83 h 190"/>
                <a:gd name="T30" fmla="*/ 113 w 371"/>
                <a:gd name="T31" fmla="*/ 99 h 190"/>
                <a:gd name="T32" fmla="*/ 91 w 371"/>
                <a:gd name="T33" fmla="*/ 83 h 190"/>
                <a:gd name="T34" fmla="*/ 91 w 371"/>
                <a:gd name="T35" fmla="*/ 99 h 190"/>
                <a:gd name="T36" fmla="*/ 75 w 371"/>
                <a:gd name="T37" fmla="*/ 91 h 190"/>
                <a:gd name="T38" fmla="*/ 68 w 371"/>
                <a:gd name="T39" fmla="*/ 99 h 190"/>
                <a:gd name="T40" fmla="*/ 68 w 371"/>
                <a:gd name="T41" fmla="*/ 121 h 190"/>
                <a:gd name="T42" fmla="*/ 45 w 371"/>
                <a:gd name="T43" fmla="*/ 129 h 190"/>
                <a:gd name="T44" fmla="*/ 45 w 371"/>
                <a:gd name="T45" fmla="*/ 152 h 190"/>
                <a:gd name="T46" fmla="*/ 22 w 371"/>
                <a:gd name="T47" fmla="*/ 144 h 190"/>
                <a:gd name="T48" fmla="*/ 15 w 371"/>
                <a:gd name="T49" fmla="*/ 159 h 190"/>
                <a:gd name="T50" fmla="*/ 15 w 371"/>
                <a:gd name="T51" fmla="*/ 174 h 190"/>
                <a:gd name="T52" fmla="*/ 0 w 371"/>
                <a:gd name="T53" fmla="*/ 190 h 190"/>
                <a:gd name="T54" fmla="*/ 75 w 371"/>
                <a:gd name="T55" fmla="*/ 182 h 190"/>
                <a:gd name="T56" fmla="*/ 68 w 371"/>
                <a:gd name="T57" fmla="*/ 174 h 190"/>
                <a:gd name="T58" fmla="*/ 295 w 371"/>
                <a:gd name="T59" fmla="*/ 152 h 190"/>
                <a:gd name="T60" fmla="*/ 318 w 371"/>
                <a:gd name="T61" fmla="*/ 144 h 190"/>
                <a:gd name="T62" fmla="*/ 371 w 371"/>
                <a:gd name="T63" fmla="*/ 83 h 190"/>
                <a:gd name="T64" fmla="*/ 340 w 371"/>
                <a:gd name="T65" fmla="*/ 61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1"/>
                <a:gd name="T100" fmla="*/ 0 h 190"/>
                <a:gd name="T101" fmla="*/ 371 w 371"/>
                <a:gd name="T102" fmla="*/ 190 h 1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1" h="190">
                  <a:moveTo>
                    <a:pt x="340" y="61"/>
                  </a:moveTo>
                  <a:lnTo>
                    <a:pt x="333" y="30"/>
                  </a:lnTo>
                  <a:lnTo>
                    <a:pt x="318" y="15"/>
                  </a:lnTo>
                  <a:lnTo>
                    <a:pt x="295" y="23"/>
                  </a:lnTo>
                  <a:lnTo>
                    <a:pt x="280" y="23"/>
                  </a:lnTo>
                  <a:lnTo>
                    <a:pt x="250" y="15"/>
                  </a:lnTo>
                  <a:lnTo>
                    <a:pt x="234" y="0"/>
                  </a:lnTo>
                  <a:lnTo>
                    <a:pt x="219" y="0"/>
                  </a:lnTo>
                  <a:lnTo>
                    <a:pt x="219" y="23"/>
                  </a:lnTo>
                  <a:lnTo>
                    <a:pt x="189" y="30"/>
                  </a:lnTo>
                  <a:lnTo>
                    <a:pt x="189" y="38"/>
                  </a:lnTo>
                  <a:lnTo>
                    <a:pt x="166" y="83"/>
                  </a:lnTo>
                  <a:lnTo>
                    <a:pt x="144" y="68"/>
                  </a:lnTo>
                  <a:lnTo>
                    <a:pt x="136" y="91"/>
                  </a:lnTo>
                  <a:lnTo>
                    <a:pt x="128" y="83"/>
                  </a:lnTo>
                  <a:lnTo>
                    <a:pt x="113" y="99"/>
                  </a:lnTo>
                  <a:lnTo>
                    <a:pt x="91" y="83"/>
                  </a:lnTo>
                  <a:lnTo>
                    <a:pt x="91" y="99"/>
                  </a:lnTo>
                  <a:lnTo>
                    <a:pt x="75" y="91"/>
                  </a:lnTo>
                  <a:lnTo>
                    <a:pt x="68" y="99"/>
                  </a:lnTo>
                  <a:lnTo>
                    <a:pt x="68" y="121"/>
                  </a:lnTo>
                  <a:lnTo>
                    <a:pt x="45" y="129"/>
                  </a:lnTo>
                  <a:lnTo>
                    <a:pt x="45" y="152"/>
                  </a:lnTo>
                  <a:lnTo>
                    <a:pt x="22" y="144"/>
                  </a:lnTo>
                  <a:lnTo>
                    <a:pt x="15" y="159"/>
                  </a:lnTo>
                  <a:lnTo>
                    <a:pt x="15" y="174"/>
                  </a:lnTo>
                  <a:lnTo>
                    <a:pt x="0" y="190"/>
                  </a:lnTo>
                  <a:lnTo>
                    <a:pt x="75" y="182"/>
                  </a:lnTo>
                  <a:lnTo>
                    <a:pt x="68" y="174"/>
                  </a:lnTo>
                  <a:lnTo>
                    <a:pt x="295" y="152"/>
                  </a:lnTo>
                  <a:lnTo>
                    <a:pt x="318" y="144"/>
                  </a:lnTo>
                  <a:lnTo>
                    <a:pt x="371" y="83"/>
                  </a:lnTo>
                  <a:lnTo>
                    <a:pt x="340" y="61"/>
                  </a:lnTo>
                  <a:close/>
                </a:path>
              </a:pathLst>
            </a:custGeom>
            <a:solidFill>
              <a:srgbClr val="B22222"/>
            </a:solidFill>
            <a:ln w="8">
              <a:solidFill>
                <a:srgbClr val="B22222"/>
              </a:solidFill>
              <a:prstDash val="solid"/>
              <a:round/>
              <a:headEnd/>
              <a:tailEnd/>
            </a:ln>
          </p:spPr>
          <p:txBody>
            <a:bodyPr/>
            <a:lstStyle/>
            <a:p>
              <a:endParaRPr lang="en-US"/>
            </a:p>
          </p:txBody>
        </p:sp>
        <p:sp>
          <p:nvSpPr>
            <p:cNvPr id="18620" name="Freeform 189"/>
            <p:cNvSpPr>
              <a:spLocks/>
            </p:cNvSpPr>
            <p:nvPr/>
          </p:nvSpPr>
          <p:spPr bwMode="auto">
            <a:xfrm>
              <a:off x="3240" y="2088"/>
              <a:ext cx="371" cy="190"/>
            </a:xfrm>
            <a:custGeom>
              <a:avLst/>
              <a:gdLst>
                <a:gd name="T0" fmla="*/ 340 w 371"/>
                <a:gd name="T1" fmla="*/ 61 h 190"/>
                <a:gd name="T2" fmla="*/ 333 w 371"/>
                <a:gd name="T3" fmla="*/ 30 h 190"/>
                <a:gd name="T4" fmla="*/ 318 w 371"/>
                <a:gd name="T5" fmla="*/ 15 h 190"/>
                <a:gd name="T6" fmla="*/ 295 w 371"/>
                <a:gd name="T7" fmla="*/ 23 h 190"/>
                <a:gd name="T8" fmla="*/ 280 w 371"/>
                <a:gd name="T9" fmla="*/ 23 h 190"/>
                <a:gd name="T10" fmla="*/ 250 w 371"/>
                <a:gd name="T11" fmla="*/ 15 h 190"/>
                <a:gd name="T12" fmla="*/ 234 w 371"/>
                <a:gd name="T13" fmla="*/ 0 h 190"/>
                <a:gd name="T14" fmla="*/ 219 w 371"/>
                <a:gd name="T15" fmla="*/ 0 h 190"/>
                <a:gd name="T16" fmla="*/ 219 w 371"/>
                <a:gd name="T17" fmla="*/ 23 h 190"/>
                <a:gd name="T18" fmla="*/ 189 w 371"/>
                <a:gd name="T19" fmla="*/ 30 h 190"/>
                <a:gd name="T20" fmla="*/ 189 w 371"/>
                <a:gd name="T21" fmla="*/ 38 h 190"/>
                <a:gd name="T22" fmla="*/ 166 w 371"/>
                <a:gd name="T23" fmla="*/ 83 h 190"/>
                <a:gd name="T24" fmla="*/ 144 w 371"/>
                <a:gd name="T25" fmla="*/ 68 h 190"/>
                <a:gd name="T26" fmla="*/ 136 w 371"/>
                <a:gd name="T27" fmla="*/ 91 h 190"/>
                <a:gd name="T28" fmla="*/ 128 w 371"/>
                <a:gd name="T29" fmla="*/ 83 h 190"/>
                <a:gd name="T30" fmla="*/ 113 w 371"/>
                <a:gd name="T31" fmla="*/ 99 h 190"/>
                <a:gd name="T32" fmla="*/ 91 w 371"/>
                <a:gd name="T33" fmla="*/ 83 h 190"/>
                <a:gd name="T34" fmla="*/ 91 w 371"/>
                <a:gd name="T35" fmla="*/ 99 h 190"/>
                <a:gd name="T36" fmla="*/ 75 w 371"/>
                <a:gd name="T37" fmla="*/ 91 h 190"/>
                <a:gd name="T38" fmla="*/ 68 w 371"/>
                <a:gd name="T39" fmla="*/ 99 h 190"/>
                <a:gd name="T40" fmla="*/ 68 w 371"/>
                <a:gd name="T41" fmla="*/ 121 h 190"/>
                <a:gd name="T42" fmla="*/ 45 w 371"/>
                <a:gd name="T43" fmla="*/ 129 h 190"/>
                <a:gd name="T44" fmla="*/ 45 w 371"/>
                <a:gd name="T45" fmla="*/ 152 h 190"/>
                <a:gd name="T46" fmla="*/ 22 w 371"/>
                <a:gd name="T47" fmla="*/ 144 h 190"/>
                <a:gd name="T48" fmla="*/ 15 w 371"/>
                <a:gd name="T49" fmla="*/ 159 h 190"/>
                <a:gd name="T50" fmla="*/ 15 w 371"/>
                <a:gd name="T51" fmla="*/ 174 h 190"/>
                <a:gd name="T52" fmla="*/ 0 w 371"/>
                <a:gd name="T53" fmla="*/ 190 h 190"/>
                <a:gd name="T54" fmla="*/ 75 w 371"/>
                <a:gd name="T55" fmla="*/ 182 h 190"/>
                <a:gd name="T56" fmla="*/ 68 w 371"/>
                <a:gd name="T57" fmla="*/ 174 h 190"/>
                <a:gd name="T58" fmla="*/ 295 w 371"/>
                <a:gd name="T59" fmla="*/ 152 h 190"/>
                <a:gd name="T60" fmla="*/ 318 w 371"/>
                <a:gd name="T61" fmla="*/ 144 h 190"/>
                <a:gd name="T62" fmla="*/ 371 w 371"/>
                <a:gd name="T63" fmla="*/ 83 h 190"/>
                <a:gd name="T64" fmla="*/ 340 w 371"/>
                <a:gd name="T65" fmla="*/ 61 h 190"/>
                <a:gd name="T66" fmla="*/ 340 w 371"/>
                <a:gd name="T67" fmla="*/ 68 h 1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1"/>
                <a:gd name="T103" fmla="*/ 0 h 190"/>
                <a:gd name="T104" fmla="*/ 371 w 371"/>
                <a:gd name="T105" fmla="*/ 190 h 19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1" h="190">
                  <a:moveTo>
                    <a:pt x="340" y="61"/>
                  </a:moveTo>
                  <a:lnTo>
                    <a:pt x="333" y="30"/>
                  </a:lnTo>
                  <a:lnTo>
                    <a:pt x="318" y="15"/>
                  </a:lnTo>
                  <a:lnTo>
                    <a:pt x="295" y="23"/>
                  </a:lnTo>
                  <a:lnTo>
                    <a:pt x="280" y="23"/>
                  </a:lnTo>
                  <a:lnTo>
                    <a:pt x="250" y="15"/>
                  </a:lnTo>
                  <a:lnTo>
                    <a:pt x="234" y="0"/>
                  </a:lnTo>
                  <a:lnTo>
                    <a:pt x="219" y="0"/>
                  </a:lnTo>
                  <a:lnTo>
                    <a:pt x="219" y="23"/>
                  </a:lnTo>
                  <a:lnTo>
                    <a:pt x="189" y="30"/>
                  </a:lnTo>
                  <a:lnTo>
                    <a:pt x="189" y="38"/>
                  </a:lnTo>
                  <a:lnTo>
                    <a:pt x="166" y="83"/>
                  </a:lnTo>
                  <a:lnTo>
                    <a:pt x="144" y="68"/>
                  </a:lnTo>
                  <a:lnTo>
                    <a:pt x="136" y="91"/>
                  </a:lnTo>
                  <a:lnTo>
                    <a:pt x="128" y="83"/>
                  </a:lnTo>
                  <a:lnTo>
                    <a:pt x="113" y="99"/>
                  </a:lnTo>
                  <a:lnTo>
                    <a:pt x="91" y="83"/>
                  </a:lnTo>
                  <a:lnTo>
                    <a:pt x="91" y="99"/>
                  </a:lnTo>
                  <a:lnTo>
                    <a:pt x="75" y="91"/>
                  </a:lnTo>
                  <a:lnTo>
                    <a:pt x="68" y="99"/>
                  </a:lnTo>
                  <a:lnTo>
                    <a:pt x="68" y="121"/>
                  </a:lnTo>
                  <a:lnTo>
                    <a:pt x="45" y="129"/>
                  </a:lnTo>
                  <a:lnTo>
                    <a:pt x="45" y="152"/>
                  </a:lnTo>
                  <a:lnTo>
                    <a:pt x="22" y="144"/>
                  </a:lnTo>
                  <a:lnTo>
                    <a:pt x="15" y="159"/>
                  </a:lnTo>
                  <a:lnTo>
                    <a:pt x="15" y="174"/>
                  </a:lnTo>
                  <a:lnTo>
                    <a:pt x="0" y="190"/>
                  </a:lnTo>
                  <a:lnTo>
                    <a:pt x="75" y="182"/>
                  </a:lnTo>
                  <a:lnTo>
                    <a:pt x="68" y="174"/>
                  </a:lnTo>
                  <a:lnTo>
                    <a:pt x="295" y="152"/>
                  </a:lnTo>
                  <a:lnTo>
                    <a:pt x="318" y="144"/>
                  </a:lnTo>
                  <a:lnTo>
                    <a:pt x="371" y="83"/>
                  </a:lnTo>
                  <a:lnTo>
                    <a:pt x="340" y="61"/>
                  </a:lnTo>
                  <a:lnTo>
                    <a:pt x="340" y="68"/>
                  </a:lnTo>
                </a:path>
              </a:pathLst>
            </a:custGeom>
            <a:noFill/>
            <a:ln w="8">
              <a:solidFill>
                <a:srgbClr val="000000"/>
              </a:solidFill>
              <a:prstDash val="solid"/>
              <a:round/>
              <a:headEnd/>
              <a:tailEnd/>
            </a:ln>
          </p:spPr>
          <p:txBody>
            <a:bodyPr/>
            <a:lstStyle/>
            <a:p>
              <a:endParaRPr lang="en-US"/>
            </a:p>
          </p:txBody>
        </p:sp>
        <p:sp>
          <p:nvSpPr>
            <p:cNvPr id="18621" name="Freeform 190"/>
            <p:cNvSpPr>
              <a:spLocks/>
            </p:cNvSpPr>
            <p:nvPr/>
          </p:nvSpPr>
          <p:spPr bwMode="auto">
            <a:xfrm>
              <a:off x="3013" y="2505"/>
              <a:ext cx="280" cy="250"/>
            </a:xfrm>
            <a:custGeom>
              <a:avLst/>
              <a:gdLst>
                <a:gd name="T0" fmla="*/ 249 w 280"/>
                <a:gd name="T1" fmla="*/ 228 h 250"/>
                <a:gd name="T2" fmla="*/ 257 w 280"/>
                <a:gd name="T3" fmla="*/ 213 h 250"/>
                <a:gd name="T4" fmla="*/ 272 w 280"/>
                <a:gd name="T5" fmla="*/ 175 h 250"/>
                <a:gd name="T6" fmla="*/ 234 w 280"/>
                <a:gd name="T7" fmla="*/ 190 h 250"/>
                <a:gd name="T8" fmla="*/ 242 w 280"/>
                <a:gd name="T9" fmla="*/ 175 h 250"/>
                <a:gd name="T10" fmla="*/ 204 w 280"/>
                <a:gd name="T11" fmla="*/ 182 h 250"/>
                <a:gd name="T12" fmla="*/ 249 w 280"/>
                <a:gd name="T13" fmla="*/ 175 h 250"/>
                <a:gd name="T14" fmla="*/ 234 w 280"/>
                <a:gd name="T15" fmla="*/ 122 h 250"/>
                <a:gd name="T16" fmla="*/ 128 w 280"/>
                <a:gd name="T17" fmla="*/ 114 h 250"/>
                <a:gd name="T18" fmla="*/ 136 w 280"/>
                <a:gd name="T19" fmla="*/ 91 h 250"/>
                <a:gd name="T20" fmla="*/ 143 w 280"/>
                <a:gd name="T21" fmla="*/ 76 h 250"/>
                <a:gd name="T22" fmla="*/ 151 w 280"/>
                <a:gd name="T23" fmla="*/ 53 h 250"/>
                <a:gd name="T24" fmla="*/ 159 w 280"/>
                <a:gd name="T25" fmla="*/ 31 h 250"/>
                <a:gd name="T26" fmla="*/ 159 w 280"/>
                <a:gd name="T27" fmla="*/ 23 h 250"/>
                <a:gd name="T28" fmla="*/ 151 w 280"/>
                <a:gd name="T29" fmla="*/ 0 h 250"/>
                <a:gd name="T30" fmla="*/ 0 w 280"/>
                <a:gd name="T31" fmla="*/ 68 h 250"/>
                <a:gd name="T32" fmla="*/ 15 w 280"/>
                <a:gd name="T33" fmla="*/ 197 h 250"/>
                <a:gd name="T34" fmla="*/ 53 w 280"/>
                <a:gd name="T35" fmla="*/ 213 h 250"/>
                <a:gd name="T36" fmla="*/ 136 w 280"/>
                <a:gd name="T37" fmla="*/ 220 h 250"/>
                <a:gd name="T38" fmla="*/ 121 w 280"/>
                <a:gd name="T39" fmla="*/ 205 h 250"/>
                <a:gd name="T40" fmla="*/ 136 w 280"/>
                <a:gd name="T41" fmla="*/ 213 h 250"/>
                <a:gd name="T42" fmla="*/ 159 w 280"/>
                <a:gd name="T43" fmla="*/ 228 h 250"/>
                <a:gd name="T44" fmla="*/ 159 w 280"/>
                <a:gd name="T45" fmla="*/ 235 h 250"/>
                <a:gd name="T46" fmla="*/ 159 w 280"/>
                <a:gd name="T47" fmla="*/ 243 h 250"/>
                <a:gd name="T48" fmla="*/ 204 w 280"/>
                <a:gd name="T49" fmla="*/ 235 h 250"/>
                <a:gd name="T50" fmla="*/ 227 w 280"/>
                <a:gd name="T51" fmla="*/ 243 h 250"/>
                <a:gd name="T52" fmla="*/ 212 w 280"/>
                <a:gd name="T53" fmla="*/ 220 h 250"/>
                <a:gd name="T54" fmla="*/ 212 w 280"/>
                <a:gd name="T55" fmla="*/ 197 h 250"/>
                <a:gd name="T56" fmla="*/ 227 w 280"/>
                <a:gd name="T57" fmla="*/ 220 h 250"/>
                <a:gd name="T58" fmla="*/ 242 w 280"/>
                <a:gd name="T59" fmla="*/ 235 h 250"/>
                <a:gd name="T60" fmla="*/ 265 w 280"/>
                <a:gd name="T61" fmla="*/ 243 h 250"/>
                <a:gd name="T62" fmla="*/ 280 w 280"/>
                <a:gd name="T63" fmla="*/ 250 h 2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0"/>
                <a:gd name="T97" fmla="*/ 0 h 250"/>
                <a:gd name="T98" fmla="*/ 280 w 280"/>
                <a:gd name="T99" fmla="*/ 250 h 2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0" h="250">
                  <a:moveTo>
                    <a:pt x="280" y="235"/>
                  </a:moveTo>
                  <a:lnTo>
                    <a:pt x="249" y="228"/>
                  </a:lnTo>
                  <a:lnTo>
                    <a:pt x="242" y="205"/>
                  </a:lnTo>
                  <a:lnTo>
                    <a:pt x="257" y="213"/>
                  </a:lnTo>
                  <a:lnTo>
                    <a:pt x="265" y="205"/>
                  </a:lnTo>
                  <a:lnTo>
                    <a:pt x="272" y="175"/>
                  </a:lnTo>
                  <a:lnTo>
                    <a:pt x="242" y="197"/>
                  </a:lnTo>
                  <a:lnTo>
                    <a:pt x="234" y="190"/>
                  </a:lnTo>
                  <a:lnTo>
                    <a:pt x="242" y="182"/>
                  </a:lnTo>
                  <a:lnTo>
                    <a:pt x="242" y="175"/>
                  </a:lnTo>
                  <a:lnTo>
                    <a:pt x="219" y="190"/>
                  </a:lnTo>
                  <a:lnTo>
                    <a:pt x="204" y="182"/>
                  </a:lnTo>
                  <a:lnTo>
                    <a:pt x="212" y="167"/>
                  </a:lnTo>
                  <a:lnTo>
                    <a:pt x="249" y="175"/>
                  </a:lnTo>
                  <a:lnTo>
                    <a:pt x="234" y="144"/>
                  </a:lnTo>
                  <a:lnTo>
                    <a:pt x="234" y="122"/>
                  </a:lnTo>
                  <a:lnTo>
                    <a:pt x="136" y="129"/>
                  </a:lnTo>
                  <a:lnTo>
                    <a:pt x="128" y="114"/>
                  </a:lnTo>
                  <a:lnTo>
                    <a:pt x="143" y="91"/>
                  </a:lnTo>
                  <a:lnTo>
                    <a:pt x="136" y="91"/>
                  </a:lnTo>
                  <a:lnTo>
                    <a:pt x="151" y="84"/>
                  </a:lnTo>
                  <a:lnTo>
                    <a:pt x="143" y="76"/>
                  </a:lnTo>
                  <a:lnTo>
                    <a:pt x="166" y="53"/>
                  </a:lnTo>
                  <a:lnTo>
                    <a:pt x="151" y="53"/>
                  </a:lnTo>
                  <a:lnTo>
                    <a:pt x="166" y="38"/>
                  </a:lnTo>
                  <a:lnTo>
                    <a:pt x="159" y="31"/>
                  </a:lnTo>
                  <a:lnTo>
                    <a:pt x="166" y="31"/>
                  </a:lnTo>
                  <a:lnTo>
                    <a:pt x="159" y="23"/>
                  </a:lnTo>
                  <a:lnTo>
                    <a:pt x="151" y="23"/>
                  </a:lnTo>
                  <a:lnTo>
                    <a:pt x="151" y="0"/>
                  </a:lnTo>
                  <a:lnTo>
                    <a:pt x="0" y="8"/>
                  </a:lnTo>
                  <a:lnTo>
                    <a:pt x="0" y="68"/>
                  </a:lnTo>
                  <a:lnTo>
                    <a:pt x="30" y="129"/>
                  </a:lnTo>
                  <a:lnTo>
                    <a:pt x="15" y="197"/>
                  </a:lnTo>
                  <a:lnTo>
                    <a:pt x="15" y="220"/>
                  </a:lnTo>
                  <a:lnTo>
                    <a:pt x="53" y="213"/>
                  </a:lnTo>
                  <a:lnTo>
                    <a:pt x="128" y="228"/>
                  </a:lnTo>
                  <a:lnTo>
                    <a:pt x="136" y="220"/>
                  </a:lnTo>
                  <a:lnTo>
                    <a:pt x="106" y="213"/>
                  </a:lnTo>
                  <a:lnTo>
                    <a:pt x="121" y="205"/>
                  </a:lnTo>
                  <a:lnTo>
                    <a:pt x="121" y="213"/>
                  </a:lnTo>
                  <a:lnTo>
                    <a:pt x="136" y="213"/>
                  </a:lnTo>
                  <a:lnTo>
                    <a:pt x="143" y="228"/>
                  </a:lnTo>
                  <a:lnTo>
                    <a:pt x="159" y="228"/>
                  </a:lnTo>
                  <a:lnTo>
                    <a:pt x="166" y="243"/>
                  </a:lnTo>
                  <a:lnTo>
                    <a:pt x="159" y="235"/>
                  </a:lnTo>
                  <a:lnTo>
                    <a:pt x="151" y="235"/>
                  </a:lnTo>
                  <a:lnTo>
                    <a:pt x="159" y="243"/>
                  </a:lnTo>
                  <a:lnTo>
                    <a:pt x="181" y="250"/>
                  </a:lnTo>
                  <a:lnTo>
                    <a:pt x="204" y="235"/>
                  </a:lnTo>
                  <a:lnTo>
                    <a:pt x="219" y="250"/>
                  </a:lnTo>
                  <a:lnTo>
                    <a:pt x="227" y="243"/>
                  </a:lnTo>
                  <a:lnTo>
                    <a:pt x="227" y="228"/>
                  </a:lnTo>
                  <a:lnTo>
                    <a:pt x="212" y="220"/>
                  </a:lnTo>
                  <a:lnTo>
                    <a:pt x="204" y="213"/>
                  </a:lnTo>
                  <a:lnTo>
                    <a:pt x="212" y="197"/>
                  </a:lnTo>
                  <a:lnTo>
                    <a:pt x="219" y="220"/>
                  </a:lnTo>
                  <a:lnTo>
                    <a:pt x="227" y="220"/>
                  </a:lnTo>
                  <a:lnTo>
                    <a:pt x="227" y="213"/>
                  </a:lnTo>
                  <a:lnTo>
                    <a:pt x="242" y="235"/>
                  </a:lnTo>
                  <a:lnTo>
                    <a:pt x="249" y="228"/>
                  </a:lnTo>
                  <a:lnTo>
                    <a:pt x="265" y="243"/>
                  </a:lnTo>
                  <a:lnTo>
                    <a:pt x="272" y="243"/>
                  </a:lnTo>
                  <a:lnTo>
                    <a:pt x="280" y="250"/>
                  </a:lnTo>
                  <a:lnTo>
                    <a:pt x="280" y="235"/>
                  </a:lnTo>
                  <a:close/>
                </a:path>
              </a:pathLst>
            </a:custGeom>
            <a:solidFill>
              <a:srgbClr val="B22222"/>
            </a:solidFill>
            <a:ln w="8">
              <a:solidFill>
                <a:srgbClr val="B22222"/>
              </a:solidFill>
              <a:prstDash val="solid"/>
              <a:round/>
              <a:headEnd/>
              <a:tailEnd/>
            </a:ln>
          </p:spPr>
          <p:txBody>
            <a:bodyPr/>
            <a:lstStyle/>
            <a:p>
              <a:endParaRPr lang="en-US"/>
            </a:p>
          </p:txBody>
        </p:sp>
        <p:sp>
          <p:nvSpPr>
            <p:cNvPr id="18622" name="Freeform 191"/>
            <p:cNvSpPr>
              <a:spLocks/>
            </p:cNvSpPr>
            <p:nvPr/>
          </p:nvSpPr>
          <p:spPr bwMode="auto">
            <a:xfrm>
              <a:off x="3013" y="2505"/>
              <a:ext cx="280" cy="250"/>
            </a:xfrm>
            <a:custGeom>
              <a:avLst/>
              <a:gdLst>
                <a:gd name="T0" fmla="*/ 249 w 280"/>
                <a:gd name="T1" fmla="*/ 228 h 250"/>
                <a:gd name="T2" fmla="*/ 257 w 280"/>
                <a:gd name="T3" fmla="*/ 213 h 250"/>
                <a:gd name="T4" fmla="*/ 272 w 280"/>
                <a:gd name="T5" fmla="*/ 175 h 250"/>
                <a:gd name="T6" fmla="*/ 234 w 280"/>
                <a:gd name="T7" fmla="*/ 190 h 250"/>
                <a:gd name="T8" fmla="*/ 242 w 280"/>
                <a:gd name="T9" fmla="*/ 175 h 250"/>
                <a:gd name="T10" fmla="*/ 204 w 280"/>
                <a:gd name="T11" fmla="*/ 182 h 250"/>
                <a:gd name="T12" fmla="*/ 249 w 280"/>
                <a:gd name="T13" fmla="*/ 175 h 250"/>
                <a:gd name="T14" fmla="*/ 234 w 280"/>
                <a:gd name="T15" fmla="*/ 122 h 250"/>
                <a:gd name="T16" fmla="*/ 128 w 280"/>
                <a:gd name="T17" fmla="*/ 114 h 250"/>
                <a:gd name="T18" fmla="*/ 136 w 280"/>
                <a:gd name="T19" fmla="*/ 91 h 250"/>
                <a:gd name="T20" fmla="*/ 143 w 280"/>
                <a:gd name="T21" fmla="*/ 76 h 250"/>
                <a:gd name="T22" fmla="*/ 151 w 280"/>
                <a:gd name="T23" fmla="*/ 53 h 250"/>
                <a:gd name="T24" fmla="*/ 159 w 280"/>
                <a:gd name="T25" fmla="*/ 31 h 250"/>
                <a:gd name="T26" fmla="*/ 159 w 280"/>
                <a:gd name="T27" fmla="*/ 23 h 250"/>
                <a:gd name="T28" fmla="*/ 151 w 280"/>
                <a:gd name="T29" fmla="*/ 0 h 250"/>
                <a:gd name="T30" fmla="*/ 0 w 280"/>
                <a:gd name="T31" fmla="*/ 68 h 250"/>
                <a:gd name="T32" fmla="*/ 15 w 280"/>
                <a:gd name="T33" fmla="*/ 197 h 250"/>
                <a:gd name="T34" fmla="*/ 53 w 280"/>
                <a:gd name="T35" fmla="*/ 213 h 250"/>
                <a:gd name="T36" fmla="*/ 136 w 280"/>
                <a:gd name="T37" fmla="*/ 220 h 250"/>
                <a:gd name="T38" fmla="*/ 121 w 280"/>
                <a:gd name="T39" fmla="*/ 205 h 250"/>
                <a:gd name="T40" fmla="*/ 136 w 280"/>
                <a:gd name="T41" fmla="*/ 213 h 250"/>
                <a:gd name="T42" fmla="*/ 159 w 280"/>
                <a:gd name="T43" fmla="*/ 228 h 250"/>
                <a:gd name="T44" fmla="*/ 159 w 280"/>
                <a:gd name="T45" fmla="*/ 235 h 250"/>
                <a:gd name="T46" fmla="*/ 159 w 280"/>
                <a:gd name="T47" fmla="*/ 243 h 250"/>
                <a:gd name="T48" fmla="*/ 204 w 280"/>
                <a:gd name="T49" fmla="*/ 235 h 250"/>
                <a:gd name="T50" fmla="*/ 227 w 280"/>
                <a:gd name="T51" fmla="*/ 243 h 250"/>
                <a:gd name="T52" fmla="*/ 212 w 280"/>
                <a:gd name="T53" fmla="*/ 220 h 250"/>
                <a:gd name="T54" fmla="*/ 212 w 280"/>
                <a:gd name="T55" fmla="*/ 197 h 250"/>
                <a:gd name="T56" fmla="*/ 227 w 280"/>
                <a:gd name="T57" fmla="*/ 220 h 250"/>
                <a:gd name="T58" fmla="*/ 242 w 280"/>
                <a:gd name="T59" fmla="*/ 235 h 250"/>
                <a:gd name="T60" fmla="*/ 265 w 280"/>
                <a:gd name="T61" fmla="*/ 243 h 250"/>
                <a:gd name="T62" fmla="*/ 280 w 280"/>
                <a:gd name="T63" fmla="*/ 250 h 250"/>
                <a:gd name="T64" fmla="*/ 280 w 280"/>
                <a:gd name="T65" fmla="*/ 243 h 2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0"/>
                <a:gd name="T100" fmla="*/ 0 h 250"/>
                <a:gd name="T101" fmla="*/ 280 w 280"/>
                <a:gd name="T102" fmla="*/ 250 h 2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0" h="250">
                  <a:moveTo>
                    <a:pt x="280" y="235"/>
                  </a:moveTo>
                  <a:lnTo>
                    <a:pt x="249" y="228"/>
                  </a:lnTo>
                  <a:lnTo>
                    <a:pt x="242" y="205"/>
                  </a:lnTo>
                  <a:lnTo>
                    <a:pt x="257" y="213"/>
                  </a:lnTo>
                  <a:lnTo>
                    <a:pt x="265" y="205"/>
                  </a:lnTo>
                  <a:lnTo>
                    <a:pt x="272" y="175"/>
                  </a:lnTo>
                  <a:lnTo>
                    <a:pt x="242" y="197"/>
                  </a:lnTo>
                  <a:lnTo>
                    <a:pt x="234" y="190"/>
                  </a:lnTo>
                  <a:lnTo>
                    <a:pt x="242" y="182"/>
                  </a:lnTo>
                  <a:lnTo>
                    <a:pt x="242" y="175"/>
                  </a:lnTo>
                  <a:lnTo>
                    <a:pt x="219" y="190"/>
                  </a:lnTo>
                  <a:lnTo>
                    <a:pt x="204" y="182"/>
                  </a:lnTo>
                  <a:lnTo>
                    <a:pt x="212" y="167"/>
                  </a:lnTo>
                  <a:lnTo>
                    <a:pt x="249" y="175"/>
                  </a:lnTo>
                  <a:lnTo>
                    <a:pt x="234" y="144"/>
                  </a:lnTo>
                  <a:lnTo>
                    <a:pt x="234" y="122"/>
                  </a:lnTo>
                  <a:lnTo>
                    <a:pt x="136" y="129"/>
                  </a:lnTo>
                  <a:lnTo>
                    <a:pt x="128" y="114"/>
                  </a:lnTo>
                  <a:lnTo>
                    <a:pt x="143" y="91"/>
                  </a:lnTo>
                  <a:lnTo>
                    <a:pt x="136" y="91"/>
                  </a:lnTo>
                  <a:lnTo>
                    <a:pt x="151" y="84"/>
                  </a:lnTo>
                  <a:lnTo>
                    <a:pt x="143" y="76"/>
                  </a:lnTo>
                  <a:lnTo>
                    <a:pt x="166" y="53"/>
                  </a:lnTo>
                  <a:lnTo>
                    <a:pt x="151" y="53"/>
                  </a:lnTo>
                  <a:lnTo>
                    <a:pt x="166" y="38"/>
                  </a:lnTo>
                  <a:lnTo>
                    <a:pt x="159" y="31"/>
                  </a:lnTo>
                  <a:lnTo>
                    <a:pt x="166" y="31"/>
                  </a:lnTo>
                  <a:lnTo>
                    <a:pt x="159" y="23"/>
                  </a:lnTo>
                  <a:lnTo>
                    <a:pt x="151" y="23"/>
                  </a:lnTo>
                  <a:lnTo>
                    <a:pt x="151" y="0"/>
                  </a:lnTo>
                  <a:lnTo>
                    <a:pt x="0" y="8"/>
                  </a:lnTo>
                  <a:lnTo>
                    <a:pt x="0" y="68"/>
                  </a:lnTo>
                  <a:lnTo>
                    <a:pt x="30" y="129"/>
                  </a:lnTo>
                  <a:lnTo>
                    <a:pt x="15" y="197"/>
                  </a:lnTo>
                  <a:lnTo>
                    <a:pt x="15" y="220"/>
                  </a:lnTo>
                  <a:lnTo>
                    <a:pt x="53" y="213"/>
                  </a:lnTo>
                  <a:lnTo>
                    <a:pt x="128" y="228"/>
                  </a:lnTo>
                  <a:lnTo>
                    <a:pt x="136" y="220"/>
                  </a:lnTo>
                  <a:lnTo>
                    <a:pt x="106" y="213"/>
                  </a:lnTo>
                  <a:lnTo>
                    <a:pt x="121" y="205"/>
                  </a:lnTo>
                  <a:lnTo>
                    <a:pt x="121" y="213"/>
                  </a:lnTo>
                  <a:lnTo>
                    <a:pt x="136" y="213"/>
                  </a:lnTo>
                  <a:lnTo>
                    <a:pt x="143" y="228"/>
                  </a:lnTo>
                  <a:lnTo>
                    <a:pt x="159" y="228"/>
                  </a:lnTo>
                  <a:lnTo>
                    <a:pt x="166" y="243"/>
                  </a:lnTo>
                  <a:lnTo>
                    <a:pt x="159" y="235"/>
                  </a:lnTo>
                  <a:lnTo>
                    <a:pt x="151" y="235"/>
                  </a:lnTo>
                  <a:lnTo>
                    <a:pt x="159" y="243"/>
                  </a:lnTo>
                  <a:lnTo>
                    <a:pt x="181" y="250"/>
                  </a:lnTo>
                  <a:lnTo>
                    <a:pt x="204" y="235"/>
                  </a:lnTo>
                  <a:lnTo>
                    <a:pt x="219" y="250"/>
                  </a:lnTo>
                  <a:lnTo>
                    <a:pt x="227" y="243"/>
                  </a:lnTo>
                  <a:lnTo>
                    <a:pt x="227" y="228"/>
                  </a:lnTo>
                  <a:lnTo>
                    <a:pt x="212" y="220"/>
                  </a:lnTo>
                  <a:lnTo>
                    <a:pt x="204" y="213"/>
                  </a:lnTo>
                  <a:lnTo>
                    <a:pt x="212" y="197"/>
                  </a:lnTo>
                  <a:lnTo>
                    <a:pt x="219" y="220"/>
                  </a:lnTo>
                  <a:lnTo>
                    <a:pt x="227" y="220"/>
                  </a:lnTo>
                  <a:lnTo>
                    <a:pt x="227" y="213"/>
                  </a:lnTo>
                  <a:lnTo>
                    <a:pt x="242" y="235"/>
                  </a:lnTo>
                  <a:lnTo>
                    <a:pt x="249" y="228"/>
                  </a:lnTo>
                  <a:lnTo>
                    <a:pt x="265" y="243"/>
                  </a:lnTo>
                  <a:lnTo>
                    <a:pt x="272" y="243"/>
                  </a:lnTo>
                  <a:lnTo>
                    <a:pt x="280" y="250"/>
                  </a:lnTo>
                  <a:lnTo>
                    <a:pt x="280" y="235"/>
                  </a:lnTo>
                  <a:lnTo>
                    <a:pt x="280" y="243"/>
                  </a:lnTo>
                </a:path>
              </a:pathLst>
            </a:custGeom>
            <a:noFill/>
            <a:ln w="8">
              <a:solidFill>
                <a:srgbClr val="000000"/>
              </a:solidFill>
              <a:prstDash val="solid"/>
              <a:round/>
              <a:headEnd/>
              <a:tailEnd/>
            </a:ln>
          </p:spPr>
          <p:txBody>
            <a:bodyPr/>
            <a:lstStyle/>
            <a:p>
              <a:endParaRPr lang="en-US"/>
            </a:p>
          </p:txBody>
        </p:sp>
        <p:sp>
          <p:nvSpPr>
            <p:cNvPr id="18623" name="Freeform 192"/>
            <p:cNvSpPr>
              <a:spLocks/>
            </p:cNvSpPr>
            <p:nvPr/>
          </p:nvSpPr>
          <p:spPr bwMode="auto">
            <a:xfrm>
              <a:off x="4020"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2 w 189"/>
                <a:gd name="T23" fmla="*/ 61 h 296"/>
                <a:gd name="T24" fmla="*/ 30 w 189"/>
                <a:gd name="T25" fmla="*/ 114 h 296"/>
                <a:gd name="T26" fmla="*/ 15 w 189"/>
                <a:gd name="T27" fmla="*/ 145 h 296"/>
                <a:gd name="T28" fmla="*/ 22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5 w 189"/>
                <a:gd name="T43" fmla="*/ 236 h 296"/>
                <a:gd name="T44" fmla="*/ 75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8 w 189"/>
                <a:gd name="T59" fmla="*/ 198 h 296"/>
                <a:gd name="T60" fmla="*/ 128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9"/>
                <a:gd name="T121" fmla="*/ 0 h 296"/>
                <a:gd name="T122" fmla="*/ 189 w 189"/>
                <a:gd name="T123" fmla="*/ 296 h 2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2" y="61"/>
                  </a:lnTo>
                  <a:lnTo>
                    <a:pt x="30" y="114"/>
                  </a:lnTo>
                  <a:lnTo>
                    <a:pt x="15" y="145"/>
                  </a:lnTo>
                  <a:lnTo>
                    <a:pt x="22" y="152"/>
                  </a:lnTo>
                  <a:lnTo>
                    <a:pt x="15" y="152"/>
                  </a:lnTo>
                  <a:lnTo>
                    <a:pt x="15" y="160"/>
                  </a:lnTo>
                  <a:lnTo>
                    <a:pt x="0" y="160"/>
                  </a:lnTo>
                  <a:lnTo>
                    <a:pt x="38" y="273"/>
                  </a:lnTo>
                  <a:lnTo>
                    <a:pt x="53" y="296"/>
                  </a:lnTo>
                  <a:lnTo>
                    <a:pt x="68" y="243"/>
                  </a:lnTo>
                  <a:lnTo>
                    <a:pt x="75" y="236"/>
                  </a:lnTo>
                  <a:lnTo>
                    <a:pt x="75" y="228"/>
                  </a:lnTo>
                  <a:lnTo>
                    <a:pt x="91" y="236"/>
                  </a:lnTo>
                  <a:lnTo>
                    <a:pt x="98" y="213"/>
                  </a:lnTo>
                  <a:lnTo>
                    <a:pt x="106" y="220"/>
                  </a:lnTo>
                  <a:lnTo>
                    <a:pt x="106" y="190"/>
                  </a:lnTo>
                  <a:lnTo>
                    <a:pt x="113" y="182"/>
                  </a:lnTo>
                  <a:lnTo>
                    <a:pt x="113" y="190"/>
                  </a:lnTo>
                  <a:lnTo>
                    <a:pt x="128" y="198"/>
                  </a:lnTo>
                  <a:lnTo>
                    <a:pt x="128" y="175"/>
                  </a:lnTo>
                  <a:lnTo>
                    <a:pt x="136" y="182"/>
                  </a:lnTo>
                  <a:lnTo>
                    <a:pt x="136" y="167"/>
                  </a:lnTo>
                  <a:lnTo>
                    <a:pt x="151" y="182"/>
                  </a:lnTo>
                  <a:lnTo>
                    <a:pt x="159" y="160"/>
                  </a:lnTo>
                  <a:lnTo>
                    <a:pt x="166" y="167"/>
                  </a:lnTo>
                  <a:lnTo>
                    <a:pt x="166" y="160"/>
                  </a:lnTo>
                  <a:lnTo>
                    <a:pt x="182" y="152"/>
                  </a:lnTo>
                  <a:lnTo>
                    <a:pt x="189" y="137"/>
                  </a:lnTo>
                  <a:lnTo>
                    <a:pt x="182" y="145"/>
                  </a:lnTo>
                  <a:close/>
                </a:path>
              </a:pathLst>
            </a:custGeom>
            <a:solidFill>
              <a:srgbClr val="FF8C00"/>
            </a:solidFill>
            <a:ln w="8">
              <a:solidFill>
                <a:srgbClr val="FF8C00"/>
              </a:solidFill>
              <a:prstDash val="solid"/>
              <a:round/>
              <a:headEnd/>
              <a:tailEnd/>
            </a:ln>
          </p:spPr>
          <p:txBody>
            <a:bodyPr/>
            <a:lstStyle/>
            <a:p>
              <a:endParaRPr lang="en-US"/>
            </a:p>
          </p:txBody>
        </p:sp>
        <p:sp>
          <p:nvSpPr>
            <p:cNvPr id="18624" name="Freeform 193"/>
            <p:cNvSpPr>
              <a:spLocks/>
            </p:cNvSpPr>
            <p:nvPr/>
          </p:nvSpPr>
          <p:spPr bwMode="auto">
            <a:xfrm>
              <a:off x="4020"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2 w 189"/>
                <a:gd name="T23" fmla="*/ 61 h 296"/>
                <a:gd name="T24" fmla="*/ 30 w 189"/>
                <a:gd name="T25" fmla="*/ 114 h 296"/>
                <a:gd name="T26" fmla="*/ 15 w 189"/>
                <a:gd name="T27" fmla="*/ 145 h 296"/>
                <a:gd name="T28" fmla="*/ 22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5 w 189"/>
                <a:gd name="T43" fmla="*/ 236 h 296"/>
                <a:gd name="T44" fmla="*/ 75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8 w 189"/>
                <a:gd name="T59" fmla="*/ 198 h 296"/>
                <a:gd name="T60" fmla="*/ 128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182 w 189"/>
                <a:gd name="T81" fmla="*/ 152 h 2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9"/>
                <a:gd name="T124" fmla="*/ 0 h 296"/>
                <a:gd name="T125" fmla="*/ 189 w 189"/>
                <a:gd name="T126" fmla="*/ 296 h 2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2" y="61"/>
                  </a:lnTo>
                  <a:lnTo>
                    <a:pt x="30" y="114"/>
                  </a:lnTo>
                  <a:lnTo>
                    <a:pt x="15" y="145"/>
                  </a:lnTo>
                  <a:lnTo>
                    <a:pt x="22" y="152"/>
                  </a:lnTo>
                  <a:lnTo>
                    <a:pt x="15" y="152"/>
                  </a:lnTo>
                  <a:lnTo>
                    <a:pt x="15" y="160"/>
                  </a:lnTo>
                  <a:lnTo>
                    <a:pt x="0" y="160"/>
                  </a:lnTo>
                  <a:lnTo>
                    <a:pt x="38" y="273"/>
                  </a:lnTo>
                  <a:lnTo>
                    <a:pt x="53" y="296"/>
                  </a:lnTo>
                  <a:lnTo>
                    <a:pt x="68" y="243"/>
                  </a:lnTo>
                  <a:lnTo>
                    <a:pt x="75" y="236"/>
                  </a:lnTo>
                  <a:lnTo>
                    <a:pt x="75" y="228"/>
                  </a:lnTo>
                  <a:lnTo>
                    <a:pt x="91" y="236"/>
                  </a:lnTo>
                  <a:lnTo>
                    <a:pt x="98" y="213"/>
                  </a:lnTo>
                  <a:lnTo>
                    <a:pt x="106" y="220"/>
                  </a:lnTo>
                  <a:lnTo>
                    <a:pt x="106" y="190"/>
                  </a:lnTo>
                  <a:lnTo>
                    <a:pt x="113" y="182"/>
                  </a:lnTo>
                  <a:lnTo>
                    <a:pt x="113" y="190"/>
                  </a:lnTo>
                  <a:lnTo>
                    <a:pt x="128" y="198"/>
                  </a:lnTo>
                  <a:lnTo>
                    <a:pt x="128" y="175"/>
                  </a:lnTo>
                  <a:lnTo>
                    <a:pt x="136" y="182"/>
                  </a:lnTo>
                  <a:lnTo>
                    <a:pt x="136" y="167"/>
                  </a:lnTo>
                  <a:lnTo>
                    <a:pt x="151" y="182"/>
                  </a:lnTo>
                  <a:lnTo>
                    <a:pt x="159" y="160"/>
                  </a:lnTo>
                  <a:lnTo>
                    <a:pt x="166" y="167"/>
                  </a:lnTo>
                  <a:lnTo>
                    <a:pt x="166" y="160"/>
                  </a:lnTo>
                  <a:lnTo>
                    <a:pt x="182" y="152"/>
                  </a:lnTo>
                  <a:lnTo>
                    <a:pt x="189" y="137"/>
                  </a:lnTo>
                  <a:lnTo>
                    <a:pt x="182" y="145"/>
                  </a:lnTo>
                  <a:lnTo>
                    <a:pt x="182" y="152"/>
                  </a:lnTo>
                </a:path>
              </a:pathLst>
            </a:custGeom>
            <a:noFill/>
            <a:ln w="8">
              <a:solidFill>
                <a:srgbClr val="000000"/>
              </a:solidFill>
              <a:prstDash val="solid"/>
              <a:round/>
              <a:headEnd/>
              <a:tailEnd/>
            </a:ln>
          </p:spPr>
          <p:txBody>
            <a:bodyPr/>
            <a:lstStyle/>
            <a:p>
              <a:endParaRPr lang="en-US"/>
            </a:p>
          </p:txBody>
        </p:sp>
        <p:sp>
          <p:nvSpPr>
            <p:cNvPr id="18625" name="Freeform 194"/>
            <p:cNvSpPr>
              <a:spLocks/>
            </p:cNvSpPr>
            <p:nvPr/>
          </p:nvSpPr>
          <p:spPr bwMode="auto">
            <a:xfrm>
              <a:off x="4156"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0"/>
                  </a:moveTo>
                  <a:lnTo>
                    <a:pt x="0" y="0"/>
                  </a:lnTo>
                  <a:lnTo>
                    <a:pt x="0" y="8"/>
                  </a:lnTo>
                  <a:lnTo>
                    <a:pt x="0" y="0"/>
                  </a:lnTo>
                  <a:lnTo>
                    <a:pt x="8" y="0"/>
                  </a:lnTo>
                  <a:close/>
                </a:path>
              </a:pathLst>
            </a:custGeom>
            <a:solidFill>
              <a:srgbClr val="FF8C00"/>
            </a:solidFill>
            <a:ln w="8">
              <a:solidFill>
                <a:srgbClr val="FF8C00"/>
              </a:solidFill>
              <a:prstDash val="solid"/>
              <a:round/>
              <a:headEnd/>
              <a:tailEnd/>
            </a:ln>
          </p:spPr>
          <p:txBody>
            <a:bodyPr/>
            <a:lstStyle/>
            <a:p>
              <a:endParaRPr lang="en-US"/>
            </a:p>
          </p:txBody>
        </p:sp>
        <p:sp>
          <p:nvSpPr>
            <p:cNvPr id="18626" name="Freeform 195"/>
            <p:cNvSpPr>
              <a:spLocks/>
            </p:cNvSpPr>
            <p:nvPr/>
          </p:nvSpPr>
          <p:spPr bwMode="auto">
            <a:xfrm>
              <a:off x="4156"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8" y="0"/>
                  </a:moveTo>
                  <a:lnTo>
                    <a:pt x="0" y="0"/>
                  </a:lnTo>
                  <a:lnTo>
                    <a:pt x="0" y="8"/>
                  </a:lnTo>
                  <a:lnTo>
                    <a:pt x="0" y="0"/>
                  </a:lnTo>
                  <a:lnTo>
                    <a:pt x="8" y="0"/>
                  </a:lnTo>
                  <a:lnTo>
                    <a:pt x="8" y="8"/>
                  </a:lnTo>
                </a:path>
              </a:pathLst>
            </a:custGeom>
            <a:noFill/>
            <a:ln w="8">
              <a:solidFill>
                <a:srgbClr val="000000"/>
              </a:solidFill>
              <a:prstDash val="solid"/>
              <a:round/>
              <a:headEnd/>
              <a:tailEnd/>
            </a:ln>
          </p:spPr>
          <p:txBody>
            <a:bodyPr/>
            <a:lstStyle/>
            <a:p>
              <a:endParaRPr lang="en-US"/>
            </a:p>
          </p:txBody>
        </p:sp>
        <p:sp>
          <p:nvSpPr>
            <p:cNvPr id="18627" name="Freeform 196"/>
            <p:cNvSpPr>
              <a:spLocks/>
            </p:cNvSpPr>
            <p:nvPr/>
          </p:nvSpPr>
          <p:spPr bwMode="auto">
            <a:xfrm>
              <a:off x="3709" y="1982"/>
              <a:ext cx="227" cy="106"/>
            </a:xfrm>
            <a:custGeom>
              <a:avLst/>
              <a:gdLst>
                <a:gd name="T0" fmla="*/ 227 w 227"/>
                <a:gd name="T1" fmla="*/ 68 h 106"/>
                <a:gd name="T2" fmla="*/ 197 w 227"/>
                <a:gd name="T3" fmla="*/ 76 h 106"/>
                <a:gd name="T4" fmla="*/ 182 w 227"/>
                <a:gd name="T5" fmla="*/ 0 h 106"/>
                <a:gd name="T6" fmla="*/ 0 w 227"/>
                <a:gd name="T7" fmla="*/ 30 h 106"/>
                <a:gd name="T8" fmla="*/ 8 w 227"/>
                <a:gd name="T9" fmla="*/ 60 h 106"/>
                <a:gd name="T10" fmla="*/ 38 w 227"/>
                <a:gd name="T11" fmla="*/ 30 h 106"/>
                <a:gd name="T12" fmla="*/ 53 w 227"/>
                <a:gd name="T13" fmla="*/ 38 h 106"/>
                <a:gd name="T14" fmla="*/ 68 w 227"/>
                <a:gd name="T15" fmla="*/ 22 h 106"/>
                <a:gd name="T16" fmla="*/ 84 w 227"/>
                <a:gd name="T17" fmla="*/ 22 h 106"/>
                <a:gd name="T18" fmla="*/ 91 w 227"/>
                <a:gd name="T19" fmla="*/ 38 h 106"/>
                <a:gd name="T20" fmla="*/ 129 w 227"/>
                <a:gd name="T21" fmla="*/ 60 h 106"/>
                <a:gd name="T22" fmla="*/ 137 w 227"/>
                <a:gd name="T23" fmla="*/ 60 h 106"/>
                <a:gd name="T24" fmla="*/ 129 w 227"/>
                <a:gd name="T25" fmla="*/ 68 h 106"/>
                <a:gd name="T26" fmla="*/ 129 w 227"/>
                <a:gd name="T27" fmla="*/ 98 h 106"/>
                <a:gd name="T28" fmla="*/ 144 w 227"/>
                <a:gd name="T29" fmla="*/ 98 h 106"/>
                <a:gd name="T30" fmla="*/ 144 w 227"/>
                <a:gd name="T31" fmla="*/ 91 h 106"/>
                <a:gd name="T32" fmla="*/ 174 w 227"/>
                <a:gd name="T33" fmla="*/ 106 h 106"/>
                <a:gd name="T34" fmla="*/ 167 w 227"/>
                <a:gd name="T35" fmla="*/ 91 h 106"/>
                <a:gd name="T36" fmla="*/ 152 w 227"/>
                <a:gd name="T37" fmla="*/ 83 h 106"/>
                <a:gd name="T38" fmla="*/ 152 w 227"/>
                <a:gd name="T39" fmla="*/ 76 h 106"/>
                <a:gd name="T40" fmla="*/ 167 w 227"/>
                <a:gd name="T41" fmla="*/ 83 h 106"/>
                <a:gd name="T42" fmla="*/ 152 w 227"/>
                <a:gd name="T43" fmla="*/ 53 h 106"/>
                <a:gd name="T44" fmla="*/ 159 w 227"/>
                <a:gd name="T45" fmla="*/ 53 h 106"/>
                <a:gd name="T46" fmla="*/ 159 w 227"/>
                <a:gd name="T47" fmla="*/ 45 h 106"/>
                <a:gd name="T48" fmla="*/ 144 w 227"/>
                <a:gd name="T49" fmla="*/ 30 h 106"/>
                <a:gd name="T50" fmla="*/ 152 w 227"/>
                <a:gd name="T51" fmla="*/ 38 h 106"/>
                <a:gd name="T52" fmla="*/ 159 w 227"/>
                <a:gd name="T53" fmla="*/ 15 h 106"/>
                <a:gd name="T54" fmla="*/ 167 w 227"/>
                <a:gd name="T55" fmla="*/ 22 h 106"/>
                <a:gd name="T56" fmla="*/ 167 w 227"/>
                <a:gd name="T57" fmla="*/ 7 h 106"/>
                <a:gd name="T58" fmla="*/ 174 w 227"/>
                <a:gd name="T59" fmla="*/ 7 h 106"/>
                <a:gd name="T60" fmla="*/ 174 w 227"/>
                <a:gd name="T61" fmla="*/ 22 h 106"/>
                <a:gd name="T62" fmla="*/ 167 w 227"/>
                <a:gd name="T63" fmla="*/ 22 h 106"/>
                <a:gd name="T64" fmla="*/ 167 w 227"/>
                <a:gd name="T65" fmla="*/ 38 h 106"/>
                <a:gd name="T66" fmla="*/ 174 w 227"/>
                <a:gd name="T67" fmla="*/ 38 h 106"/>
                <a:gd name="T68" fmla="*/ 167 w 227"/>
                <a:gd name="T69" fmla="*/ 45 h 106"/>
                <a:gd name="T70" fmla="*/ 174 w 227"/>
                <a:gd name="T71" fmla="*/ 60 h 106"/>
                <a:gd name="T72" fmla="*/ 167 w 227"/>
                <a:gd name="T73" fmla="*/ 53 h 106"/>
                <a:gd name="T74" fmla="*/ 167 w 227"/>
                <a:gd name="T75" fmla="*/ 60 h 106"/>
                <a:gd name="T76" fmla="*/ 174 w 227"/>
                <a:gd name="T77" fmla="*/ 68 h 106"/>
                <a:gd name="T78" fmla="*/ 174 w 227"/>
                <a:gd name="T79" fmla="*/ 60 h 106"/>
                <a:gd name="T80" fmla="*/ 182 w 227"/>
                <a:gd name="T81" fmla="*/ 68 h 106"/>
                <a:gd name="T82" fmla="*/ 167 w 227"/>
                <a:gd name="T83" fmla="*/ 68 h 106"/>
                <a:gd name="T84" fmla="*/ 174 w 227"/>
                <a:gd name="T85" fmla="*/ 76 h 106"/>
                <a:gd name="T86" fmla="*/ 167 w 227"/>
                <a:gd name="T87" fmla="*/ 76 h 106"/>
                <a:gd name="T88" fmla="*/ 174 w 227"/>
                <a:gd name="T89" fmla="*/ 83 h 106"/>
                <a:gd name="T90" fmla="*/ 197 w 227"/>
                <a:gd name="T91" fmla="*/ 83 h 106"/>
                <a:gd name="T92" fmla="*/ 205 w 227"/>
                <a:gd name="T93" fmla="*/ 91 h 106"/>
                <a:gd name="T94" fmla="*/ 197 w 227"/>
                <a:gd name="T95" fmla="*/ 106 h 106"/>
                <a:gd name="T96" fmla="*/ 212 w 227"/>
                <a:gd name="T97" fmla="*/ 106 h 106"/>
                <a:gd name="T98" fmla="*/ 220 w 227"/>
                <a:gd name="T99" fmla="*/ 98 h 106"/>
                <a:gd name="T100" fmla="*/ 227 w 227"/>
                <a:gd name="T101" fmla="*/ 68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7"/>
                <a:gd name="T154" fmla="*/ 0 h 106"/>
                <a:gd name="T155" fmla="*/ 227 w 227"/>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7" h="106">
                  <a:moveTo>
                    <a:pt x="227" y="68"/>
                  </a:moveTo>
                  <a:lnTo>
                    <a:pt x="197" y="76"/>
                  </a:lnTo>
                  <a:lnTo>
                    <a:pt x="182" y="0"/>
                  </a:lnTo>
                  <a:lnTo>
                    <a:pt x="0" y="30"/>
                  </a:lnTo>
                  <a:lnTo>
                    <a:pt x="8" y="60"/>
                  </a:lnTo>
                  <a:lnTo>
                    <a:pt x="38" y="30"/>
                  </a:lnTo>
                  <a:lnTo>
                    <a:pt x="53" y="38"/>
                  </a:lnTo>
                  <a:lnTo>
                    <a:pt x="68" y="22"/>
                  </a:lnTo>
                  <a:lnTo>
                    <a:pt x="84" y="22"/>
                  </a:lnTo>
                  <a:lnTo>
                    <a:pt x="91" y="38"/>
                  </a:lnTo>
                  <a:lnTo>
                    <a:pt x="129" y="60"/>
                  </a:lnTo>
                  <a:lnTo>
                    <a:pt x="137" y="60"/>
                  </a:lnTo>
                  <a:lnTo>
                    <a:pt x="129" y="68"/>
                  </a:lnTo>
                  <a:lnTo>
                    <a:pt x="129" y="98"/>
                  </a:lnTo>
                  <a:lnTo>
                    <a:pt x="144" y="98"/>
                  </a:lnTo>
                  <a:lnTo>
                    <a:pt x="144" y="91"/>
                  </a:lnTo>
                  <a:lnTo>
                    <a:pt x="174" y="106"/>
                  </a:lnTo>
                  <a:lnTo>
                    <a:pt x="167" y="91"/>
                  </a:lnTo>
                  <a:lnTo>
                    <a:pt x="152" y="83"/>
                  </a:lnTo>
                  <a:lnTo>
                    <a:pt x="152" y="76"/>
                  </a:lnTo>
                  <a:lnTo>
                    <a:pt x="167" y="83"/>
                  </a:lnTo>
                  <a:lnTo>
                    <a:pt x="152" y="53"/>
                  </a:lnTo>
                  <a:lnTo>
                    <a:pt x="159" y="53"/>
                  </a:lnTo>
                  <a:lnTo>
                    <a:pt x="159" y="45"/>
                  </a:lnTo>
                  <a:lnTo>
                    <a:pt x="144" y="30"/>
                  </a:lnTo>
                  <a:lnTo>
                    <a:pt x="152" y="38"/>
                  </a:lnTo>
                  <a:lnTo>
                    <a:pt x="159" y="15"/>
                  </a:lnTo>
                  <a:lnTo>
                    <a:pt x="167" y="22"/>
                  </a:lnTo>
                  <a:lnTo>
                    <a:pt x="167" y="7"/>
                  </a:lnTo>
                  <a:lnTo>
                    <a:pt x="174" y="7"/>
                  </a:lnTo>
                  <a:lnTo>
                    <a:pt x="174" y="22"/>
                  </a:lnTo>
                  <a:lnTo>
                    <a:pt x="167" y="22"/>
                  </a:lnTo>
                  <a:lnTo>
                    <a:pt x="167" y="38"/>
                  </a:lnTo>
                  <a:lnTo>
                    <a:pt x="174" y="38"/>
                  </a:lnTo>
                  <a:lnTo>
                    <a:pt x="167" y="45"/>
                  </a:lnTo>
                  <a:lnTo>
                    <a:pt x="174" y="60"/>
                  </a:lnTo>
                  <a:lnTo>
                    <a:pt x="167" y="53"/>
                  </a:lnTo>
                  <a:lnTo>
                    <a:pt x="167" y="60"/>
                  </a:lnTo>
                  <a:lnTo>
                    <a:pt x="174" y="68"/>
                  </a:lnTo>
                  <a:lnTo>
                    <a:pt x="174" y="60"/>
                  </a:lnTo>
                  <a:lnTo>
                    <a:pt x="182" y="68"/>
                  </a:lnTo>
                  <a:lnTo>
                    <a:pt x="167" y="68"/>
                  </a:lnTo>
                  <a:lnTo>
                    <a:pt x="174" y="76"/>
                  </a:lnTo>
                  <a:lnTo>
                    <a:pt x="167" y="76"/>
                  </a:lnTo>
                  <a:lnTo>
                    <a:pt x="174" y="83"/>
                  </a:lnTo>
                  <a:lnTo>
                    <a:pt x="197" y="83"/>
                  </a:lnTo>
                  <a:lnTo>
                    <a:pt x="205" y="91"/>
                  </a:lnTo>
                  <a:lnTo>
                    <a:pt x="197" y="106"/>
                  </a:lnTo>
                  <a:lnTo>
                    <a:pt x="212" y="106"/>
                  </a:lnTo>
                  <a:lnTo>
                    <a:pt x="220" y="98"/>
                  </a:lnTo>
                  <a:lnTo>
                    <a:pt x="227" y="68"/>
                  </a:lnTo>
                  <a:close/>
                </a:path>
              </a:pathLst>
            </a:custGeom>
            <a:solidFill>
              <a:srgbClr val="B22222"/>
            </a:solidFill>
            <a:ln w="8">
              <a:solidFill>
                <a:srgbClr val="B22222"/>
              </a:solidFill>
              <a:prstDash val="solid"/>
              <a:round/>
              <a:headEnd/>
              <a:tailEnd/>
            </a:ln>
          </p:spPr>
          <p:txBody>
            <a:bodyPr/>
            <a:lstStyle/>
            <a:p>
              <a:endParaRPr lang="en-US"/>
            </a:p>
          </p:txBody>
        </p:sp>
        <p:sp>
          <p:nvSpPr>
            <p:cNvPr id="18628" name="Freeform 197"/>
            <p:cNvSpPr>
              <a:spLocks/>
            </p:cNvSpPr>
            <p:nvPr/>
          </p:nvSpPr>
          <p:spPr bwMode="auto">
            <a:xfrm>
              <a:off x="3709" y="1982"/>
              <a:ext cx="227" cy="106"/>
            </a:xfrm>
            <a:custGeom>
              <a:avLst/>
              <a:gdLst>
                <a:gd name="T0" fmla="*/ 227 w 227"/>
                <a:gd name="T1" fmla="*/ 68 h 106"/>
                <a:gd name="T2" fmla="*/ 197 w 227"/>
                <a:gd name="T3" fmla="*/ 76 h 106"/>
                <a:gd name="T4" fmla="*/ 182 w 227"/>
                <a:gd name="T5" fmla="*/ 0 h 106"/>
                <a:gd name="T6" fmla="*/ 0 w 227"/>
                <a:gd name="T7" fmla="*/ 30 h 106"/>
                <a:gd name="T8" fmla="*/ 8 w 227"/>
                <a:gd name="T9" fmla="*/ 60 h 106"/>
                <a:gd name="T10" fmla="*/ 38 w 227"/>
                <a:gd name="T11" fmla="*/ 30 h 106"/>
                <a:gd name="T12" fmla="*/ 53 w 227"/>
                <a:gd name="T13" fmla="*/ 38 h 106"/>
                <a:gd name="T14" fmla="*/ 68 w 227"/>
                <a:gd name="T15" fmla="*/ 22 h 106"/>
                <a:gd name="T16" fmla="*/ 84 w 227"/>
                <a:gd name="T17" fmla="*/ 22 h 106"/>
                <a:gd name="T18" fmla="*/ 91 w 227"/>
                <a:gd name="T19" fmla="*/ 38 h 106"/>
                <a:gd name="T20" fmla="*/ 129 w 227"/>
                <a:gd name="T21" fmla="*/ 60 h 106"/>
                <a:gd name="T22" fmla="*/ 137 w 227"/>
                <a:gd name="T23" fmla="*/ 60 h 106"/>
                <a:gd name="T24" fmla="*/ 129 w 227"/>
                <a:gd name="T25" fmla="*/ 68 h 106"/>
                <a:gd name="T26" fmla="*/ 129 w 227"/>
                <a:gd name="T27" fmla="*/ 98 h 106"/>
                <a:gd name="T28" fmla="*/ 144 w 227"/>
                <a:gd name="T29" fmla="*/ 98 h 106"/>
                <a:gd name="T30" fmla="*/ 144 w 227"/>
                <a:gd name="T31" fmla="*/ 91 h 106"/>
                <a:gd name="T32" fmla="*/ 174 w 227"/>
                <a:gd name="T33" fmla="*/ 106 h 106"/>
                <a:gd name="T34" fmla="*/ 167 w 227"/>
                <a:gd name="T35" fmla="*/ 91 h 106"/>
                <a:gd name="T36" fmla="*/ 152 w 227"/>
                <a:gd name="T37" fmla="*/ 83 h 106"/>
                <a:gd name="T38" fmla="*/ 152 w 227"/>
                <a:gd name="T39" fmla="*/ 76 h 106"/>
                <a:gd name="T40" fmla="*/ 167 w 227"/>
                <a:gd name="T41" fmla="*/ 83 h 106"/>
                <a:gd name="T42" fmla="*/ 152 w 227"/>
                <a:gd name="T43" fmla="*/ 53 h 106"/>
                <a:gd name="T44" fmla="*/ 159 w 227"/>
                <a:gd name="T45" fmla="*/ 53 h 106"/>
                <a:gd name="T46" fmla="*/ 159 w 227"/>
                <a:gd name="T47" fmla="*/ 45 h 106"/>
                <a:gd name="T48" fmla="*/ 144 w 227"/>
                <a:gd name="T49" fmla="*/ 30 h 106"/>
                <a:gd name="T50" fmla="*/ 152 w 227"/>
                <a:gd name="T51" fmla="*/ 38 h 106"/>
                <a:gd name="T52" fmla="*/ 159 w 227"/>
                <a:gd name="T53" fmla="*/ 15 h 106"/>
                <a:gd name="T54" fmla="*/ 167 w 227"/>
                <a:gd name="T55" fmla="*/ 22 h 106"/>
                <a:gd name="T56" fmla="*/ 167 w 227"/>
                <a:gd name="T57" fmla="*/ 7 h 106"/>
                <a:gd name="T58" fmla="*/ 174 w 227"/>
                <a:gd name="T59" fmla="*/ 7 h 106"/>
                <a:gd name="T60" fmla="*/ 174 w 227"/>
                <a:gd name="T61" fmla="*/ 22 h 106"/>
                <a:gd name="T62" fmla="*/ 167 w 227"/>
                <a:gd name="T63" fmla="*/ 22 h 106"/>
                <a:gd name="T64" fmla="*/ 167 w 227"/>
                <a:gd name="T65" fmla="*/ 38 h 106"/>
                <a:gd name="T66" fmla="*/ 174 w 227"/>
                <a:gd name="T67" fmla="*/ 38 h 106"/>
                <a:gd name="T68" fmla="*/ 167 w 227"/>
                <a:gd name="T69" fmla="*/ 45 h 106"/>
                <a:gd name="T70" fmla="*/ 174 w 227"/>
                <a:gd name="T71" fmla="*/ 60 h 106"/>
                <a:gd name="T72" fmla="*/ 167 w 227"/>
                <a:gd name="T73" fmla="*/ 53 h 106"/>
                <a:gd name="T74" fmla="*/ 167 w 227"/>
                <a:gd name="T75" fmla="*/ 60 h 106"/>
                <a:gd name="T76" fmla="*/ 174 w 227"/>
                <a:gd name="T77" fmla="*/ 68 h 106"/>
                <a:gd name="T78" fmla="*/ 174 w 227"/>
                <a:gd name="T79" fmla="*/ 60 h 106"/>
                <a:gd name="T80" fmla="*/ 182 w 227"/>
                <a:gd name="T81" fmla="*/ 68 h 106"/>
                <a:gd name="T82" fmla="*/ 167 w 227"/>
                <a:gd name="T83" fmla="*/ 68 h 106"/>
                <a:gd name="T84" fmla="*/ 174 w 227"/>
                <a:gd name="T85" fmla="*/ 76 h 106"/>
                <a:gd name="T86" fmla="*/ 167 w 227"/>
                <a:gd name="T87" fmla="*/ 76 h 106"/>
                <a:gd name="T88" fmla="*/ 174 w 227"/>
                <a:gd name="T89" fmla="*/ 83 h 106"/>
                <a:gd name="T90" fmla="*/ 197 w 227"/>
                <a:gd name="T91" fmla="*/ 83 h 106"/>
                <a:gd name="T92" fmla="*/ 205 w 227"/>
                <a:gd name="T93" fmla="*/ 91 h 106"/>
                <a:gd name="T94" fmla="*/ 197 w 227"/>
                <a:gd name="T95" fmla="*/ 106 h 106"/>
                <a:gd name="T96" fmla="*/ 212 w 227"/>
                <a:gd name="T97" fmla="*/ 106 h 106"/>
                <a:gd name="T98" fmla="*/ 220 w 227"/>
                <a:gd name="T99" fmla="*/ 98 h 106"/>
                <a:gd name="T100" fmla="*/ 227 w 227"/>
                <a:gd name="T101" fmla="*/ 68 h 106"/>
                <a:gd name="T102" fmla="*/ 227 w 227"/>
                <a:gd name="T103" fmla="*/ 76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06"/>
                <a:gd name="T158" fmla="*/ 227 w 22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06">
                  <a:moveTo>
                    <a:pt x="227" y="68"/>
                  </a:moveTo>
                  <a:lnTo>
                    <a:pt x="197" y="76"/>
                  </a:lnTo>
                  <a:lnTo>
                    <a:pt x="182" y="0"/>
                  </a:lnTo>
                  <a:lnTo>
                    <a:pt x="0" y="30"/>
                  </a:lnTo>
                  <a:lnTo>
                    <a:pt x="8" y="60"/>
                  </a:lnTo>
                  <a:lnTo>
                    <a:pt x="38" y="30"/>
                  </a:lnTo>
                  <a:lnTo>
                    <a:pt x="53" y="38"/>
                  </a:lnTo>
                  <a:lnTo>
                    <a:pt x="68" y="22"/>
                  </a:lnTo>
                  <a:lnTo>
                    <a:pt x="84" y="22"/>
                  </a:lnTo>
                  <a:lnTo>
                    <a:pt x="91" y="38"/>
                  </a:lnTo>
                  <a:lnTo>
                    <a:pt x="129" y="60"/>
                  </a:lnTo>
                  <a:lnTo>
                    <a:pt x="137" y="60"/>
                  </a:lnTo>
                  <a:lnTo>
                    <a:pt x="129" y="68"/>
                  </a:lnTo>
                  <a:lnTo>
                    <a:pt x="129" y="98"/>
                  </a:lnTo>
                  <a:lnTo>
                    <a:pt x="144" y="98"/>
                  </a:lnTo>
                  <a:lnTo>
                    <a:pt x="144" y="91"/>
                  </a:lnTo>
                  <a:lnTo>
                    <a:pt x="174" y="106"/>
                  </a:lnTo>
                  <a:lnTo>
                    <a:pt x="167" y="91"/>
                  </a:lnTo>
                  <a:lnTo>
                    <a:pt x="152" y="83"/>
                  </a:lnTo>
                  <a:lnTo>
                    <a:pt x="152" y="76"/>
                  </a:lnTo>
                  <a:lnTo>
                    <a:pt x="167" y="83"/>
                  </a:lnTo>
                  <a:lnTo>
                    <a:pt x="152" y="53"/>
                  </a:lnTo>
                  <a:lnTo>
                    <a:pt x="159" y="53"/>
                  </a:lnTo>
                  <a:lnTo>
                    <a:pt x="159" y="45"/>
                  </a:lnTo>
                  <a:lnTo>
                    <a:pt x="144" y="30"/>
                  </a:lnTo>
                  <a:lnTo>
                    <a:pt x="152" y="38"/>
                  </a:lnTo>
                  <a:lnTo>
                    <a:pt x="159" y="15"/>
                  </a:lnTo>
                  <a:lnTo>
                    <a:pt x="167" y="22"/>
                  </a:lnTo>
                  <a:lnTo>
                    <a:pt x="167" y="7"/>
                  </a:lnTo>
                  <a:lnTo>
                    <a:pt x="174" y="7"/>
                  </a:lnTo>
                  <a:lnTo>
                    <a:pt x="174" y="22"/>
                  </a:lnTo>
                  <a:lnTo>
                    <a:pt x="167" y="22"/>
                  </a:lnTo>
                  <a:lnTo>
                    <a:pt x="167" y="38"/>
                  </a:lnTo>
                  <a:lnTo>
                    <a:pt x="174" y="38"/>
                  </a:lnTo>
                  <a:lnTo>
                    <a:pt x="167" y="45"/>
                  </a:lnTo>
                  <a:lnTo>
                    <a:pt x="174" y="60"/>
                  </a:lnTo>
                  <a:lnTo>
                    <a:pt x="167" y="53"/>
                  </a:lnTo>
                  <a:lnTo>
                    <a:pt x="167" y="60"/>
                  </a:lnTo>
                  <a:lnTo>
                    <a:pt x="174" y="68"/>
                  </a:lnTo>
                  <a:lnTo>
                    <a:pt x="174" y="60"/>
                  </a:lnTo>
                  <a:lnTo>
                    <a:pt x="182" y="68"/>
                  </a:lnTo>
                  <a:lnTo>
                    <a:pt x="167" y="68"/>
                  </a:lnTo>
                  <a:lnTo>
                    <a:pt x="174" y="76"/>
                  </a:lnTo>
                  <a:lnTo>
                    <a:pt x="167" y="76"/>
                  </a:lnTo>
                  <a:lnTo>
                    <a:pt x="174" y="83"/>
                  </a:lnTo>
                  <a:lnTo>
                    <a:pt x="197" y="83"/>
                  </a:lnTo>
                  <a:lnTo>
                    <a:pt x="205" y="91"/>
                  </a:lnTo>
                  <a:lnTo>
                    <a:pt x="197" y="106"/>
                  </a:lnTo>
                  <a:lnTo>
                    <a:pt x="212" y="106"/>
                  </a:lnTo>
                  <a:lnTo>
                    <a:pt x="220" y="98"/>
                  </a:lnTo>
                  <a:lnTo>
                    <a:pt x="227" y="68"/>
                  </a:lnTo>
                  <a:lnTo>
                    <a:pt x="227" y="76"/>
                  </a:lnTo>
                </a:path>
              </a:pathLst>
            </a:custGeom>
            <a:noFill/>
            <a:ln w="8">
              <a:solidFill>
                <a:srgbClr val="000000"/>
              </a:solidFill>
              <a:prstDash val="solid"/>
              <a:round/>
              <a:headEnd/>
              <a:tailEnd/>
            </a:ln>
          </p:spPr>
          <p:txBody>
            <a:bodyPr/>
            <a:lstStyle/>
            <a:p>
              <a:endParaRPr lang="en-US"/>
            </a:p>
          </p:txBody>
        </p:sp>
        <p:sp>
          <p:nvSpPr>
            <p:cNvPr id="18629" name="Freeform 198"/>
            <p:cNvSpPr>
              <a:spLocks/>
            </p:cNvSpPr>
            <p:nvPr/>
          </p:nvSpPr>
          <p:spPr bwMode="auto">
            <a:xfrm>
              <a:off x="3967"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5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6"/>
                <a:gd name="T79" fmla="*/ 0 h 91"/>
                <a:gd name="T80" fmla="*/ 166 w 166"/>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5"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close/>
                </a:path>
              </a:pathLst>
            </a:custGeom>
            <a:solidFill>
              <a:srgbClr val="FF4500"/>
            </a:solidFill>
            <a:ln w="8">
              <a:solidFill>
                <a:srgbClr val="FF4500"/>
              </a:solidFill>
              <a:prstDash val="solid"/>
              <a:round/>
              <a:headEnd/>
              <a:tailEnd/>
            </a:ln>
          </p:spPr>
          <p:txBody>
            <a:bodyPr/>
            <a:lstStyle/>
            <a:p>
              <a:endParaRPr lang="en-US"/>
            </a:p>
          </p:txBody>
        </p:sp>
        <p:sp>
          <p:nvSpPr>
            <p:cNvPr id="18630" name="Freeform 199"/>
            <p:cNvSpPr>
              <a:spLocks/>
            </p:cNvSpPr>
            <p:nvPr/>
          </p:nvSpPr>
          <p:spPr bwMode="auto">
            <a:xfrm>
              <a:off x="3967"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5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151 w 166"/>
                <a:gd name="T53" fmla="*/ 53 h 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6"/>
                <a:gd name="T82" fmla="*/ 0 h 91"/>
                <a:gd name="T83" fmla="*/ 166 w 166"/>
                <a:gd name="T84" fmla="*/ 91 h 9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5"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lnTo>
                    <a:pt x="151" y="53"/>
                  </a:lnTo>
                </a:path>
              </a:pathLst>
            </a:custGeom>
            <a:noFill/>
            <a:ln w="8">
              <a:solidFill>
                <a:srgbClr val="000000"/>
              </a:solidFill>
              <a:prstDash val="solid"/>
              <a:round/>
              <a:headEnd/>
              <a:tailEnd/>
            </a:ln>
          </p:spPr>
          <p:txBody>
            <a:bodyPr/>
            <a:lstStyle/>
            <a:p>
              <a:endParaRPr lang="en-US"/>
            </a:p>
          </p:txBody>
        </p:sp>
        <p:sp>
          <p:nvSpPr>
            <p:cNvPr id="18631" name="Freeform 200"/>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3 w 288"/>
                <a:gd name="T7" fmla="*/ 30 h 152"/>
                <a:gd name="T8" fmla="*/ 190 w 288"/>
                <a:gd name="T9" fmla="*/ 46 h 152"/>
                <a:gd name="T10" fmla="*/ 167 w 288"/>
                <a:gd name="T11" fmla="*/ 61 h 152"/>
                <a:gd name="T12" fmla="*/ 137 w 288"/>
                <a:gd name="T13" fmla="*/ 61 h 152"/>
                <a:gd name="T14" fmla="*/ 114 w 288"/>
                <a:gd name="T15" fmla="*/ 38 h 152"/>
                <a:gd name="T16" fmla="*/ 99 w 288"/>
                <a:gd name="T17" fmla="*/ 30 h 152"/>
                <a:gd name="T18" fmla="*/ 84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6 w 288"/>
                <a:gd name="T31" fmla="*/ 76 h 152"/>
                <a:gd name="T32" fmla="*/ 106 w 288"/>
                <a:gd name="T33" fmla="*/ 99 h 152"/>
                <a:gd name="T34" fmla="*/ 106 w 288"/>
                <a:gd name="T35" fmla="*/ 106 h 152"/>
                <a:gd name="T36" fmla="*/ 122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5 w 288"/>
                <a:gd name="T49" fmla="*/ 91 h 152"/>
                <a:gd name="T50" fmla="*/ 175 w 288"/>
                <a:gd name="T51" fmla="*/ 114 h 152"/>
                <a:gd name="T52" fmla="*/ 190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52"/>
                <a:gd name="T101" fmla="*/ 288 w 288"/>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52">
                  <a:moveTo>
                    <a:pt x="273" y="68"/>
                  </a:moveTo>
                  <a:lnTo>
                    <a:pt x="273" y="46"/>
                  </a:lnTo>
                  <a:lnTo>
                    <a:pt x="235" y="53"/>
                  </a:lnTo>
                  <a:lnTo>
                    <a:pt x="243" y="30"/>
                  </a:lnTo>
                  <a:lnTo>
                    <a:pt x="190" y="46"/>
                  </a:lnTo>
                  <a:lnTo>
                    <a:pt x="167" y="61"/>
                  </a:lnTo>
                  <a:lnTo>
                    <a:pt x="137" y="61"/>
                  </a:lnTo>
                  <a:lnTo>
                    <a:pt x="114" y="38"/>
                  </a:lnTo>
                  <a:lnTo>
                    <a:pt x="99" y="30"/>
                  </a:lnTo>
                  <a:lnTo>
                    <a:pt x="84" y="46"/>
                  </a:lnTo>
                  <a:lnTo>
                    <a:pt x="91" y="15"/>
                  </a:lnTo>
                  <a:lnTo>
                    <a:pt x="114" y="8"/>
                  </a:lnTo>
                  <a:lnTo>
                    <a:pt x="99" y="0"/>
                  </a:lnTo>
                  <a:lnTo>
                    <a:pt x="61" y="30"/>
                  </a:lnTo>
                  <a:lnTo>
                    <a:pt x="0" y="68"/>
                  </a:lnTo>
                  <a:lnTo>
                    <a:pt x="16" y="76"/>
                  </a:lnTo>
                  <a:lnTo>
                    <a:pt x="106" y="99"/>
                  </a:lnTo>
                  <a:lnTo>
                    <a:pt x="106" y="106"/>
                  </a:lnTo>
                  <a:lnTo>
                    <a:pt x="122" y="114"/>
                  </a:lnTo>
                  <a:lnTo>
                    <a:pt x="114" y="137"/>
                  </a:lnTo>
                  <a:lnTo>
                    <a:pt x="129" y="129"/>
                  </a:lnTo>
                  <a:lnTo>
                    <a:pt x="129" y="152"/>
                  </a:lnTo>
                  <a:lnTo>
                    <a:pt x="159" y="91"/>
                  </a:lnTo>
                  <a:lnTo>
                    <a:pt x="159" y="114"/>
                  </a:lnTo>
                  <a:lnTo>
                    <a:pt x="175" y="91"/>
                  </a:lnTo>
                  <a:lnTo>
                    <a:pt x="175" y="114"/>
                  </a:lnTo>
                  <a:lnTo>
                    <a:pt x="190" y="91"/>
                  </a:lnTo>
                  <a:lnTo>
                    <a:pt x="212" y="84"/>
                  </a:lnTo>
                  <a:lnTo>
                    <a:pt x="220" y="76"/>
                  </a:lnTo>
                  <a:lnTo>
                    <a:pt x="258" y="91"/>
                  </a:lnTo>
                  <a:lnTo>
                    <a:pt x="258" y="76"/>
                  </a:lnTo>
                  <a:lnTo>
                    <a:pt x="288" y="76"/>
                  </a:lnTo>
                  <a:lnTo>
                    <a:pt x="273" y="68"/>
                  </a:lnTo>
                  <a:close/>
                </a:path>
              </a:pathLst>
            </a:custGeom>
            <a:solidFill>
              <a:srgbClr val="FF4500"/>
            </a:solidFill>
            <a:ln w="8">
              <a:solidFill>
                <a:srgbClr val="FF4500"/>
              </a:solidFill>
              <a:prstDash val="solid"/>
              <a:round/>
              <a:headEnd/>
              <a:tailEnd/>
            </a:ln>
          </p:spPr>
          <p:txBody>
            <a:bodyPr/>
            <a:lstStyle/>
            <a:p>
              <a:endParaRPr lang="en-US"/>
            </a:p>
          </p:txBody>
        </p:sp>
        <p:sp>
          <p:nvSpPr>
            <p:cNvPr id="18632" name="Freeform 201"/>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3 w 288"/>
                <a:gd name="T7" fmla="*/ 30 h 152"/>
                <a:gd name="T8" fmla="*/ 190 w 288"/>
                <a:gd name="T9" fmla="*/ 46 h 152"/>
                <a:gd name="T10" fmla="*/ 167 w 288"/>
                <a:gd name="T11" fmla="*/ 61 h 152"/>
                <a:gd name="T12" fmla="*/ 137 w 288"/>
                <a:gd name="T13" fmla="*/ 61 h 152"/>
                <a:gd name="T14" fmla="*/ 114 w 288"/>
                <a:gd name="T15" fmla="*/ 38 h 152"/>
                <a:gd name="T16" fmla="*/ 99 w 288"/>
                <a:gd name="T17" fmla="*/ 30 h 152"/>
                <a:gd name="T18" fmla="*/ 84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6 w 288"/>
                <a:gd name="T31" fmla="*/ 76 h 152"/>
                <a:gd name="T32" fmla="*/ 106 w 288"/>
                <a:gd name="T33" fmla="*/ 99 h 152"/>
                <a:gd name="T34" fmla="*/ 106 w 288"/>
                <a:gd name="T35" fmla="*/ 106 h 152"/>
                <a:gd name="T36" fmla="*/ 122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5 w 288"/>
                <a:gd name="T49" fmla="*/ 91 h 152"/>
                <a:gd name="T50" fmla="*/ 175 w 288"/>
                <a:gd name="T51" fmla="*/ 114 h 152"/>
                <a:gd name="T52" fmla="*/ 190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273 w 288"/>
                <a:gd name="T67" fmla="*/ 76 h 1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8"/>
                <a:gd name="T103" fmla="*/ 0 h 152"/>
                <a:gd name="T104" fmla="*/ 288 w 288"/>
                <a:gd name="T105" fmla="*/ 152 h 1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8" h="152">
                  <a:moveTo>
                    <a:pt x="273" y="68"/>
                  </a:moveTo>
                  <a:lnTo>
                    <a:pt x="273" y="46"/>
                  </a:lnTo>
                  <a:lnTo>
                    <a:pt x="235" y="53"/>
                  </a:lnTo>
                  <a:lnTo>
                    <a:pt x="243" y="30"/>
                  </a:lnTo>
                  <a:lnTo>
                    <a:pt x="190" y="46"/>
                  </a:lnTo>
                  <a:lnTo>
                    <a:pt x="167" y="61"/>
                  </a:lnTo>
                  <a:lnTo>
                    <a:pt x="137" y="61"/>
                  </a:lnTo>
                  <a:lnTo>
                    <a:pt x="114" y="38"/>
                  </a:lnTo>
                  <a:lnTo>
                    <a:pt x="99" y="30"/>
                  </a:lnTo>
                  <a:lnTo>
                    <a:pt x="84" y="46"/>
                  </a:lnTo>
                  <a:lnTo>
                    <a:pt x="91" y="15"/>
                  </a:lnTo>
                  <a:lnTo>
                    <a:pt x="114" y="8"/>
                  </a:lnTo>
                  <a:lnTo>
                    <a:pt x="99" y="0"/>
                  </a:lnTo>
                  <a:lnTo>
                    <a:pt x="61" y="30"/>
                  </a:lnTo>
                  <a:lnTo>
                    <a:pt x="0" y="68"/>
                  </a:lnTo>
                  <a:lnTo>
                    <a:pt x="16" y="76"/>
                  </a:lnTo>
                  <a:lnTo>
                    <a:pt x="106" y="99"/>
                  </a:lnTo>
                  <a:lnTo>
                    <a:pt x="106" y="106"/>
                  </a:lnTo>
                  <a:lnTo>
                    <a:pt x="122" y="114"/>
                  </a:lnTo>
                  <a:lnTo>
                    <a:pt x="114" y="137"/>
                  </a:lnTo>
                  <a:lnTo>
                    <a:pt x="129" y="129"/>
                  </a:lnTo>
                  <a:lnTo>
                    <a:pt x="129" y="152"/>
                  </a:lnTo>
                  <a:lnTo>
                    <a:pt x="159" y="91"/>
                  </a:lnTo>
                  <a:lnTo>
                    <a:pt x="159" y="114"/>
                  </a:lnTo>
                  <a:lnTo>
                    <a:pt x="175" y="91"/>
                  </a:lnTo>
                  <a:lnTo>
                    <a:pt x="175" y="114"/>
                  </a:lnTo>
                  <a:lnTo>
                    <a:pt x="190" y="91"/>
                  </a:lnTo>
                  <a:lnTo>
                    <a:pt x="212" y="84"/>
                  </a:lnTo>
                  <a:lnTo>
                    <a:pt x="220" y="76"/>
                  </a:lnTo>
                  <a:lnTo>
                    <a:pt x="258" y="91"/>
                  </a:lnTo>
                  <a:lnTo>
                    <a:pt x="258" y="76"/>
                  </a:lnTo>
                  <a:lnTo>
                    <a:pt x="288" y="76"/>
                  </a:lnTo>
                  <a:lnTo>
                    <a:pt x="273" y="68"/>
                  </a:lnTo>
                  <a:lnTo>
                    <a:pt x="273" y="76"/>
                  </a:lnTo>
                </a:path>
              </a:pathLst>
            </a:custGeom>
            <a:noFill/>
            <a:ln w="8">
              <a:solidFill>
                <a:srgbClr val="000000"/>
              </a:solidFill>
              <a:prstDash val="solid"/>
              <a:round/>
              <a:headEnd/>
              <a:tailEnd/>
            </a:ln>
          </p:spPr>
          <p:txBody>
            <a:bodyPr/>
            <a:lstStyle/>
            <a:p>
              <a:endParaRPr lang="en-US"/>
            </a:p>
          </p:txBody>
        </p:sp>
        <p:sp>
          <p:nvSpPr>
            <p:cNvPr id="18633" name="Freeform 202"/>
            <p:cNvSpPr>
              <a:spLocks/>
            </p:cNvSpPr>
            <p:nvPr/>
          </p:nvSpPr>
          <p:spPr bwMode="auto">
            <a:xfrm>
              <a:off x="3346" y="1663"/>
              <a:ext cx="197" cy="266"/>
            </a:xfrm>
            <a:custGeom>
              <a:avLst/>
              <a:gdLst>
                <a:gd name="T0" fmla="*/ 189 w 197"/>
                <a:gd name="T1" fmla="*/ 190 h 266"/>
                <a:gd name="T2" fmla="*/ 189 w 197"/>
                <a:gd name="T3" fmla="*/ 197 h 266"/>
                <a:gd name="T4" fmla="*/ 189 w 197"/>
                <a:gd name="T5" fmla="*/ 190 h 266"/>
                <a:gd name="T6" fmla="*/ 181 w 197"/>
                <a:gd name="T7" fmla="*/ 190 h 266"/>
                <a:gd name="T8" fmla="*/ 159 w 197"/>
                <a:gd name="T9" fmla="*/ 250 h 266"/>
                <a:gd name="T10" fmla="*/ 91 w 197"/>
                <a:gd name="T11" fmla="*/ 258 h 266"/>
                <a:gd name="T12" fmla="*/ 0 w 197"/>
                <a:gd name="T13" fmla="*/ 266 h 266"/>
                <a:gd name="T14" fmla="*/ 22 w 197"/>
                <a:gd name="T15" fmla="*/ 213 h 266"/>
                <a:gd name="T16" fmla="*/ 0 w 197"/>
                <a:gd name="T17" fmla="*/ 144 h 266"/>
                <a:gd name="T18" fmla="*/ 7 w 197"/>
                <a:gd name="T19" fmla="*/ 76 h 266"/>
                <a:gd name="T20" fmla="*/ 30 w 197"/>
                <a:gd name="T21" fmla="*/ 46 h 266"/>
                <a:gd name="T22" fmla="*/ 38 w 197"/>
                <a:gd name="T23" fmla="*/ 68 h 266"/>
                <a:gd name="T24" fmla="*/ 45 w 197"/>
                <a:gd name="T25" fmla="*/ 38 h 266"/>
                <a:gd name="T26" fmla="*/ 60 w 197"/>
                <a:gd name="T27" fmla="*/ 30 h 266"/>
                <a:gd name="T28" fmla="*/ 53 w 197"/>
                <a:gd name="T29" fmla="*/ 23 h 266"/>
                <a:gd name="T30" fmla="*/ 60 w 197"/>
                <a:gd name="T31" fmla="*/ 8 h 266"/>
                <a:gd name="T32" fmla="*/ 68 w 197"/>
                <a:gd name="T33" fmla="*/ 0 h 266"/>
                <a:gd name="T34" fmla="*/ 128 w 197"/>
                <a:gd name="T35" fmla="*/ 23 h 266"/>
                <a:gd name="T36" fmla="*/ 136 w 197"/>
                <a:gd name="T37" fmla="*/ 38 h 266"/>
                <a:gd name="T38" fmla="*/ 128 w 197"/>
                <a:gd name="T39" fmla="*/ 46 h 266"/>
                <a:gd name="T40" fmla="*/ 144 w 197"/>
                <a:gd name="T41" fmla="*/ 61 h 266"/>
                <a:gd name="T42" fmla="*/ 144 w 197"/>
                <a:gd name="T43" fmla="*/ 84 h 266"/>
                <a:gd name="T44" fmla="*/ 121 w 197"/>
                <a:gd name="T45" fmla="*/ 114 h 266"/>
                <a:gd name="T46" fmla="*/ 121 w 197"/>
                <a:gd name="T47" fmla="*/ 129 h 266"/>
                <a:gd name="T48" fmla="*/ 128 w 197"/>
                <a:gd name="T49" fmla="*/ 137 h 266"/>
                <a:gd name="T50" fmla="*/ 144 w 197"/>
                <a:gd name="T51" fmla="*/ 114 h 266"/>
                <a:gd name="T52" fmla="*/ 159 w 197"/>
                <a:gd name="T53" fmla="*/ 99 h 266"/>
                <a:gd name="T54" fmla="*/ 174 w 197"/>
                <a:gd name="T55" fmla="*/ 114 h 266"/>
                <a:gd name="T56" fmla="*/ 197 w 197"/>
                <a:gd name="T57" fmla="*/ 167 h 266"/>
                <a:gd name="T58" fmla="*/ 189 w 197"/>
                <a:gd name="T59" fmla="*/ 190 h 2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7"/>
                <a:gd name="T91" fmla="*/ 0 h 266"/>
                <a:gd name="T92" fmla="*/ 197 w 197"/>
                <a:gd name="T93" fmla="*/ 266 h 2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7" h="266">
                  <a:moveTo>
                    <a:pt x="189" y="190"/>
                  </a:moveTo>
                  <a:lnTo>
                    <a:pt x="189" y="197"/>
                  </a:lnTo>
                  <a:lnTo>
                    <a:pt x="189" y="190"/>
                  </a:lnTo>
                  <a:lnTo>
                    <a:pt x="181" y="190"/>
                  </a:lnTo>
                  <a:lnTo>
                    <a:pt x="159" y="250"/>
                  </a:lnTo>
                  <a:lnTo>
                    <a:pt x="91" y="258"/>
                  </a:lnTo>
                  <a:lnTo>
                    <a:pt x="0" y="266"/>
                  </a:lnTo>
                  <a:lnTo>
                    <a:pt x="22" y="213"/>
                  </a:lnTo>
                  <a:lnTo>
                    <a:pt x="0" y="144"/>
                  </a:lnTo>
                  <a:lnTo>
                    <a:pt x="7" y="76"/>
                  </a:lnTo>
                  <a:lnTo>
                    <a:pt x="30" y="46"/>
                  </a:lnTo>
                  <a:lnTo>
                    <a:pt x="38" y="68"/>
                  </a:lnTo>
                  <a:lnTo>
                    <a:pt x="45" y="38"/>
                  </a:lnTo>
                  <a:lnTo>
                    <a:pt x="60" y="30"/>
                  </a:lnTo>
                  <a:lnTo>
                    <a:pt x="53" y="23"/>
                  </a:lnTo>
                  <a:lnTo>
                    <a:pt x="60" y="8"/>
                  </a:lnTo>
                  <a:lnTo>
                    <a:pt x="68" y="0"/>
                  </a:lnTo>
                  <a:lnTo>
                    <a:pt x="128" y="23"/>
                  </a:lnTo>
                  <a:lnTo>
                    <a:pt x="136" y="38"/>
                  </a:lnTo>
                  <a:lnTo>
                    <a:pt x="128" y="46"/>
                  </a:lnTo>
                  <a:lnTo>
                    <a:pt x="144" y="61"/>
                  </a:lnTo>
                  <a:lnTo>
                    <a:pt x="144" y="84"/>
                  </a:lnTo>
                  <a:lnTo>
                    <a:pt x="121" y="114"/>
                  </a:lnTo>
                  <a:lnTo>
                    <a:pt x="121" y="129"/>
                  </a:lnTo>
                  <a:lnTo>
                    <a:pt x="128" y="137"/>
                  </a:lnTo>
                  <a:lnTo>
                    <a:pt x="144" y="114"/>
                  </a:lnTo>
                  <a:lnTo>
                    <a:pt x="159" y="99"/>
                  </a:lnTo>
                  <a:lnTo>
                    <a:pt x="174" y="114"/>
                  </a:lnTo>
                  <a:lnTo>
                    <a:pt x="197" y="167"/>
                  </a:lnTo>
                  <a:lnTo>
                    <a:pt x="189" y="190"/>
                  </a:lnTo>
                  <a:close/>
                </a:path>
              </a:pathLst>
            </a:custGeom>
            <a:solidFill>
              <a:srgbClr val="FF4500"/>
            </a:solidFill>
            <a:ln w="8">
              <a:solidFill>
                <a:srgbClr val="FF4500"/>
              </a:solidFill>
              <a:prstDash val="solid"/>
              <a:round/>
              <a:headEnd/>
              <a:tailEnd/>
            </a:ln>
          </p:spPr>
          <p:txBody>
            <a:bodyPr/>
            <a:lstStyle/>
            <a:p>
              <a:endParaRPr lang="en-US"/>
            </a:p>
          </p:txBody>
        </p:sp>
        <p:sp>
          <p:nvSpPr>
            <p:cNvPr id="18634" name="Freeform 203"/>
            <p:cNvSpPr>
              <a:spLocks/>
            </p:cNvSpPr>
            <p:nvPr/>
          </p:nvSpPr>
          <p:spPr bwMode="auto">
            <a:xfrm>
              <a:off x="3346" y="1663"/>
              <a:ext cx="197" cy="266"/>
            </a:xfrm>
            <a:custGeom>
              <a:avLst/>
              <a:gdLst>
                <a:gd name="T0" fmla="*/ 189 w 197"/>
                <a:gd name="T1" fmla="*/ 190 h 266"/>
                <a:gd name="T2" fmla="*/ 189 w 197"/>
                <a:gd name="T3" fmla="*/ 197 h 266"/>
                <a:gd name="T4" fmla="*/ 189 w 197"/>
                <a:gd name="T5" fmla="*/ 190 h 266"/>
                <a:gd name="T6" fmla="*/ 181 w 197"/>
                <a:gd name="T7" fmla="*/ 190 h 266"/>
                <a:gd name="T8" fmla="*/ 159 w 197"/>
                <a:gd name="T9" fmla="*/ 250 h 266"/>
                <a:gd name="T10" fmla="*/ 91 w 197"/>
                <a:gd name="T11" fmla="*/ 258 h 266"/>
                <a:gd name="T12" fmla="*/ 0 w 197"/>
                <a:gd name="T13" fmla="*/ 266 h 266"/>
                <a:gd name="T14" fmla="*/ 22 w 197"/>
                <a:gd name="T15" fmla="*/ 213 h 266"/>
                <a:gd name="T16" fmla="*/ 0 w 197"/>
                <a:gd name="T17" fmla="*/ 144 h 266"/>
                <a:gd name="T18" fmla="*/ 7 w 197"/>
                <a:gd name="T19" fmla="*/ 76 h 266"/>
                <a:gd name="T20" fmla="*/ 30 w 197"/>
                <a:gd name="T21" fmla="*/ 46 h 266"/>
                <a:gd name="T22" fmla="*/ 38 w 197"/>
                <a:gd name="T23" fmla="*/ 68 h 266"/>
                <a:gd name="T24" fmla="*/ 45 w 197"/>
                <a:gd name="T25" fmla="*/ 38 h 266"/>
                <a:gd name="T26" fmla="*/ 60 w 197"/>
                <a:gd name="T27" fmla="*/ 30 h 266"/>
                <a:gd name="T28" fmla="*/ 53 w 197"/>
                <a:gd name="T29" fmla="*/ 23 h 266"/>
                <a:gd name="T30" fmla="*/ 60 w 197"/>
                <a:gd name="T31" fmla="*/ 8 h 266"/>
                <a:gd name="T32" fmla="*/ 68 w 197"/>
                <a:gd name="T33" fmla="*/ 0 h 266"/>
                <a:gd name="T34" fmla="*/ 128 w 197"/>
                <a:gd name="T35" fmla="*/ 23 h 266"/>
                <a:gd name="T36" fmla="*/ 136 w 197"/>
                <a:gd name="T37" fmla="*/ 38 h 266"/>
                <a:gd name="T38" fmla="*/ 128 w 197"/>
                <a:gd name="T39" fmla="*/ 46 h 266"/>
                <a:gd name="T40" fmla="*/ 144 w 197"/>
                <a:gd name="T41" fmla="*/ 61 h 266"/>
                <a:gd name="T42" fmla="*/ 144 w 197"/>
                <a:gd name="T43" fmla="*/ 84 h 266"/>
                <a:gd name="T44" fmla="*/ 121 w 197"/>
                <a:gd name="T45" fmla="*/ 114 h 266"/>
                <a:gd name="T46" fmla="*/ 121 w 197"/>
                <a:gd name="T47" fmla="*/ 129 h 266"/>
                <a:gd name="T48" fmla="*/ 128 w 197"/>
                <a:gd name="T49" fmla="*/ 137 h 266"/>
                <a:gd name="T50" fmla="*/ 144 w 197"/>
                <a:gd name="T51" fmla="*/ 114 h 266"/>
                <a:gd name="T52" fmla="*/ 159 w 197"/>
                <a:gd name="T53" fmla="*/ 99 h 266"/>
                <a:gd name="T54" fmla="*/ 174 w 197"/>
                <a:gd name="T55" fmla="*/ 114 h 266"/>
                <a:gd name="T56" fmla="*/ 197 w 197"/>
                <a:gd name="T57" fmla="*/ 167 h 266"/>
                <a:gd name="T58" fmla="*/ 189 w 197"/>
                <a:gd name="T59" fmla="*/ 190 h 266"/>
                <a:gd name="T60" fmla="*/ 189 w 197"/>
                <a:gd name="T61" fmla="*/ 197 h 26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7"/>
                <a:gd name="T94" fmla="*/ 0 h 266"/>
                <a:gd name="T95" fmla="*/ 197 w 197"/>
                <a:gd name="T96" fmla="*/ 266 h 26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7" h="266">
                  <a:moveTo>
                    <a:pt x="189" y="190"/>
                  </a:moveTo>
                  <a:lnTo>
                    <a:pt x="189" y="197"/>
                  </a:lnTo>
                  <a:lnTo>
                    <a:pt x="189" y="190"/>
                  </a:lnTo>
                  <a:lnTo>
                    <a:pt x="181" y="190"/>
                  </a:lnTo>
                  <a:lnTo>
                    <a:pt x="159" y="250"/>
                  </a:lnTo>
                  <a:lnTo>
                    <a:pt x="91" y="258"/>
                  </a:lnTo>
                  <a:lnTo>
                    <a:pt x="0" y="266"/>
                  </a:lnTo>
                  <a:lnTo>
                    <a:pt x="22" y="213"/>
                  </a:lnTo>
                  <a:lnTo>
                    <a:pt x="0" y="144"/>
                  </a:lnTo>
                  <a:lnTo>
                    <a:pt x="7" y="76"/>
                  </a:lnTo>
                  <a:lnTo>
                    <a:pt x="30" y="46"/>
                  </a:lnTo>
                  <a:lnTo>
                    <a:pt x="38" y="68"/>
                  </a:lnTo>
                  <a:lnTo>
                    <a:pt x="45" y="38"/>
                  </a:lnTo>
                  <a:lnTo>
                    <a:pt x="60" y="30"/>
                  </a:lnTo>
                  <a:lnTo>
                    <a:pt x="53" y="23"/>
                  </a:lnTo>
                  <a:lnTo>
                    <a:pt x="60" y="8"/>
                  </a:lnTo>
                  <a:lnTo>
                    <a:pt x="68" y="0"/>
                  </a:lnTo>
                  <a:lnTo>
                    <a:pt x="128" y="23"/>
                  </a:lnTo>
                  <a:lnTo>
                    <a:pt x="136" y="38"/>
                  </a:lnTo>
                  <a:lnTo>
                    <a:pt x="128" y="46"/>
                  </a:lnTo>
                  <a:lnTo>
                    <a:pt x="144" y="61"/>
                  </a:lnTo>
                  <a:lnTo>
                    <a:pt x="144" y="84"/>
                  </a:lnTo>
                  <a:lnTo>
                    <a:pt x="121" y="114"/>
                  </a:lnTo>
                  <a:lnTo>
                    <a:pt x="121" y="129"/>
                  </a:lnTo>
                  <a:lnTo>
                    <a:pt x="128" y="137"/>
                  </a:lnTo>
                  <a:lnTo>
                    <a:pt x="144" y="114"/>
                  </a:lnTo>
                  <a:lnTo>
                    <a:pt x="159" y="99"/>
                  </a:lnTo>
                  <a:lnTo>
                    <a:pt x="174" y="114"/>
                  </a:lnTo>
                  <a:lnTo>
                    <a:pt x="197" y="167"/>
                  </a:lnTo>
                  <a:lnTo>
                    <a:pt x="189" y="190"/>
                  </a:lnTo>
                  <a:lnTo>
                    <a:pt x="189" y="197"/>
                  </a:lnTo>
                </a:path>
              </a:pathLst>
            </a:custGeom>
            <a:noFill/>
            <a:ln w="8">
              <a:solidFill>
                <a:srgbClr val="000000"/>
              </a:solidFill>
              <a:prstDash val="solid"/>
              <a:round/>
              <a:headEnd/>
              <a:tailEnd/>
            </a:ln>
          </p:spPr>
          <p:txBody>
            <a:bodyPr/>
            <a:lstStyle/>
            <a:p>
              <a:endParaRPr lang="en-US"/>
            </a:p>
          </p:txBody>
        </p:sp>
        <p:sp>
          <p:nvSpPr>
            <p:cNvPr id="18635" name="Freeform 204"/>
            <p:cNvSpPr>
              <a:spLocks/>
            </p:cNvSpPr>
            <p:nvPr/>
          </p:nvSpPr>
          <p:spPr bwMode="auto">
            <a:xfrm>
              <a:off x="2853" y="1466"/>
              <a:ext cx="334" cy="372"/>
            </a:xfrm>
            <a:custGeom>
              <a:avLst/>
              <a:gdLst>
                <a:gd name="T0" fmla="*/ 281 w 334"/>
                <a:gd name="T1" fmla="*/ 106 h 372"/>
                <a:gd name="T2" fmla="*/ 228 w 334"/>
                <a:gd name="T3" fmla="*/ 159 h 372"/>
                <a:gd name="T4" fmla="*/ 235 w 334"/>
                <a:gd name="T5" fmla="*/ 167 h 372"/>
                <a:gd name="T6" fmla="*/ 220 w 334"/>
                <a:gd name="T7" fmla="*/ 167 h 372"/>
                <a:gd name="T8" fmla="*/ 220 w 334"/>
                <a:gd name="T9" fmla="*/ 205 h 372"/>
                <a:gd name="T10" fmla="*/ 197 w 334"/>
                <a:gd name="T11" fmla="*/ 227 h 372"/>
                <a:gd name="T12" fmla="*/ 205 w 334"/>
                <a:gd name="T13" fmla="*/ 250 h 372"/>
                <a:gd name="T14" fmla="*/ 205 w 334"/>
                <a:gd name="T15" fmla="*/ 258 h 372"/>
                <a:gd name="T16" fmla="*/ 197 w 334"/>
                <a:gd name="T17" fmla="*/ 288 h 372"/>
                <a:gd name="T18" fmla="*/ 266 w 334"/>
                <a:gd name="T19" fmla="*/ 334 h 372"/>
                <a:gd name="T20" fmla="*/ 273 w 334"/>
                <a:gd name="T21" fmla="*/ 364 h 372"/>
                <a:gd name="T22" fmla="*/ 31 w 334"/>
                <a:gd name="T23" fmla="*/ 372 h 372"/>
                <a:gd name="T24" fmla="*/ 31 w 334"/>
                <a:gd name="T25" fmla="*/ 258 h 372"/>
                <a:gd name="T26" fmla="*/ 16 w 334"/>
                <a:gd name="T27" fmla="*/ 235 h 372"/>
                <a:gd name="T28" fmla="*/ 31 w 334"/>
                <a:gd name="T29" fmla="*/ 220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5 h 372"/>
                <a:gd name="T42" fmla="*/ 152 w 334"/>
                <a:gd name="T43" fmla="*/ 53 h 372"/>
                <a:gd name="T44" fmla="*/ 182 w 334"/>
                <a:gd name="T45" fmla="*/ 45 h 372"/>
                <a:gd name="T46" fmla="*/ 197 w 334"/>
                <a:gd name="T47" fmla="*/ 53 h 372"/>
                <a:gd name="T48" fmla="*/ 213 w 334"/>
                <a:gd name="T49" fmla="*/ 68 h 372"/>
                <a:gd name="T50" fmla="*/ 228 w 334"/>
                <a:gd name="T51" fmla="*/ 61 h 372"/>
                <a:gd name="T52" fmla="*/ 250 w 334"/>
                <a:gd name="T53" fmla="*/ 83 h 372"/>
                <a:gd name="T54" fmla="*/ 281 w 334"/>
                <a:gd name="T55" fmla="*/ 68 h 372"/>
                <a:gd name="T56" fmla="*/ 281 w 334"/>
                <a:gd name="T57" fmla="*/ 76 h 372"/>
                <a:gd name="T58" fmla="*/ 334 w 334"/>
                <a:gd name="T59" fmla="*/ 76 h 372"/>
                <a:gd name="T60" fmla="*/ 281 w 334"/>
                <a:gd name="T61" fmla="*/ 106 h 3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4"/>
                <a:gd name="T94" fmla="*/ 0 h 372"/>
                <a:gd name="T95" fmla="*/ 334 w 334"/>
                <a:gd name="T96" fmla="*/ 372 h 37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4" h="372">
                  <a:moveTo>
                    <a:pt x="281" y="106"/>
                  </a:moveTo>
                  <a:lnTo>
                    <a:pt x="228" y="159"/>
                  </a:lnTo>
                  <a:lnTo>
                    <a:pt x="235" y="167"/>
                  </a:lnTo>
                  <a:lnTo>
                    <a:pt x="220" y="167"/>
                  </a:lnTo>
                  <a:lnTo>
                    <a:pt x="220" y="205"/>
                  </a:lnTo>
                  <a:lnTo>
                    <a:pt x="197" y="227"/>
                  </a:lnTo>
                  <a:lnTo>
                    <a:pt x="205" y="250"/>
                  </a:lnTo>
                  <a:lnTo>
                    <a:pt x="205" y="258"/>
                  </a:lnTo>
                  <a:lnTo>
                    <a:pt x="197" y="288"/>
                  </a:lnTo>
                  <a:lnTo>
                    <a:pt x="266"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3" y="68"/>
                  </a:lnTo>
                  <a:lnTo>
                    <a:pt x="228" y="61"/>
                  </a:lnTo>
                  <a:lnTo>
                    <a:pt x="250" y="83"/>
                  </a:lnTo>
                  <a:lnTo>
                    <a:pt x="281" y="68"/>
                  </a:lnTo>
                  <a:lnTo>
                    <a:pt x="281" y="76"/>
                  </a:lnTo>
                  <a:lnTo>
                    <a:pt x="334" y="76"/>
                  </a:lnTo>
                  <a:lnTo>
                    <a:pt x="281" y="106"/>
                  </a:lnTo>
                  <a:close/>
                </a:path>
              </a:pathLst>
            </a:custGeom>
            <a:solidFill>
              <a:srgbClr val="FF8C00"/>
            </a:solidFill>
            <a:ln w="8">
              <a:solidFill>
                <a:srgbClr val="FF8C00"/>
              </a:solidFill>
              <a:prstDash val="solid"/>
              <a:round/>
              <a:headEnd/>
              <a:tailEnd/>
            </a:ln>
          </p:spPr>
          <p:txBody>
            <a:bodyPr/>
            <a:lstStyle/>
            <a:p>
              <a:endParaRPr lang="en-US"/>
            </a:p>
          </p:txBody>
        </p:sp>
        <p:sp>
          <p:nvSpPr>
            <p:cNvPr id="18636" name="Freeform 205"/>
            <p:cNvSpPr>
              <a:spLocks/>
            </p:cNvSpPr>
            <p:nvPr/>
          </p:nvSpPr>
          <p:spPr bwMode="auto">
            <a:xfrm>
              <a:off x="2853" y="1466"/>
              <a:ext cx="334" cy="372"/>
            </a:xfrm>
            <a:custGeom>
              <a:avLst/>
              <a:gdLst>
                <a:gd name="T0" fmla="*/ 281 w 334"/>
                <a:gd name="T1" fmla="*/ 106 h 372"/>
                <a:gd name="T2" fmla="*/ 228 w 334"/>
                <a:gd name="T3" fmla="*/ 159 h 372"/>
                <a:gd name="T4" fmla="*/ 235 w 334"/>
                <a:gd name="T5" fmla="*/ 167 h 372"/>
                <a:gd name="T6" fmla="*/ 220 w 334"/>
                <a:gd name="T7" fmla="*/ 167 h 372"/>
                <a:gd name="T8" fmla="*/ 220 w 334"/>
                <a:gd name="T9" fmla="*/ 205 h 372"/>
                <a:gd name="T10" fmla="*/ 197 w 334"/>
                <a:gd name="T11" fmla="*/ 227 h 372"/>
                <a:gd name="T12" fmla="*/ 205 w 334"/>
                <a:gd name="T13" fmla="*/ 250 h 372"/>
                <a:gd name="T14" fmla="*/ 205 w 334"/>
                <a:gd name="T15" fmla="*/ 258 h 372"/>
                <a:gd name="T16" fmla="*/ 197 w 334"/>
                <a:gd name="T17" fmla="*/ 288 h 372"/>
                <a:gd name="T18" fmla="*/ 266 w 334"/>
                <a:gd name="T19" fmla="*/ 334 h 372"/>
                <a:gd name="T20" fmla="*/ 273 w 334"/>
                <a:gd name="T21" fmla="*/ 364 h 372"/>
                <a:gd name="T22" fmla="*/ 31 w 334"/>
                <a:gd name="T23" fmla="*/ 372 h 372"/>
                <a:gd name="T24" fmla="*/ 31 w 334"/>
                <a:gd name="T25" fmla="*/ 258 h 372"/>
                <a:gd name="T26" fmla="*/ 16 w 334"/>
                <a:gd name="T27" fmla="*/ 235 h 372"/>
                <a:gd name="T28" fmla="*/ 31 w 334"/>
                <a:gd name="T29" fmla="*/ 220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5 h 372"/>
                <a:gd name="T42" fmla="*/ 152 w 334"/>
                <a:gd name="T43" fmla="*/ 53 h 372"/>
                <a:gd name="T44" fmla="*/ 182 w 334"/>
                <a:gd name="T45" fmla="*/ 45 h 372"/>
                <a:gd name="T46" fmla="*/ 197 w 334"/>
                <a:gd name="T47" fmla="*/ 53 h 372"/>
                <a:gd name="T48" fmla="*/ 213 w 334"/>
                <a:gd name="T49" fmla="*/ 68 h 372"/>
                <a:gd name="T50" fmla="*/ 228 w 334"/>
                <a:gd name="T51" fmla="*/ 61 h 372"/>
                <a:gd name="T52" fmla="*/ 250 w 334"/>
                <a:gd name="T53" fmla="*/ 83 h 372"/>
                <a:gd name="T54" fmla="*/ 281 w 334"/>
                <a:gd name="T55" fmla="*/ 68 h 372"/>
                <a:gd name="T56" fmla="*/ 281 w 334"/>
                <a:gd name="T57" fmla="*/ 76 h 372"/>
                <a:gd name="T58" fmla="*/ 334 w 334"/>
                <a:gd name="T59" fmla="*/ 76 h 372"/>
                <a:gd name="T60" fmla="*/ 281 w 334"/>
                <a:gd name="T61" fmla="*/ 106 h 372"/>
                <a:gd name="T62" fmla="*/ 281 w 334"/>
                <a:gd name="T63" fmla="*/ 114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4"/>
                <a:gd name="T97" fmla="*/ 0 h 372"/>
                <a:gd name="T98" fmla="*/ 334 w 334"/>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4" h="372">
                  <a:moveTo>
                    <a:pt x="281" y="106"/>
                  </a:moveTo>
                  <a:lnTo>
                    <a:pt x="228" y="159"/>
                  </a:lnTo>
                  <a:lnTo>
                    <a:pt x="235" y="167"/>
                  </a:lnTo>
                  <a:lnTo>
                    <a:pt x="220" y="167"/>
                  </a:lnTo>
                  <a:lnTo>
                    <a:pt x="220" y="205"/>
                  </a:lnTo>
                  <a:lnTo>
                    <a:pt x="197" y="227"/>
                  </a:lnTo>
                  <a:lnTo>
                    <a:pt x="205" y="250"/>
                  </a:lnTo>
                  <a:lnTo>
                    <a:pt x="205" y="258"/>
                  </a:lnTo>
                  <a:lnTo>
                    <a:pt x="197" y="288"/>
                  </a:lnTo>
                  <a:lnTo>
                    <a:pt x="266"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3" y="68"/>
                  </a:lnTo>
                  <a:lnTo>
                    <a:pt x="228" y="61"/>
                  </a:lnTo>
                  <a:lnTo>
                    <a:pt x="250" y="83"/>
                  </a:lnTo>
                  <a:lnTo>
                    <a:pt x="281" y="68"/>
                  </a:lnTo>
                  <a:lnTo>
                    <a:pt x="281" y="76"/>
                  </a:lnTo>
                  <a:lnTo>
                    <a:pt x="334" y="76"/>
                  </a:lnTo>
                  <a:lnTo>
                    <a:pt x="281" y="106"/>
                  </a:lnTo>
                  <a:lnTo>
                    <a:pt x="281" y="114"/>
                  </a:lnTo>
                </a:path>
              </a:pathLst>
            </a:custGeom>
            <a:noFill/>
            <a:ln w="8">
              <a:solidFill>
                <a:srgbClr val="000000"/>
              </a:solidFill>
              <a:prstDash val="solid"/>
              <a:round/>
              <a:headEnd/>
              <a:tailEnd/>
            </a:ln>
          </p:spPr>
          <p:txBody>
            <a:bodyPr/>
            <a:lstStyle/>
            <a:p>
              <a:endParaRPr lang="en-US"/>
            </a:p>
          </p:txBody>
        </p:sp>
        <p:sp>
          <p:nvSpPr>
            <p:cNvPr id="18637" name="Freeform 206"/>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1 w 182"/>
                <a:gd name="T33" fmla="*/ 167 h 311"/>
                <a:gd name="T34" fmla="*/ 38 w 182"/>
                <a:gd name="T35" fmla="*/ 167 h 311"/>
                <a:gd name="T36" fmla="*/ 31 w 182"/>
                <a:gd name="T37" fmla="*/ 159 h 311"/>
                <a:gd name="T38" fmla="*/ 23 w 182"/>
                <a:gd name="T39" fmla="*/ 159 h 311"/>
                <a:gd name="T40" fmla="*/ 23 w 182"/>
                <a:gd name="T41" fmla="*/ 136 h 311"/>
                <a:gd name="T42" fmla="*/ 31 w 182"/>
                <a:gd name="T43" fmla="*/ 121 h 311"/>
                <a:gd name="T44" fmla="*/ 31 w 182"/>
                <a:gd name="T45" fmla="*/ 106 h 311"/>
                <a:gd name="T46" fmla="*/ 15 w 182"/>
                <a:gd name="T47" fmla="*/ 106 h 311"/>
                <a:gd name="T48" fmla="*/ 15 w 182"/>
                <a:gd name="T49" fmla="*/ 91 h 311"/>
                <a:gd name="T50" fmla="*/ 31 w 182"/>
                <a:gd name="T51" fmla="*/ 91 h 311"/>
                <a:gd name="T52" fmla="*/ 23 w 182"/>
                <a:gd name="T53" fmla="*/ 75 h 311"/>
                <a:gd name="T54" fmla="*/ 38 w 182"/>
                <a:gd name="T55" fmla="*/ 60 h 311"/>
                <a:gd name="T56" fmla="*/ 31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2"/>
                <a:gd name="T109" fmla="*/ 0 h 311"/>
                <a:gd name="T110" fmla="*/ 182 w 182"/>
                <a:gd name="T111" fmla="*/ 311 h 31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1" y="167"/>
                  </a:lnTo>
                  <a:lnTo>
                    <a:pt x="38" y="167"/>
                  </a:lnTo>
                  <a:lnTo>
                    <a:pt x="31" y="159"/>
                  </a:lnTo>
                  <a:lnTo>
                    <a:pt x="23" y="159"/>
                  </a:lnTo>
                  <a:lnTo>
                    <a:pt x="23" y="136"/>
                  </a:lnTo>
                  <a:lnTo>
                    <a:pt x="31" y="121"/>
                  </a:lnTo>
                  <a:lnTo>
                    <a:pt x="31" y="106"/>
                  </a:lnTo>
                  <a:lnTo>
                    <a:pt x="15" y="106"/>
                  </a:lnTo>
                  <a:lnTo>
                    <a:pt x="15" y="91"/>
                  </a:lnTo>
                  <a:lnTo>
                    <a:pt x="31" y="91"/>
                  </a:lnTo>
                  <a:lnTo>
                    <a:pt x="23" y="75"/>
                  </a:lnTo>
                  <a:lnTo>
                    <a:pt x="38" y="60"/>
                  </a:lnTo>
                  <a:lnTo>
                    <a:pt x="31" y="60"/>
                  </a:lnTo>
                  <a:lnTo>
                    <a:pt x="53" y="45"/>
                  </a:lnTo>
                  <a:lnTo>
                    <a:pt x="53" y="22"/>
                  </a:lnTo>
                  <a:lnTo>
                    <a:pt x="61" y="15"/>
                  </a:lnTo>
                  <a:lnTo>
                    <a:pt x="61" y="7"/>
                  </a:lnTo>
                  <a:lnTo>
                    <a:pt x="174" y="0"/>
                  </a:lnTo>
                  <a:lnTo>
                    <a:pt x="174" y="7"/>
                  </a:lnTo>
                  <a:lnTo>
                    <a:pt x="174" y="197"/>
                  </a:lnTo>
                  <a:close/>
                </a:path>
              </a:pathLst>
            </a:custGeom>
            <a:solidFill>
              <a:srgbClr val="B22222"/>
            </a:solidFill>
            <a:ln w="8">
              <a:solidFill>
                <a:srgbClr val="B22222"/>
              </a:solidFill>
              <a:prstDash val="solid"/>
              <a:round/>
              <a:headEnd/>
              <a:tailEnd/>
            </a:ln>
          </p:spPr>
          <p:txBody>
            <a:bodyPr/>
            <a:lstStyle/>
            <a:p>
              <a:endParaRPr lang="en-US"/>
            </a:p>
          </p:txBody>
        </p:sp>
        <p:sp>
          <p:nvSpPr>
            <p:cNvPr id="18638" name="Freeform 207"/>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1 w 182"/>
                <a:gd name="T33" fmla="*/ 167 h 311"/>
                <a:gd name="T34" fmla="*/ 38 w 182"/>
                <a:gd name="T35" fmla="*/ 167 h 311"/>
                <a:gd name="T36" fmla="*/ 31 w 182"/>
                <a:gd name="T37" fmla="*/ 159 h 311"/>
                <a:gd name="T38" fmla="*/ 23 w 182"/>
                <a:gd name="T39" fmla="*/ 159 h 311"/>
                <a:gd name="T40" fmla="*/ 23 w 182"/>
                <a:gd name="T41" fmla="*/ 136 h 311"/>
                <a:gd name="T42" fmla="*/ 31 w 182"/>
                <a:gd name="T43" fmla="*/ 121 h 311"/>
                <a:gd name="T44" fmla="*/ 31 w 182"/>
                <a:gd name="T45" fmla="*/ 106 h 311"/>
                <a:gd name="T46" fmla="*/ 15 w 182"/>
                <a:gd name="T47" fmla="*/ 106 h 311"/>
                <a:gd name="T48" fmla="*/ 15 w 182"/>
                <a:gd name="T49" fmla="*/ 91 h 311"/>
                <a:gd name="T50" fmla="*/ 31 w 182"/>
                <a:gd name="T51" fmla="*/ 91 h 311"/>
                <a:gd name="T52" fmla="*/ 23 w 182"/>
                <a:gd name="T53" fmla="*/ 75 h 311"/>
                <a:gd name="T54" fmla="*/ 38 w 182"/>
                <a:gd name="T55" fmla="*/ 60 h 311"/>
                <a:gd name="T56" fmla="*/ 31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174 w 182"/>
                <a:gd name="T73" fmla="*/ 20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2"/>
                <a:gd name="T112" fmla="*/ 0 h 311"/>
                <a:gd name="T113" fmla="*/ 182 w 182"/>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1" y="167"/>
                  </a:lnTo>
                  <a:lnTo>
                    <a:pt x="38" y="167"/>
                  </a:lnTo>
                  <a:lnTo>
                    <a:pt x="31" y="159"/>
                  </a:lnTo>
                  <a:lnTo>
                    <a:pt x="23" y="159"/>
                  </a:lnTo>
                  <a:lnTo>
                    <a:pt x="23" y="136"/>
                  </a:lnTo>
                  <a:lnTo>
                    <a:pt x="31" y="121"/>
                  </a:lnTo>
                  <a:lnTo>
                    <a:pt x="31" y="106"/>
                  </a:lnTo>
                  <a:lnTo>
                    <a:pt x="15" y="106"/>
                  </a:lnTo>
                  <a:lnTo>
                    <a:pt x="15" y="91"/>
                  </a:lnTo>
                  <a:lnTo>
                    <a:pt x="31" y="91"/>
                  </a:lnTo>
                  <a:lnTo>
                    <a:pt x="23" y="75"/>
                  </a:lnTo>
                  <a:lnTo>
                    <a:pt x="38" y="60"/>
                  </a:lnTo>
                  <a:lnTo>
                    <a:pt x="31" y="60"/>
                  </a:lnTo>
                  <a:lnTo>
                    <a:pt x="53" y="45"/>
                  </a:lnTo>
                  <a:lnTo>
                    <a:pt x="53" y="22"/>
                  </a:lnTo>
                  <a:lnTo>
                    <a:pt x="61" y="15"/>
                  </a:lnTo>
                  <a:lnTo>
                    <a:pt x="61" y="7"/>
                  </a:lnTo>
                  <a:lnTo>
                    <a:pt x="174" y="0"/>
                  </a:lnTo>
                  <a:lnTo>
                    <a:pt x="174" y="7"/>
                  </a:lnTo>
                  <a:lnTo>
                    <a:pt x="174" y="197"/>
                  </a:lnTo>
                  <a:lnTo>
                    <a:pt x="174" y="204"/>
                  </a:lnTo>
                </a:path>
              </a:pathLst>
            </a:custGeom>
            <a:noFill/>
            <a:ln w="8">
              <a:solidFill>
                <a:srgbClr val="000000"/>
              </a:solidFill>
              <a:prstDash val="solid"/>
              <a:round/>
              <a:headEnd/>
              <a:tailEnd/>
            </a:ln>
          </p:spPr>
          <p:txBody>
            <a:bodyPr/>
            <a:lstStyle/>
            <a:p>
              <a:endParaRPr lang="en-US"/>
            </a:p>
          </p:txBody>
        </p:sp>
        <p:sp>
          <p:nvSpPr>
            <p:cNvPr id="18639" name="Freeform 208"/>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5 w 333"/>
                <a:gd name="T7" fmla="*/ 151 h 296"/>
                <a:gd name="T8" fmla="*/ 280 w 333"/>
                <a:gd name="T9" fmla="*/ 106 h 296"/>
                <a:gd name="T10" fmla="*/ 257 w 333"/>
                <a:gd name="T11" fmla="*/ 98 h 296"/>
                <a:gd name="T12" fmla="*/ 250 w 333"/>
                <a:gd name="T13" fmla="*/ 106 h 296"/>
                <a:gd name="T14" fmla="*/ 242 w 333"/>
                <a:gd name="T15" fmla="*/ 83 h 296"/>
                <a:gd name="T16" fmla="*/ 212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50 w 333"/>
                <a:gd name="T37" fmla="*/ 258 h 296"/>
                <a:gd name="T38" fmla="*/ 280 w 333"/>
                <a:gd name="T39" fmla="*/ 258 h 296"/>
                <a:gd name="T40" fmla="*/ 287 w 333"/>
                <a:gd name="T41" fmla="*/ 273 h 296"/>
                <a:gd name="T42" fmla="*/ 272 w 333"/>
                <a:gd name="T43" fmla="*/ 296 h 296"/>
                <a:gd name="T44" fmla="*/ 310 w 333"/>
                <a:gd name="T45" fmla="*/ 288 h 296"/>
                <a:gd name="T46" fmla="*/ 318 w 333"/>
                <a:gd name="T47" fmla="*/ 258 h 296"/>
                <a:gd name="T48" fmla="*/ 310 w 333"/>
                <a:gd name="T49" fmla="*/ 258 h 296"/>
                <a:gd name="T50" fmla="*/ 318 w 333"/>
                <a:gd name="T51" fmla="*/ 250 h 296"/>
                <a:gd name="T52" fmla="*/ 318 w 333"/>
                <a:gd name="T53" fmla="*/ 258 h 296"/>
                <a:gd name="T54" fmla="*/ 333 w 333"/>
                <a:gd name="T55" fmla="*/ 242 h 296"/>
                <a:gd name="T56" fmla="*/ 333 w 333"/>
                <a:gd name="T57" fmla="*/ 227 h 2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96"/>
                <a:gd name="T89" fmla="*/ 333 w 333"/>
                <a:gd name="T90" fmla="*/ 296 h 2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96">
                  <a:moveTo>
                    <a:pt x="333" y="227"/>
                  </a:moveTo>
                  <a:lnTo>
                    <a:pt x="310" y="204"/>
                  </a:lnTo>
                  <a:lnTo>
                    <a:pt x="310" y="182"/>
                  </a:lnTo>
                  <a:lnTo>
                    <a:pt x="265" y="151"/>
                  </a:lnTo>
                  <a:lnTo>
                    <a:pt x="280" y="106"/>
                  </a:lnTo>
                  <a:lnTo>
                    <a:pt x="257" y="98"/>
                  </a:lnTo>
                  <a:lnTo>
                    <a:pt x="250" y="106"/>
                  </a:lnTo>
                  <a:lnTo>
                    <a:pt x="242" y="83"/>
                  </a:lnTo>
                  <a:lnTo>
                    <a:pt x="212" y="53"/>
                  </a:lnTo>
                  <a:lnTo>
                    <a:pt x="204" y="15"/>
                  </a:lnTo>
                  <a:lnTo>
                    <a:pt x="189" y="0"/>
                  </a:lnTo>
                  <a:lnTo>
                    <a:pt x="0" y="7"/>
                  </a:lnTo>
                  <a:lnTo>
                    <a:pt x="22" y="45"/>
                  </a:lnTo>
                  <a:lnTo>
                    <a:pt x="37" y="53"/>
                  </a:lnTo>
                  <a:lnTo>
                    <a:pt x="37" y="60"/>
                  </a:lnTo>
                  <a:lnTo>
                    <a:pt x="30" y="76"/>
                  </a:lnTo>
                  <a:lnTo>
                    <a:pt x="53" y="98"/>
                  </a:lnTo>
                  <a:lnTo>
                    <a:pt x="53" y="265"/>
                  </a:lnTo>
                  <a:lnTo>
                    <a:pt x="250" y="258"/>
                  </a:lnTo>
                  <a:lnTo>
                    <a:pt x="280" y="258"/>
                  </a:lnTo>
                  <a:lnTo>
                    <a:pt x="287" y="273"/>
                  </a:lnTo>
                  <a:lnTo>
                    <a:pt x="272" y="296"/>
                  </a:lnTo>
                  <a:lnTo>
                    <a:pt x="310" y="288"/>
                  </a:lnTo>
                  <a:lnTo>
                    <a:pt x="318" y="258"/>
                  </a:lnTo>
                  <a:lnTo>
                    <a:pt x="310" y="258"/>
                  </a:lnTo>
                  <a:lnTo>
                    <a:pt x="318" y="250"/>
                  </a:lnTo>
                  <a:lnTo>
                    <a:pt x="318" y="258"/>
                  </a:lnTo>
                  <a:lnTo>
                    <a:pt x="333" y="242"/>
                  </a:lnTo>
                  <a:lnTo>
                    <a:pt x="333" y="227"/>
                  </a:lnTo>
                  <a:close/>
                </a:path>
              </a:pathLst>
            </a:custGeom>
            <a:solidFill>
              <a:srgbClr val="FF8C00"/>
            </a:solidFill>
            <a:ln w="8">
              <a:solidFill>
                <a:srgbClr val="FF8C00"/>
              </a:solidFill>
              <a:prstDash val="solid"/>
              <a:round/>
              <a:headEnd/>
              <a:tailEnd/>
            </a:ln>
          </p:spPr>
          <p:txBody>
            <a:bodyPr/>
            <a:lstStyle/>
            <a:p>
              <a:endParaRPr lang="en-US"/>
            </a:p>
          </p:txBody>
        </p:sp>
        <p:sp>
          <p:nvSpPr>
            <p:cNvPr id="18640" name="Freeform 209"/>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5 w 333"/>
                <a:gd name="T7" fmla="*/ 151 h 296"/>
                <a:gd name="T8" fmla="*/ 280 w 333"/>
                <a:gd name="T9" fmla="*/ 106 h 296"/>
                <a:gd name="T10" fmla="*/ 257 w 333"/>
                <a:gd name="T11" fmla="*/ 98 h 296"/>
                <a:gd name="T12" fmla="*/ 250 w 333"/>
                <a:gd name="T13" fmla="*/ 106 h 296"/>
                <a:gd name="T14" fmla="*/ 242 w 333"/>
                <a:gd name="T15" fmla="*/ 83 h 296"/>
                <a:gd name="T16" fmla="*/ 212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50 w 333"/>
                <a:gd name="T37" fmla="*/ 258 h 296"/>
                <a:gd name="T38" fmla="*/ 280 w 333"/>
                <a:gd name="T39" fmla="*/ 258 h 296"/>
                <a:gd name="T40" fmla="*/ 287 w 333"/>
                <a:gd name="T41" fmla="*/ 273 h 296"/>
                <a:gd name="T42" fmla="*/ 272 w 333"/>
                <a:gd name="T43" fmla="*/ 296 h 296"/>
                <a:gd name="T44" fmla="*/ 310 w 333"/>
                <a:gd name="T45" fmla="*/ 288 h 296"/>
                <a:gd name="T46" fmla="*/ 318 w 333"/>
                <a:gd name="T47" fmla="*/ 258 h 296"/>
                <a:gd name="T48" fmla="*/ 310 w 333"/>
                <a:gd name="T49" fmla="*/ 258 h 296"/>
                <a:gd name="T50" fmla="*/ 318 w 333"/>
                <a:gd name="T51" fmla="*/ 250 h 296"/>
                <a:gd name="T52" fmla="*/ 318 w 333"/>
                <a:gd name="T53" fmla="*/ 258 h 296"/>
                <a:gd name="T54" fmla="*/ 333 w 333"/>
                <a:gd name="T55" fmla="*/ 242 h 296"/>
                <a:gd name="T56" fmla="*/ 333 w 333"/>
                <a:gd name="T57" fmla="*/ 227 h 296"/>
                <a:gd name="T58" fmla="*/ 333 w 333"/>
                <a:gd name="T59" fmla="*/ 235 h 2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3"/>
                <a:gd name="T91" fmla="*/ 0 h 296"/>
                <a:gd name="T92" fmla="*/ 333 w 333"/>
                <a:gd name="T93" fmla="*/ 296 h 2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3" h="296">
                  <a:moveTo>
                    <a:pt x="333" y="227"/>
                  </a:moveTo>
                  <a:lnTo>
                    <a:pt x="310" y="204"/>
                  </a:lnTo>
                  <a:lnTo>
                    <a:pt x="310" y="182"/>
                  </a:lnTo>
                  <a:lnTo>
                    <a:pt x="265" y="151"/>
                  </a:lnTo>
                  <a:lnTo>
                    <a:pt x="280" y="106"/>
                  </a:lnTo>
                  <a:lnTo>
                    <a:pt x="257" y="98"/>
                  </a:lnTo>
                  <a:lnTo>
                    <a:pt x="250" y="106"/>
                  </a:lnTo>
                  <a:lnTo>
                    <a:pt x="242" y="83"/>
                  </a:lnTo>
                  <a:lnTo>
                    <a:pt x="212" y="53"/>
                  </a:lnTo>
                  <a:lnTo>
                    <a:pt x="204" y="15"/>
                  </a:lnTo>
                  <a:lnTo>
                    <a:pt x="189" y="0"/>
                  </a:lnTo>
                  <a:lnTo>
                    <a:pt x="0" y="7"/>
                  </a:lnTo>
                  <a:lnTo>
                    <a:pt x="22" y="45"/>
                  </a:lnTo>
                  <a:lnTo>
                    <a:pt x="37" y="53"/>
                  </a:lnTo>
                  <a:lnTo>
                    <a:pt x="37" y="60"/>
                  </a:lnTo>
                  <a:lnTo>
                    <a:pt x="30" y="76"/>
                  </a:lnTo>
                  <a:lnTo>
                    <a:pt x="53" y="98"/>
                  </a:lnTo>
                  <a:lnTo>
                    <a:pt x="53" y="265"/>
                  </a:lnTo>
                  <a:lnTo>
                    <a:pt x="250" y="258"/>
                  </a:lnTo>
                  <a:lnTo>
                    <a:pt x="280" y="258"/>
                  </a:lnTo>
                  <a:lnTo>
                    <a:pt x="287" y="273"/>
                  </a:lnTo>
                  <a:lnTo>
                    <a:pt x="272" y="296"/>
                  </a:lnTo>
                  <a:lnTo>
                    <a:pt x="310" y="288"/>
                  </a:lnTo>
                  <a:lnTo>
                    <a:pt x="318" y="258"/>
                  </a:lnTo>
                  <a:lnTo>
                    <a:pt x="310" y="258"/>
                  </a:lnTo>
                  <a:lnTo>
                    <a:pt x="318" y="250"/>
                  </a:lnTo>
                  <a:lnTo>
                    <a:pt x="318" y="258"/>
                  </a:lnTo>
                  <a:lnTo>
                    <a:pt x="333" y="242"/>
                  </a:lnTo>
                  <a:lnTo>
                    <a:pt x="333" y="227"/>
                  </a:lnTo>
                  <a:lnTo>
                    <a:pt x="333" y="235"/>
                  </a:lnTo>
                </a:path>
              </a:pathLst>
            </a:custGeom>
            <a:noFill/>
            <a:ln w="8">
              <a:solidFill>
                <a:srgbClr val="000000"/>
              </a:solidFill>
              <a:prstDash val="solid"/>
              <a:round/>
              <a:headEnd/>
              <a:tailEnd/>
            </a:ln>
          </p:spPr>
          <p:txBody>
            <a:bodyPr/>
            <a:lstStyle/>
            <a:p>
              <a:endParaRPr lang="en-US"/>
            </a:p>
          </p:txBody>
        </p:sp>
        <p:sp>
          <p:nvSpPr>
            <p:cNvPr id="18641" name="Freeform 210"/>
            <p:cNvSpPr>
              <a:spLocks/>
            </p:cNvSpPr>
            <p:nvPr/>
          </p:nvSpPr>
          <p:spPr bwMode="auto">
            <a:xfrm>
              <a:off x="2043" y="1398"/>
              <a:ext cx="523" cy="326"/>
            </a:xfrm>
            <a:custGeom>
              <a:avLst/>
              <a:gdLst>
                <a:gd name="T0" fmla="*/ 508 w 523"/>
                <a:gd name="T1" fmla="*/ 273 h 326"/>
                <a:gd name="T2" fmla="*/ 523 w 523"/>
                <a:gd name="T3" fmla="*/ 75 h 326"/>
                <a:gd name="T4" fmla="*/ 212 w 523"/>
                <a:gd name="T5" fmla="*/ 38 h 326"/>
                <a:gd name="T6" fmla="*/ 15 w 523"/>
                <a:gd name="T7" fmla="*/ 0 h 326"/>
                <a:gd name="T8" fmla="*/ 0 w 523"/>
                <a:gd name="T9" fmla="*/ 68 h 326"/>
                <a:gd name="T10" fmla="*/ 8 w 523"/>
                <a:gd name="T11" fmla="*/ 83 h 326"/>
                <a:gd name="T12" fmla="*/ 8 w 523"/>
                <a:gd name="T13" fmla="*/ 98 h 326"/>
                <a:gd name="T14" fmla="*/ 23 w 523"/>
                <a:gd name="T15" fmla="*/ 113 h 326"/>
                <a:gd name="T16" fmla="*/ 38 w 523"/>
                <a:gd name="T17" fmla="*/ 159 h 326"/>
                <a:gd name="T18" fmla="*/ 61 w 523"/>
                <a:gd name="T19" fmla="*/ 159 h 326"/>
                <a:gd name="T20" fmla="*/ 38 w 523"/>
                <a:gd name="T21" fmla="*/ 227 h 326"/>
                <a:gd name="T22" fmla="*/ 46 w 523"/>
                <a:gd name="T23" fmla="*/ 235 h 326"/>
                <a:gd name="T24" fmla="*/ 61 w 523"/>
                <a:gd name="T25" fmla="*/ 227 h 326"/>
                <a:gd name="T26" fmla="*/ 76 w 523"/>
                <a:gd name="T27" fmla="*/ 280 h 326"/>
                <a:gd name="T28" fmla="*/ 91 w 523"/>
                <a:gd name="T29" fmla="*/ 288 h 326"/>
                <a:gd name="T30" fmla="*/ 99 w 523"/>
                <a:gd name="T31" fmla="*/ 318 h 326"/>
                <a:gd name="T32" fmla="*/ 121 w 523"/>
                <a:gd name="T33" fmla="*/ 311 h 326"/>
                <a:gd name="T34" fmla="*/ 159 w 523"/>
                <a:gd name="T35" fmla="*/ 318 h 326"/>
                <a:gd name="T36" fmla="*/ 167 w 523"/>
                <a:gd name="T37" fmla="*/ 303 h 326"/>
                <a:gd name="T38" fmla="*/ 182 w 523"/>
                <a:gd name="T39" fmla="*/ 326 h 326"/>
                <a:gd name="T40" fmla="*/ 182 w 523"/>
                <a:gd name="T41" fmla="*/ 288 h 326"/>
                <a:gd name="T42" fmla="*/ 500 w 523"/>
                <a:gd name="T43" fmla="*/ 326 h 326"/>
                <a:gd name="T44" fmla="*/ 508 w 523"/>
                <a:gd name="T45" fmla="*/ 273 h 3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23"/>
                <a:gd name="T70" fmla="*/ 0 h 326"/>
                <a:gd name="T71" fmla="*/ 523 w 523"/>
                <a:gd name="T72" fmla="*/ 326 h 3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23" h="326">
                  <a:moveTo>
                    <a:pt x="508" y="273"/>
                  </a:moveTo>
                  <a:lnTo>
                    <a:pt x="523" y="75"/>
                  </a:lnTo>
                  <a:lnTo>
                    <a:pt x="212" y="38"/>
                  </a:lnTo>
                  <a:lnTo>
                    <a:pt x="15" y="0"/>
                  </a:lnTo>
                  <a:lnTo>
                    <a:pt x="0" y="68"/>
                  </a:lnTo>
                  <a:lnTo>
                    <a:pt x="8" y="83"/>
                  </a:lnTo>
                  <a:lnTo>
                    <a:pt x="8" y="98"/>
                  </a:lnTo>
                  <a:lnTo>
                    <a:pt x="23" y="113"/>
                  </a:lnTo>
                  <a:lnTo>
                    <a:pt x="38" y="159"/>
                  </a:lnTo>
                  <a:lnTo>
                    <a:pt x="61" y="159"/>
                  </a:lnTo>
                  <a:lnTo>
                    <a:pt x="38" y="227"/>
                  </a:lnTo>
                  <a:lnTo>
                    <a:pt x="46" y="235"/>
                  </a:lnTo>
                  <a:lnTo>
                    <a:pt x="61" y="227"/>
                  </a:lnTo>
                  <a:lnTo>
                    <a:pt x="76" y="280"/>
                  </a:lnTo>
                  <a:lnTo>
                    <a:pt x="91" y="288"/>
                  </a:lnTo>
                  <a:lnTo>
                    <a:pt x="99" y="318"/>
                  </a:lnTo>
                  <a:lnTo>
                    <a:pt x="121" y="311"/>
                  </a:lnTo>
                  <a:lnTo>
                    <a:pt x="159" y="318"/>
                  </a:lnTo>
                  <a:lnTo>
                    <a:pt x="167" y="303"/>
                  </a:lnTo>
                  <a:lnTo>
                    <a:pt x="182" y="326"/>
                  </a:lnTo>
                  <a:lnTo>
                    <a:pt x="182" y="288"/>
                  </a:lnTo>
                  <a:lnTo>
                    <a:pt x="500" y="326"/>
                  </a:lnTo>
                  <a:lnTo>
                    <a:pt x="508" y="273"/>
                  </a:lnTo>
                  <a:close/>
                </a:path>
              </a:pathLst>
            </a:custGeom>
            <a:solidFill>
              <a:srgbClr val="FF8C00"/>
            </a:solidFill>
            <a:ln w="8">
              <a:solidFill>
                <a:srgbClr val="FF8C00"/>
              </a:solidFill>
              <a:prstDash val="solid"/>
              <a:round/>
              <a:headEnd/>
              <a:tailEnd/>
            </a:ln>
          </p:spPr>
          <p:txBody>
            <a:bodyPr/>
            <a:lstStyle/>
            <a:p>
              <a:endParaRPr lang="en-US"/>
            </a:p>
          </p:txBody>
        </p:sp>
        <p:sp>
          <p:nvSpPr>
            <p:cNvPr id="18642" name="Freeform 211"/>
            <p:cNvSpPr>
              <a:spLocks/>
            </p:cNvSpPr>
            <p:nvPr/>
          </p:nvSpPr>
          <p:spPr bwMode="auto">
            <a:xfrm>
              <a:off x="2043" y="1398"/>
              <a:ext cx="523" cy="326"/>
            </a:xfrm>
            <a:custGeom>
              <a:avLst/>
              <a:gdLst>
                <a:gd name="T0" fmla="*/ 508 w 523"/>
                <a:gd name="T1" fmla="*/ 273 h 326"/>
                <a:gd name="T2" fmla="*/ 523 w 523"/>
                <a:gd name="T3" fmla="*/ 75 h 326"/>
                <a:gd name="T4" fmla="*/ 212 w 523"/>
                <a:gd name="T5" fmla="*/ 38 h 326"/>
                <a:gd name="T6" fmla="*/ 15 w 523"/>
                <a:gd name="T7" fmla="*/ 0 h 326"/>
                <a:gd name="T8" fmla="*/ 0 w 523"/>
                <a:gd name="T9" fmla="*/ 68 h 326"/>
                <a:gd name="T10" fmla="*/ 8 w 523"/>
                <a:gd name="T11" fmla="*/ 83 h 326"/>
                <a:gd name="T12" fmla="*/ 8 w 523"/>
                <a:gd name="T13" fmla="*/ 98 h 326"/>
                <a:gd name="T14" fmla="*/ 23 w 523"/>
                <a:gd name="T15" fmla="*/ 113 h 326"/>
                <a:gd name="T16" fmla="*/ 38 w 523"/>
                <a:gd name="T17" fmla="*/ 159 h 326"/>
                <a:gd name="T18" fmla="*/ 61 w 523"/>
                <a:gd name="T19" fmla="*/ 159 h 326"/>
                <a:gd name="T20" fmla="*/ 38 w 523"/>
                <a:gd name="T21" fmla="*/ 227 h 326"/>
                <a:gd name="T22" fmla="*/ 46 w 523"/>
                <a:gd name="T23" fmla="*/ 235 h 326"/>
                <a:gd name="T24" fmla="*/ 61 w 523"/>
                <a:gd name="T25" fmla="*/ 227 h 326"/>
                <a:gd name="T26" fmla="*/ 76 w 523"/>
                <a:gd name="T27" fmla="*/ 280 h 326"/>
                <a:gd name="T28" fmla="*/ 91 w 523"/>
                <a:gd name="T29" fmla="*/ 288 h 326"/>
                <a:gd name="T30" fmla="*/ 99 w 523"/>
                <a:gd name="T31" fmla="*/ 318 h 326"/>
                <a:gd name="T32" fmla="*/ 121 w 523"/>
                <a:gd name="T33" fmla="*/ 311 h 326"/>
                <a:gd name="T34" fmla="*/ 159 w 523"/>
                <a:gd name="T35" fmla="*/ 318 h 326"/>
                <a:gd name="T36" fmla="*/ 167 w 523"/>
                <a:gd name="T37" fmla="*/ 303 h 326"/>
                <a:gd name="T38" fmla="*/ 182 w 523"/>
                <a:gd name="T39" fmla="*/ 326 h 326"/>
                <a:gd name="T40" fmla="*/ 182 w 523"/>
                <a:gd name="T41" fmla="*/ 288 h 326"/>
                <a:gd name="T42" fmla="*/ 500 w 523"/>
                <a:gd name="T43" fmla="*/ 326 h 326"/>
                <a:gd name="T44" fmla="*/ 508 w 523"/>
                <a:gd name="T45" fmla="*/ 273 h 326"/>
                <a:gd name="T46" fmla="*/ 508 w 523"/>
                <a:gd name="T47" fmla="*/ 280 h 3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23"/>
                <a:gd name="T73" fmla="*/ 0 h 326"/>
                <a:gd name="T74" fmla="*/ 523 w 523"/>
                <a:gd name="T75" fmla="*/ 326 h 3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23" h="326">
                  <a:moveTo>
                    <a:pt x="508" y="273"/>
                  </a:moveTo>
                  <a:lnTo>
                    <a:pt x="523" y="75"/>
                  </a:lnTo>
                  <a:lnTo>
                    <a:pt x="212" y="38"/>
                  </a:lnTo>
                  <a:lnTo>
                    <a:pt x="15" y="0"/>
                  </a:lnTo>
                  <a:lnTo>
                    <a:pt x="0" y="68"/>
                  </a:lnTo>
                  <a:lnTo>
                    <a:pt x="8" y="83"/>
                  </a:lnTo>
                  <a:lnTo>
                    <a:pt x="8" y="98"/>
                  </a:lnTo>
                  <a:lnTo>
                    <a:pt x="23" y="113"/>
                  </a:lnTo>
                  <a:lnTo>
                    <a:pt x="38" y="159"/>
                  </a:lnTo>
                  <a:lnTo>
                    <a:pt x="61" y="159"/>
                  </a:lnTo>
                  <a:lnTo>
                    <a:pt x="38" y="227"/>
                  </a:lnTo>
                  <a:lnTo>
                    <a:pt x="46" y="235"/>
                  </a:lnTo>
                  <a:lnTo>
                    <a:pt x="61" y="227"/>
                  </a:lnTo>
                  <a:lnTo>
                    <a:pt x="76" y="280"/>
                  </a:lnTo>
                  <a:lnTo>
                    <a:pt x="91" y="288"/>
                  </a:lnTo>
                  <a:lnTo>
                    <a:pt x="99" y="318"/>
                  </a:lnTo>
                  <a:lnTo>
                    <a:pt x="121" y="311"/>
                  </a:lnTo>
                  <a:lnTo>
                    <a:pt x="159" y="318"/>
                  </a:lnTo>
                  <a:lnTo>
                    <a:pt x="167" y="303"/>
                  </a:lnTo>
                  <a:lnTo>
                    <a:pt x="182" y="326"/>
                  </a:lnTo>
                  <a:lnTo>
                    <a:pt x="182" y="288"/>
                  </a:lnTo>
                  <a:lnTo>
                    <a:pt x="500" y="326"/>
                  </a:lnTo>
                  <a:lnTo>
                    <a:pt x="508" y="273"/>
                  </a:lnTo>
                  <a:lnTo>
                    <a:pt x="508" y="280"/>
                  </a:lnTo>
                </a:path>
              </a:pathLst>
            </a:custGeom>
            <a:noFill/>
            <a:ln w="8">
              <a:solidFill>
                <a:srgbClr val="000000"/>
              </a:solidFill>
              <a:prstDash val="solid"/>
              <a:round/>
              <a:headEnd/>
              <a:tailEnd/>
            </a:ln>
          </p:spPr>
          <p:txBody>
            <a:bodyPr/>
            <a:lstStyle/>
            <a:p>
              <a:endParaRPr lang="en-US"/>
            </a:p>
          </p:txBody>
        </p:sp>
        <p:sp>
          <p:nvSpPr>
            <p:cNvPr id="18643" name="Freeform 212"/>
            <p:cNvSpPr>
              <a:spLocks/>
            </p:cNvSpPr>
            <p:nvPr/>
          </p:nvSpPr>
          <p:spPr bwMode="auto">
            <a:xfrm>
              <a:off x="2520" y="1853"/>
              <a:ext cx="424" cy="212"/>
            </a:xfrm>
            <a:custGeom>
              <a:avLst/>
              <a:gdLst>
                <a:gd name="T0" fmla="*/ 424 w 424"/>
                <a:gd name="T1" fmla="*/ 212 h 212"/>
                <a:gd name="T2" fmla="*/ 91 w 424"/>
                <a:gd name="T3" fmla="*/ 197 h 212"/>
                <a:gd name="T4" fmla="*/ 99 w 424"/>
                <a:gd name="T5" fmla="*/ 136 h 212"/>
                <a:gd name="T6" fmla="*/ 0 w 424"/>
                <a:gd name="T7" fmla="*/ 129 h 212"/>
                <a:gd name="T8" fmla="*/ 15 w 424"/>
                <a:gd name="T9" fmla="*/ 0 h 212"/>
                <a:gd name="T10" fmla="*/ 273 w 424"/>
                <a:gd name="T11" fmla="*/ 15 h 212"/>
                <a:gd name="T12" fmla="*/ 296 w 424"/>
                <a:gd name="T13" fmla="*/ 30 h 212"/>
                <a:gd name="T14" fmla="*/ 333 w 424"/>
                <a:gd name="T15" fmla="*/ 30 h 212"/>
                <a:gd name="T16" fmla="*/ 364 w 424"/>
                <a:gd name="T17" fmla="*/ 53 h 212"/>
                <a:gd name="T18" fmla="*/ 386 w 424"/>
                <a:gd name="T19" fmla="*/ 114 h 212"/>
                <a:gd name="T20" fmla="*/ 394 w 424"/>
                <a:gd name="T21" fmla="*/ 114 h 212"/>
                <a:gd name="T22" fmla="*/ 402 w 424"/>
                <a:gd name="T23" fmla="*/ 174 h 212"/>
                <a:gd name="T24" fmla="*/ 424 w 424"/>
                <a:gd name="T25" fmla="*/ 212 h 2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4"/>
                <a:gd name="T40" fmla="*/ 0 h 212"/>
                <a:gd name="T41" fmla="*/ 424 w 424"/>
                <a:gd name="T42" fmla="*/ 212 h 2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4" h="212">
                  <a:moveTo>
                    <a:pt x="424" y="212"/>
                  </a:moveTo>
                  <a:lnTo>
                    <a:pt x="91" y="197"/>
                  </a:lnTo>
                  <a:lnTo>
                    <a:pt x="99" y="136"/>
                  </a:lnTo>
                  <a:lnTo>
                    <a:pt x="0" y="129"/>
                  </a:lnTo>
                  <a:lnTo>
                    <a:pt x="15" y="0"/>
                  </a:lnTo>
                  <a:lnTo>
                    <a:pt x="273" y="15"/>
                  </a:lnTo>
                  <a:lnTo>
                    <a:pt x="296" y="30"/>
                  </a:lnTo>
                  <a:lnTo>
                    <a:pt x="333" y="30"/>
                  </a:lnTo>
                  <a:lnTo>
                    <a:pt x="364" y="53"/>
                  </a:lnTo>
                  <a:lnTo>
                    <a:pt x="386" y="114"/>
                  </a:lnTo>
                  <a:lnTo>
                    <a:pt x="394" y="114"/>
                  </a:lnTo>
                  <a:lnTo>
                    <a:pt x="402" y="174"/>
                  </a:lnTo>
                  <a:lnTo>
                    <a:pt x="424" y="212"/>
                  </a:lnTo>
                  <a:close/>
                </a:path>
              </a:pathLst>
            </a:custGeom>
            <a:solidFill>
              <a:srgbClr val="FF8C00"/>
            </a:solidFill>
            <a:ln w="8">
              <a:solidFill>
                <a:srgbClr val="FF8C00"/>
              </a:solidFill>
              <a:prstDash val="solid"/>
              <a:round/>
              <a:headEnd/>
              <a:tailEnd/>
            </a:ln>
          </p:spPr>
          <p:txBody>
            <a:bodyPr/>
            <a:lstStyle/>
            <a:p>
              <a:endParaRPr lang="en-US"/>
            </a:p>
          </p:txBody>
        </p:sp>
        <p:sp>
          <p:nvSpPr>
            <p:cNvPr id="18644" name="Freeform 213"/>
            <p:cNvSpPr>
              <a:spLocks/>
            </p:cNvSpPr>
            <p:nvPr/>
          </p:nvSpPr>
          <p:spPr bwMode="auto">
            <a:xfrm>
              <a:off x="2520" y="1853"/>
              <a:ext cx="424" cy="220"/>
            </a:xfrm>
            <a:custGeom>
              <a:avLst/>
              <a:gdLst>
                <a:gd name="T0" fmla="*/ 424 w 424"/>
                <a:gd name="T1" fmla="*/ 212 h 220"/>
                <a:gd name="T2" fmla="*/ 91 w 424"/>
                <a:gd name="T3" fmla="*/ 197 h 220"/>
                <a:gd name="T4" fmla="*/ 99 w 424"/>
                <a:gd name="T5" fmla="*/ 136 h 220"/>
                <a:gd name="T6" fmla="*/ 0 w 424"/>
                <a:gd name="T7" fmla="*/ 129 h 220"/>
                <a:gd name="T8" fmla="*/ 15 w 424"/>
                <a:gd name="T9" fmla="*/ 0 h 220"/>
                <a:gd name="T10" fmla="*/ 273 w 424"/>
                <a:gd name="T11" fmla="*/ 15 h 220"/>
                <a:gd name="T12" fmla="*/ 296 w 424"/>
                <a:gd name="T13" fmla="*/ 30 h 220"/>
                <a:gd name="T14" fmla="*/ 333 w 424"/>
                <a:gd name="T15" fmla="*/ 30 h 220"/>
                <a:gd name="T16" fmla="*/ 364 w 424"/>
                <a:gd name="T17" fmla="*/ 53 h 220"/>
                <a:gd name="T18" fmla="*/ 386 w 424"/>
                <a:gd name="T19" fmla="*/ 114 h 220"/>
                <a:gd name="T20" fmla="*/ 394 w 424"/>
                <a:gd name="T21" fmla="*/ 114 h 220"/>
                <a:gd name="T22" fmla="*/ 402 w 424"/>
                <a:gd name="T23" fmla="*/ 174 h 220"/>
                <a:gd name="T24" fmla="*/ 424 w 424"/>
                <a:gd name="T25" fmla="*/ 212 h 220"/>
                <a:gd name="T26" fmla="*/ 424 w 424"/>
                <a:gd name="T27" fmla="*/ 220 h 2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
                <a:gd name="T43" fmla="*/ 0 h 220"/>
                <a:gd name="T44" fmla="*/ 424 w 424"/>
                <a:gd name="T45" fmla="*/ 220 h 2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 h="220">
                  <a:moveTo>
                    <a:pt x="424" y="212"/>
                  </a:moveTo>
                  <a:lnTo>
                    <a:pt x="91" y="197"/>
                  </a:lnTo>
                  <a:lnTo>
                    <a:pt x="99" y="136"/>
                  </a:lnTo>
                  <a:lnTo>
                    <a:pt x="0" y="129"/>
                  </a:lnTo>
                  <a:lnTo>
                    <a:pt x="15" y="0"/>
                  </a:lnTo>
                  <a:lnTo>
                    <a:pt x="273" y="15"/>
                  </a:lnTo>
                  <a:lnTo>
                    <a:pt x="296" y="30"/>
                  </a:lnTo>
                  <a:lnTo>
                    <a:pt x="333" y="30"/>
                  </a:lnTo>
                  <a:lnTo>
                    <a:pt x="364" y="53"/>
                  </a:lnTo>
                  <a:lnTo>
                    <a:pt x="386" y="114"/>
                  </a:lnTo>
                  <a:lnTo>
                    <a:pt x="394" y="114"/>
                  </a:lnTo>
                  <a:lnTo>
                    <a:pt x="402" y="174"/>
                  </a:lnTo>
                  <a:lnTo>
                    <a:pt x="424" y="212"/>
                  </a:lnTo>
                  <a:lnTo>
                    <a:pt x="424" y="220"/>
                  </a:lnTo>
                </a:path>
              </a:pathLst>
            </a:custGeom>
            <a:noFill/>
            <a:ln w="8">
              <a:solidFill>
                <a:srgbClr val="000000"/>
              </a:solidFill>
              <a:prstDash val="solid"/>
              <a:round/>
              <a:headEnd/>
              <a:tailEnd/>
            </a:ln>
          </p:spPr>
          <p:txBody>
            <a:bodyPr/>
            <a:lstStyle/>
            <a:p>
              <a:endParaRPr lang="en-US"/>
            </a:p>
          </p:txBody>
        </p:sp>
        <p:sp>
          <p:nvSpPr>
            <p:cNvPr id="18645" name="Freeform 214"/>
            <p:cNvSpPr>
              <a:spLocks/>
            </p:cNvSpPr>
            <p:nvPr/>
          </p:nvSpPr>
          <p:spPr bwMode="auto">
            <a:xfrm>
              <a:off x="1733" y="1792"/>
              <a:ext cx="325" cy="493"/>
            </a:xfrm>
            <a:custGeom>
              <a:avLst/>
              <a:gdLst>
                <a:gd name="T0" fmla="*/ 265 w 325"/>
                <a:gd name="T1" fmla="*/ 379 h 493"/>
                <a:gd name="T2" fmla="*/ 250 w 325"/>
                <a:gd name="T3" fmla="*/ 440 h 493"/>
                <a:gd name="T4" fmla="*/ 234 w 325"/>
                <a:gd name="T5" fmla="*/ 425 h 493"/>
                <a:gd name="T6" fmla="*/ 219 w 325"/>
                <a:gd name="T7" fmla="*/ 425 h 493"/>
                <a:gd name="T8" fmla="*/ 212 w 325"/>
                <a:gd name="T9" fmla="*/ 493 h 493"/>
                <a:gd name="T10" fmla="*/ 0 w 325"/>
                <a:gd name="T11" fmla="*/ 182 h 493"/>
                <a:gd name="T12" fmla="*/ 53 w 325"/>
                <a:gd name="T13" fmla="*/ 0 h 493"/>
                <a:gd name="T14" fmla="*/ 189 w 325"/>
                <a:gd name="T15" fmla="*/ 30 h 493"/>
                <a:gd name="T16" fmla="*/ 325 w 325"/>
                <a:gd name="T17" fmla="*/ 61 h 493"/>
                <a:gd name="T18" fmla="*/ 265 w 325"/>
                <a:gd name="T19" fmla="*/ 379 h 4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5"/>
                <a:gd name="T31" fmla="*/ 0 h 493"/>
                <a:gd name="T32" fmla="*/ 325 w 325"/>
                <a:gd name="T33" fmla="*/ 493 h 4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5" h="493">
                  <a:moveTo>
                    <a:pt x="265" y="379"/>
                  </a:moveTo>
                  <a:lnTo>
                    <a:pt x="250" y="440"/>
                  </a:lnTo>
                  <a:lnTo>
                    <a:pt x="234" y="425"/>
                  </a:lnTo>
                  <a:lnTo>
                    <a:pt x="219" y="425"/>
                  </a:lnTo>
                  <a:lnTo>
                    <a:pt x="212" y="493"/>
                  </a:lnTo>
                  <a:lnTo>
                    <a:pt x="0" y="182"/>
                  </a:lnTo>
                  <a:lnTo>
                    <a:pt x="53" y="0"/>
                  </a:lnTo>
                  <a:lnTo>
                    <a:pt x="189" y="30"/>
                  </a:lnTo>
                  <a:lnTo>
                    <a:pt x="325" y="61"/>
                  </a:lnTo>
                  <a:lnTo>
                    <a:pt x="265" y="379"/>
                  </a:lnTo>
                  <a:close/>
                </a:path>
              </a:pathLst>
            </a:custGeom>
            <a:solidFill>
              <a:srgbClr val="FF4500"/>
            </a:solidFill>
            <a:ln w="8">
              <a:solidFill>
                <a:srgbClr val="FF4500"/>
              </a:solidFill>
              <a:prstDash val="solid"/>
              <a:round/>
              <a:headEnd/>
              <a:tailEnd/>
            </a:ln>
          </p:spPr>
          <p:txBody>
            <a:bodyPr/>
            <a:lstStyle/>
            <a:p>
              <a:endParaRPr lang="en-US"/>
            </a:p>
          </p:txBody>
        </p:sp>
        <p:sp>
          <p:nvSpPr>
            <p:cNvPr id="18646" name="Freeform 215"/>
            <p:cNvSpPr>
              <a:spLocks/>
            </p:cNvSpPr>
            <p:nvPr/>
          </p:nvSpPr>
          <p:spPr bwMode="auto">
            <a:xfrm>
              <a:off x="1733" y="1792"/>
              <a:ext cx="325" cy="493"/>
            </a:xfrm>
            <a:custGeom>
              <a:avLst/>
              <a:gdLst>
                <a:gd name="T0" fmla="*/ 265 w 325"/>
                <a:gd name="T1" fmla="*/ 379 h 493"/>
                <a:gd name="T2" fmla="*/ 250 w 325"/>
                <a:gd name="T3" fmla="*/ 440 h 493"/>
                <a:gd name="T4" fmla="*/ 234 w 325"/>
                <a:gd name="T5" fmla="*/ 425 h 493"/>
                <a:gd name="T6" fmla="*/ 219 w 325"/>
                <a:gd name="T7" fmla="*/ 425 h 493"/>
                <a:gd name="T8" fmla="*/ 212 w 325"/>
                <a:gd name="T9" fmla="*/ 493 h 493"/>
                <a:gd name="T10" fmla="*/ 0 w 325"/>
                <a:gd name="T11" fmla="*/ 182 h 493"/>
                <a:gd name="T12" fmla="*/ 53 w 325"/>
                <a:gd name="T13" fmla="*/ 0 h 493"/>
                <a:gd name="T14" fmla="*/ 189 w 325"/>
                <a:gd name="T15" fmla="*/ 30 h 493"/>
                <a:gd name="T16" fmla="*/ 325 w 325"/>
                <a:gd name="T17" fmla="*/ 61 h 493"/>
                <a:gd name="T18" fmla="*/ 265 w 325"/>
                <a:gd name="T19" fmla="*/ 379 h 493"/>
                <a:gd name="T20" fmla="*/ 265 w 325"/>
                <a:gd name="T21" fmla="*/ 387 h 4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5"/>
                <a:gd name="T34" fmla="*/ 0 h 493"/>
                <a:gd name="T35" fmla="*/ 325 w 325"/>
                <a:gd name="T36" fmla="*/ 493 h 4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5" h="493">
                  <a:moveTo>
                    <a:pt x="265" y="379"/>
                  </a:moveTo>
                  <a:lnTo>
                    <a:pt x="250" y="440"/>
                  </a:lnTo>
                  <a:lnTo>
                    <a:pt x="234" y="425"/>
                  </a:lnTo>
                  <a:lnTo>
                    <a:pt x="219" y="425"/>
                  </a:lnTo>
                  <a:lnTo>
                    <a:pt x="212" y="493"/>
                  </a:lnTo>
                  <a:lnTo>
                    <a:pt x="0" y="182"/>
                  </a:lnTo>
                  <a:lnTo>
                    <a:pt x="53" y="0"/>
                  </a:lnTo>
                  <a:lnTo>
                    <a:pt x="189" y="30"/>
                  </a:lnTo>
                  <a:lnTo>
                    <a:pt x="325" y="61"/>
                  </a:lnTo>
                  <a:lnTo>
                    <a:pt x="265" y="379"/>
                  </a:lnTo>
                  <a:lnTo>
                    <a:pt x="265" y="387"/>
                  </a:lnTo>
                </a:path>
              </a:pathLst>
            </a:custGeom>
            <a:noFill/>
            <a:ln w="8">
              <a:solidFill>
                <a:srgbClr val="000000"/>
              </a:solidFill>
              <a:prstDash val="solid"/>
              <a:round/>
              <a:headEnd/>
              <a:tailEnd/>
            </a:ln>
          </p:spPr>
          <p:txBody>
            <a:bodyPr/>
            <a:lstStyle/>
            <a:p>
              <a:endParaRPr lang="en-US"/>
            </a:p>
          </p:txBody>
        </p:sp>
        <p:sp>
          <p:nvSpPr>
            <p:cNvPr id="18647" name="Freeform 216"/>
            <p:cNvSpPr>
              <a:spLocks/>
            </p:cNvSpPr>
            <p:nvPr/>
          </p:nvSpPr>
          <p:spPr bwMode="auto">
            <a:xfrm>
              <a:off x="3989" y="1580"/>
              <a:ext cx="84" cy="174"/>
            </a:xfrm>
            <a:custGeom>
              <a:avLst/>
              <a:gdLst>
                <a:gd name="T0" fmla="*/ 69 w 84"/>
                <a:gd name="T1" fmla="*/ 113 h 174"/>
                <a:gd name="T2" fmla="*/ 31 w 84"/>
                <a:gd name="T3" fmla="*/ 0 h 174"/>
                <a:gd name="T4" fmla="*/ 16 w 84"/>
                <a:gd name="T5" fmla="*/ 7 h 174"/>
                <a:gd name="T6" fmla="*/ 16 w 84"/>
                <a:gd name="T7" fmla="*/ 22 h 174"/>
                <a:gd name="T8" fmla="*/ 23 w 84"/>
                <a:gd name="T9" fmla="*/ 53 h 174"/>
                <a:gd name="T10" fmla="*/ 8 w 84"/>
                <a:gd name="T11" fmla="*/ 68 h 174"/>
                <a:gd name="T12" fmla="*/ 0 w 84"/>
                <a:gd name="T13" fmla="*/ 121 h 174"/>
                <a:gd name="T14" fmla="*/ 8 w 84"/>
                <a:gd name="T15" fmla="*/ 174 h 174"/>
                <a:gd name="T16" fmla="*/ 61 w 84"/>
                <a:gd name="T17" fmla="*/ 167 h 174"/>
                <a:gd name="T18" fmla="*/ 84 w 84"/>
                <a:gd name="T19" fmla="*/ 144 h 174"/>
                <a:gd name="T20" fmla="*/ 84 w 84"/>
                <a:gd name="T21" fmla="*/ 136 h 174"/>
                <a:gd name="T22" fmla="*/ 69 w 84"/>
                <a:gd name="T23" fmla="*/ 113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69" y="113"/>
                  </a:moveTo>
                  <a:lnTo>
                    <a:pt x="31" y="0"/>
                  </a:lnTo>
                  <a:lnTo>
                    <a:pt x="16" y="7"/>
                  </a:lnTo>
                  <a:lnTo>
                    <a:pt x="16" y="22"/>
                  </a:lnTo>
                  <a:lnTo>
                    <a:pt x="23" y="53"/>
                  </a:lnTo>
                  <a:lnTo>
                    <a:pt x="8" y="68"/>
                  </a:lnTo>
                  <a:lnTo>
                    <a:pt x="0" y="121"/>
                  </a:lnTo>
                  <a:lnTo>
                    <a:pt x="8" y="174"/>
                  </a:lnTo>
                  <a:lnTo>
                    <a:pt x="61" y="167"/>
                  </a:lnTo>
                  <a:lnTo>
                    <a:pt x="84" y="144"/>
                  </a:lnTo>
                  <a:lnTo>
                    <a:pt x="84" y="136"/>
                  </a:lnTo>
                  <a:lnTo>
                    <a:pt x="69" y="113"/>
                  </a:lnTo>
                  <a:close/>
                </a:path>
              </a:pathLst>
            </a:custGeom>
            <a:solidFill>
              <a:srgbClr val="FF8C00"/>
            </a:solidFill>
            <a:ln w="8">
              <a:solidFill>
                <a:srgbClr val="FF8C00"/>
              </a:solidFill>
              <a:prstDash val="solid"/>
              <a:round/>
              <a:headEnd/>
              <a:tailEnd/>
            </a:ln>
          </p:spPr>
          <p:txBody>
            <a:bodyPr/>
            <a:lstStyle/>
            <a:p>
              <a:endParaRPr lang="en-US"/>
            </a:p>
          </p:txBody>
        </p:sp>
        <p:sp>
          <p:nvSpPr>
            <p:cNvPr id="18648" name="Freeform 217"/>
            <p:cNvSpPr>
              <a:spLocks/>
            </p:cNvSpPr>
            <p:nvPr/>
          </p:nvSpPr>
          <p:spPr bwMode="auto">
            <a:xfrm>
              <a:off x="3989" y="1580"/>
              <a:ext cx="84" cy="174"/>
            </a:xfrm>
            <a:custGeom>
              <a:avLst/>
              <a:gdLst>
                <a:gd name="T0" fmla="*/ 69 w 84"/>
                <a:gd name="T1" fmla="*/ 113 h 174"/>
                <a:gd name="T2" fmla="*/ 31 w 84"/>
                <a:gd name="T3" fmla="*/ 0 h 174"/>
                <a:gd name="T4" fmla="*/ 16 w 84"/>
                <a:gd name="T5" fmla="*/ 7 h 174"/>
                <a:gd name="T6" fmla="*/ 16 w 84"/>
                <a:gd name="T7" fmla="*/ 22 h 174"/>
                <a:gd name="T8" fmla="*/ 23 w 84"/>
                <a:gd name="T9" fmla="*/ 53 h 174"/>
                <a:gd name="T10" fmla="*/ 8 w 84"/>
                <a:gd name="T11" fmla="*/ 68 h 174"/>
                <a:gd name="T12" fmla="*/ 0 w 84"/>
                <a:gd name="T13" fmla="*/ 121 h 174"/>
                <a:gd name="T14" fmla="*/ 8 w 84"/>
                <a:gd name="T15" fmla="*/ 174 h 174"/>
                <a:gd name="T16" fmla="*/ 61 w 84"/>
                <a:gd name="T17" fmla="*/ 167 h 174"/>
                <a:gd name="T18" fmla="*/ 84 w 84"/>
                <a:gd name="T19" fmla="*/ 144 h 174"/>
                <a:gd name="T20" fmla="*/ 84 w 84"/>
                <a:gd name="T21" fmla="*/ 136 h 174"/>
                <a:gd name="T22" fmla="*/ 69 w 84"/>
                <a:gd name="T23" fmla="*/ 113 h 174"/>
                <a:gd name="T24" fmla="*/ 69 w 84"/>
                <a:gd name="T25" fmla="*/ 121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69" y="113"/>
                  </a:moveTo>
                  <a:lnTo>
                    <a:pt x="31" y="0"/>
                  </a:lnTo>
                  <a:lnTo>
                    <a:pt x="16" y="7"/>
                  </a:lnTo>
                  <a:lnTo>
                    <a:pt x="16" y="22"/>
                  </a:lnTo>
                  <a:lnTo>
                    <a:pt x="23" y="53"/>
                  </a:lnTo>
                  <a:lnTo>
                    <a:pt x="8" y="68"/>
                  </a:lnTo>
                  <a:lnTo>
                    <a:pt x="0" y="121"/>
                  </a:lnTo>
                  <a:lnTo>
                    <a:pt x="8" y="174"/>
                  </a:lnTo>
                  <a:lnTo>
                    <a:pt x="61" y="167"/>
                  </a:lnTo>
                  <a:lnTo>
                    <a:pt x="84" y="144"/>
                  </a:lnTo>
                  <a:lnTo>
                    <a:pt x="84" y="136"/>
                  </a:lnTo>
                  <a:lnTo>
                    <a:pt x="69" y="113"/>
                  </a:lnTo>
                  <a:lnTo>
                    <a:pt x="69" y="121"/>
                  </a:lnTo>
                </a:path>
              </a:pathLst>
            </a:custGeom>
            <a:noFill/>
            <a:ln w="8">
              <a:solidFill>
                <a:srgbClr val="000000"/>
              </a:solidFill>
              <a:prstDash val="solid"/>
              <a:round/>
              <a:headEnd/>
              <a:tailEnd/>
            </a:ln>
          </p:spPr>
          <p:txBody>
            <a:bodyPr/>
            <a:lstStyle/>
            <a:p>
              <a:endParaRPr lang="en-US"/>
            </a:p>
          </p:txBody>
        </p:sp>
        <p:sp>
          <p:nvSpPr>
            <p:cNvPr id="18649" name="Freeform 218"/>
            <p:cNvSpPr>
              <a:spLocks/>
            </p:cNvSpPr>
            <p:nvPr/>
          </p:nvSpPr>
          <p:spPr bwMode="auto">
            <a:xfrm>
              <a:off x="3899"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7 w 68"/>
                <a:gd name="T15" fmla="*/ 152 h 152"/>
                <a:gd name="T16" fmla="*/ 37 w 68"/>
                <a:gd name="T17" fmla="*/ 136 h 152"/>
                <a:gd name="T18" fmla="*/ 7 w 68"/>
                <a:gd name="T19" fmla="*/ 121 h 152"/>
                <a:gd name="T20" fmla="*/ 7 w 68"/>
                <a:gd name="T21" fmla="*/ 99 h 152"/>
                <a:gd name="T22" fmla="*/ 37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152"/>
                <a:gd name="T53" fmla="*/ 68 w 68"/>
                <a:gd name="T54" fmla="*/ 152 h 1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152">
                  <a:moveTo>
                    <a:pt x="60" y="15"/>
                  </a:moveTo>
                  <a:lnTo>
                    <a:pt x="53" y="45"/>
                  </a:lnTo>
                  <a:lnTo>
                    <a:pt x="68" y="45"/>
                  </a:lnTo>
                  <a:lnTo>
                    <a:pt x="68" y="91"/>
                  </a:lnTo>
                  <a:lnTo>
                    <a:pt x="68" y="68"/>
                  </a:lnTo>
                  <a:lnTo>
                    <a:pt x="68" y="91"/>
                  </a:lnTo>
                  <a:lnTo>
                    <a:pt x="45" y="144"/>
                  </a:lnTo>
                  <a:lnTo>
                    <a:pt x="37" y="152"/>
                  </a:lnTo>
                  <a:lnTo>
                    <a:pt x="37" y="136"/>
                  </a:lnTo>
                  <a:lnTo>
                    <a:pt x="7" y="121"/>
                  </a:lnTo>
                  <a:lnTo>
                    <a:pt x="7" y="99"/>
                  </a:lnTo>
                  <a:lnTo>
                    <a:pt x="37" y="76"/>
                  </a:lnTo>
                  <a:lnTo>
                    <a:pt x="7" y="45"/>
                  </a:lnTo>
                  <a:lnTo>
                    <a:pt x="0" y="23"/>
                  </a:lnTo>
                  <a:lnTo>
                    <a:pt x="15" y="0"/>
                  </a:lnTo>
                  <a:lnTo>
                    <a:pt x="60" y="8"/>
                  </a:lnTo>
                  <a:lnTo>
                    <a:pt x="60" y="15"/>
                  </a:lnTo>
                  <a:close/>
                </a:path>
              </a:pathLst>
            </a:custGeom>
            <a:solidFill>
              <a:srgbClr val="FF4500"/>
            </a:solidFill>
            <a:ln w="8">
              <a:solidFill>
                <a:srgbClr val="FF4500"/>
              </a:solidFill>
              <a:prstDash val="solid"/>
              <a:round/>
              <a:headEnd/>
              <a:tailEnd/>
            </a:ln>
          </p:spPr>
          <p:txBody>
            <a:bodyPr/>
            <a:lstStyle/>
            <a:p>
              <a:endParaRPr lang="en-US"/>
            </a:p>
          </p:txBody>
        </p:sp>
        <p:sp>
          <p:nvSpPr>
            <p:cNvPr id="18650" name="Freeform 219"/>
            <p:cNvSpPr>
              <a:spLocks/>
            </p:cNvSpPr>
            <p:nvPr/>
          </p:nvSpPr>
          <p:spPr bwMode="auto">
            <a:xfrm>
              <a:off x="3899"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7 w 68"/>
                <a:gd name="T15" fmla="*/ 152 h 152"/>
                <a:gd name="T16" fmla="*/ 37 w 68"/>
                <a:gd name="T17" fmla="*/ 136 h 152"/>
                <a:gd name="T18" fmla="*/ 7 w 68"/>
                <a:gd name="T19" fmla="*/ 121 h 152"/>
                <a:gd name="T20" fmla="*/ 7 w 68"/>
                <a:gd name="T21" fmla="*/ 99 h 152"/>
                <a:gd name="T22" fmla="*/ 37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60 w 68"/>
                <a:gd name="T35" fmla="*/ 23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152"/>
                <a:gd name="T56" fmla="*/ 68 w 68"/>
                <a:gd name="T57" fmla="*/ 152 h 1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152">
                  <a:moveTo>
                    <a:pt x="60" y="15"/>
                  </a:moveTo>
                  <a:lnTo>
                    <a:pt x="53" y="45"/>
                  </a:lnTo>
                  <a:lnTo>
                    <a:pt x="68" y="45"/>
                  </a:lnTo>
                  <a:lnTo>
                    <a:pt x="68" y="91"/>
                  </a:lnTo>
                  <a:lnTo>
                    <a:pt x="68" y="68"/>
                  </a:lnTo>
                  <a:lnTo>
                    <a:pt x="68" y="91"/>
                  </a:lnTo>
                  <a:lnTo>
                    <a:pt x="45" y="144"/>
                  </a:lnTo>
                  <a:lnTo>
                    <a:pt x="37" y="152"/>
                  </a:lnTo>
                  <a:lnTo>
                    <a:pt x="37" y="136"/>
                  </a:lnTo>
                  <a:lnTo>
                    <a:pt x="7" y="121"/>
                  </a:lnTo>
                  <a:lnTo>
                    <a:pt x="7" y="99"/>
                  </a:lnTo>
                  <a:lnTo>
                    <a:pt x="37" y="76"/>
                  </a:lnTo>
                  <a:lnTo>
                    <a:pt x="7" y="45"/>
                  </a:lnTo>
                  <a:lnTo>
                    <a:pt x="0" y="23"/>
                  </a:lnTo>
                  <a:lnTo>
                    <a:pt x="15" y="0"/>
                  </a:lnTo>
                  <a:lnTo>
                    <a:pt x="60" y="8"/>
                  </a:lnTo>
                  <a:lnTo>
                    <a:pt x="60" y="15"/>
                  </a:lnTo>
                  <a:lnTo>
                    <a:pt x="60" y="23"/>
                  </a:lnTo>
                </a:path>
              </a:pathLst>
            </a:custGeom>
            <a:noFill/>
            <a:ln w="8">
              <a:solidFill>
                <a:srgbClr val="000000"/>
              </a:solidFill>
              <a:prstDash val="solid"/>
              <a:round/>
              <a:headEnd/>
              <a:tailEnd/>
            </a:ln>
          </p:spPr>
          <p:txBody>
            <a:bodyPr/>
            <a:lstStyle/>
            <a:p>
              <a:endParaRPr lang="en-US"/>
            </a:p>
          </p:txBody>
        </p:sp>
        <p:sp>
          <p:nvSpPr>
            <p:cNvPr id="18651" name="Freeform 220"/>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3 w 356"/>
                <a:gd name="T11" fmla="*/ 349 h 364"/>
                <a:gd name="T12" fmla="*/ 136 w 356"/>
                <a:gd name="T13" fmla="*/ 334 h 364"/>
                <a:gd name="T14" fmla="*/ 333 w 356"/>
                <a:gd name="T15" fmla="*/ 349 h 364"/>
                <a:gd name="T16" fmla="*/ 356 w 356"/>
                <a:gd name="T17" fmla="*/ 69 h 364"/>
                <a:gd name="T18" fmla="*/ 356 w 356"/>
                <a:gd name="T19" fmla="*/ 31 h 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6"/>
                <a:gd name="T31" fmla="*/ 0 h 364"/>
                <a:gd name="T32" fmla="*/ 356 w 356"/>
                <a:gd name="T33" fmla="*/ 364 h 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6" h="364">
                  <a:moveTo>
                    <a:pt x="356" y="31"/>
                  </a:moveTo>
                  <a:lnTo>
                    <a:pt x="53" y="0"/>
                  </a:lnTo>
                  <a:lnTo>
                    <a:pt x="0" y="364"/>
                  </a:lnTo>
                  <a:lnTo>
                    <a:pt x="45" y="364"/>
                  </a:lnTo>
                  <a:lnTo>
                    <a:pt x="53" y="342"/>
                  </a:lnTo>
                  <a:lnTo>
                    <a:pt x="143" y="349"/>
                  </a:lnTo>
                  <a:lnTo>
                    <a:pt x="136" y="334"/>
                  </a:lnTo>
                  <a:lnTo>
                    <a:pt x="333" y="349"/>
                  </a:lnTo>
                  <a:lnTo>
                    <a:pt x="356" y="69"/>
                  </a:lnTo>
                  <a:lnTo>
                    <a:pt x="356" y="31"/>
                  </a:lnTo>
                  <a:close/>
                </a:path>
              </a:pathLst>
            </a:custGeom>
            <a:solidFill>
              <a:srgbClr val="FF4500"/>
            </a:solidFill>
            <a:ln w="8">
              <a:solidFill>
                <a:srgbClr val="FF4500"/>
              </a:solidFill>
              <a:prstDash val="solid"/>
              <a:round/>
              <a:headEnd/>
              <a:tailEnd/>
            </a:ln>
          </p:spPr>
          <p:txBody>
            <a:bodyPr/>
            <a:lstStyle/>
            <a:p>
              <a:endParaRPr lang="en-US"/>
            </a:p>
          </p:txBody>
        </p:sp>
        <p:sp>
          <p:nvSpPr>
            <p:cNvPr id="18652" name="Freeform 221"/>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3 w 356"/>
                <a:gd name="T11" fmla="*/ 349 h 364"/>
                <a:gd name="T12" fmla="*/ 136 w 356"/>
                <a:gd name="T13" fmla="*/ 334 h 364"/>
                <a:gd name="T14" fmla="*/ 333 w 356"/>
                <a:gd name="T15" fmla="*/ 349 h 364"/>
                <a:gd name="T16" fmla="*/ 356 w 356"/>
                <a:gd name="T17" fmla="*/ 69 h 364"/>
                <a:gd name="T18" fmla="*/ 356 w 356"/>
                <a:gd name="T19" fmla="*/ 31 h 364"/>
                <a:gd name="T20" fmla="*/ 356 w 356"/>
                <a:gd name="T21" fmla="*/ 38 h 3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6"/>
                <a:gd name="T34" fmla="*/ 0 h 364"/>
                <a:gd name="T35" fmla="*/ 356 w 356"/>
                <a:gd name="T36" fmla="*/ 364 h 3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6" h="364">
                  <a:moveTo>
                    <a:pt x="356" y="31"/>
                  </a:moveTo>
                  <a:lnTo>
                    <a:pt x="53" y="0"/>
                  </a:lnTo>
                  <a:lnTo>
                    <a:pt x="0" y="364"/>
                  </a:lnTo>
                  <a:lnTo>
                    <a:pt x="45" y="364"/>
                  </a:lnTo>
                  <a:lnTo>
                    <a:pt x="53" y="342"/>
                  </a:lnTo>
                  <a:lnTo>
                    <a:pt x="143" y="349"/>
                  </a:lnTo>
                  <a:lnTo>
                    <a:pt x="136" y="334"/>
                  </a:lnTo>
                  <a:lnTo>
                    <a:pt x="333" y="349"/>
                  </a:lnTo>
                  <a:lnTo>
                    <a:pt x="356" y="69"/>
                  </a:lnTo>
                  <a:lnTo>
                    <a:pt x="356" y="31"/>
                  </a:lnTo>
                  <a:lnTo>
                    <a:pt x="356" y="38"/>
                  </a:lnTo>
                </a:path>
              </a:pathLst>
            </a:custGeom>
            <a:noFill/>
            <a:ln w="8">
              <a:solidFill>
                <a:srgbClr val="000000"/>
              </a:solidFill>
              <a:prstDash val="solid"/>
              <a:round/>
              <a:headEnd/>
              <a:tailEnd/>
            </a:ln>
          </p:spPr>
          <p:txBody>
            <a:bodyPr/>
            <a:lstStyle/>
            <a:p>
              <a:endParaRPr lang="en-US"/>
            </a:p>
          </p:txBody>
        </p:sp>
        <p:sp>
          <p:nvSpPr>
            <p:cNvPr id="18653" name="Freeform 222"/>
            <p:cNvSpPr>
              <a:spLocks/>
            </p:cNvSpPr>
            <p:nvPr/>
          </p:nvSpPr>
          <p:spPr bwMode="auto">
            <a:xfrm>
              <a:off x="3671" y="1625"/>
              <a:ext cx="303" cy="273"/>
            </a:xfrm>
            <a:custGeom>
              <a:avLst/>
              <a:gdLst>
                <a:gd name="T0" fmla="*/ 296 w 303"/>
                <a:gd name="T1" fmla="*/ 137 h 273"/>
                <a:gd name="T2" fmla="*/ 296 w 303"/>
                <a:gd name="T3" fmla="*/ 182 h 273"/>
                <a:gd name="T4" fmla="*/ 303 w 303"/>
                <a:gd name="T5" fmla="*/ 235 h 273"/>
                <a:gd name="T6" fmla="*/ 296 w 303"/>
                <a:gd name="T7" fmla="*/ 243 h 273"/>
                <a:gd name="T8" fmla="*/ 303 w 303"/>
                <a:gd name="T9" fmla="*/ 251 h 273"/>
                <a:gd name="T10" fmla="*/ 288 w 303"/>
                <a:gd name="T11" fmla="*/ 273 h 273"/>
                <a:gd name="T12" fmla="*/ 288 w 303"/>
                <a:gd name="T13" fmla="*/ 251 h 273"/>
                <a:gd name="T14" fmla="*/ 243 w 303"/>
                <a:gd name="T15" fmla="*/ 243 h 273"/>
                <a:gd name="T16" fmla="*/ 228 w 303"/>
                <a:gd name="T17" fmla="*/ 235 h 273"/>
                <a:gd name="T18" fmla="*/ 220 w 303"/>
                <a:gd name="T19" fmla="*/ 213 h 273"/>
                <a:gd name="T20" fmla="*/ 205 w 303"/>
                <a:gd name="T21" fmla="*/ 205 h 273"/>
                <a:gd name="T22" fmla="*/ 0 w 303"/>
                <a:gd name="T23" fmla="*/ 243 h 273"/>
                <a:gd name="T24" fmla="*/ 0 w 303"/>
                <a:gd name="T25" fmla="*/ 228 h 273"/>
                <a:gd name="T26" fmla="*/ 38 w 303"/>
                <a:gd name="T27" fmla="*/ 190 h 273"/>
                <a:gd name="T28" fmla="*/ 23 w 303"/>
                <a:gd name="T29" fmla="*/ 159 h 273"/>
                <a:gd name="T30" fmla="*/ 46 w 303"/>
                <a:gd name="T31" fmla="*/ 152 h 273"/>
                <a:gd name="T32" fmla="*/ 114 w 303"/>
                <a:gd name="T33" fmla="*/ 144 h 273"/>
                <a:gd name="T34" fmla="*/ 144 w 303"/>
                <a:gd name="T35" fmla="*/ 122 h 273"/>
                <a:gd name="T36" fmla="*/ 137 w 303"/>
                <a:gd name="T37" fmla="*/ 99 h 273"/>
                <a:gd name="T38" fmla="*/ 152 w 303"/>
                <a:gd name="T39" fmla="*/ 91 h 273"/>
                <a:gd name="T40" fmla="*/ 144 w 303"/>
                <a:gd name="T41" fmla="*/ 84 h 273"/>
                <a:gd name="T42" fmla="*/ 137 w 303"/>
                <a:gd name="T43" fmla="*/ 91 h 273"/>
                <a:gd name="T44" fmla="*/ 137 w 303"/>
                <a:gd name="T45" fmla="*/ 84 h 273"/>
                <a:gd name="T46" fmla="*/ 182 w 303"/>
                <a:gd name="T47" fmla="*/ 15 h 273"/>
                <a:gd name="T48" fmla="*/ 258 w 303"/>
                <a:gd name="T49" fmla="*/ 0 h 273"/>
                <a:gd name="T50" fmla="*/ 273 w 303"/>
                <a:gd name="T51" fmla="*/ 76 h 273"/>
                <a:gd name="T52" fmla="*/ 296 w 303"/>
                <a:gd name="T53" fmla="*/ 137 h 2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3"/>
                <a:gd name="T82" fmla="*/ 0 h 273"/>
                <a:gd name="T83" fmla="*/ 303 w 303"/>
                <a:gd name="T84" fmla="*/ 273 h 2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3" h="273">
                  <a:moveTo>
                    <a:pt x="296" y="137"/>
                  </a:moveTo>
                  <a:lnTo>
                    <a:pt x="296" y="182"/>
                  </a:lnTo>
                  <a:lnTo>
                    <a:pt x="303" y="235"/>
                  </a:lnTo>
                  <a:lnTo>
                    <a:pt x="296" y="243"/>
                  </a:lnTo>
                  <a:lnTo>
                    <a:pt x="303" y="251"/>
                  </a:lnTo>
                  <a:lnTo>
                    <a:pt x="288" y="273"/>
                  </a:lnTo>
                  <a:lnTo>
                    <a:pt x="288" y="251"/>
                  </a:lnTo>
                  <a:lnTo>
                    <a:pt x="243" y="243"/>
                  </a:lnTo>
                  <a:lnTo>
                    <a:pt x="228" y="235"/>
                  </a:lnTo>
                  <a:lnTo>
                    <a:pt x="220" y="213"/>
                  </a:lnTo>
                  <a:lnTo>
                    <a:pt x="205" y="205"/>
                  </a:lnTo>
                  <a:lnTo>
                    <a:pt x="0" y="243"/>
                  </a:lnTo>
                  <a:lnTo>
                    <a:pt x="0" y="228"/>
                  </a:lnTo>
                  <a:lnTo>
                    <a:pt x="38" y="190"/>
                  </a:lnTo>
                  <a:lnTo>
                    <a:pt x="23" y="159"/>
                  </a:lnTo>
                  <a:lnTo>
                    <a:pt x="46" y="152"/>
                  </a:lnTo>
                  <a:lnTo>
                    <a:pt x="114" y="144"/>
                  </a:lnTo>
                  <a:lnTo>
                    <a:pt x="144" y="122"/>
                  </a:lnTo>
                  <a:lnTo>
                    <a:pt x="137" y="99"/>
                  </a:lnTo>
                  <a:lnTo>
                    <a:pt x="152" y="91"/>
                  </a:lnTo>
                  <a:lnTo>
                    <a:pt x="144" y="84"/>
                  </a:lnTo>
                  <a:lnTo>
                    <a:pt x="137" y="91"/>
                  </a:lnTo>
                  <a:lnTo>
                    <a:pt x="137" y="84"/>
                  </a:lnTo>
                  <a:lnTo>
                    <a:pt x="182" y="15"/>
                  </a:lnTo>
                  <a:lnTo>
                    <a:pt x="258" y="0"/>
                  </a:lnTo>
                  <a:lnTo>
                    <a:pt x="273" y="76"/>
                  </a:lnTo>
                  <a:lnTo>
                    <a:pt x="296" y="137"/>
                  </a:lnTo>
                  <a:close/>
                </a:path>
              </a:pathLst>
            </a:custGeom>
            <a:solidFill>
              <a:srgbClr val="FF4500"/>
            </a:solidFill>
            <a:ln w="8">
              <a:solidFill>
                <a:srgbClr val="FF4500"/>
              </a:solidFill>
              <a:prstDash val="solid"/>
              <a:round/>
              <a:headEnd/>
              <a:tailEnd/>
            </a:ln>
          </p:spPr>
          <p:txBody>
            <a:bodyPr/>
            <a:lstStyle/>
            <a:p>
              <a:endParaRPr lang="en-US"/>
            </a:p>
          </p:txBody>
        </p:sp>
        <p:sp>
          <p:nvSpPr>
            <p:cNvPr id="18654" name="Freeform 223"/>
            <p:cNvSpPr>
              <a:spLocks/>
            </p:cNvSpPr>
            <p:nvPr/>
          </p:nvSpPr>
          <p:spPr bwMode="auto">
            <a:xfrm>
              <a:off x="3671" y="1625"/>
              <a:ext cx="303" cy="273"/>
            </a:xfrm>
            <a:custGeom>
              <a:avLst/>
              <a:gdLst>
                <a:gd name="T0" fmla="*/ 296 w 303"/>
                <a:gd name="T1" fmla="*/ 137 h 273"/>
                <a:gd name="T2" fmla="*/ 296 w 303"/>
                <a:gd name="T3" fmla="*/ 182 h 273"/>
                <a:gd name="T4" fmla="*/ 303 w 303"/>
                <a:gd name="T5" fmla="*/ 235 h 273"/>
                <a:gd name="T6" fmla="*/ 296 w 303"/>
                <a:gd name="T7" fmla="*/ 243 h 273"/>
                <a:gd name="T8" fmla="*/ 303 w 303"/>
                <a:gd name="T9" fmla="*/ 251 h 273"/>
                <a:gd name="T10" fmla="*/ 288 w 303"/>
                <a:gd name="T11" fmla="*/ 273 h 273"/>
                <a:gd name="T12" fmla="*/ 288 w 303"/>
                <a:gd name="T13" fmla="*/ 251 h 273"/>
                <a:gd name="T14" fmla="*/ 243 w 303"/>
                <a:gd name="T15" fmla="*/ 243 h 273"/>
                <a:gd name="T16" fmla="*/ 228 w 303"/>
                <a:gd name="T17" fmla="*/ 235 h 273"/>
                <a:gd name="T18" fmla="*/ 220 w 303"/>
                <a:gd name="T19" fmla="*/ 213 h 273"/>
                <a:gd name="T20" fmla="*/ 205 w 303"/>
                <a:gd name="T21" fmla="*/ 205 h 273"/>
                <a:gd name="T22" fmla="*/ 0 w 303"/>
                <a:gd name="T23" fmla="*/ 243 h 273"/>
                <a:gd name="T24" fmla="*/ 0 w 303"/>
                <a:gd name="T25" fmla="*/ 228 h 273"/>
                <a:gd name="T26" fmla="*/ 38 w 303"/>
                <a:gd name="T27" fmla="*/ 190 h 273"/>
                <a:gd name="T28" fmla="*/ 23 w 303"/>
                <a:gd name="T29" fmla="*/ 159 h 273"/>
                <a:gd name="T30" fmla="*/ 46 w 303"/>
                <a:gd name="T31" fmla="*/ 152 h 273"/>
                <a:gd name="T32" fmla="*/ 114 w 303"/>
                <a:gd name="T33" fmla="*/ 144 h 273"/>
                <a:gd name="T34" fmla="*/ 144 w 303"/>
                <a:gd name="T35" fmla="*/ 122 h 273"/>
                <a:gd name="T36" fmla="*/ 137 w 303"/>
                <a:gd name="T37" fmla="*/ 99 h 273"/>
                <a:gd name="T38" fmla="*/ 152 w 303"/>
                <a:gd name="T39" fmla="*/ 91 h 273"/>
                <a:gd name="T40" fmla="*/ 144 w 303"/>
                <a:gd name="T41" fmla="*/ 84 h 273"/>
                <a:gd name="T42" fmla="*/ 137 w 303"/>
                <a:gd name="T43" fmla="*/ 91 h 273"/>
                <a:gd name="T44" fmla="*/ 137 w 303"/>
                <a:gd name="T45" fmla="*/ 84 h 273"/>
                <a:gd name="T46" fmla="*/ 182 w 303"/>
                <a:gd name="T47" fmla="*/ 15 h 273"/>
                <a:gd name="T48" fmla="*/ 258 w 303"/>
                <a:gd name="T49" fmla="*/ 0 h 273"/>
                <a:gd name="T50" fmla="*/ 273 w 303"/>
                <a:gd name="T51" fmla="*/ 76 h 273"/>
                <a:gd name="T52" fmla="*/ 296 w 303"/>
                <a:gd name="T53" fmla="*/ 137 h 273"/>
                <a:gd name="T54" fmla="*/ 296 w 303"/>
                <a:gd name="T55" fmla="*/ 144 h 2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3"/>
                <a:gd name="T85" fmla="*/ 0 h 273"/>
                <a:gd name="T86" fmla="*/ 303 w 303"/>
                <a:gd name="T87" fmla="*/ 273 h 2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3" h="273">
                  <a:moveTo>
                    <a:pt x="296" y="137"/>
                  </a:moveTo>
                  <a:lnTo>
                    <a:pt x="296" y="182"/>
                  </a:lnTo>
                  <a:lnTo>
                    <a:pt x="303" y="235"/>
                  </a:lnTo>
                  <a:lnTo>
                    <a:pt x="296" y="243"/>
                  </a:lnTo>
                  <a:lnTo>
                    <a:pt x="303" y="251"/>
                  </a:lnTo>
                  <a:lnTo>
                    <a:pt x="288" y="273"/>
                  </a:lnTo>
                  <a:lnTo>
                    <a:pt x="288" y="251"/>
                  </a:lnTo>
                  <a:lnTo>
                    <a:pt x="243" y="243"/>
                  </a:lnTo>
                  <a:lnTo>
                    <a:pt x="228" y="235"/>
                  </a:lnTo>
                  <a:lnTo>
                    <a:pt x="220" y="213"/>
                  </a:lnTo>
                  <a:lnTo>
                    <a:pt x="205" y="205"/>
                  </a:lnTo>
                  <a:lnTo>
                    <a:pt x="0" y="243"/>
                  </a:lnTo>
                  <a:lnTo>
                    <a:pt x="0" y="228"/>
                  </a:lnTo>
                  <a:lnTo>
                    <a:pt x="38" y="190"/>
                  </a:lnTo>
                  <a:lnTo>
                    <a:pt x="23" y="159"/>
                  </a:lnTo>
                  <a:lnTo>
                    <a:pt x="46" y="152"/>
                  </a:lnTo>
                  <a:lnTo>
                    <a:pt x="114" y="144"/>
                  </a:lnTo>
                  <a:lnTo>
                    <a:pt x="144" y="122"/>
                  </a:lnTo>
                  <a:lnTo>
                    <a:pt x="137" y="99"/>
                  </a:lnTo>
                  <a:lnTo>
                    <a:pt x="152" y="91"/>
                  </a:lnTo>
                  <a:lnTo>
                    <a:pt x="144" y="84"/>
                  </a:lnTo>
                  <a:lnTo>
                    <a:pt x="137" y="91"/>
                  </a:lnTo>
                  <a:lnTo>
                    <a:pt x="137" y="84"/>
                  </a:lnTo>
                  <a:lnTo>
                    <a:pt x="182" y="15"/>
                  </a:lnTo>
                  <a:lnTo>
                    <a:pt x="258" y="0"/>
                  </a:lnTo>
                  <a:lnTo>
                    <a:pt x="273" y="76"/>
                  </a:lnTo>
                  <a:lnTo>
                    <a:pt x="296" y="137"/>
                  </a:lnTo>
                  <a:lnTo>
                    <a:pt x="296" y="144"/>
                  </a:lnTo>
                </a:path>
              </a:pathLst>
            </a:custGeom>
            <a:noFill/>
            <a:ln w="8">
              <a:solidFill>
                <a:srgbClr val="000000"/>
              </a:solidFill>
              <a:prstDash val="solid"/>
              <a:round/>
              <a:headEnd/>
              <a:tailEnd/>
            </a:ln>
          </p:spPr>
          <p:txBody>
            <a:bodyPr/>
            <a:lstStyle/>
            <a:p>
              <a:endParaRPr lang="en-US"/>
            </a:p>
          </p:txBody>
        </p:sp>
        <p:sp>
          <p:nvSpPr>
            <p:cNvPr id="18655" name="Freeform 224"/>
            <p:cNvSpPr>
              <a:spLocks/>
            </p:cNvSpPr>
            <p:nvPr/>
          </p:nvSpPr>
          <p:spPr bwMode="auto">
            <a:xfrm>
              <a:off x="3512" y="2179"/>
              <a:ext cx="432" cy="197"/>
            </a:xfrm>
            <a:custGeom>
              <a:avLst/>
              <a:gdLst>
                <a:gd name="T0" fmla="*/ 417 w 432"/>
                <a:gd name="T1" fmla="*/ 61 h 197"/>
                <a:gd name="T2" fmla="*/ 379 w 432"/>
                <a:gd name="T3" fmla="*/ 53 h 197"/>
                <a:gd name="T4" fmla="*/ 387 w 432"/>
                <a:gd name="T5" fmla="*/ 38 h 197"/>
                <a:gd name="T6" fmla="*/ 387 w 432"/>
                <a:gd name="T7" fmla="*/ 30 h 197"/>
                <a:gd name="T8" fmla="*/ 402 w 432"/>
                <a:gd name="T9" fmla="*/ 23 h 197"/>
                <a:gd name="T10" fmla="*/ 409 w 432"/>
                <a:gd name="T11" fmla="*/ 15 h 197"/>
                <a:gd name="T12" fmla="*/ 409 w 432"/>
                <a:gd name="T13" fmla="*/ 0 h 197"/>
                <a:gd name="T14" fmla="*/ 122 w 432"/>
                <a:gd name="T15" fmla="*/ 53 h 197"/>
                <a:gd name="T16" fmla="*/ 106 w 432"/>
                <a:gd name="T17" fmla="*/ 83 h 197"/>
                <a:gd name="T18" fmla="*/ 76 w 432"/>
                <a:gd name="T19" fmla="*/ 91 h 197"/>
                <a:gd name="T20" fmla="*/ 23 w 432"/>
                <a:gd name="T21" fmla="*/ 137 h 197"/>
                <a:gd name="T22" fmla="*/ 0 w 432"/>
                <a:gd name="T23" fmla="*/ 152 h 197"/>
                <a:gd name="T24" fmla="*/ 61 w 432"/>
                <a:gd name="T25" fmla="*/ 159 h 197"/>
                <a:gd name="T26" fmla="*/ 167 w 432"/>
                <a:gd name="T27" fmla="*/ 137 h 197"/>
                <a:gd name="T28" fmla="*/ 243 w 432"/>
                <a:gd name="T29" fmla="*/ 144 h 197"/>
                <a:gd name="T30" fmla="*/ 341 w 432"/>
                <a:gd name="T31" fmla="*/ 190 h 197"/>
                <a:gd name="T32" fmla="*/ 341 w 432"/>
                <a:gd name="T33" fmla="*/ 182 h 197"/>
                <a:gd name="T34" fmla="*/ 364 w 432"/>
                <a:gd name="T35" fmla="*/ 144 h 197"/>
                <a:gd name="T36" fmla="*/ 364 w 432"/>
                <a:gd name="T37" fmla="*/ 144 h 197"/>
                <a:gd name="T38" fmla="*/ 394 w 432"/>
                <a:gd name="T39" fmla="*/ 121 h 197"/>
                <a:gd name="T40" fmla="*/ 402 w 432"/>
                <a:gd name="T41" fmla="*/ 121 h 197"/>
                <a:gd name="T42" fmla="*/ 409 w 432"/>
                <a:gd name="T43" fmla="*/ 121 h 197"/>
                <a:gd name="T44" fmla="*/ 417 w 432"/>
                <a:gd name="T45" fmla="*/ 99 h 197"/>
                <a:gd name="T46" fmla="*/ 402 w 432"/>
                <a:gd name="T47" fmla="*/ 99 h 197"/>
                <a:gd name="T48" fmla="*/ 394 w 432"/>
                <a:gd name="T49" fmla="*/ 106 h 197"/>
                <a:gd name="T50" fmla="*/ 371 w 432"/>
                <a:gd name="T51" fmla="*/ 99 h 197"/>
                <a:gd name="T52" fmla="*/ 402 w 432"/>
                <a:gd name="T53" fmla="*/ 83 h 197"/>
                <a:gd name="T54" fmla="*/ 387 w 432"/>
                <a:gd name="T55" fmla="*/ 83 h 197"/>
                <a:gd name="T56" fmla="*/ 364 w 432"/>
                <a:gd name="T57" fmla="*/ 76 h 197"/>
                <a:gd name="T58" fmla="*/ 387 w 432"/>
                <a:gd name="T59" fmla="*/ 76 h 197"/>
                <a:gd name="T60" fmla="*/ 394 w 432"/>
                <a:gd name="T61" fmla="*/ 76 h 197"/>
                <a:gd name="T62" fmla="*/ 432 w 432"/>
                <a:gd name="T63" fmla="*/ 61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197"/>
                <a:gd name="T98" fmla="*/ 432 w 432"/>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197">
                  <a:moveTo>
                    <a:pt x="424" y="38"/>
                  </a:moveTo>
                  <a:lnTo>
                    <a:pt x="417" y="61"/>
                  </a:lnTo>
                  <a:lnTo>
                    <a:pt x="417" y="38"/>
                  </a:lnTo>
                  <a:lnTo>
                    <a:pt x="379" y="53"/>
                  </a:lnTo>
                  <a:lnTo>
                    <a:pt x="379" y="23"/>
                  </a:lnTo>
                  <a:lnTo>
                    <a:pt x="387" y="38"/>
                  </a:lnTo>
                  <a:lnTo>
                    <a:pt x="402" y="30"/>
                  </a:lnTo>
                  <a:lnTo>
                    <a:pt x="387" y="30"/>
                  </a:lnTo>
                  <a:lnTo>
                    <a:pt x="409" y="30"/>
                  </a:lnTo>
                  <a:lnTo>
                    <a:pt x="402" y="23"/>
                  </a:lnTo>
                  <a:lnTo>
                    <a:pt x="417" y="23"/>
                  </a:lnTo>
                  <a:lnTo>
                    <a:pt x="409" y="15"/>
                  </a:lnTo>
                  <a:lnTo>
                    <a:pt x="424" y="30"/>
                  </a:lnTo>
                  <a:lnTo>
                    <a:pt x="409" y="0"/>
                  </a:lnTo>
                  <a:lnTo>
                    <a:pt x="402" y="0"/>
                  </a:lnTo>
                  <a:lnTo>
                    <a:pt x="122" y="53"/>
                  </a:lnTo>
                  <a:lnTo>
                    <a:pt x="122" y="68"/>
                  </a:lnTo>
                  <a:lnTo>
                    <a:pt x="106" y="83"/>
                  </a:lnTo>
                  <a:lnTo>
                    <a:pt x="84" y="99"/>
                  </a:lnTo>
                  <a:lnTo>
                    <a:pt x="76" y="91"/>
                  </a:lnTo>
                  <a:lnTo>
                    <a:pt x="61" y="114"/>
                  </a:lnTo>
                  <a:lnTo>
                    <a:pt x="23" y="137"/>
                  </a:lnTo>
                  <a:lnTo>
                    <a:pt x="15" y="152"/>
                  </a:lnTo>
                  <a:lnTo>
                    <a:pt x="0" y="152"/>
                  </a:lnTo>
                  <a:lnTo>
                    <a:pt x="0" y="167"/>
                  </a:lnTo>
                  <a:lnTo>
                    <a:pt x="61" y="159"/>
                  </a:lnTo>
                  <a:lnTo>
                    <a:pt x="99" y="144"/>
                  </a:lnTo>
                  <a:lnTo>
                    <a:pt x="167" y="137"/>
                  </a:lnTo>
                  <a:lnTo>
                    <a:pt x="182" y="152"/>
                  </a:lnTo>
                  <a:lnTo>
                    <a:pt x="243" y="144"/>
                  </a:lnTo>
                  <a:lnTo>
                    <a:pt x="311" y="197"/>
                  </a:lnTo>
                  <a:lnTo>
                    <a:pt x="341" y="190"/>
                  </a:lnTo>
                  <a:lnTo>
                    <a:pt x="341" y="167"/>
                  </a:lnTo>
                  <a:lnTo>
                    <a:pt x="341" y="182"/>
                  </a:lnTo>
                  <a:lnTo>
                    <a:pt x="349" y="152"/>
                  </a:lnTo>
                  <a:lnTo>
                    <a:pt x="364" y="144"/>
                  </a:lnTo>
                  <a:lnTo>
                    <a:pt x="356" y="129"/>
                  </a:lnTo>
                  <a:lnTo>
                    <a:pt x="364" y="144"/>
                  </a:lnTo>
                  <a:lnTo>
                    <a:pt x="371" y="129"/>
                  </a:lnTo>
                  <a:lnTo>
                    <a:pt x="394" y="121"/>
                  </a:lnTo>
                  <a:lnTo>
                    <a:pt x="394" y="114"/>
                  </a:lnTo>
                  <a:lnTo>
                    <a:pt x="402" y="121"/>
                  </a:lnTo>
                  <a:lnTo>
                    <a:pt x="402" y="114"/>
                  </a:lnTo>
                  <a:lnTo>
                    <a:pt x="409" y="121"/>
                  </a:lnTo>
                  <a:lnTo>
                    <a:pt x="417" y="106"/>
                  </a:lnTo>
                  <a:lnTo>
                    <a:pt x="417" y="99"/>
                  </a:lnTo>
                  <a:lnTo>
                    <a:pt x="409" y="106"/>
                  </a:lnTo>
                  <a:lnTo>
                    <a:pt x="402" y="99"/>
                  </a:lnTo>
                  <a:lnTo>
                    <a:pt x="402" y="114"/>
                  </a:lnTo>
                  <a:lnTo>
                    <a:pt x="394" y="106"/>
                  </a:lnTo>
                  <a:lnTo>
                    <a:pt x="379" y="114"/>
                  </a:lnTo>
                  <a:lnTo>
                    <a:pt x="371" y="99"/>
                  </a:lnTo>
                  <a:lnTo>
                    <a:pt x="387" y="106"/>
                  </a:lnTo>
                  <a:lnTo>
                    <a:pt x="402" y="83"/>
                  </a:lnTo>
                  <a:lnTo>
                    <a:pt x="387" y="91"/>
                  </a:lnTo>
                  <a:lnTo>
                    <a:pt x="387" y="83"/>
                  </a:lnTo>
                  <a:lnTo>
                    <a:pt x="371" y="83"/>
                  </a:lnTo>
                  <a:lnTo>
                    <a:pt x="364" y="76"/>
                  </a:lnTo>
                  <a:lnTo>
                    <a:pt x="394" y="83"/>
                  </a:lnTo>
                  <a:lnTo>
                    <a:pt x="387" y="76"/>
                  </a:lnTo>
                  <a:lnTo>
                    <a:pt x="394" y="68"/>
                  </a:lnTo>
                  <a:lnTo>
                    <a:pt x="394" y="76"/>
                  </a:lnTo>
                  <a:lnTo>
                    <a:pt x="417" y="83"/>
                  </a:lnTo>
                  <a:lnTo>
                    <a:pt x="432" y="61"/>
                  </a:lnTo>
                  <a:lnTo>
                    <a:pt x="424" y="38"/>
                  </a:lnTo>
                  <a:close/>
                </a:path>
              </a:pathLst>
            </a:custGeom>
            <a:solidFill>
              <a:srgbClr val="B22222"/>
            </a:solidFill>
            <a:ln w="8">
              <a:solidFill>
                <a:srgbClr val="B22222"/>
              </a:solidFill>
              <a:prstDash val="solid"/>
              <a:round/>
              <a:headEnd/>
              <a:tailEnd/>
            </a:ln>
          </p:spPr>
          <p:txBody>
            <a:bodyPr/>
            <a:lstStyle/>
            <a:p>
              <a:endParaRPr lang="en-US"/>
            </a:p>
          </p:txBody>
        </p:sp>
        <p:sp>
          <p:nvSpPr>
            <p:cNvPr id="18656" name="Freeform 225"/>
            <p:cNvSpPr>
              <a:spLocks/>
            </p:cNvSpPr>
            <p:nvPr/>
          </p:nvSpPr>
          <p:spPr bwMode="auto">
            <a:xfrm>
              <a:off x="3512" y="2179"/>
              <a:ext cx="432" cy="197"/>
            </a:xfrm>
            <a:custGeom>
              <a:avLst/>
              <a:gdLst>
                <a:gd name="T0" fmla="*/ 417 w 432"/>
                <a:gd name="T1" fmla="*/ 61 h 197"/>
                <a:gd name="T2" fmla="*/ 379 w 432"/>
                <a:gd name="T3" fmla="*/ 53 h 197"/>
                <a:gd name="T4" fmla="*/ 387 w 432"/>
                <a:gd name="T5" fmla="*/ 38 h 197"/>
                <a:gd name="T6" fmla="*/ 387 w 432"/>
                <a:gd name="T7" fmla="*/ 30 h 197"/>
                <a:gd name="T8" fmla="*/ 402 w 432"/>
                <a:gd name="T9" fmla="*/ 23 h 197"/>
                <a:gd name="T10" fmla="*/ 409 w 432"/>
                <a:gd name="T11" fmla="*/ 15 h 197"/>
                <a:gd name="T12" fmla="*/ 409 w 432"/>
                <a:gd name="T13" fmla="*/ 0 h 197"/>
                <a:gd name="T14" fmla="*/ 122 w 432"/>
                <a:gd name="T15" fmla="*/ 53 h 197"/>
                <a:gd name="T16" fmla="*/ 106 w 432"/>
                <a:gd name="T17" fmla="*/ 83 h 197"/>
                <a:gd name="T18" fmla="*/ 76 w 432"/>
                <a:gd name="T19" fmla="*/ 91 h 197"/>
                <a:gd name="T20" fmla="*/ 23 w 432"/>
                <a:gd name="T21" fmla="*/ 137 h 197"/>
                <a:gd name="T22" fmla="*/ 0 w 432"/>
                <a:gd name="T23" fmla="*/ 152 h 197"/>
                <a:gd name="T24" fmla="*/ 61 w 432"/>
                <a:gd name="T25" fmla="*/ 159 h 197"/>
                <a:gd name="T26" fmla="*/ 167 w 432"/>
                <a:gd name="T27" fmla="*/ 137 h 197"/>
                <a:gd name="T28" fmla="*/ 243 w 432"/>
                <a:gd name="T29" fmla="*/ 144 h 197"/>
                <a:gd name="T30" fmla="*/ 341 w 432"/>
                <a:gd name="T31" fmla="*/ 190 h 197"/>
                <a:gd name="T32" fmla="*/ 341 w 432"/>
                <a:gd name="T33" fmla="*/ 182 h 197"/>
                <a:gd name="T34" fmla="*/ 364 w 432"/>
                <a:gd name="T35" fmla="*/ 144 h 197"/>
                <a:gd name="T36" fmla="*/ 364 w 432"/>
                <a:gd name="T37" fmla="*/ 144 h 197"/>
                <a:gd name="T38" fmla="*/ 394 w 432"/>
                <a:gd name="T39" fmla="*/ 121 h 197"/>
                <a:gd name="T40" fmla="*/ 402 w 432"/>
                <a:gd name="T41" fmla="*/ 121 h 197"/>
                <a:gd name="T42" fmla="*/ 409 w 432"/>
                <a:gd name="T43" fmla="*/ 121 h 197"/>
                <a:gd name="T44" fmla="*/ 417 w 432"/>
                <a:gd name="T45" fmla="*/ 99 h 197"/>
                <a:gd name="T46" fmla="*/ 402 w 432"/>
                <a:gd name="T47" fmla="*/ 99 h 197"/>
                <a:gd name="T48" fmla="*/ 394 w 432"/>
                <a:gd name="T49" fmla="*/ 106 h 197"/>
                <a:gd name="T50" fmla="*/ 371 w 432"/>
                <a:gd name="T51" fmla="*/ 99 h 197"/>
                <a:gd name="T52" fmla="*/ 402 w 432"/>
                <a:gd name="T53" fmla="*/ 83 h 197"/>
                <a:gd name="T54" fmla="*/ 387 w 432"/>
                <a:gd name="T55" fmla="*/ 83 h 197"/>
                <a:gd name="T56" fmla="*/ 364 w 432"/>
                <a:gd name="T57" fmla="*/ 76 h 197"/>
                <a:gd name="T58" fmla="*/ 387 w 432"/>
                <a:gd name="T59" fmla="*/ 76 h 197"/>
                <a:gd name="T60" fmla="*/ 394 w 432"/>
                <a:gd name="T61" fmla="*/ 76 h 197"/>
                <a:gd name="T62" fmla="*/ 432 w 432"/>
                <a:gd name="T63" fmla="*/ 61 h 197"/>
                <a:gd name="T64" fmla="*/ 424 w 432"/>
                <a:gd name="T65" fmla="*/ 45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2"/>
                <a:gd name="T100" fmla="*/ 0 h 197"/>
                <a:gd name="T101" fmla="*/ 432 w 432"/>
                <a:gd name="T102" fmla="*/ 197 h 1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2" h="197">
                  <a:moveTo>
                    <a:pt x="424" y="38"/>
                  </a:moveTo>
                  <a:lnTo>
                    <a:pt x="417" y="61"/>
                  </a:lnTo>
                  <a:lnTo>
                    <a:pt x="417" y="38"/>
                  </a:lnTo>
                  <a:lnTo>
                    <a:pt x="379" y="53"/>
                  </a:lnTo>
                  <a:lnTo>
                    <a:pt x="379" y="23"/>
                  </a:lnTo>
                  <a:lnTo>
                    <a:pt x="387" y="38"/>
                  </a:lnTo>
                  <a:lnTo>
                    <a:pt x="402" y="30"/>
                  </a:lnTo>
                  <a:lnTo>
                    <a:pt x="387" y="30"/>
                  </a:lnTo>
                  <a:lnTo>
                    <a:pt x="409" y="30"/>
                  </a:lnTo>
                  <a:lnTo>
                    <a:pt x="402" y="23"/>
                  </a:lnTo>
                  <a:lnTo>
                    <a:pt x="417" y="23"/>
                  </a:lnTo>
                  <a:lnTo>
                    <a:pt x="409" y="15"/>
                  </a:lnTo>
                  <a:lnTo>
                    <a:pt x="424" y="30"/>
                  </a:lnTo>
                  <a:lnTo>
                    <a:pt x="409" y="0"/>
                  </a:lnTo>
                  <a:lnTo>
                    <a:pt x="402" y="0"/>
                  </a:lnTo>
                  <a:lnTo>
                    <a:pt x="122" y="53"/>
                  </a:lnTo>
                  <a:lnTo>
                    <a:pt x="122" y="68"/>
                  </a:lnTo>
                  <a:lnTo>
                    <a:pt x="106" y="83"/>
                  </a:lnTo>
                  <a:lnTo>
                    <a:pt x="84" y="99"/>
                  </a:lnTo>
                  <a:lnTo>
                    <a:pt x="76" y="91"/>
                  </a:lnTo>
                  <a:lnTo>
                    <a:pt x="61" y="114"/>
                  </a:lnTo>
                  <a:lnTo>
                    <a:pt x="23" y="137"/>
                  </a:lnTo>
                  <a:lnTo>
                    <a:pt x="15" y="152"/>
                  </a:lnTo>
                  <a:lnTo>
                    <a:pt x="0" y="152"/>
                  </a:lnTo>
                  <a:lnTo>
                    <a:pt x="0" y="167"/>
                  </a:lnTo>
                  <a:lnTo>
                    <a:pt x="61" y="159"/>
                  </a:lnTo>
                  <a:lnTo>
                    <a:pt x="99" y="144"/>
                  </a:lnTo>
                  <a:lnTo>
                    <a:pt x="167" y="137"/>
                  </a:lnTo>
                  <a:lnTo>
                    <a:pt x="182" y="152"/>
                  </a:lnTo>
                  <a:lnTo>
                    <a:pt x="243" y="144"/>
                  </a:lnTo>
                  <a:lnTo>
                    <a:pt x="311" y="197"/>
                  </a:lnTo>
                  <a:lnTo>
                    <a:pt x="341" y="190"/>
                  </a:lnTo>
                  <a:lnTo>
                    <a:pt x="341" y="167"/>
                  </a:lnTo>
                  <a:lnTo>
                    <a:pt x="341" y="182"/>
                  </a:lnTo>
                  <a:lnTo>
                    <a:pt x="349" y="152"/>
                  </a:lnTo>
                  <a:lnTo>
                    <a:pt x="364" y="144"/>
                  </a:lnTo>
                  <a:lnTo>
                    <a:pt x="356" y="129"/>
                  </a:lnTo>
                  <a:lnTo>
                    <a:pt x="364" y="144"/>
                  </a:lnTo>
                  <a:lnTo>
                    <a:pt x="371" y="129"/>
                  </a:lnTo>
                  <a:lnTo>
                    <a:pt x="394" y="121"/>
                  </a:lnTo>
                  <a:lnTo>
                    <a:pt x="394" y="114"/>
                  </a:lnTo>
                  <a:lnTo>
                    <a:pt x="402" y="121"/>
                  </a:lnTo>
                  <a:lnTo>
                    <a:pt x="402" y="114"/>
                  </a:lnTo>
                  <a:lnTo>
                    <a:pt x="409" y="121"/>
                  </a:lnTo>
                  <a:lnTo>
                    <a:pt x="417" y="106"/>
                  </a:lnTo>
                  <a:lnTo>
                    <a:pt x="417" y="99"/>
                  </a:lnTo>
                  <a:lnTo>
                    <a:pt x="409" y="106"/>
                  </a:lnTo>
                  <a:lnTo>
                    <a:pt x="402" y="99"/>
                  </a:lnTo>
                  <a:lnTo>
                    <a:pt x="402" y="114"/>
                  </a:lnTo>
                  <a:lnTo>
                    <a:pt x="394" y="106"/>
                  </a:lnTo>
                  <a:lnTo>
                    <a:pt x="379" y="114"/>
                  </a:lnTo>
                  <a:lnTo>
                    <a:pt x="371" y="99"/>
                  </a:lnTo>
                  <a:lnTo>
                    <a:pt x="387" y="106"/>
                  </a:lnTo>
                  <a:lnTo>
                    <a:pt x="402" y="83"/>
                  </a:lnTo>
                  <a:lnTo>
                    <a:pt x="387" y="91"/>
                  </a:lnTo>
                  <a:lnTo>
                    <a:pt x="387" y="83"/>
                  </a:lnTo>
                  <a:lnTo>
                    <a:pt x="371" y="83"/>
                  </a:lnTo>
                  <a:lnTo>
                    <a:pt x="364" y="76"/>
                  </a:lnTo>
                  <a:lnTo>
                    <a:pt x="394" y="83"/>
                  </a:lnTo>
                  <a:lnTo>
                    <a:pt x="387" y="76"/>
                  </a:lnTo>
                  <a:lnTo>
                    <a:pt x="394" y="68"/>
                  </a:lnTo>
                  <a:lnTo>
                    <a:pt x="394" y="76"/>
                  </a:lnTo>
                  <a:lnTo>
                    <a:pt x="417" y="83"/>
                  </a:lnTo>
                  <a:lnTo>
                    <a:pt x="432" y="61"/>
                  </a:lnTo>
                  <a:lnTo>
                    <a:pt x="424" y="38"/>
                  </a:lnTo>
                  <a:lnTo>
                    <a:pt x="424" y="45"/>
                  </a:lnTo>
                </a:path>
              </a:pathLst>
            </a:custGeom>
            <a:noFill/>
            <a:ln w="8">
              <a:solidFill>
                <a:srgbClr val="000000"/>
              </a:solidFill>
              <a:prstDash val="solid"/>
              <a:round/>
              <a:headEnd/>
              <a:tailEnd/>
            </a:ln>
          </p:spPr>
          <p:txBody>
            <a:bodyPr/>
            <a:lstStyle/>
            <a:p>
              <a:endParaRPr lang="en-US"/>
            </a:p>
          </p:txBody>
        </p:sp>
        <p:sp>
          <p:nvSpPr>
            <p:cNvPr id="18657" name="Line 226"/>
            <p:cNvSpPr>
              <a:spLocks noChangeShapeType="1"/>
            </p:cNvSpPr>
            <p:nvPr/>
          </p:nvSpPr>
          <p:spPr bwMode="auto">
            <a:xfrm>
              <a:off x="3929" y="2179"/>
              <a:ext cx="7" cy="15"/>
            </a:xfrm>
            <a:prstGeom prst="line">
              <a:avLst/>
            </a:prstGeom>
            <a:noFill/>
            <a:ln w="8">
              <a:solidFill>
                <a:srgbClr val="000000"/>
              </a:solidFill>
              <a:round/>
              <a:headEnd/>
              <a:tailEnd/>
            </a:ln>
          </p:spPr>
          <p:txBody>
            <a:bodyPr/>
            <a:lstStyle/>
            <a:p>
              <a:endParaRPr lang="en-US"/>
            </a:p>
          </p:txBody>
        </p:sp>
        <p:sp>
          <p:nvSpPr>
            <p:cNvPr id="18658" name="Freeform 227"/>
            <p:cNvSpPr>
              <a:spLocks/>
            </p:cNvSpPr>
            <p:nvPr/>
          </p:nvSpPr>
          <p:spPr bwMode="auto">
            <a:xfrm>
              <a:off x="2551" y="1473"/>
              <a:ext cx="333" cy="213"/>
            </a:xfrm>
            <a:custGeom>
              <a:avLst/>
              <a:gdLst>
                <a:gd name="T0" fmla="*/ 333 w 333"/>
                <a:gd name="T1" fmla="*/ 213 h 213"/>
                <a:gd name="T2" fmla="*/ 0 w 333"/>
                <a:gd name="T3" fmla="*/ 198 h 213"/>
                <a:gd name="T4" fmla="*/ 15 w 333"/>
                <a:gd name="T5" fmla="*/ 0 h 213"/>
                <a:gd name="T6" fmla="*/ 302 w 333"/>
                <a:gd name="T7" fmla="*/ 16 h 213"/>
                <a:gd name="T8" fmla="*/ 333 w 333"/>
                <a:gd name="T9" fmla="*/ 213 h 213"/>
                <a:gd name="T10" fmla="*/ 0 60000 65536"/>
                <a:gd name="T11" fmla="*/ 0 60000 65536"/>
                <a:gd name="T12" fmla="*/ 0 60000 65536"/>
                <a:gd name="T13" fmla="*/ 0 60000 65536"/>
                <a:gd name="T14" fmla="*/ 0 60000 65536"/>
                <a:gd name="T15" fmla="*/ 0 w 333"/>
                <a:gd name="T16" fmla="*/ 0 h 213"/>
                <a:gd name="T17" fmla="*/ 333 w 333"/>
                <a:gd name="T18" fmla="*/ 213 h 213"/>
              </a:gdLst>
              <a:ahLst/>
              <a:cxnLst>
                <a:cxn ang="T10">
                  <a:pos x="T0" y="T1"/>
                </a:cxn>
                <a:cxn ang="T11">
                  <a:pos x="T2" y="T3"/>
                </a:cxn>
                <a:cxn ang="T12">
                  <a:pos x="T4" y="T5"/>
                </a:cxn>
                <a:cxn ang="T13">
                  <a:pos x="T6" y="T7"/>
                </a:cxn>
                <a:cxn ang="T14">
                  <a:pos x="T8" y="T9"/>
                </a:cxn>
              </a:cxnLst>
              <a:rect l="T15" t="T16" r="T17" b="T18"/>
              <a:pathLst>
                <a:path w="333" h="213">
                  <a:moveTo>
                    <a:pt x="333" y="213"/>
                  </a:moveTo>
                  <a:lnTo>
                    <a:pt x="0" y="198"/>
                  </a:lnTo>
                  <a:lnTo>
                    <a:pt x="15" y="0"/>
                  </a:lnTo>
                  <a:lnTo>
                    <a:pt x="302" y="16"/>
                  </a:lnTo>
                  <a:lnTo>
                    <a:pt x="333" y="213"/>
                  </a:lnTo>
                  <a:close/>
                </a:path>
              </a:pathLst>
            </a:custGeom>
            <a:solidFill>
              <a:srgbClr val="FF8C00"/>
            </a:solidFill>
            <a:ln w="8">
              <a:solidFill>
                <a:srgbClr val="FF8C00"/>
              </a:solidFill>
              <a:prstDash val="solid"/>
              <a:round/>
              <a:headEnd/>
              <a:tailEnd/>
            </a:ln>
          </p:spPr>
          <p:txBody>
            <a:bodyPr/>
            <a:lstStyle/>
            <a:p>
              <a:endParaRPr lang="en-US"/>
            </a:p>
          </p:txBody>
        </p:sp>
        <p:sp>
          <p:nvSpPr>
            <p:cNvPr id="18659" name="Freeform 228"/>
            <p:cNvSpPr>
              <a:spLocks/>
            </p:cNvSpPr>
            <p:nvPr/>
          </p:nvSpPr>
          <p:spPr bwMode="auto">
            <a:xfrm>
              <a:off x="2551" y="1473"/>
              <a:ext cx="333" cy="220"/>
            </a:xfrm>
            <a:custGeom>
              <a:avLst/>
              <a:gdLst>
                <a:gd name="T0" fmla="*/ 333 w 333"/>
                <a:gd name="T1" fmla="*/ 213 h 220"/>
                <a:gd name="T2" fmla="*/ 0 w 333"/>
                <a:gd name="T3" fmla="*/ 198 h 220"/>
                <a:gd name="T4" fmla="*/ 15 w 333"/>
                <a:gd name="T5" fmla="*/ 0 h 220"/>
                <a:gd name="T6" fmla="*/ 302 w 333"/>
                <a:gd name="T7" fmla="*/ 16 h 220"/>
                <a:gd name="T8" fmla="*/ 333 w 333"/>
                <a:gd name="T9" fmla="*/ 213 h 220"/>
                <a:gd name="T10" fmla="*/ 333 w 333"/>
                <a:gd name="T11" fmla="*/ 220 h 220"/>
                <a:gd name="T12" fmla="*/ 0 60000 65536"/>
                <a:gd name="T13" fmla="*/ 0 60000 65536"/>
                <a:gd name="T14" fmla="*/ 0 60000 65536"/>
                <a:gd name="T15" fmla="*/ 0 60000 65536"/>
                <a:gd name="T16" fmla="*/ 0 60000 65536"/>
                <a:gd name="T17" fmla="*/ 0 60000 65536"/>
                <a:gd name="T18" fmla="*/ 0 w 333"/>
                <a:gd name="T19" fmla="*/ 0 h 220"/>
                <a:gd name="T20" fmla="*/ 333 w 333"/>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333" h="220">
                  <a:moveTo>
                    <a:pt x="333" y="213"/>
                  </a:moveTo>
                  <a:lnTo>
                    <a:pt x="0" y="198"/>
                  </a:lnTo>
                  <a:lnTo>
                    <a:pt x="15" y="0"/>
                  </a:lnTo>
                  <a:lnTo>
                    <a:pt x="302" y="16"/>
                  </a:lnTo>
                  <a:lnTo>
                    <a:pt x="333" y="213"/>
                  </a:lnTo>
                  <a:lnTo>
                    <a:pt x="333" y="220"/>
                  </a:lnTo>
                </a:path>
              </a:pathLst>
            </a:custGeom>
            <a:noFill/>
            <a:ln w="8">
              <a:solidFill>
                <a:srgbClr val="000000"/>
              </a:solidFill>
              <a:prstDash val="solid"/>
              <a:round/>
              <a:headEnd/>
              <a:tailEnd/>
            </a:ln>
          </p:spPr>
          <p:txBody>
            <a:bodyPr/>
            <a:lstStyle/>
            <a:p>
              <a:endParaRPr lang="en-US"/>
            </a:p>
          </p:txBody>
        </p:sp>
        <p:sp>
          <p:nvSpPr>
            <p:cNvPr id="18660" name="Freeform 229"/>
            <p:cNvSpPr>
              <a:spLocks/>
            </p:cNvSpPr>
            <p:nvPr/>
          </p:nvSpPr>
          <p:spPr bwMode="auto">
            <a:xfrm>
              <a:off x="3437" y="1876"/>
              <a:ext cx="212" cy="242"/>
            </a:xfrm>
            <a:custGeom>
              <a:avLst/>
              <a:gdLst>
                <a:gd name="T0" fmla="*/ 204 w 212"/>
                <a:gd name="T1" fmla="*/ 0 h 242"/>
                <a:gd name="T2" fmla="*/ 151 w 212"/>
                <a:gd name="T3" fmla="*/ 45 h 242"/>
                <a:gd name="T4" fmla="*/ 113 w 212"/>
                <a:gd name="T5" fmla="*/ 53 h 242"/>
                <a:gd name="T6" fmla="*/ 90 w 212"/>
                <a:gd name="T7" fmla="*/ 53 h 242"/>
                <a:gd name="T8" fmla="*/ 106 w 212"/>
                <a:gd name="T9" fmla="*/ 45 h 242"/>
                <a:gd name="T10" fmla="*/ 90 w 212"/>
                <a:gd name="T11" fmla="*/ 45 h 242"/>
                <a:gd name="T12" fmla="*/ 68 w 212"/>
                <a:gd name="T13" fmla="*/ 37 h 242"/>
                <a:gd name="T14" fmla="*/ 0 w 212"/>
                <a:gd name="T15" fmla="*/ 45 h 242"/>
                <a:gd name="T16" fmla="*/ 22 w 212"/>
                <a:gd name="T17" fmla="*/ 212 h 242"/>
                <a:gd name="T18" fmla="*/ 37 w 212"/>
                <a:gd name="T19" fmla="*/ 212 h 242"/>
                <a:gd name="T20" fmla="*/ 53 w 212"/>
                <a:gd name="T21" fmla="*/ 227 h 242"/>
                <a:gd name="T22" fmla="*/ 83 w 212"/>
                <a:gd name="T23" fmla="*/ 235 h 242"/>
                <a:gd name="T24" fmla="*/ 98 w 212"/>
                <a:gd name="T25" fmla="*/ 235 h 242"/>
                <a:gd name="T26" fmla="*/ 121 w 212"/>
                <a:gd name="T27" fmla="*/ 227 h 242"/>
                <a:gd name="T28" fmla="*/ 136 w 212"/>
                <a:gd name="T29" fmla="*/ 242 h 242"/>
                <a:gd name="T30" fmla="*/ 151 w 212"/>
                <a:gd name="T31" fmla="*/ 227 h 242"/>
                <a:gd name="T32" fmla="*/ 159 w 212"/>
                <a:gd name="T33" fmla="*/ 197 h 242"/>
                <a:gd name="T34" fmla="*/ 174 w 212"/>
                <a:gd name="T35" fmla="*/ 204 h 242"/>
                <a:gd name="T36" fmla="*/ 174 w 212"/>
                <a:gd name="T37" fmla="*/ 182 h 242"/>
                <a:gd name="T38" fmla="*/ 204 w 212"/>
                <a:gd name="T39" fmla="*/ 151 h 242"/>
                <a:gd name="T40" fmla="*/ 212 w 212"/>
                <a:gd name="T41" fmla="*/ 106 h 242"/>
                <a:gd name="T42" fmla="*/ 212 w 212"/>
                <a:gd name="T43" fmla="*/ 91 h 242"/>
                <a:gd name="T44" fmla="*/ 204 w 212"/>
                <a:gd name="T45" fmla="*/ 0 h 2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2"/>
                <a:gd name="T70" fmla="*/ 0 h 242"/>
                <a:gd name="T71" fmla="*/ 212 w 212"/>
                <a:gd name="T72" fmla="*/ 242 h 2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2" h="242">
                  <a:moveTo>
                    <a:pt x="204" y="0"/>
                  </a:moveTo>
                  <a:lnTo>
                    <a:pt x="151" y="45"/>
                  </a:lnTo>
                  <a:lnTo>
                    <a:pt x="113" y="53"/>
                  </a:lnTo>
                  <a:lnTo>
                    <a:pt x="90" y="53"/>
                  </a:lnTo>
                  <a:lnTo>
                    <a:pt x="106" y="45"/>
                  </a:lnTo>
                  <a:lnTo>
                    <a:pt x="90" y="45"/>
                  </a:lnTo>
                  <a:lnTo>
                    <a:pt x="68" y="37"/>
                  </a:lnTo>
                  <a:lnTo>
                    <a:pt x="0" y="45"/>
                  </a:lnTo>
                  <a:lnTo>
                    <a:pt x="22" y="212"/>
                  </a:lnTo>
                  <a:lnTo>
                    <a:pt x="37" y="212"/>
                  </a:lnTo>
                  <a:lnTo>
                    <a:pt x="53" y="227"/>
                  </a:lnTo>
                  <a:lnTo>
                    <a:pt x="83" y="235"/>
                  </a:lnTo>
                  <a:lnTo>
                    <a:pt x="98" y="235"/>
                  </a:lnTo>
                  <a:lnTo>
                    <a:pt x="121" y="227"/>
                  </a:lnTo>
                  <a:lnTo>
                    <a:pt x="136" y="242"/>
                  </a:lnTo>
                  <a:lnTo>
                    <a:pt x="151" y="227"/>
                  </a:lnTo>
                  <a:lnTo>
                    <a:pt x="159" y="197"/>
                  </a:lnTo>
                  <a:lnTo>
                    <a:pt x="174" y="204"/>
                  </a:lnTo>
                  <a:lnTo>
                    <a:pt x="174" y="182"/>
                  </a:lnTo>
                  <a:lnTo>
                    <a:pt x="204" y="151"/>
                  </a:lnTo>
                  <a:lnTo>
                    <a:pt x="212" y="106"/>
                  </a:lnTo>
                  <a:lnTo>
                    <a:pt x="212" y="91"/>
                  </a:lnTo>
                  <a:lnTo>
                    <a:pt x="204" y="0"/>
                  </a:lnTo>
                  <a:close/>
                </a:path>
              </a:pathLst>
            </a:custGeom>
            <a:solidFill>
              <a:srgbClr val="B22222"/>
            </a:solidFill>
            <a:ln w="8">
              <a:solidFill>
                <a:srgbClr val="B22222"/>
              </a:solidFill>
              <a:prstDash val="solid"/>
              <a:round/>
              <a:headEnd/>
              <a:tailEnd/>
            </a:ln>
          </p:spPr>
          <p:txBody>
            <a:bodyPr/>
            <a:lstStyle/>
            <a:p>
              <a:endParaRPr lang="en-US"/>
            </a:p>
          </p:txBody>
        </p:sp>
        <p:sp>
          <p:nvSpPr>
            <p:cNvPr id="18661" name="Freeform 230"/>
            <p:cNvSpPr>
              <a:spLocks/>
            </p:cNvSpPr>
            <p:nvPr/>
          </p:nvSpPr>
          <p:spPr bwMode="auto">
            <a:xfrm>
              <a:off x="3437" y="1876"/>
              <a:ext cx="212" cy="242"/>
            </a:xfrm>
            <a:custGeom>
              <a:avLst/>
              <a:gdLst>
                <a:gd name="T0" fmla="*/ 204 w 212"/>
                <a:gd name="T1" fmla="*/ 0 h 242"/>
                <a:gd name="T2" fmla="*/ 151 w 212"/>
                <a:gd name="T3" fmla="*/ 45 h 242"/>
                <a:gd name="T4" fmla="*/ 113 w 212"/>
                <a:gd name="T5" fmla="*/ 53 h 242"/>
                <a:gd name="T6" fmla="*/ 90 w 212"/>
                <a:gd name="T7" fmla="*/ 53 h 242"/>
                <a:gd name="T8" fmla="*/ 106 w 212"/>
                <a:gd name="T9" fmla="*/ 45 h 242"/>
                <a:gd name="T10" fmla="*/ 90 w 212"/>
                <a:gd name="T11" fmla="*/ 45 h 242"/>
                <a:gd name="T12" fmla="*/ 68 w 212"/>
                <a:gd name="T13" fmla="*/ 37 h 242"/>
                <a:gd name="T14" fmla="*/ 0 w 212"/>
                <a:gd name="T15" fmla="*/ 45 h 242"/>
                <a:gd name="T16" fmla="*/ 22 w 212"/>
                <a:gd name="T17" fmla="*/ 212 h 242"/>
                <a:gd name="T18" fmla="*/ 37 w 212"/>
                <a:gd name="T19" fmla="*/ 212 h 242"/>
                <a:gd name="T20" fmla="*/ 53 w 212"/>
                <a:gd name="T21" fmla="*/ 227 h 242"/>
                <a:gd name="T22" fmla="*/ 83 w 212"/>
                <a:gd name="T23" fmla="*/ 235 h 242"/>
                <a:gd name="T24" fmla="*/ 98 w 212"/>
                <a:gd name="T25" fmla="*/ 235 h 242"/>
                <a:gd name="T26" fmla="*/ 121 w 212"/>
                <a:gd name="T27" fmla="*/ 227 h 242"/>
                <a:gd name="T28" fmla="*/ 136 w 212"/>
                <a:gd name="T29" fmla="*/ 242 h 242"/>
                <a:gd name="T30" fmla="*/ 151 w 212"/>
                <a:gd name="T31" fmla="*/ 227 h 242"/>
                <a:gd name="T32" fmla="*/ 159 w 212"/>
                <a:gd name="T33" fmla="*/ 197 h 242"/>
                <a:gd name="T34" fmla="*/ 174 w 212"/>
                <a:gd name="T35" fmla="*/ 204 h 242"/>
                <a:gd name="T36" fmla="*/ 174 w 212"/>
                <a:gd name="T37" fmla="*/ 182 h 242"/>
                <a:gd name="T38" fmla="*/ 204 w 212"/>
                <a:gd name="T39" fmla="*/ 151 h 242"/>
                <a:gd name="T40" fmla="*/ 212 w 212"/>
                <a:gd name="T41" fmla="*/ 106 h 242"/>
                <a:gd name="T42" fmla="*/ 212 w 212"/>
                <a:gd name="T43" fmla="*/ 91 h 242"/>
                <a:gd name="T44" fmla="*/ 204 w 212"/>
                <a:gd name="T45" fmla="*/ 0 h 242"/>
                <a:gd name="T46" fmla="*/ 204 w 212"/>
                <a:gd name="T47" fmla="*/ 7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2"/>
                <a:gd name="T73" fmla="*/ 0 h 242"/>
                <a:gd name="T74" fmla="*/ 212 w 212"/>
                <a:gd name="T75" fmla="*/ 242 h 2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2" h="242">
                  <a:moveTo>
                    <a:pt x="204" y="0"/>
                  </a:moveTo>
                  <a:lnTo>
                    <a:pt x="151" y="45"/>
                  </a:lnTo>
                  <a:lnTo>
                    <a:pt x="113" y="53"/>
                  </a:lnTo>
                  <a:lnTo>
                    <a:pt x="90" y="53"/>
                  </a:lnTo>
                  <a:lnTo>
                    <a:pt x="106" y="45"/>
                  </a:lnTo>
                  <a:lnTo>
                    <a:pt x="90" y="45"/>
                  </a:lnTo>
                  <a:lnTo>
                    <a:pt x="68" y="37"/>
                  </a:lnTo>
                  <a:lnTo>
                    <a:pt x="0" y="45"/>
                  </a:lnTo>
                  <a:lnTo>
                    <a:pt x="22" y="212"/>
                  </a:lnTo>
                  <a:lnTo>
                    <a:pt x="37" y="212"/>
                  </a:lnTo>
                  <a:lnTo>
                    <a:pt x="53" y="227"/>
                  </a:lnTo>
                  <a:lnTo>
                    <a:pt x="83" y="235"/>
                  </a:lnTo>
                  <a:lnTo>
                    <a:pt x="98" y="235"/>
                  </a:lnTo>
                  <a:lnTo>
                    <a:pt x="121" y="227"/>
                  </a:lnTo>
                  <a:lnTo>
                    <a:pt x="136" y="242"/>
                  </a:lnTo>
                  <a:lnTo>
                    <a:pt x="151" y="227"/>
                  </a:lnTo>
                  <a:lnTo>
                    <a:pt x="159" y="197"/>
                  </a:lnTo>
                  <a:lnTo>
                    <a:pt x="174" y="204"/>
                  </a:lnTo>
                  <a:lnTo>
                    <a:pt x="174" y="182"/>
                  </a:lnTo>
                  <a:lnTo>
                    <a:pt x="204" y="151"/>
                  </a:lnTo>
                  <a:lnTo>
                    <a:pt x="212" y="106"/>
                  </a:lnTo>
                  <a:lnTo>
                    <a:pt x="212" y="91"/>
                  </a:lnTo>
                  <a:lnTo>
                    <a:pt x="204" y="0"/>
                  </a:lnTo>
                  <a:lnTo>
                    <a:pt x="204" y="7"/>
                  </a:lnTo>
                </a:path>
              </a:pathLst>
            </a:custGeom>
            <a:noFill/>
            <a:ln w="8">
              <a:solidFill>
                <a:srgbClr val="000000"/>
              </a:solidFill>
              <a:prstDash val="solid"/>
              <a:round/>
              <a:headEnd/>
              <a:tailEnd/>
            </a:ln>
          </p:spPr>
          <p:txBody>
            <a:bodyPr/>
            <a:lstStyle/>
            <a:p>
              <a:endParaRPr lang="en-US"/>
            </a:p>
          </p:txBody>
        </p:sp>
        <p:sp>
          <p:nvSpPr>
            <p:cNvPr id="18662" name="Freeform 231"/>
            <p:cNvSpPr>
              <a:spLocks/>
            </p:cNvSpPr>
            <p:nvPr/>
          </p:nvSpPr>
          <p:spPr bwMode="auto">
            <a:xfrm>
              <a:off x="2551" y="2240"/>
              <a:ext cx="439" cy="227"/>
            </a:xfrm>
            <a:custGeom>
              <a:avLst/>
              <a:gdLst>
                <a:gd name="T0" fmla="*/ 439 w 439"/>
                <a:gd name="T1" fmla="*/ 227 h 227"/>
                <a:gd name="T2" fmla="*/ 393 w 439"/>
                <a:gd name="T3" fmla="*/ 212 h 227"/>
                <a:gd name="T4" fmla="*/ 348 w 439"/>
                <a:gd name="T5" fmla="*/ 220 h 227"/>
                <a:gd name="T6" fmla="*/ 340 w 439"/>
                <a:gd name="T7" fmla="*/ 227 h 227"/>
                <a:gd name="T8" fmla="*/ 325 w 439"/>
                <a:gd name="T9" fmla="*/ 212 h 227"/>
                <a:gd name="T10" fmla="*/ 318 w 439"/>
                <a:gd name="T11" fmla="*/ 220 h 227"/>
                <a:gd name="T12" fmla="*/ 302 w 439"/>
                <a:gd name="T13" fmla="*/ 212 h 227"/>
                <a:gd name="T14" fmla="*/ 295 w 439"/>
                <a:gd name="T15" fmla="*/ 227 h 227"/>
                <a:gd name="T16" fmla="*/ 295 w 439"/>
                <a:gd name="T17" fmla="*/ 212 h 227"/>
                <a:gd name="T18" fmla="*/ 280 w 439"/>
                <a:gd name="T19" fmla="*/ 220 h 227"/>
                <a:gd name="T20" fmla="*/ 265 w 439"/>
                <a:gd name="T21" fmla="*/ 204 h 227"/>
                <a:gd name="T22" fmla="*/ 249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2 h 227"/>
                <a:gd name="T34" fmla="*/ 143 w 439"/>
                <a:gd name="T35" fmla="*/ 167 h 227"/>
                <a:gd name="T36" fmla="*/ 151 w 439"/>
                <a:gd name="T37" fmla="*/ 45 h 227"/>
                <a:gd name="T38" fmla="*/ 0 w 439"/>
                <a:gd name="T39" fmla="*/ 38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9"/>
                <a:gd name="T79" fmla="*/ 0 h 227"/>
                <a:gd name="T80" fmla="*/ 439 w 439"/>
                <a:gd name="T81" fmla="*/ 227 h 2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9" h="227">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49" y="212"/>
                  </a:lnTo>
                  <a:lnTo>
                    <a:pt x="242" y="197"/>
                  </a:lnTo>
                  <a:lnTo>
                    <a:pt x="227" y="204"/>
                  </a:lnTo>
                  <a:lnTo>
                    <a:pt x="189" y="189"/>
                  </a:lnTo>
                  <a:lnTo>
                    <a:pt x="181" y="174"/>
                  </a:lnTo>
                  <a:lnTo>
                    <a:pt x="159" y="182"/>
                  </a:lnTo>
                  <a:lnTo>
                    <a:pt x="143" y="167"/>
                  </a:lnTo>
                  <a:lnTo>
                    <a:pt x="151" y="45"/>
                  </a:lnTo>
                  <a:lnTo>
                    <a:pt x="0" y="38"/>
                  </a:lnTo>
                  <a:lnTo>
                    <a:pt x="0" y="0"/>
                  </a:lnTo>
                  <a:lnTo>
                    <a:pt x="53" y="7"/>
                  </a:lnTo>
                  <a:lnTo>
                    <a:pt x="424" y="15"/>
                  </a:lnTo>
                  <a:lnTo>
                    <a:pt x="424" y="45"/>
                  </a:lnTo>
                  <a:lnTo>
                    <a:pt x="439" y="121"/>
                  </a:lnTo>
                  <a:lnTo>
                    <a:pt x="439" y="227"/>
                  </a:lnTo>
                  <a:close/>
                </a:path>
              </a:pathLst>
            </a:custGeom>
            <a:solidFill>
              <a:srgbClr val="B22222"/>
            </a:solidFill>
            <a:ln w="8">
              <a:solidFill>
                <a:srgbClr val="B22222"/>
              </a:solidFill>
              <a:prstDash val="solid"/>
              <a:round/>
              <a:headEnd/>
              <a:tailEnd/>
            </a:ln>
          </p:spPr>
          <p:txBody>
            <a:bodyPr/>
            <a:lstStyle/>
            <a:p>
              <a:endParaRPr lang="en-US"/>
            </a:p>
          </p:txBody>
        </p:sp>
        <p:sp>
          <p:nvSpPr>
            <p:cNvPr id="18663" name="Freeform 232"/>
            <p:cNvSpPr>
              <a:spLocks/>
            </p:cNvSpPr>
            <p:nvPr/>
          </p:nvSpPr>
          <p:spPr bwMode="auto">
            <a:xfrm>
              <a:off x="2551" y="2240"/>
              <a:ext cx="439" cy="235"/>
            </a:xfrm>
            <a:custGeom>
              <a:avLst/>
              <a:gdLst>
                <a:gd name="T0" fmla="*/ 439 w 439"/>
                <a:gd name="T1" fmla="*/ 227 h 235"/>
                <a:gd name="T2" fmla="*/ 393 w 439"/>
                <a:gd name="T3" fmla="*/ 212 h 235"/>
                <a:gd name="T4" fmla="*/ 348 w 439"/>
                <a:gd name="T5" fmla="*/ 220 h 235"/>
                <a:gd name="T6" fmla="*/ 340 w 439"/>
                <a:gd name="T7" fmla="*/ 227 h 235"/>
                <a:gd name="T8" fmla="*/ 325 w 439"/>
                <a:gd name="T9" fmla="*/ 212 h 235"/>
                <a:gd name="T10" fmla="*/ 318 w 439"/>
                <a:gd name="T11" fmla="*/ 220 h 235"/>
                <a:gd name="T12" fmla="*/ 302 w 439"/>
                <a:gd name="T13" fmla="*/ 212 h 235"/>
                <a:gd name="T14" fmla="*/ 295 w 439"/>
                <a:gd name="T15" fmla="*/ 227 h 235"/>
                <a:gd name="T16" fmla="*/ 295 w 439"/>
                <a:gd name="T17" fmla="*/ 212 h 235"/>
                <a:gd name="T18" fmla="*/ 280 w 439"/>
                <a:gd name="T19" fmla="*/ 220 h 235"/>
                <a:gd name="T20" fmla="*/ 265 w 439"/>
                <a:gd name="T21" fmla="*/ 204 h 235"/>
                <a:gd name="T22" fmla="*/ 249 w 439"/>
                <a:gd name="T23" fmla="*/ 212 h 235"/>
                <a:gd name="T24" fmla="*/ 242 w 439"/>
                <a:gd name="T25" fmla="*/ 197 h 235"/>
                <a:gd name="T26" fmla="*/ 227 w 439"/>
                <a:gd name="T27" fmla="*/ 204 h 235"/>
                <a:gd name="T28" fmla="*/ 189 w 439"/>
                <a:gd name="T29" fmla="*/ 189 h 235"/>
                <a:gd name="T30" fmla="*/ 181 w 439"/>
                <a:gd name="T31" fmla="*/ 174 h 235"/>
                <a:gd name="T32" fmla="*/ 159 w 439"/>
                <a:gd name="T33" fmla="*/ 182 h 235"/>
                <a:gd name="T34" fmla="*/ 143 w 439"/>
                <a:gd name="T35" fmla="*/ 167 h 235"/>
                <a:gd name="T36" fmla="*/ 151 w 439"/>
                <a:gd name="T37" fmla="*/ 45 h 235"/>
                <a:gd name="T38" fmla="*/ 0 w 439"/>
                <a:gd name="T39" fmla="*/ 38 h 235"/>
                <a:gd name="T40" fmla="*/ 0 w 439"/>
                <a:gd name="T41" fmla="*/ 0 h 235"/>
                <a:gd name="T42" fmla="*/ 53 w 439"/>
                <a:gd name="T43" fmla="*/ 7 h 235"/>
                <a:gd name="T44" fmla="*/ 424 w 439"/>
                <a:gd name="T45" fmla="*/ 15 h 235"/>
                <a:gd name="T46" fmla="*/ 424 w 439"/>
                <a:gd name="T47" fmla="*/ 45 h 235"/>
                <a:gd name="T48" fmla="*/ 439 w 439"/>
                <a:gd name="T49" fmla="*/ 121 h 235"/>
                <a:gd name="T50" fmla="*/ 439 w 439"/>
                <a:gd name="T51" fmla="*/ 227 h 235"/>
                <a:gd name="T52" fmla="*/ 439 w 439"/>
                <a:gd name="T53" fmla="*/ 235 h 2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9"/>
                <a:gd name="T82" fmla="*/ 0 h 235"/>
                <a:gd name="T83" fmla="*/ 439 w 439"/>
                <a:gd name="T84" fmla="*/ 235 h 2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9" h="235">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49" y="212"/>
                  </a:lnTo>
                  <a:lnTo>
                    <a:pt x="242" y="197"/>
                  </a:lnTo>
                  <a:lnTo>
                    <a:pt x="227" y="204"/>
                  </a:lnTo>
                  <a:lnTo>
                    <a:pt x="189" y="189"/>
                  </a:lnTo>
                  <a:lnTo>
                    <a:pt x="181" y="174"/>
                  </a:lnTo>
                  <a:lnTo>
                    <a:pt x="159" y="182"/>
                  </a:lnTo>
                  <a:lnTo>
                    <a:pt x="143" y="167"/>
                  </a:lnTo>
                  <a:lnTo>
                    <a:pt x="151" y="45"/>
                  </a:lnTo>
                  <a:lnTo>
                    <a:pt x="0" y="38"/>
                  </a:lnTo>
                  <a:lnTo>
                    <a:pt x="0" y="0"/>
                  </a:lnTo>
                  <a:lnTo>
                    <a:pt x="53" y="7"/>
                  </a:lnTo>
                  <a:lnTo>
                    <a:pt x="424" y="15"/>
                  </a:lnTo>
                  <a:lnTo>
                    <a:pt x="424" y="45"/>
                  </a:lnTo>
                  <a:lnTo>
                    <a:pt x="439" y="121"/>
                  </a:lnTo>
                  <a:lnTo>
                    <a:pt x="439" y="227"/>
                  </a:lnTo>
                  <a:lnTo>
                    <a:pt x="439" y="235"/>
                  </a:lnTo>
                </a:path>
              </a:pathLst>
            </a:custGeom>
            <a:noFill/>
            <a:ln w="8">
              <a:solidFill>
                <a:srgbClr val="000000"/>
              </a:solidFill>
              <a:prstDash val="solid"/>
              <a:round/>
              <a:headEnd/>
              <a:tailEnd/>
            </a:ln>
          </p:spPr>
          <p:txBody>
            <a:bodyPr/>
            <a:lstStyle/>
            <a:p>
              <a:endParaRPr lang="en-US"/>
            </a:p>
          </p:txBody>
        </p:sp>
        <p:sp>
          <p:nvSpPr>
            <p:cNvPr id="18664" name="Freeform 233"/>
            <p:cNvSpPr>
              <a:spLocks/>
            </p:cNvSpPr>
            <p:nvPr/>
          </p:nvSpPr>
          <p:spPr bwMode="auto">
            <a:xfrm>
              <a:off x="1589" y="1481"/>
              <a:ext cx="409" cy="341"/>
            </a:xfrm>
            <a:custGeom>
              <a:avLst/>
              <a:gdLst>
                <a:gd name="T0" fmla="*/ 394 w 409"/>
                <a:gd name="T1" fmla="*/ 99 h 341"/>
                <a:gd name="T2" fmla="*/ 303 w 409"/>
                <a:gd name="T3" fmla="*/ 76 h 341"/>
                <a:gd name="T4" fmla="*/ 197 w 409"/>
                <a:gd name="T5" fmla="*/ 76 h 341"/>
                <a:gd name="T6" fmla="*/ 174 w 409"/>
                <a:gd name="T7" fmla="*/ 61 h 341"/>
                <a:gd name="T8" fmla="*/ 151 w 409"/>
                <a:gd name="T9" fmla="*/ 68 h 341"/>
                <a:gd name="T10" fmla="*/ 128 w 409"/>
                <a:gd name="T11" fmla="*/ 53 h 341"/>
                <a:gd name="T12" fmla="*/ 136 w 409"/>
                <a:gd name="T13" fmla="*/ 23 h 341"/>
                <a:gd name="T14" fmla="*/ 121 w 409"/>
                <a:gd name="T15" fmla="*/ 15 h 341"/>
                <a:gd name="T16" fmla="*/ 113 w 409"/>
                <a:gd name="T17" fmla="*/ 8 h 341"/>
                <a:gd name="T18" fmla="*/ 106 w 409"/>
                <a:gd name="T19" fmla="*/ 8 h 341"/>
                <a:gd name="T20" fmla="*/ 91 w 409"/>
                <a:gd name="T21" fmla="*/ 0 h 341"/>
                <a:gd name="T22" fmla="*/ 38 w 409"/>
                <a:gd name="T23" fmla="*/ 144 h 341"/>
                <a:gd name="T24" fmla="*/ 0 w 409"/>
                <a:gd name="T25" fmla="*/ 197 h 341"/>
                <a:gd name="T26" fmla="*/ 0 w 409"/>
                <a:gd name="T27" fmla="*/ 258 h 341"/>
                <a:gd name="T28" fmla="*/ 197 w 409"/>
                <a:gd name="T29" fmla="*/ 311 h 341"/>
                <a:gd name="T30" fmla="*/ 333 w 409"/>
                <a:gd name="T31" fmla="*/ 341 h 341"/>
                <a:gd name="T32" fmla="*/ 363 w 409"/>
                <a:gd name="T33" fmla="*/ 212 h 341"/>
                <a:gd name="T34" fmla="*/ 356 w 409"/>
                <a:gd name="T35" fmla="*/ 190 h 341"/>
                <a:gd name="T36" fmla="*/ 409 w 409"/>
                <a:gd name="T37" fmla="*/ 121 h 341"/>
                <a:gd name="T38" fmla="*/ 394 w 409"/>
                <a:gd name="T39" fmla="*/ 99 h 3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9"/>
                <a:gd name="T61" fmla="*/ 0 h 341"/>
                <a:gd name="T62" fmla="*/ 409 w 409"/>
                <a:gd name="T63" fmla="*/ 341 h 3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9" h="341">
                  <a:moveTo>
                    <a:pt x="394" y="99"/>
                  </a:moveTo>
                  <a:lnTo>
                    <a:pt x="303" y="76"/>
                  </a:lnTo>
                  <a:lnTo>
                    <a:pt x="197" y="76"/>
                  </a:lnTo>
                  <a:lnTo>
                    <a:pt x="174" y="61"/>
                  </a:lnTo>
                  <a:lnTo>
                    <a:pt x="151" y="68"/>
                  </a:lnTo>
                  <a:lnTo>
                    <a:pt x="128" y="53"/>
                  </a:lnTo>
                  <a:lnTo>
                    <a:pt x="136" y="23"/>
                  </a:lnTo>
                  <a:lnTo>
                    <a:pt x="121" y="15"/>
                  </a:lnTo>
                  <a:lnTo>
                    <a:pt x="113" y="8"/>
                  </a:lnTo>
                  <a:lnTo>
                    <a:pt x="106" y="8"/>
                  </a:lnTo>
                  <a:lnTo>
                    <a:pt x="91" y="0"/>
                  </a:lnTo>
                  <a:lnTo>
                    <a:pt x="38" y="144"/>
                  </a:lnTo>
                  <a:lnTo>
                    <a:pt x="0" y="197"/>
                  </a:lnTo>
                  <a:lnTo>
                    <a:pt x="0" y="258"/>
                  </a:lnTo>
                  <a:lnTo>
                    <a:pt x="197" y="311"/>
                  </a:lnTo>
                  <a:lnTo>
                    <a:pt x="333" y="341"/>
                  </a:lnTo>
                  <a:lnTo>
                    <a:pt x="363" y="212"/>
                  </a:lnTo>
                  <a:lnTo>
                    <a:pt x="356" y="190"/>
                  </a:lnTo>
                  <a:lnTo>
                    <a:pt x="409" y="121"/>
                  </a:lnTo>
                  <a:lnTo>
                    <a:pt x="394" y="99"/>
                  </a:lnTo>
                  <a:close/>
                </a:path>
              </a:pathLst>
            </a:custGeom>
            <a:solidFill>
              <a:srgbClr val="FF4500"/>
            </a:solidFill>
            <a:ln w="8">
              <a:solidFill>
                <a:srgbClr val="FF4500"/>
              </a:solidFill>
              <a:prstDash val="solid"/>
              <a:round/>
              <a:headEnd/>
              <a:tailEnd/>
            </a:ln>
          </p:spPr>
          <p:txBody>
            <a:bodyPr/>
            <a:lstStyle/>
            <a:p>
              <a:endParaRPr lang="en-US"/>
            </a:p>
          </p:txBody>
        </p:sp>
        <p:sp>
          <p:nvSpPr>
            <p:cNvPr id="18665" name="Freeform 234"/>
            <p:cNvSpPr>
              <a:spLocks/>
            </p:cNvSpPr>
            <p:nvPr/>
          </p:nvSpPr>
          <p:spPr bwMode="auto">
            <a:xfrm>
              <a:off x="1589" y="1481"/>
              <a:ext cx="409" cy="341"/>
            </a:xfrm>
            <a:custGeom>
              <a:avLst/>
              <a:gdLst>
                <a:gd name="T0" fmla="*/ 394 w 409"/>
                <a:gd name="T1" fmla="*/ 99 h 341"/>
                <a:gd name="T2" fmla="*/ 303 w 409"/>
                <a:gd name="T3" fmla="*/ 76 h 341"/>
                <a:gd name="T4" fmla="*/ 197 w 409"/>
                <a:gd name="T5" fmla="*/ 76 h 341"/>
                <a:gd name="T6" fmla="*/ 174 w 409"/>
                <a:gd name="T7" fmla="*/ 61 h 341"/>
                <a:gd name="T8" fmla="*/ 151 w 409"/>
                <a:gd name="T9" fmla="*/ 68 h 341"/>
                <a:gd name="T10" fmla="*/ 128 w 409"/>
                <a:gd name="T11" fmla="*/ 53 h 341"/>
                <a:gd name="T12" fmla="*/ 136 w 409"/>
                <a:gd name="T13" fmla="*/ 23 h 341"/>
                <a:gd name="T14" fmla="*/ 121 w 409"/>
                <a:gd name="T15" fmla="*/ 15 h 341"/>
                <a:gd name="T16" fmla="*/ 113 w 409"/>
                <a:gd name="T17" fmla="*/ 8 h 341"/>
                <a:gd name="T18" fmla="*/ 106 w 409"/>
                <a:gd name="T19" fmla="*/ 8 h 341"/>
                <a:gd name="T20" fmla="*/ 91 w 409"/>
                <a:gd name="T21" fmla="*/ 0 h 341"/>
                <a:gd name="T22" fmla="*/ 38 w 409"/>
                <a:gd name="T23" fmla="*/ 144 h 341"/>
                <a:gd name="T24" fmla="*/ 0 w 409"/>
                <a:gd name="T25" fmla="*/ 197 h 341"/>
                <a:gd name="T26" fmla="*/ 0 w 409"/>
                <a:gd name="T27" fmla="*/ 258 h 341"/>
                <a:gd name="T28" fmla="*/ 197 w 409"/>
                <a:gd name="T29" fmla="*/ 311 h 341"/>
                <a:gd name="T30" fmla="*/ 333 w 409"/>
                <a:gd name="T31" fmla="*/ 341 h 341"/>
                <a:gd name="T32" fmla="*/ 363 w 409"/>
                <a:gd name="T33" fmla="*/ 212 h 341"/>
                <a:gd name="T34" fmla="*/ 356 w 409"/>
                <a:gd name="T35" fmla="*/ 190 h 341"/>
                <a:gd name="T36" fmla="*/ 409 w 409"/>
                <a:gd name="T37" fmla="*/ 121 h 341"/>
                <a:gd name="T38" fmla="*/ 394 w 409"/>
                <a:gd name="T39" fmla="*/ 99 h 341"/>
                <a:gd name="T40" fmla="*/ 394 w 409"/>
                <a:gd name="T41" fmla="*/ 106 h 3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9"/>
                <a:gd name="T64" fmla="*/ 0 h 341"/>
                <a:gd name="T65" fmla="*/ 409 w 409"/>
                <a:gd name="T66" fmla="*/ 341 h 3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9" h="341">
                  <a:moveTo>
                    <a:pt x="394" y="99"/>
                  </a:moveTo>
                  <a:lnTo>
                    <a:pt x="303" y="76"/>
                  </a:lnTo>
                  <a:lnTo>
                    <a:pt x="197" y="76"/>
                  </a:lnTo>
                  <a:lnTo>
                    <a:pt x="174" y="61"/>
                  </a:lnTo>
                  <a:lnTo>
                    <a:pt x="151" y="68"/>
                  </a:lnTo>
                  <a:lnTo>
                    <a:pt x="128" y="53"/>
                  </a:lnTo>
                  <a:lnTo>
                    <a:pt x="136" y="23"/>
                  </a:lnTo>
                  <a:lnTo>
                    <a:pt x="121" y="15"/>
                  </a:lnTo>
                  <a:lnTo>
                    <a:pt x="113" y="8"/>
                  </a:lnTo>
                  <a:lnTo>
                    <a:pt x="106" y="8"/>
                  </a:lnTo>
                  <a:lnTo>
                    <a:pt x="91" y="0"/>
                  </a:lnTo>
                  <a:lnTo>
                    <a:pt x="38" y="144"/>
                  </a:lnTo>
                  <a:lnTo>
                    <a:pt x="0" y="197"/>
                  </a:lnTo>
                  <a:lnTo>
                    <a:pt x="0" y="258"/>
                  </a:lnTo>
                  <a:lnTo>
                    <a:pt x="197" y="311"/>
                  </a:lnTo>
                  <a:lnTo>
                    <a:pt x="333" y="341"/>
                  </a:lnTo>
                  <a:lnTo>
                    <a:pt x="363" y="212"/>
                  </a:lnTo>
                  <a:lnTo>
                    <a:pt x="356" y="190"/>
                  </a:lnTo>
                  <a:lnTo>
                    <a:pt x="409" y="121"/>
                  </a:lnTo>
                  <a:lnTo>
                    <a:pt x="394" y="99"/>
                  </a:lnTo>
                  <a:lnTo>
                    <a:pt x="394" y="106"/>
                  </a:lnTo>
                </a:path>
              </a:pathLst>
            </a:custGeom>
            <a:noFill/>
            <a:ln w="8">
              <a:solidFill>
                <a:srgbClr val="000000"/>
              </a:solidFill>
              <a:prstDash val="solid"/>
              <a:round/>
              <a:headEnd/>
              <a:tailEnd/>
            </a:ln>
          </p:spPr>
          <p:txBody>
            <a:bodyPr/>
            <a:lstStyle/>
            <a:p>
              <a:endParaRPr lang="en-US"/>
            </a:p>
          </p:txBody>
        </p:sp>
        <p:sp>
          <p:nvSpPr>
            <p:cNvPr id="18666" name="Freeform 235"/>
            <p:cNvSpPr>
              <a:spLocks/>
            </p:cNvSpPr>
            <p:nvPr/>
          </p:nvSpPr>
          <p:spPr bwMode="auto">
            <a:xfrm>
              <a:off x="3641" y="1830"/>
              <a:ext cx="295" cy="190"/>
            </a:xfrm>
            <a:custGeom>
              <a:avLst/>
              <a:gdLst>
                <a:gd name="T0" fmla="*/ 258 w 295"/>
                <a:gd name="T1" fmla="*/ 30 h 190"/>
                <a:gd name="T2" fmla="*/ 250 w 295"/>
                <a:gd name="T3" fmla="*/ 8 h 190"/>
                <a:gd name="T4" fmla="*/ 235 w 295"/>
                <a:gd name="T5" fmla="*/ 0 h 190"/>
                <a:gd name="T6" fmla="*/ 30 w 295"/>
                <a:gd name="T7" fmla="*/ 38 h 190"/>
                <a:gd name="T8" fmla="*/ 30 w 295"/>
                <a:gd name="T9" fmla="*/ 23 h 190"/>
                <a:gd name="T10" fmla="*/ 0 w 295"/>
                <a:gd name="T11" fmla="*/ 46 h 190"/>
                <a:gd name="T12" fmla="*/ 8 w 295"/>
                <a:gd name="T13" fmla="*/ 137 h 190"/>
                <a:gd name="T14" fmla="*/ 23 w 295"/>
                <a:gd name="T15" fmla="*/ 190 h 190"/>
                <a:gd name="T16" fmla="*/ 68 w 295"/>
                <a:gd name="T17" fmla="*/ 182 h 190"/>
                <a:gd name="T18" fmla="*/ 250 w 295"/>
                <a:gd name="T19" fmla="*/ 152 h 190"/>
                <a:gd name="T20" fmla="*/ 265 w 295"/>
                <a:gd name="T21" fmla="*/ 137 h 190"/>
                <a:gd name="T22" fmla="*/ 295 w 295"/>
                <a:gd name="T23" fmla="*/ 114 h 190"/>
                <a:gd name="T24" fmla="*/ 265 w 295"/>
                <a:gd name="T25" fmla="*/ 83 h 190"/>
                <a:gd name="T26" fmla="*/ 258 w 295"/>
                <a:gd name="T27" fmla="*/ 61 h 190"/>
                <a:gd name="T28" fmla="*/ 273 w 295"/>
                <a:gd name="T29" fmla="*/ 38 h 190"/>
                <a:gd name="T30" fmla="*/ 258 w 295"/>
                <a:gd name="T31" fmla="*/ 30 h 1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5"/>
                <a:gd name="T49" fmla="*/ 0 h 190"/>
                <a:gd name="T50" fmla="*/ 295 w 295"/>
                <a:gd name="T51" fmla="*/ 190 h 1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5" h="190">
                  <a:moveTo>
                    <a:pt x="258" y="30"/>
                  </a:moveTo>
                  <a:lnTo>
                    <a:pt x="250" y="8"/>
                  </a:lnTo>
                  <a:lnTo>
                    <a:pt x="235" y="0"/>
                  </a:lnTo>
                  <a:lnTo>
                    <a:pt x="30" y="38"/>
                  </a:lnTo>
                  <a:lnTo>
                    <a:pt x="30" y="23"/>
                  </a:lnTo>
                  <a:lnTo>
                    <a:pt x="0" y="46"/>
                  </a:lnTo>
                  <a:lnTo>
                    <a:pt x="8" y="137"/>
                  </a:lnTo>
                  <a:lnTo>
                    <a:pt x="23" y="190"/>
                  </a:lnTo>
                  <a:lnTo>
                    <a:pt x="68" y="182"/>
                  </a:lnTo>
                  <a:lnTo>
                    <a:pt x="250" y="152"/>
                  </a:lnTo>
                  <a:lnTo>
                    <a:pt x="265" y="137"/>
                  </a:lnTo>
                  <a:lnTo>
                    <a:pt x="295" y="114"/>
                  </a:lnTo>
                  <a:lnTo>
                    <a:pt x="265" y="83"/>
                  </a:lnTo>
                  <a:lnTo>
                    <a:pt x="258" y="61"/>
                  </a:lnTo>
                  <a:lnTo>
                    <a:pt x="273" y="38"/>
                  </a:lnTo>
                  <a:lnTo>
                    <a:pt x="258" y="30"/>
                  </a:lnTo>
                  <a:close/>
                </a:path>
              </a:pathLst>
            </a:custGeom>
            <a:solidFill>
              <a:srgbClr val="FF4500"/>
            </a:solidFill>
            <a:ln w="8">
              <a:solidFill>
                <a:srgbClr val="FF4500"/>
              </a:solidFill>
              <a:prstDash val="solid"/>
              <a:round/>
              <a:headEnd/>
              <a:tailEnd/>
            </a:ln>
          </p:spPr>
          <p:txBody>
            <a:bodyPr/>
            <a:lstStyle/>
            <a:p>
              <a:endParaRPr lang="en-US"/>
            </a:p>
          </p:txBody>
        </p:sp>
        <p:sp>
          <p:nvSpPr>
            <p:cNvPr id="18667" name="Freeform 236"/>
            <p:cNvSpPr>
              <a:spLocks/>
            </p:cNvSpPr>
            <p:nvPr/>
          </p:nvSpPr>
          <p:spPr bwMode="auto">
            <a:xfrm>
              <a:off x="3641" y="1830"/>
              <a:ext cx="295" cy="190"/>
            </a:xfrm>
            <a:custGeom>
              <a:avLst/>
              <a:gdLst>
                <a:gd name="T0" fmla="*/ 258 w 295"/>
                <a:gd name="T1" fmla="*/ 30 h 190"/>
                <a:gd name="T2" fmla="*/ 250 w 295"/>
                <a:gd name="T3" fmla="*/ 8 h 190"/>
                <a:gd name="T4" fmla="*/ 235 w 295"/>
                <a:gd name="T5" fmla="*/ 0 h 190"/>
                <a:gd name="T6" fmla="*/ 30 w 295"/>
                <a:gd name="T7" fmla="*/ 38 h 190"/>
                <a:gd name="T8" fmla="*/ 30 w 295"/>
                <a:gd name="T9" fmla="*/ 23 h 190"/>
                <a:gd name="T10" fmla="*/ 0 w 295"/>
                <a:gd name="T11" fmla="*/ 46 h 190"/>
                <a:gd name="T12" fmla="*/ 8 w 295"/>
                <a:gd name="T13" fmla="*/ 137 h 190"/>
                <a:gd name="T14" fmla="*/ 23 w 295"/>
                <a:gd name="T15" fmla="*/ 190 h 190"/>
                <a:gd name="T16" fmla="*/ 68 w 295"/>
                <a:gd name="T17" fmla="*/ 182 h 190"/>
                <a:gd name="T18" fmla="*/ 250 w 295"/>
                <a:gd name="T19" fmla="*/ 152 h 190"/>
                <a:gd name="T20" fmla="*/ 265 w 295"/>
                <a:gd name="T21" fmla="*/ 137 h 190"/>
                <a:gd name="T22" fmla="*/ 295 w 295"/>
                <a:gd name="T23" fmla="*/ 114 h 190"/>
                <a:gd name="T24" fmla="*/ 265 w 295"/>
                <a:gd name="T25" fmla="*/ 83 h 190"/>
                <a:gd name="T26" fmla="*/ 258 w 295"/>
                <a:gd name="T27" fmla="*/ 61 h 190"/>
                <a:gd name="T28" fmla="*/ 273 w 295"/>
                <a:gd name="T29" fmla="*/ 38 h 190"/>
                <a:gd name="T30" fmla="*/ 258 w 295"/>
                <a:gd name="T31" fmla="*/ 30 h 190"/>
                <a:gd name="T32" fmla="*/ 258 w 295"/>
                <a:gd name="T33" fmla="*/ 38 h 1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5"/>
                <a:gd name="T52" fmla="*/ 0 h 190"/>
                <a:gd name="T53" fmla="*/ 295 w 295"/>
                <a:gd name="T54" fmla="*/ 190 h 1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5" h="190">
                  <a:moveTo>
                    <a:pt x="258" y="30"/>
                  </a:moveTo>
                  <a:lnTo>
                    <a:pt x="250" y="8"/>
                  </a:lnTo>
                  <a:lnTo>
                    <a:pt x="235" y="0"/>
                  </a:lnTo>
                  <a:lnTo>
                    <a:pt x="30" y="38"/>
                  </a:lnTo>
                  <a:lnTo>
                    <a:pt x="30" y="23"/>
                  </a:lnTo>
                  <a:lnTo>
                    <a:pt x="0" y="46"/>
                  </a:lnTo>
                  <a:lnTo>
                    <a:pt x="8" y="137"/>
                  </a:lnTo>
                  <a:lnTo>
                    <a:pt x="23" y="190"/>
                  </a:lnTo>
                  <a:lnTo>
                    <a:pt x="68" y="182"/>
                  </a:lnTo>
                  <a:lnTo>
                    <a:pt x="250" y="152"/>
                  </a:lnTo>
                  <a:lnTo>
                    <a:pt x="265" y="137"/>
                  </a:lnTo>
                  <a:lnTo>
                    <a:pt x="295" y="114"/>
                  </a:lnTo>
                  <a:lnTo>
                    <a:pt x="265" y="83"/>
                  </a:lnTo>
                  <a:lnTo>
                    <a:pt x="258" y="61"/>
                  </a:lnTo>
                  <a:lnTo>
                    <a:pt x="273" y="38"/>
                  </a:lnTo>
                  <a:lnTo>
                    <a:pt x="258" y="30"/>
                  </a:lnTo>
                  <a:lnTo>
                    <a:pt x="258" y="38"/>
                  </a:lnTo>
                </a:path>
              </a:pathLst>
            </a:custGeom>
            <a:noFill/>
            <a:ln w="8">
              <a:solidFill>
                <a:srgbClr val="000000"/>
              </a:solidFill>
              <a:prstDash val="solid"/>
              <a:round/>
              <a:headEnd/>
              <a:tailEnd/>
            </a:ln>
          </p:spPr>
          <p:txBody>
            <a:bodyPr/>
            <a:lstStyle/>
            <a:p>
              <a:endParaRPr lang="en-US"/>
            </a:p>
          </p:txBody>
        </p:sp>
        <p:sp>
          <p:nvSpPr>
            <p:cNvPr id="18668" name="Freeform 237"/>
            <p:cNvSpPr>
              <a:spLocks/>
            </p:cNvSpPr>
            <p:nvPr/>
          </p:nvSpPr>
          <p:spPr bwMode="auto">
            <a:xfrm>
              <a:off x="4042" y="1784"/>
              <a:ext cx="23" cy="54"/>
            </a:xfrm>
            <a:custGeom>
              <a:avLst/>
              <a:gdLst>
                <a:gd name="T0" fmla="*/ 23 w 23"/>
                <a:gd name="T1" fmla="*/ 16 h 54"/>
                <a:gd name="T2" fmla="*/ 16 w 23"/>
                <a:gd name="T3" fmla="*/ 0 h 54"/>
                <a:gd name="T4" fmla="*/ 0 w 23"/>
                <a:gd name="T5" fmla="*/ 8 h 54"/>
                <a:gd name="T6" fmla="*/ 8 w 23"/>
                <a:gd name="T7" fmla="*/ 46 h 54"/>
                <a:gd name="T8" fmla="*/ 8 w 23"/>
                <a:gd name="T9" fmla="*/ 54 h 54"/>
                <a:gd name="T10" fmla="*/ 23 w 23"/>
                <a:gd name="T11" fmla="*/ 46 h 54"/>
                <a:gd name="T12" fmla="*/ 23 w 23"/>
                <a:gd name="T13" fmla="*/ 16 h 54"/>
                <a:gd name="T14" fmla="*/ 0 60000 65536"/>
                <a:gd name="T15" fmla="*/ 0 60000 65536"/>
                <a:gd name="T16" fmla="*/ 0 60000 65536"/>
                <a:gd name="T17" fmla="*/ 0 60000 65536"/>
                <a:gd name="T18" fmla="*/ 0 60000 65536"/>
                <a:gd name="T19" fmla="*/ 0 60000 65536"/>
                <a:gd name="T20" fmla="*/ 0 60000 65536"/>
                <a:gd name="T21" fmla="*/ 0 w 23"/>
                <a:gd name="T22" fmla="*/ 0 h 54"/>
                <a:gd name="T23" fmla="*/ 23 w 23"/>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54">
                  <a:moveTo>
                    <a:pt x="23" y="16"/>
                  </a:moveTo>
                  <a:lnTo>
                    <a:pt x="16" y="0"/>
                  </a:lnTo>
                  <a:lnTo>
                    <a:pt x="0" y="8"/>
                  </a:lnTo>
                  <a:lnTo>
                    <a:pt x="8" y="46"/>
                  </a:lnTo>
                  <a:lnTo>
                    <a:pt x="8" y="54"/>
                  </a:lnTo>
                  <a:lnTo>
                    <a:pt x="23" y="46"/>
                  </a:lnTo>
                  <a:lnTo>
                    <a:pt x="23" y="16"/>
                  </a:lnTo>
                  <a:close/>
                </a:path>
              </a:pathLst>
            </a:custGeom>
            <a:solidFill>
              <a:srgbClr val="FF8C00"/>
            </a:solidFill>
            <a:ln w="8">
              <a:solidFill>
                <a:srgbClr val="FF8C00"/>
              </a:solidFill>
              <a:prstDash val="solid"/>
              <a:round/>
              <a:headEnd/>
              <a:tailEnd/>
            </a:ln>
          </p:spPr>
          <p:txBody>
            <a:bodyPr/>
            <a:lstStyle/>
            <a:p>
              <a:endParaRPr lang="en-US"/>
            </a:p>
          </p:txBody>
        </p:sp>
        <p:sp>
          <p:nvSpPr>
            <p:cNvPr id="18669" name="Freeform 238"/>
            <p:cNvSpPr>
              <a:spLocks/>
            </p:cNvSpPr>
            <p:nvPr/>
          </p:nvSpPr>
          <p:spPr bwMode="auto">
            <a:xfrm>
              <a:off x="4042" y="1784"/>
              <a:ext cx="23" cy="54"/>
            </a:xfrm>
            <a:custGeom>
              <a:avLst/>
              <a:gdLst>
                <a:gd name="T0" fmla="*/ 23 w 23"/>
                <a:gd name="T1" fmla="*/ 16 h 54"/>
                <a:gd name="T2" fmla="*/ 16 w 23"/>
                <a:gd name="T3" fmla="*/ 0 h 54"/>
                <a:gd name="T4" fmla="*/ 0 w 23"/>
                <a:gd name="T5" fmla="*/ 8 h 54"/>
                <a:gd name="T6" fmla="*/ 8 w 23"/>
                <a:gd name="T7" fmla="*/ 46 h 54"/>
                <a:gd name="T8" fmla="*/ 8 w 23"/>
                <a:gd name="T9" fmla="*/ 54 h 54"/>
                <a:gd name="T10" fmla="*/ 23 w 23"/>
                <a:gd name="T11" fmla="*/ 46 h 54"/>
                <a:gd name="T12" fmla="*/ 23 w 23"/>
                <a:gd name="T13" fmla="*/ 16 h 54"/>
                <a:gd name="T14" fmla="*/ 23 w 23"/>
                <a:gd name="T15" fmla="*/ 23 h 54"/>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54"/>
                <a:gd name="T26" fmla="*/ 23 w 23"/>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54">
                  <a:moveTo>
                    <a:pt x="23" y="16"/>
                  </a:moveTo>
                  <a:lnTo>
                    <a:pt x="16" y="0"/>
                  </a:lnTo>
                  <a:lnTo>
                    <a:pt x="0" y="8"/>
                  </a:lnTo>
                  <a:lnTo>
                    <a:pt x="8" y="46"/>
                  </a:lnTo>
                  <a:lnTo>
                    <a:pt x="8" y="54"/>
                  </a:lnTo>
                  <a:lnTo>
                    <a:pt x="23" y="46"/>
                  </a:lnTo>
                  <a:lnTo>
                    <a:pt x="23" y="16"/>
                  </a:lnTo>
                  <a:lnTo>
                    <a:pt x="23" y="23"/>
                  </a:lnTo>
                </a:path>
              </a:pathLst>
            </a:custGeom>
            <a:noFill/>
            <a:ln w="8">
              <a:solidFill>
                <a:srgbClr val="000000"/>
              </a:solidFill>
              <a:prstDash val="solid"/>
              <a:round/>
              <a:headEnd/>
              <a:tailEnd/>
            </a:ln>
          </p:spPr>
          <p:txBody>
            <a:bodyPr/>
            <a:lstStyle/>
            <a:p>
              <a:endParaRPr lang="en-US"/>
            </a:p>
          </p:txBody>
        </p:sp>
        <p:sp>
          <p:nvSpPr>
            <p:cNvPr id="18670" name="Freeform 239"/>
            <p:cNvSpPr>
              <a:spLocks/>
            </p:cNvSpPr>
            <p:nvPr/>
          </p:nvSpPr>
          <p:spPr bwMode="auto">
            <a:xfrm>
              <a:off x="4073" y="1807"/>
              <a:ext cx="7" cy="8"/>
            </a:xfrm>
            <a:custGeom>
              <a:avLst/>
              <a:gdLst>
                <a:gd name="T0" fmla="*/ 0 w 7"/>
                <a:gd name="T1" fmla="*/ 0 h 8"/>
                <a:gd name="T2" fmla="*/ 7 w 7"/>
                <a:gd name="T3" fmla="*/ 0 h 8"/>
                <a:gd name="T4" fmla="*/ 7 w 7"/>
                <a:gd name="T5" fmla="*/ 8 h 8"/>
                <a:gd name="T6" fmla="*/ 0 w 7"/>
                <a:gd name="T7" fmla="*/ 0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0" y="0"/>
                  </a:moveTo>
                  <a:lnTo>
                    <a:pt x="7" y="0"/>
                  </a:lnTo>
                  <a:lnTo>
                    <a:pt x="7" y="8"/>
                  </a:lnTo>
                  <a:lnTo>
                    <a:pt x="0" y="0"/>
                  </a:lnTo>
                  <a:close/>
                </a:path>
              </a:pathLst>
            </a:custGeom>
            <a:solidFill>
              <a:srgbClr val="FF8C00"/>
            </a:solidFill>
            <a:ln w="8">
              <a:solidFill>
                <a:srgbClr val="FF8C00"/>
              </a:solidFill>
              <a:prstDash val="solid"/>
              <a:round/>
              <a:headEnd/>
              <a:tailEnd/>
            </a:ln>
          </p:spPr>
          <p:txBody>
            <a:bodyPr/>
            <a:lstStyle/>
            <a:p>
              <a:endParaRPr lang="en-US"/>
            </a:p>
          </p:txBody>
        </p:sp>
        <p:sp>
          <p:nvSpPr>
            <p:cNvPr id="18671" name="Freeform 240"/>
            <p:cNvSpPr>
              <a:spLocks/>
            </p:cNvSpPr>
            <p:nvPr/>
          </p:nvSpPr>
          <p:spPr bwMode="auto">
            <a:xfrm>
              <a:off x="4073" y="1807"/>
              <a:ext cx="7" cy="8"/>
            </a:xfrm>
            <a:custGeom>
              <a:avLst/>
              <a:gdLst>
                <a:gd name="T0" fmla="*/ 0 w 7"/>
                <a:gd name="T1" fmla="*/ 0 h 8"/>
                <a:gd name="T2" fmla="*/ 7 w 7"/>
                <a:gd name="T3" fmla="*/ 0 h 8"/>
                <a:gd name="T4" fmla="*/ 7 w 7"/>
                <a:gd name="T5" fmla="*/ 8 h 8"/>
                <a:gd name="T6" fmla="*/ 0 w 7"/>
                <a:gd name="T7" fmla="*/ 0 h 8"/>
                <a:gd name="T8" fmla="*/ 0 w 7"/>
                <a:gd name="T9" fmla="*/ 8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0"/>
                  </a:moveTo>
                  <a:lnTo>
                    <a:pt x="7" y="0"/>
                  </a:lnTo>
                  <a:lnTo>
                    <a:pt x="7" y="8"/>
                  </a:lnTo>
                  <a:lnTo>
                    <a:pt x="0" y="0"/>
                  </a:lnTo>
                  <a:lnTo>
                    <a:pt x="0" y="8"/>
                  </a:lnTo>
                </a:path>
              </a:pathLst>
            </a:custGeom>
            <a:noFill/>
            <a:ln w="8">
              <a:solidFill>
                <a:srgbClr val="000000"/>
              </a:solidFill>
              <a:prstDash val="solid"/>
              <a:round/>
              <a:headEnd/>
              <a:tailEnd/>
            </a:ln>
          </p:spPr>
          <p:txBody>
            <a:bodyPr/>
            <a:lstStyle/>
            <a:p>
              <a:endParaRPr lang="en-US"/>
            </a:p>
          </p:txBody>
        </p:sp>
        <p:sp>
          <p:nvSpPr>
            <p:cNvPr id="18672" name="Freeform 241"/>
            <p:cNvSpPr>
              <a:spLocks/>
            </p:cNvSpPr>
            <p:nvPr/>
          </p:nvSpPr>
          <p:spPr bwMode="auto">
            <a:xfrm>
              <a:off x="3565" y="2316"/>
              <a:ext cx="258" cy="197"/>
            </a:xfrm>
            <a:custGeom>
              <a:avLst/>
              <a:gdLst>
                <a:gd name="T0" fmla="*/ 258 w 258"/>
                <a:gd name="T1" fmla="*/ 60 h 197"/>
                <a:gd name="T2" fmla="*/ 190 w 258"/>
                <a:gd name="T3" fmla="*/ 7 h 197"/>
                <a:gd name="T4" fmla="*/ 129 w 258"/>
                <a:gd name="T5" fmla="*/ 15 h 197"/>
                <a:gd name="T6" fmla="*/ 114 w 258"/>
                <a:gd name="T7" fmla="*/ 0 h 197"/>
                <a:gd name="T8" fmla="*/ 46 w 258"/>
                <a:gd name="T9" fmla="*/ 7 h 197"/>
                <a:gd name="T10" fmla="*/ 8 w 258"/>
                <a:gd name="T11" fmla="*/ 22 h 197"/>
                <a:gd name="T12" fmla="*/ 0 w 258"/>
                <a:gd name="T13" fmla="*/ 45 h 197"/>
                <a:gd name="T14" fmla="*/ 31 w 258"/>
                <a:gd name="T15" fmla="*/ 53 h 197"/>
                <a:gd name="T16" fmla="*/ 46 w 258"/>
                <a:gd name="T17" fmla="*/ 91 h 197"/>
                <a:gd name="T18" fmla="*/ 114 w 258"/>
                <a:gd name="T19" fmla="*/ 136 h 197"/>
                <a:gd name="T20" fmla="*/ 137 w 258"/>
                <a:gd name="T21" fmla="*/ 182 h 197"/>
                <a:gd name="T22" fmla="*/ 152 w 258"/>
                <a:gd name="T23" fmla="*/ 197 h 197"/>
                <a:gd name="T24" fmla="*/ 159 w 258"/>
                <a:gd name="T25" fmla="*/ 159 h 197"/>
                <a:gd name="T26" fmla="*/ 182 w 258"/>
                <a:gd name="T27" fmla="*/ 159 h 197"/>
                <a:gd name="T28" fmla="*/ 182 w 258"/>
                <a:gd name="T29" fmla="*/ 144 h 197"/>
                <a:gd name="T30" fmla="*/ 190 w 258"/>
                <a:gd name="T31" fmla="*/ 159 h 197"/>
                <a:gd name="T32" fmla="*/ 197 w 258"/>
                <a:gd name="T33" fmla="*/ 151 h 197"/>
                <a:gd name="T34" fmla="*/ 190 w 258"/>
                <a:gd name="T35" fmla="*/ 151 h 197"/>
                <a:gd name="T36" fmla="*/ 197 w 258"/>
                <a:gd name="T37" fmla="*/ 144 h 197"/>
                <a:gd name="T38" fmla="*/ 197 w 258"/>
                <a:gd name="T39" fmla="*/ 136 h 197"/>
                <a:gd name="T40" fmla="*/ 205 w 258"/>
                <a:gd name="T41" fmla="*/ 136 h 197"/>
                <a:gd name="T42" fmla="*/ 228 w 258"/>
                <a:gd name="T43" fmla="*/ 113 h 197"/>
                <a:gd name="T44" fmla="*/ 228 w 258"/>
                <a:gd name="T45" fmla="*/ 91 h 197"/>
                <a:gd name="T46" fmla="*/ 235 w 258"/>
                <a:gd name="T47" fmla="*/ 83 h 197"/>
                <a:gd name="T48" fmla="*/ 235 w 258"/>
                <a:gd name="T49" fmla="*/ 98 h 197"/>
                <a:gd name="T50" fmla="*/ 258 w 258"/>
                <a:gd name="T51" fmla="*/ 60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197"/>
                <a:gd name="T80" fmla="*/ 258 w 258"/>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197">
                  <a:moveTo>
                    <a:pt x="258" y="60"/>
                  </a:moveTo>
                  <a:lnTo>
                    <a:pt x="190" y="7"/>
                  </a:lnTo>
                  <a:lnTo>
                    <a:pt x="129" y="15"/>
                  </a:lnTo>
                  <a:lnTo>
                    <a:pt x="114" y="0"/>
                  </a:lnTo>
                  <a:lnTo>
                    <a:pt x="46" y="7"/>
                  </a:lnTo>
                  <a:lnTo>
                    <a:pt x="8" y="22"/>
                  </a:lnTo>
                  <a:lnTo>
                    <a:pt x="0" y="45"/>
                  </a:lnTo>
                  <a:lnTo>
                    <a:pt x="31" y="53"/>
                  </a:lnTo>
                  <a:lnTo>
                    <a:pt x="46" y="91"/>
                  </a:lnTo>
                  <a:lnTo>
                    <a:pt x="114" y="136"/>
                  </a:lnTo>
                  <a:lnTo>
                    <a:pt x="137" y="182"/>
                  </a:lnTo>
                  <a:lnTo>
                    <a:pt x="152" y="197"/>
                  </a:lnTo>
                  <a:lnTo>
                    <a:pt x="159" y="159"/>
                  </a:lnTo>
                  <a:lnTo>
                    <a:pt x="182" y="159"/>
                  </a:lnTo>
                  <a:lnTo>
                    <a:pt x="182" y="144"/>
                  </a:lnTo>
                  <a:lnTo>
                    <a:pt x="190" y="159"/>
                  </a:lnTo>
                  <a:lnTo>
                    <a:pt x="197" y="151"/>
                  </a:lnTo>
                  <a:lnTo>
                    <a:pt x="190" y="151"/>
                  </a:lnTo>
                  <a:lnTo>
                    <a:pt x="197" y="144"/>
                  </a:lnTo>
                  <a:lnTo>
                    <a:pt x="197" y="136"/>
                  </a:lnTo>
                  <a:lnTo>
                    <a:pt x="205" y="136"/>
                  </a:lnTo>
                  <a:lnTo>
                    <a:pt x="228" y="113"/>
                  </a:lnTo>
                  <a:lnTo>
                    <a:pt x="228" y="91"/>
                  </a:lnTo>
                  <a:lnTo>
                    <a:pt x="235" y="83"/>
                  </a:lnTo>
                  <a:lnTo>
                    <a:pt x="235" y="98"/>
                  </a:lnTo>
                  <a:lnTo>
                    <a:pt x="258" y="60"/>
                  </a:lnTo>
                  <a:close/>
                </a:path>
              </a:pathLst>
            </a:custGeom>
            <a:solidFill>
              <a:srgbClr val="B22222"/>
            </a:solidFill>
            <a:ln w="8">
              <a:solidFill>
                <a:srgbClr val="B22222"/>
              </a:solidFill>
              <a:prstDash val="solid"/>
              <a:round/>
              <a:headEnd/>
              <a:tailEnd/>
            </a:ln>
          </p:spPr>
          <p:txBody>
            <a:bodyPr/>
            <a:lstStyle/>
            <a:p>
              <a:endParaRPr lang="en-US"/>
            </a:p>
          </p:txBody>
        </p:sp>
        <p:sp>
          <p:nvSpPr>
            <p:cNvPr id="18673" name="Freeform 242"/>
            <p:cNvSpPr>
              <a:spLocks/>
            </p:cNvSpPr>
            <p:nvPr/>
          </p:nvSpPr>
          <p:spPr bwMode="auto">
            <a:xfrm>
              <a:off x="3565" y="2316"/>
              <a:ext cx="258" cy="197"/>
            </a:xfrm>
            <a:custGeom>
              <a:avLst/>
              <a:gdLst>
                <a:gd name="T0" fmla="*/ 258 w 258"/>
                <a:gd name="T1" fmla="*/ 60 h 197"/>
                <a:gd name="T2" fmla="*/ 190 w 258"/>
                <a:gd name="T3" fmla="*/ 7 h 197"/>
                <a:gd name="T4" fmla="*/ 129 w 258"/>
                <a:gd name="T5" fmla="*/ 15 h 197"/>
                <a:gd name="T6" fmla="*/ 114 w 258"/>
                <a:gd name="T7" fmla="*/ 0 h 197"/>
                <a:gd name="T8" fmla="*/ 46 w 258"/>
                <a:gd name="T9" fmla="*/ 7 h 197"/>
                <a:gd name="T10" fmla="*/ 8 w 258"/>
                <a:gd name="T11" fmla="*/ 22 h 197"/>
                <a:gd name="T12" fmla="*/ 0 w 258"/>
                <a:gd name="T13" fmla="*/ 45 h 197"/>
                <a:gd name="T14" fmla="*/ 31 w 258"/>
                <a:gd name="T15" fmla="*/ 53 h 197"/>
                <a:gd name="T16" fmla="*/ 46 w 258"/>
                <a:gd name="T17" fmla="*/ 91 h 197"/>
                <a:gd name="T18" fmla="*/ 114 w 258"/>
                <a:gd name="T19" fmla="*/ 136 h 197"/>
                <a:gd name="T20" fmla="*/ 137 w 258"/>
                <a:gd name="T21" fmla="*/ 182 h 197"/>
                <a:gd name="T22" fmla="*/ 152 w 258"/>
                <a:gd name="T23" fmla="*/ 197 h 197"/>
                <a:gd name="T24" fmla="*/ 159 w 258"/>
                <a:gd name="T25" fmla="*/ 159 h 197"/>
                <a:gd name="T26" fmla="*/ 182 w 258"/>
                <a:gd name="T27" fmla="*/ 159 h 197"/>
                <a:gd name="T28" fmla="*/ 182 w 258"/>
                <a:gd name="T29" fmla="*/ 144 h 197"/>
                <a:gd name="T30" fmla="*/ 190 w 258"/>
                <a:gd name="T31" fmla="*/ 159 h 197"/>
                <a:gd name="T32" fmla="*/ 197 w 258"/>
                <a:gd name="T33" fmla="*/ 151 h 197"/>
                <a:gd name="T34" fmla="*/ 190 w 258"/>
                <a:gd name="T35" fmla="*/ 151 h 197"/>
                <a:gd name="T36" fmla="*/ 197 w 258"/>
                <a:gd name="T37" fmla="*/ 144 h 197"/>
                <a:gd name="T38" fmla="*/ 197 w 258"/>
                <a:gd name="T39" fmla="*/ 136 h 197"/>
                <a:gd name="T40" fmla="*/ 205 w 258"/>
                <a:gd name="T41" fmla="*/ 136 h 197"/>
                <a:gd name="T42" fmla="*/ 228 w 258"/>
                <a:gd name="T43" fmla="*/ 113 h 197"/>
                <a:gd name="T44" fmla="*/ 228 w 258"/>
                <a:gd name="T45" fmla="*/ 91 h 197"/>
                <a:gd name="T46" fmla="*/ 235 w 258"/>
                <a:gd name="T47" fmla="*/ 83 h 197"/>
                <a:gd name="T48" fmla="*/ 235 w 258"/>
                <a:gd name="T49" fmla="*/ 98 h 197"/>
                <a:gd name="T50" fmla="*/ 258 w 258"/>
                <a:gd name="T51" fmla="*/ 60 h 197"/>
                <a:gd name="T52" fmla="*/ 258 w 258"/>
                <a:gd name="T53" fmla="*/ 68 h 1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197"/>
                <a:gd name="T83" fmla="*/ 258 w 258"/>
                <a:gd name="T84" fmla="*/ 197 h 19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197">
                  <a:moveTo>
                    <a:pt x="258" y="60"/>
                  </a:moveTo>
                  <a:lnTo>
                    <a:pt x="190" y="7"/>
                  </a:lnTo>
                  <a:lnTo>
                    <a:pt x="129" y="15"/>
                  </a:lnTo>
                  <a:lnTo>
                    <a:pt x="114" y="0"/>
                  </a:lnTo>
                  <a:lnTo>
                    <a:pt x="46" y="7"/>
                  </a:lnTo>
                  <a:lnTo>
                    <a:pt x="8" y="22"/>
                  </a:lnTo>
                  <a:lnTo>
                    <a:pt x="0" y="45"/>
                  </a:lnTo>
                  <a:lnTo>
                    <a:pt x="31" y="53"/>
                  </a:lnTo>
                  <a:lnTo>
                    <a:pt x="46" y="91"/>
                  </a:lnTo>
                  <a:lnTo>
                    <a:pt x="114" y="136"/>
                  </a:lnTo>
                  <a:lnTo>
                    <a:pt x="137" y="182"/>
                  </a:lnTo>
                  <a:lnTo>
                    <a:pt x="152" y="197"/>
                  </a:lnTo>
                  <a:lnTo>
                    <a:pt x="159" y="159"/>
                  </a:lnTo>
                  <a:lnTo>
                    <a:pt x="182" y="159"/>
                  </a:lnTo>
                  <a:lnTo>
                    <a:pt x="182" y="144"/>
                  </a:lnTo>
                  <a:lnTo>
                    <a:pt x="190" y="159"/>
                  </a:lnTo>
                  <a:lnTo>
                    <a:pt x="197" y="151"/>
                  </a:lnTo>
                  <a:lnTo>
                    <a:pt x="190" y="151"/>
                  </a:lnTo>
                  <a:lnTo>
                    <a:pt x="197" y="144"/>
                  </a:lnTo>
                  <a:lnTo>
                    <a:pt x="197" y="136"/>
                  </a:lnTo>
                  <a:lnTo>
                    <a:pt x="205" y="136"/>
                  </a:lnTo>
                  <a:lnTo>
                    <a:pt x="228" y="113"/>
                  </a:lnTo>
                  <a:lnTo>
                    <a:pt x="228" y="91"/>
                  </a:lnTo>
                  <a:lnTo>
                    <a:pt x="235" y="83"/>
                  </a:lnTo>
                  <a:lnTo>
                    <a:pt x="235" y="98"/>
                  </a:lnTo>
                  <a:lnTo>
                    <a:pt x="258" y="60"/>
                  </a:lnTo>
                  <a:lnTo>
                    <a:pt x="258" y="68"/>
                  </a:lnTo>
                </a:path>
              </a:pathLst>
            </a:custGeom>
            <a:noFill/>
            <a:ln w="8">
              <a:solidFill>
                <a:srgbClr val="000000"/>
              </a:solidFill>
              <a:prstDash val="solid"/>
              <a:round/>
              <a:headEnd/>
              <a:tailEnd/>
            </a:ln>
          </p:spPr>
          <p:txBody>
            <a:bodyPr/>
            <a:lstStyle/>
            <a:p>
              <a:endParaRPr lang="en-US"/>
            </a:p>
          </p:txBody>
        </p:sp>
        <p:sp>
          <p:nvSpPr>
            <p:cNvPr id="18674" name="Freeform 243"/>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12 h 235"/>
                <a:gd name="T8" fmla="*/ 258 w 349"/>
                <a:gd name="T9" fmla="*/ 197 h 235"/>
                <a:gd name="T10" fmla="*/ 0 w 349"/>
                <a:gd name="T11" fmla="*/ 182 h 235"/>
                <a:gd name="T12" fmla="*/ 8 w 349"/>
                <a:gd name="T13" fmla="*/ 53 h 235"/>
                <a:gd name="T14" fmla="*/ 16 w 349"/>
                <a:gd name="T15" fmla="*/ 0 h 235"/>
                <a:gd name="T16" fmla="*/ 349 w 349"/>
                <a:gd name="T17" fmla="*/ 15 h 235"/>
                <a:gd name="T18" fmla="*/ 334 w 349"/>
                <a:gd name="T19" fmla="*/ 30 h 235"/>
                <a:gd name="T20" fmla="*/ 349 w 349"/>
                <a:gd name="T21" fmla="*/ 53 h 235"/>
                <a:gd name="T22" fmla="*/ 349 w 349"/>
                <a:gd name="T23" fmla="*/ 167 h 235"/>
                <a:gd name="T24" fmla="*/ 341 w 349"/>
                <a:gd name="T25" fmla="*/ 167 h 235"/>
                <a:gd name="T26" fmla="*/ 349 w 349"/>
                <a:gd name="T27" fmla="*/ 189 h 235"/>
                <a:gd name="T28" fmla="*/ 341 w 349"/>
                <a:gd name="T29" fmla="*/ 220 h 2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9"/>
                <a:gd name="T46" fmla="*/ 0 h 235"/>
                <a:gd name="T47" fmla="*/ 349 w 349"/>
                <a:gd name="T48" fmla="*/ 235 h 23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9" h="235">
                  <a:moveTo>
                    <a:pt x="341" y="220"/>
                  </a:moveTo>
                  <a:lnTo>
                    <a:pt x="349" y="235"/>
                  </a:lnTo>
                  <a:lnTo>
                    <a:pt x="318" y="212"/>
                  </a:lnTo>
                  <a:lnTo>
                    <a:pt x="281" y="212"/>
                  </a:lnTo>
                  <a:lnTo>
                    <a:pt x="258" y="197"/>
                  </a:lnTo>
                  <a:lnTo>
                    <a:pt x="0" y="182"/>
                  </a:lnTo>
                  <a:lnTo>
                    <a:pt x="8" y="53"/>
                  </a:lnTo>
                  <a:lnTo>
                    <a:pt x="16" y="0"/>
                  </a:lnTo>
                  <a:lnTo>
                    <a:pt x="349" y="15"/>
                  </a:lnTo>
                  <a:lnTo>
                    <a:pt x="334" y="30"/>
                  </a:lnTo>
                  <a:lnTo>
                    <a:pt x="349" y="53"/>
                  </a:lnTo>
                  <a:lnTo>
                    <a:pt x="349" y="167"/>
                  </a:lnTo>
                  <a:lnTo>
                    <a:pt x="341" y="167"/>
                  </a:lnTo>
                  <a:lnTo>
                    <a:pt x="349" y="189"/>
                  </a:lnTo>
                  <a:lnTo>
                    <a:pt x="341" y="220"/>
                  </a:lnTo>
                  <a:close/>
                </a:path>
              </a:pathLst>
            </a:custGeom>
            <a:solidFill>
              <a:srgbClr val="FF8C00"/>
            </a:solidFill>
            <a:ln w="8">
              <a:solidFill>
                <a:srgbClr val="FF8C00"/>
              </a:solidFill>
              <a:prstDash val="solid"/>
              <a:round/>
              <a:headEnd/>
              <a:tailEnd/>
            </a:ln>
          </p:spPr>
          <p:txBody>
            <a:bodyPr/>
            <a:lstStyle/>
            <a:p>
              <a:endParaRPr lang="en-US"/>
            </a:p>
          </p:txBody>
        </p:sp>
        <p:sp>
          <p:nvSpPr>
            <p:cNvPr id="18675" name="Freeform 244"/>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12 h 235"/>
                <a:gd name="T8" fmla="*/ 258 w 349"/>
                <a:gd name="T9" fmla="*/ 197 h 235"/>
                <a:gd name="T10" fmla="*/ 0 w 349"/>
                <a:gd name="T11" fmla="*/ 182 h 235"/>
                <a:gd name="T12" fmla="*/ 8 w 349"/>
                <a:gd name="T13" fmla="*/ 53 h 235"/>
                <a:gd name="T14" fmla="*/ 16 w 349"/>
                <a:gd name="T15" fmla="*/ 0 h 235"/>
                <a:gd name="T16" fmla="*/ 349 w 349"/>
                <a:gd name="T17" fmla="*/ 15 h 235"/>
                <a:gd name="T18" fmla="*/ 334 w 349"/>
                <a:gd name="T19" fmla="*/ 30 h 235"/>
                <a:gd name="T20" fmla="*/ 349 w 349"/>
                <a:gd name="T21" fmla="*/ 53 h 235"/>
                <a:gd name="T22" fmla="*/ 349 w 349"/>
                <a:gd name="T23" fmla="*/ 167 h 235"/>
                <a:gd name="T24" fmla="*/ 341 w 349"/>
                <a:gd name="T25" fmla="*/ 167 h 235"/>
                <a:gd name="T26" fmla="*/ 349 w 349"/>
                <a:gd name="T27" fmla="*/ 189 h 235"/>
                <a:gd name="T28" fmla="*/ 341 w 349"/>
                <a:gd name="T29" fmla="*/ 220 h 235"/>
                <a:gd name="T30" fmla="*/ 341 w 349"/>
                <a:gd name="T31" fmla="*/ 227 h 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9"/>
                <a:gd name="T49" fmla="*/ 0 h 235"/>
                <a:gd name="T50" fmla="*/ 349 w 349"/>
                <a:gd name="T51" fmla="*/ 235 h 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9" h="235">
                  <a:moveTo>
                    <a:pt x="341" y="220"/>
                  </a:moveTo>
                  <a:lnTo>
                    <a:pt x="349" y="235"/>
                  </a:lnTo>
                  <a:lnTo>
                    <a:pt x="318" y="212"/>
                  </a:lnTo>
                  <a:lnTo>
                    <a:pt x="281" y="212"/>
                  </a:lnTo>
                  <a:lnTo>
                    <a:pt x="258" y="197"/>
                  </a:lnTo>
                  <a:lnTo>
                    <a:pt x="0" y="182"/>
                  </a:lnTo>
                  <a:lnTo>
                    <a:pt x="8" y="53"/>
                  </a:lnTo>
                  <a:lnTo>
                    <a:pt x="16" y="0"/>
                  </a:lnTo>
                  <a:lnTo>
                    <a:pt x="349" y="15"/>
                  </a:lnTo>
                  <a:lnTo>
                    <a:pt x="334" y="30"/>
                  </a:lnTo>
                  <a:lnTo>
                    <a:pt x="349" y="53"/>
                  </a:lnTo>
                  <a:lnTo>
                    <a:pt x="349" y="167"/>
                  </a:lnTo>
                  <a:lnTo>
                    <a:pt x="341" y="167"/>
                  </a:lnTo>
                  <a:lnTo>
                    <a:pt x="349" y="189"/>
                  </a:lnTo>
                  <a:lnTo>
                    <a:pt x="341" y="220"/>
                  </a:lnTo>
                  <a:lnTo>
                    <a:pt x="341" y="227"/>
                  </a:lnTo>
                </a:path>
              </a:pathLst>
            </a:custGeom>
            <a:noFill/>
            <a:ln w="8">
              <a:solidFill>
                <a:srgbClr val="000000"/>
              </a:solidFill>
              <a:prstDash val="solid"/>
              <a:round/>
              <a:headEnd/>
              <a:tailEnd/>
            </a:ln>
          </p:spPr>
          <p:txBody>
            <a:bodyPr/>
            <a:lstStyle/>
            <a:p>
              <a:endParaRPr lang="en-US"/>
            </a:p>
          </p:txBody>
        </p:sp>
        <p:sp>
          <p:nvSpPr>
            <p:cNvPr id="18676" name="Freeform 245"/>
            <p:cNvSpPr>
              <a:spLocks/>
            </p:cNvSpPr>
            <p:nvPr/>
          </p:nvSpPr>
          <p:spPr bwMode="auto">
            <a:xfrm>
              <a:off x="3202" y="2232"/>
              <a:ext cx="432" cy="144"/>
            </a:xfrm>
            <a:custGeom>
              <a:avLst/>
              <a:gdLst>
                <a:gd name="T0" fmla="*/ 432 w 432"/>
                <a:gd name="T1" fmla="*/ 0 h 144"/>
                <a:gd name="T2" fmla="*/ 432 w 432"/>
                <a:gd name="T3" fmla="*/ 15 h 144"/>
                <a:gd name="T4" fmla="*/ 416 w 432"/>
                <a:gd name="T5" fmla="*/ 30 h 144"/>
                <a:gd name="T6" fmla="*/ 394 w 432"/>
                <a:gd name="T7" fmla="*/ 46 h 144"/>
                <a:gd name="T8" fmla="*/ 386 w 432"/>
                <a:gd name="T9" fmla="*/ 38 h 144"/>
                <a:gd name="T10" fmla="*/ 371 w 432"/>
                <a:gd name="T11" fmla="*/ 61 h 144"/>
                <a:gd name="T12" fmla="*/ 333 w 432"/>
                <a:gd name="T13" fmla="*/ 84 h 144"/>
                <a:gd name="T14" fmla="*/ 325 w 432"/>
                <a:gd name="T15" fmla="*/ 99 h 144"/>
                <a:gd name="T16" fmla="*/ 310 w 432"/>
                <a:gd name="T17" fmla="*/ 99 h 144"/>
                <a:gd name="T18" fmla="*/ 310 w 432"/>
                <a:gd name="T19" fmla="*/ 114 h 144"/>
                <a:gd name="T20" fmla="*/ 242 w 432"/>
                <a:gd name="T21" fmla="*/ 121 h 144"/>
                <a:gd name="T22" fmla="*/ 113 w 432"/>
                <a:gd name="T23" fmla="*/ 137 h 144"/>
                <a:gd name="T24" fmla="*/ 0 w 432"/>
                <a:gd name="T25" fmla="*/ 144 h 144"/>
                <a:gd name="T26" fmla="*/ 15 w 432"/>
                <a:gd name="T27" fmla="*/ 137 h 144"/>
                <a:gd name="T28" fmla="*/ 7 w 432"/>
                <a:gd name="T29" fmla="*/ 114 h 144"/>
                <a:gd name="T30" fmla="*/ 23 w 432"/>
                <a:gd name="T31" fmla="*/ 106 h 144"/>
                <a:gd name="T32" fmla="*/ 15 w 432"/>
                <a:gd name="T33" fmla="*/ 99 h 144"/>
                <a:gd name="T34" fmla="*/ 30 w 432"/>
                <a:gd name="T35" fmla="*/ 84 h 144"/>
                <a:gd name="T36" fmla="*/ 30 w 432"/>
                <a:gd name="T37" fmla="*/ 76 h 144"/>
                <a:gd name="T38" fmla="*/ 38 w 432"/>
                <a:gd name="T39" fmla="*/ 46 h 144"/>
                <a:gd name="T40" fmla="*/ 113 w 432"/>
                <a:gd name="T41" fmla="*/ 38 h 144"/>
                <a:gd name="T42" fmla="*/ 106 w 432"/>
                <a:gd name="T43" fmla="*/ 30 h 144"/>
                <a:gd name="T44" fmla="*/ 333 w 432"/>
                <a:gd name="T45" fmla="*/ 8 h 144"/>
                <a:gd name="T46" fmla="*/ 432 w 432"/>
                <a:gd name="T47" fmla="*/ 0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32"/>
                <a:gd name="T73" fmla="*/ 0 h 144"/>
                <a:gd name="T74" fmla="*/ 432 w 432"/>
                <a:gd name="T75" fmla="*/ 144 h 14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32" h="144">
                  <a:moveTo>
                    <a:pt x="432" y="0"/>
                  </a:moveTo>
                  <a:lnTo>
                    <a:pt x="432" y="15"/>
                  </a:lnTo>
                  <a:lnTo>
                    <a:pt x="416" y="30"/>
                  </a:lnTo>
                  <a:lnTo>
                    <a:pt x="394" y="46"/>
                  </a:lnTo>
                  <a:lnTo>
                    <a:pt x="386" y="38"/>
                  </a:lnTo>
                  <a:lnTo>
                    <a:pt x="371" y="61"/>
                  </a:lnTo>
                  <a:lnTo>
                    <a:pt x="333" y="84"/>
                  </a:lnTo>
                  <a:lnTo>
                    <a:pt x="325" y="99"/>
                  </a:lnTo>
                  <a:lnTo>
                    <a:pt x="310" y="99"/>
                  </a:lnTo>
                  <a:lnTo>
                    <a:pt x="310" y="114"/>
                  </a:lnTo>
                  <a:lnTo>
                    <a:pt x="242" y="121"/>
                  </a:lnTo>
                  <a:lnTo>
                    <a:pt x="113" y="137"/>
                  </a:lnTo>
                  <a:lnTo>
                    <a:pt x="0" y="144"/>
                  </a:lnTo>
                  <a:lnTo>
                    <a:pt x="15" y="137"/>
                  </a:lnTo>
                  <a:lnTo>
                    <a:pt x="7" y="114"/>
                  </a:lnTo>
                  <a:lnTo>
                    <a:pt x="23" y="106"/>
                  </a:lnTo>
                  <a:lnTo>
                    <a:pt x="15" y="99"/>
                  </a:lnTo>
                  <a:lnTo>
                    <a:pt x="30" y="84"/>
                  </a:lnTo>
                  <a:lnTo>
                    <a:pt x="30" y="76"/>
                  </a:lnTo>
                  <a:lnTo>
                    <a:pt x="38" y="46"/>
                  </a:lnTo>
                  <a:lnTo>
                    <a:pt x="113" y="38"/>
                  </a:lnTo>
                  <a:lnTo>
                    <a:pt x="106" y="30"/>
                  </a:lnTo>
                  <a:lnTo>
                    <a:pt x="333" y="8"/>
                  </a:lnTo>
                  <a:lnTo>
                    <a:pt x="432" y="0"/>
                  </a:lnTo>
                  <a:close/>
                </a:path>
              </a:pathLst>
            </a:custGeom>
            <a:solidFill>
              <a:srgbClr val="B22222"/>
            </a:solidFill>
            <a:ln w="8">
              <a:solidFill>
                <a:srgbClr val="B22222"/>
              </a:solidFill>
              <a:prstDash val="solid"/>
              <a:round/>
              <a:headEnd/>
              <a:tailEnd/>
            </a:ln>
          </p:spPr>
          <p:txBody>
            <a:bodyPr/>
            <a:lstStyle/>
            <a:p>
              <a:endParaRPr lang="en-US"/>
            </a:p>
          </p:txBody>
        </p:sp>
        <p:sp>
          <p:nvSpPr>
            <p:cNvPr id="18677" name="Freeform 246"/>
            <p:cNvSpPr>
              <a:spLocks/>
            </p:cNvSpPr>
            <p:nvPr/>
          </p:nvSpPr>
          <p:spPr bwMode="auto">
            <a:xfrm>
              <a:off x="3202" y="2232"/>
              <a:ext cx="432" cy="144"/>
            </a:xfrm>
            <a:custGeom>
              <a:avLst/>
              <a:gdLst>
                <a:gd name="T0" fmla="*/ 432 w 432"/>
                <a:gd name="T1" fmla="*/ 0 h 144"/>
                <a:gd name="T2" fmla="*/ 432 w 432"/>
                <a:gd name="T3" fmla="*/ 15 h 144"/>
                <a:gd name="T4" fmla="*/ 416 w 432"/>
                <a:gd name="T5" fmla="*/ 30 h 144"/>
                <a:gd name="T6" fmla="*/ 394 w 432"/>
                <a:gd name="T7" fmla="*/ 46 h 144"/>
                <a:gd name="T8" fmla="*/ 386 w 432"/>
                <a:gd name="T9" fmla="*/ 38 h 144"/>
                <a:gd name="T10" fmla="*/ 371 w 432"/>
                <a:gd name="T11" fmla="*/ 61 h 144"/>
                <a:gd name="T12" fmla="*/ 333 w 432"/>
                <a:gd name="T13" fmla="*/ 84 h 144"/>
                <a:gd name="T14" fmla="*/ 325 w 432"/>
                <a:gd name="T15" fmla="*/ 99 h 144"/>
                <a:gd name="T16" fmla="*/ 310 w 432"/>
                <a:gd name="T17" fmla="*/ 99 h 144"/>
                <a:gd name="T18" fmla="*/ 310 w 432"/>
                <a:gd name="T19" fmla="*/ 114 h 144"/>
                <a:gd name="T20" fmla="*/ 242 w 432"/>
                <a:gd name="T21" fmla="*/ 121 h 144"/>
                <a:gd name="T22" fmla="*/ 113 w 432"/>
                <a:gd name="T23" fmla="*/ 137 h 144"/>
                <a:gd name="T24" fmla="*/ 0 w 432"/>
                <a:gd name="T25" fmla="*/ 144 h 144"/>
                <a:gd name="T26" fmla="*/ 15 w 432"/>
                <a:gd name="T27" fmla="*/ 137 h 144"/>
                <a:gd name="T28" fmla="*/ 7 w 432"/>
                <a:gd name="T29" fmla="*/ 114 h 144"/>
                <a:gd name="T30" fmla="*/ 23 w 432"/>
                <a:gd name="T31" fmla="*/ 106 h 144"/>
                <a:gd name="T32" fmla="*/ 15 w 432"/>
                <a:gd name="T33" fmla="*/ 99 h 144"/>
                <a:gd name="T34" fmla="*/ 30 w 432"/>
                <a:gd name="T35" fmla="*/ 84 h 144"/>
                <a:gd name="T36" fmla="*/ 30 w 432"/>
                <a:gd name="T37" fmla="*/ 76 h 144"/>
                <a:gd name="T38" fmla="*/ 38 w 432"/>
                <a:gd name="T39" fmla="*/ 46 h 144"/>
                <a:gd name="T40" fmla="*/ 113 w 432"/>
                <a:gd name="T41" fmla="*/ 38 h 144"/>
                <a:gd name="T42" fmla="*/ 106 w 432"/>
                <a:gd name="T43" fmla="*/ 30 h 144"/>
                <a:gd name="T44" fmla="*/ 333 w 432"/>
                <a:gd name="T45" fmla="*/ 8 h 144"/>
                <a:gd name="T46" fmla="*/ 432 w 432"/>
                <a:gd name="T47" fmla="*/ 0 h 144"/>
                <a:gd name="T48" fmla="*/ 432 w 432"/>
                <a:gd name="T49" fmla="*/ 8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32"/>
                <a:gd name="T76" fmla="*/ 0 h 144"/>
                <a:gd name="T77" fmla="*/ 432 w 432"/>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32" h="144">
                  <a:moveTo>
                    <a:pt x="432" y="0"/>
                  </a:moveTo>
                  <a:lnTo>
                    <a:pt x="432" y="15"/>
                  </a:lnTo>
                  <a:lnTo>
                    <a:pt x="416" y="30"/>
                  </a:lnTo>
                  <a:lnTo>
                    <a:pt x="394" y="46"/>
                  </a:lnTo>
                  <a:lnTo>
                    <a:pt x="386" y="38"/>
                  </a:lnTo>
                  <a:lnTo>
                    <a:pt x="371" y="61"/>
                  </a:lnTo>
                  <a:lnTo>
                    <a:pt x="333" y="84"/>
                  </a:lnTo>
                  <a:lnTo>
                    <a:pt x="325" y="99"/>
                  </a:lnTo>
                  <a:lnTo>
                    <a:pt x="310" y="99"/>
                  </a:lnTo>
                  <a:lnTo>
                    <a:pt x="310" y="114"/>
                  </a:lnTo>
                  <a:lnTo>
                    <a:pt x="242" y="121"/>
                  </a:lnTo>
                  <a:lnTo>
                    <a:pt x="113" y="137"/>
                  </a:lnTo>
                  <a:lnTo>
                    <a:pt x="0" y="144"/>
                  </a:lnTo>
                  <a:lnTo>
                    <a:pt x="15" y="137"/>
                  </a:lnTo>
                  <a:lnTo>
                    <a:pt x="7" y="114"/>
                  </a:lnTo>
                  <a:lnTo>
                    <a:pt x="23" y="106"/>
                  </a:lnTo>
                  <a:lnTo>
                    <a:pt x="15" y="99"/>
                  </a:lnTo>
                  <a:lnTo>
                    <a:pt x="30" y="84"/>
                  </a:lnTo>
                  <a:lnTo>
                    <a:pt x="30" y="76"/>
                  </a:lnTo>
                  <a:lnTo>
                    <a:pt x="38" y="46"/>
                  </a:lnTo>
                  <a:lnTo>
                    <a:pt x="113" y="38"/>
                  </a:lnTo>
                  <a:lnTo>
                    <a:pt x="106" y="30"/>
                  </a:lnTo>
                  <a:lnTo>
                    <a:pt x="333" y="8"/>
                  </a:lnTo>
                  <a:lnTo>
                    <a:pt x="432" y="0"/>
                  </a:lnTo>
                  <a:lnTo>
                    <a:pt x="432" y="8"/>
                  </a:lnTo>
                </a:path>
              </a:pathLst>
            </a:custGeom>
            <a:noFill/>
            <a:ln w="8">
              <a:solidFill>
                <a:srgbClr val="000000"/>
              </a:solidFill>
              <a:prstDash val="solid"/>
              <a:round/>
              <a:headEnd/>
              <a:tailEnd/>
            </a:ln>
          </p:spPr>
          <p:txBody>
            <a:bodyPr/>
            <a:lstStyle/>
            <a:p>
              <a:endParaRPr lang="en-US"/>
            </a:p>
          </p:txBody>
        </p:sp>
        <p:sp>
          <p:nvSpPr>
            <p:cNvPr id="18678" name="Freeform 247"/>
            <p:cNvSpPr>
              <a:spLocks/>
            </p:cNvSpPr>
            <p:nvPr/>
          </p:nvSpPr>
          <p:spPr bwMode="auto">
            <a:xfrm>
              <a:off x="2331" y="2278"/>
              <a:ext cx="712" cy="690"/>
            </a:xfrm>
            <a:custGeom>
              <a:avLst/>
              <a:gdLst>
                <a:gd name="T0" fmla="*/ 682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69 w 712"/>
                <a:gd name="T13" fmla="*/ 174 h 690"/>
                <a:gd name="T14" fmla="*/ 447 w 712"/>
                <a:gd name="T15" fmla="*/ 166 h 690"/>
                <a:gd name="T16" fmla="*/ 401 w 712"/>
                <a:gd name="T17" fmla="*/ 136 h 690"/>
                <a:gd name="T18" fmla="*/ 363 w 712"/>
                <a:gd name="T19" fmla="*/ 129 h 690"/>
                <a:gd name="T20" fmla="*/ 220 w 712"/>
                <a:gd name="T21" fmla="*/ 0 h 690"/>
                <a:gd name="T22" fmla="*/ 0 w 712"/>
                <a:gd name="T23" fmla="*/ 265 h 690"/>
                <a:gd name="T24" fmla="*/ 83 w 712"/>
                <a:gd name="T25" fmla="*/ 364 h 690"/>
                <a:gd name="T26" fmla="*/ 167 w 712"/>
                <a:gd name="T27" fmla="*/ 477 h 690"/>
                <a:gd name="T28" fmla="*/ 204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2"/>
                <a:gd name="T121" fmla="*/ 0 h 690"/>
                <a:gd name="T122" fmla="*/ 712 w 712"/>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2" h="690">
                  <a:moveTo>
                    <a:pt x="682" y="295"/>
                  </a:moveTo>
                  <a:lnTo>
                    <a:pt x="682"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69" y="174"/>
                  </a:lnTo>
                  <a:lnTo>
                    <a:pt x="462" y="159"/>
                  </a:lnTo>
                  <a:lnTo>
                    <a:pt x="447" y="166"/>
                  </a:lnTo>
                  <a:lnTo>
                    <a:pt x="409" y="151"/>
                  </a:lnTo>
                  <a:lnTo>
                    <a:pt x="401" y="136"/>
                  </a:lnTo>
                  <a:lnTo>
                    <a:pt x="379" y="144"/>
                  </a:lnTo>
                  <a:lnTo>
                    <a:pt x="363" y="129"/>
                  </a:lnTo>
                  <a:lnTo>
                    <a:pt x="371" y="7"/>
                  </a:lnTo>
                  <a:lnTo>
                    <a:pt x="220" y="0"/>
                  </a:lnTo>
                  <a:lnTo>
                    <a:pt x="197" y="280"/>
                  </a:lnTo>
                  <a:lnTo>
                    <a:pt x="0" y="265"/>
                  </a:lnTo>
                  <a:lnTo>
                    <a:pt x="7" y="280"/>
                  </a:lnTo>
                  <a:lnTo>
                    <a:pt x="83" y="364"/>
                  </a:lnTo>
                  <a:lnTo>
                    <a:pt x="106" y="432"/>
                  </a:lnTo>
                  <a:lnTo>
                    <a:pt x="167" y="477"/>
                  </a:lnTo>
                  <a:lnTo>
                    <a:pt x="189" y="462"/>
                  </a:lnTo>
                  <a:lnTo>
                    <a:pt x="204" y="432"/>
                  </a:lnTo>
                  <a:lnTo>
                    <a:pt x="227" y="424"/>
                  </a:lnTo>
                  <a:lnTo>
                    <a:pt x="273" y="432"/>
                  </a:lnTo>
                  <a:lnTo>
                    <a:pt x="310"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2" y="295"/>
                  </a:lnTo>
                  <a:close/>
                </a:path>
              </a:pathLst>
            </a:custGeom>
            <a:solidFill>
              <a:srgbClr val="B22222"/>
            </a:solidFill>
            <a:ln w="8">
              <a:solidFill>
                <a:srgbClr val="B22222"/>
              </a:solidFill>
              <a:prstDash val="solid"/>
              <a:round/>
              <a:headEnd/>
              <a:tailEnd/>
            </a:ln>
          </p:spPr>
          <p:txBody>
            <a:bodyPr/>
            <a:lstStyle/>
            <a:p>
              <a:endParaRPr lang="en-US"/>
            </a:p>
          </p:txBody>
        </p:sp>
        <p:sp>
          <p:nvSpPr>
            <p:cNvPr id="18679" name="Freeform 248"/>
            <p:cNvSpPr>
              <a:spLocks/>
            </p:cNvSpPr>
            <p:nvPr/>
          </p:nvSpPr>
          <p:spPr bwMode="auto">
            <a:xfrm>
              <a:off x="2331" y="2278"/>
              <a:ext cx="712" cy="690"/>
            </a:xfrm>
            <a:custGeom>
              <a:avLst/>
              <a:gdLst>
                <a:gd name="T0" fmla="*/ 682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69 w 712"/>
                <a:gd name="T13" fmla="*/ 174 h 690"/>
                <a:gd name="T14" fmla="*/ 447 w 712"/>
                <a:gd name="T15" fmla="*/ 166 h 690"/>
                <a:gd name="T16" fmla="*/ 401 w 712"/>
                <a:gd name="T17" fmla="*/ 136 h 690"/>
                <a:gd name="T18" fmla="*/ 363 w 712"/>
                <a:gd name="T19" fmla="*/ 129 h 690"/>
                <a:gd name="T20" fmla="*/ 220 w 712"/>
                <a:gd name="T21" fmla="*/ 0 h 690"/>
                <a:gd name="T22" fmla="*/ 0 w 712"/>
                <a:gd name="T23" fmla="*/ 265 h 690"/>
                <a:gd name="T24" fmla="*/ 83 w 712"/>
                <a:gd name="T25" fmla="*/ 364 h 690"/>
                <a:gd name="T26" fmla="*/ 167 w 712"/>
                <a:gd name="T27" fmla="*/ 477 h 690"/>
                <a:gd name="T28" fmla="*/ 204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682 w 712"/>
                <a:gd name="T81" fmla="*/ 303 h 6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2"/>
                <a:gd name="T124" fmla="*/ 0 h 690"/>
                <a:gd name="T125" fmla="*/ 712 w 712"/>
                <a:gd name="T126" fmla="*/ 690 h 6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2" h="690">
                  <a:moveTo>
                    <a:pt x="682" y="295"/>
                  </a:moveTo>
                  <a:lnTo>
                    <a:pt x="682"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69" y="174"/>
                  </a:lnTo>
                  <a:lnTo>
                    <a:pt x="462" y="159"/>
                  </a:lnTo>
                  <a:lnTo>
                    <a:pt x="447" y="166"/>
                  </a:lnTo>
                  <a:lnTo>
                    <a:pt x="409" y="151"/>
                  </a:lnTo>
                  <a:lnTo>
                    <a:pt x="401" y="136"/>
                  </a:lnTo>
                  <a:lnTo>
                    <a:pt x="379" y="144"/>
                  </a:lnTo>
                  <a:lnTo>
                    <a:pt x="363" y="129"/>
                  </a:lnTo>
                  <a:lnTo>
                    <a:pt x="371" y="7"/>
                  </a:lnTo>
                  <a:lnTo>
                    <a:pt x="220" y="0"/>
                  </a:lnTo>
                  <a:lnTo>
                    <a:pt x="197" y="280"/>
                  </a:lnTo>
                  <a:lnTo>
                    <a:pt x="0" y="265"/>
                  </a:lnTo>
                  <a:lnTo>
                    <a:pt x="7" y="280"/>
                  </a:lnTo>
                  <a:lnTo>
                    <a:pt x="83" y="364"/>
                  </a:lnTo>
                  <a:lnTo>
                    <a:pt x="106" y="432"/>
                  </a:lnTo>
                  <a:lnTo>
                    <a:pt x="167" y="477"/>
                  </a:lnTo>
                  <a:lnTo>
                    <a:pt x="189" y="462"/>
                  </a:lnTo>
                  <a:lnTo>
                    <a:pt x="204" y="432"/>
                  </a:lnTo>
                  <a:lnTo>
                    <a:pt x="227" y="424"/>
                  </a:lnTo>
                  <a:lnTo>
                    <a:pt x="273" y="432"/>
                  </a:lnTo>
                  <a:lnTo>
                    <a:pt x="310"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2" y="295"/>
                  </a:lnTo>
                  <a:lnTo>
                    <a:pt x="682" y="303"/>
                  </a:lnTo>
                </a:path>
              </a:pathLst>
            </a:custGeom>
            <a:noFill/>
            <a:ln w="8">
              <a:solidFill>
                <a:srgbClr val="000000"/>
              </a:solidFill>
              <a:prstDash val="solid"/>
              <a:round/>
              <a:headEnd/>
              <a:tailEnd/>
            </a:ln>
          </p:spPr>
          <p:txBody>
            <a:bodyPr/>
            <a:lstStyle/>
            <a:p>
              <a:endParaRPr lang="en-US"/>
            </a:p>
          </p:txBody>
        </p:sp>
        <p:sp>
          <p:nvSpPr>
            <p:cNvPr id="18680" name="Freeform 249"/>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0 60000 65536"/>
                <a:gd name="T9" fmla="*/ 0 60000 65536"/>
                <a:gd name="T10" fmla="*/ 0 60000 65536"/>
                <a:gd name="T11" fmla="*/ 0 60000 65536"/>
                <a:gd name="T12" fmla="*/ 0 w 30"/>
                <a:gd name="T13" fmla="*/ 0 h 60"/>
                <a:gd name="T14" fmla="*/ 30 w 30"/>
                <a:gd name="T15" fmla="*/ 60 h 60"/>
              </a:gdLst>
              <a:ahLst/>
              <a:cxnLst>
                <a:cxn ang="T8">
                  <a:pos x="T0" y="T1"/>
                </a:cxn>
                <a:cxn ang="T9">
                  <a:pos x="T2" y="T3"/>
                </a:cxn>
                <a:cxn ang="T10">
                  <a:pos x="T4" y="T5"/>
                </a:cxn>
                <a:cxn ang="T11">
                  <a:pos x="T6" y="T7"/>
                </a:cxn>
              </a:cxnLst>
              <a:rect l="T12" t="T13" r="T14" b="T15"/>
              <a:pathLst>
                <a:path w="30" h="60">
                  <a:moveTo>
                    <a:pt x="30" y="0"/>
                  </a:moveTo>
                  <a:lnTo>
                    <a:pt x="0" y="60"/>
                  </a:lnTo>
                  <a:lnTo>
                    <a:pt x="7" y="30"/>
                  </a:lnTo>
                  <a:lnTo>
                    <a:pt x="30" y="0"/>
                  </a:lnTo>
                  <a:close/>
                </a:path>
              </a:pathLst>
            </a:custGeom>
            <a:solidFill>
              <a:srgbClr val="B22222"/>
            </a:solidFill>
            <a:ln w="8">
              <a:solidFill>
                <a:srgbClr val="B22222"/>
              </a:solidFill>
              <a:prstDash val="solid"/>
              <a:round/>
              <a:headEnd/>
              <a:tailEnd/>
            </a:ln>
          </p:spPr>
          <p:txBody>
            <a:bodyPr/>
            <a:lstStyle/>
            <a:p>
              <a:endParaRPr lang="en-US"/>
            </a:p>
          </p:txBody>
        </p:sp>
        <p:sp>
          <p:nvSpPr>
            <p:cNvPr id="18681" name="Freeform 250"/>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30 w 30"/>
                <a:gd name="T9" fmla="*/ 7 h 60"/>
                <a:gd name="T10" fmla="*/ 0 60000 65536"/>
                <a:gd name="T11" fmla="*/ 0 60000 65536"/>
                <a:gd name="T12" fmla="*/ 0 60000 65536"/>
                <a:gd name="T13" fmla="*/ 0 60000 65536"/>
                <a:gd name="T14" fmla="*/ 0 60000 65536"/>
                <a:gd name="T15" fmla="*/ 0 w 30"/>
                <a:gd name="T16" fmla="*/ 0 h 60"/>
                <a:gd name="T17" fmla="*/ 30 w 30"/>
                <a:gd name="T18" fmla="*/ 60 h 60"/>
              </a:gdLst>
              <a:ahLst/>
              <a:cxnLst>
                <a:cxn ang="T10">
                  <a:pos x="T0" y="T1"/>
                </a:cxn>
                <a:cxn ang="T11">
                  <a:pos x="T2" y="T3"/>
                </a:cxn>
                <a:cxn ang="T12">
                  <a:pos x="T4" y="T5"/>
                </a:cxn>
                <a:cxn ang="T13">
                  <a:pos x="T6" y="T7"/>
                </a:cxn>
                <a:cxn ang="T14">
                  <a:pos x="T8" y="T9"/>
                </a:cxn>
              </a:cxnLst>
              <a:rect l="T15" t="T16" r="T17" b="T18"/>
              <a:pathLst>
                <a:path w="30" h="60">
                  <a:moveTo>
                    <a:pt x="30" y="0"/>
                  </a:moveTo>
                  <a:lnTo>
                    <a:pt x="0" y="60"/>
                  </a:lnTo>
                  <a:lnTo>
                    <a:pt x="7" y="30"/>
                  </a:lnTo>
                  <a:lnTo>
                    <a:pt x="30" y="0"/>
                  </a:lnTo>
                  <a:lnTo>
                    <a:pt x="30" y="7"/>
                  </a:lnTo>
                </a:path>
              </a:pathLst>
            </a:custGeom>
            <a:noFill/>
            <a:ln w="8">
              <a:solidFill>
                <a:srgbClr val="000000"/>
              </a:solidFill>
              <a:prstDash val="solid"/>
              <a:round/>
              <a:headEnd/>
              <a:tailEnd/>
            </a:ln>
          </p:spPr>
          <p:txBody>
            <a:bodyPr/>
            <a:lstStyle/>
            <a:p>
              <a:endParaRPr lang="en-US"/>
            </a:p>
          </p:txBody>
        </p:sp>
        <p:sp>
          <p:nvSpPr>
            <p:cNvPr id="18682" name="Freeform 251"/>
            <p:cNvSpPr>
              <a:spLocks/>
            </p:cNvSpPr>
            <p:nvPr/>
          </p:nvSpPr>
          <p:spPr bwMode="auto">
            <a:xfrm>
              <a:off x="1998" y="1853"/>
              <a:ext cx="287" cy="356"/>
            </a:xfrm>
            <a:custGeom>
              <a:avLst/>
              <a:gdLst>
                <a:gd name="T0" fmla="*/ 287 w 287"/>
                <a:gd name="T1" fmla="*/ 106 h 356"/>
                <a:gd name="T2" fmla="*/ 189 w 287"/>
                <a:gd name="T3" fmla="*/ 91 h 356"/>
                <a:gd name="T4" fmla="*/ 197 w 287"/>
                <a:gd name="T5" fmla="*/ 23 h 356"/>
                <a:gd name="T6" fmla="*/ 60 w 287"/>
                <a:gd name="T7" fmla="*/ 0 h 356"/>
                <a:gd name="T8" fmla="*/ 0 w 287"/>
                <a:gd name="T9" fmla="*/ 318 h 356"/>
                <a:gd name="T10" fmla="*/ 250 w 287"/>
                <a:gd name="T11" fmla="*/ 356 h 356"/>
                <a:gd name="T12" fmla="*/ 287 w 287"/>
                <a:gd name="T13" fmla="*/ 106 h 356"/>
                <a:gd name="T14" fmla="*/ 0 60000 65536"/>
                <a:gd name="T15" fmla="*/ 0 60000 65536"/>
                <a:gd name="T16" fmla="*/ 0 60000 65536"/>
                <a:gd name="T17" fmla="*/ 0 60000 65536"/>
                <a:gd name="T18" fmla="*/ 0 60000 65536"/>
                <a:gd name="T19" fmla="*/ 0 60000 65536"/>
                <a:gd name="T20" fmla="*/ 0 60000 65536"/>
                <a:gd name="T21" fmla="*/ 0 w 287"/>
                <a:gd name="T22" fmla="*/ 0 h 356"/>
                <a:gd name="T23" fmla="*/ 287 w 287"/>
                <a:gd name="T24" fmla="*/ 356 h 3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7" h="356">
                  <a:moveTo>
                    <a:pt x="287" y="106"/>
                  </a:moveTo>
                  <a:lnTo>
                    <a:pt x="189" y="91"/>
                  </a:lnTo>
                  <a:lnTo>
                    <a:pt x="197" y="23"/>
                  </a:lnTo>
                  <a:lnTo>
                    <a:pt x="60" y="0"/>
                  </a:lnTo>
                  <a:lnTo>
                    <a:pt x="0" y="318"/>
                  </a:lnTo>
                  <a:lnTo>
                    <a:pt x="250" y="356"/>
                  </a:lnTo>
                  <a:lnTo>
                    <a:pt x="287" y="106"/>
                  </a:lnTo>
                  <a:close/>
                </a:path>
              </a:pathLst>
            </a:custGeom>
            <a:solidFill>
              <a:srgbClr val="FF8C00"/>
            </a:solidFill>
            <a:ln w="8">
              <a:solidFill>
                <a:srgbClr val="FF8C00"/>
              </a:solidFill>
              <a:prstDash val="solid"/>
              <a:round/>
              <a:headEnd/>
              <a:tailEnd/>
            </a:ln>
          </p:spPr>
          <p:txBody>
            <a:bodyPr/>
            <a:lstStyle/>
            <a:p>
              <a:endParaRPr lang="en-US"/>
            </a:p>
          </p:txBody>
        </p:sp>
        <p:sp>
          <p:nvSpPr>
            <p:cNvPr id="18683" name="Freeform 252"/>
            <p:cNvSpPr>
              <a:spLocks/>
            </p:cNvSpPr>
            <p:nvPr/>
          </p:nvSpPr>
          <p:spPr bwMode="auto">
            <a:xfrm>
              <a:off x="1998" y="1853"/>
              <a:ext cx="287" cy="356"/>
            </a:xfrm>
            <a:custGeom>
              <a:avLst/>
              <a:gdLst>
                <a:gd name="T0" fmla="*/ 287 w 287"/>
                <a:gd name="T1" fmla="*/ 106 h 356"/>
                <a:gd name="T2" fmla="*/ 189 w 287"/>
                <a:gd name="T3" fmla="*/ 91 h 356"/>
                <a:gd name="T4" fmla="*/ 197 w 287"/>
                <a:gd name="T5" fmla="*/ 23 h 356"/>
                <a:gd name="T6" fmla="*/ 60 w 287"/>
                <a:gd name="T7" fmla="*/ 0 h 356"/>
                <a:gd name="T8" fmla="*/ 0 w 287"/>
                <a:gd name="T9" fmla="*/ 318 h 356"/>
                <a:gd name="T10" fmla="*/ 250 w 287"/>
                <a:gd name="T11" fmla="*/ 356 h 356"/>
                <a:gd name="T12" fmla="*/ 287 w 287"/>
                <a:gd name="T13" fmla="*/ 106 h 356"/>
                <a:gd name="T14" fmla="*/ 287 w 287"/>
                <a:gd name="T15" fmla="*/ 114 h 356"/>
                <a:gd name="T16" fmla="*/ 0 60000 65536"/>
                <a:gd name="T17" fmla="*/ 0 60000 65536"/>
                <a:gd name="T18" fmla="*/ 0 60000 65536"/>
                <a:gd name="T19" fmla="*/ 0 60000 65536"/>
                <a:gd name="T20" fmla="*/ 0 60000 65536"/>
                <a:gd name="T21" fmla="*/ 0 60000 65536"/>
                <a:gd name="T22" fmla="*/ 0 60000 65536"/>
                <a:gd name="T23" fmla="*/ 0 60000 65536"/>
                <a:gd name="T24" fmla="*/ 0 w 287"/>
                <a:gd name="T25" fmla="*/ 0 h 356"/>
                <a:gd name="T26" fmla="*/ 287 w 287"/>
                <a:gd name="T27" fmla="*/ 356 h 3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7" h="356">
                  <a:moveTo>
                    <a:pt x="287" y="106"/>
                  </a:moveTo>
                  <a:lnTo>
                    <a:pt x="189" y="91"/>
                  </a:lnTo>
                  <a:lnTo>
                    <a:pt x="197" y="23"/>
                  </a:lnTo>
                  <a:lnTo>
                    <a:pt x="60" y="0"/>
                  </a:lnTo>
                  <a:lnTo>
                    <a:pt x="0" y="318"/>
                  </a:lnTo>
                  <a:lnTo>
                    <a:pt x="250" y="356"/>
                  </a:lnTo>
                  <a:lnTo>
                    <a:pt x="287" y="106"/>
                  </a:lnTo>
                  <a:lnTo>
                    <a:pt x="287" y="114"/>
                  </a:lnTo>
                </a:path>
              </a:pathLst>
            </a:custGeom>
            <a:noFill/>
            <a:ln w="8">
              <a:solidFill>
                <a:srgbClr val="000000"/>
              </a:solidFill>
              <a:prstDash val="solid"/>
              <a:round/>
              <a:headEnd/>
              <a:tailEnd/>
            </a:ln>
          </p:spPr>
          <p:txBody>
            <a:bodyPr/>
            <a:lstStyle/>
            <a:p>
              <a:endParaRPr lang="en-US"/>
            </a:p>
          </p:txBody>
        </p:sp>
        <p:sp>
          <p:nvSpPr>
            <p:cNvPr id="18684" name="Freeform 253"/>
            <p:cNvSpPr>
              <a:spLocks/>
            </p:cNvSpPr>
            <p:nvPr/>
          </p:nvSpPr>
          <p:spPr bwMode="auto">
            <a:xfrm>
              <a:off x="3936" y="1602"/>
              <a:ext cx="76" cy="160"/>
            </a:xfrm>
            <a:custGeom>
              <a:avLst/>
              <a:gdLst>
                <a:gd name="T0" fmla="*/ 76 w 76"/>
                <a:gd name="T1" fmla="*/ 31 h 160"/>
                <a:gd name="T2" fmla="*/ 61 w 76"/>
                <a:gd name="T3" fmla="*/ 46 h 160"/>
                <a:gd name="T4" fmla="*/ 53 w 76"/>
                <a:gd name="T5" fmla="*/ 99 h 160"/>
                <a:gd name="T6" fmla="*/ 61 w 76"/>
                <a:gd name="T7" fmla="*/ 152 h 160"/>
                <a:gd name="T8" fmla="*/ 31 w 76"/>
                <a:gd name="T9" fmla="*/ 160 h 160"/>
                <a:gd name="T10" fmla="*/ 8 w 76"/>
                <a:gd name="T11" fmla="*/ 99 h 160"/>
                <a:gd name="T12" fmla="*/ 0 w 76"/>
                <a:gd name="T13" fmla="*/ 46 h 160"/>
                <a:gd name="T14" fmla="*/ 0 w 76"/>
                <a:gd name="T15" fmla="*/ 16 h 160"/>
                <a:gd name="T16" fmla="*/ 69 w 76"/>
                <a:gd name="T17" fmla="*/ 0 h 160"/>
                <a:gd name="T18" fmla="*/ 76 w 76"/>
                <a:gd name="T19" fmla="*/ 31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60"/>
                <a:gd name="T32" fmla="*/ 76 w 76"/>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60">
                  <a:moveTo>
                    <a:pt x="76" y="31"/>
                  </a:moveTo>
                  <a:lnTo>
                    <a:pt x="61" y="46"/>
                  </a:lnTo>
                  <a:lnTo>
                    <a:pt x="53" y="99"/>
                  </a:lnTo>
                  <a:lnTo>
                    <a:pt x="61" y="152"/>
                  </a:lnTo>
                  <a:lnTo>
                    <a:pt x="31" y="160"/>
                  </a:lnTo>
                  <a:lnTo>
                    <a:pt x="8" y="99"/>
                  </a:lnTo>
                  <a:lnTo>
                    <a:pt x="0" y="46"/>
                  </a:lnTo>
                  <a:lnTo>
                    <a:pt x="0" y="16"/>
                  </a:lnTo>
                  <a:lnTo>
                    <a:pt x="69" y="0"/>
                  </a:lnTo>
                  <a:lnTo>
                    <a:pt x="76" y="31"/>
                  </a:lnTo>
                  <a:close/>
                </a:path>
              </a:pathLst>
            </a:custGeom>
            <a:solidFill>
              <a:srgbClr val="FFAA00"/>
            </a:solidFill>
            <a:ln w="8">
              <a:solidFill>
                <a:srgbClr val="FFAA00"/>
              </a:solidFill>
              <a:prstDash val="solid"/>
              <a:round/>
              <a:headEnd/>
              <a:tailEnd/>
            </a:ln>
          </p:spPr>
          <p:txBody>
            <a:bodyPr/>
            <a:lstStyle/>
            <a:p>
              <a:endParaRPr lang="en-US"/>
            </a:p>
          </p:txBody>
        </p:sp>
        <p:sp>
          <p:nvSpPr>
            <p:cNvPr id="18685" name="Freeform 254"/>
            <p:cNvSpPr>
              <a:spLocks/>
            </p:cNvSpPr>
            <p:nvPr/>
          </p:nvSpPr>
          <p:spPr bwMode="auto">
            <a:xfrm>
              <a:off x="3936" y="1602"/>
              <a:ext cx="76" cy="160"/>
            </a:xfrm>
            <a:custGeom>
              <a:avLst/>
              <a:gdLst>
                <a:gd name="T0" fmla="*/ 76 w 76"/>
                <a:gd name="T1" fmla="*/ 31 h 160"/>
                <a:gd name="T2" fmla="*/ 61 w 76"/>
                <a:gd name="T3" fmla="*/ 46 h 160"/>
                <a:gd name="T4" fmla="*/ 53 w 76"/>
                <a:gd name="T5" fmla="*/ 99 h 160"/>
                <a:gd name="T6" fmla="*/ 61 w 76"/>
                <a:gd name="T7" fmla="*/ 152 h 160"/>
                <a:gd name="T8" fmla="*/ 31 w 76"/>
                <a:gd name="T9" fmla="*/ 160 h 160"/>
                <a:gd name="T10" fmla="*/ 8 w 76"/>
                <a:gd name="T11" fmla="*/ 99 h 160"/>
                <a:gd name="T12" fmla="*/ 0 w 76"/>
                <a:gd name="T13" fmla="*/ 46 h 160"/>
                <a:gd name="T14" fmla="*/ 0 w 76"/>
                <a:gd name="T15" fmla="*/ 16 h 160"/>
                <a:gd name="T16" fmla="*/ 69 w 76"/>
                <a:gd name="T17" fmla="*/ 0 h 160"/>
                <a:gd name="T18" fmla="*/ 76 w 76"/>
                <a:gd name="T19" fmla="*/ 31 h 160"/>
                <a:gd name="T20" fmla="*/ 76 w 76"/>
                <a:gd name="T21" fmla="*/ 38 h 1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160"/>
                <a:gd name="T35" fmla="*/ 76 w 76"/>
                <a:gd name="T36" fmla="*/ 160 h 1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160">
                  <a:moveTo>
                    <a:pt x="76" y="31"/>
                  </a:moveTo>
                  <a:lnTo>
                    <a:pt x="61" y="46"/>
                  </a:lnTo>
                  <a:lnTo>
                    <a:pt x="53" y="99"/>
                  </a:lnTo>
                  <a:lnTo>
                    <a:pt x="61" y="152"/>
                  </a:lnTo>
                  <a:lnTo>
                    <a:pt x="31" y="160"/>
                  </a:lnTo>
                  <a:lnTo>
                    <a:pt x="8" y="99"/>
                  </a:lnTo>
                  <a:lnTo>
                    <a:pt x="0" y="46"/>
                  </a:lnTo>
                  <a:lnTo>
                    <a:pt x="0" y="16"/>
                  </a:lnTo>
                  <a:lnTo>
                    <a:pt x="69" y="0"/>
                  </a:lnTo>
                  <a:lnTo>
                    <a:pt x="76" y="31"/>
                  </a:lnTo>
                  <a:lnTo>
                    <a:pt x="76" y="38"/>
                  </a:lnTo>
                </a:path>
              </a:pathLst>
            </a:custGeom>
            <a:noFill/>
            <a:ln w="8">
              <a:solidFill>
                <a:srgbClr val="000000"/>
              </a:solidFill>
              <a:prstDash val="solid"/>
              <a:round/>
              <a:headEnd/>
              <a:tailEnd/>
            </a:ln>
          </p:spPr>
          <p:txBody>
            <a:bodyPr/>
            <a:lstStyle/>
            <a:p>
              <a:endParaRPr lang="en-US"/>
            </a:p>
          </p:txBody>
        </p:sp>
        <p:sp>
          <p:nvSpPr>
            <p:cNvPr id="18686" name="Freeform 255"/>
            <p:cNvSpPr>
              <a:spLocks/>
            </p:cNvSpPr>
            <p:nvPr/>
          </p:nvSpPr>
          <p:spPr bwMode="auto">
            <a:xfrm>
              <a:off x="3535" y="2020"/>
              <a:ext cx="394" cy="220"/>
            </a:xfrm>
            <a:custGeom>
              <a:avLst/>
              <a:gdLst>
                <a:gd name="T0" fmla="*/ 379 w 394"/>
                <a:gd name="T1" fmla="*/ 136 h 220"/>
                <a:gd name="T2" fmla="*/ 364 w 394"/>
                <a:gd name="T3" fmla="*/ 136 h 220"/>
                <a:gd name="T4" fmla="*/ 364 w 394"/>
                <a:gd name="T5" fmla="*/ 144 h 220"/>
                <a:gd name="T6" fmla="*/ 356 w 394"/>
                <a:gd name="T7" fmla="*/ 151 h 220"/>
                <a:gd name="T8" fmla="*/ 356 w 394"/>
                <a:gd name="T9" fmla="*/ 136 h 220"/>
                <a:gd name="T10" fmla="*/ 333 w 394"/>
                <a:gd name="T11" fmla="*/ 129 h 220"/>
                <a:gd name="T12" fmla="*/ 333 w 394"/>
                <a:gd name="T13" fmla="*/ 121 h 220"/>
                <a:gd name="T14" fmla="*/ 356 w 394"/>
                <a:gd name="T15" fmla="*/ 144 h 220"/>
                <a:gd name="T16" fmla="*/ 364 w 394"/>
                <a:gd name="T17" fmla="*/ 129 h 220"/>
                <a:gd name="T18" fmla="*/ 348 w 394"/>
                <a:gd name="T19" fmla="*/ 121 h 220"/>
                <a:gd name="T20" fmla="*/ 356 w 394"/>
                <a:gd name="T21" fmla="*/ 121 h 220"/>
                <a:gd name="T22" fmla="*/ 348 w 394"/>
                <a:gd name="T23" fmla="*/ 106 h 220"/>
                <a:gd name="T24" fmla="*/ 364 w 394"/>
                <a:gd name="T25" fmla="*/ 113 h 220"/>
                <a:gd name="T26" fmla="*/ 364 w 394"/>
                <a:gd name="T27" fmla="*/ 106 h 220"/>
                <a:gd name="T28" fmla="*/ 348 w 394"/>
                <a:gd name="T29" fmla="*/ 106 h 220"/>
                <a:gd name="T30" fmla="*/ 356 w 394"/>
                <a:gd name="T31" fmla="*/ 98 h 220"/>
                <a:gd name="T32" fmla="*/ 341 w 394"/>
                <a:gd name="T33" fmla="*/ 98 h 220"/>
                <a:gd name="T34" fmla="*/ 318 w 394"/>
                <a:gd name="T35" fmla="*/ 76 h 220"/>
                <a:gd name="T36" fmla="*/ 356 w 394"/>
                <a:gd name="T37" fmla="*/ 98 h 220"/>
                <a:gd name="T38" fmla="*/ 356 w 394"/>
                <a:gd name="T39" fmla="*/ 76 h 220"/>
                <a:gd name="T40" fmla="*/ 341 w 394"/>
                <a:gd name="T41" fmla="*/ 76 h 220"/>
                <a:gd name="T42" fmla="*/ 333 w 394"/>
                <a:gd name="T43" fmla="*/ 68 h 220"/>
                <a:gd name="T44" fmla="*/ 318 w 394"/>
                <a:gd name="T45" fmla="*/ 68 h 220"/>
                <a:gd name="T46" fmla="*/ 295 w 394"/>
                <a:gd name="T47" fmla="*/ 60 h 220"/>
                <a:gd name="T48" fmla="*/ 295 w 394"/>
                <a:gd name="T49" fmla="*/ 38 h 220"/>
                <a:gd name="T50" fmla="*/ 303 w 394"/>
                <a:gd name="T51" fmla="*/ 22 h 220"/>
                <a:gd name="T52" fmla="*/ 265 w 394"/>
                <a:gd name="T53" fmla="*/ 0 h 220"/>
                <a:gd name="T54" fmla="*/ 265 w 394"/>
                <a:gd name="T55" fmla="*/ 15 h 220"/>
                <a:gd name="T56" fmla="*/ 235 w 394"/>
                <a:gd name="T57" fmla="*/ 0 h 220"/>
                <a:gd name="T58" fmla="*/ 235 w 394"/>
                <a:gd name="T59" fmla="*/ 15 h 220"/>
                <a:gd name="T60" fmla="*/ 220 w 394"/>
                <a:gd name="T61" fmla="*/ 45 h 220"/>
                <a:gd name="T62" fmla="*/ 212 w 394"/>
                <a:gd name="T63" fmla="*/ 45 h 220"/>
                <a:gd name="T64" fmla="*/ 197 w 394"/>
                <a:gd name="T65" fmla="*/ 76 h 220"/>
                <a:gd name="T66" fmla="*/ 182 w 394"/>
                <a:gd name="T67" fmla="*/ 68 h 220"/>
                <a:gd name="T68" fmla="*/ 152 w 394"/>
                <a:gd name="T69" fmla="*/ 144 h 220"/>
                <a:gd name="T70" fmla="*/ 91 w 394"/>
                <a:gd name="T71" fmla="*/ 167 h 220"/>
                <a:gd name="T72" fmla="*/ 76 w 394"/>
                <a:gd name="T73" fmla="*/ 151 h 220"/>
                <a:gd name="T74" fmla="*/ 23 w 394"/>
                <a:gd name="T75" fmla="*/ 212 h 220"/>
                <a:gd name="T76" fmla="*/ 0 w 394"/>
                <a:gd name="T77" fmla="*/ 220 h 220"/>
                <a:gd name="T78" fmla="*/ 99 w 394"/>
                <a:gd name="T79" fmla="*/ 212 h 220"/>
                <a:gd name="T80" fmla="*/ 379 w 394"/>
                <a:gd name="T81" fmla="*/ 159 h 220"/>
                <a:gd name="T82" fmla="*/ 386 w 394"/>
                <a:gd name="T83" fmla="*/ 159 h 220"/>
                <a:gd name="T84" fmla="*/ 379 w 394"/>
                <a:gd name="T85" fmla="*/ 151 h 220"/>
                <a:gd name="T86" fmla="*/ 386 w 394"/>
                <a:gd name="T87" fmla="*/ 159 h 220"/>
                <a:gd name="T88" fmla="*/ 386 w 394"/>
                <a:gd name="T89" fmla="*/ 151 h 220"/>
                <a:gd name="T90" fmla="*/ 394 w 394"/>
                <a:gd name="T91" fmla="*/ 159 h 220"/>
                <a:gd name="T92" fmla="*/ 379 w 394"/>
                <a:gd name="T93" fmla="*/ 136 h 2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4"/>
                <a:gd name="T142" fmla="*/ 0 h 220"/>
                <a:gd name="T143" fmla="*/ 394 w 394"/>
                <a:gd name="T144" fmla="*/ 220 h 2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4" h="220">
                  <a:moveTo>
                    <a:pt x="379" y="136"/>
                  </a:moveTo>
                  <a:lnTo>
                    <a:pt x="364" y="136"/>
                  </a:lnTo>
                  <a:lnTo>
                    <a:pt x="364" y="144"/>
                  </a:lnTo>
                  <a:lnTo>
                    <a:pt x="356" y="151"/>
                  </a:lnTo>
                  <a:lnTo>
                    <a:pt x="356" y="136"/>
                  </a:lnTo>
                  <a:lnTo>
                    <a:pt x="333" y="129"/>
                  </a:lnTo>
                  <a:lnTo>
                    <a:pt x="333" y="121"/>
                  </a:lnTo>
                  <a:lnTo>
                    <a:pt x="356" y="144"/>
                  </a:lnTo>
                  <a:lnTo>
                    <a:pt x="364" y="129"/>
                  </a:lnTo>
                  <a:lnTo>
                    <a:pt x="348" y="121"/>
                  </a:lnTo>
                  <a:lnTo>
                    <a:pt x="356" y="121"/>
                  </a:lnTo>
                  <a:lnTo>
                    <a:pt x="348" y="106"/>
                  </a:lnTo>
                  <a:lnTo>
                    <a:pt x="364" y="113"/>
                  </a:lnTo>
                  <a:lnTo>
                    <a:pt x="364" y="106"/>
                  </a:lnTo>
                  <a:lnTo>
                    <a:pt x="348" y="106"/>
                  </a:lnTo>
                  <a:lnTo>
                    <a:pt x="356" y="98"/>
                  </a:lnTo>
                  <a:lnTo>
                    <a:pt x="341" y="98"/>
                  </a:lnTo>
                  <a:lnTo>
                    <a:pt x="318" y="76"/>
                  </a:lnTo>
                  <a:lnTo>
                    <a:pt x="356" y="98"/>
                  </a:lnTo>
                  <a:lnTo>
                    <a:pt x="356" y="76"/>
                  </a:lnTo>
                  <a:lnTo>
                    <a:pt x="341" y="76"/>
                  </a:lnTo>
                  <a:lnTo>
                    <a:pt x="333" y="68"/>
                  </a:lnTo>
                  <a:lnTo>
                    <a:pt x="318" y="68"/>
                  </a:lnTo>
                  <a:lnTo>
                    <a:pt x="295" y="60"/>
                  </a:lnTo>
                  <a:lnTo>
                    <a:pt x="295" y="38"/>
                  </a:lnTo>
                  <a:lnTo>
                    <a:pt x="303" y="22"/>
                  </a:lnTo>
                  <a:lnTo>
                    <a:pt x="265" y="0"/>
                  </a:lnTo>
                  <a:lnTo>
                    <a:pt x="265" y="15"/>
                  </a:lnTo>
                  <a:lnTo>
                    <a:pt x="235" y="0"/>
                  </a:lnTo>
                  <a:lnTo>
                    <a:pt x="235" y="15"/>
                  </a:lnTo>
                  <a:lnTo>
                    <a:pt x="220" y="45"/>
                  </a:lnTo>
                  <a:lnTo>
                    <a:pt x="212" y="45"/>
                  </a:lnTo>
                  <a:lnTo>
                    <a:pt x="197" y="76"/>
                  </a:lnTo>
                  <a:lnTo>
                    <a:pt x="182" y="68"/>
                  </a:lnTo>
                  <a:lnTo>
                    <a:pt x="152" y="144"/>
                  </a:lnTo>
                  <a:lnTo>
                    <a:pt x="91" y="167"/>
                  </a:lnTo>
                  <a:lnTo>
                    <a:pt x="76" y="151"/>
                  </a:lnTo>
                  <a:lnTo>
                    <a:pt x="23" y="212"/>
                  </a:lnTo>
                  <a:lnTo>
                    <a:pt x="0" y="220"/>
                  </a:lnTo>
                  <a:lnTo>
                    <a:pt x="99" y="212"/>
                  </a:lnTo>
                  <a:lnTo>
                    <a:pt x="379" y="159"/>
                  </a:lnTo>
                  <a:lnTo>
                    <a:pt x="386" y="159"/>
                  </a:lnTo>
                  <a:lnTo>
                    <a:pt x="379" y="151"/>
                  </a:lnTo>
                  <a:lnTo>
                    <a:pt x="386" y="159"/>
                  </a:lnTo>
                  <a:lnTo>
                    <a:pt x="386" y="151"/>
                  </a:lnTo>
                  <a:lnTo>
                    <a:pt x="394" y="159"/>
                  </a:lnTo>
                  <a:lnTo>
                    <a:pt x="379" y="136"/>
                  </a:lnTo>
                  <a:close/>
                </a:path>
              </a:pathLst>
            </a:custGeom>
            <a:solidFill>
              <a:srgbClr val="FF4500"/>
            </a:solidFill>
            <a:ln w="8">
              <a:solidFill>
                <a:srgbClr val="FF4500"/>
              </a:solidFill>
              <a:prstDash val="solid"/>
              <a:round/>
              <a:headEnd/>
              <a:tailEnd/>
            </a:ln>
          </p:spPr>
          <p:txBody>
            <a:bodyPr/>
            <a:lstStyle/>
            <a:p>
              <a:endParaRPr lang="en-US"/>
            </a:p>
          </p:txBody>
        </p:sp>
        <p:sp>
          <p:nvSpPr>
            <p:cNvPr id="18687" name="Freeform 256"/>
            <p:cNvSpPr>
              <a:spLocks/>
            </p:cNvSpPr>
            <p:nvPr/>
          </p:nvSpPr>
          <p:spPr bwMode="auto">
            <a:xfrm>
              <a:off x="3535" y="2020"/>
              <a:ext cx="394" cy="220"/>
            </a:xfrm>
            <a:custGeom>
              <a:avLst/>
              <a:gdLst>
                <a:gd name="T0" fmla="*/ 379 w 394"/>
                <a:gd name="T1" fmla="*/ 136 h 220"/>
                <a:gd name="T2" fmla="*/ 364 w 394"/>
                <a:gd name="T3" fmla="*/ 136 h 220"/>
                <a:gd name="T4" fmla="*/ 364 w 394"/>
                <a:gd name="T5" fmla="*/ 144 h 220"/>
                <a:gd name="T6" fmla="*/ 356 w 394"/>
                <a:gd name="T7" fmla="*/ 151 h 220"/>
                <a:gd name="T8" fmla="*/ 356 w 394"/>
                <a:gd name="T9" fmla="*/ 136 h 220"/>
                <a:gd name="T10" fmla="*/ 333 w 394"/>
                <a:gd name="T11" fmla="*/ 129 h 220"/>
                <a:gd name="T12" fmla="*/ 333 w 394"/>
                <a:gd name="T13" fmla="*/ 121 h 220"/>
                <a:gd name="T14" fmla="*/ 356 w 394"/>
                <a:gd name="T15" fmla="*/ 144 h 220"/>
                <a:gd name="T16" fmla="*/ 364 w 394"/>
                <a:gd name="T17" fmla="*/ 129 h 220"/>
                <a:gd name="T18" fmla="*/ 348 w 394"/>
                <a:gd name="T19" fmla="*/ 121 h 220"/>
                <a:gd name="T20" fmla="*/ 356 w 394"/>
                <a:gd name="T21" fmla="*/ 121 h 220"/>
                <a:gd name="T22" fmla="*/ 348 w 394"/>
                <a:gd name="T23" fmla="*/ 106 h 220"/>
                <a:gd name="T24" fmla="*/ 364 w 394"/>
                <a:gd name="T25" fmla="*/ 113 h 220"/>
                <a:gd name="T26" fmla="*/ 364 w 394"/>
                <a:gd name="T27" fmla="*/ 106 h 220"/>
                <a:gd name="T28" fmla="*/ 348 w 394"/>
                <a:gd name="T29" fmla="*/ 106 h 220"/>
                <a:gd name="T30" fmla="*/ 356 w 394"/>
                <a:gd name="T31" fmla="*/ 98 h 220"/>
                <a:gd name="T32" fmla="*/ 341 w 394"/>
                <a:gd name="T33" fmla="*/ 98 h 220"/>
                <a:gd name="T34" fmla="*/ 318 w 394"/>
                <a:gd name="T35" fmla="*/ 76 h 220"/>
                <a:gd name="T36" fmla="*/ 356 w 394"/>
                <a:gd name="T37" fmla="*/ 98 h 220"/>
                <a:gd name="T38" fmla="*/ 356 w 394"/>
                <a:gd name="T39" fmla="*/ 76 h 220"/>
                <a:gd name="T40" fmla="*/ 341 w 394"/>
                <a:gd name="T41" fmla="*/ 76 h 220"/>
                <a:gd name="T42" fmla="*/ 333 w 394"/>
                <a:gd name="T43" fmla="*/ 68 h 220"/>
                <a:gd name="T44" fmla="*/ 318 w 394"/>
                <a:gd name="T45" fmla="*/ 68 h 220"/>
                <a:gd name="T46" fmla="*/ 295 w 394"/>
                <a:gd name="T47" fmla="*/ 60 h 220"/>
                <a:gd name="T48" fmla="*/ 295 w 394"/>
                <a:gd name="T49" fmla="*/ 38 h 220"/>
                <a:gd name="T50" fmla="*/ 303 w 394"/>
                <a:gd name="T51" fmla="*/ 22 h 220"/>
                <a:gd name="T52" fmla="*/ 265 w 394"/>
                <a:gd name="T53" fmla="*/ 0 h 220"/>
                <a:gd name="T54" fmla="*/ 265 w 394"/>
                <a:gd name="T55" fmla="*/ 15 h 220"/>
                <a:gd name="T56" fmla="*/ 235 w 394"/>
                <a:gd name="T57" fmla="*/ 0 h 220"/>
                <a:gd name="T58" fmla="*/ 235 w 394"/>
                <a:gd name="T59" fmla="*/ 15 h 220"/>
                <a:gd name="T60" fmla="*/ 220 w 394"/>
                <a:gd name="T61" fmla="*/ 45 h 220"/>
                <a:gd name="T62" fmla="*/ 212 w 394"/>
                <a:gd name="T63" fmla="*/ 45 h 220"/>
                <a:gd name="T64" fmla="*/ 197 w 394"/>
                <a:gd name="T65" fmla="*/ 76 h 220"/>
                <a:gd name="T66" fmla="*/ 182 w 394"/>
                <a:gd name="T67" fmla="*/ 68 h 220"/>
                <a:gd name="T68" fmla="*/ 152 w 394"/>
                <a:gd name="T69" fmla="*/ 144 h 220"/>
                <a:gd name="T70" fmla="*/ 91 w 394"/>
                <a:gd name="T71" fmla="*/ 167 h 220"/>
                <a:gd name="T72" fmla="*/ 76 w 394"/>
                <a:gd name="T73" fmla="*/ 151 h 220"/>
                <a:gd name="T74" fmla="*/ 23 w 394"/>
                <a:gd name="T75" fmla="*/ 212 h 220"/>
                <a:gd name="T76" fmla="*/ 0 w 394"/>
                <a:gd name="T77" fmla="*/ 220 h 220"/>
                <a:gd name="T78" fmla="*/ 99 w 394"/>
                <a:gd name="T79" fmla="*/ 212 h 220"/>
                <a:gd name="T80" fmla="*/ 379 w 394"/>
                <a:gd name="T81" fmla="*/ 159 h 220"/>
                <a:gd name="T82" fmla="*/ 386 w 394"/>
                <a:gd name="T83" fmla="*/ 159 h 220"/>
                <a:gd name="T84" fmla="*/ 379 w 394"/>
                <a:gd name="T85" fmla="*/ 151 h 220"/>
                <a:gd name="T86" fmla="*/ 386 w 394"/>
                <a:gd name="T87" fmla="*/ 159 h 220"/>
                <a:gd name="T88" fmla="*/ 386 w 394"/>
                <a:gd name="T89" fmla="*/ 151 h 220"/>
                <a:gd name="T90" fmla="*/ 394 w 394"/>
                <a:gd name="T91" fmla="*/ 159 h 220"/>
                <a:gd name="T92" fmla="*/ 379 w 394"/>
                <a:gd name="T93" fmla="*/ 136 h 220"/>
                <a:gd name="T94" fmla="*/ 379 w 394"/>
                <a:gd name="T95" fmla="*/ 144 h 2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4"/>
                <a:gd name="T145" fmla="*/ 0 h 220"/>
                <a:gd name="T146" fmla="*/ 394 w 394"/>
                <a:gd name="T147" fmla="*/ 220 h 22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4" h="220">
                  <a:moveTo>
                    <a:pt x="379" y="136"/>
                  </a:moveTo>
                  <a:lnTo>
                    <a:pt x="364" y="136"/>
                  </a:lnTo>
                  <a:lnTo>
                    <a:pt x="364" y="144"/>
                  </a:lnTo>
                  <a:lnTo>
                    <a:pt x="356" y="151"/>
                  </a:lnTo>
                  <a:lnTo>
                    <a:pt x="356" y="136"/>
                  </a:lnTo>
                  <a:lnTo>
                    <a:pt x="333" y="129"/>
                  </a:lnTo>
                  <a:lnTo>
                    <a:pt x="333" y="121"/>
                  </a:lnTo>
                  <a:lnTo>
                    <a:pt x="356" y="144"/>
                  </a:lnTo>
                  <a:lnTo>
                    <a:pt x="364" y="129"/>
                  </a:lnTo>
                  <a:lnTo>
                    <a:pt x="348" y="121"/>
                  </a:lnTo>
                  <a:lnTo>
                    <a:pt x="356" y="121"/>
                  </a:lnTo>
                  <a:lnTo>
                    <a:pt x="348" y="106"/>
                  </a:lnTo>
                  <a:lnTo>
                    <a:pt x="364" y="113"/>
                  </a:lnTo>
                  <a:lnTo>
                    <a:pt x="364" y="106"/>
                  </a:lnTo>
                  <a:lnTo>
                    <a:pt x="348" y="106"/>
                  </a:lnTo>
                  <a:lnTo>
                    <a:pt x="356" y="98"/>
                  </a:lnTo>
                  <a:lnTo>
                    <a:pt x="341" y="98"/>
                  </a:lnTo>
                  <a:lnTo>
                    <a:pt x="318" y="76"/>
                  </a:lnTo>
                  <a:lnTo>
                    <a:pt x="356" y="98"/>
                  </a:lnTo>
                  <a:lnTo>
                    <a:pt x="356" y="76"/>
                  </a:lnTo>
                  <a:lnTo>
                    <a:pt x="341" y="76"/>
                  </a:lnTo>
                  <a:lnTo>
                    <a:pt x="333" y="68"/>
                  </a:lnTo>
                  <a:lnTo>
                    <a:pt x="318" y="68"/>
                  </a:lnTo>
                  <a:lnTo>
                    <a:pt x="295" y="60"/>
                  </a:lnTo>
                  <a:lnTo>
                    <a:pt x="295" y="38"/>
                  </a:lnTo>
                  <a:lnTo>
                    <a:pt x="303" y="22"/>
                  </a:lnTo>
                  <a:lnTo>
                    <a:pt x="265" y="0"/>
                  </a:lnTo>
                  <a:lnTo>
                    <a:pt x="265" y="15"/>
                  </a:lnTo>
                  <a:lnTo>
                    <a:pt x="235" y="0"/>
                  </a:lnTo>
                  <a:lnTo>
                    <a:pt x="235" y="15"/>
                  </a:lnTo>
                  <a:lnTo>
                    <a:pt x="220" y="45"/>
                  </a:lnTo>
                  <a:lnTo>
                    <a:pt x="212" y="45"/>
                  </a:lnTo>
                  <a:lnTo>
                    <a:pt x="197" y="76"/>
                  </a:lnTo>
                  <a:lnTo>
                    <a:pt x="182" y="68"/>
                  </a:lnTo>
                  <a:lnTo>
                    <a:pt x="152" y="144"/>
                  </a:lnTo>
                  <a:lnTo>
                    <a:pt x="91" y="167"/>
                  </a:lnTo>
                  <a:lnTo>
                    <a:pt x="76" y="151"/>
                  </a:lnTo>
                  <a:lnTo>
                    <a:pt x="23" y="212"/>
                  </a:lnTo>
                  <a:lnTo>
                    <a:pt x="0" y="220"/>
                  </a:lnTo>
                  <a:lnTo>
                    <a:pt x="99" y="212"/>
                  </a:lnTo>
                  <a:lnTo>
                    <a:pt x="379" y="159"/>
                  </a:lnTo>
                  <a:lnTo>
                    <a:pt x="386" y="159"/>
                  </a:lnTo>
                  <a:lnTo>
                    <a:pt x="379" y="151"/>
                  </a:lnTo>
                  <a:lnTo>
                    <a:pt x="386" y="159"/>
                  </a:lnTo>
                  <a:lnTo>
                    <a:pt x="386" y="151"/>
                  </a:lnTo>
                  <a:lnTo>
                    <a:pt x="394" y="159"/>
                  </a:lnTo>
                  <a:lnTo>
                    <a:pt x="379" y="136"/>
                  </a:lnTo>
                  <a:lnTo>
                    <a:pt x="379" y="144"/>
                  </a:lnTo>
                </a:path>
              </a:pathLst>
            </a:custGeom>
            <a:noFill/>
            <a:ln w="8">
              <a:solidFill>
                <a:srgbClr val="000000"/>
              </a:solidFill>
              <a:prstDash val="solid"/>
              <a:round/>
              <a:headEnd/>
              <a:tailEnd/>
            </a:ln>
          </p:spPr>
          <p:txBody>
            <a:bodyPr/>
            <a:lstStyle/>
            <a:p>
              <a:endParaRPr lang="en-US"/>
            </a:p>
          </p:txBody>
        </p:sp>
        <p:sp>
          <p:nvSpPr>
            <p:cNvPr id="18688" name="Freeform 257"/>
            <p:cNvSpPr>
              <a:spLocks/>
            </p:cNvSpPr>
            <p:nvPr/>
          </p:nvSpPr>
          <p:spPr bwMode="auto">
            <a:xfrm>
              <a:off x="3914" y="2080"/>
              <a:ext cx="15" cy="61"/>
            </a:xfrm>
            <a:custGeom>
              <a:avLst/>
              <a:gdLst>
                <a:gd name="T0" fmla="*/ 15 w 15"/>
                <a:gd name="T1" fmla="*/ 0 h 61"/>
                <a:gd name="T2" fmla="*/ 7 w 15"/>
                <a:gd name="T3" fmla="*/ 8 h 61"/>
                <a:gd name="T4" fmla="*/ 0 w 15"/>
                <a:gd name="T5" fmla="*/ 38 h 61"/>
                <a:gd name="T6" fmla="*/ 0 w 15"/>
                <a:gd name="T7" fmla="*/ 61 h 61"/>
                <a:gd name="T8" fmla="*/ 15 w 15"/>
                <a:gd name="T9" fmla="*/ 0 h 61"/>
                <a:gd name="T10" fmla="*/ 0 60000 65536"/>
                <a:gd name="T11" fmla="*/ 0 60000 65536"/>
                <a:gd name="T12" fmla="*/ 0 60000 65536"/>
                <a:gd name="T13" fmla="*/ 0 60000 65536"/>
                <a:gd name="T14" fmla="*/ 0 60000 65536"/>
                <a:gd name="T15" fmla="*/ 0 w 15"/>
                <a:gd name="T16" fmla="*/ 0 h 61"/>
                <a:gd name="T17" fmla="*/ 15 w 15"/>
                <a:gd name="T18" fmla="*/ 61 h 61"/>
              </a:gdLst>
              <a:ahLst/>
              <a:cxnLst>
                <a:cxn ang="T10">
                  <a:pos x="T0" y="T1"/>
                </a:cxn>
                <a:cxn ang="T11">
                  <a:pos x="T2" y="T3"/>
                </a:cxn>
                <a:cxn ang="T12">
                  <a:pos x="T4" y="T5"/>
                </a:cxn>
                <a:cxn ang="T13">
                  <a:pos x="T6" y="T7"/>
                </a:cxn>
                <a:cxn ang="T14">
                  <a:pos x="T8" y="T9"/>
                </a:cxn>
              </a:cxnLst>
              <a:rect l="T15" t="T16" r="T17" b="T18"/>
              <a:pathLst>
                <a:path w="15" h="61">
                  <a:moveTo>
                    <a:pt x="15" y="0"/>
                  </a:moveTo>
                  <a:lnTo>
                    <a:pt x="7" y="8"/>
                  </a:lnTo>
                  <a:lnTo>
                    <a:pt x="0" y="38"/>
                  </a:lnTo>
                  <a:lnTo>
                    <a:pt x="0" y="61"/>
                  </a:lnTo>
                  <a:lnTo>
                    <a:pt x="15" y="0"/>
                  </a:lnTo>
                  <a:close/>
                </a:path>
              </a:pathLst>
            </a:custGeom>
            <a:solidFill>
              <a:srgbClr val="FF4500"/>
            </a:solidFill>
            <a:ln w="8">
              <a:solidFill>
                <a:srgbClr val="FF4500"/>
              </a:solidFill>
              <a:prstDash val="solid"/>
              <a:round/>
              <a:headEnd/>
              <a:tailEnd/>
            </a:ln>
          </p:spPr>
          <p:txBody>
            <a:bodyPr/>
            <a:lstStyle/>
            <a:p>
              <a:endParaRPr lang="en-US"/>
            </a:p>
          </p:txBody>
        </p:sp>
        <p:sp>
          <p:nvSpPr>
            <p:cNvPr id="18689" name="Freeform 258"/>
            <p:cNvSpPr>
              <a:spLocks/>
            </p:cNvSpPr>
            <p:nvPr/>
          </p:nvSpPr>
          <p:spPr bwMode="auto">
            <a:xfrm>
              <a:off x="3914" y="2080"/>
              <a:ext cx="15" cy="61"/>
            </a:xfrm>
            <a:custGeom>
              <a:avLst/>
              <a:gdLst>
                <a:gd name="T0" fmla="*/ 15 w 15"/>
                <a:gd name="T1" fmla="*/ 0 h 61"/>
                <a:gd name="T2" fmla="*/ 7 w 15"/>
                <a:gd name="T3" fmla="*/ 8 h 61"/>
                <a:gd name="T4" fmla="*/ 0 w 15"/>
                <a:gd name="T5" fmla="*/ 38 h 61"/>
                <a:gd name="T6" fmla="*/ 0 w 15"/>
                <a:gd name="T7" fmla="*/ 61 h 61"/>
                <a:gd name="T8" fmla="*/ 15 w 15"/>
                <a:gd name="T9" fmla="*/ 0 h 61"/>
                <a:gd name="T10" fmla="*/ 15 w 15"/>
                <a:gd name="T11" fmla="*/ 8 h 61"/>
                <a:gd name="T12" fmla="*/ 0 60000 65536"/>
                <a:gd name="T13" fmla="*/ 0 60000 65536"/>
                <a:gd name="T14" fmla="*/ 0 60000 65536"/>
                <a:gd name="T15" fmla="*/ 0 60000 65536"/>
                <a:gd name="T16" fmla="*/ 0 60000 65536"/>
                <a:gd name="T17" fmla="*/ 0 60000 65536"/>
                <a:gd name="T18" fmla="*/ 0 w 15"/>
                <a:gd name="T19" fmla="*/ 0 h 61"/>
                <a:gd name="T20" fmla="*/ 15 w 15"/>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15" h="61">
                  <a:moveTo>
                    <a:pt x="15" y="0"/>
                  </a:moveTo>
                  <a:lnTo>
                    <a:pt x="7" y="8"/>
                  </a:lnTo>
                  <a:lnTo>
                    <a:pt x="0" y="38"/>
                  </a:lnTo>
                  <a:lnTo>
                    <a:pt x="0" y="61"/>
                  </a:lnTo>
                  <a:lnTo>
                    <a:pt x="15" y="0"/>
                  </a:lnTo>
                  <a:lnTo>
                    <a:pt x="15" y="8"/>
                  </a:lnTo>
                </a:path>
              </a:pathLst>
            </a:custGeom>
            <a:noFill/>
            <a:ln w="8">
              <a:solidFill>
                <a:srgbClr val="000000"/>
              </a:solidFill>
              <a:prstDash val="solid"/>
              <a:round/>
              <a:headEnd/>
              <a:tailEnd/>
            </a:ln>
          </p:spPr>
          <p:txBody>
            <a:bodyPr/>
            <a:lstStyle/>
            <a:p>
              <a:endParaRPr lang="en-US"/>
            </a:p>
          </p:txBody>
        </p:sp>
        <p:sp>
          <p:nvSpPr>
            <p:cNvPr id="18690" name="Freeform 259"/>
            <p:cNvSpPr>
              <a:spLocks/>
            </p:cNvSpPr>
            <p:nvPr/>
          </p:nvSpPr>
          <p:spPr bwMode="auto">
            <a:xfrm>
              <a:off x="1680" y="1329"/>
              <a:ext cx="340" cy="251"/>
            </a:xfrm>
            <a:custGeom>
              <a:avLst/>
              <a:gdLst>
                <a:gd name="T0" fmla="*/ 303 w 340"/>
                <a:gd name="T1" fmla="*/ 228 h 251"/>
                <a:gd name="T2" fmla="*/ 340 w 340"/>
                <a:gd name="T3" fmla="*/ 61 h 251"/>
                <a:gd name="T4" fmla="*/ 98 w 340"/>
                <a:gd name="T5" fmla="*/ 0 h 251"/>
                <a:gd name="T6" fmla="*/ 106 w 340"/>
                <a:gd name="T7" fmla="*/ 31 h 251"/>
                <a:gd name="T8" fmla="*/ 91 w 340"/>
                <a:gd name="T9" fmla="*/ 38 h 251"/>
                <a:gd name="T10" fmla="*/ 106 w 340"/>
                <a:gd name="T11" fmla="*/ 46 h 251"/>
                <a:gd name="T12" fmla="*/ 98 w 340"/>
                <a:gd name="T13" fmla="*/ 53 h 251"/>
                <a:gd name="T14" fmla="*/ 98 w 340"/>
                <a:gd name="T15" fmla="*/ 61 h 251"/>
                <a:gd name="T16" fmla="*/ 106 w 340"/>
                <a:gd name="T17" fmla="*/ 69 h 251"/>
                <a:gd name="T18" fmla="*/ 91 w 340"/>
                <a:gd name="T19" fmla="*/ 84 h 251"/>
                <a:gd name="T20" fmla="*/ 91 w 340"/>
                <a:gd name="T21" fmla="*/ 107 h 251"/>
                <a:gd name="T22" fmla="*/ 60 w 340"/>
                <a:gd name="T23" fmla="*/ 114 h 251"/>
                <a:gd name="T24" fmla="*/ 53 w 340"/>
                <a:gd name="T25" fmla="*/ 114 h 251"/>
                <a:gd name="T26" fmla="*/ 68 w 340"/>
                <a:gd name="T27" fmla="*/ 99 h 251"/>
                <a:gd name="T28" fmla="*/ 68 w 340"/>
                <a:gd name="T29" fmla="*/ 114 h 251"/>
                <a:gd name="T30" fmla="*/ 75 w 340"/>
                <a:gd name="T31" fmla="*/ 99 h 251"/>
                <a:gd name="T32" fmla="*/ 83 w 340"/>
                <a:gd name="T33" fmla="*/ 91 h 251"/>
                <a:gd name="T34" fmla="*/ 75 w 340"/>
                <a:gd name="T35" fmla="*/ 91 h 251"/>
                <a:gd name="T36" fmla="*/ 83 w 340"/>
                <a:gd name="T37" fmla="*/ 76 h 251"/>
                <a:gd name="T38" fmla="*/ 91 w 340"/>
                <a:gd name="T39" fmla="*/ 84 h 251"/>
                <a:gd name="T40" fmla="*/ 91 w 340"/>
                <a:gd name="T41" fmla="*/ 69 h 251"/>
                <a:gd name="T42" fmla="*/ 60 w 340"/>
                <a:gd name="T43" fmla="*/ 91 h 251"/>
                <a:gd name="T44" fmla="*/ 68 w 340"/>
                <a:gd name="T45" fmla="*/ 99 h 251"/>
                <a:gd name="T46" fmla="*/ 53 w 340"/>
                <a:gd name="T47" fmla="*/ 99 h 251"/>
                <a:gd name="T48" fmla="*/ 75 w 340"/>
                <a:gd name="T49" fmla="*/ 69 h 251"/>
                <a:gd name="T50" fmla="*/ 83 w 340"/>
                <a:gd name="T51" fmla="*/ 53 h 251"/>
                <a:gd name="T52" fmla="*/ 75 w 340"/>
                <a:gd name="T53" fmla="*/ 61 h 251"/>
                <a:gd name="T54" fmla="*/ 68 w 340"/>
                <a:gd name="T55" fmla="*/ 46 h 251"/>
                <a:gd name="T56" fmla="*/ 37 w 340"/>
                <a:gd name="T57" fmla="*/ 38 h 251"/>
                <a:gd name="T58" fmla="*/ 7 w 340"/>
                <a:gd name="T59" fmla="*/ 16 h 251"/>
                <a:gd name="T60" fmla="*/ 7 w 340"/>
                <a:gd name="T61" fmla="*/ 107 h 251"/>
                <a:gd name="T62" fmla="*/ 15 w 340"/>
                <a:gd name="T63" fmla="*/ 114 h 251"/>
                <a:gd name="T64" fmla="*/ 7 w 340"/>
                <a:gd name="T65" fmla="*/ 114 h 251"/>
                <a:gd name="T66" fmla="*/ 7 w 340"/>
                <a:gd name="T67" fmla="*/ 122 h 251"/>
                <a:gd name="T68" fmla="*/ 15 w 340"/>
                <a:gd name="T69" fmla="*/ 129 h 251"/>
                <a:gd name="T70" fmla="*/ 0 w 340"/>
                <a:gd name="T71" fmla="*/ 144 h 251"/>
                <a:gd name="T72" fmla="*/ 0 w 340"/>
                <a:gd name="T73" fmla="*/ 129 h 251"/>
                <a:gd name="T74" fmla="*/ 0 w 340"/>
                <a:gd name="T75" fmla="*/ 152 h 251"/>
                <a:gd name="T76" fmla="*/ 15 w 340"/>
                <a:gd name="T77" fmla="*/ 160 h 251"/>
                <a:gd name="T78" fmla="*/ 22 w 340"/>
                <a:gd name="T79" fmla="*/ 160 h 251"/>
                <a:gd name="T80" fmla="*/ 30 w 340"/>
                <a:gd name="T81" fmla="*/ 167 h 251"/>
                <a:gd name="T82" fmla="*/ 45 w 340"/>
                <a:gd name="T83" fmla="*/ 175 h 251"/>
                <a:gd name="T84" fmla="*/ 37 w 340"/>
                <a:gd name="T85" fmla="*/ 205 h 251"/>
                <a:gd name="T86" fmla="*/ 60 w 340"/>
                <a:gd name="T87" fmla="*/ 220 h 251"/>
                <a:gd name="T88" fmla="*/ 83 w 340"/>
                <a:gd name="T89" fmla="*/ 213 h 251"/>
                <a:gd name="T90" fmla="*/ 106 w 340"/>
                <a:gd name="T91" fmla="*/ 228 h 251"/>
                <a:gd name="T92" fmla="*/ 212 w 340"/>
                <a:gd name="T93" fmla="*/ 228 h 251"/>
                <a:gd name="T94" fmla="*/ 303 w 340"/>
                <a:gd name="T95" fmla="*/ 251 h 251"/>
                <a:gd name="T96" fmla="*/ 303 w 340"/>
                <a:gd name="T97" fmla="*/ 228 h 2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0"/>
                <a:gd name="T148" fmla="*/ 0 h 251"/>
                <a:gd name="T149" fmla="*/ 340 w 340"/>
                <a:gd name="T150" fmla="*/ 251 h 2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0" h="251">
                  <a:moveTo>
                    <a:pt x="303" y="228"/>
                  </a:moveTo>
                  <a:lnTo>
                    <a:pt x="340" y="61"/>
                  </a:lnTo>
                  <a:lnTo>
                    <a:pt x="98" y="0"/>
                  </a:lnTo>
                  <a:lnTo>
                    <a:pt x="106" y="31"/>
                  </a:lnTo>
                  <a:lnTo>
                    <a:pt x="91" y="38"/>
                  </a:lnTo>
                  <a:lnTo>
                    <a:pt x="106" y="46"/>
                  </a:lnTo>
                  <a:lnTo>
                    <a:pt x="98" y="53"/>
                  </a:lnTo>
                  <a:lnTo>
                    <a:pt x="98" y="61"/>
                  </a:lnTo>
                  <a:lnTo>
                    <a:pt x="106" y="69"/>
                  </a:lnTo>
                  <a:lnTo>
                    <a:pt x="91" y="84"/>
                  </a:lnTo>
                  <a:lnTo>
                    <a:pt x="91" y="107"/>
                  </a:lnTo>
                  <a:lnTo>
                    <a:pt x="60" y="114"/>
                  </a:lnTo>
                  <a:lnTo>
                    <a:pt x="53" y="114"/>
                  </a:lnTo>
                  <a:lnTo>
                    <a:pt x="68" y="99"/>
                  </a:lnTo>
                  <a:lnTo>
                    <a:pt x="68" y="114"/>
                  </a:lnTo>
                  <a:lnTo>
                    <a:pt x="75" y="99"/>
                  </a:lnTo>
                  <a:lnTo>
                    <a:pt x="83" y="91"/>
                  </a:lnTo>
                  <a:lnTo>
                    <a:pt x="75" y="91"/>
                  </a:lnTo>
                  <a:lnTo>
                    <a:pt x="83" y="76"/>
                  </a:lnTo>
                  <a:lnTo>
                    <a:pt x="91" y="84"/>
                  </a:lnTo>
                  <a:lnTo>
                    <a:pt x="91" y="69"/>
                  </a:lnTo>
                  <a:lnTo>
                    <a:pt x="60" y="91"/>
                  </a:lnTo>
                  <a:lnTo>
                    <a:pt x="68" y="99"/>
                  </a:lnTo>
                  <a:lnTo>
                    <a:pt x="53" y="99"/>
                  </a:lnTo>
                  <a:lnTo>
                    <a:pt x="75" y="69"/>
                  </a:lnTo>
                  <a:lnTo>
                    <a:pt x="83" y="53"/>
                  </a:lnTo>
                  <a:lnTo>
                    <a:pt x="75" y="61"/>
                  </a:lnTo>
                  <a:lnTo>
                    <a:pt x="68" y="46"/>
                  </a:lnTo>
                  <a:lnTo>
                    <a:pt x="37" y="38"/>
                  </a:lnTo>
                  <a:lnTo>
                    <a:pt x="7" y="16"/>
                  </a:lnTo>
                  <a:lnTo>
                    <a:pt x="7" y="107"/>
                  </a:lnTo>
                  <a:lnTo>
                    <a:pt x="15" y="114"/>
                  </a:lnTo>
                  <a:lnTo>
                    <a:pt x="7" y="114"/>
                  </a:lnTo>
                  <a:lnTo>
                    <a:pt x="7" y="122"/>
                  </a:lnTo>
                  <a:lnTo>
                    <a:pt x="15" y="129"/>
                  </a:lnTo>
                  <a:lnTo>
                    <a:pt x="0" y="144"/>
                  </a:lnTo>
                  <a:lnTo>
                    <a:pt x="0" y="129"/>
                  </a:lnTo>
                  <a:lnTo>
                    <a:pt x="0" y="152"/>
                  </a:lnTo>
                  <a:lnTo>
                    <a:pt x="15" y="160"/>
                  </a:lnTo>
                  <a:lnTo>
                    <a:pt x="22" y="160"/>
                  </a:lnTo>
                  <a:lnTo>
                    <a:pt x="30" y="167"/>
                  </a:lnTo>
                  <a:lnTo>
                    <a:pt x="45" y="175"/>
                  </a:lnTo>
                  <a:lnTo>
                    <a:pt x="37" y="205"/>
                  </a:lnTo>
                  <a:lnTo>
                    <a:pt x="60" y="220"/>
                  </a:lnTo>
                  <a:lnTo>
                    <a:pt x="83" y="213"/>
                  </a:lnTo>
                  <a:lnTo>
                    <a:pt x="106" y="228"/>
                  </a:lnTo>
                  <a:lnTo>
                    <a:pt x="212" y="228"/>
                  </a:lnTo>
                  <a:lnTo>
                    <a:pt x="303" y="251"/>
                  </a:lnTo>
                  <a:lnTo>
                    <a:pt x="303" y="228"/>
                  </a:lnTo>
                  <a:close/>
                </a:path>
              </a:pathLst>
            </a:custGeom>
            <a:solidFill>
              <a:srgbClr val="FF4500"/>
            </a:solidFill>
            <a:ln w="8">
              <a:solidFill>
                <a:srgbClr val="FF4500"/>
              </a:solidFill>
              <a:prstDash val="solid"/>
              <a:round/>
              <a:headEnd/>
              <a:tailEnd/>
            </a:ln>
          </p:spPr>
          <p:txBody>
            <a:bodyPr/>
            <a:lstStyle/>
            <a:p>
              <a:endParaRPr lang="en-US"/>
            </a:p>
          </p:txBody>
        </p:sp>
        <p:sp>
          <p:nvSpPr>
            <p:cNvPr id="18691" name="Freeform 260"/>
            <p:cNvSpPr>
              <a:spLocks/>
            </p:cNvSpPr>
            <p:nvPr/>
          </p:nvSpPr>
          <p:spPr bwMode="auto">
            <a:xfrm>
              <a:off x="1680" y="1329"/>
              <a:ext cx="340" cy="251"/>
            </a:xfrm>
            <a:custGeom>
              <a:avLst/>
              <a:gdLst>
                <a:gd name="T0" fmla="*/ 303 w 340"/>
                <a:gd name="T1" fmla="*/ 228 h 251"/>
                <a:gd name="T2" fmla="*/ 340 w 340"/>
                <a:gd name="T3" fmla="*/ 61 h 251"/>
                <a:gd name="T4" fmla="*/ 98 w 340"/>
                <a:gd name="T5" fmla="*/ 0 h 251"/>
                <a:gd name="T6" fmla="*/ 106 w 340"/>
                <a:gd name="T7" fmla="*/ 31 h 251"/>
                <a:gd name="T8" fmla="*/ 91 w 340"/>
                <a:gd name="T9" fmla="*/ 38 h 251"/>
                <a:gd name="T10" fmla="*/ 106 w 340"/>
                <a:gd name="T11" fmla="*/ 46 h 251"/>
                <a:gd name="T12" fmla="*/ 98 w 340"/>
                <a:gd name="T13" fmla="*/ 53 h 251"/>
                <a:gd name="T14" fmla="*/ 98 w 340"/>
                <a:gd name="T15" fmla="*/ 61 h 251"/>
                <a:gd name="T16" fmla="*/ 106 w 340"/>
                <a:gd name="T17" fmla="*/ 69 h 251"/>
                <a:gd name="T18" fmla="*/ 91 w 340"/>
                <a:gd name="T19" fmla="*/ 84 h 251"/>
                <a:gd name="T20" fmla="*/ 91 w 340"/>
                <a:gd name="T21" fmla="*/ 107 h 251"/>
                <a:gd name="T22" fmla="*/ 60 w 340"/>
                <a:gd name="T23" fmla="*/ 114 h 251"/>
                <a:gd name="T24" fmla="*/ 53 w 340"/>
                <a:gd name="T25" fmla="*/ 114 h 251"/>
                <a:gd name="T26" fmla="*/ 68 w 340"/>
                <a:gd name="T27" fmla="*/ 99 h 251"/>
                <a:gd name="T28" fmla="*/ 68 w 340"/>
                <a:gd name="T29" fmla="*/ 114 h 251"/>
                <a:gd name="T30" fmla="*/ 75 w 340"/>
                <a:gd name="T31" fmla="*/ 99 h 251"/>
                <a:gd name="T32" fmla="*/ 83 w 340"/>
                <a:gd name="T33" fmla="*/ 91 h 251"/>
                <a:gd name="T34" fmla="*/ 75 w 340"/>
                <a:gd name="T35" fmla="*/ 91 h 251"/>
                <a:gd name="T36" fmla="*/ 83 w 340"/>
                <a:gd name="T37" fmla="*/ 76 h 251"/>
                <a:gd name="T38" fmla="*/ 91 w 340"/>
                <a:gd name="T39" fmla="*/ 84 h 251"/>
                <a:gd name="T40" fmla="*/ 91 w 340"/>
                <a:gd name="T41" fmla="*/ 69 h 251"/>
                <a:gd name="T42" fmla="*/ 60 w 340"/>
                <a:gd name="T43" fmla="*/ 91 h 251"/>
                <a:gd name="T44" fmla="*/ 68 w 340"/>
                <a:gd name="T45" fmla="*/ 99 h 251"/>
                <a:gd name="T46" fmla="*/ 53 w 340"/>
                <a:gd name="T47" fmla="*/ 99 h 251"/>
                <a:gd name="T48" fmla="*/ 75 w 340"/>
                <a:gd name="T49" fmla="*/ 69 h 251"/>
                <a:gd name="T50" fmla="*/ 83 w 340"/>
                <a:gd name="T51" fmla="*/ 53 h 251"/>
                <a:gd name="T52" fmla="*/ 75 w 340"/>
                <a:gd name="T53" fmla="*/ 61 h 251"/>
                <a:gd name="T54" fmla="*/ 68 w 340"/>
                <a:gd name="T55" fmla="*/ 46 h 251"/>
                <a:gd name="T56" fmla="*/ 37 w 340"/>
                <a:gd name="T57" fmla="*/ 38 h 251"/>
                <a:gd name="T58" fmla="*/ 7 w 340"/>
                <a:gd name="T59" fmla="*/ 16 h 251"/>
                <a:gd name="T60" fmla="*/ 7 w 340"/>
                <a:gd name="T61" fmla="*/ 107 h 251"/>
                <a:gd name="T62" fmla="*/ 15 w 340"/>
                <a:gd name="T63" fmla="*/ 114 h 251"/>
                <a:gd name="T64" fmla="*/ 7 w 340"/>
                <a:gd name="T65" fmla="*/ 114 h 251"/>
                <a:gd name="T66" fmla="*/ 7 w 340"/>
                <a:gd name="T67" fmla="*/ 122 h 251"/>
                <a:gd name="T68" fmla="*/ 15 w 340"/>
                <a:gd name="T69" fmla="*/ 129 h 251"/>
                <a:gd name="T70" fmla="*/ 0 w 340"/>
                <a:gd name="T71" fmla="*/ 144 h 251"/>
                <a:gd name="T72" fmla="*/ 0 w 340"/>
                <a:gd name="T73" fmla="*/ 129 h 251"/>
                <a:gd name="T74" fmla="*/ 0 w 340"/>
                <a:gd name="T75" fmla="*/ 152 h 251"/>
                <a:gd name="T76" fmla="*/ 15 w 340"/>
                <a:gd name="T77" fmla="*/ 160 h 251"/>
                <a:gd name="T78" fmla="*/ 22 w 340"/>
                <a:gd name="T79" fmla="*/ 160 h 251"/>
                <a:gd name="T80" fmla="*/ 30 w 340"/>
                <a:gd name="T81" fmla="*/ 167 h 251"/>
                <a:gd name="T82" fmla="*/ 45 w 340"/>
                <a:gd name="T83" fmla="*/ 175 h 251"/>
                <a:gd name="T84" fmla="*/ 37 w 340"/>
                <a:gd name="T85" fmla="*/ 205 h 251"/>
                <a:gd name="T86" fmla="*/ 60 w 340"/>
                <a:gd name="T87" fmla="*/ 220 h 251"/>
                <a:gd name="T88" fmla="*/ 83 w 340"/>
                <a:gd name="T89" fmla="*/ 213 h 251"/>
                <a:gd name="T90" fmla="*/ 106 w 340"/>
                <a:gd name="T91" fmla="*/ 228 h 251"/>
                <a:gd name="T92" fmla="*/ 212 w 340"/>
                <a:gd name="T93" fmla="*/ 228 h 251"/>
                <a:gd name="T94" fmla="*/ 303 w 340"/>
                <a:gd name="T95" fmla="*/ 251 h 251"/>
                <a:gd name="T96" fmla="*/ 303 w 340"/>
                <a:gd name="T97" fmla="*/ 228 h 251"/>
                <a:gd name="T98" fmla="*/ 303 w 340"/>
                <a:gd name="T99" fmla="*/ 236 h 2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0"/>
                <a:gd name="T151" fmla="*/ 0 h 251"/>
                <a:gd name="T152" fmla="*/ 340 w 340"/>
                <a:gd name="T153" fmla="*/ 251 h 2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0" h="251">
                  <a:moveTo>
                    <a:pt x="303" y="228"/>
                  </a:moveTo>
                  <a:lnTo>
                    <a:pt x="340" y="61"/>
                  </a:lnTo>
                  <a:lnTo>
                    <a:pt x="98" y="0"/>
                  </a:lnTo>
                  <a:lnTo>
                    <a:pt x="106" y="31"/>
                  </a:lnTo>
                  <a:lnTo>
                    <a:pt x="91" y="38"/>
                  </a:lnTo>
                  <a:lnTo>
                    <a:pt x="106" y="46"/>
                  </a:lnTo>
                  <a:lnTo>
                    <a:pt x="98" y="53"/>
                  </a:lnTo>
                  <a:lnTo>
                    <a:pt x="98" y="61"/>
                  </a:lnTo>
                  <a:lnTo>
                    <a:pt x="106" y="69"/>
                  </a:lnTo>
                  <a:lnTo>
                    <a:pt x="91" y="84"/>
                  </a:lnTo>
                  <a:lnTo>
                    <a:pt x="91" y="107"/>
                  </a:lnTo>
                  <a:lnTo>
                    <a:pt x="60" y="114"/>
                  </a:lnTo>
                  <a:lnTo>
                    <a:pt x="53" y="114"/>
                  </a:lnTo>
                  <a:lnTo>
                    <a:pt x="68" y="99"/>
                  </a:lnTo>
                  <a:lnTo>
                    <a:pt x="68" y="114"/>
                  </a:lnTo>
                  <a:lnTo>
                    <a:pt x="75" y="99"/>
                  </a:lnTo>
                  <a:lnTo>
                    <a:pt x="83" y="91"/>
                  </a:lnTo>
                  <a:lnTo>
                    <a:pt x="75" y="91"/>
                  </a:lnTo>
                  <a:lnTo>
                    <a:pt x="83" y="76"/>
                  </a:lnTo>
                  <a:lnTo>
                    <a:pt x="91" y="84"/>
                  </a:lnTo>
                  <a:lnTo>
                    <a:pt x="91" y="69"/>
                  </a:lnTo>
                  <a:lnTo>
                    <a:pt x="60" y="91"/>
                  </a:lnTo>
                  <a:lnTo>
                    <a:pt x="68" y="99"/>
                  </a:lnTo>
                  <a:lnTo>
                    <a:pt x="53" y="99"/>
                  </a:lnTo>
                  <a:lnTo>
                    <a:pt x="75" y="69"/>
                  </a:lnTo>
                  <a:lnTo>
                    <a:pt x="83" y="53"/>
                  </a:lnTo>
                  <a:lnTo>
                    <a:pt x="75" y="61"/>
                  </a:lnTo>
                  <a:lnTo>
                    <a:pt x="68" y="46"/>
                  </a:lnTo>
                  <a:lnTo>
                    <a:pt x="37" y="38"/>
                  </a:lnTo>
                  <a:lnTo>
                    <a:pt x="7" y="16"/>
                  </a:lnTo>
                  <a:lnTo>
                    <a:pt x="7" y="107"/>
                  </a:lnTo>
                  <a:lnTo>
                    <a:pt x="15" y="114"/>
                  </a:lnTo>
                  <a:lnTo>
                    <a:pt x="7" y="114"/>
                  </a:lnTo>
                  <a:lnTo>
                    <a:pt x="7" y="122"/>
                  </a:lnTo>
                  <a:lnTo>
                    <a:pt x="15" y="129"/>
                  </a:lnTo>
                  <a:lnTo>
                    <a:pt x="0" y="144"/>
                  </a:lnTo>
                  <a:lnTo>
                    <a:pt x="0" y="129"/>
                  </a:lnTo>
                  <a:lnTo>
                    <a:pt x="0" y="152"/>
                  </a:lnTo>
                  <a:lnTo>
                    <a:pt x="15" y="160"/>
                  </a:lnTo>
                  <a:lnTo>
                    <a:pt x="22" y="160"/>
                  </a:lnTo>
                  <a:lnTo>
                    <a:pt x="30" y="167"/>
                  </a:lnTo>
                  <a:lnTo>
                    <a:pt x="45" y="175"/>
                  </a:lnTo>
                  <a:lnTo>
                    <a:pt x="37" y="205"/>
                  </a:lnTo>
                  <a:lnTo>
                    <a:pt x="60" y="220"/>
                  </a:lnTo>
                  <a:lnTo>
                    <a:pt x="83" y="213"/>
                  </a:lnTo>
                  <a:lnTo>
                    <a:pt x="106" y="228"/>
                  </a:lnTo>
                  <a:lnTo>
                    <a:pt x="212" y="228"/>
                  </a:lnTo>
                  <a:lnTo>
                    <a:pt x="303" y="251"/>
                  </a:lnTo>
                  <a:lnTo>
                    <a:pt x="303" y="228"/>
                  </a:lnTo>
                  <a:lnTo>
                    <a:pt x="303" y="236"/>
                  </a:lnTo>
                </a:path>
              </a:pathLst>
            </a:custGeom>
            <a:noFill/>
            <a:ln w="8">
              <a:solidFill>
                <a:srgbClr val="000000"/>
              </a:solidFill>
              <a:prstDash val="solid"/>
              <a:round/>
              <a:headEnd/>
              <a:tailEnd/>
            </a:ln>
          </p:spPr>
          <p:txBody>
            <a:bodyPr/>
            <a:lstStyle/>
            <a:p>
              <a:endParaRPr lang="en-US"/>
            </a:p>
          </p:txBody>
        </p:sp>
        <p:sp>
          <p:nvSpPr>
            <p:cNvPr id="18692" name="Freeform 261"/>
            <p:cNvSpPr>
              <a:spLocks/>
            </p:cNvSpPr>
            <p:nvPr/>
          </p:nvSpPr>
          <p:spPr bwMode="auto">
            <a:xfrm>
              <a:off x="3573"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7 w 227"/>
                <a:gd name="T21" fmla="*/ 182 h 220"/>
                <a:gd name="T22" fmla="*/ 0 w 227"/>
                <a:gd name="T23" fmla="*/ 151 h 220"/>
                <a:gd name="T24" fmla="*/ 15 w 227"/>
                <a:gd name="T25" fmla="*/ 136 h 220"/>
                <a:gd name="T26" fmla="*/ 23 w 227"/>
                <a:gd name="T27" fmla="*/ 106 h 220"/>
                <a:gd name="T28" fmla="*/ 38 w 227"/>
                <a:gd name="T29" fmla="*/ 113 h 220"/>
                <a:gd name="T30" fmla="*/ 38 w 227"/>
                <a:gd name="T31" fmla="*/ 91 h 220"/>
                <a:gd name="T32" fmla="*/ 68 w 227"/>
                <a:gd name="T33" fmla="*/ 60 h 220"/>
                <a:gd name="T34" fmla="*/ 76 w 227"/>
                <a:gd name="T35" fmla="*/ 15 h 220"/>
                <a:gd name="T36" fmla="*/ 76 w 227"/>
                <a:gd name="T37" fmla="*/ 0 h 220"/>
                <a:gd name="T38" fmla="*/ 91 w 227"/>
                <a:gd name="T39" fmla="*/ 53 h 220"/>
                <a:gd name="T40" fmla="*/ 136 w 227"/>
                <a:gd name="T41" fmla="*/ 45 h 220"/>
                <a:gd name="T42" fmla="*/ 144 w 227"/>
                <a:gd name="T43" fmla="*/ 75 h 220"/>
                <a:gd name="T44" fmla="*/ 174 w 227"/>
                <a:gd name="T45" fmla="*/ 45 h 220"/>
                <a:gd name="T46" fmla="*/ 189 w 227"/>
                <a:gd name="T47" fmla="*/ 53 h 220"/>
                <a:gd name="T48" fmla="*/ 204 w 227"/>
                <a:gd name="T49" fmla="*/ 37 h 220"/>
                <a:gd name="T50" fmla="*/ 220 w 227"/>
                <a:gd name="T51" fmla="*/ 37 h 220"/>
                <a:gd name="T52" fmla="*/ 227 w 227"/>
                <a:gd name="T53" fmla="*/ 53 h 220"/>
                <a:gd name="T54" fmla="*/ 227 w 227"/>
                <a:gd name="T55" fmla="*/ 68 h 2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7"/>
                <a:gd name="T85" fmla="*/ 0 h 220"/>
                <a:gd name="T86" fmla="*/ 227 w 227"/>
                <a:gd name="T87" fmla="*/ 220 h 2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7" y="182"/>
                  </a:lnTo>
                  <a:lnTo>
                    <a:pt x="0" y="151"/>
                  </a:lnTo>
                  <a:lnTo>
                    <a:pt x="15" y="136"/>
                  </a:lnTo>
                  <a:lnTo>
                    <a:pt x="23" y="106"/>
                  </a:lnTo>
                  <a:lnTo>
                    <a:pt x="38" y="113"/>
                  </a:lnTo>
                  <a:lnTo>
                    <a:pt x="38" y="91"/>
                  </a:lnTo>
                  <a:lnTo>
                    <a:pt x="68" y="60"/>
                  </a:lnTo>
                  <a:lnTo>
                    <a:pt x="76" y="15"/>
                  </a:lnTo>
                  <a:lnTo>
                    <a:pt x="76" y="0"/>
                  </a:lnTo>
                  <a:lnTo>
                    <a:pt x="91" y="53"/>
                  </a:lnTo>
                  <a:lnTo>
                    <a:pt x="136" y="45"/>
                  </a:lnTo>
                  <a:lnTo>
                    <a:pt x="144" y="75"/>
                  </a:lnTo>
                  <a:lnTo>
                    <a:pt x="174" y="45"/>
                  </a:lnTo>
                  <a:lnTo>
                    <a:pt x="189" y="53"/>
                  </a:lnTo>
                  <a:lnTo>
                    <a:pt x="204" y="37"/>
                  </a:lnTo>
                  <a:lnTo>
                    <a:pt x="220" y="37"/>
                  </a:lnTo>
                  <a:lnTo>
                    <a:pt x="227" y="53"/>
                  </a:lnTo>
                  <a:lnTo>
                    <a:pt x="227" y="68"/>
                  </a:lnTo>
                  <a:close/>
                </a:path>
              </a:pathLst>
            </a:custGeom>
            <a:solidFill>
              <a:srgbClr val="B22222"/>
            </a:solidFill>
            <a:ln w="8">
              <a:solidFill>
                <a:srgbClr val="B22222"/>
              </a:solidFill>
              <a:prstDash val="solid"/>
              <a:round/>
              <a:headEnd/>
              <a:tailEnd/>
            </a:ln>
          </p:spPr>
          <p:txBody>
            <a:bodyPr/>
            <a:lstStyle/>
            <a:p>
              <a:endParaRPr lang="en-US"/>
            </a:p>
          </p:txBody>
        </p:sp>
        <p:sp>
          <p:nvSpPr>
            <p:cNvPr id="18693" name="Freeform 262"/>
            <p:cNvSpPr>
              <a:spLocks/>
            </p:cNvSpPr>
            <p:nvPr/>
          </p:nvSpPr>
          <p:spPr bwMode="auto">
            <a:xfrm>
              <a:off x="3573"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7 w 227"/>
                <a:gd name="T21" fmla="*/ 182 h 220"/>
                <a:gd name="T22" fmla="*/ 0 w 227"/>
                <a:gd name="T23" fmla="*/ 151 h 220"/>
                <a:gd name="T24" fmla="*/ 15 w 227"/>
                <a:gd name="T25" fmla="*/ 136 h 220"/>
                <a:gd name="T26" fmla="*/ 23 w 227"/>
                <a:gd name="T27" fmla="*/ 106 h 220"/>
                <a:gd name="T28" fmla="*/ 38 w 227"/>
                <a:gd name="T29" fmla="*/ 113 h 220"/>
                <a:gd name="T30" fmla="*/ 38 w 227"/>
                <a:gd name="T31" fmla="*/ 91 h 220"/>
                <a:gd name="T32" fmla="*/ 68 w 227"/>
                <a:gd name="T33" fmla="*/ 60 h 220"/>
                <a:gd name="T34" fmla="*/ 76 w 227"/>
                <a:gd name="T35" fmla="*/ 15 h 220"/>
                <a:gd name="T36" fmla="*/ 76 w 227"/>
                <a:gd name="T37" fmla="*/ 0 h 220"/>
                <a:gd name="T38" fmla="*/ 91 w 227"/>
                <a:gd name="T39" fmla="*/ 53 h 220"/>
                <a:gd name="T40" fmla="*/ 136 w 227"/>
                <a:gd name="T41" fmla="*/ 45 h 220"/>
                <a:gd name="T42" fmla="*/ 144 w 227"/>
                <a:gd name="T43" fmla="*/ 75 h 220"/>
                <a:gd name="T44" fmla="*/ 174 w 227"/>
                <a:gd name="T45" fmla="*/ 45 h 220"/>
                <a:gd name="T46" fmla="*/ 189 w 227"/>
                <a:gd name="T47" fmla="*/ 53 h 220"/>
                <a:gd name="T48" fmla="*/ 204 w 227"/>
                <a:gd name="T49" fmla="*/ 37 h 220"/>
                <a:gd name="T50" fmla="*/ 220 w 227"/>
                <a:gd name="T51" fmla="*/ 37 h 220"/>
                <a:gd name="T52" fmla="*/ 227 w 227"/>
                <a:gd name="T53" fmla="*/ 53 h 220"/>
                <a:gd name="T54" fmla="*/ 227 w 227"/>
                <a:gd name="T55" fmla="*/ 68 h 220"/>
                <a:gd name="T56" fmla="*/ 227 w 227"/>
                <a:gd name="T57" fmla="*/ 75 h 22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7"/>
                <a:gd name="T88" fmla="*/ 0 h 220"/>
                <a:gd name="T89" fmla="*/ 227 w 227"/>
                <a:gd name="T90" fmla="*/ 220 h 22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7" y="182"/>
                  </a:lnTo>
                  <a:lnTo>
                    <a:pt x="0" y="151"/>
                  </a:lnTo>
                  <a:lnTo>
                    <a:pt x="15" y="136"/>
                  </a:lnTo>
                  <a:lnTo>
                    <a:pt x="23" y="106"/>
                  </a:lnTo>
                  <a:lnTo>
                    <a:pt x="38" y="113"/>
                  </a:lnTo>
                  <a:lnTo>
                    <a:pt x="38" y="91"/>
                  </a:lnTo>
                  <a:lnTo>
                    <a:pt x="68" y="60"/>
                  </a:lnTo>
                  <a:lnTo>
                    <a:pt x="76" y="15"/>
                  </a:lnTo>
                  <a:lnTo>
                    <a:pt x="76" y="0"/>
                  </a:lnTo>
                  <a:lnTo>
                    <a:pt x="91" y="53"/>
                  </a:lnTo>
                  <a:lnTo>
                    <a:pt x="136" y="45"/>
                  </a:lnTo>
                  <a:lnTo>
                    <a:pt x="144" y="75"/>
                  </a:lnTo>
                  <a:lnTo>
                    <a:pt x="174" y="45"/>
                  </a:lnTo>
                  <a:lnTo>
                    <a:pt x="189" y="53"/>
                  </a:lnTo>
                  <a:lnTo>
                    <a:pt x="204" y="37"/>
                  </a:lnTo>
                  <a:lnTo>
                    <a:pt x="220" y="37"/>
                  </a:lnTo>
                  <a:lnTo>
                    <a:pt x="227" y="53"/>
                  </a:lnTo>
                  <a:lnTo>
                    <a:pt x="227" y="68"/>
                  </a:lnTo>
                  <a:lnTo>
                    <a:pt x="227" y="75"/>
                  </a:lnTo>
                </a:path>
              </a:pathLst>
            </a:custGeom>
            <a:noFill/>
            <a:ln w="8">
              <a:solidFill>
                <a:srgbClr val="000000"/>
              </a:solidFill>
              <a:prstDash val="solid"/>
              <a:round/>
              <a:headEnd/>
              <a:tailEnd/>
            </a:ln>
          </p:spPr>
          <p:txBody>
            <a:bodyPr/>
            <a:lstStyle/>
            <a:p>
              <a:endParaRPr lang="en-US"/>
            </a:p>
          </p:txBody>
        </p:sp>
        <p:sp>
          <p:nvSpPr>
            <p:cNvPr id="18694" name="Freeform 263"/>
            <p:cNvSpPr>
              <a:spLocks/>
            </p:cNvSpPr>
            <p:nvPr/>
          </p:nvSpPr>
          <p:spPr bwMode="auto">
            <a:xfrm>
              <a:off x="3050" y="1610"/>
              <a:ext cx="250" cy="288"/>
            </a:xfrm>
            <a:custGeom>
              <a:avLst/>
              <a:gdLst>
                <a:gd name="T0" fmla="*/ 235 w 250"/>
                <a:gd name="T1" fmla="*/ 228 h 288"/>
                <a:gd name="T2" fmla="*/ 243 w 250"/>
                <a:gd name="T3" fmla="*/ 281 h 288"/>
                <a:gd name="T4" fmla="*/ 106 w 250"/>
                <a:gd name="T5" fmla="*/ 288 h 288"/>
                <a:gd name="T6" fmla="*/ 91 w 250"/>
                <a:gd name="T7" fmla="*/ 273 h 288"/>
                <a:gd name="T8" fmla="*/ 76 w 250"/>
                <a:gd name="T9" fmla="*/ 220 h 288"/>
                <a:gd name="T10" fmla="*/ 69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4 w 250"/>
                <a:gd name="T27" fmla="*/ 0 h 288"/>
                <a:gd name="T28" fmla="*/ 84 w 250"/>
                <a:gd name="T29" fmla="*/ 30 h 288"/>
                <a:gd name="T30" fmla="*/ 91 w 250"/>
                <a:gd name="T31" fmla="*/ 15 h 288"/>
                <a:gd name="T32" fmla="*/ 106 w 250"/>
                <a:gd name="T33" fmla="*/ 30 h 288"/>
                <a:gd name="T34" fmla="*/ 122 w 250"/>
                <a:gd name="T35" fmla="*/ 38 h 288"/>
                <a:gd name="T36" fmla="*/ 212 w 250"/>
                <a:gd name="T37" fmla="*/ 61 h 288"/>
                <a:gd name="T38" fmla="*/ 212 w 250"/>
                <a:gd name="T39" fmla="*/ 68 h 288"/>
                <a:gd name="T40" fmla="*/ 228 w 250"/>
                <a:gd name="T41" fmla="*/ 76 h 288"/>
                <a:gd name="T42" fmla="*/ 220 w 250"/>
                <a:gd name="T43" fmla="*/ 99 h 288"/>
                <a:gd name="T44" fmla="*/ 235 w 250"/>
                <a:gd name="T45" fmla="*/ 91 h 288"/>
                <a:gd name="T46" fmla="*/ 235 w 250"/>
                <a:gd name="T47" fmla="*/ 114 h 288"/>
                <a:gd name="T48" fmla="*/ 220 w 250"/>
                <a:gd name="T49" fmla="*/ 144 h 288"/>
                <a:gd name="T50" fmla="*/ 228 w 250"/>
                <a:gd name="T51" fmla="*/ 152 h 288"/>
                <a:gd name="T52" fmla="*/ 243 w 250"/>
                <a:gd name="T53" fmla="*/ 121 h 288"/>
                <a:gd name="T54" fmla="*/ 250 w 250"/>
                <a:gd name="T55" fmla="*/ 129 h 288"/>
                <a:gd name="T56" fmla="*/ 235 w 250"/>
                <a:gd name="T57" fmla="*/ 228 h 2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0"/>
                <a:gd name="T88" fmla="*/ 0 h 288"/>
                <a:gd name="T89" fmla="*/ 250 w 250"/>
                <a:gd name="T90" fmla="*/ 288 h 2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0" h="288">
                  <a:moveTo>
                    <a:pt x="235" y="228"/>
                  </a:moveTo>
                  <a:lnTo>
                    <a:pt x="243" y="281"/>
                  </a:lnTo>
                  <a:lnTo>
                    <a:pt x="106" y="288"/>
                  </a:lnTo>
                  <a:lnTo>
                    <a:pt x="91" y="273"/>
                  </a:lnTo>
                  <a:lnTo>
                    <a:pt x="76" y="220"/>
                  </a:lnTo>
                  <a:lnTo>
                    <a:pt x="69" y="190"/>
                  </a:lnTo>
                  <a:lnTo>
                    <a:pt x="0" y="144"/>
                  </a:lnTo>
                  <a:lnTo>
                    <a:pt x="8" y="114"/>
                  </a:lnTo>
                  <a:lnTo>
                    <a:pt x="8" y="106"/>
                  </a:lnTo>
                  <a:lnTo>
                    <a:pt x="0" y="83"/>
                  </a:lnTo>
                  <a:lnTo>
                    <a:pt x="23" y="61"/>
                  </a:lnTo>
                  <a:lnTo>
                    <a:pt x="23" y="23"/>
                  </a:lnTo>
                  <a:lnTo>
                    <a:pt x="38" y="23"/>
                  </a:lnTo>
                  <a:lnTo>
                    <a:pt x="84" y="0"/>
                  </a:lnTo>
                  <a:lnTo>
                    <a:pt x="84" y="30"/>
                  </a:lnTo>
                  <a:lnTo>
                    <a:pt x="91" y="15"/>
                  </a:lnTo>
                  <a:lnTo>
                    <a:pt x="106" y="30"/>
                  </a:lnTo>
                  <a:lnTo>
                    <a:pt x="122" y="38"/>
                  </a:lnTo>
                  <a:lnTo>
                    <a:pt x="212" y="61"/>
                  </a:lnTo>
                  <a:lnTo>
                    <a:pt x="212" y="68"/>
                  </a:lnTo>
                  <a:lnTo>
                    <a:pt x="228" y="76"/>
                  </a:lnTo>
                  <a:lnTo>
                    <a:pt x="220" y="99"/>
                  </a:lnTo>
                  <a:lnTo>
                    <a:pt x="235" y="91"/>
                  </a:lnTo>
                  <a:lnTo>
                    <a:pt x="235" y="114"/>
                  </a:lnTo>
                  <a:lnTo>
                    <a:pt x="220" y="144"/>
                  </a:lnTo>
                  <a:lnTo>
                    <a:pt x="228" y="152"/>
                  </a:lnTo>
                  <a:lnTo>
                    <a:pt x="243" y="121"/>
                  </a:lnTo>
                  <a:lnTo>
                    <a:pt x="250" y="129"/>
                  </a:lnTo>
                  <a:lnTo>
                    <a:pt x="235" y="228"/>
                  </a:lnTo>
                  <a:close/>
                </a:path>
              </a:pathLst>
            </a:custGeom>
            <a:solidFill>
              <a:srgbClr val="FF4500"/>
            </a:solidFill>
            <a:ln w="8">
              <a:solidFill>
                <a:srgbClr val="FF4500"/>
              </a:solidFill>
              <a:prstDash val="solid"/>
              <a:round/>
              <a:headEnd/>
              <a:tailEnd/>
            </a:ln>
          </p:spPr>
          <p:txBody>
            <a:bodyPr/>
            <a:lstStyle/>
            <a:p>
              <a:endParaRPr lang="en-US"/>
            </a:p>
          </p:txBody>
        </p:sp>
        <p:sp>
          <p:nvSpPr>
            <p:cNvPr id="18695" name="Freeform 264"/>
            <p:cNvSpPr>
              <a:spLocks/>
            </p:cNvSpPr>
            <p:nvPr/>
          </p:nvSpPr>
          <p:spPr bwMode="auto">
            <a:xfrm>
              <a:off x="3050" y="1610"/>
              <a:ext cx="250" cy="288"/>
            </a:xfrm>
            <a:custGeom>
              <a:avLst/>
              <a:gdLst>
                <a:gd name="T0" fmla="*/ 235 w 250"/>
                <a:gd name="T1" fmla="*/ 228 h 288"/>
                <a:gd name="T2" fmla="*/ 243 w 250"/>
                <a:gd name="T3" fmla="*/ 281 h 288"/>
                <a:gd name="T4" fmla="*/ 106 w 250"/>
                <a:gd name="T5" fmla="*/ 288 h 288"/>
                <a:gd name="T6" fmla="*/ 91 w 250"/>
                <a:gd name="T7" fmla="*/ 273 h 288"/>
                <a:gd name="T8" fmla="*/ 76 w 250"/>
                <a:gd name="T9" fmla="*/ 220 h 288"/>
                <a:gd name="T10" fmla="*/ 69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4 w 250"/>
                <a:gd name="T27" fmla="*/ 0 h 288"/>
                <a:gd name="T28" fmla="*/ 84 w 250"/>
                <a:gd name="T29" fmla="*/ 30 h 288"/>
                <a:gd name="T30" fmla="*/ 91 w 250"/>
                <a:gd name="T31" fmla="*/ 15 h 288"/>
                <a:gd name="T32" fmla="*/ 106 w 250"/>
                <a:gd name="T33" fmla="*/ 30 h 288"/>
                <a:gd name="T34" fmla="*/ 122 w 250"/>
                <a:gd name="T35" fmla="*/ 38 h 288"/>
                <a:gd name="T36" fmla="*/ 212 w 250"/>
                <a:gd name="T37" fmla="*/ 61 h 288"/>
                <a:gd name="T38" fmla="*/ 212 w 250"/>
                <a:gd name="T39" fmla="*/ 68 h 288"/>
                <a:gd name="T40" fmla="*/ 228 w 250"/>
                <a:gd name="T41" fmla="*/ 76 h 288"/>
                <a:gd name="T42" fmla="*/ 220 w 250"/>
                <a:gd name="T43" fmla="*/ 99 h 288"/>
                <a:gd name="T44" fmla="*/ 235 w 250"/>
                <a:gd name="T45" fmla="*/ 91 h 288"/>
                <a:gd name="T46" fmla="*/ 235 w 250"/>
                <a:gd name="T47" fmla="*/ 114 h 288"/>
                <a:gd name="T48" fmla="*/ 220 w 250"/>
                <a:gd name="T49" fmla="*/ 144 h 288"/>
                <a:gd name="T50" fmla="*/ 228 w 250"/>
                <a:gd name="T51" fmla="*/ 152 h 288"/>
                <a:gd name="T52" fmla="*/ 243 w 250"/>
                <a:gd name="T53" fmla="*/ 121 h 288"/>
                <a:gd name="T54" fmla="*/ 250 w 250"/>
                <a:gd name="T55" fmla="*/ 129 h 288"/>
                <a:gd name="T56" fmla="*/ 235 w 250"/>
                <a:gd name="T57" fmla="*/ 228 h 288"/>
                <a:gd name="T58" fmla="*/ 235 w 250"/>
                <a:gd name="T59" fmla="*/ 235 h 2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50"/>
                <a:gd name="T91" fmla="*/ 0 h 288"/>
                <a:gd name="T92" fmla="*/ 250 w 250"/>
                <a:gd name="T93" fmla="*/ 288 h 2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50" h="288">
                  <a:moveTo>
                    <a:pt x="235" y="228"/>
                  </a:moveTo>
                  <a:lnTo>
                    <a:pt x="243" y="281"/>
                  </a:lnTo>
                  <a:lnTo>
                    <a:pt x="106" y="288"/>
                  </a:lnTo>
                  <a:lnTo>
                    <a:pt x="91" y="273"/>
                  </a:lnTo>
                  <a:lnTo>
                    <a:pt x="76" y="220"/>
                  </a:lnTo>
                  <a:lnTo>
                    <a:pt x="69" y="190"/>
                  </a:lnTo>
                  <a:lnTo>
                    <a:pt x="0" y="144"/>
                  </a:lnTo>
                  <a:lnTo>
                    <a:pt x="8" y="114"/>
                  </a:lnTo>
                  <a:lnTo>
                    <a:pt x="8" y="106"/>
                  </a:lnTo>
                  <a:lnTo>
                    <a:pt x="0" y="83"/>
                  </a:lnTo>
                  <a:lnTo>
                    <a:pt x="23" y="61"/>
                  </a:lnTo>
                  <a:lnTo>
                    <a:pt x="23" y="23"/>
                  </a:lnTo>
                  <a:lnTo>
                    <a:pt x="38" y="23"/>
                  </a:lnTo>
                  <a:lnTo>
                    <a:pt x="84" y="0"/>
                  </a:lnTo>
                  <a:lnTo>
                    <a:pt x="84" y="30"/>
                  </a:lnTo>
                  <a:lnTo>
                    <a:pt x="91" y="15"/>
                  </a:lnTo>
                  <a:lnTo>
                    <a:pt x="106" y="30"/>
                  </a:lnTo>
                  <a:lnTo>
                    <a:pt x="122" y="38"/>
                  </a:lnTo>
                  <a:lnTo>
                    <a:pt x="212" y="61"/>
                  </a:lnTo>
                  <a:lnTo>
                    <a:pt x="212" y="68"/>
                  </a:lnTo>
                  <a:lnTo>
                    <a:pt x="228" y="76"/>
                  </a:lnTo>
                  <a:lnTo>
                    <a:pt x="220" y="99"/>
                  </a:lnTo>
                  <a:lnTo>
                    <a:pt x="235" y="91"/>
                  </a:lnTo>
                  <a:lnTo>
                    <a:pt x="235" y="114"/>
                  </a:lnTo>
                  <a:lnTo>
                    <a:pt x="220" y="144"/>
                  </a:lnTo>
                  <a:lnTo>
                    <a:pt x="228" y="152"/>
                  </a:lnTo>
                  <a:lnTo>
                    <a:pt x="243" y="121"/>
                  </a:lnTo>
                  <a:lnTo>
                    <a:pt x="250" y="129"/>
                  </a:lnTo>
                  <a:lnTo>
                    <a:pt x="235" y="228"/>
                  </a:lnTo>
                  <a:lnTo>
                    <a:pt x="235" y="235"/>
                  </a:lnTo>
                </a:path>
              </a:pathLst>
            </a:custGeom>
            <a:noFill/>
            <a:ln w="8">
              <a:solidFill>
                <a:srgbClr val="000000"/>
              </a:solidFill>
              <a:prstDash val="solid"/>
              <a:round/>
              <a:headEnd/>
              <a:tailEnd/>
            </a:ln>
          </p:spPr>
          <p:txBody>
            <a:bodyPr/>
            <a:lstStyle/>
            <a:p>
              <a:endParaRPr lang="en-US"/>
            </a:p>
          </p:txBody>
        </p:sp>
        <p:sp>
          <p:nvSpPr>
            <p:cNvPr id="18696" name="Freeform 265"/>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7 h 15"/>
                <a:gd name="T8" fmla="*/ 0 60000 65536"/>
                <a:gd name="T9" fmla="*/ 0 60000 65536"/>
                <a:gd name="T10" fmla="*/ 0 60000 65536"/>
                <a:gd name="T11" fmla="*/ 0 60000 65536"/>
                <a:gd name="T12" fmla="*/ 0 w 15"/>
                <a:gd name="T13" fmla="*/ 0 h 15"/>
                <a:gd name="T14" fmla="*/ 15 w 15"/>
                <a:gd name="T15" fmla="*/ 15 h 15"/>
              </a:gdLst>
              <a:ahLst/>
              <a:cxnLst>
                <a:cxn ang="T8">
                  <a:pos x="T0" y="T1"/>
                </a:cxn>
                <a:cxn ang="T9">
                  <a:pos x="T2" y="T3"/>
                </a:cxn>
                <a:cxn ang="T10">
                  <a:pos x="T4" y="T5"/>
                </a:cxn>
                <a:cxn ang="T11">
                  <a:pos x="T6" y="T7"/>
                </a:cxn>
              </a:cxnLst>
              <a:rect l="T12" t="T13" r="T14" b="T15"/>
              <a:pathLst>
                <a:path w="15" h="15">
                  <a:moveTo>
                    <a:pt x="15" y="0"/>
                  </a:moveTo>
                  <a:lnTo>
                    <a:pt x="0" y="15"/>
                  </a:lnTo>
                  <a:lnTo>
                    <a:pt x="15" y="0"/>
                  </a:lnTo>
                  <a:lnTo>
                    <a:pt x="15" y="7"/>
                  </a:lnTo>
                </a:path>
              </a:pathLst>
            </a:custGeom>
            <a:noFill/>
            <a:ln w="8">
              <a:solidFill>
                <a:srgbClr val="000000"/>
              </a:solidFill>
              <a:prstDash val="solid"/>
              <a:round/>
              <a:headEnd/>
              <a:tailEnd/>
            </a:ln>
          </p:spPr>
          <p:txBody>
            <a:bodyPr/>
            <a:lstStyle/>
            <a:p>
              <a:endParaRPr lang="en-US"/>
            </a:p>
          </p:txBody>
        </p:sp>
        <p:sp>
          <p:nvSpPr>
            <p:cNvPr id="18697" name="Freeform 266"/>
            <p:cNvSpPr>
              <a:spLocks/>
            </p:cNvSpPr>
            <p:nvPr/>
          </p:nvSpPr>
          <p:spPr bwMode="auto">
            <a:xfrm>
              <a:off x="2187" y="1686"/>
              <a:ext cx="356" cy="296"/>
            </a:xfrm>
            <a:custGeom>
              <a:avLst/>
              <a:gdLst>
                <a:gd name="T0" fmla="*/ 348 w 356"/>
                <a:gd name="T1" fmla="*/ 167 h 296"/>
                <a:gd name="T2" fmla="*/ 356 w 356"/>
                <a:gd name="T3" fmla="*/ 38 h 296"/>
                <a:gd name="T4" fmla="*/ 38 w 356"/>
                <a:gd name="T5" fmla="*/ 0 h 296"/>
                <a:gd name="T6" fmla="*/ 38 w 356"/>
                <a:gd name="T7" fmla="*/ 38 h 296"/>
                <a:gd name="T8" fmla="*/ 8 w 356"/>
                <a:gd name="T9" fmla="*/ 190 h 296"/>
                <a:gd name="T10" fmla="*/ 0 w 356"/>
                <a:gd name="T11" fmla="*/ 258 h 296"/>
                <a:gd name="T12" fmla="*/ 98 w 356"/>
                <a:gd name="T13" fmla="*/ 273 h 296"/>
                <a:gd name="T14" fmla="*/ 333 w 356"/>
                <a:gd name="T15" fmla="*/ 296 h 296"/>
                <a:gd name="T16" fmla="*/ 348 w 356"/>
                <a:gd name="T17" fmla="*/ 167 h 2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6"/>
                <a:gd name="T28" fmla="*/ 0 h 296"/>
                <a:gd name="T29" fmla="*/ 356 w 356"/>
                <a:gd name="T30" fmla="*/ 296 h 2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6" h="296">
                  <a:moveTo>
                    <a:pt x="348" y="167"/>
                  </a:moveTo>
                  <a:lnTo>
                    <a:pt x="356" y="38"/>
                  </a:lnTo>
                  <a:lnTo>
                    <a:pt x="38" y="0"/>
                  </a:lnTo>
                  <a:lnTo>
                    <a:pt x="38" y="38"/>
                  </a:lnTo>
                  <a:lnTo>
                    <a:pt x="8" y="190"/>
                  </a:lnTo>
                  <a:lnTo>
                    <a:pt x="0" y="258"/>
                  </a:lnTo>
                  <a:lnTo>
                    <a:pt x="98" y="273"/>
                  </a:lnTo>
                  <a:lnTo>
                    <a:pt x="333" y="296"/>
                  </a:lnTo>
                  <a:lnTo>
                    <a:pt x="348" y="167"/>
                  </a:lnTo>
                  <a:close/>
                </a:path>
              </a:pathLst>
            </a:custGeom>
            <a:solidFill>
              <a:srgbClr val="FF8C00"/>
            </a:solidFill>
            <a:ln w="8">
              <a:solidFill>
                <a:srgbClr val="FF8C00"/>
              </a:solidFill>
              <a:prstDash val="solid"/>
              <a:round/>
              <a:headEnd/>
              <a:tailEnd/>
            </a:ln>
          </p:spPr>
          <p:txBody>
            <a:bodyPr/>
            <a:lstStyle/>
            <a:p>
              <a:endParaRPr lang="en-US"/>
            </a:p>
          </p:txBody>
        </p:sp>
        <p:sp>
          <p:nvSpPr>
            <p:cNvPr id="18698" name="Freeform 267"/>
            <p:cNvSpPr>
              <a:spLocks/>
            </p:cNvSpPr>
            <p:nvPr/>
          </p:nvSpPr>
          <p:spPr bwMode="auto">
            <a:xfrm>
              <a:off x="2187" y="1686"/>
              <a:ext cx="356" cy="296"/>
            </a:xfrm>
            <a:custGeom>
              <a:avLst/>
              <a:gdLst>
                <a:gd name="T0" fmla="*/ 348 w 356"/>
                <a:gd name="T1" fmla="*/ 167 h 296"/>
                <a:gd name="T2" fmla="*/ 356 w 356"/>
                <a:gd name="T3" fmla="*/ 38 h 296"/>
                <a:gd name="T4" fmla="*/ 38 w 356"/>
                <a:gd name="T5" fmla="*/ 0 h 296"/>
                <a:gd name="T6" fmla="*/ 38 w 356"/>
                <a:gd name="T7" fmla="*/ 38 h 296"/>
                <a:gd name="T8" fmla="*/ 8 w 356"/>
                <a:gd name="T9" fmla="*/ 190 h 296"/>
                <a:gd name="T10" fmla="*/ 0 w 356"/>
                <a:gd name="T11" fmla="*/ 258 h 296"/>
                <a:gd name="T12" fmla="*/ 98 w 356"/>
                <a:gd name="T13" fmla="*/ 273 h 296"/>
                <a:gd name="T14" fmla="*/ 333 w 356"/>
                <a:gd name="T15" fmla="*/ 296 h 296"/>
                <a:gd name="T16" fmla="*/ 348 w 356"/>
                <a:gd name="T17" fmla="*/ 167 h 296"/>
                <a:gd name="T18" fmla="*/ 348 w 356"/>
                <a:gd name="T19" fmla="*/ 174 h 2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6"/>
                <a:gd name="T31" fmla="*/ 0 h 296"/>
                <a:gd name="T32" fmla="*/ 356 w 356"/>
                <a:gd name="T33" fmla="*/ 296 h 2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6" h="296">
                  <a:moveTo>
                    <a:pt x="348" y="167"/>
                  </a:moveTo>
                  <a:lnTo>
                    <a:pt x="356" y="38"/>
                  </a:lnTo>
                  <a:lnTo>
                    <a:pt x="38" y="0"/>
                  </a:lnTo>
                  <a:lnTo>
                    <a:pt x="38" y="38"/>
                  </a:lnTo>
                  <a:lnTo>
                    <a:pt x="8" y="190"/>
                  </a:lnTo>
                  <a:lnTo>
                    <a:pt x="0" y="258"/>
                  </a:lnTo>
                  <a:lnTo>
                    <a:pt x="98" y="273"/>
                  </a:lnTo>
                  <a:lnTo>
                    <a:pt x="333" y="296"/>
                  </a:lnTo>
                  <a:lnTo>
                    <a:pt x="348" y="167"/>
                  </a:lnTo>
                  <a:lnTo>
                    <a:pt x="348" y="174"/>
                  </a:lnTo>
                </a:path>
              </a:pathLst>
            </a:custGeom>
            <a:noFill/>
            <a:ln w="8">
              <a:solidFill>
                <a:srgbClr val="000000"/>
              </a:solidFill>
              <a:prstDash val="solid"/>
              <a:round/>
              <a:headEnd/>
              <a:tailEnd/>
            </a:ln>
          </p:spPr>
          <p:txBody>
            <a:bodyPr/>
            <a:lstStyle/>
            <a:p>
              <a:endParaRPr lang="en-US"/>
            </a:p>
          </p:txBody>
        </p:sp>
      </p:grpSp>
      <p:grpSp>
        <p:nvGrpSpPr>
          <p:cNvPr id="18435" name="Group 4"/>
          <p:cNvGrpSpPr>
            <a:grpSpLocks noChangeAspect="1"/>
          </p:cNvGrpSpPr>
          <p:nvPr/>
        </p:nvGrpSpPr>
        <p:grpSpPr bwMode="auto">
          <a:xfrm>
            <a:off x="0" y="1905000"/>
            <a:ext cx="4508500" cy="3432175"/>
            <a:chOff x="1460" y="1079"/>
            <a:chExt cx="2840" cy="2162"/>
          </a:xfrm>
        </p:grpSpPr>
        <p:sp>
          <p:nvSpPr>
            <p:cNvPr id="18437" name="AutoShape 3"/>
            <p:cNvSpPr>
              <a:spLocks noChangeAspect="1" noChangeArrowheads="1" noTextEdit="1"/>
            </p:cNvSpPr>
            <p:nvPr/>
          </p:nvSpPr>
          <p:spPr bwMode="auto">
            <a:xfrm>
              <a:off x="1460" y="1079"/>
              <a:ext cx="2840" cy="2162"/>
            </a:xfrm>
            <a:prstGeom prst="rect">
              <a:avLst/>
            </a:prstGeom>
            <a:noFill/>
            <a:ln w="9525">
              <a:noFill/>
              <a:miter lim="800000"/>
              <a:headEnd/>
              <a:tailEnd/>
            </a:ln>
          </p:spPr>
          <p:txBody>
            <a:bodyPr/>
            <a:lstStyle/>
            <a:p>
              <a:endParaRPr lang="en-US"/>
            </a:p>
          </p:txBody>
        </p:sp>
        <p:sp>
          <p:nvSpPr>
            <p:cNvPr id="18438" name="Rectangle 5"/>
            <p:cNvSpPr>
              <a:spLocks noChangeArrowheads="1"/>
            </p:cNvSpPr>
            <p:nvPr/>
          </p:nvSpPr>
          <p:spPr bwMode="auto">
            <a:xfrm>
              <a:off x="1460" y="1079"/>
              <a:ext cx="2848" cy="2170"/>
            </a:xfrm>
            <a:prstGeom prst="rect">
              <a:avLst/>
            </a:prstGeom>
            <a:noFill/>
            <a:ln w="9525">
              <a:noFill/>
              <a:miter lim="800000"/>
              <a:headEnd/>
              <a:tailEnd/>
            </a:ln>
          </p:spPr>
          <p:txBody>
            <a:bodyPr/>
            <a:lstStyle/>
            <a:p>
              <a:endParaRPr lang="en-US"/>
            </a:p>
          </p:txBody>
        </p:sp>
        <p:sp>
          <p:nvSpPr>
            <p:cNvPr id="18439" name="Rectangle 6"/>
            <p:cNvSpPr>
              <a:spLocks noChangeArrowheads="1"/>
            </p:cNvSpPr>
            <p:nvPr/>
          </p:nvSpPr>
          <p:spPr bwMode="auto">
            <a:xfrm>
              <a:off x="1490" y="1140"/>
              <a:ext cx="2795" cy="2055"/>
            </a:xfrm>
            <a:prstGeom prst="rect">
              <a:avLst/>
            </a:prstGeom>
            <a:noFill/>
            <a:ln w="9525">
              <a:noFill/>
              <a:miter lim="800000"/>
              <a:headEnd/>
              <a:tailEnd/>
            </a:ln>
          </p:spPr>
          <p:txBody>
            <a:bodyPr/>
            <a:lstStyle/>
            <a:p>
              <a:endParaRPr lang="en-US"/>
            </a:p>
          </p:txBody>
        </p:sp>
        <p:sp>
          <p:nvSpPr>
            <p:cNvPr id="18440" name="Freeform 7"/>
            <p:cNvSpPr>
              <a:spLocks/>
            </p:cNvSpPr>
            <p:nvPr/>
          </p:nvSpPr>
          <p:spPr bwMode="auto">
            <a:xfrm>
              <a:off x="3315" y="2353"/>
              <a:ext cx="190" cy="319"/>
            </a:xfrm>
            <a:custGeom>
              <a:avLst/>
              <a:gdLst>
                <a:gd name="T0" fmla="*/ 182 w 190"/>
                <a:gd name="T1" fmla="*/ 198 h 319"/>
                <a:gd name="T2" fmla="*/ 190 w 190"/>
                <a:gd name="T3" fmla="*/ 251 h 319"/>
                <a:gd name="T4" fmla="*/ 53 w 190"/>
                <a:gd name="T5" fmla="*/ 266 h 319"/>
                <a:gd name="T6" fmla="*/ 61 w 190"/>
                <a:gd name="T7" fmla="*/ 304 h 319"/>
                <a:gd name="T8" fmla="*/ 61 w 190"/>
                <a:gd name="T9" fmla="*/ 311 h 319"/>
                <a:gd name="T10" fmla="*/ 31 w 190"/>
                <a:gd name="T11" fmla="*/ 319 h 319"/>
                <a:gd name="T12" fmla="*/ 46 w 190"/>
                <a:gd name="T13" fmla="*/ 311 h 319"/>
                <a:gd name="T14" fmla="*/ 31 w 190"/>
                <a:gd name="T15" fmla="*/ 289 h 319"/>
                <a:gd name="T16" fmla="*/ 23 w 190"/>
                <a:gd name="T17" fmla="*/ 311 h 319"/>
                <a:gd name="T18" fmla="*/ 8 w 190"/>
                <a:gd name="T19" fmla="*/ 311 h 319"/>
                <a:gd name="T20" fmla="*/ 0 w 190"/>
                <a:gd name="T21" fmla="*/ 213 h 319"/>
                <a:gd name="T22" fmla="*/ 0 w 190"/>
                <a:gd name="T23" fmla="*/ 16 h 319"/>
                <a:gd name="T24" fmla="*/ 129 w 190"/>
                <a:gd name="T25" fmla="*/ 0 h 319"/>
                <a:gd name="T26" fmla="*/ 167 w 190"/>
                <a:gd name="T27" fmla="*/ 137 h 319"/>
                <a:gd name="T28" fmla="*/ 190 w 190"/>
                <a:gd name="T29" fmla="*/ 175 h 319"/>
                <a:gd name="T30" fmla="*/ 182 w 190"/>
                <a:gd name="T31" fmla="*/ 198 h 3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0"/>
                <a:gd name="T49" fmla="*/ 0 h 319"/>
                <a:gd name="T50" fmla="*/ 190 w 190"/>
                <a:gd name="T51" fmla="*/ 319 h 3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0" h="319">
                  <a:moveTo>
                    <a:pt x="182" y="198"/>
                  </a:moveTo>
                  <a:lnTo>
                    <a:pt x="190" y="251"/>
                  </a:lnTo>
                  <a:lnTo>
                    <a:pt x="53" y="266"/>
                  </a:lnTo>
                  <a:lnTo>
                    <a:pt x="61" y="304"/>
                  </a:lnTo>
                  <a:lnTo>
                    <a:pt x="61" y="311"/>
                  </a:lnTo>
                  <a:lnTo>
                    <a:pt x="31" y="319"/>
                  </a:lnTo>
                  <a:lnTo>
                    <a:pt x="46" y="311"/>
                  </a:lnTo>
                  <a:lnTo>
                    <a:pt x="31" y="289"/>
                  </a:lnTo>
                  <a:lnTo>
                    <a:pt x="23" y="311"/>
                  </a:lnTo>
                  <a:lnTo>
                    <a:pt x="8" y="311"/>
                  </a:lnTo>
                  <a:lnTo>
                    <a:pt x="0" y="213"/>
                  </a:lnTo>
                  <a:lnTo>
                    <a:pt x="0" y="16"/>
                  </a:lnTo>
                  <a:lnTo>
                    <a:pt x="129" y="0"/>
                  </a:lnTo>
                  <a:lnTo>
                    <a:pt x="167" y="137"/>
                  </a:lnTo>
                  <a:lnTo>
                    <a:pt x="190" y="175"/>
                  </a:lnTo>
                  <a:lnTo>
                    <a:pt x="182" y="198"/>
                  </a:lnTo>
                  <a:close/>
                </a:path>
              </a:pathLst>
            </a:custGeom>
            <a:solidFill>
              <a:srgbClr val="B22222"/>
            </a:solidFill>
            <a:ln w="8">
              <a:solidFill>
                <a:srgbClr val="B22222"/>
              </a:solidFill>
              <a:prstDash val="solid"/>
              <a:round/>
              <a:headEnd/>
              <a:tailEnd/>
            </a:ln>
          </p:spPr>
          <p:txBody>
            <a:bodyPr/>
            <a:lstStyle/>
            <a:p>
              <a:endParaRPr lang="en-US"/>
            </a:p>
          </p:txBody>
        </p:sp>
        <p:sp>
          <p:nvSpPr>
            <p:cNvPr id="18441" name="Freeform 8"/>
            <p:cNvSpPr>
              <a:spLocks/>
            </p:cNvSpPr>
            <p:nvPr/>
          </p:nvSpPr>
          <p:spPr bwMode="auto">
            <a:xfrm>
              <a:off x="3315" y="2353"/>
              <a:ext cx="190" cy="319"/>
            </a:xfrm>
            <a:custGeom>
              <a:avLst/>
              <a:gdLst>
                <a:gd name="T0" fmla="*/ 182 w 190"/>
                <a:gd name="T1" fmla="*/ 198 h 319"/>
                <a:gd name="T2" fmla="*/ 190 w 190"/>
                <a:gd name="T3" fmla="*/ 251 h 319"/>
                <a:gd name="T4" fmla="*/ 53 w 190"/>
                <a:gd name="T5" fmla="*/ 266 h 319"/>
                <a:gd name="T6" fmla="*/ 61 w 190"/>
                <a:gd name="T7" fmla="*/ 304 h 319"/>
                <a:gd name="T8" fmla="*/ 61 w 190"/>
                <a:gd name="T9" fmla="*/ 311 h 319"/>
                <a:gd name="T10" fmla="*/ 31 w 190"/>
                <a:gd name="T11" fmla="*/ 319 h 319"/>
                <a:gd name="T12" fmla="*/ 46 w 190"/>
                <a:gd name="T13" fmla="*/ 311 h 319"/>
                <a:gd name="T14" fmla="*/ 31 w 190"/>
                <a:gd name="T15" fmla="*/ 289 h 319"/>
                <a:gd name="T16" fmla="*/ 23 w 190"/>
                <a:gd name="T17" fmla="*/ 311 h 319"/>
                <a:gd name="T18" fmla="*/ 8 w 190"/>
                <a:gd name="T19" fmla="*/ 311 h 319"/>
                <a:gd name="T20" fmla="*/ 0 w 190"/>
                <a:gd name="T21" fmla="*/ 213 h 319"/>
                <a:gd name="T22" fmla="*/ 0 w 190"/>
                <a:gd name="T23" fmla="*/ 16 h 319"/>
                <a:gd name="T24" fmla="*/ 129 w 190"/>
                <a:gd name="T25" fmla="*/ 0 h 319"/>
                <a:gd name="T26" fmla="*/ 167 w 190"/>
                <a:gd name="T27" fmla="*/ 137 h 319"/>
                <a:gd name="T28" fmla="*/ 190 w 190"/>
                <a:gd name="T29" fmla="*/ 175 h 319"/>
                <a:gd name="T30" fmla="*/ 182 w 190"/>
                <a:gd name="T31" fmla="*/ 198 h 319"/>
                <a:gd name="T32" fmla="*/ 182 w 190"/>
                <a:gd name="T33" fmla="*/ 205 h 3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0"/>
                <a:gd name="T52" fmla="*/ 0 h 319"/>
                <a:gd name="T53" fmla="*/ 190 w 190"/>
                <a:gd name="T54" fmla="*/ 319 h 3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0" h="319">
                  <a:moveTo>
                    <a:pt x="182" y="198"/>
                  </a:moveTo>
                  <a:lnTo>
                    <a:pt x="190" y="251"/>
                  </a:lnTo>
                  <a:lnTo>
                    <a:pt x="53" y="266"/>
                  </a:lnTo>
                  <a:lnTo>
                    <a:pt x="61" y="304"/>
                  </a:lnTo>
                  <a:lnTo>
                    <a:pt x="61" y="311"/>
                  </a:lnTo>
                  <a:lnTo>
                    <a:pt x="31" y="319"/>
                  </a:lnTo>
                  <a:lnTo>
                    <a:pt x="46" y="311"/>
                  </a:lnTo>
                  <a:lnTo>
                    <a:pt x="31" y="289"/>
                  </a:lnTo>
                  <a:lnTo>
                    <a:pt x="23" y="311"/>
                  </a:lnTo>
                  <a:lnTo>
                    <a:pt x="8" y="311"/>
                  </a:lnTo>
                  <a:lnTo>
                    <a:pt x="0" y="213"/>
                  </a:lnTo>
                  <a:lnTo>
                    <a:pt x="0" y="16"/>
                  </a:lnTo>
                  <a:lnTo>
                    <a:pt x="129" y="0"/>
                  </a:lnTo>
                  <a:lnTo>
                    <a:pt x="167" y="137"/>
                  </a:lnTo>
                  <a:lnTo>
                    <a:pt x="190" y="175"/>
                  </a:lnTo>
                  <a:lnTo>
                    <a:pt x="182" y="198"/>
                  </a:lnTo>
                  <a:lnTo>
                    <a:pt x="182" y="205"/>
                  </a:lnTo>
                </a:path>
              </a:pathLst>
            </a:custGeom>
            <a:noFill/>
            <a:ln w="8">
              <a:solidFill>
                <a:srgbClr val="000000"/>
              </a:solidFill>
              <a:prstDash val="solid"/>
              <a:round/>
              <a:headEnd/>
              <a:tailEnd/>
            </a:ln>
          </p:spPr>
          <p:txBody>
            <a:bodyPr/>
            <a:lstStyle/>
            <a:p>
              <a:endParaRPr lang="en-US"/>
            </a:p>
          </p:txBody>
        </p:sp>
        <p:sp>
          <p:nvSpPr>
            <p:cNvPr id="18442" name="Freeform 9"/>
            <p:cNvSpPr>
              <a:spLocks/>
            </p:cNvSpPr>
            <p:nvPr/>
          </p:nvSpPr>
          <p:spPr bwMode="auto">
            <a:xfrm>
              <a:off x="1551"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20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9 w 530"/>
                <a:gd name="T49" fmla="*/ 319 h 471"/>
                <a:gd name="T50" fmla="*/ 409 w 530"/>
                <a:gd name="T51" fmla="*/ 349 h 471"/>
                <a:gd name="T52" fmla="*/ 401 w 530"/>
                <a:gd name="T53" fmla="*/ 327 h 471"/>
                <a:gd name="T54" fmla="*/ 416 w 530"/>
                <a:gd name="T55" fmla="*/ 311 h 471"/>
                <a:gd name="T56" fmla="*/ 462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8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6 w 530"/>
                <a:gd name="T87" fmla="*/ 129 h 471"/>
                <a:gd name="T88" fmla="*/ 76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0"/>
                <a:gd name="T151" fmla="*/ 0 h 471"/>
                <a:gd name="T152" fmla="*/ 530 w 530"/>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20" y="289"/>
                  </a:lnTo>
                  <a:lnTo>
                    <a:pt x="212" y="296"/>
                  </a:lnTo>
                  <a:lnTo>
                    <a:pt x="227" y="304"/>
                  </a:lnTo>
                  <a:lnTo>
                    <a:pt x="197" y="311"/>
                  </a:lnTo>
                  <a:lnTo>
                    <a:pt x="189" y="357"/>
                  </a:lnTo>
                  <a:lnTo>
                    <a:pt x="235" y="327"/>
                  </a:lnTo>
                  <a:lnTo>
                    <a:pt x="242" y="289"/>
                  </a:lnTo>
                  <a:lnTo>
                    <a:pt x="242" y="304"/>
                  </a:lnTo>
                  <a:lnTo>
                    <a:pt x="265" y="296"/>
                  </a:lnTo>
                  <a:lnTo>
                    <a:pt x="257" y="304"/>
                  </a:lnTo>
                  <a:lnTo>
                    <a:pt x="295" y="319"/>
                  </a:lnTo>
                  <a:lnTo>
                    <a:pt x="348" y="319"/>
                  </a:lnTo>
                  <a:lnTo>
                    <a:pt x="356" y="311"/>
                  </a:lnTo>
                  <a:lnTo>
                    <a:pt x="363" y="311"/>
                  </a:lnTo>
                  <a:lnTo>
                    <a:pt x="356" y="327"/>
                  </a:lnTo>
                  <a:lnTo>
                    <a:pt x="379" y="334"/>
                  </a:lnTo>
                  <a:lnTo>
                    <a:pt x="379" y="319"/>
                  </a:lnTo>
                  <a:lnTo>
                    <a:pt x="379" y="334"/>
                  </a:lnTo>
                  <a:lnTo>
                    <a:pt x="409" y="349"/>
                  </a:lnTo>
                  <a:lnTo>
                    <a:pt x="416" y="342"/>
                  </a:lnTo>
                  <a:lnTo>
                    <a:pt x="401" y="327"/>
                  </a:lnTo>
                  <a:lnTo>
                    <a:pt x="432" y="342"/>
                  </a:lnTo>
                  <a:lnTo>
                    <a:pt x="416" y="311"/>
                  </a:lnTo>
                  <a:lnTo>
                    <a:pt x="432" y="342"/>
                  </a:lnTo>
                  <a:lnTo>
                    <a:pt x="462" y="364"/>
                  </a:lnTo>
                  <a:lnTo>
                    <a:pt x="500" y="387"/>
                  </a:lnTo>
                  <a:lnTo>
                    <a:pt x="492" y="402"/>
                  </a:lnTo>
                  <a:lnTo>
                    <a:pt x="507" y="387"/>
                  </a:lnTo>
                  <a:lnTo>
                    <a:pt x="522" y="418"/>
                  </a:lnTo>
                  <a:lnTo>
                    <a:pt x="530" y="410"/>
                  </a:lnTo>
                  <a:lnTo>
                    <a:pt x="522" y="387"/>
                  </a:lnTo>
                  <a:lnTo>
                    <a:pt x="492" y="380"/>
                  </a:lnTo>
                  <a:lnTo>
                    <a:pt x="416" y="304"/>
                  </a:lnTo>
                  <a:lnTo>
                    <a:pt x="394" y="334"/>
                  </a:lnTo>
                  <a:lnTo>
                    <a:pt x="386" y="311"/>
                  </a:lnTo>
                  <a:lnTo>
                    <a:pt x="371" y="319"/>
                  </a:lnTo>
                  <a:lnTo>
                    <a:pt x="363" y="304"/>
                  </a:lnTo>
                  <a:lnTo>
                    <a:pt x="341" y="304"/>
                  </a:lnTo>
                  <a:lnTo>
                    <a:pt x="288" y="31"/>
                  </a:lnTo>
                  <a:lnTo>
                    <a:pt x="182"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6" y="129"/>
                  </a:lnTo>
                  <a:lnTo>
                    <a:pt x="83" y="144"/>
                  </a:lnTo>
                  <a:lnTo>
                    <a:pt x="76" y="152"/>
                  </a:lnTo>
                  <a:lnTo>
                    <a:pt x="45" y="122"/>
                  </a:lnTo>
                  <a:lnTo>
                    <a:pt x="0" y="144"/>
                  </a:lnTo>
                  <a:lnTo>
                    <a:pt x="23" y="160"/>
                  </a:lnTo>
                  <a:lnTo>
                    <a:pt x="15" y="160"/>
                  </a:lnTo>
                  <a:lnTo>
                    <a:pt x="15" y="182"/>
                  </a:lnTo>
                  <a:lnTo>
                    <a:pt x="53" y="182"/>
                  </a:lnTo>
                  <a:lnTo>
                    <a:pt x="60" y="198"/>
                  </a:lnTo>
                  <a:lnTo>
                    <a:pt x="83" y="182"/>
                  </a:lnTo>
                  <a:lnTo>
                    <a:pt x="76" y="220"/>
                  </a:lnTo>
                  <a:lnTo>
                    <a:pt x="38" y="235"/>
                  </a:lnTo>
                  <a:close/>
                </a:path>
              </a:pathLst>
            </a:custGeom>
            <a:solidFill>
              <a:srgbClr val="FF4500"/>
            </a:solidFill>
            <a:ln w="8">
              <a:solidFill>
                <a:srgbClr val="FF4500"/>
              </a:solidFill>
              <a:prstDash val="solid"/>
              <a:round/>
              <a:headEnd/>
              <a:tailEnd/>
            </a:ln>
          </p:spPr>
          <p:txBody>
            <a:bodyPr/>
            <a:lstStyle/>
            <a:p>
              <a:endParaRPr lang="en-US"/>
            </a:p>
          </p:txBody>
        </p:sp>
        <p:sp>
          <p:nvSpPr>
            <p:cNvPr id="18443" name="Freeform 10"/>
            <p:cNvSpPr>
              <a:spLocks/>
            </p:cNvSpPr>
            <p:nvPr/>
          </p:nvSpPr>
          <p:spPr bwMode="auto">
            <a:xfrm>
              <a:off x="1551"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20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9 w 530"/>
                <a:gd name="T49" fmla="*/ 319 h 471"/>
                <a:gd name="T50" fmla="*/ 409 w 530"/>
                <a:gd name="T51" fmla="*/ 349 h 471"/>
                <a:gd name="T52" fmla="*/ 401 w 530"/>
                <a:gd name="T53" fmla="*/ 327 h 471"/>
                <a:gd name="T54" fmla="*/ 416 w 530"/>
                <a:gd name="T55" fmla="*/ 311 h 471"/>
                <a:gd name="T56" fmla="*/ 462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8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6 w 530"/>
                <a:gd name="T87" fmla="*/ 129 h 471"/>
                <a:gd name="T88" fmla="*/ 76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0"/>
                <a:gd name="T151" fmla="*/ 0 h 471"/>
                <a:gd name="T152" fmla="*/ 530 w 530"/>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20" y="289"/>
                  </a:lnTo>
                  <a:lnTo>
                    <a:pt x="212" y="296"/>
                  </a:lnTo>
                  <a:lnTo>
                    <a:pt x="227" y="304"/>
                  </a:lnTo>
                  <a:lnTo>
                    <a:pt x="197" y="311"/>
                  </a:lnTo>
                  <a:lnTo>
                    <a:pt x="189" y="357"/>
                  </a:lnTo>
                  <a:lnTo>
                    <a:pt x="235" y="327"/>
                  </a:lnTo>
                  <a:lnTo>
                    <a:pt x="242" y="289"/>
                  </a:lnTo>
                  <a:lnTo>
                    <a:pt x="242" y="304"/>
                  </a:lnTo>
                  <a:lnTo>
                    <a:pt x="265" y="296"/>
                  </a:lnTo>
                  <a:lnTo>
                    <a:pt x="257" y="304"/>
                  </a:lnTo>
                  <a:lnTo>
                    <a:pt x="295" y="319"/>
                  </a:lnTo>
                  <a:lnTo>
                    <a:pt x="348" y="319"/>
                  </a:lnTo>
                  <a:lnTo>
                    <a:pt x="356" y="311"/>
                  </a:lnTo>
                  <a:lnTo>
                    <a:pt x="363" y="311"/>
                  </a:lnTo>
                  <a:lnTo>
                    <a:pt x="356" y="327"/>
                  </a:lnTo>
                  <a:lnTo>
                    <a:pt x="379" y="334"/>
                  </a:lnTo>
                  <a:lnTo>
                    <a:pt x="379" y="319"/>
                  </a:lnTo>
                  <a:lnTo>
                    <a:pt x="379" y="334"/>
                  </a:lnTo>
                  <a:lnTo>
                    <a:pt x="409" y="349"/>
                  </a:lnTo>
                  <a:lnTo>
                    <a:pt x="416" y="342"/>
                  </a:lnTo>
                  <a:lnTo>
                    <a:pt x="401" y="327"/>
                  </a:lnTo>
                  <a:lnTo>
                    <a:pt x="432" y="342"/>
                  </a:lnTo>
                  <a:lnTo>
                    <a:pt x="416" y="311"/>
                  </a:lnTo>
                  <a:lnTo>
                    <a:pt x="432" y="342"/>
                  </a:lnTo>
                  <a:lnTo>
                    <a:pt x="462" y="364"/>
                  </a:lnTo>
                  <a:lnTo>
                    <a:pt x="500" y="387"/>
                  </a:lnTo>
                  <a:lnTo>
                    <a:pt x="492" y="402"/>
                  </a:lnTo>
                  <a:lnTo>
                    <a:pt x="507" y="387"/>
                  </a:lnTo>
                  <a:lnTo>
                    <a:pt x="522" y="418"/>
                  </a:lnTo>
                  <a:lnTo>
                    <a:pt x="530" y="410"/>
                  </a:lnTo>
                  <a:lnTo>
                    <a:pt x="522" y="387"/>
                  </a:lnTo>
                  <a:lnTo>
                    <a:pt x="492" y="380"/>
                  </a:lnTo>
                  <a:lnTo>
                    <a:pt x="416" y="304"/>
                  </a:lnTo>
                  <a:lnTo>
                    <a:pt x="394" y="334"/>
                  </a:lnTo>
                  <a:lnTo>
                    <a:pt x="386" y="311"/>
                  </a:lnTo>
                  <a:lnTo>
                    <a:pt x="371" y="319"/>
                  </a:lnTo>
                  <a:lnTo>
                    <a:pt x="363" y="304"/>
                  </a:lnTo>
                  <a:lnTo>
                    <a:pt x="341" y="304"/>
                  </a:lnTo>
                  <a:lnTo>
                    <a:pt x="288" y="31"/>
                  </a:lnTo>
                  <a:lnTo>
                    <a:pt x="182"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6" y="129"/>
                  </a:lnTo>
                  <a:lnTo>
                    <a:pt x="83" y="144"/>
                  </a:lnTo>
                  <a:lnTo>
                    <a:pt x="76" y="152"/>
                  </a:lnTo>
                  <a:lnTo>
                    <a:pt x="45" y="122"/>
                  </a:lnTo>
                  <a:lnTo>
                    <a:pt x="0" y="144"/>
                  </a:lnTo>
                  <a:lnTo>
                    <a:pt x="23" y="160"/>
                  </a:lnTo>
                  <a:lnTo>
                    <a:pt x="15" y="160"/>
                  </a:lnTo>
                  <a:lnTo>
                    <a:pt x="15" y="182"/>
                  </a:lnTo>
                  <a:lnTo>
                    <a:pt x="53" y="182"/>
                  </a:lnTo>
                  <a:lnTo>
                    <a:pt x="60" y="198"/>
                  </a:lnTo>
                  <a:lnTo>
                    <a:pt x="83" y="182"/>
                  </a:lnTo>
                  <a:lnTo>
                    <a:pt x="76" y="220"/>
                  </a:lnTo>
                  <a:lnTo>
                    <a:pt x="38" y="235"/>
                  </a:lnTo>
                  <a:lnTo>
                    <a:pt x="38" y="243"/>
                  </a:lnTo>
                </a:path>
              </a:pathLst>
            </a:custGeom>
            <a:noFill/>
            <a:ln w="8">
              <a:solidFill>
                <a:srgbClr val="000000"/>
              </a:solidFill>
              <a:prstDash val="solid"/>
              <a:round/>
              <a:headEnd/>
              <a:tailEnd/>
            </a:ln>
          </p:spPr>
          <p:txBody>
            <a:bodyPr/>
            <a:lstStyle/>
            <a:p>
              <a:endParaRPr lang="en-US"/>
            </a:p>
          </p:txBody>
        </p:sp>
        <p:sp>
          <p:nvSpPr>
            <p:cNvPr id="18444" name="Freeform 11"/>
            <p:cNvSpPr>
              <a:spLocks/>
            </p:cNvSpPr>
            <p:nvPr/>
          </p:nvSpPr>
          <p:spPr bwMode="auto">
            <a:xfrm>
              <a:off x="1899" y="2171"/>
              <a:ext cx="349" cy="402"/>
            </a:xfrm>
            <a:custGeom>
              <a:avLst/>
              <a:gdLst>
                <a:gd name="T0" fmla="*/ 349 w 349"/>
                <a:gd name="T1" fmla="*/ 38 h 402"/>
                <a:gd name="T2" fmla="*/ 99 w 349"/>
                <a:gd name="T3" fmla="*/ 0 h 402"/>
                <a:gd name="T4" fmla="*/ 84 w 349"/>
                <a:gd name="T5" fmla="*/ 61 h 402"/>
                <a:gd name="T6" fmla="*/ 68 w 349"/>
                <a:gd name="T7" fmla="*/ 46 h 402"/>
                <a:gd name="T8" fmla="*/ 53 w 349"/>
                <a:gd name="T9" fmla="*/ 46 h 402"/>
                <a:gd name="T10" fmla="*/ 46 w 349"/>
                <a:gd name="T11" fmla="*/ 114 h 402"/>
                <a:gd name="T12" fmla="*/ 61 w 349"/>
                <a:gd name="T13" fmla="*/ 167 h 402"/>
                <a:gd name="T14" fmla="*/ 38 w 349"/>
                <a:gd name="T15" fmla="*/ 182 h 402"/>
                <a:gd name="T16" fmla="*/ 31 w 349"/>
                <a:gd name="T17" fmla="*/ 213 h 402"/>
                <a:gd name="T18" fmla="*/ 15 w 349"/>
                <a:gd name="T19" fmla="*/ 220 h 402"/>
                <a:gd name="T20" fmla="*/ 23 w 349"/>
                <a:gd name="T21" fmla="*/ 258 h 402"/>
                <a:gd name="T22" fmla="*/ 8 w 349"/>
                <a:gd name="T23" fmla="*/ 258 h 402"/>
                <a:gd name="T24" fmla="*/ 0 w 349"/>
                <a:gd name="T25" fmla="*/ 273 h 402"/>
                <a:gd name="T26" fmla="*/ 190 w 349"/>
                <a:gd name="T27" fmla="*/ 380 h 402"/>
                <a:gd name="T28" fmla="*/ 296 w 349"/>
                <a:gd name="T29" fmla="*/ 402 h 402"/>
                <a:gd name="T30" fmla="*/ 349 w 349"/>
                <a:gd name="T31" fmla="*/ 38 h 4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9"/>
                <a:gd name="T49" fmla="*/ 0 h 402"/>
                <a:gd name="T50" fmla="*/ 349 w 349"/>
                <a:gd name="T51" fmla="*/ 402 h 4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9" h="402">
                  <a:moveTo>
                    <a:pt x="349" y="38"/>
                  </a:moveTo>
                  <a:lnTo>
                    <a:pt x="99" y="0"/>
                  </a:lnTo>
                  <a:lnTo>
                    <a:pt x="84" y="61"/>
                  </a:lnTo>
                  <a:lnTo>
                    <a:pt x="68" y="46"/>
                  </a:lnTo>
                  <a:lnTo>
                    <a:pt x="53" y="46"/>
                  </a:lnTo>
                  <a:lnTo>
                    <a:pt x="46" y="114"/>
                  </a:lnTo>
                  <a:lnTo>
                    <a:pt x="61" y="167"/>
                  </a:lnTo>
                  <a:lnTo>
                    <a:pt x="38" y="182"/>
                  </a:lnTo>
                  <a:lnTo>
                    <a:pt x="31" y="213"/>
                  </a:lnTo>
                  <a:lnTo>
                    <a:pt x="15" y="220"/>
                  </a:lnTo>
                  <a:lnTo>
                    <a:pt x="23" y="258"/>
                  </a:lnTo>
                  <a:lnTo>
                    <a:pt x="8" y="258"/>
                  </a:lnTo>
                  <a:lnTo>
                    <a:pt x="0" y="273"/>
                  </a:lnTo>
                  <a:lnTo>
                    <a:pt x="190" y="380"/>
                  </a:lnTo>
                  <a:lnTo>
                    <a:pt x="296" y="402"/>
                  </a:lnTo>
                  <a:lnTo>
                    <a:pt x="349" y="38"/>
                  </a:lnTo>
                  <a:close/>
                </a:path>
              </a:pathLst>
            </a:custGeom>
            <a:solidFill>
              <a:srgbClr val="B22222"/>
            </a:solidFill>
            <a:ln w="8">
              <a:solidFill>
                <a:srgbClr val="B22222"/>
              </a:solidFill>
              <a:prstDash val="solid"/>
              <a:round/>
              <a:headEnd/>
              <a:tailEnd/>
            </a:ln>
          </p:spPr>
          <p:txBody>
            <a:bodyPr/>
            <a:lstStyle/>
            <a:p>
              <a:endParaRPr lang="en-US"/>
            </a:p>
          </p:txBody>
        </p:sp>
        <p:sp>
          <p:nvSpPr>
            <p:cNvPr id="18445" name="Freeform 12"/>
            <p:cNvSpPr>
              <a:spLocks/>
            </p:cNvSpPr>
            <p:nvPr/>
          </p:nvSpPr>
          <p:spPr bwMode="auto">
            <a:xfrm>
              <a:off x="1899" y="2171"/>
              <a:ext cx="349" cy="402"/>
            </a:xfrm>
            <a:custGeom>
              <a:avLst/>
              <a:gdLst>
                <a:gd name="T0" fmla="*/ 349 w 349"/>
                <a:gd name="T1" fmla="*/ 38 h 402"/>
                <a:gd name="T2" fmla="*/ 99 w 349"/>
                <a:gd name="T3" fmla="*/ 0 h 402"/>
                <a:gd name="T4" fmla="*/ 84 w 349"/>
                <a:gd name="T5" fmla="*/ 61 h 402"/>
                <a:gd name="T6" fmla="*/ 68 w 349"/>
                <a:gd name="T7" fmla="*/ 46 h 402"/>
                <a:gd name="T8" fmla="*/ 53 w 349"/>
                <a:gd name="T9" fmla="*/ 46 h 402"/>
                <a:gd name="T10" fmla="*/ 46 w 349"/>
                <a:gd name="T11" fmla="*/ 114 h 402"/>
                <a:gd name="T12" fmla="*/ 61 w 349"/>
                <a:gd name="T13" fmla="*/ 167 h 402"/>
                <a:gd name="T14" fmla="*/ 38 w 349"/>
                <a:gd name="T15" fmla="*/ 182 h 402"/>
                <a:gd name="T16" fmla="*/ 31 w 349"/>
                <a:gd name="T17" fmla="*/ 213 h 402"/>
                <a:gd name="T18" fmla="*/ 15 w 349"/>
                <a:gd name="T19" fmla="*/ 220 h 402"/>
                <a:gd name="T20" fmla="*/ 23 w 349"/>
                <a:gd name="T21" fmla="*/ 258 h 402"/>
                <a:gd name="T22" fmla="*/ 8 w 349"/>
                <a:gd name="T23" fmla="*/ 258 h 402"/>
                <a:gd name="T24" fmla="*/ 0 w 349"/>
                <a:gd name="T25" fmla="*/ 273 h 402"/>
                <a:gd name="T26" fmla="*/ 190 w 349"/>
                <a:gd name="T27" fmla="*/ 380 h 402"/>
                <a:gd name="T28" fmla="*/ 296 w 349"/>
                <a:gd name="T29" fmla="*/ 402 h 402"/>
                <a:gd name="T30" fmla="*/ 349 w 349"/>
                <a:gd name="T31" fmla="*/ 38 h 402"/>
                <a:gd name="T32" fmla="*/ 349 w 349"/>
                <a:gd name="T33" fmla="*/ 46 h 4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9"/>
                <a:gd name="T52" fmla="*/ 0 h 402"/>
                <a:gd name="T53" fmla="*/ 349 w 349"/>
                <a:gd name="T54" fmla="*/ 402 h 4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9" h="402">
                  <a:moveTo>
                    <a:pt x="349" y="38"/>
                  </a:moveTo>
                  <a:lnTo>
                    <a:pt x="99" y="0"/>
                  </a:lnTo>
                  <a:lnTo>
                    <a:pt x="84" y="61"/>
                  </a:lnTo>
                  <a:lnTo>
                    <a:pt x="68" y="46"/>
                  </a:lnTo>
                  <a:lnTo>
                    <a:pt x="53" y="46"/>
                  </a:lnTo>
                  <a:lnTo>
                    <a:pt x="46" y="114"/>
                  </a:lnTo>
                  <a:lnTo>
                    <a:pt x="61" y="167"/>
                  </a:lnTo>
                  <a:lnTo>
                    <a:pt x="38" y="182"/>
                  </a:lnTo>
                  <a:lnTo>
                    <a:pt x="31" y="213"/>
                  </a:lnTo>
                  <a:lnTo>
                    <a:pt x="15" y="220"/>
                  </a:lnTo>
                  <a:lnTo>
                    <a:pt x="23" y="258"/>
                  </a:lnTo>
                  <a:lnTo>
                    <a:pt x="8" y="258"/>
                  </a:lnTo>
                  <a:lnTo>
                    <a:pt x="0" y="273"/>
                  </a:lnTo>
                  <a:lnTo>
                    <a:pt x="190" y="380"/>
                  </a:lnTo>
                  <a:lnTo>
                    <a:pt x="296" y="402"/>
                  </a:lnTo>
                  <a:lnTo>
                    <a:pt x="349" y="38"/>
                  </a:lnTo>
                  <a:lnTo>
                    <a:pt x="349" y="46"/>
                  </a:lnTo>
                </a:path>
              </a:pathLst>
            </a:custGeom>
            <a:noFill/>
            <a:ln w="8">
              <a:solidFill>
                <a:srgbClr val="000000"/>
              </a:solidFill>
              <a:prstDash val="solid"/>
              <a:round/>
              <a:headEnd/>
              <a:tailEnd/>
            </a:ln>
          </p:spPr>
          <p:txBody>
            <a:bodyPr/>
            <a:lstStyle/>
            <a:p>
              <a:endParaRPr lang="en-US"/>
            </a:p>
          </p:txBody>
        </p:sp>
        <p:sp>
          <p:nvSpPr>
            <p:cNvPr id="18446" name="Freeform 13"/>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7 w 257"/>
                <a:gd name="T9" fmla="*/ 0 h 235"/>
                <a:gd name="T10" fmla="*/ 0 w 257"/>
                <a:gd name="T11" fmla="*/ 7 h 235"/>
                <a:gd name="T12" fmla="*/ 15 w 257"/>
                <a:gd name="T13" fmla="*/ 83 h 235"/>
                <a:gd name="T14" fmla="*/ 15 w 257"/>
                <a:gd name="T15" fmla="*/ 189 h 235"/>
                <a:gd name="T16" fmla="*/ 38 w 257"/>
                <a:gd name="T17" fmla="*/ 197 h 235"/>
                <a:gd name="T18" fmla="*/ 38 w 257"/>
                <a:gd name="T19" fmla="*/ 235 h 235"/>
                <a:gd name="T20" fmla="*/ 189 w 257"/>
                <a:gd name="T21" fmla="*/ 227 h 235"/>
                <a:gd name="T22" fmla="*/ 197 w 257"/>
                <a:gd name="T23" fmla="*/ 212 h 235"/>
                <a:gd name="T24" fmla="*/ 197 w 257"/>
                <a:gd name="T25" fmla="*/ 197 h 235"/>
                <a:gd name="T26" fmla="*/ 181 w 257"/>
                <a:gd name="T27" fmla="*/ 197 h 235"/>
                <a:gd name="T28" fmla="*/ 181 w 257"/>
                <a:gd name="T29" fmla="*/ 182 h 235"/>
                <a:gd name="T30" fmla="*/ 197 w 257"/>
                <a:gd name="T31" fmla="*/ 182 h 235"/>
                <a:gd name="T32" fmla="*/ 189 w 257"/>
                <a:gd name="T33" fmla="*/ 166 h 235"/>
                <a:gd name="T34" fmla="*/ 204 w 257"/>
                <a:gd name="T35" fmla="*/ 151 h 235"/>
                <a:gd name="T36" fmla="*/ 197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50 w 257"/>
                <a:gd name="T51" fmla="*/ 60 h 235"/>
                <a:gd name="T52" fmla="*/ 242 w 257"/>
                <a:gd name="T53" fmla="*/ 53 h 235"/>
                <a:gd name="T54" fmla="*/ 257 w 257"/>
                <a:gd name="T55" fmla="*/ 38 h 235"/>
                <a:gd name="T56" fmla="*/ 257 w 257"/>
                <a:gd name="T57" fmla="*/ 30 h 2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7"/>
                <a:gd name="T88" fmla="*/ 0 h 235"/>
                <a:gd name="T89" fmla="*/ 257 w 257"/>
                <a:gd name="T90" fmla="*/ 235 h 2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7" h="235">
                  <a:moveTo>
                    <a:pt x="257" y="30"/>
                  </a:moveTo>
                  <a:lnTo>
                    <a:pt x="219" y="38"/>
                  </a:lnTo>
                  <a:lnTo>
                    <a:pt x="234" y="15"/>
                  </a:lnTo>
                  <a:lnTo>
                    <a:pt x="227" y="0"/>
                  </a:lnTo>
                  <a:lnTo>
                    <a:pt x="197" y="0"/>
                  </a:lnTo>
                  <a:lnTo>
                    <a:pt x="0" y="7"/>
                  </a:lnTo>
                  <a:lnTo>
                    <a:pt x="15" y="83"/>
                  </a:lnTo>
                  <a:lnTo>
                    <a:pt x="15" y="189"/>
                  </a:lnTo>
                  <a:lnTo>
                    <a:pt x="38" y="197"/>
                  </a:lnTo>
                  <a:lnTo>
                    <a:pt x="38" y="235"/>
                  </a:lnTo>
                  <a:lnTo>
                    <a:pt x="189" y="227"/>
                  </a:lnTo>
                  <a:lnTo>
                    <a:pt x="197" y="212"/>
                  </a:lnTo>
                  <a:lnTo>
                    <a:pt x="197" y="197"/>
                  </a:lnTo>
                  <a:lnTo>
                    <a:pt x="181" y="197"/>
                  </a:lnTo>
                  <a:lnTo>
                    <a:pt x="181" y="182"/>
                  </a:lnTo>
                  <a:lnTo>
                    <a:pt x="197" y="182"/>
                  </a:lnTo>
                  <a:lnTo>
                    <a:pt x="189" y="166"/>
                  </a:lnTo>
                  <a:lnTo>
                    <a:pt x="204" y="151"/>
                  </a:lnTo>
                  <a:lnTo>
                    <a:pt x="197" y="151"/>
                  </a:lnTo>
                  <a:lnTo>
                    <a:pt x="219" y="136"/>
                  </a:lnTo>
                  <a:lnTo>
                    <a:pt x="219" y="113"/>
                  </a:lnTo>
                  <a:lnTo>
                    <a:pt x="227" y="106"/>
                  </a:lnTo>
                  <a:lnTo>
                    <a:pt x="227" y="98"/>
                  </a:lnTo>
                  <a:lnTo>
                    <a:pt x="242" y="91"/>
                  </a:lnTo>
                  <a:lnTo>
                    <a:pt x="234" y="68"/>
                  </a:lnTo>
                  <a:lnTo>
                    <a:pt x="250" y="60"/>
                  </a:lnTo>
                  <a:lnTo>
                    <a:pt x="242" y="53"/>
                  </a:lnTo>
                  <a:lnTo>
                    <a:pt x="257" y="38"/>
                  </a:lnTo>
                  <a:lnTo>
                    <a:pt x="257" y="30"/>
                  </a:lnTo>
                  <a:close/>
                </a:path>
              </a:pathLst>
            </a:custGeom>
            <a:solidFill>
              <a:srgbClr val="B22222"/>
            </a:solidFill>
            <a:ln w="8">
              <a:solidFill>
                <a:srgbClr val="B22222"/>
              </a:solidFill>
              <a:prstDash val="solid"/>
              <a:round/>
              <a:headEnd/>
              <a:tailEnd/>
            </a:ln>
          </p:spPr>
          <p:txBody>
            <a:bodyPr/>
            <a:lstStyle/>
            <a:p>
              <a:endParaRPr lang="en-US"/>
            </a:p>
          </p:txBody>
        </p:sp>
        <p:sp>
          <p:nvSpPr>
            <p:cNvPr id="18447" name="Freeform 14"/>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7 w 257"/>
                <a:gd name="T9" fmla="*/ 0 h 235"/>
                <a:gd name="T10" fmla="*/ 0 w 257"/>
                <a:gd name="T11" fmla="*/ 7 h 235"/>
                <a:gd name="T12" fmla="*/ 15 w 257"/>
                <a:gd name="T13" fmla="*/ 83 h 235"/>
                <a:gd name="T14" fmla="*/ 15 w 257"/>
                <a:gd name="T15" fmla="*/ 189 h 235"/>
                <a:gd name="T16" fmla="*/ 38 w 257"/>
                <a:gd name="T17" fmla="*/ 197 h 235"/>
                <a:gd name="T18" fmla="*/ 38 w 257"/>
                <a:gd name="T19" fmla="*/ 235 h 235"/>
                <a:gd name="T20" fmla="*/ 189 w 257"/>
                <a:gd name="T21" fmla="*/ 227 h 235"/>
                <a:gd name="T22" fmla="*/ 197 w 257"/>
                <a:gd name="T23" fmla="*/ 212 h 235"/>
                <a:gd name="T24" fmla="*/ 197 w 257"/>
                <a:gd name="T25" fmla="*/ 197 h 235"/>
                <a:gd name="T26" fmla="*/ 181 w 257"/>
                <a:gd name="T27" fmla="*/ 197 h 235"/>
                <a:gd name="T28" fmla="*/ 181 w 257"/>
                <a:gd name="T29" fmla="*/ 182 h 235"/>
                <a:gd name="T30" fmla="*/ 197 w 257"/>
                <a:gd name="T31" fmla="*/ 182 h 235"/>
                <a:gd name="T32" fmla="*/ 189 w 257"/>
                <a:gd name="T33" fmla="*/ 166 h 235"/>
                <a:gd name="T34" fmla="*/ 204 w 257"/>
                <a:gd name="T35" fmla="*/ 151 h 235"/>
                <a:gd name="T36" fmla="*/ 197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50 w 257"/>
                <a:gd name="T51" fmla="*/ 60 h 235"/>
                <a:gd name="T52" fmla="*/ 242 w 257"/>
                <a:gd name="T53" fmla="*/ 53 h 235"/>
                <a:gd name="T54" fmla="*/ 257 w 257"/>
                <a:gd name="T55" fmla="*/ 38 h 235"/>
                <a:gd name="T56" fmla="*/ 257 w 257"/>
                <a:gd name="T57" fmla="*/ 30 h 235"/>
                <a:gd name="T58" fmla="*/ 257 w 257"/>
                <a:gd name="T59" fmla="*/ 38 h 23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57"/>
                <a:gd name="T91" fmla="*/ 0 h 235"/>
                <a:gd name="T92" fmla="*/ 257 w 257"/>
                <a:gd name="T93" fmla="*/ 235 h 23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57" h="235">
                  <a:moveTo>
                    <a:pt x="257" y="30"/>
                  </a:moveTo>
                  <a:lnTo>
                    <a:pt x="219" y="38"/>
                  </a:lnTo>
                  <a:lnTo>
                    <a:pt x="234" y="15"/>
                  </a:lnTo>
                  <a:lnTo>
                    <a:pt x="227" y="0"/>
                  </a:lnTo>
                  <a:lnTo>
                    <a:pt x="197" y="0"/>
                  </a:lnTo>
                  <a:lnTo>
                    <a:pt x="0" y="7"/>
                  </a:lnTo>
                  <a:lnTo>
                    <a:pt x="15" y="83"/>
                  </a:lnTo>
                  <a:lnTo>
                    <a:pt x="15" y="189"/>
                  </a:lnTo>
                  <a:lnTo>
                    <a:pt x="38" y="197"/>
                  </a:lnTo>
                  <a:lnTo>
                    <a:pt x="38" y="235"/>
                  </a:lnTo>
                  <a:lnTo>
                    <a:pt x="189" y="227"/>
                  </a:lnTo>
                  <a:lnTo>
                    <a:pt x="197" y="212"/>
                  </a:lnTo>
                  <a:lnTo>
                    <a:pt x="197" y="197"/>
                  </a:lnTo>
                  <a:lnTo>
                    <a:pt x="181" y="197"/>
                  </a:lnTo>
                  <a:lnTo>
                    <a:pt x="181" y="182"/>
                  </a:lnTo>
                  <a:lnTo>
                    <a:pt x="197" y="182"/>
                  </a:lnTo>
                  <a:lnTo>
                    <a:pt x="189" y="166"/>
                  </a:lnTo>
                  <a:lnTo>
                    <a:pt x="204" y="151"/>
                  </a:lnTo>
                  <a:lnTo>
                    <a:pt x="197" y="151"/>
                  </a:lnTo>
                  <a:lnTo>
                    <a:pt x="219" y="136"/>
                  </a:lnTo>
                  <a:lnTo>
                    <a:pt x="219" y="113"/>
                  </a:lnTo>
                  <a:lnTo>
                    <a:pt x="227" y="106"/>
                  </a:lnTo>
                  <a:lnTo>
                    <a:pt x="227" y="98"/>
                  </a:lnTo>
                  <a:lnTo>
                    <a:pt x="242" y="91"/>
                  </a:lnTo>
                  <a:lnTo>
                    <a:pt x="234" y="68"/>
                  </a:lnTo>
                  <a:lnTo>
                    <a:pt x="250" y="60"/>
                  </a:lnTo>
                  <a:lnTo>
                    <a:pt x="242" y="53"/>
                  </a:lnTo>
                  <a:lnTo>
                    <a:pt x="257" y="38"/>
                  </a:lnTo>
                  <a:lnTo>
                    <a:pt x="257" y="30"/>
                  </a:lnTo>
                  <a:lnTo>
                    <a:pt x="257" y="38"/>
                  </a:lnTo>
                </a:path>
              </a:pathLst>
            </a:custGeom>
            <a:noFill/>
            <a:ln w="8">
              <a:solidFill>
                <a:srgbClr val="000000"/>
              </a:solidFill>
              <a:prstDash val="solid"/>
              <a:round/>
              <a:headEnd/>
              <a:tailEnd/>
            </a:ln>
          </p:spPr>
          <p:txBody>
            <a:bodyPr/>
            <a:lstStyle/>
            <a:p>
              <a:endParaRPr lang="en-US"/>
            </a:p>
          </p:txBody>
        </p:sp>
        <p:sp>
          <p:nvSpPr>
            <p:cNvPr id="18448" name="Freeform 15"/>
            <p:cNvSpPr>
              <a:spLocks/>
            </p:cNvSpPr>
            <p:nvPr/>
          </p:nvSpPr>
          <p:spPr bwMode="auto">
            <a:xfrm>
              <a:off x="1551" y="1739"/>
              <a:ext cx="409" cy="690"/>
            </a:xfrm>
            <a:custGeom>
              <a:avLst/>
              <a:gdLst>
                <a:gd name="T0" fmla="*/ 394 w 409"/>
                <a:gd name="T1" fmla="*/ 546 h 690"/>
                <a:gd name="T2" fmla="*/ 182 w 409"/>
                <a:gd name="T3" fmla="*/ 235 h 690"/>
                <a:gd name="T4" fmla="*/ 235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5 h 690"/>
                <a:gd name="T24" fmla="*/ 60 w 409"/>
                <a:gd name="T25" fmla="*/ 265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8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2 w 409"/>
                <a:gd name="T55" fmla="*/ 569 h 690"/>
                <a:gd name="T56" fmla="*/ 182 w 409"/>
                <a:gd name="T57" fmla="*/ 584 h 690"/>
                <a:gd name="T58" fmla="*/ 197 w 409"/>
                <a:gd name="T59" fmla="*/ 592 h 690"/>
                <a:gd name="T60" fmla="*/ 220 w 409"/>
                <a:gd name="T61" fmla="*/ 622 h 690"/>
                <a:gd name="T62" fmla="*/ 227 w 409"/>
                <a:gd name="T63" fmla="*/ 675 h 690"/>
                <a:gd name="T64" fmla="*/ 356 w 409"/>
                <a:gd name="T65" fmla="*/ 690 h 690"/>
                <a:gd name="T66" fmla="*/ 371 w 409"/>
                <a:gd name="T67" fmla="*/ 690 h 690"/>
                <a:gd name="T68" fmla="*/ 363 w 409"/>
                <a:gd name="T69" fmla="*/ 652 h 690"/>
                <a:gd name="T70" fmla="*/ 379 w 409"/>
                <a:gd name="T71" fmla="*/ 645 h 690"/>
                <a:gd name="T72" fmla="*/ 386 w 409"/>
                <a:gd name="T73" fmla="*/ 614 h 690"/>
                <a:gd name="T74" fmla="*/ 409 w 409"/>
                <a:gd name="T75" fmla="*/ 599 h 690"/>
                <a:gd name="T76" fmla="*/ 394 w 409"/>
                <a:gd name="T77" fmla="*/ 546 h 6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09"/>
                <a:gd name="T118" fmla="*/ 0 h 690"/>
                <a:gd name="T119" fmla="*/ 409 w 409"/>
                <a:gd name="T120" fmla="*/ 690 h 6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09" h="690">
                  <a:moveTo>
                    <a:pt x="394" y="546"/>
                  </a:moveTo>
                  <a:lnTo>
                    <a:pt x="182" y="235"/>
                  </a:lnTo>
                  <a:lnTo>
                    <a:pt x="235"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6" y="463"/>
                  </a:lnTo>
                  <a:lnTo>
                    <a:pt x="91" y="470"/>
                  </a:lnTo>
                  <a:lnTo>
                    <a:pt x="83" y="508"/>
                  </a:lnTo>
                  <a:lnTo>
                    <a:pt x="91" y="516"/>
                  </a:lnTo>
                  <a:lnTo>
                    <a:pt x="136" y="531"/>
                  </a:lnTo>
                  <a:lnTo>
                    <a:pt x="151" y="554"/>
                  </a:lnTo>
                  <a:lnTo>
                    <a:pt x="182" y="569"/>
                  </a:lnTo>
                  <a:lnTo>
                    <a:pt x="182" y="584"/>
                  </a:lnTo>
                  <a:lnTo>
                    <a:pt x="197" y="592"/>
                  </a:lnTo>
                  <a:lnTo>
                    <a:pt x="220" y="622"/>
                  </a:lnTo>
                  <a:lnTo>
                    <a:pt x="227" y="675"/>
                  </a:lnTo>
                  <a:lnTo>
                    <a:pt x="356" y="690"/>
                  </a:lnTo>
                  <a:lnTo>
                    <a:pt x="371" y="690"/>
                  </a:lnTo>
                  <a:lnTo>
                    <a:pt x="363" y="652"/>
                  </a:lnTo>
                  <a:lnTo>
                    <a:pt x="379" y="645"/>
                  </a:lnTo>
                  <a:lnTo>
                    <a:pt x="386" y="614"/>
                  </a:lnTo>
                  <a:lnTo>
                    <a:pt x="409" y="599"/>
                  </a:lnTo>
                  <a:lnTo>
                    <a:pt x="394" y="546"/>
                  </a:lnTo>
                  <a:close/>
                </a:path>
              </a:pathLst>
            </a:custGeom>
            <a:solidFill>
              <a:srgbClr val="FF4500"/>
            </a:solidFill>
            <a:ln w="8">
              <a:solidFill>
                <a:srgbClr val="FF4500"/>
              </a:solidFill>
              <a:prstDash val="solid"/>
              <a:round/>
              <a:headEnd/>
              <a:tailEnd/>
            </a:ln>
          </p:spPr>
          <p:txBody>
            <a:bodyPr/>
            <a:lstStyle/>
            <a:p>
              <a:endParaRPr lang="en-US"/>
            </a:p>
          </p:txBody>
        </p:sp>
        <p:sp>
          <p:nvSpPr>
            <p:cNvPr id="18449" name="Freeform 16"/>
            <p:cNvSpPr>
              <a:spLocks/>
            </p:cNvSpPr>
            <p:nvPr/>
          </p:nvSpPr>
          <p:spPr bwMode="auto">
            <a:xfrm>
              <a:off x="1551" y="1739"/>
              <a:ext cx="409" cy="690"/>
            </a:xfrm>
            <a:custGeom>
              <a:avLst/>
              <a:gdLst>
                <a:gd name="T0" fmla="*/ 394 w 409"/>
                <a:gd name="T1" fmla="*/ 546 h 690"/>
                <a:gd name="T2" fmla="*/ 182 w 409"/>
                <a:gd name="T3" fmla="*/ 235 h 690"/>
                <a:gd name="T4" fmla="*/ 235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5 h 690"/>
                <a:gd name="T24" fmla="*/ 60 w 409"/>
                <a:gd name="T25" fmla="*/ 265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8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2 w 409"/>
                <a:gd name="T55" fmla="*/ 569 h 690"/>
                <a:gd name="T56" fmla="*/ 182 w 409"/>
                <a:gd name="T57" fmla="*/ 584 h 690"/>
                <a:gd name="T58" fmla="*/ 197 w 409"/>
                <a:gd name="T59" fmla="*/ 592 h 690"/>
                <a:gd name="T60" fmla="*/ 220 w 409"/>
                <a:gd name="T61" fmla="*/ 622 h 690"/>
                <a:gd name="T62" fmla="*/ 227 w 409"/>
                <a:gd name="T63" fmla="*/ 675 h 690"/>
                <a:gd name="T64" fmla="*/ 356 w 409"/>
                <a:gd name="T65" fmla="*/ 690 h 690"/>
                <a:gd name="T66" fmla="*/ 371 w 409"/>
                <a:gd name="T67" fmla="*/ 690 h 690"/>
                <a:gd name="T68" fmla="*/ 363 w 409"/>
                <a:gd name="T69" fmla="*/ 652 h 690"/>
                <a:gd name="T70" fmla="*/ 379 w 409"/>
                <a:gd name="T71" fmla="*/ 645 h 690"/>
                <a:gd name="T72" fmla="*/ 386 w 409"/>
                <a:gd name="T73" fmla="*/ 614 h 690"/>
                <a:gd name="T74" fmla="*/ 409 w 409"/>
                <a:gd name="T75" fmla="*/ 599 h 690"/>
                <a:gd name="T76" fmla="*/ 394 w 409"/>
                <a:gd name="T77" fmla="*/ 546 h 690"/>
                <a:gd name="T78" fmla="*/ 394 w 409"/>
                <a:gd name="T79" fmla="*/ 554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09"/>
                <a:gd name="T121" fmla="*/ 0 h 690"/>
                <a:gd name="T122" fmla="*/ 409 w 409"/>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09" h="690">
                  <a:moveTo>
                    <a:pt x="394" y="546"/>
                  </a:moveTo>
                  <a:lnTo>
                    <a:pt x="182" y="235"/>
                  </a:lnTo>
                  <a:lnTo>
                    <a:pt x="235"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6" y="463"/>
                  </a:lnTo>
                  <a:lnTo>
                    <a:pt x="91" y="470"/>
                  </a:lnTo>
                  <a:lnTo>
                    <a:pt x="83" y="508"/>
                  </a:lnTo>
                  <a:lnTo>
                    <a:pt x="91" y="516"/>
                  </a:lnTo>
                  <a:lnTo>
                    <a:pt x="136" y="531"/>
                  </a:lnTo>
                  <a:lnTo>
                    <a:pt x="151" y="554"/>
                  </a:lnTo>
                  <a:lnTo>
                    <a:pt x="182" y="569"/>
                  </a:lnTo>
                  <a:lnTo>
                    <a:pt x="182" y="584"/>
                  </a:lnTo>
                  <a:lnTo>
                    <a:pt x="197" y="592"/>
                  </a:lnTo>
                  <a:lnTo>
                    <a:pt x="220" y="622"/>
                  </a:lnTo>
                  <a:lnTo>
                    <a:pt x="227" y="675"/>
                  </a:lnTo>
                  <a:lnTo>
                    <a:pt x="356" y="690"/>
                  </a:lnTo>
                  <a:lnTo>
                    <a:pt x="371" y="690"/>
                  </a:lnTo>
                  <a:lnTo>
                    <a:pt x="363" y="652"/>
                  </a:lnTo>
                  <a:lnTo>
                    <a:pt x="379" y="645"/>
                  </a:lnTo>
                  <a:lnTo>
                    <a:pt x="386" y="614"/>
                  </a:lnTo>
                  <a:lnTo>
                    <a:pt x="409" y="599"/>
                  </a:lnTo>
                  <a:lnTo>
                    <a:pt x="394" y="546"/>
                  </a:lnTo>
                  <a:lnTo>
                    <a:pt x="394" y="554"/>
                  </a:lnTo>
                </a:path>
              </a:pathLst>
            </a:custGeom>
            <a:noFill/>
            <a:ln w="8">
              <a:solidFill>
                <a:srgbClr val="000000"/>
              </a:solidFill>
              <a:prstDash val="solid"/>
              <a:round/>
              <a:headEnd/>
              <a:tailEnd/>
            </a:ln>
          </p:spPr>
          <p:txBody>
            <a:bodyPr/>
            <a:lstStyle/>
            <a:p>
              <a:endParaRPr lang="en-US"/>
            </a:p>
          </p:txBody>
        </p:sp>
        <p:sp>
          <p:nvSpPr>
            <p:cNvPr id="18450" name="Freeform 17"/>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7 w 371"/>
                <a:gd name="T7" fmla="*/ 0 h 288"/>
                <a:gd name="T8" fmla="*/ 0 w 371"/>
                <a:gd name="T9" fmla="*/ 250 h 288"/>
                <a:gd name="T10" fmla="*/ 303 w 371"/>
                <a:gd name="T11" fmla="*/ 281 h 288"/>
                <a:gd name="T12" fmla="*/ 356 w 371"/>
                <a:gd name="T13" fmla="*/ 288 h 288"/>
                <a:gd name="T14" fmla="*/ 363 w 371"/>
                <a:gd name="T15" fmla="*/ 91 h 288"/>
                <a:gd name="T16" fmla="*/ 0 60000 65536"/>
                <a:gd name="T17" fmla="*/ 0 60000 65536"/>
                <a:gd name="T18" fmla="*/ 0 60000 65536"/>
                <a:gd name="T19" fmla="*/ 0 60000 65536"/>
                <a:gd name="T20" fmla="*/ 0 60000 65536"/>
                <a:gd name="T21" fmla="*/ 0 60000 65536"/>
                <a:gd name="T22" fmla="*/ 0 60000 65536"/>
                <a:gd name="T23" fmla="*/ 0 60000 65536"/>
                <a:gd name="T24" fmla="*/ 0 w 371"/>
                <a:gd name="T25" fmla="*/ 0 h 288"/>
                <a:gd name="T26" fmla="*/ 371 w 371"/>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1" h="288">
                  <a:moveTo>
                    <a:pt x="363" y="91"/>
                  </a:moveTo>
                  <a:lnTo>
                    <a:pt x="371" y="30"/>
                  </a:lnTo>
                  <a:lnTo>
                    <a:pt x="272" y="23"/>
                  </a:lnTo>
                  <a:lnTo>
                    <a:pt x="37" y="0"/>
                  </a:lnTo>
                  <a:lnTo>
                    <a:pt x="0" y="250"/>
                  </a:lnTo>
                  <a:lnTo>
                    <a:pt x="303" y="281"/>
                  </a:lnTo>
                  <a:lnTo>
                    <a:pt x="356" y="288"/>
                  </a:lnTo>
                  <a:lnTo>
                    <a:pt x="363" y="91"/>
                  </a:lnTo>
                  <a:close/>
                </a:path>
              </a:pathLst>
            </a:custGeom>
            <a:solidFill>
              <a:srgbClr val="FF8C00"/>
            </a:solidFill>
            <a:ln w="8">
              <a:solidFill>
                <a:srgbClr val="FF8C00"/>
              </a:solidFill>
              <a:prstDash val="solid"/>
              <a:round/>
              <a:headEnd/>
              <a:tailEnd/>
            </a:ln>
          </p:spPr>
          <p:txBody>
            <a:bodyPr/>
            <a:lstStyle/>
            <a:p>
              <a:endParaRPr lang="en-US"/>
            </a:p>
          </p:txBody>
        </p:sp>
        <p:sp>
          <p:nvSpPr>
            <p:cNvPr id="18451" name="Freeform 18"/>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7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1"/>
                <a:gd name="T28" fmla="*/ 0 h 288"/>
                <a:gd name="T29" fmla="*/ 371 w 371"/>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1" h="288">
                  <a:moveTo>
                    <a:pt x="363" y="91"/>
                  </a:moveTo>
                  <a:lnTo>
                    <a:pt x="371" y="30"/>
                  </a:lnTo>
                  <a:lnTo>
                    <a:pt x="272" y="23"/>
                  </a:lnTo>
                  <a:lnTo>
                    <a:pt x="37" y="0"/>
                  </a:lnTo>
                  <a:lnTo>
                    <a:pt x="0" y="250"/>
                  </a:lnTo>
                  <a:lnTo>
                    <a:pt x="303" y="281"/>
                  </a:lnTo>
                  <a:lnTo>
                    <a:pt x="356" y="288"/>
                  </a:lnTo>
                  <a:lnTo>
                    <a:pt x="363" y="91"/>
                  </a:lnTo>
                  <a:lnTo>
                    <a:pt x="363" y="99"/>
                  </a:lnTo>
                </a:path>
              </a:pathLst>
            </a:custGeom>
            <a:noFill/>
            <a:ln w="8">
              <a:solidFill>
                <a:srgbClr val="000000"/>
              </a:solidFill>
              <a:prstDash val="solid"/>
              <a:round/>
              <a:headEnd/>
              <a:tailEnd/>
            </a:ln>
          </p:spPr>
          <p:txBody>
            <a:bodyPr/>
            <a:lstStyle/>
            <a:p>
              <a:endParaRPr lang="en-US"/>
            </a:p>
          </p:txBody>
        </p:sp>
        <p:sp>
          <p:nvSpPr>
            <p:cNvPr id="18452" name="Freeform 19"/>
            <p:cNvSpPr>
              <a:spLocks/>
            </p:cNvSpPr>
            <p:nvPr/>
          </p:nvSpPr>
          <p:spPr bwMode="auto">
            <a:xfrm>
              <a:off x="3967" y="1792"/>
              <a:ext cx="83" cy="84"/>
            </a:xfrm>
            <a:custGeom>
              <a:avLst/>
              <a:gdLst>
                <a:gd name="T0" fmla="*/ 75 w 83"/>
                <a:gd name="T1" fmla="*/ 0 h 84"/>
                <a:gd name="T2" fmla="*/ 0 w 83"/>
                <a:gd name="T3" fmla="*/ 15 h 84"/>
                <a:gd name="T4" fmla="*/ 7 w 83"/>
                <a:gd name="T5" fmla="*/ 68 h 84"/>
                <a:gd name="T6" fmla="*/ 0 w 83"/>
                <a:gd name="T7" fmla="*/ 76 h 84"/>
                <a:gd name="T8" fmla="*/ 7 w 83"/>
                <a:gd name="T9" fmla="*/ 84 h 84"/>
                <a:gd name="T10" fmla="*/ 38 w 83"/>
                <a:gd name="T11" fmla="*/ 53 h 84"/>
                <a:gd name="T12" fmla="*/ 60 w 83"/>
                <a:gd name="T13" fmla="*/ 53 h 84"/>
                <a:gd name="T14" fmla="*/ 83 w 83"/>
                <a:gd name="T15" fmla="*/ 38 h 84"/>
                <a:gd name="T16" fmla="*/ 75 w 83"/>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84"/>
                <a:gd name="T29" fmla="*/ 83 w 83"/>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84">
                  <a:moveTo>
                    <a:pt x="75" y="0"/>
                  </a:moveTo>
                  <a:lnTo>
                    <a:pt x="0" y="15"/>
                  </a:lnTo>
                  <a:lnTo>
                    <a:pt x="7" y="68"/>
                  </a:lnTo>
                  <a:lnTo>
                    <a:pt x="0" y="76"/>
                  </a:lnTo>
                  <a:lnTo>
                    <a:pt x="7" y="84"/>
                  </a:lnTo>
                  <a:lnTo>
                    <a:pt x="38" y="53"/>
                  </a:lnTo>
                  <a:lnTo>
                    <a:pt x="60" y="53"/>
                  </a:lnTo>
                  <a:lnTo>
                    <a:pt x="83" y="38"/>
                  </a:lnTo>
                  <a:lnTo>
                    <a:pt x="75" y="0"/>
                  </a:lnTo>
                  <a:close/>
                </a:path>
              </a:pathLst>
            </a:custGeom>
            <a:solidFill>
              <a:srgbClr val="FF8C00"/>
            </a:solidFill>
            <a:ln w="8">
              <a:solidFill>
                <a:srgbClr val="FF8C00"/>
              </a:solidFill>
              <a:prstDash val="solid"/>
              <a:round/>
              <a:headEnd/>
              <a:tailEnd/>
            </a:ln>
          </p:spPr>
          <p:txBody>
            <a:bodyPr/>
            <a:lstStyle/>
            <a:p>
              <a:endParaRPr lang="en-US"/>
            </a:p>
          </p:txBody>
        </p:sp>
        <p:sp>
          <p:nvSpPr>
            <p:cNvPr id="18453" name="Freeform 20"/>
            <p:cNvSpPr>
              <a:spLocks/>
            </p:cNvSpPr>
            <p:nvPr/>
          </p:nvSpPr>
          <p:spPr bwMode="auto">
            <a:xfrm>
              <a:off x="3967" y="1792"/>
              <a:ext cx="83" cy="84"/>
            </a:xfrm>
            <a:custGeom>
              <a:avLst/>
              <a:gdLst>
                <a:gd name="T0" fmla="*/ 75 w 83"/>
                <a:gd name="T1" fmla="*/ 0 h 84"/>
                <a:gd name="T2" fmla="*/ 0 w 83"/>
                <a:gd name="T3" fmla="*/ 15 h 84"/>
                <a:gd name="T4" fmla="*/ 7 w 83"/>
                <a:gd name="T5" fmla="*/ 68 h 84"/>
                <a:gd name="T6" fmla="*/ 0 w 83"/>
                <a:gd name="T7" fmla="*/ 76 h 84"/>
                <a:gd name="T8" fmla="*/ 7 w 83"/>
                <a:gd name="T9" fmla="*/ 84 h 84"/>
                <a:gd name="T10" fmla="*/ 38 w 83"/>
                <a:gd name="T11" fmla="*/ 53 h 84"/>
                <a:gd name="T12" fmla="*/ 60 w 83"/>
                <a:gd name="T13" fmla="*/ 53 h 84"/>
                <a:gd name="T14" fmla="*/ 83 w 83"/>
                <a:gd name="T15" fmla="*/ 38 h 84"/>
                <a:gd name="T16" fmla="*/ 75 w 83"/>
                <a:gd name="T17" fmla="*/ 0 h 84"/>
                <a:gd name="T18" fmla="*/ 75 w 83"/>
                <a:gd name="T19" fmla="*/ 8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84"/>
                <a:gd name="T32" fmla="*/ 83 w 83"/>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84">
                  <a:moveTo>
                    <a:pt x="75" y="0"/>
                  </a:moveTo>
                  <a:lnTo>
                    <a:pt x="0" y="15"/>
                  </a:lnTo>
                  <a:lnTo>
                    <a:pt x="7" y="68"/>
                  </a:lnTo>
                  <a:lnTo>
                    <a:pt x="0" y="76"/>
                  </a:lnTo>
                  <a:lnTo>
                    <a:pt x="7" y="84"/>
                  </a:lnTo>
                  <a:lnTo>
                    <a:pt x="38" y="53"/>
                  </a:lnTo>
                  <a:lnTo>
                    <a:pt x="60" y="53"/>
                  </a:lnTo>
                  <a:lnTo>
                    <a:pt x="83" y="38"/>
                  </a:lnTo>
                  <a:lnTo>
                    <a:pt x="75" y="0"/>
                  </a:lnTo>
                  <a:lnTo>
                    <a:pt x="75" y="8"/>
                  </a:lnTo>
                </a:path>
              </a:pathLst>
            </a:custGeom>
            <a:noFill/>
            <a:ln w="8">
              <a:solidFill>
                <a:srgbClr val="000000"/>
              </a:solidFill>
              <a:prstDash val="solid"/>
              <a:round/>
              <a:headEnd/>
              <a:tailEnd/>
            </a:ln>
          </p:spPr>
          <p:txBody>
            <a:bodyPr/>
            <a:lstStyle/>
            <a:p>
              <a:endParaRPr lang="en-US"/>
            </a:p>
          </p:txBody>
        </p:sp>
        <p:sp>
          <p:nvSpPr>
            <p:cNvPr id="18454" name="Freeform 21"/>
            <p:cNvSpPr>
              <a:spLocks/>
            </p:cNvSpPr>
            <p:nvPr/>
          </p:nvSpPr>
          <p:spPr bwMode="auto">
            <a:xfrm>
              <a:off x="3891" y="1967"/>
              <a:ext cx="53" cy="91"/>
            </a:xfrm>
            <a:custGeom>
              <a:avLst/>
              <a:gdLst>
                <a:gd name="T0" fmla="*/ 45 w 53"/>
                <a:gd name="T1" fmla="*/ 75 h 91"/>
                <a:gd name="T2" fmla="*/ 45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5 w 53"/>
                <a:gd name="T15" fmla="*/ 83 h 91"/>
                <a:gd name="T16" fmla="*/ 53 w 53"/>
                <a:gd name="T17" fmla="*/ 83 h 91"/>
                <a:gd name="T18" fmla="*/ 45 w 53"/>
                <a:gd name="T19" fmla="*/ 75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91"/>
                <a:gd name="T32" fmla="*/ 53 w 53"/>
                <a:gd name="T33" fmla="*/ 91 h 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91">
                  <a:moveTo>
                    <a:pt x="45" y="75"/>
                  </a:moveTo>
                  <a:lnTo>
                    <a:pt x="45" y="60"/>
                  </a:lnTo>
                  <a:lnTo>
                    <a:pt x="8" y="22"/>
                  </a:lnTo>
                  <a:lnTo>
                    <a:pt x="15" y="7"/>
                  </a:lnTo>
                  <a:lnTo>
                    <a:pt x="15" y="0"/>
                  </a:lnTo>
                  <a:lnTo>
                    <a:pt x="0" y="15"/>
                  </a:lnTo>
                  <a:lnTo>
                    <a:pt x="15" y="91"/>
                  </a:lnTo>
                  <a:lnTo>
                    <a:pt x="45" y="83"/>
                  </a:lnTo>
                  <a:lnTo>
                    <a:pt x="53" y="83"/>
                  </a:lnTo>
                  <a:lnTo>
                    <a:pt x="45" y="75"/>
                  </a:lnTo>
                  <a:close/>
                </a:path>
              </a:pathLst>
            </a:custGeom>
            <a:solidFill>
              <a:srgbClr val="B22222"/>
            </a:solidFill>
            <a:ln w="8">
              <a:solidFill>
                <a:srgbClr val="B22222"/>
              </a:solidFill>
              <a:prstDash val="solid"/>
              <a:round/>
              <a:headEnd/>
              <a:tailEnd/>
            </a:ln>
          </p:spPr>
          <p:txBody>
            <a:bodyPr/>
            <a:lstStyle/>
            <a:p>
              <a:endParaRPr lang="en-US"/>
            </a:p>
          </p:txBody>
        </p:sp>
        <p:sp>
          <p:nvSpPr>
            <p:cNvPr id="18455" name="Freeform 22"/>
            <p:cNvSpPr>
              <a:spLocks/>
            </p:cNvSpPr>
            <p:nvPr/>
          </p:nvSpPr>
          <p:spPr bwMode="auto">
            <a:xfrm>
              <a:off x="3891" y="1967"/>
              <a:ext cx="53" cy="91"/>
            </a:xfrm>
            <a:custGeom>
              <a:avLst/>
              <a:gdLst>
                <a:gd name="T0" fmla="*/ 45 w 53"/>
                <a:gd name="T1" fmla="*/ 75 h 91"/>
                <a:gd name="T2" fmla="*/ 45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5 w 53"/>
                <a:gd name="T15" fmla="*/ 83 h 91"/>
                <a:gd name="T16" fmla="*/ 53 w 53"/>
                <a:gd name="T17" fmla="*/ 83 h 91"/>
                <a:gd name="T18" fmla="*/ 45 w 53"/>
                <a:gd name="T19" fmla="*/ 75 h 91"/>
                <a:gd name="T20" fmla="*/ 45 w 53"/>
                <a:gd name="T21" fmla="*/ 83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
                <a:gd name="T34" fmla="*/ 0 h 91"/>
                <a:gd name="T35" fmla="*/ 53 w 53"/>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 h="91">
                  <a:moveTo>
                    <a:pt x="45" y="75"/>
                  </a:moveTo>
                  <a:lnTo>
                    <a:pt x="45" y="60"/>
                  </a:lnTo>
                  <a:lnTo>
                    <a:pt x="8" y="22"/>
                  </a:lnTo>
                  <a:lnTo>
                    <a:pt x="15" y="7"/>
                  </a:lnTo>
                  <a:lnTo>
                    <a:pt x="15" y="0"/>
                  </a:lnTo>
                  <a:lnTo>
                    <a:pt x="0" y="15"/>
                  </a:lnTo>
                  <a:lnTo>
                    <a:pt x="15" y="91"/>
                  </a:lnTo>
                  <a:lnTo>
                    <a:pt x="45" y="83"/>
                  </a:lnTo>
                  <a:lnTo>
                    <a:pt x="53" y="83"/>
                  </a:lnTo>
                  <a:lnTo>
                    <a:pt x="45" y="75"/>
                  </a:lnTo>
                  <a:lnTo>
                    <a:pt x="45" y="83"/>
                  </a:lnTo>
                </a:path>
              </a:pathLst>
            </a:custGeom>
            <a:noFill/>
            <a:ln w="8">
              <a:solidFill>
                <a:srgbClr val="000000"/>
              </a:solidFill>
              <a:prstDash val="solid"/>
              <a:round/>
              <a:headEnd/>
              <a:tailEnd/>
            </a:ln>
          </p:spPr>
          <p:txBody>
            <a:bodyPr/>
            <a:lstStyle/>
            <a:p>
              <a:endParaRPr lang="en-US"/>
            </a:p>
          </p:txBody>
        </p:sp>
        <p:sp>
          <p:nvSpPr>
            <p:cNvPr id="18456" name="Freeform 23"/>
            <p:cNvSpPr>
              <a:spLocks/>
            </p:cNvSpPr>
            <p:nvPr/>
          </p:nvSpPr>
          <p:spPr bwMode="auto">
            <a:xfrm>
              <a:off x="3838" y="2042"/>
              <a:ext cx="8" cy="8"/>
            </a:xfrm>
            <a:custGeom>
              <a:avLst/>
              <a:gdLst>
                <a:gd name="T0" fmla="*/ 0 w 8"/>
                <a:gd name="T1" fmla="*/ 8 h 8"/>
                <a:gd name="T2" fmla="*/ 0 w 8"/>
                <a:gd name="T3" fmla="*/ 0 h 8"/>
                <a:gd name="T4" fmla="*/ 8 w 8"/>
                <a:gd name="T5" fmla="*/ 0 h 8"/>
                <a:gd name="T6" fmla="*/ 0 w 8"/>
                <a:gd name="T7" fmla="*/ 8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0" y="8"/>
                  </a:moveTo>
                  <a:lnTo>
                    <a:pt x="0" y="0"/>
                  </a:lnTo>
                  <a:lnTo>
                    <a:pt x="8" y="0"/>
                  </a:lnTo>
                  <a:lnTo>
                    <a:pt x="0" y="8"/>
                  </a:lnTo>
                  <a:close/>
                </a:path>
              </a:pathLst>
            </a:custGeom>
            <a:solidFill>
              <a:srgbClr val="FF8C00"/>
            </a:solidFill>
            <a:ln w="8">
              <a:solidFill>
                <a:srgbClr val="FF8C00"/>
              </a:solidFill>
              <a:prstDash val="solid"/>
              <a:round/>
              <a:headEnd/>
              <a:tailEnd/>
            </a:ln>
          </p:spPr>
          <p:txBody>
            <a:bodyPr/>
            <a:lstStyle/>
            <a:p>
              <a:endParaRPr lang="en-US"/>
            </a:p>
          </p:txBody>
        </p:sp>
        <p:sp>
          <p:nvSpPr>
            <p:cNvPr id="18457" name="Freeform 24"/>
            <p:cNvSpPr>
              <a:spLocks/>
            </p:cNvSpPr>
            <p:nvPr/>
          </p:nvSpPr>
          <p:spPr bwMode="auto">
            <a:xfrm>
              <a:off x="3838"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 name="T10" fmla="*/ 0 60000 65536"/>
                <a:gd name="T11" fmla="*/ 0 60000 65536"/>
                <a:gd name="T12" fmla="*/ 0 60000 65536"/>
                <a:gd name="T13" fmla="*/ 0 60000 65536"/>
                <a:gd name="T14" fmla="*/ 0 60000 65536"/>
                <a:gd name="T15" fmla="*/ 0 w 8"/>
                <a:gd name="T16" fmla="*/ 0 h 16"/>
                <a:gd name="T17" fmla="*/ 8 w 8"/>
                <a:gd name="T18" fmla="*/ 16 h 16"/>
              </a:gdLst>
              <a:ahLst/>
              <a:cxnLst>
                <a:cxn ang="T10">
                  <a:pos x="T0" y="T1"/>
                </a:cxn>
                <a:cxn ang="T11">
                  <a:pos x="T2" y="T3"/>
                </a:cxn>
                <a:cxn ang="T12">
                  <a:pos x="T4" y="T5"/>
                </a:cxn>
                <a:cxn ang="T13">
                  <a:pos x="T6" y="T7"/>
                </a:cxn>
                <a:cxn ang="T14">
                  <a:pos x="T8" y="T9"/>
                </a:cxn>
              </a:cxnLst>
              <a:rect l="T15" t="T16" r="T17" b="T18"/>
              <a:pathLst>
                <a:path w="8" h="16">
                  <a:moveTo>
                    <a:pt x="0" y="8"/>
                  </a:moveTo>
                  <a:lnTo>
                    <a:pt x="0" y="0"/>
                  </a:lnTo>
                  <a:lnTo>
                    <a:pt x="8" y="0"/>
                  </a:lnTo>
                  <a:lnTo>
                    <a:pt x="0" y="8"/>
                  </a:lnTo>
                  <a:lnTo>
                    <a:pt x="0" y="16"/>
                  </a:lnTo>
                </a:path>
              </a:pathLst>
            </a:custGeom>
            <a:noFill/>
            <a:ln w="8">
              <a:solidFill>
                <a:srgbClr val="000000"/>
              </a:solidFill>
              <a:prstDash val="solid"/>
              <a:round/>
              <a:headEnd/>
              <a:tailEnd/>
            </a:ln>
          </p:spPr>
          <p:txBody>
            <a:bodyPr/>
            <a:lstStyle/>
            <a:p>
              <a:endParaRPr lang="en-US"/>
            </a:p>
          </p:txBody>
        </p:sp>
        <p:sp>
          <p:nvSpPr>
            <p:cNvPr id="18458" name="Freeform 25"/>
            <p:cNvSpPr>
              <a:spLocks/>
            </p:cNvSpPr>
            <p:nvPr/>
          </p:nvSpPr>
          <p:spPr bwMode="auto">
            <a:xfrm>
              <a:off x="3368" y="2596"/>
              <a:ext cx="455" cy="349"/>
            </a:xfrm>
            <a:custGeom>
              <a:avLst/>
              <a:gdLst>
                <a:gd name="T0" fmla="*/ 455 w 455"/>
                <a:gd name="T1" fmla="*/ 235 h 349"/>
                <a:gd name="T2" fmla="*/ 409 w 455"/>
                <a:gd name="T3" fmla="*/ 159 h 349"/>
                <a:gd name="T4" fmla="*/ 402 w 455"/>
                <a:gd name="T5" fmla="*/ 129 h 349"/>
                <a:gd name="T6" fmla="*/ 356 w 455"/>
                <a:gd name="T7" fmla="*/ 68 h 349"/>
                <a:gd name="T8" fmla="*/ 334 w 455"/>
                <a:gd name="T9" fmla="*/ 0 h 349"/>
                <a:gd name="T10" fmla="*/ 303 w 455"/>
                <a:gd name="T11" fmla="*/ 0 h 349"/>
                <a:gd name="T12" fmla="*/ 303 w 455"/>
                <a:gd name="T13" fmla="*/ 31 h 349"/>
                <a:gd name="T14" fmla="*/ 296 w 455"/>
                <a:gd name="T15" fmla="*/ 31 h 349"/>
                <a:gd name="T16" fmla="*/ 296 w 455"/>
                <a:gd name="T17" fmla="*/ 15 h 349"/>
                <a:gd name="T18" fmla="*/ 152 w 455"/>
                <a:gd name="T19" fmla="*/ 31 h 349"/>
                <a:gd name="T20" fmla="*/ 137 w 455"/>
                <a:gd name="T21" fmla="*/ 8 h 349"/>
                <a:gd name="T22" fmla="*/ 0 w 455"/>
                <a:gd name="T23" fmla="*/ 23 h 349"/>
                <a:gd name="T24" fmla="*/ 8 w 455"/>
                <a:gd name="T25" fmla="*/ 61 h 349"/>
                <a:gd name="T26" fmla="*/ 8 w 455"/>
                <a:gd name="T27" fmla="*/ 68 h 349"/>
                <a:gd name="T28" fmla="*/ 16 w 455"/>
                <a:gd name="T29" fmla="*/ 61 h 349"/>
                <a:gd name="T30" fmla="*/ 23 w 455"/>
                <a:gd name="T31" fmla="*/ 53 h 349"/>
                <a:gd name="T32" fmla="*/ 31 w 455"/>
                <a:gd name="T33" fmla="*/ 61 h 349"/>
                <a:gd name="T34" fmla="*/ 31 w 455"/>
                <a:gd name="T35" fmla="*/ 46 h 349"/>
                <a:gd name="T36" fmla="*/ 38 w 455"/>
                <a:gd name="T37" fmla="*/ 53 h 349"/>
                <a:gd name="T38" fmla="*/ 23 w 455"/>
                <a:gd name="T39" fmla="*/ 61 h 349"/>
                <a:gd name="T40" fmla="*/ 76 w 455"/>
                <a:gd name="T41" fmla="*/ 46 h 349"/>
                <a:gd name="T42" fmla="*/ 84 w 455"/>
                <a:gd name="T43" fmla="*/ 53 h 349"/>
                <a:gd name="T44" fmla="*/ 61 w 455"/>
                <a:gd name="T45" fmla="*/ 61 h 349"/>
                <a:gd name="T46" fmla="*/ 106 w 455"/>
                <a:gd name="T47" fmla="*/ 68 h 349"/>
                <a:gd name="T48" fmla="*/ 99 w 455"/>
                <a:gd name="T49" fmla="*/ 61 h 349"/>
                <a:gd name="T50" fmla="*/ 114 w 455"/>
                <a:gd name="T51" fmla="*/ 53 h 349"/>
                <a:gd name="T52" fmla="*/ 106 w 455"/>
                <a:gd name="T53" fmla="*/ 68 h 349"/>
                <a:gd name="T54" fmla="*/ 122 w 455"/>
                <a:gd name="T55" fmla="*/ 76 h 349"/>
                <a:gd name="T56" fmla="*/ 106 w 455"/>
                <a:gd name="T57" fmla="*/ 68 h 349"/>
                <a:gd name="T58" fmla="*/ 129 w 455"/>
                <a:gd name="T59" fmla="*/ 84 h 349"/>
                <a:gd name="T60" fmla="*/ 129 w 455"/>
                <a:gd name="T61" fmla="*/ 99 h 349"/>
                <a:gd name="T62" fmla="*/ 144 w 455"/>
                <a:gd name="T63" fmla="*/ 99 h 349"/>
                <a:gd name="T64" fmla="*/ 182 w 455"/>
                <a:gd name="T65" fmla="*/ 76 h 349"/>
                <a:gd name="T66" fmla="*/ 182 w 455"/>
                <a:gd name="T67" fmla="*/ 68 h 349"/>
                <a:gd name="T68" fmla="*/ 190 w 455"/>
                <a:gd name="T69" fmla="*/ 61 h 349"/>
                <a:gd name="T70" fmla="*/ 220 w 455"/>
                <a:gd name="T71" fmla="*/ 68 h 349"/>
                <a:gd name="T72" fmla="*/ 258 w 455"/>
                <a:gd name="T73" fmla="*/ 114 h 349"/>
                <a:gd name="T74" fmla="*/ 273 w 455"/>
                <a:gd name="T75" fmla="*/ 114 h 349"/>
                <a:gd name="T76" fmla="*/ 288 w 455"/>
                <a:gd name="T77" fmla="*/ 152 h 349"/>
                <a:gd name="T78" fmla="*/ 281 w 455"/>
                <a:gd name="T79" fmla="*/ 197 h 349"/>
                <a:gd name="T80" fmla="*/ 296 w 455"/>
                <a:gd name="T81" fmla="*/ 205 h 349"/>
                <a:gd name="T82" fmla="*/ 296 w 455"/>
                <a:gd name="T83" fmla="*/ 190 h 349"/>
                <a:gd name="T84" fmla="*/ 288 w 455"/>
                <a:gd name="T85" fmla="*/ 182 h 349"/>
                <a:gd name="T86" fmla="*/ 303 w 455"/>
                <a:gd name="T87" fmla="*/ 190 h 349"/>
                <a:gd name="T88" fmla="*/ 311 w 455"/>
                <a:gd name="T89" fmla="*/ 182 h 349"/>
                <a:gd name="T90" fmla="*/ 296 w 455"/>
                <a:gd name="T91" fmla="*/ 213 h 349"/>
                <a:gd name="T92" fmla="*/ 311 w 455"/>
                <a:gd name="T93" fmla="*/ 213 h 349"/>
                <a:gd name="T94" fmla="*/ 296 w 455"/>
                <a:gd name="T95" fmla="*/ 220 h 349"/>
                <a:gd name="T96" fmla="*/ 326 w 455"/>
                <a:gd name="T97" fmla="*/ 251 h 349"/>
                <a:gd name="T98" fmla="*/ 334 w 455"/>
                <a:gd name="T99" fmla="*/ 258 h 349"/>
                <a:gd name="T100" fmla="*/ 326 w 455"/>
                <a:gd name="T101" fmla="*/ 243 h 349"/>
                <a:gd name="T102" fmla="*/ 341 w 455"/>
                <a:gd name="T103" fmla="*/ 243 h 349"/>
                <a:gd name="T104" fmla="*/ 341 w 455"/>
                <a:gd name="T105" fmla="*/ 273 h 349"/>
                <a:gd name="T106" fmla="*/ 356 w 455"/>
                <a:gd name="T107" fmla="*/ 258 h 349"/>
                <a:gd name="T108" fmla="*/ 341 w 455"/>
                <a:gd name="T109" fmla="*/ 273 h 349"/>
                <a:gd name="T110" fmla="*/ 349 w 455"/>
                <a:gd name="T111" fmla="*/ 273 h 349"/>
                <a:gd name="T112" fmla="*/ 364 w 455"/>
                <a:gd name="T113" fmla="*/ 311 h 349"/>
                <a:gd name="T114" fmla="*/ 394 w 455"/>
                <a:gd name="T115" fmla="*/ 319 h 349"/>
                <a:gd name="T116" fmla="*/ 409 w 455"/>
                <a:gd name="T117" fmla="*/ 349 h 349"/>
                <a:gd name="T118" fmla="*/ 447 w 455"/>
                <a:gd name="T119" fmla="*/ 334 h 349"/>
                <a:gd name="T120" fmla="*/ 455 w 455"/>
                <a:gd name="T121" fmla="*/ 296 h 349"/>
                <a:gd name="T122" fmla="*/ 455 w 455"/>
                <a:gd name="T123" fmla="*/ 235 h 3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5"/>
                <a:gd name="T187" fmla="*/ 0 h 349"/>
                <a:gd name="T188" fmla="*/ 455 w 455"/>
                <a:gd name="T189" fmla="*/ 349 h 3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5" h="349">
                  <a:moveTo>
                    <a:pt x="455" y="235"/>
                  </a:moveTo>
                  <a:lnTo>
                    <a:pt x="409" y="159"/>
                  </a:lnTo>
                  <a:lnTo>
                    <a:pt x="402" y="129"/>
                  </a:lnTo>
                  <a:lnTo>
                    <a:pt x="356" y="68"/>
                  </a:lnTo>
                  <a:lnTo>
                    <a:pt x="334" y="0"/>
                  </a:lnTo>
                  <a:lnTo>
                    <a:pt x="303" y="0"/>
                  </a:lnTo>
                  <a:lnTo>
                    <a:pt x="303" y="31"/>
                  </a:lnTo>
                  <a:lnTo>
                    <a:pt x="296" y="31"/>
                  </a:lnTo>
                  <a:lnTo>
                    <a:pt x="296" y="15"/>
                  </a:lnTo>
                  <a:lnTo>
                    <a:pt x="152" y="31"/>
                  </a:lnTo>
                  <a:lnTo>
                    <a:pt x="137" y="8"/>
                  </a:lnTo>
                  <a:lnTo>
                    <a:pt x="0" y="23"/>
                  </a:lnTo>
                  <a:lnTo>
                    <a:pt x="8" y="61"/>
                  </a:lnTo>
                  <a:lnTo>
                    <a:pt x="8" y="68"/>
                  </a:lnTo>
                  <a:lnTo>
                    <a:pt x="16" y="61"/>
                  </a:lnTo>
                  <a:lnTo>
                    <a:pt x="23" y="53"/>
                  </a:lnTo>
                  <a:lnTo>
                    <a:pt x="31" y="61"/>
                  </a:lnTo>
                  <a:lnTo>
                    <a:pt x="31" y="46"/>
                  </a:lnTo>
                  <a:lnTo>
                    <a:pt x="38" y="53"/>
                  </a:lnTo>
                  <a:lnTo>
                    <a:pt x="23" y="61"/>
                  </a:lnTo>
                  <a:lnTo>
                    <a:pt x="76" y="46"/>
                  </a:lnTo>
                  <a:lnTo>
                    <a:pt x="84" y="53"/>
                  </a:lnTo>
                  <a:lnTo>
                    <a:pt x="61" y="61"/>
                  </a:lnTo>
                  <a:lnTo>
                    <a:pt x="106" y="68"/>
                  </a:lnTo>
                  <a:lnTo>
                    <a:pt x="99" y="61"/>
                  </a:lnTo>
                  <a:lnTo>
                    <a:pt x="114" y="53"/>
                  </a:lnTo>
                  <a:lnTo>
                    <a:pt x="106" y="68"/>
                  </a:lnTo>
                  <a:lnTo>
                    <a:pt x="122" y="76"/>
                  </a:lnTo>
                  <a:lnTo>
                    <a:pt x="106" y="68"/>
                  </a:lnTo>
                  <a:lnTo>
                    <a:pt x="129" y="84"/>
                  </a:lnTo>
                  <a:lnTo>
                    <a:pt x="129" y="99"/>
                  </a:lnTo>
                  <a:lnTo>
                    <a:pt x="144" y="99"/>
                  </a:lnTo>
                  <a:lnTo>
                    <a:pt x="182" y="76"/>
                  </a:lnTo>
                  <a:lnTo>
                    <a:pt x="182" y="68"/>
                  </a:lnTo>
                  <a:lnTo>
                    <a:pt x="190" y="61"/>
                  </a:lnTo>
                  <a:lnTo>
                    <a:pt x="220" y="68"/>
                  </a:lnTo>
                  <a:lnTo>
                    <a:pt x="258" y="114"/>
                  </a:lnTo>
                  <a:lnTo>
                    <a:pt x="273" y="114"/>
                  </a:lnTo>
                  <a:lnTo>
                    <a:pt x="288" y="152"/>
                  </a:lnTo>
                  <a:lnTo>
                    <a:pt x="281" y="197"/>
                  </a:lnTo>
                  <a:lnTo>
                    <a:pt x="296" y="205"/>
                  </a:lnTo>
                  <a:lnTo>
                    <a:pt x="296" y="190"/>
                  </a:lnTo>
                  <a:lnTo>
                    <a:pt x="288" y="182"/>
                  </a:lnTo>
                  <a:lnTo>
                    <a:pt x="303" y="190"/>
                  </a:lnTo>
                  <a:lnTo>
                    <a:pt x="311" y="182"/>
                  </a:lnTo>
                  <a:lnTo>
                    <a:pt x="296" y="213"/>
                  </a:lnTo>
                  <a:lnTo>
                    <a:pt x="311" y="213"/>
                  </a:lnTo>
                  <a:lnTo>
                    <a:pt x="296" y="220"/>
                  </a:lnTo>
                  <a:lnTo>
                    <a:pt x="326" y="251"/>
                  </a:lnTo>
                  <a:lnTo>
                    <a:pt x="334" y="258"/>
                  </a:lnTo>
                  <a:lnTo>
                    <a:pt x="326" y="243"/>
                  </a:lnTo>
                  <a:lnTo>
                    <a:pt x="341" y="243"/>
                  </a:lnTo>
                  <a:lnTo>
                    <a:pt x="341" y="273"/>
                  </a:lnTo>
                  <a:lnTo>
                    <a:pt x="356" y="258"/>
                  </a:lnTo>
                  <a:lnTo>
                    <a:pt x="341" y="273"/>
                  </a:lnTo>
                  <a:lnTo>
                    <a:pt x="349" y="273"/>
                  </a:lnTo>
                  <a:lnTo>
                    <a:pt x="364" y="311"/>
                  </a:lnTo>
                  <a:lnTo>
                    <a:pt x="394" y="319"/>
                  </a:lnTo>
                  <a:lnTo>
                    <a:pt x="409" y="349"/>
                  </a:lnTo>
                  <a:lnTo>
                    <a:pt x="447" y="334"/>
                  </a:lnTo>
                  <a:lnTo>
                    <a:pt x="455" y="296"/>
                  </a:lnTo>
                  <a:lnTo>
                    <a:pt x="455" y="235"/>
                  </a:lnTo>
                  <a:close/>
                </a:path>
              </a:pathLst>
            </a:custGeom>
            <a:solidFill>
              <a:srgbClr val="B22222"/>
            </a:solidFill>
            <a:ln w="8">
              <a:solidFill>
                <a:srgbClr val="B22222"/>
              </a:solidFill>
              <a:prstDash val="solid"/>
              <a:round/>
              <a:headEnd/>
              <a:tailEnd/>
            </a:ln>
          </p:spPr>
          <p:txBody>
            <a:bodyPr/>
            <a:lstStyle/>
            <a:p>
              <a:endParaRPr lang="en-US"/>
            </a:p>
          </p:txBody>
        </p:sp>
        <p:sp>
          <p:nvSpPr>
            <p:cNvPr id="18459" name="Freeform 26"/>
            <p:cNvSpPr>
              <a:spLocks/>
            </p:cNvSpPr>
            <p:nvPr/>
          </p:nvSpPr>
          <p:spPr bwMode="auto">
            <a:xfrm>
              <a:off x="3368" y="2596"/>
              <a:ext cx="455" cy="349"/>
            </a:xfrm>
            <a:custGeom>
              <a:avLst/>
              <a:gdLst>
                <a:gd name="T0" fmla="*/ 455 w 455"/>
                <a:gd name="T1" fmla="*/ 235 h 349"/>
                <a:gd name="T2" fmla="*/ 409 w 455"/>
                <a:gd name="T3" fmla="*/ 159 h 349"/>
                <a:gd name="T4" fmla="*/ 402 w 455"/>
                <a:gd name="T5" fmla="*/ 129 h 349"/>
                <a:gd name="T6" fmla="*/ 356 w 455"/>
                <a:gd name="T7" fmla="*/ 68 h 349"/>
                <a:gd name="T8" fmla="*/ 334 w 455"/>
                <a:gd name="T9" fmla="*/ 0 h 349"/>
                <a:gd name="T10" fmla="*/ 303 w 455"/>
                <a:gd name="T11" fmla="*/ 0 h 349"/>
                <a:gd name="T12" fmla="*/ 303 w 455"/>
                <a:gd name="T13" fmla="*/ 31 h 349"/>
                <a:gd name="T14" fmla="*/ 296 w 455"/>
                <a:gd name="T15" fmla="*/ 31 h 349"/>
                <a:gd name="T16" fmla="*/ 296 w 455"/>
                <a:gd name="T17" fmla="*/ 15 h 349"/>
                <a:gd name="T18" fmla="*/ 152 w 455"/>
                <a:gd name="T19" fmla="*/ 31 h 349"/>
                <a:gd name="T20" fmla="*/ 137 w 455"/>
                <a:gd name="T21" fmla="*/ 8 h 349"/>
                <a:gd name="T22" fmla="*/ 0 w 455"/>
                <a:gd name="T23" fmla="*/ 23 h 349"/>
                <a:gd name="T24" fmla="*/ 8 w 455"/>
                <a:gd name="T25" fmla="*/ 61 h 349"/>
                <a:gd name="T26" fmla="*/ 8 w 455"/>
                <a:gd name="T27" fmla="*/ 68 h 349"/>
                <a:gd name="T28" fmla="*/ 16 w 455"/>
                <a:gd name="T29" fmla="*/ 61 h 349"/>
                <a:gd name="T30" fmla="*/ 23 w 455"/>
                <a:gd name="T31" fmla="*/ 53 h 349"/>
                <a:gd name="T32" fmla="*/ 31 w 455"/>
                <a:gd name="T33" fmla="*/ 61 h 349"/>
                <a:gd name="T34" fmla="*/ 31 w 455"/>
                <a:gd name="T35" fmla="*/ 46 h 349"/>
                <a:gd name="T36" fmla="*/ 38 w 455"/>
                <a:gd name="T37" fmla="*/ 53 h 349"/>
                <a:gd name="T38" fmla="*/ 23 w 455"/>
                <a:gd name="T39" fmla="*/ 61 h 349"/>
                <a:gd name="T40" fmla="*/ 76 w 455"/>
                <a:gd name="T41" fmla="*/ 46 h 349"/>
                <a:gd name="T42" fmla="*/ 84 w 455"/>
                <a:gd name="T43" fmla="*/ 53 h 349"/>
                <a:gd name="T44" fmla="*/ 61 w 455"/>
                <a:gd name="T45" fmla="*/ 61 h 349"/>
                <a:gd name="T46" fmla="*/ 106 w 455"/>
                <a:gd name="T47" fmla="*/ 68 h 349"/>
                <a:gd name="T48" fmla="*/ 99 w 455"/>
                <a:gd name="T49" fmla="*/ 61 h 349"/>
                <a:gd name="T50" fmla="*/ 114 w 455"/>
                <a:gd name="T51" fmla="*/ 53 h 349"/>
                <a:gd name="T52" fmla="*/ 106 w 455"/>
                <a:gd name="T53" fmla="*/ 68 h 349"/>
                <a:gd name="T54" fmla="*/ 122 w 455"/>
                <a:gd name="T55" fmla="*/ 76 h 349"/>
                <a:gd name="T56" fmla="*/ 106 w 455"/>
                <a:gd name="T57" fmla="*/ 68 h 349"/>
                <a:gd name="T58" fmla="*/ 129 w 455"/>
                <a:gd name="T59" fmla="*/ 84 h 349"/>
                <a:gd name="T60" fmla="*/ 129 w 455"/>
                <a:gd name="T61" fmla="*/ 99 h 349"/>
                <a:gd name="T62" fmla="*/ 144 w 455"/>
                <a:gd name="T63" fmla="*/ 99 h 349"/>
                <a:gd name="T64" fmla="*/ 182 w 455"/>
                <a:gd name="T65" fmla="*/ 76 h 349"/>
                <a:gd name="T66" fmla="*/ 182 w 455"/>
                <a:gd name="T67" fmla="*/ 68 h 349"/>
                <a:gd name="T68" fmla="*/ 190 w 455"/>
                <a:gd name="T69" fmla="*/ 61 h 349"/>
                <a:gd name="T70" fmla="*/ 220 w 455"/>
                <a:gd name="T71" fmla="*/ 68 h 349"/>
                <a:gd name="T72" fmla="*/ 258 w 455"/>
                <a:gd name="T73" fmla="*/ 114 h 349"/>
                <a:gd name="T74" fmla="*/ 273 w 455"/>
                <a:gd name="T75" fmla="*/ 114 h 349"/>
                <a:gd name="T76" fmla="*/ 288 w 455"/>
                <a:gd name="T77" fmla="*/ 152 h 349"/>
                <a:gd name="T78" fmla="*/ 281 w 455"/>
                <a:gd name="T79" fmla="*/ 197 h 349"/>
                <a:gd name="T80" fmla="*/ 296 w 455"/>
                <a:gd name="T81" fmla="*/ 205 h 349"/>
                <a:gd name="T82" fmla="*/ 296 w 455"/>
                <a:gd name="T83" fmla="*/ 190 h 349"/>
                <a:gd name="T84" fmla="*/ 288 w 455"/>
                <a:gd name="T85" fmla="*/ 182 h 349"/>
                <a:gd name="T86" fmla="*/ 303 w 455"/>
                <a:gd name="T87" fmla="*/ 190 h 349"/>
                <a:gd name="T88" fmla="*/ 311 w 455"/>
                <a:gd name="T89" fmla="*/ 182 h 349"/>
                <a:gd name="T90" fmla="*/ 296 w 455"/>
                <a:gd name="T91" fmla="*/ 213 h 349"/>
                <a:gd name="T92" fmla="*/ 311 w 455"/>
                <a:gd name="T93" fmla="*/ 213 h 349"/>
                <a:gd name="T94" fmla="*/ 296 w 455"/>
                <a:gd name="T95" fmla="*/ 220 h 349"/>
                <a:gd name="T96" fmla="*/ 326 w 455"/>
                <a:gd name="T97" fmla="*/ 251 h 349"/>
                <a:gd name="T98" fmla="*/ 334 w 455"/>
                <a:gd name="T99" fmla="*/ 258 h 349"/>
                <a:gd name="T100" fmla="*/ 326 w 455"/>
                <a:gd name="T101" fmla="*/ 243 h 349"/>
                <a:gd name="T102" fmla="*/ 341 w 455"/>
                <a:gd name="T103" fmla="*/ 243 h 349"/>
                <a:gd name="T104" fmla="*/ 341 w 455"/>
                <a:gd name="T105" fmla="*/ 273 h 349"/>
                <a:gd name="T106" fmla="*/ 356 w 455"/>
                <a:gd name="T107" fmla="*/ 258 h 349"/>
                <a:gd name="T108" fmla="*/ 341 w 455"/>
                <a:gd name="T109" fmla="*/ 273 h 349"/>
                <a:gd name="T110" fmla="*/ 349 w 455"/>
                <a:gd name="T111" fmla="*/ 273 h 349"/>
                <a:gd name="T112" fmla="*/ 364 w 455"/>
                <a:gd name="T113" fmla="*/ 311 h 349"/>
                <a:gd name="T114" fmla="*/ 394 w 455"/>
                <a:gd name="T115" fmla="*/ 319 h 349"/>
                <a:gd name="T116" fmla="*/ 409 w 455"/>
                <a:gd name="T117" fmla="*/ 349 h 349"/>
                <a:gd name="T118" fmla="*/ 447 w 455"/>
                <a:gd name="T119" fmla="*/ 334 h 349"/>
                <a:gd name="T120" fmla="*/ 455 w 455"/>
                <a:gd name="T121" fmla="*/ 296 h 349"/>
                <a:gd name="T122" fmla="*/ 455 w 455"/>
                <a:gd name="T123" fmla="*/ 235 h 349"/>
                <a:gd name="T124" fmla="*/ 455 w 455"/>
                <a:gd name="T125" fmla="*/ 243 h 3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5"/>
                <a:gd name="T190" fmla="*/ 0 h 349"/>
                <a:gd name="T191" fmla="*/ 455 w 455"/>
                <a:gd name="T192" fmla="*/ 349 h 34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5" h="349">
                  <a:moveTo>
                    <a:pt x="455" y="235"/>
                  </a:moveTo>
                  <a:lnTo>
                    <a:pt x="409" y="159"/>
                  </a:lnTo>
                  <a:lnTo>
                    <a:pt x="402" y="129"/>
                  </a:lnTo>
                  <a:lnTo>
                    <a:pt x="356" y="68"/>
                  </a:lnTo>
                  <a:lnTo>
                    <a:pt x="334" y="0"/>
                  </a:lnTo>
                  <a:lnTo>
                    <a:pt x="303" y="0"/>
                  </a:lnTo>
                  <a:lnTo>
                    <a:pt x="303" y="31"/>
                  </a:lnTo>
                  <a:lnTo>
                    <a:pt x="296" y="31"/>
                  </a:lnTo>
                  <a:lnTo>
                    <a:pt x="296" y="15"/>
                  </a:lnTo>
                  <a:lnTo>
                    <a:pt x="152" y="31"/>
                  </a:lnTo>
                  <a:lnTo>
                    <a:pt x="137" y="8"/>
                  </a:lnTo>
                  <a:lnTo>
                    <a:pt x="0" y="23"/>
                  </a:lnTo>
                  <a:lnTo>
                    <a:pt x="8" y="61"/>
                  </a:lnTo>
                  <a:lnTo>
                    <a:pt x="8" y="68"/>
                  </a:lnTo>
                  <a:lnTo>
                    <a:pt x="16" y="61"/>
                  </a:lnTo>
                  <a:lnTo>
                    <a:pt x="23" y="53"/>
                  </a:lnTo>
                  <a:lnTo>
                    <a:pt x="31" y="61"/>
                  </a:lnTo>
                  <a:lnTo>
                    <a:pt x="31" y="46"/>
                  </a:lnTo>
                  <a:lnTo>
                    <a:pt x="38" y="53"/>
                  </a:lnTo>
                  <a:lnTo>
                    <a:pt x="23" y="61"/>
                  </a:lnTo>
                  <a:lnTo>
                    <a:pt x="76" y="46"/>
                  </a:lnTo>
                  <a:lnTo>
                    <a:pt x="84" y="53"/>
                  </a:lnTo>
                  <a:lnTo>
                    <a:pt x="61" y="61"/>
                  </a:lnTo>
                  <a:lnTo>
                    <a:pt x="106" y="68"/>
                  </a:lnTo>
                  <a:lnTo>
                    <a:pt x="99" y="61"/>
                  </a:lnTo>
                  <a:lnTo>
                    <a:pt x="114" y="53"/>
                  </a:lnTo>
                  <a:lnTo>
                    <a:pt x="106" y="68"/>
                  </a:lnTo>
                  <a:lnTo>
                    <a:pt x="122" y="76"/>
                  </a:lnTo>
                  <a:lnTo>
                    <a:pt x="106" y="68"/>
                  </a:lnTo>
                  <a:lnTo>
                    <a:pt x="129" y="84"/>
                  </a:lnTo>
                  <a:lnTo>
                    <a:pt x="129" y="99"/>
                  </a:lnTo>
                  <a:lnTo>
                    <a:pt x="144" y="99"/>
                  </a:lnTo>
                  <a:lnTo>
                    <a:pt x="182" y="76"/>
                  </a:lnTo>
                  <a:lnTo>
                    <a:pt x="182" y="68"/>
                  </a:lnTo>
                  <a:lnTo>
                    <a:pt x="190" y="61"/>
                  </a:lnTo>
                  <a:lnTo>
                    <a:pt x="220" y="68"/>
                  </a:lnTo>
                  <a:lnTo>
                    <a:pt x="258" y="114"/>
                  </a:lnTo>
                  <a:lnTo>
                    <a:pt x="273" y="114"/>
                  </a:lnTo>
                  <a:lnTo>
                    <a:pt x="288" y="152"/>
                  </a:lnTo>
                  <a:lnTo>
                    <a:pt x="281" y="197"/>
                  </a:lnTo>
                  <a:lnTo>
                    <a:pt x="296" y="205"/>
                  </a:lnTo>
                  <a:lnTo>
                    <a:pt x="296" y="190"/>
                  </a:lnTo>
                  <a:lnTo>
                    <a:pt x="288" y="182"/>
                  </a:lnTo>
                  <a:lnTo>
                    <a:pt x="303" y="190"/>
                  </a:lnTo>
                  <a:lnTo>
                    <a:pt x="311" y="182"/>
                  </a:lnTo>
                  <a:lnTo>
                    <a:pt x="296" y="213"/>
                  </a:lnTo>
                  <a:lnTo>
                    <a:pt x="311" y="213"/>
                  </a:lnTo>
                  <a:lnTo>
                    <a:pt x="296" y="220"/>
                  </a:lnTo>
                  <a:lnTo>
                    <a:pt x="326" y="251"/>
                  </a:lnTo>
                  <a:lnTo>
                    <a:pt x="334" y="258"/>
                  </a:lnTo>
                  <a:lnTo>
                    <a:pt x="326" y="243"/>
                  </a:lnTo>
                  <a:lnTo>
                    <a:pt x="341" y="243"/>
                  </a:lnTo>
                  <a:lnTo>
                    <a:pt x="341" y="273"/>
                  </a:lnTo>
                  <a:lnTo>
                    <a:pt x="356" y="258"/>
                  </a:lnTo>
                  <a:lnTo>
                    <a:pt x="341" y="273"/>
                  </a:lnTo>
                  <a:lnTo>
                    <a:pt x="349" y="273"/>
                  </a:lnTo>
                  <a:lnTo>
                    <a:pt x="364" y="311"/>
                  </a:lnTo>
                  <a:lnTo>
                    <a:pt x="394" y="319"/>
                  </a:lnTo>
                  <a:lnTo>
                    <a:pt x="409" y="349"/>
                  </a:lnTo>
                  <a:lnTo>
                    <a:pt x="447" y="334"/>
                  </a:lnTo>
                  <a:lnTo>
                    <a:pt x="455" y="296"/>
                  </a:lnTo>
                  <a:lnTo>
                    <a:pt x="455" y="235"/>
                  </a:lnTo>
                  <a:lnTo>
                    <a:pt x="455" y="243"/>
                  </a:lnTo>
                </a:path>
              </a:pathLst>
            </a:custGeom>
            <a:noFill/>
            <a:ln w="8">
              <a:solidFill>
                <a:srgbClr val="000000"/>
              </a:solidFill>
              <a:prstDash val="solid"/>
              <a:round/>
              <a:headEnd/>
              <a:tailEnd/>
            </a:ln>
          </p:spPr>
          <p:txBody>
            <a:bodyPr/>
            <a:lstStyle/>
            <a:p>
              <a:endParaRPr lang="en-US"/>
            </a:p>
          </p:txBody>
        </p:sp>
        <p:sp>
          <p:nvSpPr>
            <p:cNvPr id="18460" name="Freeform 27"/>
            <p:cNvSpPr>
              <a:spLocks/>
            </p:cNvSpPr>
            <p:nvPr/>
          </p:nvSpPr>
          <p:spPr bwMode="auto">
            <a:xfrm>
              <a:off x="3444" y="2338"/>
              <a:ext cx="273" cy="289"/>
            </a:xfrm>
            <a:custGeom>
              <a:avLst/>
              <a:gdLst>
                <a:gd name="T0" fmla="*/ 258 w 273"/>
                <a:gd name="T1" fmla="*/ 160 h 289"/>
                <a:gd name="T2" fmla="*/ 235 w 273"/>
                <a:gd name="T3" fmla="*/ 114 h 289"/>
                <a:gd name="T4" fmla="*/ 167 w 273"/>
                <a:gd name="T5" fmla="*/ 69 h 289"/>
                <a:gd name="T6" fmla="*/ 152 w 273"/>
                <a:gd name="T7" fmla="*/ 31 h 289"/>
                <a:gd name="T8" fmla="*/ 121 w 273"/>
                <a:gd name="T9" fmla="*/ 23 h 289"/>
                <a:gd name="T10" fmla="*/ 129 w 273"/>
                <a:gd name="T11" fmla="*/ 0 h 289"/>
                <a:gd name="T12" fmla="*/ 68 w 273"/>
                <a:gd name="T13" fmla="*/ 8 h 289"/>
                <a:gd name="T14" fmla="*/ 0 w 273"/>
                <a:gd name="T15" fmla="*/ 15 h 289"/>
                <a:gd name="T16" fmla="*/ 38 w 273"/>
                <a:gd name="T17" fmla="*/ 152 h 289"/>
                <a:gd name="T18" fmla="*/ 61 w 273"/>
                <a:gd name="T19" fmla="*/ 190 h 289"/>
                <a:gd name="T20" fmla="*/ 53 w 273"/>
                <a:gd name="T21" fmla="*/ 213 h 289"/>
                <a:gd name="T22" fmla="*/ 61 w 273"/>
                <a:gd name="T23" fmla="*/ 266 h 289"/>
                <a:gd name="T24" fmla="*/ 76 w 273"/>
                <a:gd name="T25" fmla="*/ 289 h 289"/>
                <a:gd name="T26" fmla="*/ 220 w 273"/>
                <a:gd name="T27" fmla="*/ 273 h 289"/>
                <a:gd name="T28" fmla="*/ 220 w 273"/>
                <a:gd name="T29" fmla="*/ 289 h 289"/>
                <a:gd name="T30" fmla="*/ 227 w 273"/>
                <a:gd name="T31" fmla="*/ 289 h 289"/>
                <a:gd name="T32" fmla="*/ 227 w 273"/>
                <a:gd name="T33" fmla="*/ 258 h 289"/>
                <a:gd name="T34" fmla="*/ 258 w 273"/>
                <a:gd name="T35" fmla="*/ 258 h 289"/>
                <a:gd name="T36" fmla="*/ 258 w 273"/>
                <a:gd name="T37" fmla="*/ 243 h 289"/>
                <a:gd name="T38" fmla="*/ 250 w 273"/>
                <a:gd name="T39" fmla="*/ 243 h 289"/>
                <a:gd name="T40" fmla="*/ 258 w 273"/>
                <a:gd name="T41" fmla="*/ 243 h 289"/>
                <a:gd name="T42" fmla="*/ 250 w 273"/>
                <a:gd name="T43" fmla="*/ 235 h 289"/>
                <a:gd name="T44" fmla="*/ 265 w 273"/>
                <a:gd name="T45" fmla="*/ 205 h 289"/>
                <a:gd name="T46" fmla="*/ 258 w 273"/>
                <a:gd name="T47" fmla="*/ 182 h 289"/>
                <a:gd name="T48" fmla="*/ 273 w 273"/>
                <a:gd name="T49" fmla="*/ 182 h 289"/>
                <a:gd name="T50" fmla="*/ 258 w 273"/>
                <a:gd name="T51" fmla="*/ 160 h 2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3"/>
                <a:gd name="T79" fmla="*/ 0 h 289"/>
                <a:gd name="T80" fmla="*/ 273 w 273"/>
                <a:gd name="T81" fmla="*/ 289 h 28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3" h="289">
                  <a:moveTo>
                    <a:pt x="258" y="160"/>
                  </a:moveTo>
                  <a:lnTo>
                    <a:pt x="235" y="114"/>
                  </a:lnTo>
                  <a:lnTo>
                    <a:pt x="167" y="69"/>
                  </a:lnTo>
                  <a:lnTo>
                    <a:pt x="152" y="31"/>
                  </a:lnTo>
                  <a:lnTo>
                    <a:pt x="121" y="23"/>
                  </a:lnTo>
                  <a:lnTo>
                    <a:pt x="129" y="0"/>
                  </a:lnTo>
                  <a:lnTo>
                    <a:pt x="68" y="8"/>
                  </a:lnTo>
                  <a:lnTo>
                    <a:pt x="0" y="15"/>
                  </a:lnTo>
                  <a:lnTo>
                    <a:pt x="38" y="152"/>
                  </a:lnTo>
                  <a:lnTo>
                    <a:pt x="61" y="190"/>
                  </a:lnTo>
                  <a:lnTo>
                    <a:pt x="53" y="213"/>
                  </a:lnTo>
                  <a:lnTo>
                    <a:pt x="61" y="266"/>
                  </a:lnTo>
                  <a:lnTo>
                    <a:pt x="76" y="289"/>
                  </a:lnTo>
                  <a:lnTo>
                    <a:pt x="220" y="273"/>
                  </a:lnTo>
                  <a:lnTo>
                    <a:pt x="220" y="289"/>
                  </a:lnTo>
                  <a:lnTo>
                    <a:pt x="227" y="289"/>
                  </a:lnTo>
                  <a:lnTo>
                    <a:pt x="227" y="258"/>
                  </a:lnTo>
                  <a:lnTo>
                    <a:pt x="258" y="258"/>
                  </a:lnTo>
                  <a:lnTo>
                    <a:pt x="258" y="243"/>
                  </a:lnTo>
                  <a:lnTo>
                    <a:pt x="250" y="243"/>
                  </a:lnTo>
                  <a:lnTo>
                    <a:pt x="258" y="243"/>
                  </a:lnTo>
                  <a:lnTo>
                    <a:pt x="250" y="235"/>
                  </a:lnTo>
                  <a:lnTo>
                    <a:pt x="265" y="205"/>
                  </a:lnTo>
                  <a:lnTo>
                    <a:pt x="258" y="182"/>
                  </a:lnTo>
                  <a:lnTo>
                    <a:pt x="273" y="182"/>
                  </a:lnTo>
                  <a:lnTo>
                    <a:pt x="258" y="160"/>
                  </a:lnTo>
                  <a:close/>
                </a:path>
              </a:pathLst>
            </a:custGeom>
            <a:solidFill>
              <a:srgbClr val="B22222"/>
            </a:solidFill>
            <a:ln w="8">
              <a:solidFill>
                <a:srgbClr val="B22222"/>
              </a:solidFill>
              <a:prstDash val="solid"/>
              <a:round/>
              <a:headEnd/>
              <a:tailEnd/>
            </a:ln>
          </p:spPr>
          <p:txBody>
            <a:bodyPr/>
            <a:lstStyle/>
            <a:p>
              <a:endParaRPr lang="en-US"/>
            </a:p>
          </p:txBody>
        </p:sp>
        <p:sp>
          <p:nvSpPr>
            <p:cNvPr id="18461" name="Freeform 28"/>
            <p:cNvSpPr>
              <a:spLocks/>
            </p:cNvSpPr>
            <p:nvPr/>
          </p:nvSpPr>
          <p:spPr bwMode="auto">
            <a:xfrm>
              <a:off x="3444" y="2338"/>
              <a:ext cx="273" cy="289"/>
            </a:xfrm>
            <a:custGeom>
              <a:avLst/>
              <a:gdLst>
                <a:gd name="T0" fmla="*/ 258 w 273"/>
                <a:gd name="T1" fmla="*/ 160 h 289"/>
                <a:gd name="T2" fmla="*/ 235 w 273"/>
                <a:gd name="T3" fmla="*/ 114 h 289"/>
                <a:gd name="T4" fmla="*/ 167 w 273"/>
                <a:gd name="T5" fmla="*/ 69 h 289"/>
                <a:gd name="T6" fmla="*/ 152 w 273"/>
                <a:gd name="T7" fmla="*/ 31 h 289"/>
                <a:gd name="T8" fmla="*/ 121 w 273"/>
                <a:gd name="T9" fmla="*/ 23 h 289"/>
                <a:gd name="T10" fmla="*/ 129 w 273"/>
                <a:gd name="T11" fmla="*/ 0 h 289"/>
                <a:gd name="T12" fmla="*/ 68 w 273"/>
                <a:gd name="T13" fmla="*/ 8 h 289"/>
                <a:gd name="T14" fmla="*/ 0 w 273"/>
                <a:gd name="T15" fmla="*/ 15 h 289"/>
                <a:gd name="T16" fmla="*/ 38 w 273"/>
                <a:gd name="T17" fmla="*/ 152 h 289"/>
                <a:gd name="T18" fmla="*/ 61 w 273"/>
                <a:gd name="T19" fmla="*/ 190 h 289"/>
                <a:gd name="T20" fmla="*/ 53 w 273"/>
                <a:gd name="T21" fmla="*/ 213 h 289"/>
                <a:gd name="T22" fmla="*/ 61 w 273"/>
                <a:gd name="T23" fmla="*/ 266 h 289"/>
                <a:gd name="T24" fmla="*/ 76 w 273"/>
                <a:gd name="T25" fmla="*/ 289 h 289"/>
                <a:gd name="T26" fmla="*/ 220 w 273"/>
                <a:gd name="T27" fmla="*/ 273 h 289"/>
                <a:gd name="T28" fmla="*/ 220 w 273"/>
                <a:gd name="T29" fmla="*/ 289 h 289"/>
                <a:gd name="T30" fmla="*/ 227 w 273"/>
                <a:gd name="T31" fmla="*/ 289 h 289"/>
                <a:gd name="T32" fmla="*/ 227 w 273"/>
                <a:gd name="T33" fmla="*/ 258 h 289"/>
                <a:gd name="T34" fmla="*/ 258 w 273"/>
                <a:gd name="T35" fmla="*/ 258 h 289"/>
                <a:gd name="T36" fmla="*/ 258 w 273"/>
                <a:gd name="T37" fmla="*/ 243 h 289"/>
                <a:gd name="T38" fmla="*/ 250 w 273"/>
                <a:gd name="T39" fmla="*/ 243 h 289"/>
                <a:gd name="T40" fmla="*/ 258 w 273"/>
                <a:gd name="T41" fmla="*/ 243 h 289"/>
                <a:gd name="T42" fmla="*/ 250 w 273"/>
                <a:gd name="T43" fmla="*/ 235 h 289"/>
                <a:gd name="T44" fmla="*/ 265 w 273"/>
                <a:gd name="T45" fmla="*/ 205 h 289"/>
                <a:gd name="T46" fmla="*/ 258 w 273"/>
                <a:gd name="T47" fmla="*/ 182 h 289"/>
                <a:gd name="T48" fmla="*/ 273 w 273"/>
                <a:gd name="T49" fmla="*/ 182 h 289"/>
                <a:gd name="T50" fmla="*/ 258 w 273"/>
                <a:gd name="T51" fmla="*/ 160 h 289"/>
                <a:gd name="T52" fmla="*/ 258 w 273"/>
                <a:gd name="T53" fmla="*/ 167 h 28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3"/>
                <a:gd name="T82" fmla="*/ 0 h 289"/>
                <a:gd name="T83" fmla="*/ 273 w 273"/>
                <a:gd name="T84" fmla="*/ 289 h 28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3" h="289">
                  <a:moveTo>
                    <a:pt x="258" y="160"/>
                  </a:moveTo>
                  <a:lnTo>
                    <a:pt x="235" y="114"/>
                  </a:lnTo>
                  <a:lnTo>
                    <a:pt x="167" y="69"/>
                  </a:lnTo>
                  <a:lnTo>
                    <a:pt x="152" y="31"/>
                  </a:lnTo>
                  <a:lnTo>
                    <a:pt x="121" y="23"/>
                  </a:lnTo>
                  <a:lnTo>
                    <a:pt x="129" y="0"/>
                  </a:lnTo>
                  <a:lnTo>
                    <a:pt x="68" y="8"/>
                  </a:lnTo>
                  <a:lnTo>
                    <a:pt x="0" y="15"/>
                  </a:lnTo>
                  <a:lnTo>
                    <a:pt x="38" y="152"/>
                  </a:lnTo>
                  <a:lnTo>
                    <a:pt x="61" y="190"/>
                  </a:lnTo>
                  <a:lnTo>
                    <a:pt x="53" y="213"/>
                  </a:lnTo>
                  <a:lnTo>
                    <a:pt x="61" y="266"/>
                  </a:lnTo>
                  <a:lnTo>
                    <a:pt x="76" y="289"/>
                  </a:lnTo>
                  <a:lnTo>
                    <a:pt x="220" y="273"/>
                  </a:lnTo>
                  <a:lnTo>
                    <a:pt x="220" y="289"/>
                  </a:lnTo>
                  <a:lnTo>
                    <a:pt x="227" y="289"/>
                  </a:lnTo>
                  <a:lnTo>
                    <a:pt x="227" y="258"/>
                  </a:lnTo>
                  <a:lnTo>
                    <a:pt x="258" y="258"/>
                  </a:lnTo>
                  <a:lnTo>
                    <a:pt x="258" y="243"/>
                  </a:lnTo>
                  <a:lnTo>
                    <a:pt x="250" y="243"/>
                  </a:lnTo>
                  <a:lnTo>
                    <a:pt x="258" y="243"/>
                  </a:lnTo>
                  <a:lnTo>
                    <a:pt x="250" y="235"/>
                  </a:lnTo>
                  <a:lnTo>
                    <a:pt x="265" y="205"/>
                  </a:lnTo>
                  <a:lnTo>
                    <a:pt x="258" y="182"/>
                  </a:lnTo>
                  <a:lnTo>
                    <a:pt x="273" y="182"/>
                  </a:lnTo>
                  <a:lnTo>
                    <a:pt x="258" y="160"/>
                  </a:lnTo>
                  <a:lnTo>
                    <a:pt x="258" y="167"/>
                  </a:lnTo>
                </a:path>
              </a:pathLst>
            </a:custGeom>
            <a:noFill/>
            <a:ln w="8">
              <a:solidFill>
                <a:srgbClr val="000000"/>
              </a:solidFill>
              <a:prstDash val="solid"/>
              <a:round/>
              <a:headEnd/>
              <a:tailEnd/>
            </a:ln>
          </p:spPr>
          <p:txBody>
            <a:bodyPr/>
            <a:lstStyle/>
            <a:p>
              <a:endParaRPr lang="en-US"/>
            </a:p>
          </p:txBody>
        </p:sp>
        <p:sp>
          <p:nvSpPr>
            <p:cNvPr id="18462" name="Freeform 29"/>
            <p:cNvSpPr>
              <a:spLocks/>
            </p:cNvSpPr>
            <p:nvPr/>
          </p:nvSpPr>
          <p:spPr bwMode="auto">
            <a:xfrm>
              <a:off x="2285" y="2892"/>
              <a:ext cx="61" cy="99"/>
            </a:xfrm>
            <a:custGeom>
              <a:avLst/>
              <a:gdLst>
                <a:gd name="T0" fmla="*/ 61 w 61"/>
                <a:gd name="T1" fmla="*/ 53 h 99"/>
                <a:gd name="T2" fmla="*/ 53 w 61"/>
                <a:gd name="T3" fmla="*/ 68 h 99"/>
                <a:gd name="T4" fmla="*/ 46 w 61"/>
                <a:gd name="T5" fmla="*/ 76 h 99"/>
                <a:gd name="T6" fmla="*/ 38 w 61"/>
                <a:gd name="T7" fmla="*/ 68 h 99"/>
                <a:gd name="T8" fmla="*/ 31 w 61"/>
                <a:gd name="T9" fmla="*/ 83 h 99"/>
                <a:gd name="T10" fmla="*/ 23 w 61"/>
                <a:gd name="T11" fmla="*/ 91 h 99"/>
                <a:gd name="T12" fmla="*/ 23 w 61"/>
                <a:gd name="T13" fmla="*/ 99 h 99"/>
                <a:gd name="T14" fmla="*/ 16 w 61"/>
                <a:gd name="T15" fmla="*/ 91 h 99"/>
                <a:gd name="T16" fmla="*/ 8 w 61"/>
                <a:gd name="T17" fmla="*/ 91 h 99"/>
                <a:gd name="T18" fmla="*/ 8 w 61"/>
                <a:gd name="T19" fmla="*/ 46 h 99"/>
                <a:gd name="T20" fmla="*/ 0 w 61"/>
                <a:gd name="T21" fmla="*/ 38 h 99"/>
                <a:gd name="T22" fmla="*/ 8 w 61"/>
                <a:gd name="T23" fmla="*/ 30 h 99"/>
                <a:gd name="T24" fmla="*/ 16 w 61"/>
                <a:gd name="T25" fmla="*/ 23 h 99"/>
                <a:gd name="T26" fmla="*/ 16 w 61"/>
                <a:gd name="T27" fmla="*/ 15 h 99"/>
                <a:gd name="T28" fmla="*/ 8 w 61"/>
                <a:gd name="T29" fmla="*/ 8 h 99"/>
                <a:gd name="T30" fmla="*/ 8 w 61"/>
                <a:gd name="T31" fmla="*/ 0 h 99"/>
                <a:gd name="T32" fmla="*/ 16 w 61"/>
                <a:gd name="T33" fmla="*/ 0 h 99"/>
                <a:gd name="T34" fmla="*/ 23 w 61"/>
                <a:gd name="T35" fmla="*/ 8 h 99"/>
                <a:gd name="T36" fmla="*/ 31 w 61"/>
                <a:gd name="T37" fmla="*/ 15 h 99"/>
                <a:gd name="T38" fmla="*/ 38 w 61"/>
                <a:gd name="T39" fmla="*/ 23 h 99"/>
                <a:gd name="T40" fmla="*/ 46 w 61"/>
                <a:gd name="T41" fmla="*/ 30 h 99"/>
                <a:gd name="T42" fmla="*/ 46 w 61"/>
                <a:gd name="T43" fmla="*/ 38 h 99"/>
                <a:gd name="T44" fmla="*/ 53 w 61"/>
                <a:gd name="T45" fmla="*/ 38 h 99"/>
                <a:gd name="T46" fmla="*/ 53 w 61"/>
                <a:gd name="T47" fmla="*/ 46 h 99"/>
                <a:gd name="T48" fmla="*/ 61 w 61"/>
                <a:gd name="T49" fmla="*/ 53 h 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
                <a:gd name="T76" fmla="*/ 0 h 99"/>
                <a:gd name="T77" fmla="*/ 61 w 61"/>
                <a:gd name="T78" fmla="*/ 99 h 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 h="99">
                  <a:moveTo>
                    <a:pt x="61" y="53"/>
                  </a:moveTo>
                  <a:lnTo>
                    <a:pt x="53" y="68"/>
                  </a:lnTo>
                  <a:lnTo>
                    <a:pt x="46" y="76"/>
                  </a:lnTo>
                  <a:lnTo>
                    <a:pt x="38" y="68"/>
                  </a:lnTo>
                  <a:lnTo>
                    <a:pt x="31" y="83"/>
                  </a:lnTo>
                  <a:lnTo>
                    <a:pt x="23" y="91"/>
                  </a:lnTo>
                  <a:lnTo>
                    <a:pt x="23" y="99"/>
                  </a:lnTo>
                  <a:lnTo>
                    <a:pt x="16" y="91"/>
                  </a:lnTo>
                  <a:lnTo>
                    <a:pt x="8" y="91"/>
                  </a:lnTo>
                  <a:lnTo>
                    <a:pt x="8" y="46"/>
                  </a:lnTo>
                  <a:lnTo>
                    <a:pt x="0" y="38"/>
                  </a:lnTo>
                  <a:lnTo>
                    <a:pt x="8" y="30"/>
                  </a:lnTo>
                  <a:lnTo>
                    <a:pt x="16" y="23"/>
                  </a:lnTo>
                  <a:lnTo>
                    <a:pt x="16" y="15"/>
                  </a:lnTo>
                  <a:lnTo>
                    <a:pt x="8" y="8"/>
                  </a:lnTo>
                  <a:lnTo>
                    <a:pt x="8" y="0"/>
                  </a:lnTo>
                  <a:lnTo>
                    <a:pt x="16" y="0"/>
                  </a:lnTo>
                  <a:lnTo>
                    <a:pt x="23" y="8"/>
                  </a:lnTo>
                  <a:lnTo>
                    <a:pt x="31" y="15"/>
                  </a:lnTo>
                  <a:lnTo>
                    <a:pt x="38" y="23"/>
                  </a:lnTo>
                  <a:lnTo>
                    <a:pt x="46" y="30"/>
                  </a:lnTo>
                  <a:lnTo>
                    <a:pt x="46" y="38"/>
                  </a:lnTo>
                  <a:lnTo>
                    <a:pt x="53" y="38"/>
                  </a:lnTo>
                  <a:lnTo>
                    <a:pt x="53" y="46"/>
                  </a:lnTo>
                  <a:lnTo>
                    <a:pt x="61" y="53"/>
                  </a:lnTo>
                  <a:close/>
                </a:path>
              </a:pathLst>
            </a:custGeom>
            <a:solidFill>
              <a:srgbClr val="FF4500"/>
            </a:solidFill>
            <a:ln w="8">
              <a:solidFill>
                <a:srgbClr val="FF4500"/>
              </a:solidFill>
              <a:prstDash val="solid"/>
              <a:round/>
              <a:headEnd/>
              <a:tailEnd/>
            </a:ln>
          </p:spPr>
          <p:txBody>
            <a:bodyPr/>
            <a:lstStyle/>
            <a:p>
              <a:endParaRPr lang="en-US"/>
            </a:p>
          </p:txBody>
        </p:sp>
        <p:sp>
          <p:nvSpPr>
            <p:cNvPr id="18463" name="Freeform 30"/>
            <p:cNvSpPr>
              <a:spLocks/>
            </p:cNvSpPr>
            <p:nvPr/>
          </p:nvSpPr>
          <p:spPr bwMode="auto">
            <a:xfrm>
              <a:off x="2285" y="2892"/>
              <a:ext cx="61" cy="99"/>
            </a:xfrm>
            <a:custGeom>
              <a:avLst/>
              <a:gdLst>
                <a:gd name="T0" fmla="*/ 61 w 61"/>
                <a:gd name="T1" fmla="*/ 53 h 99"/>
                <a:gd name="T2" fmla="*/ 53 w 61"/>
                <a:gd name="T3" fmla="*/ 68 h 99"/>
                <a:gd name="T4" fmla="*/ 46 w 61"/>
                <a:gd name="T5" fmla="*/ 76 h 99"/>
                <a:gd name="T6" fmla="*/ 38 w 61"/>
                <a:gd name="T7" fmla="*/ 68 h 99"/>
                <a:gd name="T8" fmla="*/ 31 w 61"/>
                <a:gd name="T9" fmla="*/ 83 h 99"/>
                <a:gd name="T10" fmla="*/ 23 w 61"/>
                <a:gd name="T11" fmla="*/ 91 h 99"/>
                <a:gd name="T12" fmla="*/ 23 w 61"/>
                <a:gd name="T13" fmla="*/ 99 h 99"/>
                <a:gd name="T14" fmla="*/ 16 w 61"/>
                <a:gd name="T15" fmla="*/ 91 h 99"/>
                <a:gd name="T16" fmla="*/ 8 w 61"/>
                <a:gd name="T17" fmla="*/ 91 h 99"/>
                <a:gd name="T18" fmla="*/ 8 w 61"/>
                <a:gd name="T19" fmla="*/ 46 h 99"/>
                <a:gd name="T20" fmla="*/ 0 w 61"/>
                <a:gd name="T21" fmla="*/ 38 h 99"/>
                <a:gd name="T22" fmla="*/ 8 w 61"/>
                <a:gd name="T23" fmla="*/ 30 h 99"/>
                <a:gd name="T24" fmla="*/ 16 w 61"/>
                <a:gd name="T25" fmla="*/ 23 h 99"/>
                <a:gd name="T26" fmla="*/ 16 w 61"/>
                <a:gd name="T27" fmla="*/ 15 h 99"/>
                <a:gd name="T28" fmla="*/ 8 w 61"/>
                <a:gd name="T29" fmla="*/ 8 h 99"/>
                <a:gd name="T30" fmla="*/ 8 w 61"/>
                <a:gd name="T31" fmla="*/ 0 h 99"/>
                <a:gd name="T32" fmla="*/ 16 w 61"/>
                <a:gd name="T33" fmla="*/ 0 h 99"/>
                <a:gd name="T34" fmla="*/ 23 w 61"/>
                <a:gd name="T35" fmla="*/ 8 h 99"/>
                <a:gd name="T36" fmla="*/ 31 w 61"/>
                <a:gd name="T37" fmla="*/ 15 h 99"/>
                <a:gd name="T38" fmla="*/ 38 w 61"/>
                <a:gd name="T39" fmla="*/ 23 h 99"/>
                <a:gd name="T40" fmla="*/ 46 w 61"/>
                <a:gd name="T41" fmla="*/ 30 h 99"/>
                <a:gd name="T42" fmla="*/ 46 w 61"/>
                <a:gd name="T43" fmla="*/ 38 h 99"/>
                <a:gd name="T44" fmla="*/ 53 w 61"/>
                <a:gd name="T45" fmla="*/ 38 h 99"/>
                <a:gd name="T46" fmla="*/ 53 w 61"/>
                <a:gd name="T47" fmla="*/ 46 h 99"/>
                <a:gd name="T48" fmla="*/ 61 w 61"/>
                <a:gd name="T49" fmla="*/ 53 h 99"/>
                <a:gd name="T50" fmla="*/ 61 w 61"/>
                <a:gd name="T51" fmla="*/ 61 h 9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
                <a:gd name="T79" fmla="*/ 0 h 99"/>
                <a:gd name="T80" fmla="*/ 61 w 61"/>
                <a:gd name="T81" fmla="*/ 99 h 9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 h="99">
                  <a:moveTo>
                    <a:pt x="61" y="53"/>
                  </a:moveTo>
                  <a:lnTo>
                    <a:pt x="53" y="68"/>
                  </a:lnTo>
                  <a:lnTo>
                    <a:pt x="46" y="76"/>
                  </a:lnTo>
                  <a:lnTo>
                    <a:pt x="38" y="68"/>
                  </a:lnTo>
                  <a:lnTo>
                    <a:pt x="31" y="83"/>
                  </a:lnTo>
                  <a:lnTo>
                    <a:pt x="23" y="91"/>
                  </a:lnTo>
                  <a:lnTo>
                    <a:pt x="23" y="99"/>
                  </a:lnTo>
                  <a:lnTo>
                    <a:pt x="16" y="91"/>
                  </a:lnTo>
                  <a:lnTo>
                    <a:pt x="8" y="91"/>
                  </a:lnTo>
                  <a:lnTo>
                    <a:pt x="8" y="46"/>
                  </a:lnTo>
                  <a:lnTo>
                    <a:pt x="0" y="38"/>
                  </a:lnTo>
                  <a:lnTo>
                    <a:pt x="8" y="30"/>
                  </a:lnTo>
                  <a:lnTo>
                    <a:pt x="16" y="23"/>
                  </a:lnTo>
                  <a:lnTo>
                    <a:pt x="16" y="15"/>
                  </a:lnTo>
                  <a:lnTo>
                    <a:pt x="8" y="8"/>
                  </a:lnTo>
                  <a:lnTo>
                    <a:pt x="8" y="0"/>
                  </a:lnTo>
                  <a:lnTo>
                    <a:pt x="16" y="0"/>
                  </a:lnTo>
                  <a:lnTo>
                    <a:pt x="23" y="8"/>
                  </a:lnTo>
                  <a:lnTo>
                    <a:pt x="31" y="15"/>
                  </a:lnTo>
                  <a:lnTo>
                    <a:pt x="38" y="23"/>
                  </a:lnTo>
                  <a:lnTo>
                    <a:pt x="46" y="30"/>
                  </a:lnTo>
                  <a:lnTo>
                    <a:pt x="46" y="38"/>
                  </a:lnTo>
                  <a:lnTo>
                    <a:pt x="53" y="38"/>
                  </a:lnTo>
                  <a:lnTo>
                    <a:pt x="53" y="46"/>
                  </a:lnTo>
                  <a:lnTo>
                    <a:pt x="61" y="53"/>
                  </a:lnTo>
                  <a:lnTo>
                    <a:pt x="61" y="61"/>
                  </a:lnTo>
                </a:path>
              </a:pathLst>
            </a:custGeom>
            <a:noFill/>
            <a:ln w="8">
              <a:solidFill>
                <a:srgbClr val="000000"/>
              </a:solidFill>
              <a:prstDash val="solid"/>
              <a:round/>
              <a:headEnd/>
              <a:tailEnd/>
            </a:ln>
          </p:spPr>
          <p:txBody>
            <a:bodyPr/>
            <a:lstStyle/>
            <a:p>
              <a:endParaRPr lang="en-US"/>
            </a:p>
          </p:txBody>
        </p:sp>
        <p:sp>
          <p:nvSpPr>
            <p:cNvPr id="18464" name="Freeform 31"/>
            <p:cNvSpPr>
              <a:spLocks/>
            </p:cNvSpPr>
            <p:nvPr/>
          </p:nvSpPr>
          <p:spPr bwMode="auto">
            <a:xfrm>
              <a:off x="2255" y="2839"/>
              <a:ext cx="38" cy="30"/>
            </a:xfrm>
            <a:custGeom>
              <a:avLst/>
              <a:gdLst>
                <a:gd name="T0" fmla="*/ 38 w 38"/>
                <a:gd name="T1" fmla="*/ 23 h 30"/>
                <a:gd name="T2" fmla="*/ 30 w 38"/>
                <a:gd name="T3" fmla="*/ 15 h 30"/>
                <a:gd name="T4" fmla="*/ 23 w 38"/>
                <a:gd name="T5" fmla="*/ 8 h 30"/>
                <a:gd name="T6" fmla="*/ 8 w 38"/>
                <a:gd name="T7" fmla="*/ 8 h 30"/>
                <a:gd name="T8" fmla="*/ 8 w 38"/>
                <a:gd name="T9" fmla="*/ 0 h 30"/>
                <a:gd name="T10" fmla="*/ 0 w 38"/>
                <a:gd name="T11" fmla="*/ 0 h 30"/>
                <a:gd name="T12" fmla="*/ 0 w 38"/>
                <a:gd name="T13" fmla="*/ 15 h 30"/>
                <a:gd name="T14" fmla="*/ 8 w 38"/>
                <a:gd name="T15" fmla="*/ 15 h 30"/>
                <a:gd name="T16" fmla="*/ 15 w 38"/>
                <a:gd name="T17" fmla="*/ 30 h 30"/>
                <a:gd name="T18" fmla="*/ 30 w 38"/>
                <a:gd name="T19" fmla="*/ 30 h 30"/>
                <a:gd name="T20" fmla="*/ 30 w 38"/>
                <a:gd name="T21" fmla="*/ 23 h 30"/>
                <a:gd name="T22" fmla="*/ 38 w 38"/>
                <a:gd name="T23" fmla="*/ 23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30"/>
                <a:gd name="T38" fmla="*/ 38 w 38"/>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30">
                  <a:moveTo>
                    <a:pt x="38" y="23"/>
                  </a:moveTo>
                  <a:lnTo>
                    <a:pt x="30" y="15"/>
                  </a:lnTo>
                  <a:lnTo>
                    <a:pt x="23" y="8"/>
                  </a:lnTo>
                  <a:lnTo>
                    <a:pt x="8" y="8"/>
                  </a:lnTo>
                  <a:lnTo>
                    <a:pt x="8" y="0"/>
                  </a:lnTo>
                  <a:lnTo>
                    <a:pt x="0" y="0"/>
                  </a:lnTo>
                  <a:lnTo>
                    <a:pt x="0" y="15"/>
                  </a:lnTo>
                  <a:lnTo>
                    <a:pt x="8" y="15"/>
                  </a:lnTo>
                  <a:lnTo>
                    <a:pt x="15" y="30"/>
                  </a:lnTo>
                  <a:lnTo>
                    <a:pt x="30" y="30"/>
                  </a:lnTo>
                  <a:lnTo>
                    <a:pt x="30" y="23"/>
                  </a:lnTo>
                  <a:lnTo>
                    <a:pt x="38" y="23"/>
                  </a:lnTo>
                  <a:close/>
                </a:path>
              </a:pathLst>
            </a:custGeom>
            <a:solidFill>
              <a:srgbClr val="FF4500"/>
            </a:solidFill>
            <a:ln w="8">
              <a:solidFill>
                <a:srgbClr val="FF4500"/>
              </a:solidFill>
              <a:prstDash val="solid"/>
              <a:round/>
              <a:headEnd/>
              <a:tailEnd/>
            </a:ln>
          </p:spPr>
          <p:txBody>
            <a:bodyPr/>
            <a:lstStyle/>
            <a:p>
              <a:endParaRPr lang="en-US"/>
            </a:p>
          </p:txBody>
        </p:sp>
        <p:sp>
          <p:nvSpPr>
            <p:cNvPr id="18465" name="Freeform 32"/>
            <p:cNvSpPr>
              <a:spLocks/>
            </p:cNvSpPr>
            <p:nvPr/>
          </p:nvSpPr>
          <p:spPr bwMode="auto">
            <a:xfrm>
              <a:off x="2255" y="2839"/>
              <a:ext cx="38" cy="30"/>
            </a:xfrm>
            <a:custGeom>
              <a:avLst/>
              <a:gdLst>
                <a:gd name="T0" fmla="*/ 38 w 38"/>
                <a:gd name="T1" fmla="*/ 23 h 30"/>
                <a:gd name="T2" fmla="*/ 30 w 38"/>
                <a:gd name="T3" fmla="*/ 15 h 30"/>
                <a:gd name="T4" fmla="*/ 23 w 38"/>
                <a:gd name="T5" fmla="*/ 8 h 30"/>
                <a:gd name="T6" fmla="*/ 8 w 38"/>
                <a:gd name="T7" fmla="*/ 8 h 30"/>
                <a:gd name="T8" fmla="*/ 8 w 38"/>
                <a:gd name="T9" fmla="*/ 0 h 30"/>
                <a:gd name="T10" fmla="*/ 0 w 38"/>
                <a:gd name="T11" fmla="*/ 0 h 30"/>
                <a:gd name="T12" fmla="*/ 0 w 38"/>
                <a:gd name="T13" fmla="*/ 15 h 30"/>
                <a:gd name="T14" fmla="*/ 8 w 38"/>
                <a:gd name="T15" fmla="*/ 15 h 30"/>
                <a:gd name="T16" fmla="*/ 15 w 38"/>
                <a:gd name="T17" fmla="*/ 30 h 30"/>
                <a:gd name="T18" fmla="*/ 30 w 38"/>
                <a:gd name="T19" fmla="*/ 30 h 30"/>
                <a:gd name="T20" fmla="*/ 30 w 38"/>
                <a:gd name="T21" fmla="*/ 23 h 30"/>
                <a:gd name="T22" fmla="*/ 38 w 38"/>
                <a:gd name="T23" fmla="*/ 23 h 30"/>
                <a:gd name="T24" fmla="*/ 38 w 38"/>
                <a:gd name="T25" fmla="*/ 3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30"/>
                <a:gd name="T41" fmla="*/ 38 w 3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30">
                  <a:moveTo>
                    <a:pt x="38" y="23"/>
                  </a:moveTo>
                  <a:lnTo>
                    <a:pt x="30" y="15"/>
                  </a:lnTo>
                  <a:lnTo>
                    <a:pt x="23" y="8"/>
                  </a:lnTo>
                  <a:lnTo>
                    <a:pt x="8" y="8"/>
                  </a:lnTo>
                  <a:lnTo>
                    <a:pt x="8" y="0"/>
                  </a:lnTo>
                  <a:lnTo>
                    <a:pt x="0" y="0"/>
                  </a:lnTo>
                  <a:lnTo>
                    <a:pt x="0" y="15"/>
                  </a:lnTo>
                  <a:lnTo>
                    <a:pt x="8" y="15"/>
                  </a:lnTo>
                  <a:lnTo>
                    <a:pt x="15" y="30"/>
                  </a:lnTo>
                  <a:lnTo>
                    <a:pt x="30" y="30"/>
                  </a:lnTo>
                  <a:lnTo>
                    <a:pt x="30" y="23"/>
                  </a:lnTo>
                  <a:lnTo>
                    <a:pt x="38" y="23"/>
                  </a:lnTo>
                  <a:lnTo>
                    <a:pt x="38" y="30"/>
                  </a:lnTo>
                </a:path>
              </a:pathLst>
            </a:custGeom>
            <a:noFill/>
            <a:ln w="8">
              <a:solidFill>
                <a:srgbClr val="000000"/>
              </a:solidFill>
              <a:prstDash val="solid"/>
              <a:round/>
              <a:headEnd/>
              <a:tailEnd/>
            </a:ln>
          </p:spPr>
          <p:txBody>
            <a:bodyPr/>
            <a:lstStyle/>
            <a:p>
              <a:endParaRPr lang="en-US"/>
            </a:p>
          </p:txBody>
        </p:sp>
        <p:sp>
          <p:nvSpPr>
            <p:cNvPr id="18466" name="Freeform 33"/>
            <p:cNvSpPr>
              <a:spLocks/>
            </p:cNvSpPr>
            <p:nvPr/>
          </p:nvSpPr>
          <p:spPr bwMode="auto">
            <a:xfrm>
              <a:off x="2179" y="2793"/>
              <a:ext cx="31" cy="31"/>
            </a:xfrm>
            <a:custGeom>
              <a:avLst/>
              <a:gdLst>
                <a:gd name="T0" fmla="*/ 31 w 31"/>
                <a:gd name="T1" fmla="*/ 23 h 31"/>
                <a:gd name="T2" fmla="*/ 23 w 31"/>
                <a:gd name="T3" fmla="*/ 16 h 31"/>
                <a:gd name="T4" fmla="*/ 23 w 31"/>
                <a:gd name="T5" fmla="*/ 8 h 31"/>
                <a:gd name="T6" fmla="*/ 16 w 31"/>
                <a:gd name="T7" fmla="*/ 0 h 31"/>
                <a:gd name="T8" fmla="*/ 8 w 31"/>
                <a:gd name="T9" fmla="*/ 0 h 31"/>
                <a:gd name="T10" fmla="*/ 8 w 31"/>
                <a:gd name="T11" fmla="*/ 8 h 31"/>
                <a:gd name="T12" fmla="*/ 0 w 31"/>
                <a:gd name="T13" fmla="*/ 8 h 31"/>
                <a:gd name="T14" fmla="*/ 0 w 31"/>
                <a:gd name="T15" fmla="*/ 16 h 31"/>
                <a:gd name="T16" fmla="*/ 8 w 31"/>
                <a:gd name="T17" fmla="*/ 23 h 31"/>
                <a:gd name="T18" fmla="*/ 16 w 31"/>
                <a:gd name="T19" fmla="*/ 23 h 31"/>
                <a:gd name="T20" fmla="*/ 23 w 31"/>
                <a:gd name="T21" fmla="*/ 31 h 31"/>
                <a:gd name="T22" fmla="*/ 31 w 31"/>
                <a:gd name="T23" fmla="*/ 2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31"/>
                <a:gd name="T38" fmla="*/ 31 w 31"/>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31">
                  <a:moveTo>
                    <a:pt x="31" y="23"/>
                  </a:moveTo>
                  <a:lnTo>
                    <a:pt x="23" y="16"/>
                  </a:lnTo>
                  <a:lnTo>
                    <a:pt x="23" y="8"/>
                  </a:lnTo>
                  <a:lnTo>
                    <a:pt x="16" y="0"/>
                  </a:lnTo>
                  <a:lnTo>
                    <a:pt x="8" y="0"/>
                  </a:lnTo>
                  <a:lnTo>
                    <a:pt x="8" y="8"/>
                  </a:lnTo>
                  <a:lnTo>
                    <a:pt x="0" y="8"/>
                  </a:lnTo>
                  <a:lnTo>
                    <a:pt x="0" y="16"/>
                  </a:lnTo>
                  <a:lnTo>
                    <a:pt x="8" y="23"/>
                  </a:lnTo>
                  <a:lnTo>
                    <a:pt x="16" y="23"/>
                  </a:lnTo>
                  <a:lnTo>
                    <a:pt x="23" y="31"/>
                  </a:lnTo>
                  <a:lnTo>
                    <a:pt x="31" y="23"/>
                  </a:lnTo>
                  <a:close/>
                </a:path>
              </a:pathLst>
            </a:custGeom>
            <a:solidFill>
              <a:srgbClr val="FF4500"/>
            </a:solidFill>
            <a:ln w="8">
              <a:solidFill>
                <a:srgbClr val="FF4500"/>
              </a:solidFill>
              <a:prstDash val="solid"/>
              <a:round/>
              <a:headEnd/>
              <a:tailEnd/>
            </a:ln>
          </p:spPr>
          <p:txBody>
            <a:bodyPr/>
            <a:lstStyle/>
            <a:p>
              <a:endParaRPr lang="en-US"/>
            </a:p>
          </p:txBody>
        </p:sp>
        <p:sp>
          <p:nvSpPr>
            <p:cNvPr id="18467" name="Freeform 34"/>
            <p:cNvSpPr>
              <a:spLocks/>
            </p:cNvSpPr>
            <p:nvPr/>
          </p:nvSpPr>
          <p:spPr bwMode="auto">
            <a:xfrm>
              <a:off x="2179" y="2793"/>
              <a:ext cx="31" cy="31"/>
            </a:xfrm>
            <a:custGeom>
              <a:avLst/>
              <a:gdLst>
                <a:gd name="T0" fmla="*/ 31 w 31"/>
                <a:gd name="T1" fmla="*/ 23 h 31"/>
                <a:gd name="T2" fmla="*/ 23 w 31"/>
                <a:gd name="T3" fmla="*/ 16 h 31"/>
                <a:gd name="T4" fmla="*/ 23 w 31"/>
                <a:gd name="T5" fmla="*/ 8 h 31"/>
                <a:gd name="T6" fmla="*/ 16 w 31"/>
                <a:gd name="T7" fmla="*/ 0 h 31"/>
                <a:gd name="T8" fmla="*/ 8 w 31"/>
                <a:gd name="T9" fmla="*/ 0 h 31"/>
                <a:gd name="T10" fmla="*/ 8 w 31"/>
                <a:gd name="T11" fmla="*/ 8 h 31"/>
                <a:gd name="T12" fmla="*/ 0 w 31"/>
                <a:gd name="T13" fmla="*/ 8 h 31"/>
                <a:gd name="T14" fmla="*/ 0 w 31"/>
                <a:gd name="T15" fmla="*/ 16 h 31"/>
                <a:gd name="T16" fmla="*/ 8 w 31"/>
                <a:gd name="T17" fmla="*/ 23 h 31"/>
                <a:gd name="T18" fmla="*/ 16 w 31"/>
                <a:gd name="T19" fmla="*/ 23 h 31"/>
                <a:gd name="T20" fmla="*/ 23 w 31"/>
                <a:gd name="T21" fmla="*/ 31 h 31"/>
                <a:gd name="T22" fmla="*/ 31 w 31"/>
                <a:gd name="T23" fmla="*/ 23 h 31"/>
                <a:gd name="T24" fmla="*/ 31 w 3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31"/>
                <a:gd name="T41" fmla="*/ 31 w 3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31">
                  <a:moveTo>
                    <a:pt x="31" y="23"/>
                  </a:moveTo>
                  <a:lnTo>
                    <a:pt x="23" y="16"/>
                  </a:lnTo>
                  <a:lnTo>
                    <a:pt x="23" y="8"/>
                  </a:lnTo>
                  <a:lnTo>
                    <a:pt x="16" y="0"/>
                  </a:lnTo>
                  <a:lnTo>
                    <a:pt x="8" y="0"/>
                  </a:lnTo>
                  <a:lnTo>
                    <a:pt x="8" y="8"/>
                  </a:lnTo>
                  <a:lnTo>
                    <a:pt x="0" y="8"/>
                  </a:lnTo>
                  <a:lnTo>
                    <a:pt x="0" y="16"/>
                  </a:lnTo>
                  <a:lnTo>
                    <a:pt x="8" y="23"/>
                  </a:lnTo>
                  <a:lnTo>
                    <a:pt x="16" y="23"/>
                  </a:lnTo>
                  <a:lnTo>
                    <a:pt x="23" y="31"/>
                  </a:lnTo>
                  <a:lnTo>
                    <a:pt x="31" y="23"/>
                  </a:lnTo>
                  <a:lnTo>
                    <a:pt x="31" y="31"/>
                  </a:lnTo>
                </a:path>
              </a:pathLst>
            </a:custGeom>
            <a:noFill/>
            <a:ln w="8">
              <a:solidFill>
                <a:srgbClr val="000000"/>
              </a:solidFill>
              <a:prstDash val="solid"/>
              <a:round/>
              <a:headEnd/>
              <a:tailEnd/>
            </a:ln>
          </p:spPr>
          <p:txBody>
            <a:bodyPr/>
            <a:lstStyle/>
            <a:p>
              <a:endParaRPr lang="en-US"/>
            </a:p>
          </p:txBody>
        </p:sp>
        <p:sp>
          <p:nvSpPr>
            <p:cNvPr id="18468" name="Freeform 35"/>
            <p:cNvSpPr>
              <a:spLocks/>
            </p:cNvSpPr>
            <p:nvPr/>
          </p:nvSpPr>
          <p:spPr bwMode="auto">
            <a:xfrm>
              <a:off x="2225" y="2824"/>
              <a:ext cx="30" cy="15"/>
            </a:xfrm>
            <a:custGeom>
              <a:avLst/>
              <a:gdLst>
                <a:gd name="T0" fmla="*/ 30 w 30"/>
                <a:gd name="T1" fmla="*/ 7 h 15"/>
                <a:gd name="T2" fmla="*/ 23 w 30"/>
                <a:gd name="T3" fmla="*/ 15 h 15"/>
                <a:gd name="T4" fmla="*/ 7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5"/>
                <a:gd name="T29" fmla="*/ 30 w 3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5">
                  <a:moveTo>
                    <a:pt x="30" y="7"/>
                  </a:moveTo>
                  <a:lnTo>
                    <a:pt x="23" y="15"/>
                  </a:lnTo>
                  <a:lnTo>
                    <a:pt x="7" y="7"/>
                  </a:lnTo>
                  <a:lnTo>
                    <a:pt x="0" y="7"/>
                  </a:lnTo>
                  <a:lnTo>
                    <a:pt x="0" y="0"/>
                  </a:lnTo>
                  <a:lnTo>
                    <a:pt x="15" y="7"/>
                  </a:lnTo>
                  <a:lnTo>
                    <a:pt x="15" y="0"/>
                  </a:lnTo>
                  <a:lnTo>
                    <a:pt x="23" y="7"/>
                  </a:lnTo>
                  <a:lnTo>
                    <a:pt x="30" y="7"/>
                  </a:lnTo>
                  <a:close/>
                </a:path>
              </a:pathLst>
            </a:custGeom>
            <a:solidFill>
              <a:srgbClr val="FF4500"/>
            </a:solidFill>
            <a:ln w="8">
              <a:solidFill>
                <a:srgbClr val="FF4500"/>
              </a:solidFill>
              <a:prstDash val="solid"/>
              <a:round/>
              <a:headEnd/>
              <a:tailEnd/>
            </a:ln>
          </p:spPr>
          <p:txBody>
            <a:bodyPr/>
            <a:lstStyle/>
            <a:p>
              <a:endParaRPr lang="en-US"/>
            </a:p>
          </p:txBody>
        </p:sp>
        <p:sp>
          <p:nvSpPr>
            <p:cNvPr id="18469" name="Freeform 36"/>
            <p:cNvSpPr>
              <a:spLocks/>
            </p:cNvSpPr>
            <p:nvPr/>
          </p:nvSpPr>
          <p:spPr bwMode="auto">
            <a:xfrm>
              <a:off x="2225" y="2824"/>
              <a:ext cx="30" cy="15"/>
            </a:xfrm>
            <a:custGeom>
              <a:avLst/>
              <a:gdLst>
                <a:gd name="T0" fmla="*/ 30 w 30"/>
                <a:gd name="T1" fmla="*/ 7 h 15"/>
                <a:gd name="T2" fmla="*/ 23 w 30"/>
                <a:gd name="T3" fmla="*/ 15 h 15"/>
                <a:gd name="T4" fmla="*/ 7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30 w 30"/>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15"/>
                <a:gd name="T32" fmla="*/ 30 w 30"/>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15">
                  <a:moveTo>
                    <a:pt x="30" y="7"/>
                  </a:moveTo>
                  <a:lnTo>
                    <a:pt x="23" y="15"/>
                  </a:lnTo>
                  <a:lnTo>
                    <a:pt x="7" y="7"/>
                  </a:lnTo>
                  <a:lnTo>
                    <a:pt x="0" y="7"/>
                  </a:lnTo>
                  <a:lnTo>
                    <a:pt x="0" y="0"/>
                  </a:lnTo>
                  <a:lnTo>
                    <a:pt x="15" y="7"/>
                  </a:lnTo>
                  <a:lnTo>
                    <a:pt x="15" y="0"/>
                  </a:lnTo>
                  <a:lnTo>
                    <a:pt x="23" y="7"/>
                  </a:lnTo>
                  <a:lnTo>
                    <a:pt x="30" y="7"/>
                  </a:lnTo>
                  <a:lnTo>
                    <a:pt x="30" y="15"/>
                  </a:lnTo>
                </a:path>
              </a:pathLst>
            </a:custGeom>
            <a:noFill/>
            <a:ln w="8">
              <a:solidFill>
                <a:srgbClr val="000000"/>
              </a:solidFill>
              <a:prstDash val="solid"/>
              <a:round/>
              <a:headEnd/>
              <a:tailEnd/>
            </a:ln>
          </p:spPr>
          <p:txBody>
            <a:bodyPr/>
            <a:lstStyle/>
            <a:p>
              <a:endParaRPr lang="en-US"/>
            </a:p>
          </p:txBody>
        </p:sp>
        <p:sp>
          <p:nvSpPr>
            <p:cNvPr id="18470" name="Freeform 37"/>
            <p:cNvSpPr>
              <a:spLocks/>
            </p:cNvSpPr>
            <p:nvPr/>
          </p:nvSpPr>
          <p:spPr bwMode="auto">
            <a:xfrm>
              <a:off x="2104" y="2755"/>
              <a:ext cx="22" cy="23"/>
            </a:xfrm>
            <a:custGeom>
              <a:avLst/>
              <a:gdLst>
                <a:gd name="T0" fmla="*/ 22 w 22"/>
                <a:gd name="T1" fmla="*/ 8 h 23"/>
                <a:gd name="T2" fmla="*/ 22 w 22"/>
                <a:gd name="T3" fmla="*/ 16 h 23"/>
                <a:gd name="T4" fmla="*/ 15 w 22"/>
                <a:gd name="T5" fmla="*/ 23 h 23"/>
                <a:gd name="T6" fmla="*/ 7 w 22"/>
                <a:gd name="T7" fmla="*/ 23 h 23"/>
                <a:gd name="T8" fmla="*/ 0 w 22"/>
                <a:gd name="T9" fmla="*/ 16 h 23"/>
                <a:gd name="T10" fmla="*/ 0 w 22"/>
                <a:gd name="T11" fmla="*/ 8 h 23"/>
                <a:gd name="T12" fmla="*/ 7 w 22"/>
                <a:gd name="T13" fmla="*/ 0 h 23"/>
                <a:gd name="T14" fmla="*/ 22 w 22"/>
                <a:gd name="T15" fmla="*/ 0 h 23"/>
                <a:gd name="T16" fmla="*/ 22 w 22"/>
                <a:gd name="T17" fmla="*/ 8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3"/>
                <a:gd name="T29" fmla="*/ 22 w 22"/>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3">
                  <a:moveTo>
                    <a:pt x="22" y="8"/>
                  </a:moveTo>
                  <a:lnTo>
                    <a:pt x="22" y="16"/>
                  </a:lnTo>
                  <a:lnTo>
                    <a:pt x="15" y="23"/>
                  </a:lnTo>
                  <a:lnTo>
                    <a:pt x="7" y="23"/>
                  </a:lnTo>
                  <a:lnTo>
                    <a:pt x="0" y="16"/>
                  </a:lnTo>
                  <a:lnTo>
                    <a:pt x="0" y="8"/>
                  </a:lnTo>
                  <a:lnTo>
                    <a:pt x="7" y="0"/>
                  </a:lnTo>
                  <a:lnTo>
                    <a:pt x="22" y="0"/>
                  </a:lnTo>
                  <a:lnTo>
                    <a:pt x="22" y="8"/>
                  </a:lnTo>
                  <a:close/>
                </a:path>
              </a:pathLst>
            </a:custGeom>
            <a:solidFill>
              <a:srgbClr val="FF4500"/>
            </a:solidFill>
            <a:ln w="8">
              <a:solidFill>
                <a:srgbClr val="FF4500"/>
              </a:solidFill>
              <a:prstDash val="solid"/>
              <a:round/>
              <a:headEnd/>
              <a:tailEnd/>
            </a:ln>
          </p:spPr>
          <p:txBody>
            <a:bodyPr/>
            <a:lstStyle/>
            <a:p>
              <a:endParaRPr lang="en-US"/>
            </a:p>
          </p:txBody>
        </p:sp>
        <p:sp>
          <p:nvSpPr>
            <p:cNvPr id="18471" name="Freeform 38"/>
            <p:cNvSpPr>
              <a:spLocks/>
            </p:cNvSpPr>
            <p:nvPr/>
          </p:nvSpPr>
          <p:spPr bwMode="auto">
            <a:xfrm>
              <a:off x="2104" y="2755"/>
              <a:ext cx="22" cy="23"/>
            </a:xfrm>
            <a:custGeom>
              <a:avLst/>
              <a:gdLst>
                <a:gd name="T0" fmla="*/ 22 w 22"/>
                <a:gd name="T1" fmla="*/ 8 h 23"/>
                <a:gd name="T2" fmla="*/ 22 w 22"/>
                <a:gd name="T3" fmla="*/ 16 h 23"/>
                <a:gd name="T4" fmla="*/ 15 w 22"/>
                <a:gd name="T5" fmla="*/ 23 h 23"/>
                <a:gd name="T6" fmla="*/ 7 w 22"/>
                <a:gd name="T7" fmla="*/ 23 h 23"/>
                <a:gd name="T8" fmla="*/ 0 w 22"/>
                <a:gd name="T9" fmla="*/ 16 h 23"/>
                <a:gd name="T10" fmla="*/ 0 w 22"/>
                <a:gd name="T11" fmla="*/ 8 h 23"/>
                <a:gd name="T12" fmla="*/ 7 w 22"/>
                <a:gd name="T13" fmla="*/ 0 h 23"/>
                <a:gd name="T14" fmla="*/ 22 w 22"/>
                <a:gd name="T15" fmla="*/ 0 h 23"/>
                <a:gd name="T16" fmla="*/ 22 w 22"/>
                <a:gd name="T17" fmla="*/ 8 h 23"/>
                <a:gd name="T18" fmla="*/ 22 w 22"/>
                <a:gd name="T19" fmla="*/ 16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23"/>
                <a:gd name="T32" fmla="*/ 22 w 22"/>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23">
                  <a:moveTo>
                    <a:pt x="22" y="8"/>
                  </a:moveTo>
                  <a:lnTo>
                    <a:pt x="22" y="16"/>
                  </a:lnTo>
                  <a:lnTo>
                    <a:pt x="15" y="23"/>
                  </a:lnTo>
                  <a:lnTo>
                    <a:pt x="7" y="23"/>
                  </a:lnTo>
                  <a:lnTo>
                    <a:pt x="0" y="16"/>
                  </a:lnTo>
                  <a:lnTo>
                    <a:pt x="0" y="8"/>
                  </a:lnTo>
                  <a:lnTo>
                    <a:pt x="7" y="0"/>
                  </a:lnTo>
                  <a:lnTo>
                    <a:pt x="22" y="0"/>
                  </a:lnTo>
                  <a:lnTo>
                    <a:pt x="22" y="8"/>
                  </a:lnTo>
                  <a:lnTo>
                    <a:pt x="22" y="16"/>
                  </a:lnTo>
                </a:path>
              </a:pathLst>
            </a:custGeom>
            <a:noFill/>
            <a:ln w="8">
              <a:solidFill>
                <a:srgbClr val="000000"/>
              </a:solidFill>
              <a:prstDash val="solid"/>
              <a:round/>
              <a:headEnd/>
              <a:tailEnd/>
            </a:ln>
          </p:spPr>
          <p:txBody>
            <a:bodyPr/>
            <a:lstStyle/>
            <a:p>
              <a:endParaRPr lang="en-US"/>
            </a:p>
          </p:txBody>
        </p:sp>
        <p:sp>
          <p:nvSpPr>
            <p:cNvPr id="18472" name="Freeform 39"/>
            <p:cNvSpPr>
              <a:spLocks/>
            </p:cNvSpPr>
            <p:nvPr/>
          </p:nvSpPr>
          <p:spPr bwMode="auto">
            <a:xfrm>
              <a:off x="2081" y="2763"/>
              <a:ext cx="8" cy="23"/>
            </a:xfrm>
            <a:custGeom>
              <a:avLst/>
              <a:gdLst>
                <a:gd name="T0" fmla="*/ 8 w 8"/>
                <a:gd name="T1" fmla="*/ 8 h 23"/>
                <a:gd name="T2" fmla="*/ 8 w 8"/>
                <a:gd name="T3" fmla="*/ 0 h 23"/>
                <a:gd name="T4" fmla="*/ 8 w 8"/>
                <a:gd name="T5" fmla="*/ 8 h 23"/>
                <a:gd name="T6" fmla="*/ 0 w 8"/>
                <a:gd name="T7" fmla="*/ 15 h 23"/>
                <a:gd name="T8" fmla="*/ 0 w 8"/>
                <a:gd name="T9" fmla="*/ 23 h 23"/>
                <a:gd name="T10" fmla="*/ 8 w 8"/>
                <a:gd name="T11" fmla="*/ 15 h 23"/>
                <a:gd name="T12" fmla="*/ 8 w 8"/>
                <a:gd name="T13" fmla="*/ 8 h 23"/>
                <a:gd name="T14" fmla="*/ 0 60000 65536"/>
                <a:gd name="T15" fmla="*/ 0 60000 65536"/>
                <a:gd name="T16" fmla="*/ 0 60000 65536"/>
                <a:gd name="T17" fmla="*/ 0 60000 65536"/>
                <a:gd name="T18" fmla="*/ 0 60000 65536"/>
                <a:gd name="T19" fmla="*/ 0 60000 65536"/>
                <a:gd name="T20" fmla="*/ 0 60000 65536"/>
                <a:gd name="T21" fmla="*/ 0 w 8"/>
                <a:gd name="T22" fmla="*/ 0 h 23"/>
                <a:gd name="T23" fmla="*/ 8 w 8"/>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3">
                  <a:moveTo>
                    <a:pt x="8" y="8"/>
                  </a:moveTo>
                  <a:lnTo>
                    <a:pt x="8" y="0"/>
                  </a:lnTo>
                  <a:lnTo>
                    <a:pt x="8" y="8"/>
                  </a:lnTo>
                  <a:lnTo>
                    <a:pt x="0" y="15"/>
                  </a:lnTo>
                  <a:lnTo>
                    <a:pt x="0" y="23"/>
                  </a:lnTo>
                  <a:lnTo>
                    <a:pt x="8" y="15"/>
                  </a:lnTo>
                  <a:lnTo>
                    <a:pt x="8" y="8"/>
                  </a:lnTo>
                  <a:close/>
                </a:path>
              </a:pathLst>
            </a:custGeom>
            <a:solidFill>
              <a:srgbClr val="FF4500"/>
            </a:solidFill>
            <a:ln w="8">
              <a:solidFill>
                <a:srgbClr val="FF4500"/>
              </a:solidFill>
              <a:prstDash val="solid"/>
              <a:round/>
              <a:headEnd/>
              <a:tailEnd/>
            </a:ln>
          </p:spPr>
          <p:txBody>
            <a:bodyPr/>
            <a:lstStyle/>
            <a:p>
              <a:endParaRPr lang="en-US"/>
            </a:p>
          </p:txBody>
        </p:sp>
        <p:sp>
          <p:nvSpPr>
            <p:cNvPr id="18473" name="Freeform 40"/>
            <p:cNvSpPr>
              <a:spLocks/>
            </p:cNvSpPr>
            <p:nvPr/>
          </p:nvSpPr>
          <p:spPr bwMode="auto">
            <a:xfrm>
              <a:off x="2081" y="2763"/>
              <a:ext cx="8" cy="23"/>
            </a:xfrm>
            <a:custGeom>
              <a:avLst/>
              <a:gdLst>
                <a:gd name="T0" fmla="*/ 8 w 8"/>
                <a:gd name="T1" fmla="*/ 8 h 23"/>
                <a:gd name="T2" fmla="*/ 8 w 8"/>
                <a:gd name="T3" fmla="*/ 0 h 23"/>
                <a:gd name="T4" fmla="*/ 8 w 8"/>
                <a:gd name="T5" fmla="*/ 8 h 23"/>
                <a:gd name="T6" fmla="*/ 0 w 8"/>
                <a:gd name="T7" fmla="*/ 15 h 23"/>
                <a:gd name="T8" fmla="*/ 0 w 8"/>
                <a:gd name="T9" fmla="*/ 23 h 23"/>
                <a:gd name="T10" fmla="*/ 8 w 8"/>
                <a:gd name="T11" fmla="*/ 15 h 23"/>
                <a:gd name="T12" fmla="*/ 8 w 8"/>
                <a:gd name="T13" fmla="*/ 8 h 23"/>
                <a:gd name="T14" fmla="*/ 8 w 8"/>
                <a:gd name="T15" fmla="*/ 15 h 23"/>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3"/>
                <a:gd name="T26" fmla="*/ 8 w 8"/>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3">
                  <a:moveTo>
                    <a:pt x="8" y="8"/>
                  </a:moveTo>
                  <a:lnTo>
                    <a:pt x="8" y="0"/>
                  </a:lnTo>
                  <a:lnTo>
                    <a:pt x="8" y="8"/>
                  </a:lnTo>
                  <a:lnTo>
                    <a:pt x="0" y="15"/>
                  </a:lnTo>
                  <a:lnTo>
                    <a:pt x="0" y="23"/>
                  </a:lnTo>
                  <a:lnTo>
                    <a:pt x="8" y="15"/>
                  </a:lnTo>
                  <a:lnTo>
                    <a:pt x="8" y="8"/>
                  </a:lnTo>
                  <a:lnTo>
                    <a:pt x="8" y="15"/>
                  </a:lnTo>
                </a:path>
              </a:pathLst>
            </a:custGeom>
            <a:noFill/>
            <a:ln w="8">
              <a:solidFill>
                <a:srgbClr val="000000"/>
              </a:solidFill>
              <a:prstDash val="solid"/>
              <a:round/>
              <a:headEnd/>
              <a:tailEnd/>
            </a:ln>
          </p:spPr>
          <p:txBody>
            <a:bodyPr/>
            <a:lstStyle/>
            <a:p>
              <a:endParaRPr lang="en-US"/>
            </a:p>
          </p:txBody>
        </p:sp>
        <p:sp>
          <p:nvSpPr>
            <p:cNvPr id="18474" name="Freeform 41"/>
            <p:cNvSpPr>
              <a:spLocks/>
            </p:cNvSpPr>
            <p:nvPr/>
          </p:nvSpPr>
          <p:spPr bwMode="auto">
            <a:xfrm>
              <a:off x="2255" y="2869"/>
              <a:ext cx="8" cy="8"/>
            </a:xfrm>
            <a:custGeom>
              <a:avLst/>
              <a:gdLst>
                <a:gd name="T0" fmla="*/ 8 w 8"/>
                <a:gd name="T1" fmla="*/ 8 h 8"/>
                <a:gd name="T2" fmla="*/ 0 w 8"/>
                <a:gd name="T3" fmla="*/ 8 h 8"/>
                <a:gd name="T4" fmla="*/ 8 w 8"/>
                <a:gd name="T5" fmla="*/ 0 h 8"/>
                <a:gd name="T6" fmla="*/ 8 w 8"/>
                <a:gd name="T7" fmla="*/ 8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8" y="8"/>
                  </a:moveTo>
                  <a:lnTo>
                    <a:pt x="0" y="8"/>
                  </a:lnTo>
                  <a:lnTo>
                    <a:pt x="8" y="0"/>
                  </a:lnTo>
                  <a:lnTo>
                    <a:pt x="8" y="8"/>
                  </a:lnTo>
                  <a:close/>
                </a:path>
              </a:pathLst>
            </a:custGeom>
            <a:solidFill>
              <a:srgbClr val="FF4500"/>
            </a:solidFill>
            <a:ln w="8">
              <a:solidFill>
                <a:srgbClr val="FF4500"/>
              </a:solidFill>
              <a:prstDash val="solid"/>
              <a:round/>
              <a:headEnd/>
              <a:tailEnd/>
            </a:ln>
          </p:spPr>
          <p:txBody>
            <a:bodyPr/>
            <a:lstStyle/>
            <a:p>
              <a:endParaRPr lang="en-US"/>
            </a:p>
          </p:txBody>
        </p:sp>
        <p:sp>
          <p:nvSpPr>
            <p:cNvPr id="18475" name="Freeform 42"/>
            <p:cNvSpPr>
              <a:spLocks/>
            </p:cNvSpPr>
            <p:nvPr/>
          </p:nvSpPr>
          <p:spPr bwMode="auto">
            <a:xfrm>
              <a:off x="2255" y="2869"/>
              <a:ext cx="8" cy="15"/>
            </a:xfrm>
            <a:custGeom>
              <a:avLst/>
              <a:gdLst>
                <a:gd name="T0" fmla="*/ 8 w 8"/>
                <a:gd name="T1" fmla="*/ 8 h 15"/>
                <a:gd name="T2" fmla="*/ 0 w 8"/>
                <a:gd name="T3" fmla="*/ 8 h 15"/>
                <a:gd name="T4" fmla="*/ 8 w 8"/>
                <a:gd name="T5" fmla="*/ 0 h 15"/>
                <a:gd name="T6" fmla="*/ 8 w 8"/>
                <a:gd name="T7" fmla="*/ 8 h 15"/>
                <a:gd name="T8" fmla="*/ 8 w 8"/>
                <a:gd name="T9" fmla="*/ 15 h 15"/>
                <a:gd name="T10" fmla="*/ 0 60000 65536"/>
                <a:gd name="T11" fmla="*/ 0 60000 65536"/>
                <a:gd name="T12" fmla="*/ 0 60000 65536"/>
                <a:gd name="T13" fmla="*/ 0 60000 65536"/>
                <a:gd name="T14" fmla="*/ 0 60000 65536"/>
                <a:gd name="T15" fmla="*/ 0 w 8"/>
                <a:gd name="T16" fmla="*/ 0 h 15"/>
                <a:gd name="T17" fmla="*/ 8 w 8"/>
                <a:gd name="T18" fmla="*/ 15 h 15"/>
              </a:gdLst>
              <a:ahLst/>
              <a:cxnLst>
                <a:cxn ang="T10">
                  <a:pos x="T0" y="T1"/>
                </a:cxn>
                <a:cxn ang="T11">
                  <a:pos x="T2" y="T3"/>
                </a:cxn>
                <a:cxn ang="T12">
                  <a:pos x="T4" y="T5"/>
                </a:cxn>
                <a:cxn ang="T13">
                  <a:pos x="T6" y="T7"/>
                </a:cxn>
                <a:cxn ang="T14">
                  <a:pos x="T8" y="T9"/>
                </a:cxn>
              </a:cxnLst>
              <a:rect l="T15" t="T16" r="T17" b="T18"/>
              <a:pathLst>
                <a:path w="8" h="15">
                  <a:moveTo>
                    <a:pt x="8" y="8"/>
                  </a:moveTo>
                  <a:lnTo>
                    <a:pt x="0" y="8"/>
                  </a:lnTo>
                  <a:lnTo>
                    <a:pt x="8" y="0"/>
                  </a:lnTo>
                  <a:lnTo>
                    <a:pt x="8" y="8"/>
                  </a:lnTo>
                  <a:lnTo>
                    <a:pt x="8" y="15"/>
                  </a:lnTo>
                </a:path>
              </a:pathLst>
            </a:custGeom>
            <a:noFill/>
            <a:ln w="8">
              <a:solidFill>
                <a:srgbClr val="000000"/>
              </a:solidFill>
              <a:prstDash val="solid"/>
              <a:round/>
              <a:headEnd/>
              <a:tailEnd/>
            </a:ln>
          </p:spPr>
          <p:txBody>
            <a:bodyPr/>
            <a:lstStyle/>
            <a:p>
              <a:endParaRPr lang="en-US"/>
            </a:p>
          </p:txBody>
        </p:sp>
        <p:sp>
          <p:nvSpPr>
            <p:cNvPr id="18476" name="Freeform 43"/>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8" y="7"/>
                  </a:moveTo>
                  <a:lnTo>
                    <a:pt x="8" y="15"/>
                  </a:lnTo>
                  <a:lnTo>
                    <a:pt x="0" y="15"/>
                  </a:lnTo>
                  <a:lnTo>
                    <a:pt x="0" y="0"/>
                  </a:lnTo>
                  <a:lnTo>
                    <a:pt x="8" y="0"/>
                  </a:lnTo>
                  <a:lnTo>
                    <a:pt x="8" y="7"/>
                  </a:lnTo>
                  <a:close/>
                </a:path>
              </a:pathLst>
            </a:custGeom>
            <a:solidFill>
              <a:srgbClr val="FF4500"/>
            </a:solidFill>
            <a:ln w="8">
              <a:solidFill>
                <a:srgbClr val="FF4500"/>
              </a:solidFill>
              <a:prstDash val="solid"/>
              <a:round/>
              <a:headEnd/>
              <a:tailEnd/>
            </a:ln>
          </p:spPr>
          <p:txBody>
            <a:bodyPr/>
            <a:lstStyle/>
            <a:p>
              <a:endParaRPr lang="en-US"/>
            </a:p>
          </p:txBody>
        </p:sp>
        <p:sp>
          <p:nvSpPr>
            <p:cNvPr id="18477" name="Freeform 44"/>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8 w 8"/>
                <a:gd name="T13" fmla="*/ 15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8" y="7"/>
                  </a:moveTo>
                  <a:lnTo>
                    <a:pt x="8" y="15"/>
                  </a:lnTo>
                  <a:lnTo>
                    <a:pt x="0" y="15"/>
                  </a:lnTo>
                  <a:lnTo>
                    <a:pt x="0" y="0"/>
                  </a:lnTo>
                  <a:lnTo>
                    <a:pt x="8" y="0"/>
                  </a:lnTo>
                  <a:lnTo>
                    <a:pt x="8" y="7"/>
                  </a:lnTo>
                  <a:lnTo>
                    <a:pt x="8" y="15"/>
                  </a:lnTo>
                </a:path>
              </a:pathLst>
            </a:custGeom>
            <a:noFill/>
            <a:ln w="8">
              <a:solidFill>
                <a:srgbClr val="000000"/>
              </a:solidFill>
              <a:prstDash val="solid"/>
              <a:round/>
              <a:headEnd/>
              <a:tailEnd/>
            </a:ln>
          </p:spPr>
          <p:txBody>
            <a:bodyPr/>
            <a:lstStyle/>
            <a:p>
              <a:endParaRPr lang="en-US"/>
            </a:p>
          </p:txBody>
        </p:sp>
        <p:sp>
          <p:nvSpPr>
            <p:cNvPr id="18478" name="Freeform 45"/>
            <p:cNvSpPr>
              <a:spLocks/>
            </p:cNvSpPr>
            <p:nvPr/>
          </p:nvSpPr>
          <p:spPr bwMode="auto">
            <a:xfrm>
              <a:off x="1922" y="1390"/>
              <a:ext cx="303" cy="486"/>
            </a:xfrm>
            <a:custGeom>
              <a:avLst/>
              <a:gdLst>
                <a:gd name="T0" fmla="*/ 303 w 303"/>
                <a:gd name="T1" fmla="*/ 334 h 486"/>
                <a:gd name="T2" fmla="*/ 288 w 303"/>
                <a:gd name="T3" fmla="*/ 311 h 486"/>
                <a:gd name="T4" fmla="*/ 280 w 303"/>
                <a:gd name="T5" fmla="*/ 326 h 486"/>
                <a:gd name="T6" fmla="*/ 242 w 303"/>
                <a:gd name="T7" fmla="*/ 319 h 486"/>
                <a:gd name="T8" fmla="*/ 220 w 303"/>
                <a:gd name="T9" fmla="*/ 326 h 486"/>
                <a:gd name="T10" fmla="*/ 212 w 303"/>
                <a:gd name="T11" fmla="*/ 296 h 486"/>
                <a:gd name="T12" fmla="*/ 197 w 303"/>
                <a:gd name="T13" fmla="*/ 288 h 486"/>
                <a:gd name="T14" fmla="*/ 182 w 303"/>
                <a:gd name="T15" fmla="*/ 235 h 486"/>
                <a:gd name="T16" fmla="*/ 167 w 303"/>
                <a:gd name="T17" fmla="*/ 243 h 486"/>
                <a:gd name="T18" fmla="*/ 159 w 303"/>
                <a:gd name="T19" fmla="*/ 235 h 486"/>
                <a:gd name="T20" fmla="*/ 182 w 303"/>
                <a:gd name="T21" fmla="*/ 167 h 486"/>
                <a:gd name="T22" fmla="*/ 159 w 303"/>
                <a:gd name="T23" fmla="*/ 167 h 486"/>
                <a:gd name="T24" fmla="*/ 144 w 303"/>
                <a:gd name="T25" fmla="*/ 121 h 486"/>
                <a:gd name="T26" fmla="*/ 129 w 303"/>
                <a:gd name="T27" fmla="*/ 106 h 486"/>
                <a:gd name="T28" fmla="*/ 129 w 303"/>
                <a:gd name="T29" fmla="*/ 91 h 486"/>
                <a:gd name="T30" fmla="*/ 121 w 303"/>
                <a:gd name="T31" fmla="*/ 76 h 486"/>
                <a:gd name="T32" fmla="*/ 136 w 303"/>
                <a:gd name="T33" fmla="*/ 8 h 486"/>
                <a:gd name="T34" fmla="*/ 98 w 303"/>
                <a:gd name="T35" fmla="*/ 0 h 486"/>
                <a:gd name="T36" fmla="*/ 61 w 303"/>
                <a:gd name="T37" fmla="*/ 167 h 486"/>
                <a:gd name="T38" fmla="*/ 61 w 303"/>
                <a:gd name="T39" fmla="*/ 190 h 486"/>
                <a:gd name="T40" fmla="*/ 76 w 303"/>
                <a:gd name="T41" fmla="*/ 212 h 486"/>
                <a:gd name="T42" fmla="*/ 23 w 303"/>
                <a:gd name="T43" fmla="*/ 281 h 486"/>
                <a:gd name="T44" fmla="*/ 30 w 303"/>
                <a:gd name="T45" fmla="*/ 303 h 486"/>
                <a:gd name="T46" fmla="*/ 0 w 303"/>
                <a:gd name="T47" fmla="*/ 432 h 486"/>
                <a:gd name="T48" fmla="*/ 136 w 303"/>
                <a:gd name="T49" fmla="*/ 463 h 486"/>
                <a:gd name="T50" fmla="*/ 273 w 303"/>
                <a:gd name="T51" fmla="*/ 486 h 486"/>
                <a:gd name="T52" fmla="*/ 303 w 303"/>
                <a:gd name="T53" fmla="*/ 334 h 4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3"/>
                <a:gd name="T82" fmla="*/ 0 h 486"/>
                <a:gd name="T83" fmla="*/ 303 w 303"/>
                <a:gd name="T84" fmla="*/ 486 h 48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3" h="486">
                  <a:moveTo>
                    <a:pt x="303" y="334"/>
                  </a:moveTo>
                  <a:lnTo>
                    <a:pt x="288" y="311"/>
                  </a:lnTo>
                  <a:lnTo>
                    <a:pt x="280" y="326"/>
                  </a:lnTo>
                  <a:lnTo>
                    <a:pt x="242" y="319"/>
                  </a:lnTo>
                  <a:lnTo>
                    <a:pt x="220" y="326"/>
                  </a:lnTo>
                  <a:lnTo>
                    <a:pt x="212" y="296"/>
                  </a:lnTo>
                  <a:lnTo>
                    <a:pt x="197" y="288"/>
                  </a:lnTo>
                  <a:lnTo>
                    <a:pt x="182" y="235"/>
                  </a:lnTo>
                  <a:lnTo>
                    <a:pt x="167" y="243"/>
                  </a:lnTo>
                  <a:lnTo>
                    <a:pt x="159" y="235"/>
                  </a:lnTo>
                  <a:lnTo>
                    <a:pt x="182" y="167"/>
                  </a:lnTo>
                  <a:lnTo>
                    <a:pt x="159" y="167"/>
                  </a:lnTo>
                  <a:lnTo>
                    <a:pt x="144" y="121"/>
                  </a:lnTo>
                  <a:lnTo>
                    <a:pt x="129" y="106"/>
                  </a:lnTo>
                  <a:lnTo>
                    <a:pt x="129" y="91"/>
                  </a:lnTo>
                  <a:lnTo>
                    <a:pt x="121" y="76"/>
                  </a:lnTo>
                  <a:lnTo>
                    <a:pt x="136" y="8"/>
                  </a:lnTo>
                  <a:lnTo>
                    <a:pt x="98" y="0"/>
                  </a:lnTo>
                  <a:lnTo>
                    <a:pt x="61" y="167"/>
                  </a:lnTo>
                  <a:lnTo>
                    <a:pt x="61" y="190"/>
                  </a:lnTo>
                  <a:lnTo>
                    <a:pt x="76" y="212"/>
                  </a:lnTo>
                  <a:lnTo>
                    <a:pt x="23" y="281"/>
                  </a:lnTo>
                  <a:lnTo>
                    <a:pt x="30" y="303"/>
                  </a:lnTo>
                  <a:lnTo>
                    <a:pt x="0" y="432"/>
                  </a:lnTo>
                  <a:lnTo>
                    <a:pt x="136" y="463"/>
                  </a:lnTo>
                  <a:lnTo>
                    <a:pt x="273" y="486"/>
                  </a:lnTo>
                  <a:lnTo>
                    <a:pt x="303" y="334"/>
                  </a:lnTo>
                  <a:close/>
                </a:path>
              </a:pathLst>
            </a:custGeom>
            <a:solidFill>
              <a:srgbClr val="FF4500"/>
            </a:solidFill>
            <a:ln w="8">
              <a:solidFill>
                <a:srgbClr val="FF4500"/>
              </a:solidFill>
              <a:prstDash val="solid"/>
              <a:round/>
              <a:headEnd/>
              <a:tailEnd/>
            </a:ln>
          </p:spPr>
          <p:txBody>
            <a:bodyPr/>
            <a:lstStyle/>
            <a:p>
              <a:endParaRPr lang="en-US"/>
            </a:p>
          </p:txBody>
        </p:sp>
        <p:sp>
          <p:nvSpPr>
            <p:cNvPr id="18479" name="Freeform 46"/>
            <p:cNvSpPr>
              <a:spLocks/>
            </p:cNvSpPr>
            <p:nvPr/>
          </p:nvSpPr>
          <p:spPr bwMode="auto">
            <a:xfrm>
              <a:off x="1922" y="1390"/>
              <a:ext cx="303" cy="486"/>
            </a:xfrm>
            <a:custGeom>
              <a:avLst/>
              <a:gdLst>
                <a:gd name="T0" fmla="*/ 303 w 303"/>
                <a:gd name="T1" fmla="*/ 334 h 486"/>
                <a:gd name="T2" fmla="*/ 288 w 303"/>
                <a:gd name="T3" fmla="*/ 311 h 486"/>
                <a:gd name="T4" fmla="*/ 280 w 303"/>
                <a:gd name="T5" fmla="*/ 326 h 486"/>
                <a:gd name="T6" fmla="*/ 242 w 303"/>
                <a:gd name="T7" fmla="*/ 319 h 486"/>
                <a:gd name="T8" fmla="*/ 220 w 303"/>
                <a:gd name="T9" fmla="*/ 326 h 486"/>
                <a:gd name="T10" fmla="*/ 212 w 303"/>
                <a:gd name="T11" fmla="*/ 296 h 486"/>
                <a:gd name="T12" fmla="*/ 197 w 303"/>
                <a:gd name="T13" fmla="*/ 288 h 486"/>
                <a:gd name="T14" fmla="*/ 182 w 303"/>
                <a:gd name="T15" fmla="*/ 235 h 486"/>
                <a:gd name="T16" fmla="*/ 167 w 303"/>
                <a:gd name="T17" fmla="*/ 243 h 486"/>
                <a:gd name="T18" fmla="*/ 159 w 303"/>
                <a:gd name="T19" fmla="*/ 235 h 486"/>
                <a:gd name="T20" fmla="*/ 182 w 303"/>
                <a:gd name="T21" fmla="*/ 167 h 486"/>
                <a:gd name="T22" fmla="*/ 159 w 303"/>
                <a:gd name="T23" fmla="*/ 167 h 486"/>
                <a:gd name="T24" fmla="*/ 144 w 303"/>
                <a:gd name="T25" fmla="*/ 121 h 486"/>
                <a:gd name="T26" fmla="*/ 129 w 303"/>
                <a:gd name="T27" fmla="*/ 106 h 486"/>
                <a:gd name="T28" fmla="*/ 129 w 303"/>
                <a:gd name="T29" fmla="*/ 91 h 486"/>
                <a:gd name="T30" fmla="*/ 121 w 303"/>
                <a:gd name="T31" fmla="*/ 76 h 486"/>
                <a:gd name="T32" fmla="*/ 136 w 303"/>
                <a:gd name="T33" fmla="*/ 8 h 486"/>
                <a:gd name="T34" fmla="*/ 98 w 303"/>
                <a:gd name="T35" fmla="*/ 0 h 486"/>
                <a:gd name="T36" fmla="*/ 61 w 303"/>
                <a:gd name="T37" fmla="*/ 167 h 486"/>
                <a:gd name="T38" fmla="*/ 61 w 303"/>
                <a:gd name="T39" fmla="*/ 190 h 486"/>
                <a:gd name="T40" fmla="*/ 76 w 303"/>
                <a:gd name="T41" fmla="*/ 212 h 486"/>
                <a:gd name="T42" fmla="*/ 23 w 303"/>
                <a:gd name="T43" fmla="*/ 281 h 486"/>
                <a:gd name="T44" fmla="*/ 30 w 303"/>
                <a:gd name="T45" fmla="*/ 303 h 486"/>
                <a:gd name="T46" fmla="*/ 0 w 303"/>
                <a:gd name="T47" fmla="*/ 432 h 486"/>
                <a:gd name="T48" fmla="*/ 136 w 303"/>
                <a:gd name="T49" fmla="*/ 463 h 486"/>
                <a:gd name="T50" fmla="*/ 273 w 303"/>
                <a:gd name="T51" fmla="*/ 486 h 486"/>
                <a:gd name="T52" fmla="*/ 303 w 303"/>
                <a:gd name="T53" fmla="*/ 334 h 486"/>
                <a:gd name="T54" fmla="*/ 303 w 303"/>
                <a:gd name="T55" fmla="*/ 341 h 4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3"/>
                <a:gd name="T85" fmla="*/ 0 h 486"/>
                <a:gd name="T86" fmla="*/ 303 w 303"/>
                <a:gd name="T87" fmla="*/ 486 h 48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3" h="486">
                  <a:moveTo>
                    <a:pt x="303" y="334"/>
                  </a:moveTo>
                  <a:lnTo>
                    <a:pt x="288" y="311"/>
                  </a:lnTo>
                  <a:lnTo>
                    <a:pt x="280" y="326"/>
                  </a:lnTo>
                  <a:lnTo>
                    <a:pt x="242" y="319"/>
                  </a:lnTo>
                  <a:lnTo>
                    <a:pt x="220" y="326"/>
                  </a:lnTo>
                  <a:lnTo>
                    <a:pt x="212" y="296"/>
                  </a:lnTo>
                  <a:lnTo>
                    <a:pt x="197" y="288"/>
                  </a:lnTo>
                  <a:lnTo>
                    <a:pt x="182" y="235"/>
                  </a:lnTo>
                  <a:lnTo>
                    <a:pt x="167" y="243"/>
                  </a:lnTo>
                  <a:lnTo>
                    <a:pt x="159" y="235"/>
                  </a:lnTo>
                  <a:lnTo>
                    <a:pt x="182" y="167"/>
                  </a:lnTo>
                  <a:lnTo>
                    <a:pt x="159" y="167"/>
                  </a:lnTo>
                  <a:lnTo>
                    <a:pt x="144" y="121"/>
                  </a:lnTo>
                  <a:lnTo>
                    <a:pt x="129" y="106"/>
                  </a:lnTo>
                  <a:lnTo>
                    <a:pt x="129" y="91"/>
                  </a:lnTo>
                  <a:lnTo>
                    <a:pt x="121" y="76"/>
                  </a:lnTo>
                  <a:lnTo>
                    <a:pt x="136" y="8"/>
                  </a:lnTo>
                  <a:lnTo>
                    <a:pt x="98" y="0"/>
                  </a:lnTo>
                  <a:lnTo>
                    <a:pt x="61" y="167"/>
                  </a:lnTo>
                  <a:lnTo>
                    <a:pt x="61" y="190"/>
                  </a:lnTo>
                  <a:lnTo>
                    <a:pt x="76" y="212"/>
                  </a:lnTo>
                  <a:lnTo>
                    <a:pt x="23" y="281"/>
                  </a:lnTo>
                  <a:lnTo>
                    <a:pt x="30" y="303"/>
                  </a:lnTo>
                  <a:lnTo>
                    <a:pt x="0" y="432"/>
                  </a:lnTo>
                  <a:lnTo>
                    <a:pt x="136" y="463"/>
                  </a:lnTo>
                  <a:lnTo>
                    <a:pt x="273" y="486"/>
                  </a:lnTo>
                  <a:lnTo>
                    <a:pt x="303" y="334"/>
                  </a:lnTo>
                  <a:lnTo>
                    <a:pt x="303" y="341"/>
                  </a:lnTo>
                </a:path>
              </a:pathLst>
            </a:custGeom>
            <a:noFill/>
            <a:ln w="8">
              <a:solidFill>
                <a:srgbClr val="000000"/>
              </a:solidFill>
              <a:prstDash val="solid"/>
              <a:round/>
              <a:headEnd/>
              <a:tailEnd/>
            </a:ln>
          </p:spPr>
          <p:txBody>
            <a:bodyPr/>
            <a:lstStyle/>
            <a:p>
              <a:endParaRPr lang="en-US"/>
            </a:p>
          </p:txBody>
        </p:sp>
        <p:sp>
          <p:nvSpPr>
            <p:cNvPr id="18480" name="Freeform 47"/>
            <p:cNvSpPr>
              <a:spLocks/>
            </p:cNvSpPr>
            <p:nvPr/>
          </p:nvSpPr>
          <p:spPr bwMode="auto">
            <a:xfrm>
              <a:off x="3126" y="1891"/>
              <a:ext cx="205" cy="356"/>
            </a:xfrm>
            <a:custGeom>
              <a:avLst/>
              <a:gdLst>
                <a:gd name="T0" fmla="*/ 189 w 205"/>
                <a:gd name="T1" fmla="*/ 212 h 356"/>
                <a:gd name="T2" fmla="*/ 182 w 205"/>
                <a:gd name="T3" fmla="*/ 45 h 356"/>
                <a:gd name="T4" fmla="*/ 167 w 205"/>
                <a:gd name="T5" fmla="*/ 0 h 356"/>
                <a:gd name="T6" fmla="*/ 30 w 205"/>
                <a:gd name="T7" fmla="*/ 7 h 356"/>
                <a:gd name="T8" fmla="*/ 61 w 205"/>
                <a:gd name="T9" fmla="*/ 30 h 356"/>
                <a:gd name="T10" fmla="*/ 61 w 205"/>
                <a:gd name="T11" fmla="*/ 45 h 356"/>
                <a:gd name="T12" fmla="*/ 46 w 205"/>
                <a:gd name="T13" fmla="*/ 68 h 356"/>
                <a:gd name="T14" fmla="*/ 15 w 205"/>
                <a:gd name="T15" fmla="*/ 76 h 356"/>
                <a:gd name="T16" fmla="*/ 23 w 205"/>
                <a:gd name="T17" fmla="*/ 106 h 356"/>
                <a:gd name="T18" fmla="*/ 0 w 205"/>
                <a:gd name="T19" fmla="*/ 144 h 356"/>
                <a:gd name="T20" fmla="*/ 8 w 205"/>
                <a:gd name="T21" fmla="*/ 182 h 356"/>
                <a:gd name="T22" fmla="*/ 38 w 205"/>
                <a:gd name="T23" fmla="*/ 212 h 356"/>
                <a:gd name="T24" fmla="*/ 46 w 205"/>
                <a:gd name="T25" fmla="*/ 235 h 356"/>
                <a:gd name="T26" fmla="*/ 53 w 205"/>
                <a:gd name="T27" fmla="*/ 227 h 356"/>
                <a:gd name="T28" fmla="*/ 76 w 205"/>
                <a:gd name="T29" fmla="*/ 235 h 356"/>
                <a:gd name="T30" fmla="*/ 61 w 205"/>
                <a:gd name="T31" fmla="*/ 280 h 356"/>
                <a:gd name="T32" fmla="*/ 106 w 205"/>
                <a:gd name="T33" fmla="*/ 311 h 356"/>
                <a:gd name="T34" fmla="*/ 106 w 205"/>
                <a:gd name="T35" fmla="*/ 333 h 356"/>
                <a:gd name="T36" fmla="*/ 129 w 205"/>
                <a:gd name="T37" fmla="*/ 356 h 356"/>
                <a:gd name="T38" fmla="*/ 136 w 205"/>
                <a:gd name="T39" fmla="*/ 341 h 356"/>
                <a:gd name="T40" fmla="*/ 159 w 205"/>
                <a:gd name="T41" fmla="*/ 349 h 356"/>
                <a:gd name="T42" fmla="*/ 159 w 205"/>
                <a:gd name="T43" fmla="*/ 326 h 356"/>
                <a:gd name="T44" fmla="*/ 182 w 205"/>
                <a:gd name="T45" fmla="*/ 318 h 356"/>
                <a:gd name="T46" fmla="*/ 182 w 205"/>
                <a:gd name="T47" fmla="*/ 265 h 356"/>
                <a:gd name="T48" fmla="*/ 205 w 205"/>
                <a:gd name="T49" fmla="*/ 235 h 356"/>
                <a:gd name="T50" fmla="*/ 189 w 205"/>
                <a:gd name="T51" fmla="*/ 212 h 3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5"/>
                <a:gd name="T79" fmla="*/ 0 h 356"/>
                <a:gd name="T80" fmla="*/ 205 w 205"/>
                <a:gd name="T81" fmla="*/ 356 h 3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5" h="356">
                  <a:moveTo>
                    <a:pt x="189" y="212"/>
                  </a:moveTo>
                  <a:lnTo>
                    <a:pt x="182" y="45"/>
                  </a:lnTo>
                  <a:lnTo>
                    <a:pt x="167" y="0"/>
                  </a:lnTo>
                  <a:lnTo>
                    <a:pt x="30" y="7"/>
                  </a:lnTo>
                  <a:lnTo>
                    <a:pt x="61" y="30"/>
                  </a:lnTo>
                  <a:lnTo>
                    <a:pt x="61" y="45"/>
                  </a:lnTo>
                  <a:lnTo>
                    <a:pt x="46" y="68"/>
                  </a:lnTo>
                  <a:lnTo>
                    <a:pt x="15" y="76"/>
                  </a:lnTo>
                  <a:lnTo>
                    <a:pt x="23" y="106"/>
                  </a:lnTo>
                  <a:lnTo>
                    <a:pt x="0" y="144"/>
                  </a:lnTo>
                  <a:lnTo>
                    <a:pt x="8" y="182"/>
                  </a:lnTo>
                  <a:lnTo>
                    <a:pt x="38" y="212"/>
                  </a:lnTo>
                  <a:lnTo>
                    <a:pt x="46"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5" y="235"/>
                  </a:lnTo>
                  <a:lnTo>
                    <a:pt x="189" y="212"/>
                  </a:lnTo>
                  <a:close/>
                </a:path>
              </a:pathLst>
            </a:custGeom>
            <a:solidFill>
              <a:srgbClr val="B22222"/>
            </a:solidFill>
            <a:ln w="8">
              <a:solidFill>
                <a:srgbClr val="B22222"/>
              </a:solidFill>
              <a:prstDash val="solid"/>
              <a:round/>
              <a:headEnd/>
              <a:tailEnd/>
            </a:ln>
          </p:spPr>
          <p:txBody>
            <a:bodyPr/>
            <a:lstStyle/>
            <a:p>
              <a:endParaRPr lang="en-US"/>
            </a:p>
          </p:txBody>
        </p:sp>
        <p:sp>
          <p:nvSpPr>
            <p:cNvPr id="18481" name="Freeform 48"/>
            <p:cNvSpPr>
              <a:spLocks/>
            </p:cNvSpPr>
            <p:nvPr/>
          </p:nvSpPr>
          <p:spPr bwMode="auto">
            <a:xfrm>
              <a:off x="3126" y="1891"/>
              <a:ext cx="205" cy="356"/>
            </a:xfrm>
            <a:custGeom>
              <a:avLst/>
              <a:gdLst>
                <a:gd name="T0" fmla="*/ 189 w 205"/>
                <a:gd name="T1" fmla="*/ 212 h 356"/>
                <a:gd name="T2" fmla="*/ 182 w 205"/>
                <a:gd name="T3" fmla="*/ 45 h 356"/>
                <a:gd name="T4" fmla="*/ 167 w 205"/>
                <a:gd name="T5" fmla="*/ 0 h 356"/>
                <a:gd name="T6" fmla="*/ 30 w 205"/>
                <a:gd name="T7" fmla="*/ 7 h 356"/>
                <a:gd name="T8" fmla="*/ 61 w 205"/>
                <a:gd name="T9" fmla="*/ 30 h 356"/>
                <a:gd name="T10" fmla="*/ 61 w 205"/>
                <a:gd name="T11" fmla="*/ 45 h 356"/>
                <a:gd name="T12" fmla="*/ 46 w 205"/>
                <a:gd name="T13" fmla="*/ 68 h 356"/>
                <a:gd name="T14" fmla="*/ 15 w 205"/>
                <a:gd name="T15" fmla="*/ 76 h 356"/>
                <a:gd name="T16" fmla="*/ 23 w 205"/>
                <a:gd name="T17" fmla="*/ 106 h 356"/>
                <a:gd name="T18" fmla="*/ 0 w 205"/>
                <a:gd name="T19" fmla="*/ 144 h 356"/>
                <a:gd name="T20" fmla="*/ 8 w 205"/>
                <a:gd name="T21" fmla="*/ 182 h 356"/>
                <a:gd name="T22" fmla="*/ 38 w 205"/>
                <a:gd name="T23" fmla="*/ 212 h 356"/>
                <a:gd name="T24" fmla="*/ 46 w 205"/>
                <a:gd name="T25" fmla="*/ 235 h 356"/>
                <a:gd name="T26" fmla="*/ 53 w 205"/>
                <a:gd name="T27" fmla="*/ 227 h 356"/>
                <a:gd name="T28" fmla="*/ 76 w 205"/>
                <a:gd name="T29" fmla="*/ 235 h 356"/>
                <a:gd name="T30" fmla="*/ 61 w 205"/>
                <a:gd name="T31" fmla="*/ 280 h 356"/>
                <a:gd name="T32" fmla="*/ 106 w 205"/>
                <a:gd name="T33" fmla="*/ 311 h 356"/>
                <a:gd name="T34" fmla="*/ 106 w 205"/>
                <a:gd name="T35" fmla="*/ 333 h 356"/>
                <a:gd name="T36" fmla="*/ 129 w 205"/>
                <a:gd name="T37" fmla="*/ 356 h 356"/>
                <a:gd name="T38" fmla="*/ 136 w 205"/>
                <a:gd name="T39" fmla="*/ 341 h 356"/>
                <a:gd name="T40" fmla="*/ 159 w 205"/>
                <a:gd name="T41" fmla="*/ 349 h 356"/>
                <a:gd name="T42" fmla="*/ 159 w 205"/>
                <a:gd name="T43" fmla="*/ 326 h 356"/>
                <a:gd name="T44" fmla="*/ 182 w 205"/>
                <a:gd name="T45" fmla="*/ 318 h 356"/>
                <a:gd name="T46" fmla="*/ 182 w 205"/>
                <a:gd name="T47" fmla="*/ 265 h 356"/>
                <a:gd name="T48" fmla="*/ 205 w 205"/>
                <a:gd name="T49" fmla="*/ 235 h 356"/>
                <a:gd name="T50" fmla="*/ 189 w 205"/>
                <a:gd name="T51" fmla="*/ 212 h 356"/>
                <a:gd name="T52" fmla="*/ 189 w 205"/>
                <a:gd name="T53" fmla="*/ 220 h 3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5"/>
                <a:gd name="T82" fmla="*/ 0 h 356"/>
                <a:gd name="T83" fmla="*/ 205 w 205"/>
                <a:gd name="T84" fmla="*/ 356 h 35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5" h="356">
                  <a:moveTo>
                    <a:pt x="189" y="212"/>
                  </a:moveTo>
                  <a:lnTo>
                    <a:pt x="182" y="45"/>
                  </a:lnTo>
                  <a:lnTo>
                    <a:pt x="167" y="0"/>
                  </a:lnTo>
                  <a:lnTo>
                    <a:pt x="30" y="7"/>
                  </a:lnTo>
                  <a:lnTo>
                    <a:pt x="61" y="30"/>
                  </a:lnTo>
                  <a:lnTo>
                    <a:pt x="61" y="45"/>
                  </a:lnTo>
                  <a:lnTo>
                    <a:pt x="46" y="68"/>
                  </a:lnTo>
                  <a:lnTo>
                    <a:pt x="15" y="76"/>
                  </a:lnTo>
                  <a:lnTo>
                    <a:pt x="23" y="106"/>
                  </a:lnTo>
                  <a:lnTo>
                    <a:pt x="0" y="144"/>
                  </a:lnTo>
                  <a:lnTo>
                    <a:pt x="8" y="182"/>
                  </a:lnTo>
                  <a:lnTo>
                    <a:pt x="38" y="212"/>
                  </a:lnTo>
                  <a:lnTo>
                    <a:pt x="46"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5" y="235"/>
                  </a:lnTo>
                  <a:lnTo>
                    <a:pt x="189" y="212"/>
                  </a:lnTo>
                  <a:lnTo>
                    <a:pt x="189" y="220"/>
                  </a:lnTo>
                </a:path>
              </a:pathLst>
            </a:custGeom>
            <a:noFill/>
            <a:ln w="8">
              <a:solidFill>
                <a:srgbClr val="000000"/>
              </a:solidFill>
              <a:prstDash val="solid"/>
              <a:round/>
              <a:headEnd/>
              <a:tailEnd/>
            </a:ln>
          </p:spPr>
          <p:txBody>
            <a:bodyPr/>
            <a:lstStyle/>
            <a:p>
              <a:endParaRPr lang="en-US"/>
            </a:p>
          </p:txBody>
        </p:sp>
        <p:sp>
          <p:nvSpPr>
            <p:cNvPr id="18482" name="Freeform 49"/>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6 w 151"/>
                <a:gd name="T9" fmla="*/ 235 h 266"/>
                <a:gd name="T10" fmla="*/ 68 w 151"/>
                <a:gd name="T11" fmla="*/ 258 h 266"/>
                <a:gd name="T12" fmla="*/ 60 w 151"/>
                <a:gd name="T13" fmla="*/ 250 h 266"/>
                <a:gd name="T14" fmla="*/ 45 w 151"/>
                <a:gd name="T15" fmla="*/ 266 h 266"/>
                <a:gd name="T16" fmla="*/ 23 w 151"/>
                <a:gd name="T17" fmla="*/ 250 h 266"/>
                <a:gd name="T18" fmla="*/ 23 w 151"/>
                <a:gd name="T19" fmla="*/ 266 h 266"/>
                <a:gd name="T20" fmla="*/ 7 w 151"/>
                <a:gd name="T21" fmla="*/ 258 h 266"/>
                <a:gd name="T22" fmla="*/ 0 w 151"/>
                <a:gd name="T23" fmla="*/ 266 h 266"/>
                <a:gd name="T24" fmla="*/ 0 w 151"/>
                <a:gd name="T25" fmla="*/ 235 h 266"/>
                <a:gd name="T26" fmla="*/ 23 w 151"/>
                <a:gd name="T27" fmla="*/ 205 h 266"/>
                <a:gd name="T28" fmla="*/ 7 w 151"/>
                <a:gd name="T29" fmla="*/ 182 h 266"/>
                <a:gd name="T30" fmla="*/ 0 w 151"/>
                <a:gd name="T31" fmla="*/ 15 h 266"/>
                <a:gd name="T32" fmla="*/ 15 w 151"/>
                <a:gd name="T33" fmla="*/ 23 h 266"/>
                <a:gd name="T34" fmla="*/ 38 w 151"/>
                <a:gd name="T35" fmla="*/ 8 h 266"/>
                <a:gd name="T36" fmla="*/ 129 w 151"/>
                <a:gd name="T37" fmla="*/ 0 h 266"/>
                <a:gd name="T38" fmla="*/ 151 w 151"/>
                <a:gd name="T39" fmla="*/ 167 h 266"/>
                <a:gd name="T40" fmla="*/ 151 w 151"/>
                <a:gd name="T41" fmla="*/ 190 h 2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1"/>
                <a:gd name="T64" fmla="*/ 0 h 266"/>
                <a:gd name="T65" fmla="*/ 151 w 151"/>
                <a:gd name="T66" fmla="*/ 266 h 2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1" h="266">
                  <a:moveTo>
                    <a:pt x="151" y="190"/>
                  </a:moveTo>
                  <a:lnTo>
                    <a:pt x="121" y="197"/>
                  </a:lnTo>
                  <a:lnTo>
                    <a:pt x="121" y="205"/>
                  </a:lnTo>
                  <a:lnTo>
                    <a:pt x="98" y="250"/>
                  </a:lnTo>
                  <a:lnTo>
                    <a:pt x="76" y="235"/>
                  </a:lnTo>
                  <a:lnTo>
                    <a:pt x="68" y="258"/>
                  </a:lnTo>
                  <a:lnTo>
                    <a:pt x="60" y="250"/>
                  </a:lnTo>
                  <a:lnTo>
                    <a:pt x="45" y="266"/>
                  </a:lnTo>
                  <a:lnTo>
                    <a:pt x="23" y="250"/>
                  </a:lnTo>
                  <a:lnTo>
                    <a:pt x="23" y="266"/>
                  </a:lnTo>
                  <a:lnTo>
                    <a:pt x="7" y="258"/>
                  </a:lnTo>
                  <a:lnTo>
                    <a:pt x="0" y="266"/>
                  </a:lnTo>
                  <a:lnTo>
                    <a:pt x="0" y="235"/>
                  </a:lnTo>
                  <a:lnTo>
                    <a:pt x="23" y="205"/>
                  </a:lnTo>
                  <a:lnTo>
                    <a:pt x="7" y="182"/>
                  </a:lnTo>
                  <a:lnTo>
                    <a:pt x="0" y="15"/>
                  </a:lnTo>
                  <a:lnTo>
                    <a:pt x="15" y="23"/>
                  </a:lnTo>
                  <a:lnTo>
                    <a:pt x="38" y="8"/>
                  </a:lnTo>
                  <a:lnTo>
                    <a:pt x="129" y="0"/>
                  </a:lnTo>
                  <a:lnTo>
                    <a:pt x="151" y="167"/>
                  </a:lnTo>
                  <a:lnTo>
                    <a:pt x="151" y="190"/>
                  </a:lnTo>
                  <a:close/>
                </a:path>
              </a:pathLst>
            </a:custGeom>
            <a:solidFill>
              <a:srgbClr val="B22222"/>
            </a:solidFill>
            <a:ln w="8">
              <a:solidFill>
                <a:srgbClr val="B22222"/>
              </a:solidFill>
              <a:prstDash val="solid"/>
              <a:round/>
              <a:headEnd/>
              <a:tailEnd/>
            </a:ln>
          </p:spPr>
          <p:txBody>
            <a:bodyPr/>
            <a:lstStyle/>
            <a:p>
              <a:endParaRPr lang="en-US"/>
            </a:p>
          </p:txBody>
        </p:sp>
        <p:sp>
          <p:nvSpPr>
            <p:cNvPr id="18483" name="Freeform 50"/>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6 w 151"/>
                <a:gd name="T9" fmla="*/ 235 h 266"/>
                <a:gd name="T10" fmla="*/ 68 w 151"/>
                <a:gd name="T11" fmla="*/ 258 h 266"/>
                <a:gd name="T12" fmla="*/ 60 w 151"/>
                <a:gd name="T13" fmla="*/ 250 h 266"/>
                <a:gd name="T14" fmla="*/ 45 w 151"/>
                <a:gd name="T15" fmla="*/ 266 h 266"/>
                <a:gd name="T16" fmla="*/ 23 w 151"/>
                <a:gd name="T17" fmla="*/ 250 h 266"/>
                <a:gd name="T18" fmla="*/ 23 w 151"/>
                <a:gd name="T19" fmla="*/ 266 h 266"/>
                <a:gd name="T20" fmla="*/ 7 w 151"/>
                <a:gd name="T21" fmla="*/ 258 h 266"/>
                <a:gd name="T22" fmla="*/ 0 w 151"/>
                <a:gd name="T23" fmla="*/ 266 h 266"/>
                <a:gd name="T24" fmla="*/ 0 w 151"/>
                <a:gd name="T25" fmla="*/ 235 h 266"/>
                <a:gd name="T26" fmla="*/ 23 w 151"/>
                <a:gd name="T27" fmla="*/ 205 h 266"/>
                <a:gd name="T28" fmla="*/ 7 w 151"/>
                <a:gd name="T29" fmla="*/ 182 h 266"/>
                <a:gd name="T30" fmla="*/ 0 w 151"/>
                <a:gd name="T31" fmla="*/ 15 h 266"/>
                <a:gd name="T32" fmla="*/ 15 w 151"/>
                <a:gd name="T33" fmla="*/ 23 h 266"/>
                <a:gd name="T34" fmla="*/ 38 w 151"/>
                <a:gd name="T35" fmla="*/ 8 h 266"/>
                <a:gd name="T36" fmla="*/ 129 w 151"/>
                <a:gd name="T37" fmla="*/ 0 h 266"/>
                <a:gd name="T38" fmla="*/ 151 w 151"/>
                <a:gd name="T39" fmla="*/ 167 h 266"/>
                <a:gd name="T40" fmla="*/ 151 w 151"/>
                <a:gd name="T41" fmla="*/ 190 h 266"/>
                <a:gd name="T42" fmla="*/ 151 w 151"/>
                <a:gd name="T43" fmla="*/ 197 h 2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266"/>
                <a:gd name="T68" fmla="*/ 151 w 151"/>
                <a:gd name="T69" fmla="*/ 266 h 2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266">
                  <a:moveTo>
                    <a:pt x="151" y="190"/>
                  </a:moveTo>
                  <a:lnTo>
                    <a:pt x="121" y="197"/>
                  </a:lnTo>
                  <a:lnTo>
                    <a:pt x="121" y="205"/>
                  </a:lnTo>
                  <a:lnTo>
                    <a:pt x="98" y="250"/>
                  </a:lnTo>
                  <a:lnTo>
                    <a:pt x="76" y="235"/>
                  </a:lnTo>
                  <a:lnTo>
                    <a:pt x="68" y="258"/>
                  </a:lnTo>
                  <a:lnTo>
                    <a:pt x="60" y="250"/>
                  </a:lnTo>
                  <a:lnTo>
                    <a:pt x="45" y="266"/>
                  </a:lnTo>
                  <a:lnTo>
                    <a:pt x="23" y="250"/>
                  </a:lnTo>
                  <a:lnTo>
                    <a:pt x="23" y="266"/>
                  </a:lnTo>
                  <a:lnTo>
                    <a:pt x="7" y="258"/>
                  </a:lnTo>
                  <a:lnTo>
                    <a:pt x="0" y="266"/>
                  </a:lnTo>
                  <a:lnTo>
                    <a:pt x="0" y="235"/>
                  </a:lnTo>
                  <a:lnTo>
                    <a:pt x="23" y="205"/>
                  </a:lnTo>
                  <a:lnTo>
                    <a:pt x="7" y="182"/>
                  </a:lnTo>
                  <a:lnTo>
                    <a:pt x="0" y="15"/>
                  </a:lnTo>
                  <a:lnTo>
                    <a:pt x="15" y="23"/>
                  </a:lnTo>
                  <a:lnTo>
                    <a:pt x="38" y="8"/>
                  </a:lnTo>
                  <a:lnTo>
                    <a:pt x="129" y="0"/>
                  </a:lnTo>
                  <a:lnTo>
                    <a:pt x="151" y="167"/>
                  </a:lnTo>
                  <a:lnTo>
                    <a:pt x="151" y="190"/>
                  </a:lnTo>
                  <a:lnTo>
                    <a:pt x="151" y="197"/>
                  </a:lnTo>
                </a:path>
              </a:pathLst>
            </a:custGeom>
            <a:noFill/>
            <a:ln w="8">
              <a:solidFill>
                <a:srgbClr val="000000"/>
              </a:solidFill>
              <a:prstDash val="solid"/>
              <a:round/>
              <a:headEnd/>
              <a:tailEnd/>
            </a:ln>
          </p:spPr>
          <p:txBody>
            <a:bodyPr/>
            <a:lstStyle/>
            <a:p>
              <a:endParaRPr lang="en-US"/>
            </a:p>
          </p:txBody>
        </p:sp>
        <p:sp>
          <p:nvSpPr>
            <p:cNvPr id="18484" name="Freeform 51"/>
            <p:cNvSpPr>
              <a:spLocks/>
            </p:cNvSpPr>
            <p:nvPr/>
          </p:nvSpPr>
          <p:spPr bwMode="auto">
            <a:xfrm>
              <a:off x="2876" y="1830"/>
              <a:ext cx="311" cy="205"/>
            </a:xfrm>
            <a:custGeom>
              <a:avLst/>
              <a:gdLst>
                <a:gd name="T0" fmla="*/ 311 w 311"/>
                <a:gd name="T1" fmla="*/ 91 h 205"/>
                <a:gd name="T2" fmla="*/ 280 w 311"/>
                <a:gd name="T3" fmla="*/ 68 h 205"/>
                <a:gd name="T4" fmla="*/ 265 w 311"/>
                <a:gd name="T5" fmla="*/ 53 h 205"/>
                <a:gd name="T6" fmla="*/ 250 w 311"/>
                <a:gd name="T7" fmla="*/ 0 h 205"/>
                <a:gd name="T8" fmla="*/ 8 w 311"/>
                <a:gd name="T9" fmla="*/ 8 h 205"/>
                <a:gd name="T10" fmla="*/ 0 w 311"/>
                <a:gd name="T11" fmla="*/ 8 h 205"/>
                <a:gd name="T12" fmla="*/ 8 w 311"/>
                <a:gd name="T13" fmla="*/ 30 h 205"/>
                <a:gd name="T14" fmla="*/ 0 w 311"/>
                <a:gd name="T15" fmla="*/ 61 h 205"/>
                <a:gd name="T16" fmla="*/ 8 w 311"/>
                <a:gd name="T17" fmla="*/ 76 h 205"/>
                <a:gd name="T18" fmla="*/ 30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6 w 311"/>
                <a:gd name="T33" fmla="*/ 129 h 205"/>
                <a:gd name="T34" fmla="*/ 311 w 311"/>
                <a:gd name="T35" fmla="*/ 106 h 205"/>
                <a:gd name="T36" fmla="*/ 311 w 311"/>
                <a:gd name="T37" fmla="*/ 91 h 2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1"/>
                <a:gd name="T58" fmla="*/ 0 h 205"/>
                <a:gd name="T59" fmla="*/ 311 w 311"/>
                <a:gd name="T60" fmla="*/ 205 h 2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1" h="205">
                  <a:moveTo>
                    <a:pt x="311"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6" y="129"/>
                  </a:lnTo>
                  <a:lnTo>
                    <a:pt x="311" y="106"/>
                  </a:lnTo>
                  <a:lnTo>
                    <a:pt x="311" y="91"/>
                  </a:lnTo>
                  <a:close/>
                </a:path>
              </a:pathLst>
            </a:custGeom>
            <a:solidFill>
              <a:srgbClr val="B22222"/>
            </a:solidFill>
            <a:ln w="8">
              <a:solidFill>
                <a:srgbClr val="B22222"/>
              </a:solidFill>
              <a:prstDash val="solid"/>
              <a:round/>
              <a:headEnd/>
              <a:tailEnd/>
            </a:ln>
          </p:spPr>
          <p:txBody>
            <a:bodyPr/>
            <a:lstStyle/>
            <a:p>
              <a:endParaRPr lang="en-US"/>
            </a:p>
          </p:txBody>
        </p:sp>
        <p:sp>
          <p:nvSpPr>
            <p:cNvPr id="18485" name="Freeform 52"/>
            <p:cNvSpPr>
              <a:spLocks/>
            </p:cNvSpPr>
            <p:nvPr/>
          </p:nvSpPr>
          <p:spPr bwMode="auto">
            <a:xfrm>
              <a:off x="2876" y="1830"/>
              <a:ext cx="311" cy="205"/>
            </a:xfrm>
            <a:custGeom>
              <a:avLst/>
              <a:gdLst>
                <a:gd name="T0" fmla="*/ 311 w 311"/>
                <a:gd name="T1" fmla="*/ 91 h 205"/>
                <a:gd name="T2" fmla="*/ 280 w 311"/>
                <a:gd name="T3" fmla="*/ 68 h 205"/>
                <a:gd name="T4" fmla="*/ 265 w 311"/>
                <a:gd name="T5" fmla="*/ 53 h 205"/>
                <a:gd name="T6" fmla="*/ 250 w 311"/>
                <a:gd name="T7" fmla="*/ 0 h 205"/>
                <a:gd name="T8" fmla="*/ 8 w 311"/>
                <a:gd name="T9" fmla="*/ 8 h 205"/>
                <a:gd name="T10" fmla="*/ 0 w 311"/>
                <a:gd name="T11" fmla="*/ 8 h 205"/>
                <a:gd name="T12" fmla="*/ 8 w 311"/>
                <a:gd name="T13" fmla="*/ 30 h 205"/>
                <a:gd name="T14" fmla="*/ 0 w 311"/>
                <a:gd name="T15" fmla="*/ 61 h 205"/>
                <a:gd name="T16" fmla="*/ 8 w 311"/>
                <a:gd name="T17" fmla="*/ 76 h 205"/>
                <a:gd name="T18" fmla="*/ 30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6 w 311"/>
                <a:gd name="T33" fmla="*/ 129 h 205"/>
                <a:gd name="T34" fmla="*/ 311 w 311"/>
                <a:gd name="T35" fmla="*/ 106 h 205"/>
                <a:gd name="T36" fmla="*/ 311 w 311"/>
                <a:gd name="T37" fmla="*/ 91 h 205"/>
                <a:gd name="T38" fmla="*/ 311 w 311"/>
                <a:gd name="T39" fmla="*/ 99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1"/>
                <a:gd name="T61" fmla="*/ 0 h 205"/>
                <a:gd name="T62" fmla="*/ 311 w 311"/>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1" h="205">
                  <a:moveTo>
                    <a:pt x="311"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6" y="129"/>
                  </a:lnTo>
                  <a:lnTo>
                    <a:pt x="311" y="106"/>
                  </a:lnTo>
                  <a:lnTo>
                    <a:pt x="311" y="91"/>
                  </a:lnTo>
                  <a:lnTo>
                    <a:pt x="311" y="99"/>
                  </a:lnTo>
                </a:path>
              </a:pathLst>
            </a:custGeom>
            <a:noFill/>
            <a:ln w="8">
              <a:solidFill>
                <a:srgbClr val="000000"/>
              </a:solidFill>
              <a:prstDash val="solid"/>
              <a:round/>
              <a:headEnd/>
              <a:tailEnd/>
            </a:ln>
          </p:spPr>
          <p:txBody>
            <a:bodyPr/>
            <a:lstStyle/>
            <a:p>
              <a:endParaRPr lang="en-US"/>
            </a:p>
          </p:txBody>
        </p:sp>
        <p:sp>
          <p:nvSpPr>
            <p:cNvPr id="18486" name="Freeform 53"/>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5 w 371"/>
                <a:gd name="T9" fmla="*/ 23 h 205"/>
                <a:gd name="T10" fmla="*/ 355 w 371"/>
                <a:gd name="T11" fmla="*/ 30 h 205"/>
                <a:gd name="T12" fmla="*/ 348 w 371"/>
                <a:gd name="T13" fmla="*/ 46 h 205"/>
                <a:gd name="T14" fmla="*/ 371 w 371"/>
                <a:gd name="T15" fmla="*/ 68 h 205"/>
                <a:gd name="T16" fmla="*/ 371 w 371"/>
                <a:gd name="T17" fmla="*/ 205 h 2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1"/>
                <a:gd name="T28" fmla="*/ 0 h 205"/>
                <a:gd name="T29" fmla="*/ 371 w 371"/>
                <a:gd name="T30" fmla="*/ 205 h 2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1" h="205">
                  <a:moveTo>
                    <a:pt x="371" y="205"/>
                  </a:moveTo>
                  <a:lnTo>
                    <a:pt x="0" y="197"/>
                  </a:lnTo>
                  <a:lnTo>
                    <a:pt x="7" y="0"/>
                  </a:lnTo>
                  <a:lnTo>
                    <a:pt x="340" y="15"/>
                  </a:lnTo>
                  <a:lnTo>
                    <a:pt x="355" y="23"/>
                  </a:lnTo>
                  <a:lnTo>
                    <a:pt x="355" y="30"/>
                  </a:lnTo>
                  <a:lnTo>
                    <a:pt x="348" y="46"/>
                  </a:lnTo>
                  <a:lnTo>
                    <a:pt x="371" y="68"/>
                  </a:lnTo>
                  <a:lnTo>
                    <a:pt x="371" y="205"/>
                  </a:lnTo>
                  <a:close/>
                </a:path>
              </a:pathLst>
            </a:custGeom>
            <a:solidFill>
              <a:srgbClr val="B22222"/>
            </a:solidFill>
            <a:ln w="8">
              <a:solidFill>
                <a:srgbClr val="B22222"/>
              </a:solidFill>
              <a:prstDash val="solid"/>
              <a:round/>
              <a:headEnd/>
              <a:tailEnd/>
            </a:ln>
          </p:spPr>
          <p:txBody>
            <a:bodyPr/>
            <a:lstStyle/>
            <a:p>
              <a:endParaRPr lang="en-US"/>
            </a:p>
          </p:txBody>
        </p:sp>
        <p:sp>
          <p:nvSpPr>
            <p:cNvPr id="18487" name="Freeform 54"/>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5 w 371"/>
                <a:gd name="T9" fmla="*/ 23 h 212"/>
                <a:gd name="T10" fmla="*/ 355 w 371"/>
                <a:gd name="T11" fmla="*/ 30 h 212"/>
                <a:gd name="T12" fmla="*/ 348 w 371"/>
                <a:gd name="T13" fmla="*/ 46 h 212"/>
                <a:gd name="T14" fmla="*/ 371 w 371"/>
                <a:gd name="T15" fmla="*/ 68 h 212"/>
                <a:gd name="T16" fmla="*/ 371 w 371"/>
                <a:gd name="T17" fmla="*/ 205 h 212"/>
                <a:gd name="T18" fmla="*/ 371 w 371"/>
                <a:gd name="T19" fmla="*/ 212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1"/>
                <a:gd name="T31" fmla="*/ 0 h 212"/>
                <a:gd name="T32" fmla="*/ 371 w 371"/>
                <a:gd name="T33" fmla="*/ 212 h 2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1" h="212">
                  <a:moveTo>
                    <a:pt x="371" y="205"/>
                  </a:moveTo>
                  <a:lnTo>
                    <a:pt x="0" y="197"/>
                  </a:lnTo>
                  <a:lnTo>
                    <a:pt x="7" y="0"/>
                  </a:lnTo>
                  <a:lnTo>
                    <a:pt x="340" y="15"/>
                  </a:lnTo>
                  <a:lnTo>
                    <a:pt x="355" y="23"/>
                  </a:lnTo>
                  <a:lnTo>
                    <a:pt x="355" y="30"/>
                  </a:lnTo>
                  <a:lnTo>
                    <a:pt x="348" y="46"/>
                  </a:lnTo>
                  <a:lnTo>
                    <a:pt x="371" y="68"/>
                  </a:lnTo>
                  <a:lnTo>
                    <a:pt x="371" y="205"/>
                  </a:lnTo>
                  <a:lnTo>
                    <a:pt x="371" y="212"/>
                  </a:lnTo>
                </a:path>
              </a:pathLst>
            </a:custGeom>
            <a:noFill/>
            <a:ln w="8">
              <a:solidFill>
                <a:srgbClr val="000000"/>
              </a:solidFill>
              <a:prstDash val="solid"/>
              <a:round/>
              <a:headEnd/>
              <a:tailEnd/>
            </a:ln>
          </p:spPr>
          <p:txBody>
            <a:bodyPr/>
            <a:lstStyle/>
            <a:p>
              <a:endParaRPr lang="en-US"/>
            </a:p>
          </p:txBody>
        </p:sp>
        <p:sp>
          <p:nvSpPr>
            <p:cNvPr id="18488" name="Freeform 55"/>
            <p:cNvSpPr>
              <a:spLocks/>
            </p:cNvSpPr>
            <p:nvPr/>
          </p:nvSpPr>
          <p:spPr bwMode="auto">
            <a:xfrm>
              <a:off x="3240" y="2088"/>
              <a:ext cx="371" cy="190"/>
            </a:xfrm>
            <a:custGeom>
              <a:avLst/>
              <a:gdLst>
                <a:gd name="T0" fmla="*/ 340 w 371"/>
                <a:gd name="T1" fmla="*/ 61 h 190"/>
                <a:gd name="T2" fmla="*/ 333 w 371"/>
                <a:gd name="T3" fmla="*/ 30 h 190"/>
                <a:gd name="T4" fmla="*/ 318 w 371"/>
                <a:gd name="T5" fmla="*/ 15 h 190"/>
                <a:gd name="T6" fmla="*/ 295 w 371"/>
                <a:gd name="T7" fmla="*/ 23 h 190"/>
                <a:gd name="T8" fmla="*/ 280 w 371"/>
                <a:gd name="T9" fmla="*/ 23 h 190"/>
                <a:gd name="T10" fmla="*/ 250 w 371"/>
                <a:gd name="T11" fmla="*/ 15 h 190"/>
                <a:gd name="T12" fmla="*/ 234 w 371"/>
                <a:gd name="T13" fmla="*/ 0 h 190"/>
                <a:gd name="T14" fmla="*/ 219 w 371"/>
                <a:gd name="T15" fmla="*/ 0 h 190"/>
                <a:gd name="T16" fmla="*/ 219 w 371"/>
                <a:gd name="T17" fmla="*/ 23 h 190"/>
                <a:gd name="T18" fmla="*/ 189 w 371"/>
                <a:gd name="T19" fmla="*/ 30 h 190"/>
                <a:gd name="T20" fmla="*/ 189 w 371"/>
                <a:gd name="T21" fmla="*/ 38 h 190"/>
                <a:gd name="T22" fmla="*/ 166 w 371"/>
                <a:gd name="T23" fmla="*/ 83 h 190"/>
                <a:gd name="T24" fmla="*/ 144 w 371"/>
                <a:gd name="T25" fmla="*/ 68 h 190"/>
                <a:gd name="T26" fmla="*/ 136 w 371"/>
                <a:gd name="T27" fmla="*/ 91 h 190"/>
                <a:gd name="T28" fmla="*/ 128 w 371"/>
                <a:gd name="T29" fmla="*/ 83 h 190"/>
                <a:gd name="T30" fmla="*/ 113 w 371"/>
                <a:gd name="T31" fmla="*/ 99 h 190"/>
                <a:gd name="T32" fmla="*/ 91 w 371"/>
                <a:gd name="T33" fmla="*/ 83 h 190"/>
                <a:gd name="T34" fmla="*/ 91 w 371"/>
                <a:gd name="T35" fmla="*/ 99 h 190"/>
                <a:gd name="T36" fmla="*/ 75 w 371"/>
                <a:gd name="T37" fmla="*/ 91 h 190"/>
                <a:gd name="T38" fmla="*/ 68 w 371"/>
                <a:gd name="T39" fmla="*/ 99 h 190"/>
                <a:gd name="T40" fmla="*/ 68 w 371"/>
                <a:gd name="T41" fmla="*/ 121 h 190"/>
                <a:gd name="T42" fmla="*/ 45 w 371"/>
                <a:gd name="T43" fmla="*/ 129 h 190"/>
                <a:gd name="T44" fmla="*/ 45 w 371"/>
                <a:gd name="T45" fmla="*/ 152 h 190"/>
                <a:gd name="T46" fmla="*/ 22 w 371"/>
                <a:gd name="T47" fmla="*/ 144 h 190"/>
                <a:gd name="T48" fmla="*/ 15 w 371"/>
                <a:gd name="T49" fmla="*/ 159 h 190"/>
                <a:gd name="T50" fmla="*/ 15 w 371"/>
                <a:gd name="T51" fmla="*/ 174 h 190"/>
                <a:gd name="T52" fmla="*/ 0 w 371"/>
                <a:gd name="T53" fmla="*/ 190 h 190"/>
                <a:gd name="T54" fmla="*/ 75 w 371"/>
                <a:gd name="T55" fmla="*/ 182 h 190"/>
                <a:gd name="T56" fmla="*/ 68 w 371"/>
                <a:gd name="T57" fmla="*/ 174 h 190"/>
                <a:gd name="T58" fmla="*/ 295 w 371"/>
                <a:gd name="T59" fmla="*/ 152 h 190"/>
                <a:gd name="T60" fmla="*/ 318 w 371"/>
                <a:gd name="T61" fmla="*/ 144 h 190"/>
                <a:gd name="T62" fmla="*/ 371 w 371"/>
                <a:gd name="T63" fmla="*/ 83 h 190"/>
                <a:gd name="T64" fmla="*/ 340 w 371"/>
                <a:gd name="T65" fmla="*/ 61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1"/>
                <a:gd name="T100" fmla="*/ 0 h 190"/>
                <a:gd name="T101" fmla="*/ 371 w 371"/>
                <a:gd name="T102" fmla="*/ 190 h 1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1" h="190">
                  <a:moveTo>
                    <a:pt x="340" y="61"/>
                  </a:moveTo>
                  <a:lnTo>
                    <a:pt x="333" y="30"/>
                  </a:lnTo>
                  <a:lnTo>
                    <a:pt x="318" y="15"/>
                  </a:lnTo>
                  <a:lnTo>
                    <a:pt x="295" y="23"/>
                  </a:lnTo>
                  <a:lnTo>
                    <a:pt x="280" y="23"/>
                  </a:lnTo>
                  <a:lnTo>
                    <a:pt x="250" y="15"/>
                  </a:lnTo>
                  <a:lnTo>
                    <a:pt x="234" y="0"/>
                  </a:lnTo>
                  <a:lnTo>
                    <a:pt x="219" y="0"/>
                  </a:lnTo>
                  <a:lnTo>
                    <a:pt x="219" y="23"/>
                  </a:lnTo>
                  <a:lnTo>
                    <a:pt x="189" y="30"/>
                  </a:lnTo>
                  <a:lnTo>
                    <a:pt x="189" y="38"/>
                  </a:lnTo>
                  <a:lnTo>
                    <a:pt x="166" y="83"/>
                  </a:lnTo>
                  <a:lnTo>
                    <a:pt x="144" y="68"/>
                  </a:lnTo>
                  <a:lnTo>
                    <a:pt x="136" y="91"/>
                  </a:lnTo>
                  <a:lnTo>
                    <a:pt x="128" y="83"/>
                  </a:lnTo>
                  <a:lnTo>
                    <a:pt x="113" y="99"/>
                  </a:lnTo>
                  <a:lnTo>
                    <a:pt x="91" y="83"/>
                  </a:lnTo>
                  <a:lnTo>
                    <a:pt x="91" y="99"/>
                  </a:lnTo>
                  <a:lnTo>
                    <a:pt x="75" y="91"/>
                  </a:lnTo>
                  <a:lnTo>
                    <a:pt x="68" y="99"/>
                  </a:lnTo>
                  <a:lnTo>
                    <a:pt x="68" y="121"/>
                  </a:lnTo>
                  <a:lnTo>
                    <a:pt x="45" y="129"/>
                  </a:lnTo>
                  <a:lnTo>
                    <a:pt x="45" y="152"/>
                  </a:lnTo>
                  <a:lnTo>
                    <a:pt x="22" y="144"/>
                  </a:lnTo>
                  <a:lnTo>
                    <a:pt x="15" y="159"/>
                  </a:lnTo>
                  <a:lnTo>
                    <a:pt x="15" y="174"/>
                  </a:lnTo>
                  <a:lnTo>
                    <a:pt x="0" y="190"/>
                  </a:lnTo>
                  <a:lnTo>
                    <a:pt x="75" y="182"/>
                  </a:lnTo>
                  <a:lnTo>
                    <a:pt x="68" y="174"/>
                  </a:lnTo>
                  <a:lnTo>
                    <a:pt x="295" y="152"/>
                  </a:lnTo>
                  <a:lnTo>
                    <a:pt x="318" y="144"/>
                  </a:lnTo>
                  <a:lnTo>
                    <a:pt x="371" y="83"/>
                  </a:lnTo>
                  <a:lnTo>
                    <a:pt x="340" y="61"/>
                  </a:lnTo>
                  <a:close/>
                </a:path>
              </a:pathLst>
            </a:custGeom>
            <a:solidFill>
              <a:srgbClr val="B22222"/>
            </a:solidFill>
            <a:ln w="8">
              <a:solidFill>
                <a:srgbClr val="B22222"/>
              </a:solidFill>
              <a:prstDash val="solid"/>
              <a:round/>
              <a:headEnd/>
              <a:tailEnd/>
            </a:ln>
          </p:spPr>
          <p:txBody>
            <a:bodyPr/>
            <a:lstStyle/>
            <a:p>
              <a:endParaRPr lang="en-US"/>
            </a:p>
          </p:txBody>
        </p:sp>
        <p:sp>
          <p:nvSpPr>
            <p:cNvPr id="18489" name="Freeform 56"/>
            <p:cNvSpPr>
              <a:spLocks/>
            </p:cNvSpPr>
            <p:nvPr/>
          </p:nvSpPr>
          <p:spPr bwMode="auto">
            <a:xfrm>
              <a:off x="3240" y="2088"/>
              <a:ext cx="371" cy="190"/>
            </a:xfrm>
            <a:custGeom>
              <a:avLst/>
              <a:gdLst>
                <a:gd name="T0" fmla="*/ 340 w 371"/>
                <a:gd name="T1" fmla="*/ 61 h 190"/>
                <a:gd name="T2" fmla="*/ 333 w 371"/>
                <a:gd name="T3" fmla="*/ 30 h 190"/>
                <a:gd name="T4" fmla="*/ 318 w 371"/>
                <a:gd name="T5" fmla="*/ 15 h 190"/>
                <a:gd name="T6" fmla="*/ 295 w 371"/>
                <a:gd name="T7" fmla="*/ 23 h 190"/>
                <a:gd name="T8" fmla="*/ 280 w 371"/>
                <a:gd name="T9" fmla="*/ 23 h 190"/>
                <a:gd name="T10" fmla="*/ 250 w 371"/>
                <a:gd name="T11" fmla="*/ 15 h 190"/>
                <a:gd name="T12" fmla="*/ 234 w 371"/>
                <a:gd name="T13" fmla="*/ 0 h 190"/>
                <a:gd name="T14" fmla="*/ 219 w 371"/>
                <a:gd name="T15" fmla="*/ 0 h 190"/>
                <a:gd name="T16" fmla="*/ 219 w 371"/>
                <a:gd name="T17" fmla="*/ 23 h 190"/>
                <a:gd name="T18" fmla="*/ 189 w 371"/>
                <a:gd name="T19" fmla="*/ 30 h 190"/>
                <a:gd name="T20" fmla="*/ 189 w 371"/>
                <a:gd name="T21" fmla="*/ 38 h 190"/>
                <a:gd name="T22" fmla="*/ 166 w 371"/>
                <a:gd name="T23" fmla="*/ 83 h 190"/>
                <a:gd name="T24" fmla="*/ 144 w 371"/>
                <a:gd name="T25" fmla="*/ 68 h 190"/>
                <a:gd name="T26" fmla="*/ 136 w 371"/>
                <a:gd name="T27" fmla="*/ 91 h 190"/>
                <a:gd name="T28" fmla="*/ 128 w 371"/>
                <a:gd name="T29" fmla="*/ 83 h 190"/>
                <a:gd name="T30" fmla="*/ 113 w 371"/>
                <a:gd name="T31" fmla="*/ 99 h 190"/>
                <a:gd name="T32" fmla="*/ 91 w 371"/>
                <a:gd name="T33" fmla="*/ 83 h 190"/>
                <a:gd name="T34" fmla="*/ 91 w 371"/>
                <a:gd name="T35" fmla="*/ 99 h 190"/>
                <a:gd name="T36" fmla="*/ 75 w 371"/>
                <a:gd name="T37" fmla="*/ 91 h 190"/>
                <a:gd name="T38" fmla="*/ 68 w 371"/>
                <a:gd name="T39" fmla="*/ 99 h 190"/>
                <a:gd name="T40" fmla="*/ 68 w 371"/>
                <a:gd name="T41" fmla="*/ 121 h 190"/>
                <a:gd name="T42" fmla="*/ 45 w 371"/>
                <a:gd name="T43" fmla="*/ 129 h 190"/>
                <a:gd name="T44" fmla="*/ 45 w 371"/>
                <a:gd name="T45" fmla="*/ 152 h 190"/>
                <a:gd name="T46" fmla="*/ 22 w 371"/>
                <a:gd name="T47" fmla="*/ 144 h 190"/>
                <a:gd name="T48" fmla="*/ 15 w 371"/>
                <a:gd name="T49" fmla="*/ 159 h 190"/>
                <a:gd name="T50" fmla="*/ 15 w 371"/>
                <a:gd name="T51" fmla="*/ 174 h 190"/>
                <a:gd name="T52" fmla="*/ 0 w 371"/>
                <a:gd name="T53" fmla="*/ 190 h 190"/>
                <a:gd name="T54" fmla="*/ 75 w 371"/>
                <a:gd name="T55" fmla="*/ 182 h 190"/>
                <a:gd name="T56" fmla="*/ 68 w 371"/>
                <a:gd name="T57" fmla="*/ 174 h 190"/>
                <a:gd name="T58" fmla="*/ 295 w 371"/>
                <a:gd name="T59" fmla="*/ 152 h 190"/>
                <a:gd name="T60" fmla="*/ 318 w 371"/>
                <a:gd name="T61" fmla="*/ 144 h 190"/>
                <a:gd name="T62" fmla="*/ 371 w 371"/>
                <a:gd name="T63" fmla="*/ 83 h 190"/>
                <a:gd name="T64" fmla="*/ 340 w 371"/>
                <a:gd name="T65" fmla="*/ 61 h 190"/>
                <a:gd name="T66" fmla="*/ 340 w 371"/>
                <a:gd name="T67" fmla="*/ 68 h 1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1"/>
                <a:gd name="T103" fmla="*/ 0 h 190"/>
                <a:gd name="T104" fmla="*/ 371 w 371"/>
                <a:gd name="T105" fmla="*/ 190 h 19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1" h="190">
                  <a:moveTo>
                    <a:pt x="340" y="61"/>
                  </a:moveTo>
                  <a:lnTo>
                    <a:pt x="333" y="30"/>
                  </a:lnTo>
                  <a:lnTo>
                    <a:pt x="318" y="15"/>
                  </a:lnTo>
                  <a:lnTo>
                    <a:pt x="295" y="23"/>
                  </a:lnTo>
                  <a:lnTo>
                    <a:pt x="280" y="23"/>
                  </a:lnTo>
                  <a:lnTo>
                    <a:pt x="250" y="15"/>
                  </a:lnTo>
                  <a:lnTo>
                    <a:pt x="234" y="0"/>
                  </a:lnTo>
                  <a:lnTo>
                    <a:pt x="219" y="0"/>
                  </a:lnTo>
                  <a:lnTo>
                    <a:pt x="219" y="23"/>
                  </a:lnTo>
                  <a:lnTo>
                    <a:pt x="189" y="30"/>
                  </a:lnTo>
                  <a:lnTo>
                    <a:pt x="189" y="38"/>
                  </a:lnTo>
                  <a:lnTo>
                    <a:pt x="166" y="83"/>
                  </a:lnTo>
                  <a:lnTo>
                    <a:pt x="144" y="68"/>
                  </a:lnTo>
                  <a:lnTo>
                    <a:pt x="136" y="91"/>
                  </a:lnTo>
                  <a:lnTo>
                    <a:pt x="128" y="83"/>
                  </a:lnTo>
                  <a:lnTo>
                    <a:pt x="113" y="99"/>
                  </a:lnTo>
                  <a:lnTo>
                    <a:pt x="91" y="83"/>
                  </a:lnTo>
                  <a:lnTo>
                    <a:pt x="91" y="99"/>
                  </a:lnTo>
                  <a:lnTo>
                    <a:pt x="75" y="91"/>
                  </a:lnTo>
                  <a:lnTo>
                    <a:pt x="68" y="99"/>
                  </a:lnTo>
                  <a:lnTo>
                    <a:pt x="68" y="121"/>
                  </a:lnTo>
                  <a:lnTo>
                    <a:pt x="45" y="129"/>
                  </a:lnTo>
                  <a:lnTo>
                    <a:pt x="45" y="152"/>
                  </a:lnTo>
                  <a:lnTo>
                    <a:pt x="22" y="144"/>
                  </a:lnTo>
                  <a:lnTo>
                    <a:pt x="15" y="159"/>
                  </a:lnTo>
                  <a:lnTo>
                    <a:pt x="15" y="174"/>
                  </a:lnTo>
                  <a:lnTo>
                    <a:pt x="0" y="190"/>
                  </a:lnTo>
                  <a:lnTo>
                    <a:pt x="75" y="182"/>
                  </a:lnTo>
                  <a:lnTo>
                    <a:pt x="68" y="174"/>
                  </a:lnTo>
                  <a:lnTo>
                    <a:pt x="295" y="152"/>
                  </a:lnTo>
                  <a:lnTo>
                    <a:pt x="318" y="144"/>
                  </a:lnTo>
                  <a:lnTo>
                    <a:pt x="371" y="83"/>
                  </a:lnTo>
                  <a:lnTo>
                    <a:pt x="340" y="61"/>
                  </a:lnTo>
                  <a:lnTo>
                    <a:pt x="340" y="68"/>
                  </a:lnTo>
                </a:path>
              </a:pathLst>
            </a:custGeom>
            <a:noFill/>
            <a:ln w="8">
              <a:solidFill>
                <a:srgbClr val="000000"/>
              </a:solidFill>
              <a:prstDash val="solid"/>
              <a:round/>
              <a:headEnd/>
              <a:tailEnd/>
            </a:ln>
          </p:spPr>
          <p:txBody>
            <a:bodyPr/>
            <a:lstStyle/>
            <a:p>
              <a:endParaRPr lang="en-US"/>
            </a:p>
          </p:txBody>
        </p:sp>
        <p:sp>
          <p:nvSpPr>
            <p:cNvPr id="18490" name="Freeform 57"/>
            <p:cNvSpPr>
              <a:spLocks/>
            </p:cNvSpPr>
            <p:nvPr/>
          </p:nvSpPr>
          <p:spPr bwMode="auto">
            <a:xfrm>
              <a:off x="3013" y="2505"/>
              <a:ext cx="280" cy="250"/>
            </a:xfrm>
            <a:custGeom>
              <a:avLst/>
              <a:gdLst>
                <a:gd name="T0" fmla="*/ 249 w 280"/>
                <a:gd name="T1" fmla="*/ 228 h 250"/>
                <a:gd name="T2" fmla="*/ 257 w 280"/>
                <a:gd name="T3" fmla="*/ 213 h 250"/>
                <a:gd name="T4" fmla="*/ 272 w 280"/>
                <a:gd name="T5" fmla="*/ 175 h 250"/>
                <a:gd name="T6" fmla="*/ 234 w 280"/>
                <a:gd name="T7" fmla="*/ 190 h 250"/>
                <a:gd name="T8" fmla="*/ 242 w 280"/>
                <a:gd name="T9" fmla="*/ 175 h 250"/>
                <a:gd name="T10" fmla="*/ 204 w 280"/>
                <a:gd name="T11" fmla="*/ 182 h 250"/>
                <a:gd name="T12" fmla="*/ 249 w 280"/>
                <a:gd name="T13" fmla="*/ 175 h 250"/>
                <a:gd name="T14" fmla="*/ 234 w 280"/>
                <a:gd name="T15" fmla="*/ 122 h 250"/>
                <a:gd name="T16" fmla="*/ 128 w 280"/>
                <a:gd name="T17" fmla="*/ 114 h 250"/>
                <a:gd name="T18" fmla="*/ 136 w 280"/>
                <a:gd name="T19" fmla="*/ 91 h 250"/>
                <a:gd name="T20" fmla="*/ 143 w 280"/>
                <a:gd name="T21" fmla="*/ 76 h 250"/>
                <a:gd name="T22" fmla="*/ 151 w 280"/>
                <a:gd name="T23" fmla="*/ 53 h 250"/>
                <a:gd name="T24" fmla="*/ 159 w 280"/>
                <a:gd name="T25" fmla="*/ 31 h 250"/>
                <a:gd name="T26" fmla="*/ 159 w 280"/>
                <a:gd name="T27" fmla="*/ 23 h 250"/>
                <a:gd name="T28" fmla="*/ 151 w 280"/>
                <a:gd name="T29" fmla="*/ 0 h 250"/>
                <a:gd name="T30" fmla="*/ 0 w 280"/>
                <a:gd name="T31" fmla="*/ 68 h 250"/>
                <a:gd name="T32" fmla="*/ 15 w 280"/>
                <a:gd name="T33" fmla="*/ 197 h 250"/>
                <a:gd name="T34" fmla="*/ 53 w 280"/>
                <a:gd name="T35" fmla="*/ 213 h 250"/>
                <a:gd name="T36" fmla="*/ 136 w 280"/>
                <a:gd name="T37" fmla="*/ 220 h 250"/>
                <a:gd name="T38" fmla="*/ 121 w 280"/>
                <a:gd name="T39" fmla="*/ 205 h 250"/>
                <a:gd name="T40" fmla="*/ 136 w 280"/>
                <a:gd name="T41" fmla="*/ 213 h 250"/>
                <a:gd name="T42" fmla="*/ 159 w 280"/>
                <a:gd name="T43" fmla="*/ 228 h 250"/>
                <a:gd name="T44" fmla="*/ 159 w 280"/>
                <a:gd name="T45" fmla="*/ 235 h 250"/>
                <a:gd name="T46" fmla="*/ 159 w 280"/>
                <a:gd name="T47" fmla="*/ 243 h 250"/>
                <a:gd name="T48" fmla="*/ 204 w 280"/>
                <a:gd name="T49" fmla="*/ 235 h 250"/>
                <a:gd name="T50" fmla="*/ 227 w 280"/>
                <a:gd name="T51" fmla="*/ 243 h 250"/>
                <a:gd name="T52" fmla="*/ 212 w 280"/>
                <a:gd name="T53" fmla="*/ 220 h 250"/>
                <a:gd name="T54" fmla="*/ 212 w 280"/>
                <a:gd name="T55" fmla="*/ 197 h 250"/>
                <a:gd name="T56" fmla="*/ 227 w 280"/>
                <a:gd name="T57" fmla="*/ 220 h 250"/>
                <a:gd name="T58" fmla="*/ 242 w 280"/>
                <a:gd name="T59" fmla="*/ 235 h 250"/>
                <a:gd name="T60" fmla="*/ 265 w 280"/>
                <a:gd name="T61" fmla="*/ 243 h 250"/>
                <a:gd name="T62" fmla="*/ 280 w 280"/>
                <a:gd name="T63" fmla="*/ 250 h 2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0"/>
                <a:gd name="T97" fmla="*/ 0 h 250"/>
                <a:gd name="T98" fmla="*/ 280 w 280"/>
                <a:gd name="T99" fmla="*/ 250 h 2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0" h="250">
                  <a:moveTo>
                    <a:pt x="280" y="235"/>
                  </a:moveTo>
                  <a:lnTo>
                    <a:pt x="249" y="228"/>
                  </a:lnTo>
                  <a:lnTo>
                    <a:pt x="242" y="205"/>
                  </a:lnTo>
                  <a:lnTo>
                    <a:pt x="257" y="213"/>
                  </a:lnTo>
                  <a:lnTo>
                    <a:pt x="265" y="205"/>
                  </a:lnTo>
                  <a:lnTo>
                    <a:pt x="272" y="175"/>
                  </a:lnTo>
                  <a:lnTo>
                    <a:pt x="242" y="197"/>
                  </a:lnTo>
                  <a:lnTo>
                    <a:pt x="234" y="190"/>
                  </a:lnTo>
                  <a:lnTo>
                    <a:pt x="242" y="182"/>
                  </a:lnTo>
                  <a:lnTo>
                    <a:pt x="242" y="175"/>
                  </a:lnTo>
                  <a:lnTo>
                    <a:pt x="219" y="190"/>
                  </a:lnTo>
                  <a:lnTo>
                    <a:pt x="204" y="182"/>
                  </a:lnTo>
                  <a:lnTo>
                    <a:pt x="212" y="167"/>
                  </a:lnTo>
                  <a:lnTo>
                    <a:pt x="249" y="175"/>
                  </a:lnTo>
                  <a:lnTo>
                    <a:pt x="234" y="144"/>
                  </a:lnTo>
                  <a:lnTo>
                    <a:pt x="234" y="122"/>
                  </a:lnTo>
                  <a:lnTo>
                    <a:pt x="136" y="129"/>
                  </a:lnTo>
                  <a:lnTo>
                    <a:pt x="128" y="114"/>
                  </a:lnTo>
                  <a:lnTo>
                    <a:pt x="143" y="91"/>
                  </a:lnTo>
                  <a:lnTo>
                    <a:pt x="136" y="91"/>
                  </a:lnTo>
                  <a:lnTo>
                    <a:pt x="151" y="84"/>
                  </a:lnTo>
                  <a:lnTo>
                    <a:pt x="143" y="76"/>
                  </a:lnTo>
                  <a:lnTo>
                    <a:pt x="166" y="53"/>
                  </a:lnTo>
                  <a:lnTo>
                    <a:pt x="151" y="53"/>
                  </a:lnTo>
                  <a:lnTo>
                    <a:pt x="166" y="38"/>
                  </a:lnTo>
                  <a:lnTo>
                    <a:pt x="159" y="31"/>
                  </a:lnTo>
                  <a:lnTo>
                    <a:pt x="166" y="31"/>
                  </a:lnTo>
                  <a:lnTo>
                    <a:pt x="159" y="23"/>
                  </a:lnTo>
                  <a:lnTo>
                    <a:pt x="151" y="23"/>
                  </a:lnTo>
                  <a:lnTo>
                    <a:pt x="151" y="0"/>
                  </a:lnTo>
                  <a:lnTo>
                    <a:pt x="0" y="8"/>
                  </a:lnTo>
                  <a:lnTo>
                    <a:pt x="0" y="68"/>
                  </a:lnTo>
                  <a:lnTo>
                    <a:pt x="30" y="129"/>
                  </a:lnTo>
                  <a:lnTo>
                    <a:pt x="15" y="197"/>
                  </a:lnTo>
                  <a:lnTo>
                    <a:pt x="15" y="220"/>
                  </a:lnTo>
                  <a:lnTo>
                    <a:pt x="53" y="213"/>
                  </a:lnTo>
                  <a:lnTo>
                    <a:pt x="128" y="228"/>
                  </a:lnTo>
                  <a:lnTo>
                    <a:pt x="136" y="220"/>
                  </a:lnTo>
                  <a:lnTo>
                    <a:pt x="106" y="213"/>
                  </a:lnTo>
                  <a:lnTo>
                    <a:pt x="121" y="205"/>
                  </a:lnTo>
                  <a:lnTo>
                    <a:pt x="121" y="213"/>
                  </a:lnTo>
                  <a:lnTo>
                    <a:pt x="136" y="213"/>
                  </a:lnTo>
                  <a:lnTo>
                    <a:pt x="143" y="228"/>
                  </a:lnTo>
                  <a:lnTo>
                    <a:pt x="159" y="228"/>
                  </a:lnTo>
                  <a:lnTo>
                    <a:pt x="166" y="243"/>
                  </a:lnTo>
                  <a:lnTo>
                    <a:pt x="159" y="235"/>
                  </a:lnTo>
                  <a:lnTo>
                    <a:pt x="151" y="235"/>
                  </a:lnTo>
                  <a:lnTo>
                    <a:pt x="159" y="243"/>
                  </a:lnTo>
                  <a:lnTo>
                    <a:pt x="181" y="250"/>
                  </a:lnTo>
                  <a:lnTo>
                    <a:pt x="204" y="235"/>
                  </a:lnTo>
                  <a:lnTo>
                    <a:pt x="219" y="250"/>
                  </a:lnTo>
                  <a:lnTo>
                    <a:pt x="227" y="243"/>
                  </a:lnTo>
                  <a:lnTo>
                    <a:pt x="227" y="228"/>
                  </a:lnTo>
                  <a:lnTo>
                    <a:pt x="212" y="220"/>
                  </a:lnTo>
                  <a:lnTo>
                    <a:pt x="204" y="213"/>
                  </a:lnTo>
                  <a:lnTo>
                    <a:pt x="212" y="197"/>
                  </a:lnTo>
                  <a:lnTo>
                    <a:pt x="219" y="220"/>
                  </a:lnTo>
                  <a:lnTo>
                    <a:pt x="227" y="220"/>
                  </a:lnTo>
                  <a:lnTo>
                    <a:pt x="227" y="213"/>
                  </a:lnTo>
                  <a:lnTo>
                    <a:pt x="242" y="235"/>
                  </a:lnTo>
                  <a:lnTo>
                    <a:pt x="249" y="228"/>
                  </a:lnTo>
                  <a:lnTo>
                    <a:pt x="265" y="243"/>
                  </a:lnTo>
                  <a:lnTo>
                    <a:pt x="272" y="243"/>
                  </a:lnTo>
                  <a:lnTo>
                    <a:pt x="280" y="250"/>
                  </a:lnTo>
                  <a:lnTo>
                    <a:pt x="280" y="235"/>
                  </a:lnTo>
                  <a:close/>
                </a:path>
              </a:pathLst>
            </a:custGeom>
            <a:solidFill>
              <a:srgbClr val="B22222"/>
            </a:solidFill>
            <a:ln w="8">
              <a:solidFill>
                <a:srgbClr val="B22222"/>
              </a:solidFill>
              <a:prstDash val="solid"/>
              <a:round/>
              <a:headEnd/>
              <a:tailEnd/>
            </a:ln>
          </p:spPr>
          <p:txBody>
            <a:bodyPr/>
            <a:lstStyle/>
            <a:p>
              <a:endParaRPr lang="en-US"/>
            </a:p>
          </p:txBody>
        </p:sp>
        <p:sp>
          <p:nvSpPr>
            <p:cNvPr id="18491" name="Freeform 58"/>
            <p:cNvSpPr>
              <a:spLocks/>
            </p:cNvSpPr>
            <p:nvPr/>
          </p:nvSpPr>
          <p:spPr bwMode="auto">
            <a:xfrm>
              <a:off x="3013" y="2505"/>
              <a:ext cx="280" cy="250"/>
            </a:xfrm>
            <a:custGeom>
              <a:avLst/>
              <a:gdLst>
                <a:gd name="T0" fmla="*/ 249 w 280"/>
                <a:gd name="T1" fmla="*/ 228 h 250"/>
                <a:gd name="T2" fmla="*/ 257 w 280"/>
                <a:gd name="T3" fmla="*/ 213 h 250"/>
                <a:gd name="T4" fmla="*/ 272 w 280"/>
                <a:gd name="T5" fmla="*/ 175 h 250"/>
                <a:gd name="T6" fmla="*/ 234 w 280"/>
                <a:gd name="T7" fmla="*/ 190 h 250"/>
                <a:gd name="T8" fmla="*/ 242 w 280"/>
                <a:gd name="T9" fmla="*/ 175 h 250"/>
                <a:gd name="T10" fmla="*/ 204 w 280"/>
                <a:gd name="T11" fmla="*/ 182 h 250"/>
                <a:gd name="T12" fmla="*/ 249 w 280"/>
                <a:gd name="T13" fmla="*/ 175 h 250"/>
                <a:gd name="T14" fmla="*/ 234 w 280"/>
                <a:gd name="T15" fmla="*/ 122 h 250"/>
                <a:gd name="T16" fmla="*/ 128 w 280"/>
                <a:gd name="T17" fmla="*/ 114 h 250"/>
                <a:gd name="T18" fmla="*/ 136 w 280"/>
                <a:gd name="T19" fmla="*/ 91 h 250"/>
                <a:gd name="T20" fmla="*/ 143 w 280"/>
                <a:gd name="T21" fmla="*/ 76 h 250"/>
                <a:gd name="T22" fmla="*/ 151 w 280"/>
                <a:gd name="T23" fmla="*/ 53 h 250"/>
                <a:gd name="T24" fmla="*/ 159 w 280"/>
                <a:gd name="T25" fmla="*/ 31 h 250"/>
                <a:gd name="T26" fmla="*/ 159 w 280"/>
                <a:gd name="T27" fmla="*/ 23 h 250"/>
                <a:gd name="T28" fmla="*/ 151 w 280"/>
                <a:gd name="T29" fmla="*/ 0 h 250"/>
                <a:gd name="T30" fmla="*/ 0 w 280"/>
                <a:gd name="T31" fmla="*/ 68 h 250"/>
                <a:gd name="T32" fmla="*/ 15 w 280"/>
                <a:gd name="T33" fmla="*/ 197 h 250"/>
                <a:gd name="T34" fmla="*/ 53 w 280"/>
                <a:gd name="T35" fmla="*/ 213 h 250"/>
                <a:gd name="T36" fmla="*/ 136 w 280"/>
                <a:gd name="T37" fmla="*/ 220 h 250"/>
                <a:gd name="T38" fmla="*/ 121 w 280"/>
                <a:gd name="T39" fmla="*/ 205 h 250"/>
                <a:gd name="T40" fmla="*/ 136 w 280"/>
                <a:gd name="T41" fmla="*/ 213 h 250"/>
                <a:gd name="T42" fmla="*/ 159 w 280"/>
                <a:gd name="T43" fmla="*/ 228 h 250"/>
                <a:gd name="T44" fmla="*/ 159 w 280"/>
                <a:gd name="T45" fmla="*/ 235 h 250"/>
                <a:gd name="T46" fmla="*/ 159 w 280"/>
                <a:gd name="T47" fmla="*/ 243 h 250"/>
                <a:gd name="T48" fmla="*/ 204 w 280"/>
                <a:gd name="T49" fmla="*/ 235 h 250"/>
                <a:gd name="T50" fmla="*/ 227 w 280"/>
                <a:gd name="T51" fmla="*/ 243 h 250"/>
                <a:gd name="T52" fmla="*/ 212 w 280"/>
                <a:gd name="T53" fmla="*/ 220 h 250"/>
                <a:gd name="T54" fmla="*/ 212 w 280"/>
                <a:gd name="T55" fmla="*/ 197 h 250"/>
                <a:gd name="T56" fmla="*/ 227 w 280"/>
                <a:gd name="T57" fmla="*/ 220 h 250"/>
                <a:gd name="T58" fmla="*/ 242 w 280"/>
                <a:gd name="T59" fmla="*/ 235 h 250"/>
                <a:gd name="T60" fmla="*/ 265 w 280"/>
                <a:gd name="T61" fmla="*/ 243 h 250"/>
                <a:gd name="T62" fmla="*/ 280 w 280"/>
                <a:gd name="T63" fmla="*/ 250 h 250"/>
                <a:gd name="T64" fmla="*/ 280 w 280"/>
                <a:gd name="T65" fmla="*/ 243 h 2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0"/>
                <a:gd name="T100" fmla="*/ 0 h 250"/>
                <a:gd name="T101" fmla="*/ 280 w 280"/>
                <a:gd name="T102" fmla="*/ 250 h 2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0" h="250">
                  <a:moveTo>
                    <a:pt x="280" y="235"/>
                  </a:moveTo>
                  <a:lnTo>
                    <a:pt x="249" y="228"/>
                  </a:lnTo>
                  <a:lnTo>
                    <a:pt x="242" y="205"/>
                  </a:lnTo>
                  <a:lnTo>
                    <a:pt x="257" y="213"/>
                  </a:lnTo>
                  <a:lnTo>
                    <a:pt x="265" y="205"/>
                  </a:lnTo>
                  <a:lnTo>
                    <a:pt x="272" y="175"/>
                  </a:lnTo>
                  <a:lnTo>
                    <a:pt x="242" y="197"/>
                  </a:lnTo>
                  <a:lnTo>
                    <a:pt x="234" y="190"/>
                  </a:lnTo>
                  <a:lnTo>
                    <a:pt x="242" y="182"/>
                  </a:lnTo>
                  <a:lnTo>
                    <a:pt x="242" y="175"/>
                  </a:lnTo>
                  <a:lnTo>
                    <a:pt x="219" y="190"/>
                  </a:lnTo>
                  <a:lnTo>
                    <a:pt x="204" y="182"/>
                  </a:lnTo>
                  <a:lnTo>
                    <a:pt x="212" y="167"/>
                  </a:lnTo>
                  <a:lnTo>
                    <a:pt x="249" y="175"/>
                  </a:lnTo>
                  <a:lnTo>
                    <a:pt x="234" y="144"/>
                  </a:lnTo>
                  <a:lnTo>
                    <a:pt x="234" y="122"/>
                  </a:lnTo>
                  <a:lnTo>
                    <a:pt x="136" y="129"/>
                  </a:lnTo>
                  <a:lnTo>
                    <a:pt x="128" y="114"/>
                  </a:lnTo>
                  <a:lnTo>
                    <a:pt x="143" y="91"/>
                  </a:lnTo>
                  <a:lnTo>
                    <a:pt x="136" y="91"/>
                  </a:lnTo>
                  <a:lnTo>
                    <a:pt x="151" y="84"/>
                  </a:lnTo>
                  <a:lnTo>
                    <a:pt x="143" y="76"/>
                  </a:lnTo>
                  <a:lnTo>
                    <a:pt x="166" y="53"/>
                  </a:lnTo>
                  <a:lnTo>
                    <a:pt x="151" y="53"/>
                  </a:lnTo>
                  <a:lnTo>
                    <a:pt x="166" y="38"/>
                  </a:lnTo>
                  <a:lnTo>
                    <a:pt x="159" y="31"/>
                  </a:lnTo>
                  <a:lnTo>
                    <a:pt x="166" y="31"/>
                  </a:lnTo>
                  <a:lnTo>
                    <a:pt x="159" y="23"/>
                  </a:lnTo>
                  <a:lnTo>
                    <a:pt x="151" y="23"/>
                  </a:lnTo>
                  <a:lnTo>
                    <a:pt x="151" y="0"/>
                  </a:lnTo>
                  <a:lnTo>
                    <a:pt x="0" y="8"/>
                  </a:lnTo>
                  <a:lnTo>
                    <a:pt x="0" y="68"/>
                  </a:lnTo>
                  <a:lnTo>
                    <a:pt x="30" y="129"/>
                  </a:lnTo>
                  <a:lnTo>
                    <a:pt x="15" y="197"/>
                  </a:lnTo>
                  <a:lnTo>
                    <a:pt x="15" y="220"/>
                  </a:lnTo>
                  <a:lnTo>
                    <a:pt x="53" y="213"/>
                  </a:lnTo>
                  <a:lnTo>
                    <a:pt x="128" y="228"/>
                  </a:lnTo>
                  <a:lnTo>
                    <a:pt x="136" y="220"/>
                  </a:lnTo>
                  <a:lnTo>
                    <a:pt x="106" y="213"/>
                  </a:lnTo>
                  <a:lnTo>
                    <a:pt x="121" y="205"/>
                  </a:lnTo>
                  <a:lnTo>
                    <a:pt x="121" y="213"/>
                  </a:lnTo>
                  <a:lnTo>
                    <a:pt x="136" y="213"/>
                  </a:lnTo>
                  <a:lnTo>
                    <a:pt x="143" y="228"/>
                  </a:lnTo>
                  <a:lnTo>
                    <a:pt x="159" y="228"/>
                  </a:lnTo>
                  <a:lnTo>
                    <a:pt x="166" y="243"/>
                  </a:lnTo>
                  <a:lnTo>
                    <a:pt x="159" y="235"/>
                  </a:lnTo>
                  <a:lnTo>
                    <a:pt x="151" y="235"/>
                  </a:lnTo>
                  <a:lnTo>
                    <a:pt x="159" y="243"/>
                  </a:lnTo>
                  <a:lnTo>
                    <a:pt x="181" y="250"/>
                  </a:lnTo>
                  <a:lnTo>
                    <a:pt x="204" y="235"/>
                  </a:lnTo>
                  <a:lnTo>
                    <a:pt x="219" y="250"/>
                  </a:lnTo>
                  <a:lnTo>
                    <a:pt x="227" y="243"/>
                  </a:lnTo>
                  <a:lnTo>
                    <a:pt x="227" y="228"/>
                  </a:lnTo>
                  <a:lnTo>
                    <a:pt x="212" y="220"/>
                  </a:lnTo>
                  <a:lnTo>
                    <a:pt x="204" y="213"/>
                  </a:lnTo>
                  <a:lnTo>
                    <a:pt x="212" y="197"/>
                  </a:lnTo>
                  <a:lnTo>
                    <a:pt x="219" y="220"/>
                  </a:lnTo>
                  <a:lnTo>
                    <a:pt x="227" y="220"/>
                  </a:lnTo>
                  <a:lnTo>
                    <a:pt x="227" y="213"/>
                  </a:lnTo>
                  <a:lnTo>
                    <a:pt x="242" y="235"/>
                  </a:lnTo>
                  <a:lnTo>
                    <a:pt x="249" y="228"/>
                  </a:lnTo>
                  <a:lnTo>
                    <a:pt x="265" y="243"/>
                  </a:lnTo>
                  <a:lnTo>
                    <a:pt x="272" y="243"/>
                  </a:lnTo>
                  <a:lnTo>
                    <a:pt x="280" y="250"/>
                  </a:lnTo>
                  <a:lnTo>
                    <a:pt x="280" y="235"/>
                  </a:lnTo>
                  <a:lnTo>
                    <a:pt x="280" y="243"/>
                  </a:lnTo>
                </a:path>
              </a:pathLst>
            </a:custGeom>
            <a:noFill/>
            <a:ln w="8">
              <a:solidFill>
                <a:srgbClr val="000000"/>
              </a:solidFill>
              <a:prstDash val="solid"/>
              <a:round/>
              <a:headEnd/>
              <a:tailEnd/>
            </a:ln>
          </p:spPr>
          <p:txBody>
            <a:bodyPr/>
            <a:lstStyle/>
            <a:p>
              <a:endParaRPr lang="en-US"/>
            </a:p>
          </p:txBody>
        </p:sp>
        <p:sp>
          <p:nvSpPr>
            <p:cNvPr id="18492" name="Freeform 59"/>
            <p:cNvSpPr>
              <a:spLocks/>
            </p:cNvSpPr>
            <p:nvPr/>
          </p:nvSpPr>
          <p:spPr bwMode="auto">
            <a:xfrm>
              <a:off x="4020"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2 w 189"/>
                <a:gd name="T23" fmla="*/ 61 h 296"/>
                <a:gd name="T24" fmla="*/ 30 w 189"/>
                <a:gd name="T25" fmla="*/ 114 h 296"/>
                <a:gd name="T26" fmla="*/ 15 w 189"/>
                <a:gd name="T27" fmla="*/ 145 h 296"/>
                <a:gd name="T28" fmla="*/ 22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5 w 189"/>
                <a:gd name="T43" fmla="*/ 236 h 296"/>
                <a:gd name="T44" fmla="*/ 75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8 w 189"/>
                <a:gd name="T59" fmla="*/ 198 h 296"/>
                <a:gd name="T60" fmla="*/ 128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9"/>
                <a:gd name="T121" fmla="*/ 0 h 296"/>
                <a:gd name="T122" fmla="*/ 189 w 189"/>
                <a:gd name="T123" fmla="*/ 296 h 2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2" y="61"/>
                  </a:lnTo>
                  <a:lnTo>
                    <a:pt x="30" y="114"/>
                  </a:lnTo>
                  <a:lnTo>
                    <a:pt x="15" y="145"/>
                  </a:lnTo>
                  <a:lnTo>
                    <a:pt x="22" y="152"/>
                  </a:lnTo>
                  <a:lnTo>
                    <a:pt x="15" y="152"/>
                  </a:lnTo>
                  <a:lnTo>
                    <a:pt x="15" y="160"/>
                  </a:lnTo>
                  <a:lnTo>
                    <a:pt x="0" y="160"/>
                  </a:lnTo>
                  <a:lnTo>
                    <a:pt x="38" y="273"/>
                  </a:lnTo>
                  <a:lnTo>
                    <a:pt x="53" y="296"/>
                  </a:lnTo>
                  <a:lnTo>
                    <a:pt x="68" y="243"/>
                  </a:lnTo>
                  <a:lnTo>
                    <a:pt x="75" y="236"/>
                  </a:lnTo>
                  <a:lnTo>
                    <a:pt x="75" y="228"/>
                  </a:lnTo>
                  <a:lnTo>
                    <a:pt x="91" y="236"/>
                  </a:lnTo>
                  <a:lnTo>
                    <a:pt x="98" y="213"/>
                  </a:lnTo>
                  <a:lnTo>
                    <a:pt x="106" y="220"/>
                  </a:lnTo>
                  <a:lnTo>
                    <a:pt x="106" y="190"/>
                  </a:lnTo>
                  <a:lnTo>
                    <a:pt x="113" y="182"/>
                  </a:lnTo>
                  <a:lnTo>
                    <a:pt x="113" y="190"/>
                  </a:lnTo>
                  <a:lnTo>
                    <a:pt x="128" y="198"/>
                  </a:lnTo>
                  <a:lnTo>
                    <a:pt x="128" y="175"/>
                  </a:lnTo>
                  <a:lnTo>
                    <a:pt x="136" y="182"/>
                  </a:lnTo>
                  <a:lnTo>
                    <a:pt x="136" y="167"/>
                  </a:lnTo>
                  <a:lnTo>
                    <a:pt x="151" y="182"/>
                  </a:lnTo>
                  <a:lnTo>
                    <a:pt x="159" y="160"/>
                  </a:lnTo>
                  <a:lnTo>
                    <a:pt x="166" y="167"/>
                  </a:lnTo>
                  <a:lnTo>
                    <a:pt x="166" y="160"/>
                  </a:lnTo>
                  <a:lnTo>
                    <a:pt x="182" y="152"/>
                  </a:lnTo>
                  <a:lnTo>
                    <a:pt x="189" y="137"/>
                  </a:lnTo>
                  <a:lnTo>
                    <a:pt x="182" y="145"/>
                  </a:lnTo>
                  <a:close/>
                </a:path>
              </a:pathLst>
            </a:custGeom>
            <a:solidFill>
              <a:srgbClr val="FF4500"/>
            </a:solidFill>
            <a:ln w="8">
              <a:solidFill>
                <a:srgbClr val="FF4500"/>
              </a:solidFill>
              <a:prstDash val="solid"/>
              <a:round/>
              <a:headEnd/>
              <a:tailEnd/>
            </a:ln>
          </p:spPr>
          <p:txBody>
            <a:bodyPr/>
            <a:lstStyle/>
            <a:p>
              <a:endParaRPr lang="en-US"/>
            </a:p>
          </p:txBody>
        </p:sp>
        <p:sp>
          <p:nvSpPr>
            <p:cNvPr id="18493" name="Freeform 60"/>
            <p:cNvSpPr>
              <a:spLocks/>
            </p:cNvSpPr>
            <p:nvPr/>
          </p:nvSpPr>
          <p:spPr bwMode="auto">
            <a:xfrm>
              <a:off x="4020"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2 w 189"/>
                <a:gd name="T23" fmla="*/ 61 h 296"/>
                <a:gd name="T24" fmla="*/ 30 w 189"/>
                <a:gd name="T25" fmla="*/ 114 h 296"/>
                <a:gd name="T26" fmla="*/ 15 w 189"/>
                <a:gd name="T27" fmla="*/ 145 h 296"/>
                <a:gd name="T28" fmla="*/ 22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5 w 189"/>
                <a:gd name="T43" fmla="*/ 236 h 296"/>
                <a:gd name="T44" fmla="*/ 75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8 w 189"/>
                <a:gd name="T59" fmla="*/ 198 h 296"/>
                <a:gd name="T60" fmla="*/ 128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182 w 189"/>
                <a:gd name="T81" fmla="*/ 152 h 2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9"/>
                <a:gd name="T124" fmla="*/ 0 h 296"/>
                <a:gd name="T125" fmla="*/ 189 w 189"/>
                <a:gd name="T126" fmla="*/ 296 h 2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2" y="61"/>
                  </a:lnTo>
                  <a:lnTo>
                    <a:pt x="30" y="114"/>
                  </a:lnTo>
                  <a:lnTo>
                    <a:pt x="15" y="145"/>
                  </a:lnTo>
                  <a:lnTo>
                    <a:pt x="22" y="152"/>
                  </a:lnTo>
                  <a:lnTo>
                    <a:pt x="15" y="152"/>
                  </a:lnTo>
                  <a:lnTo>
                    <a:pt x="15" y="160"/>
                  </a:lnTo>
                  <a:lnTo>
                    <a:pt x="0" y="160"/>
                  </a:lnTo>
                  <a:lnTo>
                    <a:pt x="38" y="273"/>
                  </a:lnTo>
                  <a:lnTo>
                    <a:pt x="53" y="296"/>
                  </a:lnTo>
                  <a:lnTo>
                    <a:pt x="68" y="243"/>
                  </a:lnTo>
                  <a:lnTo>
                    <a:pt x="75" y="236"/>
                  </a:lnTo>
                  <a:lnTo>
                    <a:pt x="75" y="228"/>
                  </a:lnTo>
                  <a:lnTo>
                    <a:pt x="91" y="236"/>
                  </a:lnTo>
                  <a:lnTo>
                    <a:pt x="98" y="213"/>
                  </a:lnTo>
                  <a:lnTo>
                    <a:pt x="106" y="220"/>
                  </a:lnTo>
                  <a:lnTo>
                    <a:pt x="106" y="190"/>
                  </a:lnTo>
                  <a:lnTo>
                    <a:pt x="113" y="182"/>
                  </a:lnTo>
                  <a:lnTo>
                    <a:pt x="113" y="190"/>
                  </a:lnTo>
                  <a:lnTo>
                    <a:pt x="128" y="198"/>
                  </a:lnTo>
                  <a:lnTo>
                    <a:pt x="128" y="175"/>
                  </a:lnTo>
                  <a:lnTo>
                    <a:pt x="136" y="182"/>
                  </a:lnTo>
                  <a:lnTo>
                    <a:pt x="136" y="167"/>
                  </a:lnTo>
                  <a:lnTo>
                    <a:pt x="151" y="182"/>
                  </a:lnTo>
                  <a:lnTo>
                    <a:pt x="159" y="160"/>
                  </a:lnTo>
                  <a:lnTo>
                    <a:pt x="166" y="167"/>
                  </a:lnTo>
                  <a:lnTo>
                    <a:pt x="166" y="160"/>
                  </a:lnTo>
                  <a:lnTo>
                    <a:pt x="182" y="152"/>
                  </a:lnTo>
                  <a:lnTo>
                    <a:pt x="189" y="137"/>
                  </a:lnTo>
                  <a:lnTo>
                    <a:pt x="182" y="145"/>
                  </a:lnTo>
                  <a:lnTo>
                    <a:pt x="182" y="152"/>
                  </a:lnTo>
                </a:path>
              </a:pathLst>
            </a:custGeom>
            <a:noFill/>
            <a:ln w="8">
              <a:solidFill>
                <a:srgbClr val="000000"/>
              </a:solidFill>
              <a:prstDash val="solid"/>
              <a:round/>
              <a:headEnd/>
              <a:tailEnd/>
            </a:ln>
          </p:spPr>
          <p:txBody>
            <a:bodyPr/>
            <a:lstStyle/>
            <a:p>
              <a:endParaRPr lang="en-US"/>
            </a:p>
          </p:txBody>
        </p:sp>
        <p:sp>
          <p:nvSpPr>
            <p:cNvPr id="18494" name="Freeform 61"/>
            <p:cNvSpPr>
              <a:spLocks/>
            </p:cNvSpPr>
            <p:nvPr/>
          </p:nvSpPr>
          <p:spPr bwMode="auto">
            <a:xfrm>
              <a:off x="4156"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0"/>
                  </a:moveTo>
                  <a:lnTo>
                    <a:pt x="0" y="0"/>
                  </a:lnTo>
                  <a:lnTo>
                    <a:pt x="0" y="8"/>
                  </a:lnTo>
                  <a:lnTo>
                    <a:pt x="0" y="0"/>
                  </a:lnTo>
                  <a:lnTo>
                    <a:pt x="8" y="0"/>
                  </a:lnTo>
                  <a:close/>
                </a:path>
              </a:pathLst>
            </a:custGeom>
            <a:solidFill>
              <a:srgbClr val="FF4500"/>
            </a:solidFill>
            <a:ln w="8">
              <a:solidFill>
                <a:srgbClr val="FF4500"/>
              </a:solidFill>
              <a:prstDash val="solid"/>
              <a:round/>
              <a:headEnd/>
              <a:tailEnd/>
            </a:ln>
          </p:spPr>
          <p:txBody>
            <a:bodyPr/>
            <a:lstStyle/>
            <a:p>
              <a:endParaRPr lang="en-US"/>
            </a:p>
          </p:txBody>
        </p:sp>
        <p:sp>
          <p:nvSpPr>
            <p:cNvPr id="18495" name="Freeform 62"/>
            <p:cNvSpPr>
              <a:spLocks/>
            </p:cNvSpPr>
            <p:nvPr/>
          </p:nvSpPr>
          <p:spPr bwMode="auto">
            <a:xfrm>
              <a:off x="4156"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8" y="0"/>
                  </a:moveTo>
                  <a:lnTo>
                    <a:pt x="0" y="0"/>
                  </a:lnTo>
                  <a:lnTo>
                    <a:pt x="0" y="8"/>
                  </a:lnTo>
                  <a:lnTo>
                    <a:pt x="0" y="0"/>
                  </a:lnTo>
                  <a:lnTo>
                    <a:pt x="8" y="0"/>
                  </a:lnTo>
                  <a:lnTo>
                    <a:pt x="8" y="8"/>
                  </a:lnTo>
                </a:path>
              </a:pathLst>
            </a:custGeom>
            <a:noFill/>
            <a:ln w="8">
              <a:solidFill>
                <a:srgbClr val="000000"/>
              </a:solidFill>
              <a:prstDash val="solid"/>
              <a:round/>
              <a:headEnd/>
              <a:tailEnd/>
            </a:ln>
          </p:spPr>
          <p:txBody>
            <a:bodyPr/>
            <a:lstStyle/>
            <a:p>
              <a:endParaRPr lang="en-US"/>
            </a:p>
          </p:txBody>
        </p:sp>
        <p:sp>
          <p:nvSpPr>
            <p:cNvPr id="18496" name="Freeform 63"/>
            <p:cNvSpPr>
              <a:spLocks/>
            </p:cNvSpPr>
            <p:nvPr/>
          </p:nvSpPr>
          <p:spPr bwMode="auto">
            <a:xfrm>
              <a:off x="3709" y="1982"/>
              <a:ext cx="227" cy="106"/>
            </a:xfrm>
            <a:custGeom>
              <a:avLst/>
              <a:gdLst>
                <a:gd name="T0" fmla="*/ 227 w 227"/>
                <a:gd name="T1" fmla="*/ 68 h 106"/>
                <a:gd name="T2" fmla="*/ 197 w 227"/>
                <a:gd name="T3" fmla="*/ 76 h 106"/>
                <a:gd name="T4" fmla="*/ 182 w 227"/>
                <a:gd name="T5" fmla="*/ 0 h 106"/>
                <a:gd name="T6" fmla="*/ 0 w 227"/>
                <a:gd name="T7" fmla="*/ 30 h 106"/>
                <a:gd name="T8" fmla="*/ 8 w 227"/>
                <a:gd name="T9" fmla="*/ 60 h 106"/>
                <a:gd name="T10" fmla="*/ 38 w 227"/>
                <a:gd name="T11" fmla="*/ 30 h 106"/>
                <a:gd name="T12" fmla="*/ 53 w 227"/>
                <a:gd name="T13" fmla="*/ 38 h 106"/>
                <a:gd name="T14" fmla="*/ 68 w 227"/>
                <a:gd name="T15" fmla="*/ 22 h 106"/>
                <a:gd name="T16" fmla="*/ 84 w 227"/>
                <a:gd name="T17" fmla="*/ 22 h 106"/>
                <a:gd name="T18" fmla="*/ 91 w 227"/>
                <a:gd name="T19" fmla="*/ 38 h 106"/>
                <a:gd name="T20" fmla="*/ 129 w 227"/>
                <a:gd name="T21" fmla="*/ 60 h 106"/>
                <a:gd name="T22" fmla="*/ 137 w 227"/>
                <a:gd name="T23" fmla="*/ 60 h 106"/>
                <a:gd name="T24" fmla="*/ 129 w 227"/>
                <a:gd name="T25" fmla="*/ 68 h 106"/>
                <a:gd name="T26" fmla="*/ 129 w 227"/>
                <a:gd name="T27" fmla="*/ 98 h 106"/>
                <a:gd name="T28" fmla="*/ 144 w 227"/>
                <a:gd name="T29" fmla="*/ 98 h 106"/>
                <a:gd name="T30" fmla="*/ 144 w 227"/>
                <a:gd name="T31" fmla="*/ 91 h 106"/>
                <a:gd name="T32" fmla="*/ 174 w 227"/>
                <a:gd name="T33" fmla="*/ 106 h 106"/>
                <a:gd name="T34" fmla="*/ 167 w 227"/>
                <a:gd name="T35" fmla="*/ 91 h 106"/>
                <a:gd name="T36" fmla="*/ 152 w 227"/>
                <a:gd name="T37" fmla="*/ 83 h 106"/>
                <a:gd name="T38" fmla="*/ 152 w 227"/>
                <a:gd name="T39" fmla="*/ 76 h 106"/>
                <a:gd name="T40" fmla="*/ 167 w 227"/>
                <a:gd name="T41" fmla="*/ 83 h 106"/>
                <a:gd name="T42" fmla="*/ 152 w 227"/>
                <a:gd name="T43" fmla="*/ 53 h 106"/>
                <a:gd name="T44" fmla="*/ 159 w 227"/>
                <a:gd name="T45" fmla="*/ 53 h 106"/>
                <a:gd name="T46" fmla="*/ 159 w 227"/>
                <a:gd name="T47" fmla="*/ 45 h 106"/>
                <a:gd name="T48" fmla="*/ 144 w 227"/>
                <a:gd name="T49" fmla="*/ 30 h 106"/>
                <a:gd name="T50" fmla="*/ 152 w 227"/>
                <a:gd name="T51" fmla="*/ 38 h 106"/>
                <a:gd name="T52" fmla="*/ 159 w 227"/>
                <a:gd name="T53" fmla="*/ 15 h 106"/>
                <a:gd name="T54" fmla="*/ 167 w 227"/>
                <a:gd name="T55" fmla="*/ 22 h 106"/>
                <a:gd name="T56" fmla="*/ 167 w 227"/>
                <a:gd name="T57" fmla="*/ 7 h 106"/>
                <a:gd name="T58" fmla="*/ 174 w 227"/>
                <a:gd name="T59" fmla="*/ 7 h 106"/>
                <a:gd name="T60" fmla="*/ 174 w 227"/>
                <a:gd name="T61" fmla="*/ 22 h 106"/>
                <a:gd name="T62" fmla="*/ 167 w 227"/>
                <a:gd name="T63" fmla="*/ 22 h 106"/>
                <a:gd name="T64" fmla="*/ 167 w 227"/>
                <a:gd name="T65" fmla="*/ 38 h 106"/>
                <a:gd name="T66" fmla="*/ 174 w 227"/>
                <a:gd name="T67" fmla="*/ 38 h 106"/>
                <a:gd name="T68" fmla="*/ 167 w 227"/>
                <a:gd name="T69" fmla="*/ 45 h 106"/>
                <a:gd name="T70" fmla="*/ 174 w 227"/>
                <a:gd name="T71" fmla="*/ 60 h 106"/>
                <a:gd name="T72" fmla="*/ 167 w 227"/>
                <a:gd name="T73" fmla="*/ 53 h 106"/>
                <a:gd name="T74" fmla="*/ 167 w 227"/>
                <a:gd name="T75" fmla="*/ 60 h 106"/>
                <a:gd name="T76" fmla="*/ 174 w 227"/>
                <a:gd name="T77" fmla="*/ 68 h 106"/>
                <a:gd name="T78" fmla="*/ 174 w 227"/>
                <a:gd name="T79" fmla="*/ 60 h 106"/>
                <a:gd name="T80" fmla="*/ 182 w 227"/>
                <a:gd name="T81" fmla="*/ 68 h 106"/>
                <a:gd name="T82" fmla="*/ 167 w 227"/>
                <a:gd name="T83" fmla="*/ 68 h 106"/>
                <a:gd name="T84" fmla="*/ 174 w 227"/>
                <a:gd name="T85" fmla="*/ 76 h 106"/>
                <a:gd name="T86" fmla="*/ 167 w 227"/>
                <a:gd name="T87" fmla="*/ 76 h 106"/>
                <a:gd name="T88" fmla="*/ 174 w 227"/>
                <a:gd name="T89" fmla="*/ 83 h 106"/>
                <a:gd name="T90" fmla="*/ 197 w 227"/>
                <a:gd name="T91" fmla="*/ 83 h 106"/>
                <a:gd name="T92" fmla="*/ 205 w 227"/>
                <a:gd name="T93" fmla="*/ 91 h 106"/>
                <a:gd name="T94" fmla="*/ 197 w 227"/>
                <a:gd name="T95" fmla="*/ 106 h 106"/>
                <a:gd name="T96" fmla="*/ 212 w 227"/>
                <a:gd name="T97" fmla="*/ 106 h 106"/>
                <a:gd name="T98" fmla="*/ 220 w 227"/>
                <a:gd name="T99" fmla="*/ 98 h 106"/>
                <a:gd name="T100" fmla="*/ 227 w 227"/>
                <a:gd name="T101" fmla="*/ 68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7"/>
                <a:gd name="T154" fmla="*/ 0 h 106"/>
                <a:gd name="T155" fmla="*/ 227 w 227"/>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7" h="106">
                  <a:moveTo>
                    <a:pt x="227" y="68"/>
                  </a:moveTo>
                  <a:lnTo>
                    <a:pt x="197" y="76"/>
                  </a:lnTo>
                  <a:lnTo>
                    <a:pt x="182" y="0"/>
                  </a:lnTo>
                  <a:lnTo>
                    <a:pt x="0" y="30"/>
                  </a:lnTo>
                  <a:lnTo>
                    <a:pt x="8" y="60"/>
                  </a:lnTo>
                  <a:lnTo>
                    <a:pt x="38" y="30"/>
                  </a:lnTo>
                  <a:lnTo>
                    <a:pt x="53" y="38"/>
                  </a:lnTo>
                  <a:lnTo>
                    <a:pt x="68" y="22"/>
                  </a:lnTo>
                  <a:lnTo>
                    <a:pt x="84" y="22"/>
                  </a:lnTo>
                  <a:lnTo>
                    <a:pt x="91" y="38"/>
                  </a:lnTo>
                  <a:lnTo>
                    <a:pt x="129" y="60"/>
                  </a:lnTo>
                  <a:lnTo>
                    <a:pt x="137" y="60"/>
                  </a:lnTo>
                  <a:lnTo>
                    <a:pt x="129" y="68"/>
                  </a:lnTo>
                  <a:lnTo>
                    <a:pt x="129" y="98"/>
                  </a:lnTo>
                  <a:lnTo>
                    <a:pt x="144" y="98"/>
                  </a:lnTo>
                  <a:lnTo>
                    <a:pt x="144" y="91"/>
                  </a:lnTo>
                  <a:lnTo>
                    <a:pt x="174" y="106"/>
                  </a:lnTo>
                  <a:lnTo>
                    <a:pt x="167" y="91"/>
                  </a:lnTo>
                  <a:lnTo>
                    <a:pt x="152" y="83"/>
                  </a:lnTo>
                  <a:lnTo>
                    <a:pt x="152" y="76"/>
                  </a:lnTo>
                  <a:lnTo>
                    <a:pt x="167" y="83"/>
                  </a:lnTo>
                  <a:lnTo>
                    <a:pt x="152" y="53"/>
                  </a:lnTo>
                  <a:lnTo>
                    <a:pt x="159" y="53"/>
                  </a:lnTo>
                  <a:lnTo>
                    <a:pt x="159" y="45"/>
                  </a:lnTo>
                  <a:lnTo>
                    <a:pt x="144" y="30"/>
                  </a:lnTo>
                  <a:lnTo>
                    <a:pt x="152" y="38"/>
                  </a:lnTo>
                  <a:lnTo>
                    <a:pt x="159" y="15"/>
                  </a:lnTo>
                  <a:lnTo>
                    <a:pt x="167" y="22"/>
                  </a:lnTo>
                  <a:lnTo>
                    <a:pt x="167" y="7"/>
                  </a:lnTo>
                  <a:lnTo>
                    <a:pt x="174" y="7"/>
                  </a:lnTo>
                  <a:lnTo>
                    <a:pt x="174" y="22"/>
                  </a:lnTo>
                  <a:lnTo>
                    <a:pt x="167" y="22"/>
                  </a:lnTo>
                  <a:lnTo>
                    <a:pt x="167" y="38"/>
                  </a:lnTo>
                  <a:lnTo>
                    <a:pt x="174" y="38"/>
                  </a:lnTo>
                  <a:lnTo>
                    <a:pt x="167" y="45"/>
                  </a:lnTo>
                  <a:lnTo>
                    <a:pt x="174" y="60"/>
                  </a:lnTo>
                  <a:lnTo>
                    <a:pt x="167" y="53"/>
                  </a:lnTo>
                  <a:lnTo>
                    <a:pt x="167" y="60"/>
                  </a:lnTo>
                  <a:lnTo>
                    <a:pt x="174" y="68"/>
                  </a:lnTo>
                  <a:lnTo>
                    <a:pt x="174" y="60"/>
                  </a:lnTo>
                  <a:lnTo>
                    <a:pt x="182" y="68"/>
                  </a:lnTo>
                  <a:lnTo>
                    <a:pt x="167" y="68"/>
                  </a:lnTo>
                  <a:lnTo>
                    <a:pt x="174" y="76"/>
                  </a:lnTo>
                  <a:lnTo>
                    <a:pt x="167" y="76"/>
                  </a:lnTo>
                  <a:lnTo>
                    <a:pt x="174" y="83"/>
                  </a:lnTo>
                  <a:lnTo>
                    <a:pt x="197" y="83"/>
                  </a:lnTo>
                  <a:lnTo>
                    <a:pt x="205" y="91"/>
                  </a:lnTo>
                  <a:lnTo>
                    <a:pt x="197" y="106"/>
                  </a:lnTo>
                  <a:lnTo>
                    <a:pt x="212" y="106"/>
                  </a:lnTo>
                  <a:lnTo>
                    <a:pt x="220" y="98"/>
                  </a:lnTo>
                  <a:lnTo>
                    <a:pt x="227" y="68"/>
                  </a:lnTo>
                  <a:close/>
                </a:path>
              </a:pathLst>
            </a:custGeom>
            <a:solidFill>
              <a:srgbClr val="B22222"/>
            </a:solidFill>
            <a:ln w="8">
              <a:solidFill>
                <a:srgbClr val="B22222"/>
              </a:solidFill>
              <a:prstDash val="solid"/>
              <a:round/>
              <a:headEnd/>
              <a:tailEnd/>
            </a:ln>
          </p:spPr>
          <p:txBody>
            <a:bodyPr/>
            <a:lstStyle/>
            <a:p>
              <a:endParaRPr lang="en-US"/>
            </a:p>
          </p:txBody>
        </p:sp>
        <p:sp>
          <p:nvSpPr>
            <p:cNvPr id="18497" name="Freeform 64"/>
            <p:cNvSpPr>
              <a:spLocks/>
            </p:cNvSpPr>
            <p:nvPr/>
          </p:nvSpPr>
          <p:spPr bwMode="auto">
            <a:xfrm>
              <a:off x="3709" y="1982"/>
              <a:ext cx="227" cy="106"/>
            </a:xfrm>
            <a:custGeom>
              <a:avLst/>
              <a:gdLst>
                <a:gd name="T0" fmla="*/ 227 w 227"/>
                <a:gd name="T1" fmla="*/ 68 h 106"/>
                <a:gd name="T2" fmla="*/ 197 w 227"/>
                <a:gd name="T3" fmla="*/ 76 h 106"/>
                <a:gd name="T4" fmla="*/ 182 w 227"/>
                <a:gd name="T5" fmla="*/ 0 h 106"/>
                <a:gd name="T6" fmla="*/ 0 w 227"/>
                <a:gd name="T7" fmla="*/ 30 h 106"/>
                <a:gd name="T8" fmla="*/ 8 w 227"/>
                <a:gd name="T9" fmla="*/ 60 h 106"/>
                <a:gd name="T10" fmla="*/ 38 w 227"/>
                <a:gd name="T11" fmla="*/ 30 h 106"/>
                <a:gd name="T12" fmla="*/ 53 w 227"/>
                <a:gd name="T13" fmla="*/ 38 h 106"/>
                <a:gd name="T14" fmla="*/ 68 w 227"/>
                <a:gd name="T15" fmla="*/ 22 h 106"/>
                <a:gd name="T16" fmla="*/ 84 w 227"/>
                <a:gd name="T17" fmla="*/ 22 h 106"/>
                <a:gd name="T18" fmla="*/ 91 w 227"/>
                <a:gd name="T19" fmla="*/ 38 h 106"/>
                <a:gd name="T20" fmla="*/ 129 w 227"/>
                <a:gd name="T21" fmla="*/ 60 h 106"/>
                <a:gd name="T22" fmla="*/ 137 w 227"/>
                <a:gd name="T23" fmla="*/ 60 h 106"/>
                <a:gd name="T24" fmla="*/ 129 w 227"/>
                <a:gd name="T25" fmla="*/ 68 h 106"/>
                <a:gd name="T26" fmla="*/ 129 w 227"/>
                <a:gd name="T27" fmla="*/ 98 h 106"/>
                <a:gd name="T28" fmla="*/ 144 w 227"/>
                <a:gd name="T29" fmla="*/ 98 h 106"/>
                <a:gd name="T30" fmla="*/ 144 w 227"/>
                <a:gd name="T31" fmla="*/ 91 h 106"/>
                <a:gd name="T32" fmla="*/ 174 w 227"/>
                <a:gd name="T33" fmla="*/ 106 h 106"/>
                <a:gd name="T34" fmla="*/ 167 w 227"/>
                <a:gd name="T35" fmla="*/ 91 h 106"/>
                <a:gd name="T36" fmla="*/ 152 w 227"/>
                <a:gd name="T37" fmla="*/ 83 h 106"/>
                <a:gd name="T38" fmla="*/ 152 w 227"/>
                <a:gd name="T39" fmla="*/ 76 h 106"/>
                <a:gd name="T40" fmla="*/ 167 w 227"/>
                <a:gd name="T41" fmla="*/ 83 h 106"/>
                <a:gd name="T42" fmla="*/ 152 w 227"/>
                <a:gd name="T43" fmla="*/ 53 h 106"/>
                <a:gd name="T44" fmla="*/ 159 w 227"/>
                <a:gd name="T45" fmla="*/ 53 h 106"/>
                <a:gd name="T46" fmla="*/ 159 w 227"/>
                <a:gd name="T47" fmla="*/ 45 h 106"/>
                <a:gd name="T48" fmla="*/ 144 w 227"/>
                <a:gd name="T49" fmla="*/ 30 h 106"/>
                <a:gd name="T50" fmla="*/ 152 w 227"/>
                <a:gd name="T51" fmla="*/ 38 h 106"/>
                <a:gd name="T52" fmla="*/ 159 w 227"/>
                <a:gd name="T53" fmla="*/ 15 h 106"/>
                <a:gd name="T54" fmla="*/ 167 w 227"/>
                <a:gd name="T55" fmla="*/ 22 h 106"/>
                <a:gd name="T56" fmla="*/ 167 w 227"/>
                <a:gd name="T57" fmla="*/ 7 h 106"/>
                <a:gd name="T58" fmla="*/ 174 w 227"/>
                <a:gd name="T59" fmla="*/ 7 h 106"/>
                <a:gd name="T60" fmla="*/ 174 w 227"/>
                <a:gd name="T61" fmla="*/ 22 h 106"/>
                <a:gd name="T62" fmla="*/ 167 w 227"/>
                <a:gd name="T63" fmla="*/ 22 h 106"/>
                <a:gd name="T64" fmla="*/ 167 w 227"/>
                <a:gd name="T65" fmla="*/ 38 h 106"/>
                <a:gd name="T66" fmla="*/ 174 w 227"/>
                <a:gd name="T67" fmla="*/ 38 h 106"/>
                <a:gd name="T68" fmla="*/ 167 w 227"/>
                <a:gd name="T69" fmla="*/ 45 h 106"/>
                <a:gd name="T70" fmla="*/ 174 w 227"/>
                <a:gd name="T71" fmla="*/ 60 h 106"/>
                <a:gd name="T72" fmla="*/ 167 w 227"/>
                <a:gd name="T73" fmla="*/ 53 h 106"/>
                <a:gd name="T74" fmla="*/ 167 w 227"/>
                <a:gd name="T75" fmla="*/ 60 h 106"/>
                <a:gd name="T76" fmla="*/ 174 w 227"/>
                <a:gd name="T77" fmla="*/ 68 h 106"/>
                <a:gd name="T78" fmla="*/ 174 w 227"/>
                <a:gd name="T79" fmla="*/ 60 h 106"/>
                <a:gd name="T80" fmla="*/ 182 w 227"/>
                <a:gd name="T81" fmla="*/ 68 h 106"/>
                <a:gd name="T82" fmla="*/ 167 w 227"/>
                <a:gd name="T83" fmla="*/ 68 h 106"/>
                <a:gd name="T84" fmla="*/ 174 w 227"/>
                <a:gd name="T85" fmla="*/ 76 h 106"/>
                <a:gd name="T86" fmla="*/ 167 w 227"/>
                <a:gd name="T87" fmla="*/ 76 h 106"/>
                <a:gd name="T88" fmla="*/ 174 w 227"/>
                <a:gd name="T89" fmla="*/ 83 h 106"/>
                <a:gd name="T90" fmla="*/ 197 w 227"/>
                <a:gd name="T91" fmla="*/ 83 h 106"/>
                <a:gd name="T92" fmla="*/ 205 w 227"/>
                <a:gd name="T93" fmla="*/ 91 h 106"/>
                <a:gd name="T94" fmla="*/ 197 w 227"/>
                <a:gd name="T95" fmla="*/ 106 h 106"/>
                <a:gd name="T96" fmla="*/ 212 w 227"/>
                <a:gd name="T97" fmla="*/ 106 h 106"/>
                <a:gd name="T98" fmla="*/ 220 w 227"/>
                <a:gd name="T99" fmla="*/ 98 h 106"/>
                <a:gd name="T100" fmla="*/ 227 w 227"/>
                <a:gd name="T101" fmla="*/ 68 h 106"/>
                <a:gd name="T102" fmla="*/ 227 w 227"/>
                <a:gd name="T103" fmla="*/ 76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06"/>
                <a:gd name="T158" fmla="*/ 227 w 22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06">
                  <a:moveTo>
                    <a:pt x="227" y="68"/>
                  </a:moveTo>
                  <a:lnTo>
                    <a:pt x="197" y="76"/>
                  </a:lnTo>
                  <a:lnTo>
                    <a:pt x="182" y="0"/>
                  </a:lnTo>
                  <a:lnTo>
                    <a:pt x="0" y="30"/>
                  </a:lnTo>
                  <a:lnTo>
                    <a:pt x="8" y="60"/>
                  </a:lnTo>
                  <a:lnTo>
                    <a:pt x="38" y="30"/>
                  </a:lnTo>
                  <a:lnTo>
                    <a:pt x="53" y="38"/>
                  </a:lnTo>
                  <a:lnTo>
                    <a:pt x="68" y="22"/>
                  </a:lnTo>
                  <a:lnTo>
                    <a:pt x="84" y="22"/>
                  </a:lnTo>
                  <a:lnTo>
                    <a:pt x="91" y="38"/>
                  </a:lnTo>
                  <a:lnTo>
                    <a:pt x="129" y="60"/>
                  </a:lnTo>
                  <a:lnTo>
                    <a:pt x="137" y="60"/>
                  </a:lnTo>
                  <a:lnTo>
                    <a:pt x="129" y="68"/>
                  </a:lnTo>
                  <a:lnTo>
                    <a:pt x="129" y="98"/>
                  </a:lnTo>
                  <a:lnTo>
                    <a:pt x="144" y="98"/>
                  </a:lnTo>
                  <a:lnTo>
                    <a:pt x="144" y="91"/>
                  </a:lnTo>
                  <a:lnTo>
                    <a:pt x="174" y="106"/>
                  </a:lnTo>
                  <a:lnTo>
                    <a:pt x="167" y="91"/>
                  </a:lnTo>
                  <a:lnTo>
                    <a:pt x="152" y="83"/>
                  </a:lnTo>
                  <a:lnTo>
                    <a:pt x="152" y="76"/>
                  </a:lnTo>
                  <a:lnTo>
                    <a:pt x="167" y="83"/>
                  </a:lnTo>
                  <a:lnTo>
                    <a:pt x="152" y="53"/>
                  </a:lnTo>
                  <a:lnTo>
                    <a:pt x="159" y="53"/>
                  </a:lnTo>
                  <a:lnTo>
                    <a:pt x="159" y="45"/>
                  </a:lnTo>
                  <a:lnTo>
                    <a:pt x="144" y="30"/>
                  </a:lnTo>
                  <a:lnTo>
                    <a:pt x="152" y="38"/>
                  </a:lnTo>
                  <a:lnTo>
                    <a:pt x="159" y="15"/>
                  </a:lnTo>
                  <a:lnTo>
                    <a:pt x="167" y="22"/>
                  </a:lnTo>
                  <a:lnTo>
                    <a:pt x="167" y="7"/>
                  </a:lnTo>
                  <a:lnTo>
                    <a:pt x="174" y="7"/>
                  </a:lnTo>
                  <a:lnTo>
                    <a:pt x="174" y="22"/>
                  </a:lnTo>
                  <a:lnTo>
                    <a:pt x="167" y="22"/>
                  </a:lnTo>
                  <a:lnTo>
                    <a:pt x="167" y="38"/>
                  </a:lnTo>
                  <a:lnTo>
                    <a:pt x="174" y="38"/>
                  </a:lnTo>
                  <a:lnTo>
                    <a:pt x="167" y="45"/>
                  </a:lnTo>
                  <a:lnTo>
                    <a:pt x="174" y="60"/>
                  </a:lnTo>
                  <a:lnTo>
                    <a:pt x="167" y="53"/>
                  </a:lnTo>
                  <a:lnTo>
                    <a:pt x="167" y="60"/>
                  </a:lnTo>
                  <a:lnTo>
                    <a:pt x="174" y="68"/>
                  </a:lnTo>
                  <a:lnTo>
                    <a:pt x="174" y="60"/>
                  </a:lnTo>
                  <a:lnTo>
                    <a:pt x="182" y="68"/>
                  </a:lnTo>
                  <a:lnTo>
                    <a:pt x="167" y="68"/>
                  </a:lnTo>
                  <a:lnTo>
                    <a:pt x="174" y="76"/>
                  </a:lnTo>
                  <a:lnTo>
                    <a:pt x="167" y="76"/>
                  </a:lnTo>
                  <a:lnTo>
                    <a:pt x="174" y="83"/>
                  </a:lnTo>
                  <a:lnTo>
                    <a:pt x="197" y="83"/>
                  </a:lnTo>
                  <a:lnTo>
                    <a:pt x="205" y="91"/>
                  </a:lnTo>
                  <a:lnTo>
                    <a:pt x="197" y="106"/>
                  </a:lnTo>
                  <a:lnTo>
                    <a:pt x="212" y="106"/>
                  </a:lnTo>
                  <a:lnTo>
                    <a:pt x="220" y="98"/>
                  </a:lnTo>
                  <a:lnTo>
                    <a:pt x="227" y="68"/>
                  </a:lnTo>
                  <a:lnTo>
                    <a:pt x="227" y="76"/>
                  </a:lnTo>
                </a:path>
              </a:pathLst>
            </a:custGeom>
            <a:noFill/>
            <a:ln w="8">
              <a:solidFill>
                <a:srgbClr val="000000"/>
              </a:solidFill>
              <a:prstDash val="solid"/>
              <a:round/>
              <a:headEnd/>
              <a:tailEnd/>
            </a:ln>
          </p:spPr>
          <p:txBody>
            <a:bodyPr/>
            <a:lstStyle/>
            <a:p>
              <a:endParaRPr lang="en-US"/>
            </a:p>
          </p:txBody>
        </p:sp>
        <p:sp>
          <p:nvSpPr>
            <p:cNvPr id="18498" name="Freeform 65"/>
            <p:cNvSpPr>
              <a:spLocks/>
            </p:cNvSpPr>
            <p:nvPr/>
          </p:nvSpPr>
          <p:spPr bwMode="auto">
            <a:xfrm>
              <a:off x="3967"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5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6"/>
                <a:gd name="T79" fmla="*/ 0 h 91"/>
                <a:gd name="T80" fmla="*/ 166 w 166"/>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5"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close/>
                </a:path>
              </a:pathLst>
            </a:custGeom>
            <a:solidFill>
              <a:srgbClr val="FF8C00"/>
            </a:solidFill>
            <a:ln w="8">
              <a:solidFill>
                <a:srgbClr val="FF8C00"/>
              </a:solidFill>
              <a:prstDash val="solid"/>
              <a:round/>
              <a:headEnd/>
              <a:tailEnd/>
            </a:ln>
          </p:spPr>
          <p:txBody>
            <a:bodyPr/>
            <a:lstStyle/>
            <a:p>
              <a:endParaRPr lang="en-US"/>
            </a:p>
          </p:txBody>
        </p:sp>
        <p:sp>
          <p:nvSpPr>
            <p:cNvPr id="18499" name="Freeform 66"/>
            <p:cNvSpPr>
              <a:spLocks/>
            </p:cNvSpPr>
            <p:nvPr/>
          </p:nvSpPr>
          <p:spPr bwMode="auto">
            <a:xfrm>
              <a:off x="3967"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5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151 w 166"/>
                <a:gd name="T53" fmla="*/ 53 h 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6"/>
                <a:gd name="T82" fmla="*/ 0 h 91"/>
                <a:gd name="T83" fmla="*/ 166 w 166"/>
                <a:gd name="T84" fmla="*/ 91 h 9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5"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lnTo>
                    <a:pt x="151" y="53"/>
                  </a:lnTo>
                </a:path>
              </a:pathLst>
            </a:custGeom>
            <a:noFill/>
            <a:ln w="8">
              <a:solidFill>
                <a:srgbClr val="000000"/>
              </a:solidFill>
              <a:prstDash val="solid"/>
              <a:round/>
              <a:headEnd/>
              <a:tailEnd/>
            </a:ln>
          </p:spPr>
          <p:txBody>
            <a:bodyPr/>
            <a:lstStyle/>
            <a:p>
              <a:endParaRPr lang="en-US"/>
            </a:p>
          </p:txBody>
        </p:sp>
        <p:sp>
          <p:nvSpPr>
            <p:cNvPr id="18500" name="Freeform 67"/>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3 w 288"/>
                <a:gd name="T7" fmla="*/ 30 h 152"/>
                <a:gd name="T8" fmla="*/ 190 w 288"/>
                <a:gd name="T9" fmla="*/ 46 h 152"/>
                <a:gd name="T10" fmla="*/ 167 w 288"/>
                <a:gd name="T11" fmla="*/ 61 h 152"/>
                <a:gd name="T12" fmla="*/ 137 w 288"/>
                <a:gd name="T13" fmla="*/ 61 h 152"/>
                <a:gd name="T14" fmla="*/ 114 w 288"/>
                <a:gd name="T15" fmla="*/ 38 h 152"/>
                <a:gd name="T16" fmla="*/ 99 w 288"/>
                <a:gd name="T17" fmla="*/ 30 h 152"/>
                <a:gd name="T18" fmla="*/ 84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6 w 288"/>
                <a:gd name="T31" fmla="*/ 76 h 152"/>
                <a:gd name="T32" fmla="*/ 106 w 288"/>
                <a:gd name="T33" fmla="*/ 99 h 152"/>
                <a:gd name="T34" fmla="*/ 106 w 288"/>
                <a:gd name="T35" fmla="*/ 106 h 152"/>
                <a:gd name="T36" fmla="*/ 122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5 w 288"/>
                <a:gd name="T49" fmla="*/ 91 h 152"/>
                <a:gd name="T50" fmla="*/ 175 w 288"/>
                <a:gd name="T51" fmla="*/ 114 h 152"/>
                <a:gd name="T52" fmla="*/ 190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52"/>
                <a:gd name="T101" fmla="*/ 288 w 288"/>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52">
                  <a:moveTo>
                    <a:pt x="273" y="68"/>
                  </a:moveTo>
                  <a:lnTo>
                    <a:pt x="273" y="46"/>
                  </a:lnTo>
                  <a:lnTo>
                    <a:pt x="235" y="53"/>
                  </a:lnTo>
                  <a:lnTo>
                    <a:pt x="243" y="30"/>
                  </a:lnTo>
                  <a:lnTo>
                    <a:pt x="190" y="46"/>
                  </a:lnTo>
                  <a:lnTo>
                    <a:pt x="167" y="61"/>
                  </a:lnTo>
                  <a:lnTo>
                    <a:pt x="137" y="61"/>
                  </a:lnTo>
                  <a:lnTo>
                    <a:pt x="114" y="38"/>
                  </a:lnTo>
                  <a:lnTo>
                    <a:pt x="99" y="30"/>
                  </a:lnTo>
                  <a:lnTo>
                    <a:pt x="84" y="46"/>
                  </a:lnTo>
                  <a:lnTo>
                    <a:pt x="91" y="15"/>
                  </a:lnTo>
                  <a:lnTo>
                    <a:pt x="114" y="8"/>
                  </a:lnTo>
                  <a:lnTo>
                    <a:pt x="99" y="0"/>
                  </a:lnTo>
                  <a:lnTo>
                    <a:pt x="61" y="30"/>
                  </a:lnTo>
                  <a:lnTo>
                    <a:pt x="0" y="68"/>
                  </a:lnTo>
                  <a:lnTo>
                    <a:pt x="16" y="76"/>
                  </a:lnTo>
                  <a:lnTo>
                    <a:pt x="106" y="99"/>
                  </a:lnTo>
                  <a:lnTo>
                    <a:pt x="106" y="106"/>
                  </a:lnTo>
                  <a:lnTo>
                    <a:pt x="122" y="114"/>
                  </a:lnTo>
                  <a:lnTo>
                    <a:pt x="114" y="137"/>
                  </a:lnTo>
                  <a:lnTo>
                    <a:pt x="129" y="129"/>
                  </a:lnTo>
                  <a:lnTo>
                    <a:pt x="129" y="152"/>
                  </a:lnTo>
                  <a:lnTo>
                    <a:pt x="159" y="91"/>
                  </a:lnTo>
                  <a:lnTo>
                    <a:pt x="159" y="114"/>
                  </a:lnTo>
                  <a:lnTo>
                    <a:pt x="175" y="91"/>
                  </a:lnTo>
                  <a:lnTo>
                    <a:pt x="175" y="114"/>
                  </a:lnTo>
                  <a:lnTo>
                    <a:pt x="190" y="91"/>
                  </a:lnTo>
                  <a:lnTo>
                    <a:pt x="212" y="84"/>
                  </a:lnTo>
                  <a:lnTo>
                    <a:pt x="220" y="76"/>
                  </a:lnTo>
                  <a:lnTo>
                    <a:pt x="258" y="91"/>
                  </a:lnTo>
                  <a:lnTo>
                    <a:pt x="258" y="76"/>
                  </a:lnTo>
                  <a:lnTo>
                    <a:pt x="288" y="76"/>
                  </a:lnTo>
                  <a:lnTo>
                    <a:pt x="273" y="68"/>
                  </a:lnTo>
                  <a:close/>
                </a:path>
              </a:pathLst>
            </a:custGeom>
            <a:solidFill>
              <a:srgbClr val="B22222"/>
            </a:solidFill>
            <a:ln w="8">
              <a:solidFill>
                <a:srgbClr val="B22222"/>
              </a:solidFill>
              <a:prstDash val="solid"/>
              <a:round/>
              <a:headEnd/>
              <a:tailEnd/>
            </a:ln>
          </p:spPr>
          <p:txBody>
            <a:bodyPr/>
            <a:lstStyle/>
            <a:p>
              <a:endParaRPr lang="en-US"/>
            </a:p>
          </p:txBody>
        </p:sp>
        <p:sp>
          <p:nvSpPr>
            <p:cNvPr id="18501" name="Freeform 68"/>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3 w 288"/>
                <a:gd name="T7" fmla="*/ 30 h 152"/>
                <a:gd name="T8" fmla="*/ 190 w 288"/>
                <a:gd name="T9" fmla="*/ 46 h 152"/>
                <a:gd name="T10" fmla="*/ 167 w 288"/>
                <a:gd name="T11" fmla="*/ 61 h 152"/>
                <a:gd name="T12" fmla="*/ 137 w 288"/>
                <a:gd name="T13" fmla="*/ 61 h 152"/>
                <a:gd name="T14" fmla="*/ 114 w 288"/>
                <a:gd name="T15" fmla="*/ 38 h 152"/>
                <a:gd name="T16" fmla="*/ 99 w 288"/>
                <a:gd name="T17" fmla="*/ 30 h 152"/>
                <a:gd name="T18" fmla="*/ 84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6 w 288"/>
                <a:gd name="T31" fmla="*/ 76 h 152"/>
                <a:gd name="T32" fmla="*/ 106 w 288"/>
                <a:gd name="T33" fmla="*/ 99 h 152"/>
                <a:gd name="T34" fmla="*/ 106 w 288"/>
                <a:gd name="T35" fmla="*/ 106 h 152"/>
                <a:gd name="T36" fmla="*/ 122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5 w 288"/>
                <a:gd name="T49" fmla="*/ 91 h 152"/>
                <a:gd name="T50" fmla="*/ 175 w 288"/>
                <a:gd name="T51" fmla="*/ 114 h 152"/>
                <a:gd name="T52" fmla="*/ 190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273 w 288"/>
                <a:gd name="T67" fmla="*/ 76 h 1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8"/>
                <a:gd name="T103" fmla="*/ 0 h 152"/>
                <a:gd name="T104" fmla="*/ 288 w 288"/>
                <a:gd name="T105" fmla="*/ 152 h 1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8" h="152">
                  <a:moveTo>
                    <a:pt x="273" y="68"/>
                  </a:moveTo>
                  <a:lnTo>
                    <a:pt x="273" y="46"/>
                  </a:lnTo>
                  <a:lnTo>
                    <a:pt x="235" y="53"/>
                  </a:lnTo>
                  <a:lnTo>
                    <a:pt x="243" y="30"/>
                  </a:lnTo>
                  <a:lnTo>
                    <a:pt x="190" y="46"/>
                  </a:lnTo>
                  <a:lnTo>
                    <a:pt x="167" y="61"/>
                  </a:lnTo>
                  <a:lnTo>
                    <a:pt x="137" y="61"/>
                  </a:lnTo>
                  <a:lnTo>
                    <a:pt x="114" y="38"/>
                  </a:lnTo>
                  <a:lnTo>
                    <a:pt x="99" y="30"/>
                  </a:lnTo>
                  <a:lnTo>
                    <a:pt x="84" y="46"/>
                  </a:lnTo>
                  <a:lnTo>
                    <a:pt x="91" y="15"/>
                  </a:lnTo>
                  <a:lnTo>
                    <a:pt x="114" y="8"/>
                  </a:lnTo>
                  <a:lnTo>
                    <a:pt x="99" y="0"/>
                  </a:lnTo>
                  <a:lnTo>
                    <a:pt x="61" y="30"/>
                  </a:lnTo>
                  <a:lnTo>
                    <a:pt x="0" y="68"/>
                  </a:lnTo>
                  <a:lnTo>
                    <a:pt x="16" y="76"/>
                  </a:lnTo>
                  <a:lnTo>
                    <a:pt x="106" y="99"/>
                  </a:lnTo>
                  <a:lnTo>
                    <a:pt x="106" y="106"/>
                  </a:lnTo>
                  <a:lnTo>
                    <a:pt x="122" y="114"/>
                  </a:lnTo>
                  <a:lnTo>
                    <a:pt x="114" y="137"/>
                  </a:lnTo>
                  <a:lnTo>
                    <a:pt x="129" y="129"/>
                  </a:lnTo>
                  <a:lnTo>
                    <a:pt x="129" y="152"/>
                  </a:lnTo>
                  <a:lnTo>
                    <a:pt x="159" y="91"/>
                  </a:lnTo>
                  <a:lnTo>
                    <a:pt x="159" y="114"/>
                  </a:lnTo>
                  <a:lnTo>
                    <a:pt x="175" y="91"/>
                  </a:lnTo>
                  <a:lnTo>
                    <a:pt x="175" y="114"/>
                  </a:lnTo>
                  <a:lnTo>
                    <a:pt x="190" y="91"/>
                  </a:lnTo>
                  <a:lnTo>
                    <a:pt x="212" y="84"/>
                  </a:lnTo>
                  <a:lnTo>
                    <a:pt x="220" y="76"/>
                  </a:lnTo>
                  <a:lnTo>
                    <a:pt x="258" y="91"/>
                  </a:lnTo>
                  <a:lnTo>
                    <a:pt x="258" y="76"/>
                  </a:lnTo>
                  <a:lnTo>
                    <a:pt x="288" y="76"/>
                  </a:lnTo>
                  <a:lnTo>
                    <a:pt x="273" y="68"/>
                  </a:lnTo>
                  <a:lnTo>
                    <a:pt x="273" y="76"/>
                  </a:lnTo>
                </a:path>
              </a:pathLst>
            </a:custGeom>
            <a:noFill/>
            <a:ln w="8">
              <a:solidFill>
                <a:srgbClr val="000000"/>
              </a:solidFill>
              <a:prstDash val="solid"/>
              <a:round/>
              <a:headEnd/>
              <a:tailEnd/>
            </a:ln>
          </p:spPr>
          <p:txBody>
            <a:bodyPr/>
            <a:lstStyle/>
            <a:p>
              <a:endParaRPr lang="en-US"/>
            </a:p>
          </p:txBody>
        </p:sp>
        <p:sp>
          <p:nvSpPr>
            <p:cNvPr id="18502" name="Freeform 69"/>
            <p:cNvSpPr>
              <a:spLocks/>
            </p:cNvSpPr>
            <p:nvPr/>
          </p:nvSpPr>
          <p:spPr bwMode="auto">
            <a:xfrm>
              <a:off x="3346" y="1663"/>
              <a:ext cx="197" cy="266"/>
            </a:xfrm>
            <a:custGeom>
              <a:avLst/>
              <a:gdLst>
                <a:gd name="T0" fmla="*/ 189 w 197"/>
                <a:gd name="T1" fmla="*/ 190 h 266"/>
                <a:gd name="T2" fmla="*/ 189 w 197"/>
                <a:gd name="T3" fmla="*/ 197 h 266"/>
                <a:gd name="T4" fmla="*/ 189 w 197"/>
                <a:gd name="T5" fmla="*/ 190 h 266"/>
                <a:gd name="T6" fmla="*/ 181 w 197"/>
                <a:gd name="T7" fmla="*/ 190 h 266"/>
                <a:gd name="T8" fmla="*/ 159 w 197"/>
                <a:gd name="T9" fmla="*/ 250 h 266"/>
                <a:gd name="T10" fmla="*/ 91 w 197"/>
                <a:gd name="T11" fmla="*/ 258 h 266"/>
                <a:gd name="T12" fmla="*/ 0 w 197"/>
                <a:gd name="T13" fmla="*/ 266 h 266"/>
                <a:gd name="T14" fmla="*/ 22 w 197"/>
                <a:gd name="T15" fmla="*/ 213 h 266"/>
                <a:gd name="T16" fmla="*/ 0 w 197"/>
                <a:gd name="T17" fmla="*/ 144 h 266"/>
                <a:gd name="T18" fmla="*/ 7 w 197"/>
                <a:gd name="T19" fmla="*/ 76 h 266"/>
                <a:gd name="T20" fmla="*/ 30 w 197"/>
                <a:gd name="T21" fmla="*/ 46 h 266"/>
                <a:gd name="T22" fmla="*/ 38 w 197"/>
                <a:gd name="T23" fmla="*/ 68 h 266"/>
                <a:gd name="T24" fmla="*/ 45 w 197"/>
                <a:gd name="T25" fmla="*/ 38 h 266"/>
                <a:gd name="T26" fmla="*/ 60 w 197"/>
                <a:gd name="T27" fmla="*/ 30 h 266"/>
                <a:gd name="T28" fmla="*/ 53 w 197"/>
                <a:gd name="T29" fmla="*/ 23 h 266"/>
                <a:gd name="T30" fmla="*/ 60 w 197"/>
                <a:gd name="T31" fmla="*/ 8 h 266"/>
                <a:gd name="T32" fmla="*/ 68 w 197"/>
                <a:gd name="T33" fmla="*/ 0 h 266"/>
                <a:gd name="T34" fmla="*/ 128 w 197"/>
                <a:gd name="T35" fmla="*/ 23 h 266"/>
                <a:gd name="T36" fmla="*/ 136 w 197"/>
                <a:gd name="T37" fmla="*/ 38 h 266"/>
                <a:gd name="T38" fmla="*/ 128 w 197"/>
                <a:gd name="T39" fmla="*/ 46 h 266"/>
                <a:gd name="T40" fmla="*/ 144 w 197"/>
                <a:gd name="T41" fmla="*/ 61 h 266"/>
                <a:gd name="T42" fmla="*/ 144 w 197"/>
                <a:gd name="T43" fmla="*/ 84 h 266"/>
                <a:gd name="T44" fmla="*/ 121 w 197"/>
                <a:gd name="T45" fmla="*/ 114 h 266"/>
                <a:gd name="T46" fmla="*/ 121 w 197"/>
                <a:gd name="T47" fmla="*/ 129 h 266"/>
                <a:gd name="T48" fmla="*/ 128 w 197"/>
                <a:gd name="T49" fmla="*/ 137 h 266"/>
                <a:gd name="T50" fmla="*/ 144 w 197"/>
                <a:gd name="T51" fmla="*/ 114 h 266"/>
                <a:gd name="T52" fmla="*/ 159 w 197"/>
                <a:gd name="T53" fmla="*/ 99 h 266"/>
                <a:gd name="T54" fmla="*/ 174 w 197"/>
                <a:gd name="T55" fmla="*/ 114 h 266"/>
                <a:gd name="T56" fmla="*/ 197 w 197"/>
                <a:gd name="T57" fmla="*/ 167 h 266"/>
                <a:gd name="T58" fmla="*/ 189 w 197"/>
                <a:gd name="T59" fmla="*/ 190 h 2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7"/>
                <a:gd name="T91" fmla="*/ 0 h 266"/>
                <a:gd name="T92" fmla="*/ 197 w 197"/>
                <a:gd name="T93" fmla="*/ 266 h 2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7" h="266">
                  <a:moveTo>
                    <a:pt x="189" y="190"/>
                  </a:moveTo>
                  <a:lnTo>
                    <a:pt x="189" y="197"/>
                  </a:lnTo>
                  <a:lnTo>
                    <a:pt x="189" y="190"/>
                  </a:lnTo>
                  <a:lnTo>
                    <a:pt x="181" y="190"/>
                  </a:lnTo>
                  <a:lnTo>
                    <a:pt x="159" y="250"/>
                  </a:lnTo>
                  <a:lnTo>
                    <a:pt x="91" y="258"/>
                  </a:lnTo>
                  <a:lnTo>
                    <a:pt x="0" y="266"/>
                  </a:lnTo>
                  <a:lnTo>
                    <a:pt x="22" y="213"/>
                  </a:lnTo>
                  <a:lnTo>
                    <a:pt x="0" y="144"/>
                  </a:lnTo>
                  <a:lnTo>
                    <a:pt x="7" y="76"/>
                  </a:lnTo>
                  <a:lnTo>
                    <a:pt x="30" y="46"/>
                  </a:lnTo>
                  <a:lnTo>
                    <a:pt x="38" y="68"/>
                  </a:lnTo>
                  <a:lnTo>
                    <a:pt x="45" y="38"/>
                  </a:lnTo>
                  <a:lnTo>
                    <a:pt x="60" y="30"/>
                  </a:lnTo>
                  <a:lnTo>
                    <a:pt x="53" y="23"/>
                  </a:lnTo>
                  <a:lnTo>
                    <a:pt x="60" y="8"/>
                  </a:lnTo>
                  <a:lnTo>
                    <a:pt x="68" y="0"/>
                  </a:lnTo>
                  <a:lnTo>
                    <a:pt x="128" y="23"/>
                  </a:lnTo>
                  <a:lnTo>
                    <a:pt x="136" y="38"/>
                  </a:lnTo>
                  <a:lnTo>
                    <a:pt x="128" y="46"/>
                  </a:lnTo>
                  <a:lnTo>
                    <a:pt x="144" y="61"/>
                  </a:lnTo>
                  <a:lnTo>
                    <a:pt x="144" y="84"/>
                  </a:lnTo>
                  <a:lnTo>
                    <a:pt x="121" y="114"/>
                  </a:lnTo>
                  <a:lnTo>
                    <a:pt x="121" y="129"/>
                  </a:lnTo>
                  <a:lnTo>
                    <a:pt x="128" y="137"/>
                  </a:lnTo>
                  <a:lnTo>
                    <a:pt x="144" y="114"/>
                  </a:lnTo>
                  <a:lnTo>
                    <a:pt x="159" y="99"/>
                  </a:lnTo>
                  <a:lnTo>
                    <a:pt x="174" y="114"/>
                  </a:lnTo>
                  <a:lnTo>
                    <a:pt x="197" y="167"/>
                  </a:lnTo>
                  <a:lnTo>
                    <a:pt x="189" y="190"/>
                  </a:lnTo>
                  <a:close/>
                </a:path>
              </a:pathLst>
            </a:custGeom>
            <a:solidFill>
              <a:srgbClr val="B22222"/>
            </a:solidFill>
            <a:ln w="8">
              <a:solidFill>
                <a:srgbClr val="B22222"/>
              </a:solidFill>
              <a:prstDash val="solid"/>
              <a:round/>
              <a:headEnd/>
              <a:tailEnd/>
            </a:ln>
          </p:spPr>
          <p:txBody>
            <a:bodyPr/>
            <a:lstStyle/>
            <a:p>
              <a:endParaRPr lang="en-US"/>
            </a:p>
          </p:txBody>
        </p:sp>
        <p:sp>
          <p:nvSpPr>
            <p:cNvPr id="18503" name="Freeform 70"/>
            <p:cNvSpPr>
              <a:spLocks/>
            </p:cNvSpPr>
            <p:nvPr/>
          </p:nvSpPr>
          <p:spPr bwMode="auto">
            <a:xfrm>
              <a:off x="3346" y="1663"/>
              <a:ext cx="197" cy="266"/>
            </a:xfrm>
            <a:custGeom>
              <a:avLst/>
              <a:gdLst>
                <a:gd name="T0" fmla="*/ 189 w 197"/>
                <a:gd name="T1" fmla="*/ 190 h 266"/>
                <a:gd name="T2" fmla="*/ 189 w 197"/>
                <a:gd name="T3" fmla="*/ 197 h 266"/>
                <a:gd name="T4" fmla="*/ 189 w 197"/>
                <a:gd name="T5" fmla="*/ 190 h 266"/>
                <a:gd name="T6" fmla="*/ 181 w 197"/>
                <a:gd name="T7" fmla="*/ 190 h 266"/>
                <a:gd name="T8" fmla="*/ 159 w 197"/>
                <a:gd name="T9" fmla="*/ 250 h 266"/>
                <a:gd name="T10" fmla="*/ 91 w 197"/>
                <a:gd name="T11" fmla="*/ 258 h 266"/>
                <a:gd name="T12" fmla="*/ 0 w 197"/>
                <a:gd name="T13" fmla="*/ 266 h 266"/>
                <a:gd name="T14" fmla="*/ 22 w 197"/>
                <a:gd name="T15" fmla="*/ 213 h 266"/>
                <a:gd name="T16" fmla="*/ 0 w 197"/>
                <a:gd name="T17" fmla="*/ 144 h 266"/>
                <a:gd name="T18" fmla="*/ 7 w 197"/>
                <a:gd name="T19" fmla="*/ 76 h 266"/>
                <a:gd name="T20" fmla="*/ 30 w 197"/>
                <a:gd name="T21" fmla="*/ 46 h 266"/>
                <a:gd name="T22" fmla="*/ 38 w 197"/>
                <a:gd name="T23" fmla="*/ 68 h 266"/>
                <a:gd name="T24" fmla="*/ 45 w 197"/>
                <a:gd name="T25" fmla="*/ 38 h 266"/>
                <a:gd name="T26" fmla="*/ 60 w 197"/>
                <a:gd name="T27" fmla="*/ 30 h 266"/>
                <a:gd name="T28" fmla="*/ 53 w 197"/>
                <a:gd name="T29" fmla="*/ 23 h 266"/>
                <a:gd name="T30" fmla="*/ 60 w 197"/>
                <a:gd name="T31" fmla="*/ 8 h 266"/>
                <a:gd name="T32" fmla="*/ 68 w 197"/>
                <a:gd name="T33" fmla="*/ 0 h 266"/>
                <a:gd name="T34" fmla="*/ 128 w 197"/>
                <a:gd name="T35" fmla="*/ 23 h 266"/>
                <a:gd name="T36" fmla="*/ 136 w 197"/>
                <a:gd name="T37" fmla="*/ 38 h 266"/>
                <a:gd name="T38" fmla="*/ 128 w 197"/>
                <a:gd name="T39" fmla="*/ 46 h 266"/>
                <a:gd name="T40" fmla="*/ 144 w 197"/>
                <a:gd name="T41" fmla="*/ 61 h 266"/>
                <a:gd name="T42" fmla="*/ 144 w 197"/>
                <a:gd name="T43" fmla="*/ 84 h 266"/>
                <a:gd name="T44" fmla="*/ 121 w 197"/>
                <a:gd name="T45" fmla="*/ 114 h 266"/>
                <a:gd name="T46" fmla="*/ 121 w 197"/>
                <a:gd name="T47" fmla="*/ 129 h 266"/>
                <a:gd name="T48" fmla="*/ 128 w 197"/>
                <a:gd name="T49" fmla="*/ 137 h 266"/>
                <a:gd name="T50" fmla="*/ 144 w 197"/>
                <a:gd name="T51" fmla="*/ 114 h 266"/>
                <a:gd name="T52" fmla="*/ 159 w 197"/>
                <a:gd name="T53" fmla="*/ 99 h 266"/>
                <a:gd name="T54" fmla="*/ 174 w 197"/>
                <a:gd name="T55" fmla="*/ 114 h 266"/>
                <a:gd name="T56" fmla="*/ 197 w 197"/>
                <a:gd name="T57" fmla="*/ 167 h 266"/>
                <a:gd name="T58" fmla="*/ 189 w 197"/>
                <a:gd name="T59" fmla="*/ 190 h 266"/>
                <a:gd name="T60" fmla="*/ 189 w 197"/>
                <a:gd name="T61" fmla="*/ 197 h 26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7"/>
                <a:gd name="T94" fmla="*/ 0 h 266"/>
                <a:gd name="T95" fmla="*/ 197 w 197"/>
                <a:gd name="T96" fmla="*/ 266 h 26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7" h="266">
                  <a:moveTo>
                    <a:pt x="189" y="190"/>
                  </a:moveTo>
                  <a:lnTo>
                    <a:pt x="189" y="197"/>
                  </a:lnTo>
                  <a:lnTo>
                    <a:pt x="189" y="190"/>
                  </a:lnTo>
                  <a:lnTo>
                    <a:pt x="181" y="190"/>
                  </a:lnTo>
                  <a:lnTo>
                    <a:pt x="159" y="250"/>
                  </a:lnTo>
                  <a:lnTo>
                    <a:pt x="91" y="258"/>
                  </a:lnTo>
                  <a:lnTo>
                    <a:pt x="0" y="266"/>
                  </a:lnTo>
                  <a:lnTo>
                    <a:pt x="22" y="213"/>
                  </a:lnTo>
                  <a:lnTo>
                    <a:pt x="0" y="144"/>
                  </a:lnTo>
                  <a:lnTo>
                    <a:pt x="7" y="76"/>
                  </a:lnTo>
                  <a:lnTo>
                    <a:pt x="30" y="46"/>
                  </a:lnTo>
                  <a:lnTo>
                    <a:pt x="38" y="68"/>
                  </a:lnTo>
                  <a:lnTo>
                    <a:pt x="45" y="38"/>
                  </a:lnTo>
                  <a:lnTo>
                    <a:pt x="60" y="30"/>
                  </a:lnTo>
                  <a:lnTo>
                    <a:pt x="53" y="23"/>
                  </a:lnTo>
                  <a:lnTo>
                    <a:pt x="60" y="8"/>
                  </a:lnTo>
                  <a:lnTo>
                    <a:pt x="68" y="0"/>
                  </a:lnTo>
                  <a:lnTo>
                    <a:pt x="128" y="23"/>
                  </a:lnTo>
                  <a:lnTo>
                    <a:pt x="136" y="38"/>
                  </a:lnTo>
                  <a:lnTo>
                    <a:pt x="128" y="46"/>
                  </a:lnTo>
                  <a:lnTo>
                    <a:pt x="144" y="61"/>
                  </a:lnTo>
                  <a:lnTo>
                    <a:pt x="144" y="84"/>
                  </a:lnTo>
                  <a:lnTo>
                    <a:pt x="121" y="114"/>
                  </a:lnTo>
                  <a:lnTo>
                    <a:pt x="121" y="129"/>
                  </a:lnTo>
                  <a:lnTo>
                    <a:pt x="128" y="137"/>
                  </a:lnTo>
                  <a:lnTo>
                    <a:pt x="144" y="114"/>
                  </a:lnTo>
                  <a:lnTo>
                    <a:pt x="159" y="99"/>
                  </a:lnTo>
                  <a:lnTo>
                    <a:pt x="174" y="114"/>
                  </a:lnTo>
                  <a:lnTo>
                    <a:pt x="197" y="167"/>
                  </a:lnTo>
                  <a:lnTo>
                    <a:pt x="189" y="190"/>
                  </a:lnTo>
                  <a:lnTo>
                    <a:pt x="189" y="197"/>
                  </a:lnTo>
                </a:path>
              </a:pathLst>
            </a:custGeom>
            <a:noFill/>
            <a:ln w="8">
              <a:solidFill>
                <a:srgbClr val="000000"/>
              </a:solidFill>
              <a:prstDash val="solid"/>
              <a:round/>
              <a:headEnd/>
              <a:tailEnd/>
            </a:ln>
          </p:spPr>
          <p:txBody>
            <a:bodyPr/>
            <a:lstStyle/>
            <a:p>
              <a:endParaRPr lang="en-US"/>
            </a:p>
          </p:txBody>
        </p:sp>
        <p:sp>
          <p:nvSpPr>
            <p:cNvPr id="18504" name="Freeform 71"/>
            <p:cNvSpPr>
              <a:spLocks/>
            </p:cNvSpPr>
            <p:nvPr/>
          </p:nvSpPr>
          <p:spPr bwMode="auto">
            <a:xfrm>
              <a:off x="2853" y="1466"/>
              <a:ext cx="334" cy="372"/>
            </a:xfrm>
            <a:custGeom>
              <a:avLst/>
              <a:gdLst>
                <a:gd name="T0" fmla="*/ 281 w 334"/>
                <a:gd name="T1" fmla="*/ 106 h 372"/>
                <a:gd name="T2" fmla="*/ 228 w 334"/>
                <a:gd name="T3" fmla="*/ 159 h 372"/>
                <a:gd name="T4" fmla="*/ 235 w 334"/>
                <a:gd name="T5" fmla="*/ 167 h 372"/>
                <a:gd name="T6" fmla="*/ 220 w 334"/>
                <a:gd name="T7" fmla="*/ 167 h 372"/>
                <a:gd name="T8" fmla="*/ 220 w 334"/>
                <a:gd name="T9" fmla="*/ 205 h 372"/>
                <a:gd name="T10" fmla="*/ 197 w 334"/>
                <a:gd name="T11" fmla="*/ 227 h 372"/>
                <a:gd name="T12" fmla="*/ 205 w 334"/>
                <a:gd name="T13" fmla="*/ 250 h 372"/>
                <a:gd name="T14" fmla="*/ 205 w 334"/>
                <a:gd name="T15" fmla="*/ 258 h 372"/>
                <a:gd name="T16" fmla="*/ 197 w 334"/>
                <a:gd name="T17" fmla="*/ 288 h 372"/>
                <a:gd name="T18" fmla="*/ 266 w 334"/>
                <a:gd name="T19" fmla="*/ 334 h 372"/>
                <a:gd name="T20" fmla="*/ 273 w 334"/>
                <a:gd name="T21" fmla="*/ 364 h 372"/>
                <a:gd name="T22" fmla="*/ 31 w 334"/>
                <a:gd name="T23" fmla="*/ 372 h 372"/>
                <a:gd name="T24" fmla="*/ 31 w 334"/>
                <a:gd name="T25" fmla="*/ 258 h 372"/>
                <a:gd name="T26" fmla="*/ 16 w 334"/>
                <a:gd name="T27" fmla="*/ 235 h 372"/>
                <a:gd name="T28" fmla="*/ 31 w 334"/>
                <a:gd name="T29" fmla="*/ 220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5 h 372"/>
                <a:gd name="T42" fmla="*/ 152 w 334"/>
                <a:gd name="T43" fmla="*/ 53 h 372"/>
                <a:gd name="T44" fmla="*/ 182 w 334"/>
                <a:gd name="T45" fmla="*/ 45 h 372"/>
                <a:gd name="T46" fmla="*/ 197 w 334"/>
                <a:gd name="T47" fmla="*/ 53 h 372"/>
                <a:gd name="T48" fmla="*/ 213 w 334"/>
                <a:gd name="T49" fmla="*/ 68 h 372"/>
                <a:gd name="T50" fmla="*/ 228 w 334"/>
                <a:gd name="T51" fmla="*/ 61 h 372"/>
                <a:gd name="T52" fmla="*/ 250 w 334"/>
                <a:gd name="T53" fmla="*/ 83 h 372"/>
                <a:gd name="T54" fmla="*/ 281 w 334"/>
                <a:gd name="T55" fmla="*/ 68 h 372"/>
                <a:gd name="T56" fmla="*/ 281 w 334"/>
                <a:gd name="T57" fmla="*/ 76 h 372"/>
                <a:gd name="T58" fmla="*/ 334 w 334"/>
                <a:gd name="T59" fmla="*/ 76 h 372"/>
                <a:gd name="T60" fmla="*/ 281 w 334"/>
                <a:gd name="T61" fmla="*/ 106 h 3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4"/>
                <a:gd name="T94" fmla="*/ 0 h 372"/>
                <a:gd name="T95" fmla="*/ 334 w 334"/>
                <a:gd name="T96" fmla="*/ 372 h 37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4" h="372">
                  <a:moveTo>
                    <a:pt x="281" y="106"/>
                  </a:moveTo>
                  <a:lnTo>
                    <a:pt x="228" y="159"/>
                  </a:lnTo>
                  <a:lnTo>
                    <a:pt x="235" y="167"/>
                  </a:lnTo>
                  <a:lnTo>
                    <a:pt x="220" y="167"/>
                  </a:lnTo>
                  <a:lnTo>
                    <a:pt x="220" y="205"/>
                  </a:lnTo>
                  <a:lnTo>
                    <a:pt x="197" y="227"/>
                  </a:lnTo>
                  <a:lnTo>
                    <a:pt x="205" y="250"/>
                  </a:lnTo>
                  <a:lnTo>
                    <a:pt x="205" y="258"/>
                  </a:lnTo>
                  <a:lnTo>
                    <a:pt x="197" y="288"/>
                  </a:lnTo>
                  <a:lnTo>
                    <a:pt x="266"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3" y="68"/>
                  </a:lnTo>
                  <a:lnTo>
                    <a:pt x="228" y="61"/>
                  </a:lnTo>
                  <a:lnTo>
                    <a:pt x="250" y="83"/>
                  </a:lnTo>
                  <a:lnTo>
                    <a:pt x="281" y="68"/>
                  </a:lnTo>
                  <a:lnTo>
                    <a:pt x="281" y="76"/>
                  </a:lnTo>
                  <a:lnTo>
                    <a:pt x="334" y="76"/>
                  </a:lnTo>
                  <a:lnTo>
                    <a:pt x="281" y="106"/>
                  </a:lnTo>
                  <a:close/>
                </a:path>
              </a:pathLst>
            </a:custGeom>
            <a:solidFill>
              <a:srgbClr val="FF4500"/>
            </a:solidFill>
            <a:ln w="8">
              <a:solidFill>
                <a:srgbClr val="FF4500"/>
              </a:solidFill>
              <a:prstDash val="solid"/>
              <a:round/>
              <a:headEnd/>
              <a:tailEnd/>
            </a:ln>
          </p:spPr>
          <p:txBody>
            <a:bodyPr/>
            <a:lstStyle/>
            <a:p>
              <a:endParaRPr lang="en-US"/>
            </a:p>
          </p:txBody>
        </p:sp>
        <p:sp>
          <p:nvSpPr>
            <p:cNvPr id="18505" name="Freeform 72"/>
            <p:cNvSpPr>
              <a:spLocks/>
            </p:cNvSpPr>
            <p:nvPr/>
          </p:nvSpPr>
          <p:spPr bwMode="auto">
            <a:xfrm>
              <a:off x="2853" y="1466"/>
              <a:ext cx="334" cy="372"/>
            </a:xfrm>
            <a:custGeom>
              <a:avLst/>
              <a:gdLst>
                <a:gd name="T0" fmla="*/ 281 w 334"/>
                <a:gd name="T1" fmla="*/ 106 h 372"/>
                <a:gd name="T2" fmla="*/ 228 w 334"/>
                <a:gd name="T3" fmla="*/ 159 h 372"/>
                <a:gd name="T4" fmla="*/ 235 w 334"/>
                <a:gd name="T5" fmla="*/ 167 h 372"/>
                <a:gd name="T6" fmla="*/ 220 w 334"/>
                <a:gd name="T7" fmla="*/ 167 h 372"/>
                <a:gd name="T8" fmla="*/ 220 w 334"/>
                <a:gd name="T9" fmla="*/ 205 h 372"/>
                <a:gd name="T10" fmla="*/ 197 w 334"/>
                <a:gd name="T11" fmla="*/ 227 h 372"/>
                <a:gd name="T12" fmla="*/ 205 w 334"/>
                <a:gd name="T13" fmla="*/ 250 h 372"/>
                <a:gd name="T14" fmla="*/ 205 w 334"/>
                <a:gd name="T15" fmla="*/ 258 h 372"/>
                <a:gd name="T16" fmla="*/ 197 w 334"/>
                <a:gd name="T17" fmla="*/ 288 h 372"/>
                <a:gd name="T18" fmla="*/ 266 w 334"/>
                <a:gd name="T19" fmla="*/ 334 h 372"/>
                <a:gd name="T20" fmla="*/ 273 w 334"/>
                <a:gd name="T21" fmla="*/ 364 h 372"/>
                <a:gd name="T22" fmla="*/ 31 w 334"/>
                <a:gd name="T23" fmla="*/ 372 h 372"/>
                <a:gd name="T24" fmla="*/ 31 w 334"/>
                <a:gd name="T25" fmla="*/ 258 h 372"/>
                <a:gd name="T26" fmla="*/ 16 w 334"/>
                <a:gd name="T27" fmla="*/ 235 h 372"/>
                <a:gd name="T28" fmla="*/ 31 w 334"/>
                <a:gd name="T29" fmla="*/ 220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5 h 372"/>
                <a:gd name="T42" fmla="*/ 152 w 334"/>
                <a:gd name="T43" fmla="*/ 53 h 372"/>
                <a:gd name="T44" fmla="*/ 182 w 334"/>
                <a:gd name="T45" fmla="*/ 45 h 372"/>
                <a:gd name="T46" fmla="*/ 197 w 334"/>
                <a:gd name="T47" fmla="*/ 53 h 372"/>
                <a:gd name="T48" fmla="*/ 213 w 334"/>
                <a:gd name="T49" fmla="*/ 68 h 372"/>
                <a:gd name="T50" fmla="*/ 228 w 334"/>
                <a:gd name="T51" fmla="*/ 61 h 372"/>
                <a:gd name="T52" fmla="*/ 250 w 334"/>
                <a:gd name="T53" fmla="*/ 83 h 372"/>
                <a:gd name="T54" fmla="*/ 281 w 334"/>
                <a:gd name="T55" fmla="*/ 68 h 372"/>
                <a:gd name="T56" fmla="*/ 281 w 334"/>
                <a:gd name="T57" fmla="*/ 76 h 372"/>
                <a:gd name="T58" fmla="*/ 334 w 334"/>
                <a:gd name="T59" fmla="*/ 76 h 372"/>
                <a:gd name="T60" fmla="*/ 281 w 334"/>
                <a:gd name="T61" fmla="*/ 106 h 372"/>
                <a:gd name="T62" fmla="*/ 281 w 334"/>
                <a:gd name="T63" fmla="*/ 114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4"/>
                <a:gd name="T97" fmla="*/ 0 h 372"/>
                <a:gd name="T98" fmla="*/ 334 w 334"/>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4" h="372">
                  <a:moveTo>
                    <a:pt x="281" y="106"/>
                  </a:moveTo>
                  <a:lnTo>
                    <a:pt x="228" y="159"/>
                  </a:lnTo>
                  <a:lnTo>
                    <a:pt x="235" y="167"/>
                  </a:lnTo>
                  <a:lnTo>
                    <a:pt x="220" y="167"/>
                  </a:lnTo>
                  <a:lnTo>
                    <a:pt x="220" y="205"/>
                  </a:lnTo>
                  <a:lnTo>
                    <a:pt x="197" y="227"/>
                  </a:lnTo>
                  <a:lnTo>
                    <a:pt x="205" y="250"/>
                  </a:lnTo>
                  <a:lnTo>
                    <a:pt x="205" y="258"/>
                  </a:lnTo>
                  <a:lnTo>
                    <a:pt x="197" y="288"/>
                  </a:lnTo>
                  <a:lnTo>
                    <a:pt x="266"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3" y="68"/>
                  </a:lnTo>
                  <a:lnTo>
                    <a:pt x="228" y="61"/>
                  </a:lnTo>
                  <a:lnTo>
                    <a:pt x="250" y="83"/>
                  </a:lnTo>
                  <a:lnTo>
                    <a:pt x="281" y="68"/>
                  </a:lnTo>
                  <a:lnTo>
                    <a:pt x="281" y="76"/>
                  </a:lnTo>
                  <a:lnTo>
                    <a:pt x="334" y="76"/>
                  </a:lnTo>
                  <a:lnTo>
                    <a:pt x="281" y="106"/>
                  </a:lnTo>
                  <a:lnTo>
                    <a:pt x="281" y="114"/>
                  </a:lnTo>
                </a:path>
              </a:pathLst>
            </a:custGeom>
            <a:noFill/>
            <a:ln w="8">
              <a:solidFill>
                <a:srgbClr val="000000"/>
              </a:solidFill>
              <a:prstDash val="solid"/>
              <a:round/>
              <a:headEnd/>
              <a:tailEnd/>
            </a:ln>
          </p:spPr>
          <p:txBody>
            <a:bodyPr/>
            <a:lstStyle/>
            <a:p>
              <a:endParaRPr lang="en-US"/>
            </a:p>
          </p:txBody>
        </p:sp>
        <p:sp>
          <p:nvSpPr>
            <p:cNvPr id="18506" name="Freeform 73"/>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1 w 182"/>
                <a:gd name="T33" fmla="*/ 167 h 311"/>
                <a:gd name="T34" fmla="*/ 38 w 182"/>
                <a:gd name="T35" fmla="*/ 167 h 311"/>
                <a:gd name="T36" fmla="*/ 31 w 182"/>
                <a:gd name="T37" fmla="*/ 159 h 311"/>
                <a:gd name="T38" fmla="*/ 23 w 182"/>
                <a:gd name="T39" fmla="*/ 159 h 311"/>
                <a:gd name="T40" fmla="*/ 23 w 182"/>
                <a:gd name="T41" fmla="*/ 136 h 311"/>
                <a:gd name="T42" fmla="*/ 31 w 182"/>
                <a:gd name="T43" fmla="*/ 121 h 311"/>
                <a:gd name="T44" fmla="*/ 31 w 182"/>
                <a:gd name="T45" fmla="*/ 106 h 311"/>
                <a:gd name="T46" fmla="*/ 15 w 182"/>
                <a:gd name="T47" fmla="*/ 106 h 311"/>
                <a:gd name="T48" fmla="*/ 15 w 182"/>
                <a:gd name="T49" fmla="*/ 91 h 311"/>
                <a:gd name="T50" fmla="*/ 31 w 182"/>
                <a:gd name="T51" fmla="*/ 91 h 311"/>
                <a:gd name="T52" fmla="*/ 23 w 182"/>
                <a:gd name="T53" fmla="*/ 75 h 311"/>
                <a:gd name="T54" fmla="*/ 38 w 182"/>
                <a:gd name="T55" fmla="*/ 60 h 311"/>
                <a:gd name="T56" fmla="*/ 31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2"/>
                <a:gd name="T109" fmla="*/ 0 h 311"/>
                <a:gd name="T110" fmla="*/ 182 w 182"/>
                <a:gd name="T111" fmla="*/ 311 h 31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1" y="167"/>
                  </a:lnTo>
                  <a:lnTo>
                    <a:pt x="38" y="167"/>
                  </a:lnTo>
                  <a:lnTo>
                    <a:pt x="31" y="159"/>
                  </a:lnTo>
                  <a:lnTo>
                    <a:pt x="23" y="159"/>
                  </a:lnTo>
                  <a:lnTo>
                    <a:pt x="23" y="136"/>
                  </a:lnTo>
                  <a:lnTo>
                    <a:pt x="31" y="121"/>
                  </a:lnTo>
                  <a:lnTo>
                    <a:pt x="31" y="106"/>
                  </a:lnTo>
                  <a:lnTo>
                    <a:pt x="15" y="106"/>
                  </a:lnTo>
                  <a:lnTo>
                    <a:pt x="15" y="91"/>
                  </a:lnTo>
                  <a:lnTo>
                    <a:pt x="31" y="91"/>
                  </a:lnTo>
                  <a:lnTo>
                    <a:pt x="23" y="75"/>
                  </a:lnTo>
                  <a:lnTo>
                    <a:pt x="38" y="60"/>
                  </a:lnTo>
                  <a:lnTo>
                    <a:pt x="31" y="60"/>
                  </a:lnTo>
                  <a:lnTo>
                    <a:pt x="53" y="45"/>
                  </a:lnTo>
                  <a:lnTo>
                    <a:pt x="53" y="22"/>
                  </a:lnTo>
                  <a:lnTo>
                    <a:pt x="61" y="15"/>
                  </a:lnTo>
                  <a:lnTo>
                    <a:pt x="61" y="7"/>
                  </a:lnTo>
                  <a:lnTo>
                    <a:pt x="174" y="0"/>
                  </a:lnTo>
                  <a:lnTo>
                    <a:pt x="174" y="7"/>
                  </a:lnTo>
                  <a:lnTo>
                    <a:pt x="174" y="197"/>
                  </a:lnTo>
                  <a:close/>
                </a:path>
              </a:pathLst>
            </a:custGeom>
            <a:solidFill>
              <a:srgbClr val="B22222"/>
            </a:solidFill>
            <a:ln w="8">
              <a:solidFill>
                <a:srgbClr val="B22222"/>
              </a:solidFill>
              <a:prstDash val="solid"/>
              <a:round/>
              <a:headEnd/>
              <a:tailEnd/>
            </a:ln>
          </p:spPr>
          <p:txBody>
            <a:bodyPr/>
            <a:lstStyle/>
            <a:p>
              <a:endParaRPr lang="en-US"/>
            </a:p>
          </p:txBody>
        </p:sp>
        <p:sp>
          <p:nvSpPr>
            <p:cNvPr id="18507" name="Freeform 74"/>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1 w 182"/>
                <a:gd name="T33" fmla="*/ 167 h 311"/>
                <a:gd name="T34" fmla="*/ 38 w 182"/>
                <a:gd name="T35" fmla="*/ 167 h 311"/>
                <a:gd name="T36" fmla="*/ 31 w 182"/>
                <a:gd name="T37" fmla="*/ 159 h 311"/>
                <a:gd name="T38" fmla="*/ 23 w 182"/>
                <a:gd name="T39" fmla="*/ 159 h 311"/>
                <a:gd name="T40" fmla="*/ 23 w 182"/>
                <a:gd name="T41" fmla="*/ 136 h 311"/>
                <a:gd name="T42" fmla="*/ 31 w 182"/>
                <a:gd name="T43" fmla="*/ 121 h 311"/>
                <a:gd name="T44" fmla="*/ 31 w 182"/>
                <a:gd name="T45" fmla="*/ 106 h 311"/>
                <a:gd name="T46" fmla="*/ 15 w 182"/>
                <a:gd name="T47" fmla="*/ 106 h 311"/>
                <a:gd name="T48" fmla="*/ 15 w 182"/>
                <a:gd name="T49" fmla="*/ 91 h 311"/>
                <a:gd name="T50" fmla="*/ 31 w 182"/>
                <a:gd name="T51" fmla="*/ 91 h 311"/>
                <a:gd name="T52" fmla="*/ 23 w 182"/>
                <a:gd name="T53" fmla="*/ 75 h 311"/>
                <a:gd name="T54" fmla="*/ 38 w 182"/>
                <a:gd name="T55" fmla="*/ 60 h 311"/>
                <a:gd name="T56" fmla="*/ 31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174 w 182"/>
                <a:gd name="T73" fmla="*/ 204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2"/>
                <a:gd name="T112" fmla="*/ 0 h 311"/>
                <a:gd name="T113" fmla="*/ 182 w 182"/>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1" y="167"/>
                  </a:lnTo>
                  <a:lnTo>
                    <a:pt x="38" y="167"/>
                  </a:lnTo>
                  <a:lnTo>
                    <a:pt x="31" y="159"/>
                  </a:lnTo>
                  <a:lnTo>
                    <a:pt x="23" y="159"/>
                  </a:lnTo>
                  <a:lnTo>
                    <a:pt x="23" y="136"/>
                  </a:lnTo>
                  <a:lnTo>
                    <a:pt x="31" y="121"/>
                  </a:lnTo>
                  <a:lnTo>
                    <a:pt x="31" y="106"/>
                  </a:lnTo>
                  <a:lnTo>
                    <a:pt x="15" y="106"/>
                  </a:lnTo>
                  <a:lnTo>
                    <a:pt x="15" y="91"/>
                  </a:lnTo>
                  <a:lnTo>
                    <a:pt x="31" y="91"/>
                  </a:lnTo>
                  <a:lnTo>
                    <a:pt x="23" y="75"/>
                  </a:lnTo>
                  <a:lnTo>
                    <a:pt x="38" y="60"/>
                  </a:lnTo>
                  <a:lnTo>
                    <a:pt x="31" y="60"/>
                  </a:lnTo>
                  <a:lnTo>
                    <a:pt x="53" y="45"/>
                  </a:lnTo>
                  <a:lnTo>
                    <a:pt x="53" y="22"/>
                  </a:lnTo>
                  <a:lnTo>
                    <a:pt x="61" y="15"/>
                  </a:lnTo>
                  <a:lnTo>
                    <a:pt x="61" y="7"/>
                  </a:lnTo>
                  <a:lnTo>
                    <a:pt x="174" y="0"/>
                  </a:lnTo>
                  <a:lnTo>
                    <a:pt x="174" y="7"/>
                  </a:lnTo>
                  <a:lnTo>
                    <a:pt x="174" y="197"/>
                  </a:lnTo>
                  <a:lnTo>
                    <a:pt x="174" y="204"/>
                  </a:lnTo>
                </a:path>
              </a:pathLst>
            </a:custGeom>
            <a:noFill/>
            <a:ln w="8">
              <a:solidFill>
                <a:srgbClr val="000000"/>
              </a:solidFill>
              <a:prstDash val="solid"/>
              <a:round/>
              <a:headEnd/>
              <a:tailEnd/>
            </a:ln>
          </p:spPr>
          <p:txBody>
            <a:bodyPr/>
            <a:lstStyle/>
            <a:p>
              <a:endParaRPr lang="en-US"/>
            </a:p>
          </p:txBody>
        </p:sp>
        <p:sp>
          <p:nvSpPr>
            <p:cNvPr id="18508" name="Freeform 75"/>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5 w 333"/>
                <a:gd name="T7" fmla="*/ 151 h 296"/>
                <a:gd name="T8" fmla="*/ 280 w 333"/>
                <a:gd name="T9" fmla="*/ 106 h 296"/>
                <a:gd name="T10" fmla="*/ 257 w 333"/>
                <a:gd name="T11" fmla="*/ 98 h 296"/>
                <a:gd name="T12" fmla="*/ 250 w 333"/>
                <a:gd name="T13" fmla="*/ 106 h 296"/>
                <a:gd name="T14" fmla="*/ 242 w 333"/>
                <a:gd name="T15" fmla="*/ 83 h 296"/>
                <a:gd name="T16" fmla="*/ 212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50 w 333"/>
                <a:gd name="T37" fmla="*/ 258 h 296"/>
                <a:gd name="T38" fmla="*/ 280 w 333"/>
                <a:gd name="T39" fmla="*/ 258 h 296"/>
                <a:gd name="T40" fmla="*/ 287 w 333"/>
                <a:gd name="T41" fmla="*/ 273 h 296"/>
                <a:gd name="T42" fmla="*/ 272 w 333"/>
                <a:gd name="T43" fmla="*/ 296 h 296"/>
                <a:gd name="T44" fmla="*/ 310 w 333"/>
                <a:gd name="T45" fmla="*/ 288 h 296"/>
                <a:gd name="T46" fmla="*/ 318 w 333"/>
                <a:gd name="T47" fmla="*/ 258 h 296"/>
                <a:gd name="T48" fmla="*/ 310 w 333"/>
                <a:gd name="T49" fmla="*/ 258 h 296"/>
                <a:gd name="T50" fmla="*/ 318 w 333"/>
                <a:gd name="T51" fmla="*/ 250 h 296"/>
                <a:gd name="T52" fmla="*/ 318 w 333"/>
                <a:gd name="T53" fmla="*/ 258 h 296"/>
                <a:gd name="T54" fmla="*/ 333 w 333"/>
                <a:gd name="T55" fmla="*/ 242 h 296"/>
                <a:gd name="T56" fmla="*/ 333 w 333"/>
                <a:gd name="T57" fmla="*/ 227 h 2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3"/>
                <a:gd name="T88" fmla="*/ 0 h 296"/>
                <a:gd name="T89" fmla="*/ 333 w 333"/>
                <a:gd name="T90" fmla="*/ 296 h 2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3" h="296">
                  <a:moveTo>
                    <a:pt x="333" y="227"/>
                  </a:moveTo>
                  <a:lnTo>
                    <a:pt x="310" y="204"/>
                  </a:lnTo>
                  <a:lnTo>
                    <a:pt x="310" y="182"/>
                  </a:lnTo>
                  <a:lnTo>
                    <a:pt x="265" y="151"/>
                  </a:lnTo>
                  <a:lnTo>
                    <a:pt x="280" y="106"/>
                  </a:lnTo>
                  <a:lnTo>
                    <a:pt x="257" y="98"/>
                  </a:lnTo>
                  <a:lnTo>
                    <a:pt x="250" y="106"/>
                  </a:lnTo>
                  <a:lnTo>
                    <a:pt x="242" y="83"/>
                  </a:lnTo>
                  <a:lnTo>
                    <a:pt x="212" y="53"/>
                  </a:lnTo>
                  <a:lnTo>
                    <a:pt x="204" y="15"/>
                  </a:lnTo>
                  <a:lnTo>
                    <a:pt x="189" y="0"/>
                  </a:lnTo>
                  <a:lnTo>
                    <a:pt x="0" y="7"/>
                  </a:lnTo>
                  <a:lnTo>
                    <a:pt x="22" y="45"/>
                  </a:lnTo>
                  <a:lnTo>
                    <a:pt x="37" y="53"/>
                  </a:lnTo>
                  <a:lnTo>
                    <a:pt x="37" y="60"/>
                  </a:lnTo>
                  <a:lnTo>
                    <a:pt x="30" y="76"/>
                  </a:lnTo>
                  <a:lnTo>
                    <a:pt x="53" y="98"/>
                  </a:lnTo>
                  <a:lnTo>
                    <a:pt x="53" y="265"/>
                  </a:lnTo>
                  <a:lnTo>
                    <a:pt x="250" y="258"/>
                  </a:lnTo>
                  <a:lnTo>
                    <a:pt x="280" y="258"/>
                  </a:lnTo>
                  <a:lnTo>
                    <a:pt x="287" y="273"/>
                  </a:lnTo>
                  <a:lnTo>
                    <a:pt x="272" y="296"/>
                  </a:lnTo>
                  <a:lnTo>
                    <a:pt x="310" y="288"/>
                  </a:lnTo>
                  <a:lnTo>
                    <a:pt x="318" y="258"/>
                  </a:lnTo>
                  <a:lnTo>
                    <a:pt x="310" y="258"/>
                  </a:lnTo>
                  <a:lnTo>
                    <a:pt x="318" y="250"/>
                  </a:lnTo>
                  <a:lnTo>
                    <a:pt x="318" y="258"/>
                  </a:lnTo>
                  <a:lnTo>
                    <a:pt x="333" y="242"/>
                  </a:lnTo>
                  <a:lnTo>
                    <a:pt x="333" y="227"/>
                  </a:lnTo>
                  <a:close/>
                </a:path>
              </a:pathLst>
            </a:custGeom>
            <a:solidFill>
              <a:srgbClr val="B22222"/>
            </a:solidFill>
            <a:ln w="8">
              <a:solidFill>
                <a:srgbClr val="B22222"/>
              </a:solidFill>
              <a:prstDash val="solid"/>
              <a:round/>
              <a:headEnd/>
              <a:tailEnd/>
            </a:ln>
          </p:spPr>
          <p:txBody>
            <a:bodyPr/>
            <a:lstStyle/>
            <a:p>
              <a:endParaRPr lang="en-US"/>
            </a:p>
          </p:txBody>
        </p:sp>
        <p:sp>
          <p:nvSpPr>
            <p:cNvPr id="18509" name="Freeform 76"/>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5 w 333"/>
                <a:gd name="T7" fmla="*/ 151 h 296"/>
                <a:gd name="T8" fmla="*/ 280 w 333"/>
                <a:gd name="T9" fmla="*/ 106 h 296"/>
                <a:gd name="T10" fmla="*/ 257 w 333"/>
                <a:gd name="T11" fmla="*/ 98 h 296"/>
                <a:gd name="T12" fmla="*/ 250 w 333"/>
                <a:gd name="T13" fmla="*/ 106 h 296"/>
                <a:gd name="T14" fmla="*/ 242 w 333"/>
                <a:gd name="T15" fmla="*/ 83 h 296"/>
                <a:gd name="T16" fmla="*/ 212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50 w 333"/>
                <a:gd name="T37" fmla="*/ 258 h 296"/>
                <a:gd name="T38" fmla="*/ 280 w 333"/>
                <a:gd name="T39" fmla="*/ 258 h 296"/>
                <a:gd name="T40" fmla="*/ 287 w 333"/>
                <a:gd name="T41" fmla="*/ 273 h 296"/>
                <a:gd name="T42" fmla="*/ 272 w 333"/>
                <a:gd name="T43" fmla="*/ 296 h 296"/>
                <a:gd name="T44" fmla="*/ 310 w 333"/>
                <a:gd name="T45" fmla="*/ 288 h 296"/>
                <a:gd name="T46" fmla="*/ 318 w 333"/>
                <a:gd name="T47" fmla="*/ 258 h 296"/>
                <a:gd name="T48" fmla="*/ 310 w 333"/>
                <a:gd name="T49" fmla="*/ 258 h 296"/>
                <a:gd name="T50" fmla="*/ 318 w 333"/>
                <a:gd name="T51" fmla="*/ 250 h 296"/>
                <a:gd name="T52" fmla="*/ 318 w 333"/>
                <a:gd name="T53" fmla="*/ 258 h 296"/>
                <a:gd name="T54" fmla="*/ 333 w 333"/>
                <a:gd name="T55" fmla="*/ 242 h 296"/>
                <a:gd name="T56" fmla="*/ 333 w 333"/>
                <a:gd name="T57" fmla="*/ 227 h 296"/>
                <a:gd name="T58" fmla="*/ 333 w 333"/>
                <a:gd name="T59" fmla="*/ 235 h 2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3"/>
                <a:gd name="T91" fmla="*/ 0 h 296"/>
                <a:gd name="T92" fmla="*/ 333 w 333"/>
                <a:gd name="T93" fmla="*/ 296 h 2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3" h="296">
                  <a:moveTo>
                    <a:pt x="333" y="227"/>
                  </a:moveTo>
                  <a:lnTo>
                    <a:pt x="310" y="204"/>
                  </a:lnTo>
                  <a:lnTo>
                    <a:pt x="310" y="182"/>
                  </a:lnTo>
                  <a:lnTo>
                    <a:pt x="265" y="151"/>
                  </a:lnTo>
                  <a:lnTo>
                    <a:pt x="280" y="106"/>
                  </a:lnTo>
                  <a:lnTo>
                    <a:pt x="257" y="98"/>
                  </a:lnTo>
                  <a:lnTo>
                    <a:pt x="250" y="106"/>
                  </a:lnTo>
                  <a:lnTo>
                    <a:pt x="242" y="83"/>
                  </a:lnTo>
                  <a:lnTo>
                    <a:pt x="212" y="53"/>
                  </a:lnTo>
                  <a:lnTo>
                    <a:pt x="204" y="15"/>
                  </a:lnTo>
                  <a:lnTo>
                    <a:pt x="189" y="0"/>
                  </a:lnTo>
                  <a:lnTo>
                    <a:pt x="0" y="7"/>
                  </a:lnTo>
                  <a:lnTo>
                    <a:pt x="22" y="45"/>
                  </a:lnTo>
                  <a:lnTo>
                    <a:pt x="37" y="53"/>
                  </a:lnTo>
                  <a:lnTo>
                    <a:pt x="37" y="60"/>
                  </a:lnTo>
                  <a:lnTo>
                    <a:pt x="30" y="76"/>
                  </a:lnTo>
                  <a:lnTo>
                    <a:pt x="53" y="98"/>
                  </a:lnTo>
                  <a:lnTo>
                    <a:pt x="53" y="265"/>
                  </a:lnTo>
                  <a:lnTo>
                    <a:pt x="250" y="258"/>
                  </a:lnTo>
                  <a:lnTo>
                    <a:pt x="280" y="258"/>
                  </a:lnTo>
                  <a:lnTo>
                    <a:pt x="287" y="273"/>
                  </a:lnTo>
                  <a:lnTo>
                    <a:pt x="272" y="296"/>
                  </a:lnTo>
                  <a:lnTo>
                    <a:pt x="310" y="288"/>
                  </a:lnTo>
                  <a:lnTo>
                    <a:pt x="318" y="258"/>
                  </a:lnTo>
                  <a:lnTo>
                    <a:pt x="310" y="258"/>
                  </a:lnTo>
                  <a:lnTo>
                    <a:pt x="318" y="250"/>
                  </a:lnTo>
                  <a:lnTo>
                    <a:pt x="318" y="258"/>
                  </a:lnTo>
                  <a:lnTo>
                    <a:pt x="333" y="242"/>
                  </a:lnTo>
                  <a:lnTo>
                    <a:pt x="333" y="227"/>
                  </a:lnTo>
                  <a:lnTo>
                    <a:pt x="333" y="235"/>
                  </a:lnTo>
                </a:path>
              </a:pathLst>
            </a:custGeom>
            <a:noFill/>
            <a:ln w="8">
              <a:solidFill>
                <a:srgbClr val="000000"/>
              </a:solidFill>
              <a:prstDash val="solid"/>
              <a:round/>
              <a:headEnd/>
              <a:tailEnd/>
            </a:ln>
          </p:spPr>
          <p:txBody>
            <a:bodyPr/>
            <a:lstStyle/>
            <a:p>
              <a:endParaRPr lang="en-US"/>
            </a:p>
          </p:txBody>
        </p:sp>
        <p:sp>
          <p:nvSpPr>
            <p:cNvPr id="18510" name="Freeform 77"/>
            <p:cNvSpPr>
              <a:spLocks/>
            </p:cNvSpPr>
            <p:nvPr/>
          </p:nvSpPr>
          <p:spPr bwMode="auto">
            <a:xfrm>
              <a:off x="2043" y="1398"/>
              <a:ext cx="523" cy="326"/>
            </a:xfrm>
            <a:custGeom>
              <a:avLst/>
              <a:gdLst>
                <a:gd name="T0" fmla="*/ 508 w 523"/>
                <a:gd name="T1" fmla="*/ 273 h 326"/>
                <a:gd name="T2" fmla="*/ 523 w 523"/>
                <a:gd name="T3" fmla="*/ 75 h 326"/>
                <a:gd name="T4" fmla="*/ 212 w 523"/>
                <a:gd name="T5" fmla="*/ 38 h 326"/>
                <a:gd name="T6" fmla="*/ 15 w 523"/>
                <a:gd name="T7" fmla="*/ 0 h 326"/>
                <a:gd name="T8" fmla="*/ 0 w 523"/>
                <a:gd name="T9" fmla="*/ 68 h 326"/>
                <a:gd name="T10" fmla="*/ 8 w 523"/>
                <a:gd name="T11" fmla="*/ 83 h 326"/>
                <a:gd name="T12" fmla="*/ 8 w 523"/>
                <a:gd name="T13" fmla="*/ 98 h 326"/>
                <a:gd name="T14" fmla="*/ 23 w 523"/>
                <a:gd name="T15" fmla="*/ 113 h 326"/>
                <a:gd name="T16" fmla="*/ 38 w 523"/>
                <a:gd name="T17" fmla="*/ 159 h 326"/>
                <a:gd name="T18" fmla="*/ 61 w 523"/>
                <a:gd name="T19" fmla="*/ 159 h 326"/>
                <a:gd name="T20" fmla="*/ 38 w 523"/>
                <a:gd name="T21" fmla="*/ 227 h 326"/>
                <a:gd name="T22" fmla="*/ 46 w 523"/>
                <a:gd name="T23" fmla="*/ 235 h 326"/>
                <a:gd name="T24" fmla="*/ 61 w 523"/>
                <a:gd name="T25" fmla="*/ 227 h 326"/>
                <a:gd name="T26" fmla="*/ 76 w 523"/>
                <a:gd name="T27" fmla="*/ 280 h 326"/>
                <a:gd name="T28" fmla="*/ 91 w 523"/>
                <a:gd name="T29" fmla="*/ 288 h 326"/>
                <a:gd name="T30" fmla="*/ 99 w 523"/>
                <a:gd name="T31" fmla="*/ 318 h 326"/>
                <a:gd name="T32" fmla="*/ 121 w 523"/>
                <a:gd name="T33" fmla="*/ 311 h 326"/>
                <a:gd name="T34" fmla="*/ 159 w 523"/>
                <a:gd name="T35" fmla="*/ 318 h 326"/>
                <a:gd name="T36" fmla="*/ 167 w 523"/>
                <a:gd name="T37" fmla="*/ 303 h 326"/>
                <a:gd name="T38" fmla="*/ 182 w 523"/>
                <a:gd name="T39" fmla="*/ 326 h 326"/>
                <a:gd name="T40" fmla="*/ 182 w 523"/>
                <a:gd name="T41" fmla="*/ 288 h 326"/>
                <a:gd name="T42" fmla="*/ 500 w 523"/>
                <a:gd name="T43" fmla="*/ 326 h 326"/>
                <a:gd name="T44" fmla="*/ 508 w 523"/>
                <a:gd name="T45" fmla="*/ 273 h 3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23"/>
                <a:gd name="T70" fmla="*/ 0 h 326"/>
                <a:gd name="T71" fmla="*/ 523 w 523"/>
                <a:gd name="T72" fmla="*/ 326 h 3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23" h="326">
                  <a:moveTo>
                    <a:pt x="508" y="273"/>
                  </a:moveTo>
                  <a:lnTo>
                    <a:pt x="523" y="75"/>
                  </a:lnTo>
                  <a:lnTo>
                    <a:pt x="212" y="38"/>
                  </a:lnTo>
                  <a:lnTo>
                    <a:pt x="15" y="0"/>
                  </a:lnTo>
                  <a:lnTo>
                    <a:pt x="0" y="68"/>
                  </a:lnTo>
                  <a:lnTo>
                    <a:pt x="8" y="83"/>
                  </a:lnTo>
                  <a:lnTo>
                    <a:pt x="8" y="98"/>
                  </a:lnTo>
                  <a:lnTo>
                    <a:pt x="23" y="113"/>
                  </a:lnTo>
                  <a:lnTo>
                    <a:pt x="38" y="159"/>
                  </a:lnTo>
                  <a:lnTo>
                    <a:pt x="61" y="159"/>
                  </a:lnTo>
                  <a:lnTo>
                    <a:pt x="38" y="227"/>
                  </a:lnTo>
                  <a:lnTo>
                    <a:pt x="46" y="235"/>
                  </a:lnTo>
                  <a:lnTo>
                    <a:pt x="61" y="227"/>
                  </a:lnTo>
                  <a:lnTo>
                    <a:pt x="76" y="280"/>
                  </a:lnTo>
                  <a:lnTo>
                    <a:pt x="91" y="288"/>
                  </a:lnTo>
                  <a:lnTo>
                    <a:pt x="99" y="318"/>
                  </a:lnTo>
                  <a:lnTo>
                    <a:pt x="121" y="311"/>
                  </a:lnTo>
                  <a:lnTo>
                    <a:pt x="159" y="318"/>
                  </a:lnTo>
                  <a:lnTo>
                    <a:pt x="167" y="303"/>
                  </a:lnTo>
                  <a:lnTo>
                    <a:pt x="182" y="326"/>
                  </a:lnTo>
                  <a:lnTo>
                    <a:pt x="182" y="288"/>
                  </a:lnTo>
                  <a:lnTo>
                    <a:pt x="500" y="326"/>
                  </a:lnTo>
                  <a:lnTo>
                    <a:pt x="508" y="273"/>
                  </a:lnTo>
                  <a:close/>
                </a:path>
              </a:pathLst>
            </a:custGeom>
            <a:solidFill>
              <a:srgbClr val="FF4500"/>
            </a:solidFill>
            <a:ln w="8">
              <a:solidFill>
                <a:srgbClr val="FF4500"/>
              </a:solidFill>
              <a:prstDash val="solid"/>
              <a:round/>
              <a:headEnd/>
              <a:tailEnd/>
            </a:ln>
          </p:spPr>
          <p:txBody>
            <a:bodyPr/>
            <a:lstStyle/>
            <a:p>
              <a:endParaRPr lang="en-US"/>
            </a:p>
          </p:txBody>
        </p:sp>
        <p:sp>
          <p:nvSpPr>
            <p:cNvPr id="18511" name="Freeform 78"/>
            <p:cNvSpPr>
              <a:spLocks/>
            </p:cNvSpPr>
            <p:nvPr/>
          </p:nvSpPr>
          <p:spPr bwMode="auto">
            <a:xfrm>
              <a:off x="2043" y="1398"/>
              <a:ext cx="523" cy="326"/>
            </a:xfrm>
            <a:custGeom>
              <a:avLst/>
              <a:gdLst>
                <a:gd name="T0" fmla="*/ 508 w 523"/>
                <a:gd name="T1" fmla="*/ 273 h 326"/>
                <a:gd name="T2" fmla="*/ 523 w 523"/>
                <a:gd name="T3" fmla="*/ 75 h 326"/>
                <a:gd name="T4" fmla="*/ 212 w 523"/>
                <a:gd name="T5" fmla="*/ 38 h 326"/>
                <a:gd name="T6" fmla="*/ 15 w 523"/>
                <a:gd name="T7" fmla="*/ 0 h 326"/>
                <a:gd name="T8" fmla="*/ 0 w 523"/>
                <a:gd name="T9" fmla="*/ 68 h 326"/>
                <a:gd name="T10" fmla="*/ 8 w 523"/>
                <a:gd name="T11" fmla="*/ 83 h 326"/>
                <a:gd name="T12" fmla="*/ 8 w 523"/>
                <a:gd name="T13" fmla="*/ 98 h 326"/>
                <a:gd name="T14" fmla="*/ 23 w 523"/>
                <a:gd name="T15" fmla="*/ 113 h 326"/>
                <a:gd name="T16" fmla="*/ 38 w 523"/>
                <a:gd name="T17" fmla="*/ 159 h 326"/>
                <a:gd name="T18" fmla="*/ 61 w 523"/>
                <a:gd name="T19" fmla="*/ 159 h 326"/>
                <a:gd name="T20" fmla="*/ 38 w 523"/>
                <a:gd name="T21" fmla="*/ 227 h 326"/>
                <a:gd name="T22" fmla="*/ 46 w 523"/>
                <a:gd name="T23" fmla="*/ 235 h 326"/>
                <a:gd name="T24" fmla="*/ 61 w 523"/>
                <a:gd name="T25" fmla="*/ 227 h 326"/>
                <a:gd name="T26" fmla="*/ 76 w 523"/>
                <a:gd name="T27" fmla="*/ 280 h 326"/>
                <a:gd name="T28" fmla="*/ 91 w 523"/>
                <a:gd name="T29" fmla="*/ 288 h 326"/>
                <a:gd name="T30" fmla="*/ 99 w 523"/>
                <a:gd name="T31" fmla="*/ 318 h 326"/>
                <a:gd name="T32" fmla="*/ 121 w 523"/>
                <a:gd name="T33" fmla="*/ 311 h 326"/>
                <a:gd name="T34" fmla="*/ 159 w 523"/>
                <a:gd name="T35" fmla="*/ 318 h 326"/>
                <a:gd name="T36" fmla="*/ 167 w 523"/>
                <a:gd name="T37" fmla="*/ 303 h 326"/>
                <a:gd name="T38" fmla="*/ 182 w 523"/>
                <a:gd name="T39" fmla="*/ 326 h 326"/>
                <a:gd name="T40" fmla="*/ 182 w 523"/>
                <a:gd name="T41" fmla="*/ 288 h 326"/>
                <a:gd name="T42" fmla="*/ 500 w 523"/>
                <a:gd name="T43" fmla="*/ 326 h 326"/>
                <a:gd name="T44" fmla="*/ 508 w 523"/>
                <a:gd name="T45" fmla="*/ 273 h 326"/>
                <a:gd name="T46" fmla="*/ 508 w 523"/>
                <a:gd name="T47" fmla="*/ 280 h 3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23"/>
                <a:gd name="T73" fmla="*/ 0 h 326"/>
                <a:gd name="T74" fmla="*/ 523 w 523"/>
                <a:gd name="T75" fmla="*/ 326 h 3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23" h="326">
                  <a:moveTo>
                    <a:pt x="508" y="273"/>
                  </a:moveTo>
                  <a:lnTo>
                    <a:pt x="523" y="75"/>
                  </a:lnTo>
                  <a:lnTo>
                    <a:pt x="212" y="38"/>
                  </a:lnTo>
                  <a:lnTo>
                    <a:pt x="15" y="0"/>
                  </a:lnTo>
                  <a:lnTo>
                    <a:pt x="0" y="68"/>
                  </a:lnTo>
                  <a:lnTo>
                    <a:pt x="8" y="83"/>
                  </a:lnTo>
                  <a:lnTo>
                    <a:pt x="8" y="98"/>
                  </a:lnTo>
                  <a:lnTo>
                    <a:pt x="23" y="113"/>
                  </a:lnTo>
                  <a:lnTo>
                    <a:pt x="38" y="159"/>
                  </a:lnTo>
                  <a:lnTo>
                    <a:pt x="61" y="159"/>
                  </a:lnTo>
                  <a:lnTo>
                    <a:pt x="38" y="227"/>
                  </a:lnTo>
                  <a:lnTo>
                    <a:pt x="46" y="235"/>
                  </a:lnTo>
                  <a:lnTo>
                    <a:pt x="61" y="227"/>
                  </a:lnTo>
                  <a:lnTo>
                    <a:pt x="76" y="280"/>
                  </a:lnTo>
                  <a:lnTo>
                    <a:pt x="91" y="288"/>
                  </a:lnTo>
                  <a:lnTo>
                    <a:pt x="99" y="318"/>
                  </a:lnTo>
                  <a:lnTo>
                    <a:pt x="121" y="311"/>
                  </a:lnTo>
                  <a:lnTo>
                    <a:pt x="159" y="318"/>
                  </a:lnTo>
                  <a:lnTo>
                    <a:pt x="167" y="303"/>
                  </a:lnTo>
                  <a:lnTo>
                    <a:pt x="182" y="326"/>
                  </a:lnTo>
                  <a:lnTo>
                    <a:pt x="182" y="288"/>
                  </a:lnTo>
                  <a:lnTo>
                    <a:pt x="500" y="326"/>
                  </a:lnTo>
                  <a:lnTo>
                    <a:pt x="508" y="273"/>
                  </a:lnTo>
                  <a:lnTo>
                    <a:pt x="508" y="280"/>
                  </a:lnTo>
                </a:path>
              </a:pathLst>
            </a:custGeom>
            <a:noFill/>
            <a:ln w="8">
              <a:solidFill>
                <a:srgbClr val="000000"/>
              </a:solidFill>
              <a:prstDash val="solid"/>
              <a:round/>
              <a:headEnd/>
              <a:tailEnd/>
            </a:ln>
          </p:spPr>
          <p:txBody>
            <a:bodyPr/>
            <a:lstStyle/>
            <a:p>
              <a:endParaRPr lang="en-US"/>
            </a:p>
          </p:txBody>
        </p:sp>
        <p:sp>
          <p:nvSpPr>
            <p:cNvPr id="18512" name="Freeform 79"/>
            <p:cNvSpPr>
              <a:spLocks/>
            </p:cNvSpPr>
            <p:nvPr/>
          </p:nvSpPr>
          <p:spPr bwMode="auto">
            <a:xfrm>
              <a:off x="2520" y="1853"/>
              <a:ext cx="424" cy="212"/>
            </a:xfrm>
            <a:custGeom>
              <a:avLst/>
              <a:gdLst>
                <a:gd name="T0" fmla="*/ 424 w 424"/>
                <a:gd name="T1" fmla="*/ 212 h 212"/>
                <a:gd name="T2" fmla="*/ 91 w 424"/>
                <a:gd name="T3" fmla="*/ 197 h 212"/>
                <a:gd name="T4" fmla="*/ 99 w 424"/>
                <a:gd name="T5" fmla="*/ 136 h 212"/>
                <a:gd name="T6" fmla="*/ 0 w 424"/>
                <a:gd name="T7" fmla="*/ 129 h 212"/>
                <a:gd name="T8" fmla="*/ 15 w 424"/>
                <a:gd name="T9" fmla="*/ 0 h 212"/>
                <a:gd name="T10" fmla="*/ 273 w 424"/>
                <a:gd name="T11" fmla="*/ 15 h 212"/>
                <a:gd name="T12" fmla="*/ 296 w 424"/>
                <a:gd name="T13" fmla="*/ 30 h 212"/>
                <a:gd name="T14" fmla="*/ 333 w 424"/>
                <a:gd name="T15" fmla="*/ 30 h 212"/>
                <a:gd name="T16" fmla="*/ 364 w 424"/>
                <a:gd name="T17" fmla="*/ 53 h 212"/>
                <a:gd name="T18" fmla="*/ 386 w 424"/>
                <a:gd name="T19" fmla="*/ 114 h 212"/>
                <a:gd name="T20" fmla="*/ 394 w 424"/>
                <a:gd name="T21" fmla="*/ 114 h 212"/>
                <a:gd name="T22" fmla="*/ 402 w 424"/>
                <a:gd name="T23" fmla="*/ 174 h 212"/>
                <a:gd name="T24" fmla="*/ 424 w 424"/>
                <a:gd name="T25" fmla="*/ 212 h 2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4"/>
                <a:gd name="T40" fmla="*/ 0 h 212"/>
                <a:gd name="T41" fmla="*/ 424 w 424"/>
                <a:gd name="T42" fmla="*/ 212 h 2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4" h="212">
                  <a:moveTo>
                    <a:pt x="424" y="212"/>
                  </a:moveTo>
                  <a:lnTo>
                    <a:pt x="91" y="197"/>
                  </a:lnTo>
                  <a:lnTo>
                    <a:pt x="99" y="136"/>
                  </a:lnTo>
                  <a:lnTo>
                    <a:pt x="0" y="129"/>
                  </a:lnTo>
                  <a:lnTo>
                    <a:pt x="15" y="0"/>
                  </a:lnTo>
                  <a:lnTo>
                    <a:pt x="273" y="15"/>
                  </a:lnTo>
                  <a:lnTo>
                    <a:pt x="296" y="30"/>
                  </a:lnTo>
                  <a:lnTo>
                    <a:pt x="333" y="30"/>
                  </a:lnTo>
                  <a:lnTo>
                    <a:pt x="364" y="53"/>
                  </a:lnTo>
                  <a:lnTo>
                    <a:pt x="386" y="114"/>
                  </a:lnTo>
                  <a:lnTo>
                    <a:pt x="394" y="114"/>
                  </a:lnTo>
                  <a:lnTo>
                    <a:pt x="402" y="174"/>
                  </a:lnTo>
                  <a:lnTo>
                    <a:pt x="424" y="212"/>
                  </a:lnTo>
                  <a:close/>
                </a:path>
              </a:pathLst>
            </a:custGeom>
            <a:solidFill>
              <a:srgbClr val="B22222"/>
            </a:solidFill>
            <a:ln w="8">
              <a:solidFill>
                <a:srgbClr val="B22222"/>
              </a:solidFill>
              <a:prstDash val="solid"/>
              <a:round/>
              <a:headEnd/>
              <a:tailEnd/>
            </a:ln>
          </p:spPr>
          <p:txBody>
            <a:bodyPr/>
            <a:lstStyle/>
            <a:p>
              <a:endParaRPr lang="en-US"/>
            </a:p>
          </p:txBody>
        </p:sp>
        <p:sp>
          <p:nvSpPr>
            <p:cNvPr id="18513" name="Freeform 80"/>
            <p:cNvSpPr>
              <a:spLocks/>
            </p:cNvSpPr>
            <p:nvPr/>
          </p:nvSpPr>
          <p:spPr bwMode="auto">
            <a:xfrm>
              <a:off x="2520" y="1853"/>
              <a:ext cx="424" cy="220"/>
            </a:xfrm>
            <a:custGeom>
              <a:avLst/>
              <a:gdLst>
                <a:gd name="T0" fmla="*/ 424 w 424"/>
                <a:gd name="T1" fmla="*/ 212 h 220"/>
                <a:gd name="T2" fmla="*/ 91 w 424"/>
                <a:gd name="T3" fmla="*/ 197 h 220"/>
                <a:gd name="T4" fmla="*/ 99 w 424"/>
                <a:gd name="T5" fmla="*/ 136 h 220"/>
                <a:gd name="T6" fmla="*/ 0 w 424"/>
                <a:gd name="T7" fmla="*/ 129 h 220"/>
                <a:gd name="T8" fmla="*/ 15 w 424"/>
                <a:gd name="T9" fmla="*/ 0 h 220"/>
                <a:gd name="T10" fmla="*/ 273 w 424"/>
                <a:gd name="T11" fmla="*/ 15 h 220"/>
                <a:gd name="T12" fmla="*/ 296 w 424"/>
                <a:gd name="T13" fmla="*/ 30 h 220"/>
                <a:gd name="T14" fmla="*/ 333 w 424"/>
                <a:gd name="T15" fmla="*/ 30 h 220"/>
                <a:gd name="T16" fmla="*/ 364 w 424"/>
                <a:gd name="T17" fmla="*/ 53 h 220"/>
                <a:gd name="T18" fmla="*/ 386 w 424"/>
                <a:gd name="T19" fmla="*/ 114 h 220"/>
                <a:gd name="T20" fmla="*/ 394 w 424"/>
                <a:gd name="T21" fmla="*/ 114 h 220"/>
                <a:gd name="T22" fmla="*/ 402 w 424"/>
                <a:gd name="T23" fmla="*/ 174 h 220"/>
                <a:gd name="T24" fmla="*/ 424 w 424"/>
                <a:gd name="T25" fmla="*/ 212 h 220"/>
                <a:gd name="T26" fmla="*/ 424 w 424"/>
                <a:gd name="T27" fmla="*/ 220 h 2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
                <a:gd name="T43" fmla="*/ 0 h 220"/>
                <a:gd name="T44" fmla="*/ 424 w 424"/>
                <a:gd name="T45" fmla="*/ 220 h 2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 h="220">
                  <a:moveTo>
                    <a:pt x="424" y="212"/>
                  </a:moveTo>
                  <a:lnTo>
                    <a:pt x="91" y="197"/>
                  </a:lnTo>
                  <a:lnTo>
                    <a:pt x="99" y="136"/>
                  </a:lnTo>
                  <a:lnTo>
                    <a:pt x="0" y="129"/>
                  </a:lnTo>
                  <a:lnTo>
                    <a:pt x="15" y="0"/>
                  </a:lnTo>
                  <a:lnTo>
                    <a:pt x="273" y="15"/>
                  </a:lnTo>
                  <a:lnTo>
                    <a:pt x="296" y="30"/>
                  </a:lnTo>
                  <a:lnTo>
                    <a:pt x="333" y="30"/>
                  </a:lnTo>
                  <a:lnTo>
                    <a:pt x="364" y="53"/>
                  </a:lnTo>
                  <a:lnTo>
                    <a:pt x="386" y="114"/>
                  </a:lnTo>
                  <a:lnTo>
                    <a:pt x="394" y="114"/>
                  </a:lnTo>
                  <a:lnTo>
                    <a:pt x="402" y="174"/>
                  </a:lnTo>
                  <a:lnTo>
                    <a:pt x="424" y="212"/>
                  </a:lnTo>
                  <a:lnTo>
                    <a:pt x="424" y="220"/>
                  </a:lnTo>
                </a:path>
              </a:pathLst>
            </a:custGeom>
            <a:noFill/>
            <a:ln w="8">
              <a:solidFill>
                <a:srgbClr val="000000"/>
              </a:solidFill>
              <a:prstDash val="solid"/>
              <a:round/>
              <a:headEnd/>
              <a:tailEnd/>
            </a:ln>
          </p:spPr>
          <p:txBody>
            <a:bodyPr/>
            <a:lstStyle/>
            <a:p>
              <a:endParaRPr lang="en-US"/>
            </a:p>
          </p:txBody>
        </p:sp>
        <p:sp>
          <p:nvSpPr>
            <p:cNvPr id="18514" name="Freeform 81"/>
            <p:cNvSpPr>
              <a:spLocks/>
            </p:cNvSpPr>
            <p:nvPr/>
          </p:nvSpPr>
          <p:spPr bwMode="auto">
            <a:xfrm>
              <a:off x="1733" y="1792"/>
              <a:ext cx="325" cy="493"/>
            </a:xfrm>
            <a:custGeom>
              <a:avLst/>
              <a:gdLst>
                <a:gd name="T0" fmla="*/ 265 w 325"/>
                <a:gd name="T1" fmla="*/ 379 h 493"/>
                <a:gd name="T2" fmla="*/ 250 w 325"/>
                <a:gd name="T3" fmla="*/ 440 h 493"/>
                <a:gd name="T4" fmla="*/ 234 w 325"/>
                <a:gd name="T5" fmla="*/ 425 h 493"/>
                <a:gd name="T6" fmla="*/ 219 w 325"/>
                <a:gd name="T7" fmla="*/ 425 h 493"/>
                <a:gd name="T8" fmla="*/ 212 w 325"/>
                <a:gd name="T9" fmla="*/ 493 h 493"/>
                <a:gd name="T10" fmla="*/ 0 w 325"/>
                <a:gd name="T11" fmla="*/ 182 h 493"/>
                <a:gd name="T12" fmla="*/ 53 w 325"/>
                <a:gd name="T13" fmla="*/ 0 h 493"/>
                <a:gd name="T14" fmla="*/ 189 w 325"/>
                <a:gd name="T15" fmla="*/ 30 h 493"/>
                <a:gd name="T16" fmla="*/ 325 w 325"/>
                <a:gd name="T17" fmla="*/ 61 h 493"/>
                <a:gd name="T18" fmla="*/ 265 w 325"/>
                <a:gd name="T19" fmla="*/ 379 h 4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5"/>
                <a:gd name="T31" fmla="*/ 0 h 493"/>
                <a:gd name="T32" fmla="*/ 325 w 325"/>
                <a:gd name="T33" fmla="*/ 493 h 4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5" h="493">
                  <a:moveTo>
                    <a:pt x="265" y="379"/>
                  </a:moveTo>
                  <a:lnTo>
                    <a:pt x="250" y="440"/>
                  </a:lnTo>
                  <a:lnTo>
                    <a:pt x="234" y="425"/>
                  </a:lnTo>
                  <a:lnTo>
                    <a:pt x="219" y="425"/>
                  </a:lnTo>
                  <a:lnTo>
                    <a:pt x="212" y="493"/>
                  </a:lnTo>
                  <a:lnTo>
                    <a:pt x="0" y="182"/>
                  </a:lnTo>
                  <a:lnTo>
                    <a:pt x="53" y="0"/>
                  </a:lnTo>
                  <a:lnTo>
                    <a:pt x="189" y="30"/>
                  </a:lnTo>
                  <a:lnTo>
                    <a:pt x="325" y="61"/>
                  </a:lnTo>
                  <a:lnTo>
                    <a:pt x="265" y="379"/>
                  </a:lnTo>
                  <a:close/>
                </a:path>
              </a:pathLst>
            </a:custGeom>
            <a:solidFill>
              <a:srgbClr val="B22222"/>
            </a:solidFill>
            <a:ln w="8">
              <a:solidFill>
                <a:srgbClr val="B22222"/>
              </a:solidFill>
              <a:prstDash val="solid"/>
              <a:round/>
              <a:headEnd/>
              <a:tailEnd/>
            </a:ln>
          </p:spPr>
          <p:txBody>
            <a:bodyPr/>
            <a:lstStyle/>
            <a:p>
              <a:endParaRPr lang="en-US"/>
            </a:p>
          </p:txBody>
        </p:sp>
        <p:sp>
          <p:nvSpPr>
            <p:cNvPr id="18515" name="Freeform 82"/>
            <p:cNvSpPr>
              <a:spLocks/>
            </p:cNvSpPr>
            <p:nvPr/>
          </p:nvSpPr>
          <p:spPr bwMode="auto">
            <a:xfrm>
              <a:off x="1733" y="1792"/>
              <a:ext cx="325" cy="493"/>
            </a:xfrm>
            <a:custGeom>
              <a:avLst/>
              <a:gdLst>
                <a:gd name="T0" fmla="*/ 265 w 325"/>
                <a:gd name="T1" fmla="*/ 379 h 493"/>
                <a:gd name="T2" fmla="*/ 250 w 325"/>
                <a:gd name="T3" fmla="*/ 440 h 493"/>
                <a:gd name="T4" fmla="*/ 234 w 325"/>
                <a:gd name="T5" fmla="*/ 425 h 493"/>
                <a:gd name="T6" fmla="*/ 219 w 325"/>
                <a:gd name="T7" fmla="*/ 425 h 493"/>
                <a:gd name="T8" fmla="*/ 212 w 325"/>
                <a:gd name="T9" fmla="*/ 493 h 493"/>
                <a:gd name="T10" fmla="*/ 0 w 325"/>
                <a:gd name="T11" fmla="*/ 182 h 493"/>
                <a:gd name="T12" fmla="*/ 53 w 325"/>
                <a:gd name="T13" fmla="*/ 0 h 493"/>
                <a:gd name="T14" fmla="*/ 189 w 325"/>
                <a:gd name="T15" fmla="*/ 30 h 493"/>
                <a:gd name="T16" fmla="*/ 325 w 325"/>
                <a:gd name="T17" fmla="*/ 61 h 493"/>
                <a:gd name="T18" fmla="*/ 265 w 325"/>
                <a:gd name="T19" fmla="*/ 379 h 493"/>
                <a:gd name="T20" fmla="*/ 265 w 325"/>
                <a:gd name="T21" fmla="*/ 387 h 4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5"/>
                <a:gd name="T34" fmla="*/ 0 h 493"/>
                <a:gd name="T35" fmla="*/ 325 w 325"/>
                <a:gd name="T36" fmla="*/ 493 h 4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5" h="493">
                  <a:moveTo>
                    <a:pt x="265" y="379"/>
                  </a:moveTo>
                  <a:lnTo>
                    <a:pt x="250" y="440"/>
                  </a:lnTo>
                  <a:lnTo>
                    <a:pt x="234" y="425"/>
                  </a:lnTo>
                  <a:lnTo>
                    <a:pt x="219" y="425"/>
                  </a:lnTo>
                  <a:lnTo>
                    <a:pt x="212" y="493"/>
                  </a:lnTo>
                  <a:lnTo>
                    <a:pt x="0" y="182"/>
                  </a:lnTo>
                  <a:lnTo>
                    <a:pt x="53" y="0"/>
                  </a:lnTo>
                  <a:lnTo>
                    <a:pt x="189" y="30"/>
                  </a:lnTo>
                  <a:lnTo>
                    <a:pt x="325" y="61"/>
                  </a:lnTo>
                  <a:lnTo>
                    <a:pt x="265" y="379"/>
                  </a:lnTo>
                  <a:lnTo>
                    <a:pt x="265" y="387"/>
                  </a:lnTo>
                </a:path>
              </a:pathLst>
            </a:custGeom>
            <a:noFill/>
            <a:ln w="8">
              <a:solidFill>
                <a:srgbClr val="000000"/>
              </a:solidFill>
              <a:prstDash val="solid"/>
              <a:round/>
              <a:headEnd/>
              <a:tailEnd/>
            </a:ln>
          </p:spPr>
          <p:txBody>
            <a:bodyPr/>
            <a:lstStyle/>
            <a:p>
              <a:endParaRPr lang="en-US"/>
            </a:p>
          </p:txBody>
        </p:sp>
        <p:sp>
          <p:nvSpPr>
            <p:cNvPr id="18516" name="Freeform 83"/>
            <p:cNvSpPr>
              <a:spLocks/>
            </p:cNvSpPr>
            <p:nvPr/>
          </p:nvSpPr>
          <p:spPr bwMode="auto">
            <a:xfrm>
              <a:off x="3989" y="1580"/>
              <a:ext cx="84" cy="174"/>
            </a:xfrm>
            <a:custGeom>
              <a:avLst/>
              <a:gdLst>
                <a:gd name="T0" fmla="*/ 69 w 84"/>
                <a:gd name="T1" fmla="*/ 113 h 174"/>
                <a:gd name="T2" fmla="*/ 31 w 84"/>
                <a:gd name="T3" fmla="*/ 0 h 174"/>
                <a:gd name="T4" fmla="*/ 16 w 84"/>
                <a:gd name="T5" fmla="*/ 7 h 174"/>
                <a:gd name="T6" fmla="*/ 16 w 84"/>
                <a:gd name="T7" fmla="*/ 22 h 174"/>
                <a:gd name="T8" fmla="*/ 23 w 84"/>
                <a:gd name="T9" fmla="*/ 53 h 174"/>
                <a:gd name="T10" fmla="*/ 8 w 84"/>
                <a:gd name="T11" fmla="*/ 68 h 174"/>
                <a:gd name="T12" fmla="*/ 0 w 84"/>
                <a:gd name="T13" fmla="*/ 121 h 174"/>
                <a:gd name="T14" fmla="*/ 8 w 84"/>
                <a:gd name="T15" fmla="*/ 174 h 174"/>
                <a:gd name="T16" fmla="*/ 61 w 84"/>
                <a:gd name="T17" fmla="*/ 167 h 174"/>
                <a:gd name="T18" fmla="*/ 84 w 84"/>
                <a:gd name="T19" fmla="*/ 144 h 174"/>
                <a:gd name="T20" fmla="*/ 84 w 84"/>
                <a:gd name="T21" fmla="*/ 136 h 174"/>
                <a:gd name="T22" fmla="*/ 69 w 84"/>
                <a:gd name="T23" fmla="*/ 113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69" y="113"/>
                  </a:moveTo>
                  <a:lnTo>
                    <a:pt x="31" y="0"/>
                  </a:lnTo>
                  <a:lnTo>
                    <a:pt x="16" y="7"/>
                  </a:lnTo>
                  <a:lnTo>
                    <a:pt x="16" y="22"/>
                  </a:lnTo>
                  <a:lnTo>
                    <a:pt x="23" y="53"/>
                  </a:lnTo>
                  <a:lnTo>
                    <a:pt x="8" y="68"/>
                  </a:lnTo>
                  <a:lnTo>
                    <a:pt x="0" y="121"/>
                  </a:lnTo>
                  <a:lnTo>
                    <a:pt x="8" y="174"/>
                  </a:lnTo>
                  <a:lnTo>
                    <a:pt x="61" y="167"/>
                  </a:lnTo>
                  <a:lnTo>
                    <a:pt x="84" y="144"/>
                  </a:lnTo>
                  <a:lnTo>
                    <a:pt x="84" y="136"/>
                  </a:lnTo>
                  <a:lnTo>
                    <a:pt x="69" y="113"/>
                  </a:lnTo>
                  <a:close/>
                </a:path>
              </a:pathLst>
            </a:custGeom>
            <a:solidFill>
              <a:srgbClr val="FF4500"/>
            </a:solidFill>
            <a:ln w="8">
              <a:solidFill>
                <a:srgbClr val="FF4500"/>
              </a:solidFill>
              <a:prstDash val="solid"/>
              <a:round/>
              <a:headEnd/>
              <a:tailEnd/>
            </a:ln>
          </p:spPr>
          <p:txBody>
            <a:bodyPr/>
            <a:lstStyle/>
            <a:p>
              <a:endParaRPr lang="en-US"/>
            </a:p>
          </p:txBody>
        </p:sp>
        <p:sp>
          <p:nvSpPr>
            <p:cNvPr id="18517" name="Freeform 84"/>
            <p:cNvSpPr>
              <a:spLocks/>
            </p:cNvSpPr>
            <p:nvPr/>
          </p:nvSpPr>
          <p:spPr bwMode="auto">
            <a:xfrm>
              <a:off x="3989" y="1580"/>
              <a:ext cx="84" cy="174"/>
            </a:xfrm>
            <a:custGeom>
              <a:avLst/>
              <a:gdLst>
                <a:gd name="T0" fmla="*/ 69 w 84"/>
                <a:gd name="T1" fmla="*/ 113 h 174"/>
                <a:gd name="T2" fmla="*/ 31 w 84"/>
                <a:gd name="T3" fmla="*/ 0 h 174"/>
                <a:gd name="T4" fmla="*/ 16 w 84"/>
                <a:gd name="T5" fmla="*/ 7 h 174"/>
                <a:gd name="T6" fmla="*/ 16 w 84"/>
                <a:gd name="T7" fmla="*/ 22 h 174"/>
                <a:gd name="T8" fmla="*/ 23 w 84"/>
                <a:gd name="T9" fmla="*/ 53 h 174"/>
                <a:gd name="T10" fmla="*/ 8 w 84"/>
                <a:gd name="T11" fmla="*/ 68 h 174"/>
                <a:gd name="T12" fmla="*/ 0 w 84"/>
                <a:gd name="T13" fmla="*/ 121 h 174"/>
                <a:gd name="T14" fmla="*/ 8 w 84"/>
                <a:gd name="T15" fmla="*/ 174 h 174"/>
                <a:gd name="T16" fmla="*/ 61 w 84"/>
                <a:gd name="T17" fmla="*/ 167 h 174"/>
                <a:gd name="T18" fmla="*/ 84 w 84"/>
                <a:gd name="T19" fmla="*/ 144 h 174"/>
                <a:gd name="T20" fmla="*/ 84 w 84"/>
                <a:gd name="T21" fmla="*/ 136 h 174"/>
                <a:gd name="T22" fmla="*/ 69 w 84"/>
                <a:gd name="T23" fmla="*/ 113 h 174"/>
                <a:gd name="T24" fmla="*/ 69 w 84"/>
                <a:gd name="T25" fmla="*/ 121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69" y="113"/>
                  </a:moveTo>
                  <a:lnTo>
                    <a:pt x="31" y="0"/>
                  </a:lnTo>
                  <a:lnTo>
                    <a:pt x="16" y="7"/>
                  </a:lnTo>
                  <a:lnTo>
                    <a:pt x="16" y="22"/>
                  </a:lnTo>
                  <a:lnTo>
                    <a:pt x="23" y="53"/>
                  </a:lnTo>
                  <a:lnTo>
                    <a:pt x="8" y="68"/>
                  </a:lnTo>
                  <a:lnTo>
                    <a:pt x="0" y="121"/>
                  </a:lnTo>
                  <a:lnTo>
                    <a:pt x="8" y="174"/>
                  </a:lnTo>
                  <a:lnTo>
                    <a:pt x="61" y="167"/>
                  </a:lnTo>
                  <a:lnTo>
                    <a:pt x="84" y="144"/>
                  </a:lnTo>
                  <a:lnTo>
                    <a:pt x="84" y="136"/>
                  </a:lnTo>
                  <a:lnTo>
                    <a:pt x="69" y="113"/>
                  </a:lnTo>
                  <a:lnTo>
                    <a:pt x="69" y="121"/>
                  </a:lnTo>
                </a:path>
              </a:pathLst>
            </a:custGeom>
            <a:noFill/>
            <a:ln w="8">
              <a:solidFill>
                <a:srgbClr val="000000"/>
              </a:solidFill>
              <a:prstDash val="solid"/>
              <a:round/>
              <a:headEnd/>
              <a:tailEnd/>
            </a:ln>
          </p:spPr>
          <p:txBody>
            <a:bodyPr/>
            <a:lstStyle/>
            <a:p>
              <a:endParaRPr lang="en-US"/>
            </a:p>
          </p:txBody>
        </p:sp>
        <p:sp>
          <p:nvSpPr>
            <p:cNvPr id="18518" name="Freeform 85"/>
            <p:cNvSpPr>
              <a:spLocks/>
            </p:cNvSpPr>
            <p:nvPr/>
          </p:nvSpPr>
          <p:spPr bwMode="auto">
            <a:xfrm>
              <a:off x="3899"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7 w 68"/>
                <a:gd name="T15" fmla="*/ 152 h 152"/>
                <a:gd name="T16" fmla="*/ 37 w 68"/>
                <a:gd name="T17" fmla="*/ 136 h 152"/>
                <a:gd name="T18" fmla="*/ 7 w 68"/>
                <a:gd name="T19" fmla="*/ 121 h 152"/>
                <a:gd name="T20" fmla="*/ 7 w 68"/>
                <a:gd name="T21" fmla="*/ 99 h 152"/>
                <a:gd name="T22" fmla="*/ 37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152"/>
                <a:gd name="T53" fmla="*/ 68 w 68"/>
                <a:gd name="T54" fmla="*/ 152 h 1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152">
                  <a:moveTo>
                    <a:pt x="60" y="15"/>
                  </a:moveTo>
                  <a:lnTo>
                    <a:pt x="53" y="45"/>
                  </a:lnTo>
                  <a:lnTo>
                    <a:pt x="68" y="45"/>
                  </a:lnTo>
                  <a:lnTo>
                    <a:pt x="68" y="91"/>
                  </a:lnTo>
                  <a:lnTo>
                    <a:pt x="68" y="68"/>
                  </a:lnTo>
                  <a:lnTo>
                    <a:pt x="68" y="91"/>
                  </a:lnTo>
                  <a:lnTo>
                    <a:pt x="45" y="144"/>
                  </a:lnTo>
                  <a:lnTo>
                    <a:pt x="37" y="152"/>
                  </a:lnTo>
                  <a:lnTo>
                    <a:pt x="37" y="136"/>
                  </a:lnTo>
                  <a:lnTo>
                    <a:pt x="7" y="121"/>
                  </a:lnTo>
                  <a:lnTo>
                    <a:pt x="7" y="99"/>
                  </a:lnTo>
                  <a:lnTo>
                    <a:pt x="37" y="76"/>
                  </a:lnTo>
                  <a:lnTo>
                    <a:pt x="7" y="45"/>
                  </a:lnTo>
                  <a:lnTo>
                    <a:pt x="0" y="23"/>
                  </a:lnTo>
                  <a:lnTo>
                    <a:pt x="15" y="0"/>
                  </a:lnTo>
                  <a:lnTo>
                    <a:pt x="60" y="8"/>
                  </a:lnTo>
                  <a:lnTo>
                    <a:pt x="60" y="15"/>
                  </a:lnTo>
                  <a:close/>
                </a:path>
              </a:pathLst>
            </a:custGeom>
            <a:solidFill>
              <a:srgbClr val="FF4500"/>
            </a:solidFill>
            <a:ln w="8">
              <a:solidFill>
                <a:srgbClr val="FF4500"/>
              </a:solidFill>
              <a:prstDash val="solid"/>
              <a:round/>
              <a:headEnd/>
              <a:tailEnd/>
            </a:ln>
          </p:spPr>
          <p:txBody>
            <a:bodyPr/>
            <a:lstStyle/>
            <a:p>
              <a:endParaRPr lang="en-US"/>
            </a:p>
          </p:txBody>
        </p:sp>
        <p:sp>
          <p:nvSpPr>
            <p:cNvPr id="18519" name="Freeform 86"/>
            <p:cNvSpPr>
              <a:spLocks/>
            </p:cNvSpPr>
            <p:nvPr/>
          </p:nvSpPr>
          <p:spPr bwMode="auto">
            <a:xfrm>
              <a:off x="3899"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7 w 68"/>
                <a:gd name="T15" fmla="*/ 152 h 152"/>
                <a:gd name="T16" fmla="*/ 37 w 68"/>
                <a:gd name="T17" fmla="*/ 136 h 152"/>
                <a:gd name="T18" fmla="*/ 7 w 68"/>
                <a:gd name="T19" fmla="*/ 121 h 152"/>
                <a:gd name="T20" fmla="*/ 7 w 68"/>
                <a:gd name="T21" fmla="*/ 99 h 152"/>
                <a:gd name="T22" fmla="*/ 37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60 w 68"/>
                <a:gd name="T35" fmla="*/ 23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152"/>
                <a:gd name="T56" fmla="*/ 68 w 68"/>
                <a:gd name="T57" fmla="*/ 152 h 1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152">
                  <a:moveTo>
                    <a:pt x="60" y="15"/>
                  </a:moveTo>
                  <a:lnTo>
                    <a:pt x="53" y="45"/>
                  </a:lnTo>
                  <a:lnTo>
                    <a:pt x="68" y="45"/>
                  </a:lnTo>
                  <a:lnTo>
                    <a:pt x="68" y="91"/>
                  </a:lnTo>
                  <a:lnTo>
                    <a:pt x="68" y="68"/>
                  </a:lnTo>
                  <a:lnTo>
                    <a:pt x="68" y="91"/>
                  </a:lnTo>
                  <a:lnTo>
                    <a:pt x="45" y="144"/>
                  </a:lnTo>
                  <a:lnTo>
                    <a:pt x="37" y="152"/>
                  </a:lnTo>
                  <a:lnTo>
                    <a:pt x="37" y="136"/>
                  </a:lnTo>
                  <a:lnTo>
                    <a:pt x="7" y="121"/>
                  </a:lnTo>
                  <a:lnTo>
                    <a:pt x="7" y="99"/>
                  </a:lnTo>
                  <a:lnTo>
                    <a:pt x="37" y="76"/>
                  </a:lnTo>
                  <a:lnTo>
                    <a:pt x="7" y="45"/>
                  </a:lnTo>
                  <a:lnTo>
                    <a:pt x="0" y="23"/>
                  </a:lnTo>
                  <a:lnTo>
                    <a:pt x="15" y="0"/>
                  </a:lnTo>
                  <a:lnTo>
                    <a:pt x="60" y="8"/>
                  </a:lnTo>
                  <a:lnTo>
                    <a:pt x="60" y="15"/>
                  </a:lnTo>
                  <a:lnTo>
                    <a:pt x="60" y="23"/>
                  </a:lnTo>
                </a:path>
              </a:pathLst>
            </a:custGeom>
            <a:noFill/>
            <a:ln w="8">
              <a:solidFill>
                <a:srgbClr val="000000"/>
              </a:solidFill>
              <a:prstDash val="solid"/>
              <a:round/>
              <a:headEnd/>
              <a:tailEnd/>
            </a:ln>
          </p:spPr>
          <p:txBody>
            <a:bodyPr/>
            <a:lstStyle/>
            <a:p>
              <a:endParaRPr lang="en-US"/>
            </a:p>
          </p:txBody>
        </p:sp>
        <p:sp>
          <p:nvSpPr>
            <p:cNvPr id="18520" name="Freeform 87"/>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3 w 356"/>
                <a:gd name="T11" fmla="*/ 349 h 364"/>
                <a:gd name="T12" fmla="*/ 136 w 356"/>
                <a:gd name="T13" fmla="*/ 334 h 364"/>
                <a:gd name="T14" fmla="*/ 333 w 356"/>
                <a:gd name="T15" fmla="*/ 349 h 364"/>
                <a:gd name="T16" fmla="*/ 356 w 356"/>
                <a:gd name="T17" fmla="*/ 69 h 364"/>
                <a:gd name="T18" fmla="*/ 356 w 356"/>
                <a:gd name="T19" fmla="*/ 31 h 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6"/>
                <a:gd name="T31" fmla="*/ 0 h 364"/>
                <a:gd name="T32" fmla="*/ 356 w 356"/>
                <a:gd name="T33" fmla="*/ 364 h 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6" h="364">
                  <a:moveTo>
                    <a:pt x="356" y="31"/>
                  </a:moveTo>
                  <a:lnTo>
                    <a:pt x="53" y="0"/>
                  </a:lnTo>
                  <a:lnTo>
                    <a:pt x="0" y="364"/>
                  </a:lnTo>
                  <a:lnTo>
                    <a:pt x="45" y="364"/>
                  </a:lnTo>
                  <a:lnTo>
                    <a:pt x="53" y="342"/>
                  </a:lnTo>
                  <a:lnTo>
                    <a:pt x="143" y="349"/>
                  </a:lnTo>
                  <a:lnTo>
                    <a:pt x="136" y="334"/>
                  </a:lnTo>
                  <a:lnTo>
                    <a:pt x="333" y="349"/>
                  </a:lnTo>
                  <a:lnTo>
                    <a:pt x="356" y="69"/>
                  </a:lnTo>
                  <a:lnTo>
                    <a:pt x="356" y="31"/>
                  </a:lnTo>
                  <a:close/>
                </a:path>
              </a:pathLst>
            </a:custGeom>
            <a:solidFill>
              <a:srgbClr val="FF4500"/>
            </a:solidFill>
            <a:ln w="8">
              <a:solidFill>
                <a:srgbClr val="FF4500"/>
              </a:solidFill>
              <a:prstDash val="solid"/>
              <a:round/>
              <a:headEnd/>
              <a:tailEnd/>
            </a:ln>
          </p:spPr>
          <p:txBody>
            <a:bodyPr/>
            <a:lstStyle/>
            <a:p>
              <a:endParaRPr lang="en-US"/>
            </a:p>
          </p:txBody>
        </p:sp>
        <p:sp>
          <p:nvSpPr>
            <p:cNvPr id="18521" name="Freeform 88"/>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3 w 356"/>
                <a:gd name="T11" fmla="*/ 349 h 364"/>
                <a:gd name="T12" fmla="*/ 136 w 356"/>
                <a:gd name="T13" fmla="*/ 334 h 364"/>
                <a:gd name="T14" fmla="*/ 333 w 356"/>
                <a:gd name="T15" fmla="*/ 349 h 364"/>
                <a:gd name="T16" fmla="*/ 356 w 356"/>
                <a:gd name="T17" fmla="*/ 69 h 364"/>
                <a:gd name="T18" fmla="*/ 356 w 356"/>
                <a:gd name="T19" fmla="*/ 31 h 364"/>
                <a:gd name="T20" fmla="*/ 356 w 356"/>
                <a:gd name="T21" fmla="*/ 38 h 3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6"/>
                <a:gd name="T34" fmla="*/ 0 h 364"/>
                <a:gd name="T35" fmla="*/ 356 w 356"/>
                <a:gd name="T36" fmla="*/ 364 h 3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6" h="364">
                  <a:moveTo>
                    <a:pt x="356" y="31"/>
                  </a:moveTo>
                  <a:lnTo>
                    <a:pt x="53" y="0"/>
                  </a:lnTo>
                  <a:lnTo>
                    <a:pt x="0" y="364"/>
                  </a:lnTo>
                  <a:lnTo>
                    <a:pt x="45" y="364"/>
                  </a:lnTo>
                  <a:lnTo>
                    <a:pt x="53" y="342"/>
                  </a:lnTo>
                  <a:lnTo>
                    <a:pt x="143" y="349"/>
                  </a:lnTo>
                  <a:lnTo>
                    <a:pt x="136" y="334"/>
                  </a:lnTo>
                  <a:lnTo>
                    <a:pt x="333" y="349"/>
                  </a:lnTo>
                  <a:lnTo>
                    <a:pt x="356" y="69"/>
                  </a:lnTo>
                  <a:lnTo>
                    <a:pt x="356" y="31"/>
                  </a:lnTo>
                  <a:lnTo>
                    <a:pt x="356" y="38"/>
                  </a:lnTo>
                </a:path>
              </a:pathLst>
            </a:custGeom>
            <a:noFill/>
            <a:ln w="8">
              <a:solidFill>
                <a:srgbClr val="000000"/>
              </a:solidFill>
              <a:prstDash val="solid"/>
              <a:round/>
              <a:headEnd/>
              <a:tailEnd/>
            </a:ln>
          </p:spPr>
          <p:txBody>
            <a:bodyPr/>
            <a:lstStyle/>
            <a:p>
              <a:endParaRPr lang="en-US"/>
            </a:p>
          </p:txBody>
        </p:sp>
        <p:sp>
          <p:nvSpPr>
            <p:cNvPr id="18522" name="Freeform 89"/>
            <p:cNvSpPr>
              <a:spLocks/>
            </p:cNvSpPr>
            <p:nvPr/>
          </p:nvSpPr>
          <p:spPr bwMode="auto">
            <a:xfrm>
              <a:off x="3671" y="1625"/>
              <a:ext cx="303" cy="273"/>
            </a:xfrm>
            <a:custGeom>
              <a:avLst/>
              <a:gdLst>
                <a:gd name="T0" fmla="*/ 296 w 303"/>
                <a:gd name="T1" fmla="*/ 137 h 273"/>
                <a:gd name="T2" fmla="*/ 296 w 303"/>
                <a:gd name="T3" fmla="*/ 182 h 273"/>
                <a:gd name="T4" fmla="*/ 303 w 303"/>
                <a:gd name="T5" fmla="*/ 235 h 273"/>
                <a:gd name="T6" fmla="*/ 296 w 303"/>
                <a:gd name="T7" fmla="*/ 243 h 273"/>
                <a:gd name="T8" fmla="*/ 303 w 303"/>
                <a:gd name="T9" fmla="*/ 251 h 273"/>
                <a:gd name="T10" fmla="*/ 288 w 303"/>
                <a:gd name="T11" fmla="*/ 273 h 273"/>
                <a:gd name="T12" fmla="*/ 288 w 303"/>
                <a:gd name="T13" fmla="*/ 251 h 273"/>
                <a:gd name="T14" fmla="*/ 243 w 303"/>
                <a:gd name="T15" fmla="*/ 243 h 273"/>
                <a:gd name="T16" fmla="*/ 228 w 303"/>
                <a:gd name="T17" fmla="*/ 235 h 273"/>
                <a:gd name="T18" fmla="*/ 220 w 303"/>
                <a:gd name="T19" fmla="*/ 213 h 273"/>
                <a:gd name="T20" fmla="*/ 205 w 303"/>
                <a:gd name="T21" fmla="*/ 205 h 273"/>
                <a:gd name="T22" fmla="*/ 0 w 303"/>
                <a:gd name="T23" fmla="*/ 243 h 273"/>
                <a:gd name="T24" fmla="*/ 0 w 303"/>
                <a:gd name="T25" fmla="*/ 228 h 273"/>
                <a:gd name="T26" fmla="*/ 38 w 303"/>
                <a:gd name="T27" fmla="*/ 190 h 273"/>
                <a:gd name="T28" fmla="*/ 23 w 303"/>
                <a:gd name="T29" fmla="*/ 159 h 273"/>
                <a:gd name="T30" fmla="*/ 46 w 303"/>
                <a:gd name="T31" fmla="*/ 152 h 273"/>
                <a:gd name="T32" fmla="*/ 114 w 303"/>
                <a:gd name="T33" fmla="*/ 144 h 273"/>
                <a:gd name="T34" fmla="*/ 144 w 303"/>
                <a:gd name="T35" fmla="*/ 122 h 273"/>
                <a:gd name="T36" fmla="*/ 137 w 303"/>
                <a:gd name="T37" fmla="*/ 99 h 273"/>
                <a:gd name="T38" fmla="*/ 152 w 303"/>
                <a:gd name="T39" fmla="*/ 91 h 273"/>
                <a:gd name="T40" fmla="*/ 144 w 303"/>
                <a:gd name="T41" fmla="*/ 84 h 273"/>
                <a:gd name="T42" fmla="*/ 137 w 303"/>
                <a:gd name="T43" fmla="*/ 91 h 273"/>
                <a:gd name="T44" fmla="*/ 137 w 303"/>
                <a:gd name="T45" fmla="*/ 84 h 273"/>
                <a:gd name="T46" fmla="*/ 182 w 303"/>
                <a:gd name="T47" fmla="*/ 15 h 273"/>
                <a:gd name="T48" fmla="*/ 258 w 303"/>
                <a:gd name="T49" fmla="*/ 0 h 273"/>
                <a:gd name="T50" fmla="*/ 273 w 303"/>
                <a:gd name="T51" fmla="*/ 76 h 273"/>
                <a:gd name="T52" fmla="*/ 296 w 303"/>
                <a:gd name="T53" fmla="*/ 137 h 2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3"/>
                <a:gd name="T82" fmla="*/ 0 h 273"/>
                <a:gd name="T83" fmla="*/ 303 w 303"/>
                <a:gd name="T84" fmla="*/ 273 h 2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3" h="273">
                  <a:moveTo>
                    <a:pt x="296" y="137"/>
                  </a:moveTo>
                  <a:lnTo>
                    <a:pt x="296" y="182"/>
                  </a:lnTo>
                  <a:lnTo>
                    <a:pt x="303" y="235"/>
                  </a:lnTo>
                  <a:lnTo>
                    <a:pt x="296" y="243"/>
                  </a:lnTo>
                  <a:lnTo>
                    <a:pt x="303" y="251"/>
                  </a:lnTo>
                  <a:lnTo>
                    <a:pt x="288" y="273"/>
                  </a:lnTo>
                  <a:lnTo>
                    <a:pt x="288" y="251"/>
                  </a:lnTo>
                  <a:lnTo>
                    <a:pt x="243" y="243"/>
                  </a:lnTo>
                  <a:lnTo>
                    <a:pt x="228" y="235"/>
                  </a:lnTo>
                  <a:lnTo>
                    <a:pt x="220" y="213"/>
                  </a:lnTo>
                  <a:lnTo>
                    <a:pt x="205" y="205"/>
                  </a:lnTo>
                  <a:lnTo>
                    <a:pt x="0" y="243"/>
                  </a:lnTo>
                  <a:lnTo>
                    <a:pt x="0" y="228"/>
                  </a:lnTo>
                  <a:lnTo>
                    <a:pt x="38" y="190"/>
                  </a:lnTo>
                  <a:lnTo>
                    <a:pt x="23" y="159"/>
                  </a:lnTo>
                  <a:lnTo>
                    <a:pt x="46" y="152"/>
                  </a:lnTo>
                  <a:lnTo>
                    <a:pt x="114" y="144"/>
                  </a:lnTo>
                  <a:lnTo>
                    <a:pt x="144" y="122"/>
                  </a:lnTo>
                  <a:lnTo>
                    <a:pt x="137" y="99"/>
                  </a:lnTo>
                  <a:lnTo>
                    <a:pt x="152" y="91"/>
                  </a:lnTo>
                  <a:lnTo>
                    <a:pt x="144" y="84"/>
                  </a:lnTo>
                  <a:lnTo>
                    <a:pt x="137" y="91"/>
                  </a:lnTo>
                  <a:lnTo>
                    <a:pt x="137" y="84"/>
                  </a:lnTo>
                  <a:lnTo>
                    <a:pt x="182" y="15"/>
                  </a:lnTo>
                  <a:lnTo>
                    <a:pt x="258" y="0"/>
                  </a:lnTo>
                  <a:lnTo>
                    <a:pt x="273" y="76"/>
                  </a:lnTo>
                  <a:lnTo>
                    <a:pt x="296" y="137"/>
                  </a:lnTo>
                  <a:close/>
                </a:path>
              </a:pathLst>
            </a:custGeom>
            <a:solidFill>
              <a:srgbClr val="FF4500"/>
            </a:solidFill>
            <a:ln w="8">
              <a:solidFill>
                <a:srgbClr val="FF4500"/>
              </a:solidFill>
              <a:prstDash val="solid"/>
              <a:round/>
              <a:headEnd/>
              <a:tailEnd/>
            </a:ln>
          </p:spPr>
          <p:txBody>
            <a:bodyPr/>
            <a:lstStyle/>
            <a:p>
              <a:endParaRPr lang="en-US"/>
            </a:p>
          </p:txBody>
        </p:sp>
        <p:sp>
          <p:nvSpPr>
            <p:cNvPr id="18523" name="Freeform 90"/>
            <p:cNvSpPr>
              <a:spLocks/>
            </p:cNvSpPr>
            <p:nvPr/>
          </p:nvSpPr>
          <p:spPr bwMode="auto">
            <a:xfrm>
              <a:off x="3671" y="1625"/>
              <a:ext cx="303" cy="273"/>
            </a:xfrm>
            <a:custGeom>
              <a:avLst/>
              <a:gdLst>
                <a:gd name="T0" fmla="*/ 296 w 303"/>
                <a:gd name="T1" fmla="*/ 137 h 273"/>
                <a:gd name="T2" fmla="*/ 296 w 303"/>
                <a:gd name="T3" fmla="*/ 182 h 273"/>
                <a:gd name="T4" fmla="*/ 303 w 303"/>
                <a:gd name="T5" fmla="*/ 235 h 273"/>
                <a:gd name="T6" fmla="*/ 296 w 303"/>
                <a:gd name="T7" fmla="*/ 243 h 273"/>
                <a:gd name="T8" fmla="*/ 303 w 303"/>
                <a:gd name="T9" fmla="*/ 251 h 273"/>
                <a:gd name="T10" fmla="*/ 288 w 303"/>
                <a:gd name="T11" fmla="*/ 273 h 273"/>
                <a:gd name="T12" fmla="*/ 288 w 303"/>
                <a:gd name="T13" fmla="*/ 251 h 273"/>
                <a:gd name="T14" fmla="*/ 243 w 303"/>
                <a:gd name="T15" fmla="*/ 243 h 273"/>
                <a:gd name="T16" fmla="*/ 228 w 303"/>
                <a:gd name="T17" fmla="*/ 235 h 273"/>
                <a:gd name="T18" fmla="*/ 220 w 303"/>
                <a:gd name="T19" fmla="*/ 213 h 273"/>
                <a:gd name="T20" fmla="*/ 205 w 303"/>
                <a:gd name="T21" fmla="*/ 205 h 273"/>
                <a:gd name="T22" fmla="*/ 0 w 303"/>
                <a:gd name="T23" fmla="*/ 243 h 273"/>
                <a:gd name="T24" fmla="*/ 0 w 303"/>
                <a:gd name="T25" fmla="*/ 228 h 273"/>
                <a:gd name="T26" fmla="*/ 38 w 303"/>
                <a:gd name="T27" fmla="*/ 190 h 273"/>
                <a:gd name="T28" fmla="*/ 23 w 303"/>
                <a:gd name="T29" fmla="*/ 159 h 273"/>
                <a:gd name="T30" fmla="*/ 46 w 303"/>
                <a:gd name="T31" fmla="*/ 152 h 273"/>
                <a:gd name="T32" fmla="*/ 114 w 303"/>
                <a:gd name="T33" fmla="*/ 144 h 273"/>
                <a:gd name="T34" fmla="*/ 144 w 303"/>
                <a:gd name="T35" fmla="*/ 122 h 273"/>
                <a:gd name="T36" fmla="*/ 137 w 303"/>
                <a:gd name="T37" fmla="*/ 99 h 273"/>
                <a:gd name="T38" fmla="*/ 152 w 303"/>
                <a:gd name="T39" fmla="*/ 91 h 273"/>
                <a:gd name="T40" fmla="*/ 144 w 303"/>
                <a:gd name="T41" fmla="*/ 84 h 273"/>
                <a:gd name="T42" fmla="*/ 137 w 303"/>
                <a:gd name="T43" fmla="*/ 91 h 273"/>
                <a:gd name="T44" fmla="*/ 137 w 303"/>
                <a:gd name="T45" fmla="*/ 84 h 273"/>
                <a:gd name="T46" fmla="*/ 182 w 303"/>
                <a:gd name="T47" fmla="*/ 15 h 273"/>
                <a:gd name="T48" fmla="*/ 258 w 303"/>
                <a:gd name="T49" fmla="*/ 0 h 273"/>
                <a:gd name="T50" fmla="*/ 273 w 303"/>
                <a:gd name="T51" fmla="*/ 76 h 273"/>
                <a:gd name="T52" fmla="*/ 296 w 303"/>
                <a:gd name="T53" fmla="*/ 137 h 273"/>
                <a:gd name="T54" fmla="*/ 296 w 303"/>
                <a:gd name="T55" fmla="*/ 144 h 2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3"/>
                <a:gd name="T85" fmla="*/ 0 h 273"/>
                <a:gd name="T86" fmla="*/ 303 w 303"/>
                <a:gd name="T87" fmla="*/ 273 h 27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3" h="273">
                  <a:moveTo>
                    <a:pt x="296" y="137"/>
                  </a:moveTo>
                  <a:lnTo>
                    <a:pt x="296" y="182"/>
                  </a:lnTo>
                  <a:lnTo>
                    <a:pt x="303" y="235"/>
                  </a:lnTo>
                  <a:lnTo>
                    <a:pt x="296" y="243"/>
                  </a:lnTo>
                  <a:lnTo>
                    <a:pt x="303" y="251"/>
                  </a:lnTo>
                  <a:lnTo>
                    <a:pt x="288" y="273"/>
                  </a:lnTo>
                  <a:lnTo>
                    <a:pt x="288" y="251"/>
                  </a:lnTo>
                  <a:lnTo>
                    <a:pt x="243" y="243"/>
                  </a:lnTo>
                  <a:lnTo>
                    <a:pt x="228" y="235"/>
                  </a:lnTo>
                  <a:lnTo>
                    <a:pt x="220" y="213"/>
                  </a:lnTo>
                  <a:lnTo>
                    <a:pt x="205" y="205"/>
                  </a:lnTo>
                  <a:lnTo>
                    <a:pt x="0" y="243"/>
                  </a:lnTo>
                  <a:lnTo>
                    <a:pt x="0" y="228"/>
                  </a:lnTo>
                  <a:lnTo>
                    <a:pt x="38" y="190"/>
                  </a:lnTo>
                  <a:lnTo>
                    <a:pt x="23" y="159"/>
                  </a:lnTo>
                  <a:lnTo>
                    <a:pt x="46" y="152"/>
                  </a:lnTo>
                  <a:lnTo>
                    <a:pt x="114" y="144"/>
                  </a:lnTo>
                  <a:lnTo>
                    <a:pt x="144" y="122"/>
                  </a:lnTo>
                  <a:lnTo>
                    <a:pt x="137" y="99"/>
                  </a:lnTo>
                  <a:lnTo>
                    <a:pt x="152" y="91"/>
                  </a:lnTo>
                  <a:lnTo>
                    <a:pt x="144" y="84"/>
                  </a:lnTo>
                  <a:lnTo>
                    <a:pt x="137" y="91"/>
                  </a:lnTo>
                  <a:lnTo>
                    <a:pt x="137" y="84"/>
                  </a:lnTo>
                  <a:lnTo>
                    <a:pt x="182" y="15"/>
                  </a:lnTo>
                  <a:lnTo>
                    <a:pt x="258" y="0"/>
                  </a:lnTo>
                  <a:lnTo>
                    <a:pt x="273" y="76"/>
                  </a:lnTo>
                  <a:lnTo>
                    <a:pt x="296" y="137"/>
                  </a:lnTo>
                  <a:lnTo>
                    <a:pt x="296" y="144"/>
                  </a:lnTo>
                </a:path>
              </a:pathLst>
            </a:custGeom>
            <a:noFill/>
            <a:ln w="8">
              <a:solidFill>
                <a:srgbClr val="000000"/>
              </a:solidFill>
              <a:prstDash val="solid"/>
              <a:round/>
              <a:headEnd/>
              <a:tailEnd/>
            </a:ln>
          </p:spPr>
          <p:txBody>
            <a:bodyPr/>
            <a:lstStyle/>
            <a:p>
              <a:endParaRPr lang="en-US"/>
            </a:p>
          </p:txBody>
        </p:sp>
        <p:sp>
          <p:nvSpPr>
            <p:cNvPr id="18524" name="Freeform 91"/>
            <p:cNvSpPr>
              <a:spLocks/>
            </p:cNvSpPr>
            <p:nvPr/>
          </p:nvSpPr>
          <p:spPr bwMode="auto">
            <a:xfrm>
              <a:off x="3512" y="2179"/>
              <a:ext cx="432" cy="197"/>
            </a:xfrm>
            <a:custGeom>
              <a:avLst/>
              <a:gdLst>
                <a:gd name="T0" fmla="*/ 417 w 432"/>
                <a:gd name="T1" fmla="*/ 61 h 197"/>
                <a:gd name="T2" fmla="*/ 379 w 432"/>
                <a:gd name="T3" fmla="*/ 53 h 197"/>
                <a:gd name="T4" fmla="*/ 387 w 432"/>
                <a:gd name="T5" fmla="*/ 38 h 197"/>
                <a:gd name="T6" fmla="*/ 387 w 432"/>
                <a:gd name="T7" fmla="*/ 30 h 197"/>
                <a:gd name="T8" fmla="*/ 402 w 432"/>
                <a:gd name="T9" fmla="*/ 23 h 197"/>
                <a:gd name="T10" fmla="*/ 409 w 432"/>
                <a:gd name="T11" fmla="*/ 15 h 197"/>
                <a:gd name="T12" fmla="*/ 409 w 432"/>
                <a:gd name="T13" fmla="*/ 0 h 197"/>
                <a:gd name="T14" fmla="*/ 122 w 432"/>
                <a:gd name="T15" fmla="*/ 53 h 197"/>
                <a:gd name="T16" fmla="*/ 106 w 432"/>
                <a:gd name="T17" fmla="*/ 83 h 197"/>
                <a:gd name="T18" fmla="*/ 76 w 432"/>
                <a:gd name="T19" fmla="*/ 91 h 197"/>
                <a:gd name="T20" fmla="*/ 23 w 432"/>
                <a:gd name="T21" fmla="*/ 137 h 197"/>
                <a:gd name="T22" fmla="*/ 0 w 432"/>
                <a:gd name="T23" fmla="*/ 152 h 197"/>
                <a:gd name="T24" fmla="*/ 61 w 432"/>
                <a:gd name="T25" fmla="*/ 159 h 197"/>
                <a:gd name="T26" fmla="*/ 167 w 432"/>
                <a:gd name="T27" fmla="*/ 137 h 197"/>
                <a:gd name="T28" fmla="*/ 243 w 432"/>
                <a:gd name="T29" fmla="*/ 144 h 197"/>
                <a:gd name="T30" fmla="*/ 341 w 432"/>
                <a:gd name="T31" fmla="*/ 190 h 197"/>
                <a:gd name="T32" fmla="*/ 341 w 432"/>
                <a:gd name="T33" fmla="*/ 182 h 197"/>
                <a:gd name="T34" fmla="*/ 364 w 432"/>
                <a:gd name="T35" fmla="*/ 144 h 197"/>
                <a:gd name="T36" fmla="*/ 364 w 432"/>
                <a:gd name="T37" fmla="*/ 144 h 197"/>
                <a:gd name="T38" fmla="*/ 394 w 432"/>
                <a:gd name="T39" fmla="*/ 121 h 197"/>
                <a:gd name="T40" fmla="*/ 402 w 432"/>
                <a:gd name="T41" fmla="*/ 121 h 197"/>
                <a:gd name="T42" fmla="*/ 409 w 432"/>
                <a:gd name="T43" fmla="*/ 121 h 197"/>
                <a:gd name="T44" fmla="*/ 417 w 432"/>
                <a:gd name="T45" fmla="*/ 99 h 197"/>
                <a:gd name="T46" fmla="*/ 402 w 432"/>
                <a:gd name="T47" fmla="*/ 99 h 197"/>
                <a:gd name="T48" fmla="*/ 394 w 432"/>
                <a:gd name="T49" fmla="*/ 106 h 197"/>
                <a:gd name="T50" fmla="*/ 371 w 432"/>
                <a:gd name="T51" fmla="*/ 99 h 197"/>
                <a:gd name="T52" fmla="*/ 402 w 432"/>
                <a:gd name="T53" fmla="*/ 83 h 197"/>
                <a:gd name="T54" fmla="*/ 387 w 432"/>
                <a:gd name="T55" fmla="*/ 83 h 197"/>
                <a:gd name="T56" fmla="*/ 364 w 432"/>
                <a:gd name="T57" fmla="*/ 76 h 197"/>
                <a:gd name="T58" fmla="*/ 387 w 432"/>
                <a:gd name="T59" fmla="*/ 76 h 197"/>
                <a:gd name="T60" fmla="*/ 394 w 432"/>
                <a:gd name="T61" fmla="*/ 76 h 197"/>
                <a:gd name="T62" fmla="*/ 432 w 432"/>
                <a:gd name="T63" fmla="*/ 61 h 1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197"/>
                <a:gd name="T98" fmla="*/ 432 w 432"/>
                <a:gd name="T99" fmla="*/ 197 h 1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197">
                  <a:moveTo>
                    <a:pt x="424" y="38"/>
                  </a:moveTo>
                  <a:lnTo>
                    <a:pt x="417" y="61"/>
                  </a:lnTo>
                  <a:lnTo>
                    <a:pt x="417" y="38"/>
                  </a:lnTo>
                  <a:lnTo>
                    <a:pt x="379" y="53"/>
                  </a:lnTo>
                  <a:lnTo>
                    <a:pt x="379" y="23"/>
                  </a:lnTo>
                  <a:lnTo>
                    <a:pt x="387" y="38"/>
                  </a:lnTo>
                  <a:lnTo>
                    <a:pt x="402" y="30"/>
                  </a:lnTo>
                  <a:lnTo>
                    <a:pt x="387" y="30"/>
                  </a:lnTo>
                  <a:lnTo>
                    <a:pt x="409" y="30"/>
                  </a:lnTo>
                  <a:lnTo>
                    <a:pt x="402" y="23"/>
                  </a:lnTo>
                  <a:lnTo>
                    <a:pt x="417" y="23"/>
                  </a:lnTo>
                  <a:lnTo>
                    <a:pt x="409" y="15"/>
                  </a:lnTo>
                  <a:lnTo>
                    <a:pt x="424" y="30"/>
                  </a:lnTo>
                  <a:lnTo>
                    <a:pt x="409" y="0"/>
                  </a:lnTo>
                  <a:lnTo>
                    <a:pt x="402" y="0"/>
                  </a:lnTo>
                  <a:lnTo>
                    <a:pt x="122" y="53"/>
                  </a:lnTo>
                  <a:lnTo>
                    <a:pt x="122" y="68"/>
                  </a:lnTo>
                  <a:lnTo>
                    <a:pt x="106" y="83"/>
                  </a:lnTo>
                  <a:lnTo>
                    <a:pt x="84" y="99"/>
                  </a:lnTo>
                  <a:lnTo>
                    <a:pt x="76" y="91"/>
                  </a:lnTo>
                  <a:lnTo>
                    <a:pt x="61" y="114"/>
                  </a:lnTo>
                  <a:lnTo>
                    <a:pt x="23" y="137"/>
                  </a:lnTo>
                  <a:lnTo>
                    <a:pt x="15" y="152"/>
                  </a:lnTo>
                  <a:lnTo>
                    <a:pt x="0" y="152"/>
                  </a:lnTo>
                  <a:lnTo>
                    <a:pt x="0" y="167"/>
                  </a:lnTo>
                  <a:lnTo>
                    <a:pt x="61" y="159"/>
                  </a:lnTo>
                  <a:lnTo>
                    <a:pt x="99" y="144"/>
                  </a:lnTo>
                  <a:lnTo>
                    <a:pt x="167" y="137"/>
                  </a:lnTo>
                  <a:lnTo>
                    <a:pt x="182" y="152"/>
                  </a:lnTo>
                  <a:lnTo>
                    <a:pt x="243" y="144"/>
                  </a:lnTo>
                  <a:lnTo>
                    <a:pt x="311" y="197"/>
                  </a:lnTo>
                  <a:lnTo>
                    <a:pt x="341" y="190"/>
                  </a:lnTo>
                  <a:lnTo>
                    <a:pt x="341" y="167"/>
                  </a:lnTo>
                  <a:lnTo>
                    <a:pt x="341" y="182"/>
                  </a:lnTo>
                  <a:lnTo>
                    <a:pt x="349" y="152"/>
                  </a:lnTo>
                  <a:lnTo>
                    <a:pt x="364" y="144"/>
                  </a:lnTo>
                  <a:lnTo>
                    <a:pt x="356" y="129"/>
                  </a:lnTo>
                  <a:lnTo>
                    <a:pt x="364" y="144"/>
                  </a:lnTo>
                  <a:lnTo>
                    <a:pt x="371" y="129"/>
                  </a:lnTo>
                  <a:lnTo>
                    <a:pt x="394" y="121"/>
                  </a:lnTo>
                  <a:lnTo>
                    <a:pt x="394" y="114"/>
                  </a:lnTo>
                  <a:lnTo>
                    <a:pt x="402" y="121"/>
                  </a:lnTo>
                  <a:lnTo>
                    <a:pt x="402" y="114"/>
                  </a:lnTo>
                  <a:lnTo>
                    <a:pt x="409" y="121"/>
                  </a:lnTo>
                  <a:lnTo>
                    <a:pt x="417" y="106"/>
                  </a:lnTo>
                  <a:lnTo>
                    <a:pt x="417" y="99"/>
                  </a:lnTo>
                  <a:lnTo>
                    <a:pt x="409" y="106"/>
                  </a:lnTo>
                  <a:lnTo>
                    <a:pt x="402" y="99"/>
                  </a:lnTo>
                  <a:lnTo>
                    <a:pt x="402" y="114"/>
                  </a:lnTo>
                  <a:lnTo>
                    <a:pt x="394" y="106"/>
                  </a:lnTo>
                  <a:lnTo>
                    <a:pt x="379" y="114"/>
                  </a:lnTo>
                  <a:lnTo>
                    <a:pt x="371" y="99"/>
                  </a:lnTo>
                  <a:lnTo>
                    <a:pt x="387" y="106"/>
                  </a:lnTo>
                  <a:lnTo>
                    <a:pt x="402" y="83"/>
                  </a:lnTo>
                  <a:lnTo>
                    <a:pt x="387" y="91"/>
                  </a:lnTo>
                  <a:lnTo>
                    <a:pt x="387" y="83"/>
                  </a:lnTo>
                  <a:lnTo>
                    <a:pt x="371" y="83"/>
                  </a:lnTo>
                  <a:lnTo>
                    <a:pt x="364" y="76"/>
                  </a:lnTo>
                  <a:lnTo>
                    <a:pt x="394" y="83"/>
                  </a:lnTo>
                  <a:lnTo>
                    <a:pt x="387" y="76"/>
                  </a:lnTo>
                  <a:lnTo>
                    <a:pt x="394" y="68"/>
                  </a:lnTo>
                  <a:lnTo>
                    <a:pt x="394" y="76"/>
                  </a:lnTo>
                  <a:lnTo>
                    <a:pt x="417" y="83"/>
                  </a:lnTo>
                  <a:lnTo>
                    <a:pt x="432" y="61"/>
                  </a:lnTo>
                  <a:lnTo>
                    <a:pt x="424" y="38"/>
                  </a:lnTo>
                  <a:close/>
                </a:path>
              </a:pathLst>
            </a:custGeom>
            <a:solidFill>
              <a:srgbClr val="B22222"/>
            </a:solidFill>
            <a:ln w="8">
              <a:solidFill>
                <a:srgbClr val="B22222"/>
              </a:solidFill>
              <a:prstDash val="solid"/>
              <a:round/>
              <a:headEnd/>
              <a:tailEnd/>
            </a:ln>
          </p:spPr>
          <p:txBody>
            <a:bodyPr/>
            <a:lstStyle/>
            <a:p>
              <a:endParaRPr lang="en-US"/>
            </a:p>
          </p:txBody>
        </p:sp>
        <p:sp>
          <p:nvSpPr>
            <p:cNvPr id="18525" name="Freeform 92"/>
            <p:cNvSpPr>
              <a:spLocks/>
            </p:cNvSpPr>
            <p:nvPr/>
          </p:nvSpPr>
          <p:spPr bwMode="auto">
            <a:xfrm>
              <a:off x="3512" y="2179"/>
              <a:ext cx="432" cy="197"/>
            </a:xfrm>
            <a:custGeom>
              <a:avLst/>
              <a:gdLst>
                <a:gd name="T0" fmla="*/ 417 w 432"/>
                <a:gd name="T1" fmla="*/ 61 h 197"/>
                <a:gd name="T2" fmla="*/ 379 w 432"/>
                <a:gd name="T3" fmla="*/ 53 h 197"/>
                <a:gd name="T4" fmla="*/ 387 w 432"/>
                <a:gd name="T5" fmla="*/ 38 h 197"/>
                <a:gd name="T6" fmla="*/ 387 w 432"/>
                <a:gd name="T7" fmla="*/ 30 h 197"/>
                <a:gd name="T8" fmla="*/ 402 w 432"/>
                <a:gd name="T9" fmla="*/ 23 h 197"/>
                <a:gd name="T10" fmla="*/ 409 w 432"/>
                <a:gd name="T11" fmla="*/ 15 h 197"/>
                <a:gd name="T12" fmla="*/ 409 w 432"/>
                <a:gd name="T13" fmla="*/ 0 h 197"/>
                <a:gd name="T14" fmla="*/ 122 w 432"/>
                <a:gd name="T15" fmla="*/ 53 h 197"/>
                <a:gd name="T16" fmla="*/ 106 w 432"/>
                <a:gd name="T17" fmla="*/ 83 h 197"/>
                <a:gd name="T18" fmla="*/ 76 w 432"/>
                <a:gd name="T19" fmla="*/ 91 h 197"/>
                <a:gd name="T20" fmla="*/ 23 w 432"/>
                <a:gd name="T21" fmla="*/ 137 h 197"/>
                <a:gd name="T22" fmla="*/ 0 w 432"/>
                <a:gd name="T23" fmla="*/ 152 h 197"/>
                <a:gd name="T24" fmla="*/ 61 w 432"/>
                <a:gd name="T25" fmla="*/ 159 h 197"/>
                <a:gd name="T26" fmla="*/ 167 w 432"/>
                <a:gd name="T27" fmla="*/ 137 h 197"/>
                <a:gd name="T28" fmla="*/ 243 w 432"/>
                <a:gd name="T29" fmla="*/ 144 h 197"/>
                <a:gd name="T30" fmla="*/ 341 w 432"/>
                <a:gd name="T31" fmla="*/ 190 h 197"/>
                <a:gd name="T32" fmla="*/ 341 w 432"/>
                <a:gd name="T33" fmla="*/ 182 h 197"/>
                <a:gd name="T34" fmla="*/ 364 w 432"/>
                <a:gd name="T35" fmla="*/ 144 h 197"/>
                <a:gd name="T36" fmla="*/ 364 w 432"/>
                <a:gd name="T37" fmla="*/ 144 h 197"/>
                <a:gd name="T38" fmla="*/ 394 w 432"/>
                <a:gd name="T39" fmla="*/ 121 h 197"/>
                <a:gd name="T40" fmla="*/ 402 w 432"/>
                <a:gd name="T41" fmla="*/ 121 h 197"/>
                <a:gd name="T42" fmla="*/ 409 w 432"/>
                <a:gd name="T43" fmla="*/ 121 h 197"/>
                <a:gd name="T44" fmla="*/ 417 w 432"/>
                <a:gd name="T45" fmla="*/ 99 h 197"/>
                <a:gd name="T46" fmla="*/ 402 w 432"/>
                <a:gd name="T47" fmla="*/ 99 h 197"/>
                <a:gd name="T48" fmla="*/ 394 w 432"/>
                <a:gd name="T49" fmla="*/ 106 h 197"/>
                <a:gd name="T50" fmla="*/ 371 w 432"/>
                <a:gd name="T51" fmla="*/ 99 h 197"/>
                <a:gd name="T52" fmla="*/ 402 w 432"/>
                <a:gd name="T53" fmla="*/ 83 h 197"/>
                <a:gd name="T54" fmla="*/ 387 w 432"/>
                <a:gd name="T55" fmla="*/ 83 h 197"/>
                <a:gd name="T56" fmla="*/ 364 w 432"/>
                <a:gd name="T57" fmla="*/ 76 h 197"/>
                <a:gd name="T58" fmla="*/ 387 w 432"/>
                <a:gd name="T59" fmla="*/ 76 h 197"/>
                <a:gd name="T60" fmla="*/ 394 w 432"/>
                <a:gd name="T61" fmla="*/ 76 h 197"/>
                <a:gd name="T62" fmla="*/ 432 w 432"/>
                <a:gd name="T63" fmla="*/ 61 h 197"/>
                <a:gd name="T64" fmla="*/ 424 w 432"/>
                <a:gd name="T65" fmla="*/ 45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2"/>
                <a:gd name="T100" fmla="*/ 0 h 197"/>
                <a:gd name="T101" fmla="*/ 432 w 432"/>
                <a:gd name="T102" fmla="*/ 197 h 1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2" h="197">
                  <a:moveTo>
                    <a:pt x="424" y="38"/>
                  </a:moveTo>
                  <a:lnTo>
                    <a:pt x="417" y="61"/>
                  </a:lnTo>
                  <a:lnTo>
                    <a:pt x="417" y="38"/>
                  </a:lnTo>
                  <a:lnTo>
                    <a:pt x="379" y="53"/>
                  </a:lnTo>
                  <a:lnTo>
                    <a:pt x="379" y="23"/>
                  </a:lnTo>
                  <a:lnTo>
                    <a:pt x="387" y="38"/>
                  </a:lnTo>
                  <a:lnTo>
                    <a:pt x="402" y="30"/>
                  </a:lnTo>
                  <a:lnTo>
                    <a:pt x="387" y="30"/>
                  </a:lnTo>
                  <a:lnTo>
                    <a:pt x="409" y="30"/>
                  </a:lnTo>
                  <a:lnTo>
                    <a:pt x="402" y="23"/>
                  </a:lnTo>
                  <a:lnTo>
                    <a:pt x="417" y="23"/>
                  </a:lnTo>
                  <a:lnTo>
                    <a:pt x="409" y="15"/>
                  </a:lnTo>
                  <a:lnTo>
                    <a:pt x="424" y="30"/>
                  </a:lnTo>
                  <a:lnTo>
                    <a:pt x="409" y="0"/>
                  </a:lnTo>
                  <a:lnTo>
                    <a:pt x="402" y="0"/>
                  </a:lnTo>
                  <a:lnTo>
                    <a:pt x="122" y="53"/>
                  </a:lnTo>
                  <a:lnTo>
                    <a:pt x="122" y="68"/>
                  </a:lnTo>
                  <a:lnTo>
                    <a:pt x="106" y="83"/>
                  </a:lnTo>
                  <a:lnTo>
                    <a:pt x="84" y="99"/>
                  </a:lnTo>
                  <a:lnTo>
                    <a:pt x="76" y="91"/>
                  </a:lnTo>
                  <a:lnTo>
                    <a:pt x="61" y="114"/>
                  </a:lnTo>
                  <a:lnTo>
                    <a:pt x="23" y="137"/>
                  </a:lnTo>
                  <a:lnTo>
                    <a:pt x="15" y="152"/>
                  </a:lnTo>
                  <a:lnTo>
                    <a:pt x="0" y="152"/>
                  </a:lnTo>
                  <a:lnTo>
                    <a:pt x="0" y="167"/>
                  </a:lnTo>
                  <a:lnTo>
                    <a:pt x="61" y="159"/>
                  </a:lnTo>
                  <a:lnTo>
                    <a:pt x="99" y="144"/>
                  </a:lnTo>
                  <a:lnTo>
                    <a:pt x="167" y="137"/>
                  </a:lnTo>
                  <a:lnTo>
                    <a:pt x="182" y="152"/>
                  </a:lnTo>
                  <a:lnTo>
                    <a:pt x="243" y="144"/>
                  </a:lnTo>
                  <a:lnTo>
                    <a:pt x="311" y="197"/>
                  </a:lnTo>
                  <a:lnTo>
                    <a:pt x="341" y="190"/>
                  </a:lnTo>
                  <a:lnTo>
                    <a:pt x="341" y="167"/>
                  </a:lnTo>
                  <a:lnTo>
                    <a:pt x="341" y="182"/>
                  </a:lnTo>
                  <a:lnTo>
                    <a:pt x="349" y="152"/>
                  </a:lnTo>
                  <a:lnTo>
                    <a:pt x="364" y="144"/>
                  </a:lnTo>
                  <a:lnTo>
                    <a:pt x="356" y="129"/>
                  </a:lnTo>
                  <a:lnTo>
                    <a:pt x="364" y="144"/>
                  </a:lnTo>
                  <a:lnTo>
                    <a:pt x="371" y="129"/>
                  </a:lnTo>
                  <a:lnTo>
                    <a:pt x="394" y="121"/>
                  </a:lnTo>
                  <a:lnTo>
                    <a:pt x="394" y="114"/>
                  </a:lnTo>
                  <a:lnTo>
                    <a:pt x="402" y="121"/>
                  </a:lnTo>
                  <a:lnTo>
                    <a:pt x="402" y="114"/>
                  </a:lnTo>
                  <a:lnTo>
                    <a:pt x="409" y="121"/>
                  </a:lnTo>
                  <a:lnTo>
                    <a:pt x="417" y="106"/>
                  </a:lnTo>
                  <a:lnTo>
                    <a:pt x="417" y="99"/>
                  </a:lnTo>
                  <a:lnTo>
                    <a:pt x="409" y="106"/>
                  </a:lnTo>
                  <a:lnTo>
                    <a:pt x="402" y="99"/>
                  </a:lnTo>
                  <a:lnTo>
                    <a:pt x="402" y="114"/>
                  </a:lnTo>
                  <a:lnTo>
                    <a:pt x="394" y="106"/>
                  </a:lnTo>
                  <a:lnTo>
                    <a:pt x="379" y="114"/>
                  </a:lnTo>
                  <a:lnTo>
                    <a:pt x="371" y="99"/>
                  </a:lnTo>
                  <a:lnTo>
                    <a:pt x="387" y="106"/>
                  </a:lnTo>
                  <a:lnTo>
                    <a:pt x="402" y="83"/>
                  </a:lnTo>
                  <a:lnTo>
                    <a:pt x="387" y="91"/>
                  </a:lnTo>
                  <a:lnTo>
                    <a:pt x="387" y="83"/>
                  </a:lnTo>
                  <a:lnTo>
                    <a:pt x="371" y="83"/>
                  </a:lnTo>
                  <a:lnTo>
                    <a:pt x="364" y="76"/>
                  </a:lnTo>
                  <a:lnTo>
                    <a:pt x="394" y="83"/>
                  </a:lnTo>
                  <a:lnTo>
                    <a:pt x="387" y="76"/>
                  </a:lnTo>
                  <a:lnTo>
                    <a:pt x="394" y="68"/>
                  </a:lnTo>
                  <a:lnTo>
                    <a:pt x="394" y="76"/>
                  </a:lnTo>
                  <a:lnTo>
                    <a:pt x="417" y="83"/>
                  </a:lnTo>
                  <a:lnTo>
                    <a:pt x="432" y="61"/>
                  </a:lnTo>
                  <a:lnTo>
                    <a:pt x="424" y="38"/>
                  </a:lnTo>
                  <a:lnTo>
                    <a:pt x="424" y="45"/>
                  </a:lnTo>
                </a:path>
              </a:pathLst>
            </a:custGeom>
            <a:noFill/>
            <a:ln w="8">
              <a:solidFill>
                <a:srgbClr val="000000"/>
              </a:solidFill>
              <a:prstDash val="solid"/>
              <a:round/>
              <a:headEnd/>
              <a:tailEnd/>
            </a:ln>
          </p:spPr>
          <p:txBody>
            <a:bodyPr/>
            <a:lstStyle/>
            <a:p>
              <a:endParaRPr lang="en-US"/>
            </a:p>
          </p:txBody>
        </p:sp>
        <p:sp>
          <p:nvSpPr>
            <p:cNvPr id="18526" name="Line 93"/>
            <p:cNvSpPr>
              <a:spLocks noChangeShapeType="1"/>
            </p:cNvSpPr>
            <p:nvPr/>
          </p:nvSpPr>
          <p:spPr bwMode="auto">
            <a:xfrm>
              <a:off x="3929" y="2179"/>
              <a:ext cx="7" cy="15"/>
            </a:xfrm>
            <a:prstGeom prst="line">
              <a:avLst/>
            </a:prstGeom>
            <a:noFill/>
            <a:ln w="8">
              <a:solidFill>
                <a:srgbClr val="000000"/>
              </a:solidFill>
              <a:round/>
              <a:headEnd/>
              <a:tailEnd/>
            </a:ln>
          </p:spPr>
          <p:txBody>
            <a:bodyPr/>
            <a:lstStyle/>
            <a:p>
              <a:endParaRPr lang="en-US"/>
            </a:p>
          </p:txBody>
        </p:sp>
        <p:sp>
          <p:nvSpPr>
            <p:cNvPr id="18527" name="Freeform 94"/>
            <p:cNvSpPr>
              <a:spLocks/>
            </p:cNvSpPr>
            <p:nvPr/>
          </p:nvSpPr>
          <p:spPr bwMode="auto">
            <a:xfrm>
              <a:off x="2551" y="1473"/>
              <a:ext cx="333" cy="213"/>
            </a:xfrm>
            <a:custGeom>
              <a:avLst/>
              <a:gdLst>
                <a:gd name="T0" fmla="*/ 333 w 333"/>
                <a:gd name="T1" fmla="*/ 213 h 213"/>
                <a:gd name="T2" fmla="*/ 0 w 333"/>
                <a:gd name="T3" fmla="*/ 198 h 213"/>
                <a:gd name="T4" fmla="*/ 15 w 333"/>
                <a:gd name="T5" fmla="*/ 0 h 213"/>
                <a:gd name="T6" fmla="*/ 302 w 333"/>
                <a:gd name="T7" fmla="*/ 16 h 213"/>
                <a:gd name="T8" fmla="*/ 333 w 333"/>
                <a:gd name="T9" fmla="*/ 213 h 213"/>
                <a:gd name="T10" fmla="*/ 0 60000 65536"/>
                <a:gd name="T11" fmla="*/ 0 60000 65536"/>
                <a:gd name="T12" fmla="*/ 0 60000 65536"/>
                <a:gd name="T13" fmla="*/ 0 60000 65536"/>
                <a:gd name="T14" fmla="*/ 0 60000 65536"/>
                <a:gd name="T15" fmla="*/ 0 w 333"/>
                <a:gd name="T16" fmla="*/ 0 h 213"/>
                <a:gd name="T17" fmla="*/ 333 w 333"/>
                <a:gd name="T18" fmla="*/ 213 h 213"/>
              </a:gdLst>
              <a:ahLst/>
              <a:cxnLst>
                <a:cxn ang="T10">
                  <a:pos x="T0" y="T1"/>
                </a:cxn>
                <a:cxn ang="T11">
                  <a:pos x="T2" y="T3"/>
                </a:cxn>
                <a:cxn ang="T12">
                  <a:pos x="T4" y="T5"/>
                </a:cxn>
                <a:cxn ang="T13">
                  <a:pos x="T6" y="T7"/>
                </a:cxn>
                <a:cxn ang="T14">
                  <a:pos x="T8" y="T9"/>
                </a:cxn>
              </a:cxnLst>
              <a:rect l="T15" t="T16" r="T17" b="T18"/>
              <a:pathLst>
                <a:path w="333" h="213">
                  <a:moveTo>
                    <a:pt x="333" y="213"/>
                  </a:moveTo>
                  <a:lnTo>
                    <a:pt x="0" y="198"/>
                  </a:lnTo>
                  <a:lnTo>
                    <a:pt x="15" y="0"/>
                  </a:lnTo>
                  <a:lnTo>
                    <a:pt x="302" y="16"/>
                  </a:lnTo>
                  <a:lnTo>
                    <a:pt x="333" y="213"/>
                  </a:lnTo>
                  <a:close/>
                </a:path>
              </a:pathLst>
            </a:custGeom>
            <a:solidFill>
              <a:srgbClr val="B22222"/>
            </a:solidFill>
            <a:ln w="8">
              <a:solidFill>
                <a:srgbClr val="B22222"/>
              </a:solidFill>
              <a:prstDash val="solid"/>
              <a:round/>
              <a:headEnd/>
              <a:tailEnd/>
            </a:ln>
          </p:spPr>
          <p:txBody>
            <a:bodyPr/>
            <a:lstStyle/>
            <a:p>
              <a:endParaRPr lang="en-US"/>
            </a:p>
          </p:txBody>
        </p:sp>
        <p:sp>
          <p:nvSpPr>
            <p:cNvPr id="18528" name="Freeform 95"/>
            <p:cNvSpPr>
              <a:spLocks/>
            </p:cNvSpPr>
            <p:nvPr/>
          </p:nvSpPr>
          <p:spPr bwMode="auto">
            <a:xfrm>
              <a:off x="2551" y="1473"/>
              <a:ext cx="333" cy="220"/>
            </a:xfrm>
            <a:custGeom>
              <a:avLst/>
              <a:gdLst>
                <a:gd name="T0" fmla="*/ 333 w 333"/>
                <a:gd name="T1" fmla="*/ 213 h 220"/>
                <a:gd name="T2" fmla="*/ 0 w 333"/>
                <a:gd name="T3" fmla="*/ 198 h 220"/>
                <a:gd name="T4" fmla="*/ 15 w 333"/>
                <a:gd name="T5" fmla="*/ 0 h 220"/>
                <a:gd name="T6" fmla="*/ 302 w 333"/>
                <a:gd name="T7" fmla="*/ 16 h 220"/>
                <a:gd name="T8" fmla="*/ 333 w 333"/>
                <a:gd name="T9" fmla="*/ 213 h 220"/>
                <a:gd name="T10" fmla="*/ 333 w 333"/>
                <a:gd name="T11" fmla="*/ 220 h 220"/>
                <a:gd name="T12" fmla="*/ 0 60000 65536"/>
                <a:gd name="T13" fmla="*/ 0 60000 65536"/>
                <a:gd name="T14" fmla="*/ 0 60000 65536"/>
                <a:gd name="T15" fmla="*/ 0 60000 65536"/>
                <a:gd name="T16" fmla="*/ 0 60000 65536"/>
                <a:gd name="T17" fmla="*/ 0 60000 65536"/>
                <a:gd name="T18" fmla="*/ 0 w 333"/>
                <a:gd name="T19" fmla="*/ 0 h 220"/>
                <a:gd name="T20" fmla="*/ 333 w 333"/>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333" h="220">
                  <a:moveTo>
                    <a:pt x="333" y="213"/>
                  </a:moveTo>
                  <a:lnTo>
                    <a:pt x="0" y="198"/>
                  </a:lnTo>
                  <a:lnTo>
                    <a:pt x="15" y="0"/>
                  </a:lnTo>
                  <a:lnTo>
                    <a:pt x="302" y="16"/>
                  </a:lnTo>
                  <a:lnTo>
                    <a:pt x="333" y="213"/>
                  </a:lnTo>
                  <a:lnTo>
                    <a:pt x="333" y="220"/>
                  </a:lnTo>
                </a:path>
              </a:pathLst>
            </a:custGeom>
            <a:noFill/>
            <a:ln w="8">
              <a:solidFill>
                <a:srgbClr val="000000"/>
              </a:solidFill>
              <a:prstDash val="solid"/>
              <a:round/>
              <a:headEnd/>
              <a:tailEnd/>
            </a:ln>
          </p:spPr>
          <p:txBody>
            <a:bodyPr/>
            <a:lstStyle/>
            <a:p>
              <a:endParaRPr lang="en-US"/>
            </a:p>
          </p:txBody>
        </p:sp>
        <p:sp>
          <p:nvSpPr>
            <p:cNvPr id="18529" name="Freeform 96"/>
            <p:cNvSpPr>
              <a:spLocks/>
            </p:cNvSpPr>
            <p:nvPr/>
          </p:nvSpPr>
          <p:spPr bwMode="auto">
            <a:xfrm>
              <a:off x="3437" y="1876"/>
              <a:ext cx="212" cy="242"/>
            </a:xfrm>
            <a:custGeom>
              <a:avLst/>
              <a:gdLst>
                <a:gd name="T0" fmla="*/ 204 w 212"/>
                <a:gd name="T1" fmla="*/ 0 h 242"/>
                <a:gd name="T2" fmla="*/ 151 w 212"/>
                <a:gd name="T3" fmla="*/ 45 h 242"/>
                <a:gd name="T4" fmla="*/ 113 w 212"/>
                <a:gd name="T5" fmla="*/ 53 h 242"/>
                <a:gd name="T6" fmla="*/ 90 w 212"/>
                <a:gd name="T7" fmla="*/ 53 h 242"/>
                <a:gd name="T8" fmla="*/ 106 w 212"/>
                <a:gd name="T9" fmla="*/ 45 h 242"/>
                <a:gd name="T10" fmla="*/ 90 w 212"/>
                <a:gd name="T11" fmla="*/ 45 h 242"/>
                <a:gd name="T12" fmla="*/ 68 w 212"/>
                <a:gd name="T13" fmla="*/ 37 h 242"/>
                <a:gd name="T14" fmla="*/ 0 w 212"/>
                <a:gd name="T15" fmla="*/ 45 h 242"/>
                <a:gd name="T16" fmla="*/ 22 w 212"/>
                <a:gd name="T17" fmla="*/ 212 h 242"/>
                <a:gd name="T18" fmla="*/ 37 w 212"/>
                <a:gd name="T19" fmla="*/ 212 h 242"/>
                <a:gd name="T20" fmla="*/ 53 w 212"/>
                <a:gd name="T21" fmla="*/ 227 h 242"/>
                <a:gd name="T22" fmla="*/ 83 w 212"/>
                <a:gd name="T23" fmla="*/ 235 h 242"/>
                <a:gd name="T24" fmla="*/ 98 w 212"/>
                <a:gd name="T25" fmla="*/ 235 h 242"/>
                <a:gd name="T26" fmla="*/ 121 w 212"/>
                <a:gd name="T27" fmla="*/ 227 h 242"/>
                <a:gd name="T28" fmla="*/ 136 w 212"/>
                <a:gd name="T29" fmla="*/ 242 h 242"/>
                <a:gd name="T30" fmla="*/ 151 w 212"/>
                <a:gd name="T31" fmla="*/ 227 h 242"/>
                <a:gd name="T32" fmla="*/ 159 w 212"/>
                <a:gd name="T33" fmla="*/ 197 h 242"/>
                <a:gd name="T34" fmla="*/ 174 w 212"/>
                <a:gd name="T35" fmla="*/ 204 h 242"/>
                <a:gd name="T36" fmla="*/ 174 w 212"/>
                <a:gd name="T37" fmla="*/ 182 h 242"/>
                <a:gd name="T38" fmla="*/ 204 w 212"/>
                <a:gd name="T39" fmla="*/ 151 h 242"/>
                <a:gd name="T40" fmla="*/ 212 w 212"/>
                <a:gd name="T41" fmla="*/ 106 h 242"/>
                <a:gd name="T42" fmla="*/ 212 w 212"/>
                <a:gd name="T43" fmla="*/ 91 h 242"/>
                <a:gd name="T44" fmla="*/ 204 w 212"/>
                <a:gd name="T45" fmla="*/ 0 h 2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2"/>
                <a:gd name="T70" fmla="*/ 0 h 242"/>
                <a:gd name="T71" fmla="*/ 212 w 212"/>
                <a:gd name="T72" fmla="*/ 242 h 2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2" h="242">
                  <a:moveTo>
                    <a:pt x="204" y="0"/>
                  </a:moveTo>
                  <a:lnTo>
                    <a:pt x="151" y="45"/>
                  </a:lnTo>
                  <a:lnTo>
                    <a:pt x="113" y="53"/>
                  </a:lnTo>
                  <a:lnTo>
                    <a:pt x="90" y="53"/>
                  </a:lnTo>
                  <a:lnTo>
                    <a:pt x="106" y="45"/>
                  </a:lnTo>
                  <a:lnTo>
                    <a:pt x="90" y="45"/>
                  </a:lnTo>
                  <a:lnTo>
                    <a:pt x="68" y="37"/>
                  </a:lnTo>
                  <a:lnTo>
                    <a:pt x="0" y="45"/>
                  </a:lnTo>
                  <a:lnTo>
                    <a:pt x="22" y="212"/>
                  </a:lnTo>
                  <a:lnTo>
                    <a:pt x="37" y="212"/>
                  </a:lnTo>
                  <a:lnTo>
                    <a:pt x="53" y="227"/>
                  </a:lnTo>
                  <a:lnTo>
                    <a:pt x="83" y="235"/>
                  </a:lnTo>
                  <a:lnTo>
                    <a:pt x="98" y="235"/>
                  </a:lnTo>
                  <a:lnTo>
                    <a:pt x="121" y="227"/>
                  </a:lnTo>
                  <a:lnTo>
                    <a:pt x="136" y="242"/>
                  </a:lnTo>
                  <a:lnTo>
                    <a:pt x="151" y="227"/>
                  </a:lnTo>
                  <a:lnTo>
                    <a:pt x="159" y="197"/>
                  </a:lnTo>
                  <a:lnTo>
                    <a:pt x="174" y="204"/>
                  </a:lnTo>
                  <a:lnTo>
                    <a:pt x="174" y="182"/>
                  </a:lnTo>
                  <a:lnTo>
                    <a:pt x="204" y="151"/>
                  </a:lnTo>
                  <a:lnTo>
                    <a:pt x="212" y="106"/>
                  </a:lnTo>
                  <a:lnTo>
                    <a:pt x="212" y="91"/>
                  </a:lnTo>
                  <a:lnTo>
                    <a:pt x="204" y="0"/>
                  </a:lnTo>
                  <a:close/>
                </a:path>
              </a:pathLst>
            </a:custGeom>
            <a:solidFill>
              <a:srgbClr val="B22222"/>
            </a:solidFill>
            <a:ln w="8">
              <a:solidFill>
                <a:srgbClr val="B22222"/>
              </a:solidFill>
              <a:prstDash val="solid"/>
              <a:round/>
              <a:headEnd/>
              <a:tailEnd/>
            </a:ln>
          </p:spPr>
          <p:txBody>
            <a:bodyPr/>
            <a:lstStyle/>
            <a:p>
              <a:endParaRPr lang="en-US"/>
            </a:p>
          </p:txBody>
        </p:sp>
        <p:sp>
          <p:nvSpPr>
            <p:cNvPr id="18530" name="Freeform 97"/>
            <p:cNvSpPr>
              <a:spLocks/>
            </p:cNvSpPr>
            <p:nvPr/>
          </p:nvSpPr>
          <p:spPr bwMode="auto">
            <a:xfrm>
              <a:off x="3437" y="1876"/>
              <a:ext cx="212" cy="242"/>
            </a:xfrm>
            <a:custGeom>
              <a:avLst/>
              <a:gdLst>
                <a:gd name="T0" fmla="*/ 204 w 212"/>
                <a:gd name="T1" fmla="*/ 0 h 242"/>
                <a:gd name="T2" fmla="*/ 151 w 212"/>
                <a:gd name="T3" fmla="*/ 45 h 242"/>
                <a:gd name="T4" fmla="*/ 113 w 212"/>
                <a:gd name="T5" fmla="*/ 53 h 242"/>
                <a:gd name="T6" fmla="*/ 90 w 212"/>
                <a:gd name="T7" fmla="*/ 53 h 242"/>
                <a:gd name="T8" fmla="*/ 106 w 212"/>
                <a:gd name="T9" fmla="*/ 45 h 242"/>
                <a:gd name="T10" fmla="*/ 90 w 212"/>
                <a:gd name="T11" fmla="*/ 45 h 242"/>
                <a:gd name="T12" fmla="*/ 68 w 212"/>
                <a:gd name="T13" fmla="*/ 37 h 242"/>
                <a:gd name="T14" fmla="*/ 0 w 212"/>
                <a:gd name="T15" fmla="*/ 45 h 242"/>
                <a:gd name="T16" fmla="*/ 22 w 212"/>
                <a:gd name="T17" fmla="*/ 212 h 242"/>
                <a:gd name="T18" fmla="*/ 37 w 212"/>
                <a:gd name="T19" fmla="*/ 212 h 242"/>
                <a:gd name="T20" fmla="*/ 53 w 212"/>
                <a:gd name="T21" fmla="*/ 227 h 242"/>
                <a:gd name="T22" fmla="*/ 83 w 212"/>
                <a:gd name="T23" fmla="*/ 235 h 242"/>
                <a:gd name="T24" fmla="*/ 98 w 212"/>
                <a:gd name="T25" fmla="*/ 235 h 242"/>
                <a:gd name="T26" fmla="*/ 121 w 212"/>
                <a:gd name="T27" fmla="*/ 227 h 242"/>
                <a:gd name="T28" fmla="*/ 136 w 212"/>
                <a:gd name="T29" fmla="*/ 242 h 242"/>
                <a:gd name="T30" fmla="*/ 151 w 212"/>
                <a:gd name="T31" fmla="*/ 227 h 242"/>
                <a:gd name="T32" fmla="*/ 159 w 212"/>
                <a:gd name="T33" fmla="*/ 197 h 242"/>
                <a:gd name="T34" fmla="*/ 174 w 212"/>
                <a:gd name="T35" fmla="*/ 204 h 242"/>
                <a:gd name="T36" fmla="*/ 174 w 212"/>
                <a:gd name="T37" fmla="*/ 182 h 242"/>
                <a:gd name="T38" fmla="*/ 204 w 212"/>
                <a:gd name="T39" fmla="*/ 151 h 242"/>
                <a:gd name="T40" fmla="*/ 212 w 212"/>
                <a:gd name="T41" fmla="*/ 106 h 242"/>
                <a:gd name="T42" fmla="*/ 212 w 212"/>
                <a:gd name="T43" fmla="*/ 91 h 242"/>
                <a:gd name="T44" fmla="*/ 204 w 212"/>
                <a:gd name="T45" fmla="*/ 0 h 242"/>
                <a:gd name="T46" fmla="*/ 204 w 212"/>
                <a:gd name="T47" fmla="*/ 7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2"/>
                <a:gd name="T73" fmla="*/ 0 h 242"/>
                <a:gd name="T74" fmla="*/ 212 w 212"/>
                <a:gd name="T75" fmla="*/ 242 h 2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2" h="242">
                  <a:moveTo>
                    <a:pt x="204" y="0"/>
                  </a:moveTo>
                  <a:lnTo>
                    <a:pt x="151" y="45"/>
                  </a:lnTo>
                  <a:lnTo>
                    <a:pt x="113" y="53"/>
                  </a:lnTo>
                  <a:lnTo>
                    <a:pt x="90" y="53"/>
                  </a:lnTo>
                  <a:lnTo>
                    <a:pt x="106" y="45"/>
                  </a:lnTo>
                  <a:lnTo>
                    <a:pt x="90" y="45"/>
                  </a:lnTo>
                  <a:lnTo>
                    <a:pt x="68" y="37"/>
                  </a:lnTo>
                  <a:lnTo>
                    <a:pt x="0" y="45"/>
                  </a:lnTo>
                  <a:lnTo>
                    <a:pt x="22" y="212"/>
                  </a:lnTo>
                  <a:lnTo>
                    <a:pt x="37" y="212"/>
                  </a:lnTo>
                  <a:lnTo>
                    <a:pt x="53" y="227"/>
                  </a:lnTo>
                  <a:lnTo>
                    <a:pt x="83" y="235"/>
                  </a:lnTo>
                  <a:lnTo>
                    <a:pt x="98" y="235"/>
                  </a:lnTo>
                  <a:lnTo>
                    <a:pt x="121" y="227"/>
                  </a:lnTo>
                  <a:lnTo>
                    <a:pt x="136" y="242"/>
                  </a:lnTo>
                  <a:lnTo>
                    <a:pt x="151" y="227"/>
                  </a:lnTo>
                  <a:lnTo>
                    <a:pt x="159" y="197"/>
                  </a:lnTo>
                  <a:lnTo>
                    <a:pt x="174" y="204"/>
                  </a:lnTo>
                  <a:lnTo>
                    <a:pt x="174" y="182"/>
                  </a:lnTo>
                  <a:lnTo>
                    <a:pt x="204" y="151"/>
                  </a:lnTo>
                  <a:lnTo>
                    <a:pt x="212" y="106"/>
                  </a:lnTo>
                  <a:lnTo>
                    <a:pt x="212" y="91"/>
                  </a:lnTo>
                  <a:lnTo>
                    <a:pt x="204" y="0"/>
                  </a:lnTo>
                  <a:lnTo>
                    <a:pt x="204" y="7"/>
                  </a:lnTo>
                </a:path>
              </a:pathLst>
            </a:custGeom>
            <a:noFill/>
            <a:ln w="8">
              <a:solidFill>
                <a:srgbClr val="000000"/>
              </a:solidFill>
              <a:prstDash val="solid"/>
              <a:round/>
              <a:headEnd/>
              <a:tailEnd/>
            </a:ln>
          </p:spPr>
          <p:txBody>
            <a:bodyPr/>
            <a:lstStyle/>
            <a:p>
              <a:endParaRPr lang="en-US"/>
            </a:p>
          </p:txBody>
        </p:sp>
        <p:sp>
          <p:nvSpPr>
            <p:cNvPr id="18531" name="Freeform 98"/>
            <p:cNvSpPr>
              <a:spLocks/>
            </p:cNvSpPr>
            <p:nvPr/>
          </p:nvSpPr>
          <p:spPr bwMode="auto">
            <a:xfrm>
              <a:off x="2551" y="2240"/>
              <a:ext cx="439" cy="227"/>
            </a:xfrm>
            <a:custGeom>
              <a:avLst/>
              <a:gdLst>
                <a:gd name="T0" fmla="*/ 439 w 439"/>
                <a:gd name="T1" fmla="*/ 227 h 227"/>
                <a:gd name="T2" fmla="*/ 393 w 439"/>
                <a:gd name="T3" fmla="*/ 212 h 227"/>
                <a:gd name="T4" fmla="*/ 348 w 439"/>
                <a:gd name="T5" fmla="*/ 220 h 227"/>
                <a:gd name="T6" fmla="*/ 340 w 439"/>
                <a:gd name="T7" fmla="*/ 227 h 227"/>
                <a:gd name="T8" fmla="*/ 325 w 439"/>
                <a:gd name="T9" fmla="*/ 212 h 227"/>
                <a:gd name="T10" fmla="*/ 318 w 439"/>
                <a:gd name="T11" fmla="*/ 220 h 227"/>
                <a:gd name="T12" fmla="*/ 302 w 439"/>
                <a:gd name="T13" fmla="*/ 212 h 227"/>
                <a:gd name="T14" fmla="*/ 295 w 439"/>
                <a:gd name="T15" fmla="*/ 227 h 227"/>
                <a:gd name="T16" fmla="*/ 295 w 439"/>
                <a:gd name="T17" fmla="*/ 212 h 227"/>
                <a:gd name="T18" fmla="*/ 280 w 439"/>
                <a:gd name="T19" fmla="*/ 220 h 227"/>
                <a:gd name="T20" fmla="*/ 265 w 439"/>
                <a:gd name="T21" fmla="*/ 204 h 227"/>
                <a:gd name="T22" fmla="*/ 249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2 h 227"/>
                <a:gd name="T34" fmla="*/ 143 w 439"/>
                <a:gd name="T35" fmla="*/ 167 h 227"/>
                <a:gd name="T36" fmla="*/ 151 w 439"/>
                <a:gd name="T37" fmla="*/ 45 h 227"/>
                <a:gd name="T38" fmla="*/ 0 w 439"/>
                <a:gd name="T39" fmla="*/ 38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9"/>
                <a:gd name="T79" fmla="*/ 0 h 227"/>
                <a:gd name="T80" fmla="*/ 439 w 439"/>
                <a:gd name="T81" fmla="*/ 227 h 2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9" h="227">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49" y="212"/>
                  </a:lnTo>
                  <a:lnTo>
                    <a:pt x="242" y="197"/>
                  </a:lnTo>
                  <a:lnTo>
                    <a:pt x="227" y="204"/>
                  </a:lnTo>
                  <a:lnTo>
                    <a:pt x="189" y="189"/>
                  </a:lnTo>
                  <a:lnTo>
                    <a:pt x="181" y="174"/>
                  </a:lnTo>
                  <a:lnTo>
                    <a:pt x="159" y="182"/>
                  </a:lnTo>
                  <a:lnTo>
                    <a:pt x="143" y="167"/>
                  </a:lnTo>
                  <a:lnTo>
                    <a:pt x="151" y="45"/>
                  </a:lnTo>
                  <a:lnTo>
                    <a:pt x="0" y="38"/>
                  </a:lnTo>
                  <a:lnTo>
                    <a:pt x="0" y="0"/>
                  </a:lnTo>
                  <a:lnTo>
                    <a:pt x="53" y="7"/>
                  </a:lnTo>
                  <a:lnTo>
                    <a:pt x="424" y="15"/>
                  </a:lnTo>
                  <a:lnTo>
                    <a:pt x="424" y="45"/>
                  </a:lnTo>
                  <a:lnTo>
                    <a:pt x="439" y="121"/>
                  </a:lnTo>
                  <a:lnTo>
                    <a:pt x="439" y="227"/>
                  </a:lnTo>
                  <a:close/>
                </a:path>
              </a:pathLst>
            </a:custGeom>
            <a:solidFill>
              <a:srgbClr val="B22222"/>
            </a:solidFill>
            <a:ln w="8">
              <a:solidFill>
                <a:srgbClr val="B22222"/>
              </a:solidFill>
              <a:prstDash val="solid"/>
              <a:round/>
              <a:headEnd/>
              <a:tailEnd/>
            </a:ln>
          </p:spPr>
          <p:txBody>
            <a:bodyPr/>
            <a:lstStyle/>
            <a:p>
              <a:endParaRPr lang="en-US"/>
            </a:p>
          </p:txBody>
        </p:sp>
        <p:sp>
          <p:nvSpPr>
            <p:cNvPr id="18532" name="Freeform 99"/>
            <p:cNvSpPr>
              <a:spLocks/>
            </p:cNvSpPr>
            <p:nvPr/>
          </p:nvSpPr>
          <p:spPr bwMode="auto">
            <a:xfrm>
              <a:off x="2551" y="2240"/>
              <a:ext cx="439" cy="235"/>
            </a:xfrm>
            <a:custGeom>
              <a:avLst/>
              <a:gdLst>
                <a:gd name="T0" fmla="*/ 439 w 439"/>
                <a:gd name="T1" fmla="*/ 227 h 235"/>
                <a:gd name="T2" fmla="*/ 393 w 439"/>
                <a:gd name="T3" fmla="*/ 212 h 235"/>
                <a:gd name="T4" fmla="*/ 348 w 439"/>
                <a:gd name="T5" fmla="*/ 220 h 235"/>
                <a:gd name="T6" fmla="*/ 340 w 439"/>
                <a:gd name="T7" fmla="*/ 227 h 235"/>
                <a:gd name="T8" fmla="*/ 325 w 439"/>
                <a:gd name="T9" fmla="*/ 212 h 235"/>
                <a:gd name="T10" fmla="*/ 318 w 439"/>
                <a:gd name="T11" fmla="*/ 220 h 235"/>
                <a:gd name="T12" fmla="*/ 302 w 439"/>
                <a:gd name="T13" fmla="*/ 212 h 235"/>
                <a:gd name="T14" fmla="*/ 295 w 439"/>
                <a:gd name="T15" fmla="*/ 227 h 235"/>
                <a:gd name="T16" fmla="*/ 295 w 439"/>
                <a:gd name="T17" fmla="*/ 212 h 235"/>
                <a:gd name="T18" fmla="*/ 280 w 439"/>
                <a:gd name="T19" fmla="*/ 220 h 235"/>
                <a:gd name="T20" fmla="*/ 265 w 439"/>
                <a:gd name="T21" fmla="*/ 204 h 235"/>
                <a:gd name="T22" fmla="*/ 249 w 439"/>
                <a:gd name="T23" fmla="*/ 212 h 235"/>
                <a:gd name="T24" fmla="*/ 242 w 439"/>
                <a:gd name="T25" fmla="*/ 197 h 235"/>
                <a:gd name="T26" fmla="*/ 227 w 439"/>
                <a:gd name="T27" fmla="*/ 204 h 235"/>
                <a:gd name="T28" fmla="*/ 189 w 439"/>
                <a:gd name="T29" fmla="*/ 189 h 235"/>
                <a:gd name="T30" fmla="*/ 181 w 439"/>
                <a:gd name="T31" fmla="*/ 174 h 235"/>
                <a:gd name="T32" fmla="*/ 159 w 439"/>
                <a:gd name="T33" fmla="*/ 182 h 235"/>
                <a:gd name="T34" fmla="*/ 143 w 439"/>
                <a:gd name="T35" fmla="*/ 167 h 235"/>
                <a:gd name="T36" fmla="*/ 151 w 439"/>
                <a:gd name="T37" fmla="*/ 45 h 235"/>
                <a:gd name="T38" fmla="*/ 0 w 439"/>
                <a:gd name="T39" fmla="*/ 38 h 235"/>
                <a:gd name="T40" fmla="*/ 0 w 439"/>
                <a:gd name="T41" fmla="*/ 0 h 235"/>
                <a:gd name="T42" fmla="*/ 53 w 439"/>
                <a:gd name="T43" fmla="*/ 7 h 235"/>
                <a:gd name="T44" fmla="*/ 424 w 439"/>
                <a:gd name="T45" fmla="*/ 15 h 235"/>
                <a:gd name="T46" fmla="*/ 424 w 439"/>
                <a:gd name="T47" fmla="*/ 45 h 235"/>
                <a:gd name="T48" fmla="*/ 439 w 439"/>
                <a:gd name="T49" fmla="*/ 121 h 235"/>
                <a:gd name="T50" fmla="*/ 439 w 439"/>
                <a:gd name="T51" fmla="*/ 227 h 235"/>
                <a:gd name="T52" fmla="*/ 439 w 439"/>
                <a:gd name="T53" fmla="*/ 235 h 2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9"/>
                <a:gd name="T82" fmla="*/ 0 h 235"/>
                <a:gd name="T83" fmla="*/ 439 w 439"/>
                <a:gd name="T84" fmla="*/ 235 h 2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9" h="235">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49" y="212"/>
                  </a:lnTo>
                  <a:lnTo>
                    <a:pt x="242" y="197"/>
                  </a:lnTo>
                  <a:lnTo>
                    <a:pt x="227" y="204"/>
                  </a:lnTo>
                  <a:lnTo>
                    <a:pt x="189" y="189"/>
                  </a:lnTo>
                  <a:lnTo>
                    <a:pt x="181" y="174"/>
                  </a:lnTo>
                  <a:lnTo>
                    <a:pt x="159" y="182"/>
                  </a:lnTo>
                  <a:lnTo>
                    <a:pt x="143" y="167"/>
                  </a:lnTo>
                  <a:lnTo>
                    <a:pt x="151" y="45"/>
                  </a:lnTo>
                  <a:lnTo>
                    <a:pt x="0" y="38"/>
                  </a:lnTo>
                  <a:lnTo>
                    <a:pt x="0" y="0"/>
                  </a:lnTo>
                  <a:lnTo>
                    <a:pt x="53" y="7"/>
                  </a:lnTo>
                  <a:lnTo>
                    <a:pt x="424" y="15"/>
                  </a:lnTo>
                  <a:lnTo>
                    <a:pt x="424" y="45"/>
                  </a:lnTo>
                  <a:lnTo>
                    <a:pt x="439" y="121"/>
                  </a:lnTo>
                  <a:lnTo>
                    <a:pt x="439" y="227"/>
                  </a:lnTo>
                  <a:lnTo>
                    <a:pt x="439" y="235"/>
                  </a:lnTo>
                </a:path>
              </a:pathLst>
            </a:custGeom>
            <a:noFill/>
            <a:ln w="8">
              <a:solidFill>
                <a:srgbClr val="000000"/>
              </a:solidFill>
              <a:prstDash val="solid"/>
              <a:round/>
              <a:headEnd/>
              <a:tailEnd/>
            </a:ln>
          </p:spPr>
          <p:txBody>
            <a:bodyPr/>
            <a:lstStyle/>
            <a:p>
              <a:endParaRPr lang="en-US"/>
            </a:p>
          </p:txBody>
        </p:sp>
        <p:sp>
          <p:nvSpPr>
            <p:cNvPr id="18533" name="Freeform 100"/>
            <p:cNvSpPr>
              <a:spLocks/>
            </p:cNvSpPr>
            <p:nvPr/>
          </p:nvSpPr>
          <p:spPr bwMode="auto">
            <a:xfrm>
              <a:off x="1589" y="1481"/>
              <a:ext cx="409" cy="341"/>
            </a:xfrm>
            <a:custGeom>
              <a:avLst/>
              <a:gdLst>
                <a:gd name="T0" fmla="*/ 394 w 409"/>
                <a:gd name="T1" fmla="*/ 99 h 341"/>
                <a:gd name="T2" fmla="*/ 303 w 409"/>
                <a:gd name="T3" fmla="*/ 76 h 341"/>
                <a:gd name="T4" fmla="*/ 197 w 409"/>
                <a:gd name="T5" fmla="*/ 76 h 341"/>
                <a:gd name="T6" fmla="*/ 174 w 409"/>
                <a:gd name="T7" fmla="*/ 61 h 341"/>
                <a:gd name="T8" fmla="*/ 151 w 409"/>
                <a:gd name="T9" fmla="*/ 68 h 341"/>
                <a:gd name="T10" fmla="*/ 128 w 409"/>
                <a:gd name="T11" fmla="*/ 53 h 341"/>
                <a:gd name="T12" fmla="*/ 136 w 409"/>
                <a:gd name="T13" fmla="*/ 23 h 341"/>
                <a:gd name="T14" fmla="*/ 121 w 409"/>
                <a:gd name="T15" fmla="*/ 15 h 341"/>
                <a:gd name="T16" fmla="*/ 113 w 409"/>
                <a:gd name="T17" fmla="*/ 8 h 341"/>
                <a:gd name="T18" fmla="*/ 106 w 409"/>
                <a:gd name="T19" fmla="*/ 8 h 341"/>
                <a:gd name="T20" fmla="*/ 91 w 409"/>
                <a:gd name="T21" fmla="*/ 0 h 341"/>
                <a:gd name="T22" fmla="*/ 38 w 409"/>
                <a:gd name="T23" fmla="*/ 144 h 341"/>
                <a:gd name="T24" fmla="*/ 0 w 409"/>
                <a:gd name="T25" fmla="*/ 197 h 341"/>
                <a:gd name="T26" fmla="*/ 0 w 409"/>
                <a:gd name="T27" fmla="*/ 258 h 341"/>
                <a:gd name="T28" fmla="*/ 197 w 409"/>
                <a:gd name="T29" fmla="*/ 311 h 341"/>
                <a:gd name="T30" fmla="*/ 333 w 409"/>
                <a:gd name="T31" fmla="*/ 341 h 341"/>
                <a:gd name="T32" fmla="*/ 363 w 409"/>
                <a:gd name="T33" fmla="*/ 212 h 341"/>
                <a:gd name="T34" fmla="*/ 356 w 409"/>
                <a:gd name="T35" fmla="*/ 190 h 341"/>
                <a:gd name="T36" fmla="*/ 409 w 409"/>
                <a:gd name="T37" fmla="*/ 121 h 341"/>
                <a:gd name="T38" fmla="*/ 394 w 409"/>
                <a:gd name="T39" fmla="*/ 99 h 3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9"/>
                <a:gd name="T61" fmla="*/ 0 h 341"/>
                <a:gd name="T62" fmla="*/ 409 w 409"/>
                <a:gd name="T63" fmla="*/ 341 h 3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9" h="341">
                  <a:moveTo>
                    <a:pt x="394" y="99"/>
                  </a:moveTo>
                  <a:lnTo>
                    <a:pt x="303" y="76"/>
                  </a:lnTo>
                  <a:lnTo>
                    <a:pt x="197" y="76"/>
                  </a:lnTo>
                  <a:lnTo>
                    <a:pt x="174" y="61"/>
                  </a:lnTo>
                  <a:lnTo>
                    <a:pt x="151" y="68"/>
                  </a:lnTo>
                  <a:lnTo>
                    <a:pt x="128" y="53"/>
                  </a:lnTo>
                  <a:lnTo>
                    <a:pt x="136" y="23"/>
                  </a:lnTo>
                  <a:lnTo>
                    <a:pt x="121" y="15"/>
                  </a:lnTo>
                  <a:lnTo>
                    <a:pt x="113" y="8"/>
                  </a:lnTo>
                  <a:lnTo>
                    <a:pt x="106" y="8"/>
                  </a:lnTo>
                  <a:lnTo>
                    <a:pt x="91" y="0"/>
                  </a:lnTo>
                  <a:lnTo>
                    <a:pt x="38" y="144"/>
                  </a:lnTo>
                  <a:lnTo>
                    <a:pt x="0" y="197"/>
                  </a:lnTo>
                  <a:lnTo>
                    <a:pt x="0" y="258"/>
                  </a:lnTo>
                  <a:lnTo>
                    <a:pt x="197" y="311"/>
                  </a:lnTo>
                  <a:lnTo>
                    <a:pt x="333" y="341"/>
                  </a:lnTo>
                  <a:lnTo>
                    <a:pt x="363" y="212"/>
                  </a:lnTo>
                  <a:lnTo>
                    <a:pt x="356" y="190"/>
                  </a:lnTo>
                  <a:lnTo>
                    <a:pt x="409" y="121"/>
                  </a:lnTo>
                  <a:lnTo>
                    <a:pt x="394" y="99"/>
                  </a:lnTo>
                  <a:close/>
                </a:path>
              </a:pathLst>
            </a:custGeom>
            <a:solidFill>
              <a:srgbClr val="FF4500"/>
            </a:solidFill>
            <a:ln w="8">
              <a:solidFill>
                <a:srgbClr val="FF4500"/>
              </a:solidFill>
              <a:prstDash val="solid"/>
              <a:round/>
              <a:headEnd/>
              <a:tailEnd/>
            </a:ln>
          </p:spPr>
          <p:txBody>
            <a:bodyPr/>
            <a:lstStyle/>
            <a:p>
              <a:endParaRPr lang="en-US"/>
            </a:p>
          </p:txBody>
        </p:sp>
        <p:sp>
          <p:nvSpPr>
            <p:cNvPr id="18534" name="Freeform 101"/>
            <p:cNvSpPr>
              <a:spLocks/>
            </p:cNvSpPr>
            <p:nvPr/>
          </p:nvSpPr>
          <p:spPr bwMode="auto">
            <a:xfrm>
              <a:off x="1589" y="1481"/>
              <a:ext cx="409" cy="341"/>
            </a:xfrm>
            <a:custGeom>
              <a:avLst/>
              <a:gdLst>
                <a:gd name="T0" fmla="*/ 394 w 409"/>
                <a:gd name="T1" fmla="*/ 99 h 341"/>
                <a:gd name="T2" fmla="*/ 303 w 409"/>
                <a:gd name="T3" fmla="*/ 76 h 341"/>
                <a:gd name="T4" fmla="*/ 197 w 409"/>
                <a:gd name="T5" fmla="*/ 76 h 341"/>
                <a:gd name="T6" fmla="*/ 174 w 409"/>
                <a:gd name="T7" fmla="*/ 61 h 341"/>
                <a:gd name="T8" fmla="*/ 151 w 409"/>
                <a:gd name="T9" fmla="*/ 68 h 341"/>
                <a:gd name="T10" fmla="*/ 128 w 409"/>
                <a:gd name="T11" fmla="*/ 53 h 341"/>
                <a:gd name="T12" fmla="*/ 136 w 409"/>
                <a:gd name="T13" fmla="*/ 23 h 341"/>
                <a:gd name="T14" fmla="*/ 121 w 409"/>
                <a:gd name="T15" fmla="*/ 15 h 341"/>
                <a:gd name="T16" fmla="*/ 113 w 409"/>
                <a:gd name="T17" fmla="*/ 8 h 341"/>
                <a:gd name="T18" fmla="*/ 106 w 409"/>
                <a:gd name="T19" fmla="*/ 8 h 341"/>
                <a:gd name="T20" fmla="*/ 91 w 409"/>
                <a:gd name="T21" fmla="*/ 0 h 341"/>
                <a:gd name="T22" fmla="*/ 38 w 409"/>
                <a:gd name="T23" fmla="*/ 144 h 341"/>
                <a:gd name="T24" fmla="*/ 0 w 409"/>
                <a:gd name="T25" fmla="*/ 197 h 341"/>
                <a:gd name="T26" fmla="*/ 0 w 409"/>
                <a:gd name="T27" fmla="*/ 258 h 341"/>
                <a:gd name="T28" fmla="*/ 197 w 409"/>
                <a:gd name="T29" fmla="*/ 311 h 341"/>
                <a:gd name="T30" fmla="*/ 333 w 409"/>
                <a:gd name="T31" fmla="*/ 341 h 341"/>
                <a:gd name="T32" fmla="*/ 363 w 409"/>
                <a:gd name="T33" fmla="*/ 212 h 341"/>
                <a:gd name="T34" fmla="*/ 356 w 409"/>
                <a:gd name="T35" fmla="*/ 190 h 341"/>
                <a:gd name="T36" fmla="*/ 409 w 409"/>
                <a:gd name="T37" fmla="*/ 121 h 341"/>
                <a:gd name="T38" fmla="*/ 394 w 409"/>
                <a:gd name="T39" fmla="*/ 99 h 341"/>
                <a:gd name="T40" fmla="*/ 394 w 409"/>
                <a:gd name="T41" fmla="*/ 106 h 3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9"/>
                <a:gd name="T64" fmla="*/ 0 h 341"/>
                <a:gd name="T65" fmla="*/ 409 w 409"/>
                <a:gd name="T66" fmla="*/ 341 h 3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9" h="341">
                  <a:moveTo>
                    <a:pt x="394" y="99"/>
                  </a:moveTo>
                  <a:lnTo>
                    <a:pt x="303" y="76"/>
                  </a:lnTo>
                  <a:lnTo>
                    <a:pt x="197" y="76"/>
                  </a:lnTo>
                  <a:lnTo>
                    <a:pt x="174" y="61"/>
                  </a:lnTo>
                  <a:lnTo>
                    <a:pt x="151" y="68"/>
                  </a:lnTo>
                  <a:lnTo>
                    <a:pt x="128" y="53"/>
                  </a:lnTo>
                  <a:lnTo>
                    <a:pt x="136" y="23"/>
                  </a:lnTo>
                  <a:lnTo>
                    <a:pt x="121" y="15"/>
                  </a:lnTo>
                  <a:lnTo>
                    <a:pt x="113" y="8"/>
                  </a:lnTo>
                  <a:lnTo>
                    <a:pt x="106" y="8"/>
                  </a:lnTo>
                  <a:lnTo>
                    <a:pt x="91" y="0"/>
                  </a:lnTo>
                  <a:lnTo>
                    <a:pt x="38" y="144"/>
                  </a:lnTo>
                  <a:lnTo>
                    <a:pt x="0" y="197"/>
                  </a:lnTo>
                  <a:lnTo>
                    <a:pt x="0" y="258"/>
                  </a:lnTo>
                  <a:lnTo>
                    <a:pt x="197" y="311"/>
                  </a:lnTo>
                  <a:lnTo>
                    <a:pt x="333" y="341"/>
                  </a:lnTo>
                  <a:lnTo>
                    <a:pt x="363" y="212"/>
                  </a:lnTo>
                  <a:lnTo>
                    <a:pt x="356" y="190"/>
                  </a:lnTo>
                  <a:lnTo>
                    <a:pt x="409" y="121"/>
                  </a:lnTo>
                  <a:lnTo>
                    <a:pt x="394" y="99"/>
                  </a:lnTo>
                  <a:lnTo>
                    <a:pt x="394" y="106"/>
                  </a:lnTo>
                </a:path>
              </a:pathLst>
            </a:custGeom>
            <a:noFill/>
            <a:ln w="8">
              <a:solidFill>
                <a:srgbClr val="000000"/>
              </a:solidFill>
              <a:prstDash val="solid"/>
              <a:round/>
              <a:headEnd/>
              <a:tailEnd/>
            </a:ln>
          </p:spPr>
          <p:txBody>
            <a:bodyPr/>
            <a:lstStyle/>
            <a:p>
              <a:endParaRPr lang="en-US"/>
            </a:p>
          </p:txBody>
        </p:sp>
        <p:sp>
          <p:nvSpPr>
            <p:cNvPr id="18535" name="Freeform 102"/>
            <p:cNvSpPr>
              <a:spLocks/>
            </p:cNvSpPr>
            <p:nvPr/>
          </p:nvSpPr>
          <p:spPr bwMode="auto">
            <a:xfrm>
              <a:off x="3641" y="1830"/>
              <a:ext cx="295" cy="190"/>
            </a:xfrm>
            <a:custGeom>
              <a:avLst/>
              <a:gdLst>
                <a:gd name="T0" fmla="*/ 258 w 295"/>
                <a:gd name="T1" fmla="*/ 30 h 190"/>
                <a:gd name="T2" fmla="*/ 250 w 295"/>
                <a:gd name="T3" fmla="*/ 8 h 190"/>
                <a:gd name="T4" fmla="*/ 235 w 295"/>
                <a:gd name="T5" fmla="*/ 0 h 190"/>
                <a:gd name="T6" fmla="*/ 30 w 295"/>
                <a:gd name="T7" fmla="*/ 38 h 190"/>
                <a:gd name="T8" fmla="*/ 30 w 295"/>
                <a:gd name="T9" fmla="*/ 23 h 190"/>
                <a:gd name="T10" fmla="*/ 0 w 295"/>
                <a:gd name="T11" fmla="*/ 46 h 190"/>
                <a:gd name="T12" fmla="*/ 8 w 295"/>
                <a:gd name="T13" fmla="*/ 137 h 190"/>
                <a:gd name="T14" fmla="*/ 23 w 295"/>
                <a:gd name="T15" fmla="*/ 190 h 190"/>
                <a:gd name="T16" fmla="*/ 68 w 295"/>
                <a:gd name="T17" fmla="*/ 182 h 190"/>
                <a:gd name="T18" fmla="*/ 250 w 295"/>
                <a:gd name="T19" fmla="*/ 152 h 190"/>
                <a:gd name="T20" fmla="*/ 265 w 295"/>
                <a:gd name="T21" fmla="*/ 137 h 190"/>
                <a:gd name="T22" fmla="*/ 295 w 295"/>
                <a:gd name="T23" fmla="*/ 114 h 190"/>
                <a:gd name="T24" fmla="*/ 265 w 295"/>
                <a:gd name="T25" fmla="*/ 83 h 190"/>
                <a:gd name="T26" fmla="*/ 258 w 295"/>
                <a:gd name="T27" fmla="*/ 61 h 190"/>
                <a:gd name="T28" fmla="*/ 273 w 295"/>
                <a:gd name="T29" fmla="*/ 38 h 190"/>
                <a:gd name="T30" fmla="*/ 258 w 295"/>
                <a:gd name="T31" fmla="*/ 30 h 1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5"/>
                <a:gd name="T49" fmla="*/ 0 h 190"/>
                <a:gd name="T50" fmla="*/ 295 w 295"/>
                <a:gd name="T51" fmla="*/ 190 h 1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5" h="190">
                  <a:moveTo>
                    <a:pt x="258" y="30"/>
                  </a:moveTo>
                  <a:lnTo>
                    <a:pt x="250" y="8"/>
                  </a:lnTo>
                  <a:lnTo>
                    <a:pt x="235" y="0"/>
                  </a:lnTo>
                  <a:lnTo>
                    <a:pt x="30" y="38"/>
                  </a:lnTo>
                  <a:lnTo>
                    <a:pt x="30" y="23"/>
                  </a:lnTo>
                  <a:lnTo>
                    <a:pt x="0" y="46"/>
                  </a:lnTo>
                  <a:lnTo>
                    <a:pt x="8" y="137"/>
                  </a:lnTo>
                  <a:lnTo>
                    <a:pt x="23" y="190"/>
                  </a:lnTo>
                  <a:lnTo>
                    <a:pt x="68" y="182"/>
                  </a:lnTo>
                  <a:lnTo>
                    <a:pt x="250" y="152"/>
                  </a:lnTo>
                  <a:lnTo>
                    <a:pt x="265" y="137"/>
                  </a:lnTo>
                  <a:lnTo>
                    <a:pt x="295" y="114"/>
                  </a:lnTo>
                  <a:lnTo>
                    <a:pt x="265" y="83"/>
                  </a:lnTo>
                  <a:lnTo>
                    <a:pt x="258" y="61"/>
                  </a:lnTo>
                  <a:lnTo>
                    <a:pt x="273" y="38"/>
                  </a:lnTo>
                  <a:lnTo>
                    <a:pt x="258" y="30"/>
                  </a:lnTo>
                  <a:close/>
                </a:path>
              </a:pathLst>
            </a:custGeom>
            <a:solidFill>
              <a:srgbClr val="B22222"/>
            </a:solidFill>
            <a:ln w="8">
              <a:solidFill>
                <a:srgbClr val="B22222"/>
              </a:solidFill>
              <a:prstDash val="solid"/>
              <a:round/>
              <a:headEnd/>
              <a:tailEnd/>
            </a:ln>
          </p:spPr>
          <p:txBody>
            <a:bodyPr/>
            <a:lstStyle/>
            <a:p>
              <a:endParaRPr lang="en-US"/>
            </a:p>
          </p:txBody>
        </p:sp>
        <p:sp>
          <p:nvSpPr>
            <p:cNvPr id="18536" name="Freeform 103"/>
            <p:cNvSpPr>
              <a:spLocks/>
            </p:cNvSpPr>
            <p:nvPr/>
          </p:nvSpPr>
          <p:spPr bwMode="auto">
            <a:xfrm>
              <a:off x="3641" y="1830"/>
              <a:ext cx="295" cy="190"/>
            </a:xfrm>
            <a:custGeom>
              <a:avLst/>
              <a:gdLst>
                <a:gd name="T0" fmla="*/ 258 w 295"/>
                <a:gd name="T1" fmla="*/ 30 h 190"/>
                <a:gd name="T2" fmla="*/ 250 w 295"/>
                <a:gd name="T3" fmla="*/ 8 h 190"/>
                <a:gd name="T4" fmla="*/ 235 w 295"/>
                <a:gd name="T5" fmla="*/ 0 h 190"/>
                <a:gd name="T6" fmla="*/ 30 w 295"/>
                <a:gd name="T7" fmla="*/ 38 h 190"/>
                <a:gd name="T8" fmla="*/ 30 w 295"/>
                <a:gd name="T9" fmla="*/ 23 h 190"/>
                <a:gd name="T10" fmla="*/ 0 w 295"/>
                <a:gd name="T11" fmla="*/ 46 h 190"/>
                <a:gd name="T12" fmla="*/ 8 w 295"/>
                <a:gd name="T13" fmla="*/ 137 h 190"/>
                <a:gd name="T14" fmla="*/ 23 w 295"/>
                <a:gd name="T15" fmla="*/ 190 h 190"/>
                <a:gd name="T16" fmla="*/ 68 w 295"/>
                <a:gd name="T17" fmla="*/ 182 h 190"/>
                <a:gd name="T18" fmla="*/ 250 w 295"/>
                <a:gd name="T19" fmla="*/ 152 h 190"/>
                <a:gd name="T20" fmla="*/ 265 w 295"/>
                <a:gd name="T21" fmla="*/ 137 h 190"/>
                <a:gd name="T22" fmla="*/ 295 w 295"/>
                <a:gd name="T23" fmla="*/ 114 h 190"/>
                <a:gd name="T24" fmla="*/ 265 w 295"/>
                <a:gd name="T25" fmla="*/ 83 h 190"/>
                <a:gd name="T26" fmla="*/ 258 w 295"/>
                <a:gd name="T27" fmla="*/ 61 h 190"/>
                <a:gd name="T28" fmla="*/ 273 w 295"/>
                <a:gd name="T29" fmla="*/ 38 h 190"/>
                <a:gd name="T30" fmla="*/ 258 w 295"/>
                <a:gd name="T31" fmla="*/ 30 h 190"/>
                <a:gd name="T32" fmla="*/ 258 w 295"/>
                <a:gd name="T33" fmla="*/ 38 h 1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5"/>
                <a:gd name="T52" fmla="*/ 0 h 190"/>
                <a:gd name="T53" fmla="*/ 295 w 295"/>
                <a:gd name="T54" fmla="*/ 190 h 1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5" h="190">
                  <a:moveTo>
                    <a:pt x="258" y="30"/>
                  </a:moveTo>
                  <a:lnTo>
                    <a:pt x="250" y="8"/>
                  </a:lnTo>
                  <a:lnTo>
                    <a:pt x="235" y="0"/>
                  </a:lnTo>
                  <a:lnTo>
                    <a:pt x="30" y="38"/>
                  </a:lnTo>
                  <a:lnTo>
                    <a:pt x="30" y="23"/>
                  </a:lnTo>
                  <a:lnTo>
                    <a:pt x="0" y="46"/>
                  </a:lnTo>
                  <a:lnTo>
                    <a:pt x="8" y="137"/>
                  </a:lnTo>
                  <a:lnTo>
                    <a:pt x="23" y="190"/>
                  </a:lnTo>
                  <a:lnTo>
                    <a:pt x="68" y="182"/>
                  </a:lnTo>
                  <a:lnTo>
                    <a:pt x="250" y="152"/>
                  </a:lnTo>
                  <a:lnTo>
                    <a:pt x="265" y="137"/>
                  </a:lnTo>
                  <a:lnTo>
                    <a:pt x="295" y="114"/>
                  </a:lnTo>
                  <a:lnTo>
                    <a:pt x="265" y="83"/>
                  </a:lnTo>
                  <a:lnTo>
                    <a:pt x="258" y="61"/>
                  </a:lnTo>
                  <a:lnTo>
                    <a:pt x="273" y="38"/>
                  </a:lnTo>
                  <a:lnTo>
                    <a:pt x="258" y="30"/>
                  </a:lnTo>
                  <a:lnTo>
                    <a:pt x="258" y="38"/>
                  </a:lnTo>
                </a:path>
              </a:pathLst>
            </a:custGeom>
            <a:noFill/>
            <a:ln w="8">
              <a:solidFill>
                <a:srgbClr val="000000"/>
              </a:solidFill>
              <a:prstDash val="solid"/>
              <a:round/>
              <a:headEnd/>
              <a:tailEnd/>
            </a:ln>
          </p:spPr>
          <p:txBody>
            <a:bodyPr/>
            <a:lstStyle/>
            <a:p>
              <a:endParaRPr lang="en-US"/>
            </a:p>
          </p:txBody>
        </p:sp>
        <p:sp>
          <p:nvSpPr>
            <p:cNvPr id="18537" name="Freeform 104"/>
            <p:cNvSpPr>
              <a:spLocks/>
            </p:cNvSpPr>
            <p:nvPr/>
          </p:nvSpPr>
          <p:spPr bwMode="auto">
            <a:xfrm>
              <a:off x="4042" y="1784"/>
              <a:ext cx="23" cy="54"/>
            </a:xfrm>
            <a:custGeom>
              <a:avLst/>
              <a:gdLst>
                <a:gd name="T0" fmla="*/ 23 w 23"/>
                <a:gd name="T1" fmla="*/ 16 h 54"/>
                <a:gd name="T2" fmla="*/ 16 w 23"/>
                <a:gd name="T3" fmla="*/ 0 h 54"/>
                <a:gd name="T4" fmla="*/ 0 w 23"/>
                <a:gd name="T5" fmla="*/ 8 h 54"/>
                <a:gd name="T6" fmla="*/ 8 w 23"/>
                <a:gd name="T7" fmla="*/ 46 h 54"/>
                <a:gd name="T8" fmla="*/ 8 w 23"/>
                <a:gd name="T9" fmla="*/ 54 h 54"/>
                <a:gd name="T10" fmla="*/ 23 w 23"/>
                <a:gd name="T11" fmla="*/ 46 h 54"/>
                <a:gd name="T12" fmla="*/ 23 w 23"/>
                <a:gd name="T13" fmla="*/ 16 h 54"/>
                <a:gd name="T14" fmla="*/ 0 60000 65536"/>
                <a:gd name="T15" fmla="*/ 0 60000 65536"/>
                <a:gd name="T16" fmla="*/ 0 60000 65536"/>
                <a:gd name="T17" fmla="*/ 0 60000 65536"/>
                <a:gd name="T18" fmla="*/ 0 60000 65536"/>
                <a:gd name="T19" fmla="*/ 0 60000 65536"/>
                <a:gd name="T20" fmla="*/ 0 60000 65536"/>
                <a:gd name="T21" fmla="*/ 0 w 23"/>
                <a:gd name="T22" fmla="*/ 0 h 54"/>
                <a:gd name="T23" fmla="*/ 23 w 23"/>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54">
                  <a:moveTo>
                    <a:pt x="23" y="16"/>
                  </a:moveTo>
                  <a:lnTo>
                    <a:pt x="16" y="0"/>
                  </a:lnTo>
                  <a:lnTo>
                    <a:pt x="0" y="8"/>
                  </a:lnTo>
                  <a:lnTo>
                    <a:pt x="8" y="46"/>
                  </a:lnTo>
                  <a:lnTo>
                    <a:pt x="8" y="54"/>
                  </a:lnTo>
                  <a:lnTo>
                    <a:pt x="23" y="46"/>
                  </a:lnTo>
                  <a:lnTo>
                    <a:pt x="23" y="16"/>
                  </a:lnTo>
                  <a:close/>
                </a:path>
              </a:pathLst>
            </a:custGeom>
            <a:solidFill>
              <a:srgbClr val="FF4500"/>
            </a:solidFill>
            <a:ln w="8">
              <a:solidFill>
                <a:srgbClr val="FF4500"/>
              </a:solidFill>
              <a:prstDash val="solid"/>
              <a:round/>
              <a:headEnd/>
              <a:tailEnd/>
            </a:ln>
          </p:spPr>
          <p:txBody>
            <a:bodyPr/>
            <a:lstStyle/>
            <a:p>
              <a:endParaRPr lang="en-US"/>
            </a:p>
          </p:txBody>
        </p:sp>
        <p:sp>
          <p:nvSpPr>
            <p:cNvPr id="18538" name="Freeform 105"/>
            <p:cNvSpPr>
              <a:spLocks/>
            </p:cNvSpPr>
            <p:nvPr/>
          </p:nvSpPr>
          <p:spPr bwMode="auto">
            <a:xfrm>
              <a:off x="4042" y="1784"/>
              <a:ext cx="23" cy="54"/>
            </a:xfrm>
            <a:custGeom>
              <a:avLst/>
              <a:gdLst>
                <a:gd name="T0" fmla="*/ 23 w 23"/>
                <a:gd name="T1" fmla="*/ 16 h 54"/>
                <a:gd name="T2" fmla="*/ 16 w 23"/>
                <a:gd name="T3" fmla="*/ 0 h 54"/>
                <a:gd name="T4" fmla="*/ 0 w 23"/>
                <a:gd name="T5" fmla="*/ 8 h 54"/>
                <a:gd name="T6" fmla="*/ 8 w 23"/>
                <a:gd name="T7" fmla="*/ 46 h 54"/>
                <a:gd name="T8" fmla="*/ 8 w 23"/>
                <a:gd name="T9" fmla="*/ 54 h 54"/>
                <a:gd name="T10" fmla="*/ 23 w 23"/>
                <a:gd name="T11" fmla="*/ 46 h 54"/>
                <a:gd name="T12" fmla="*/ 23 w 23"/>
                <a:gd name="T13" fmla="*/ 16 h 54"/>
                <a:gd name="T14" fmla="*/ 23 w 23"/>
                <a:gd name="T15" fmla="*/ 23 h 54"/>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54"/>
                <a:gd name="T26" fmla="*/ 23 w 23"/>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54">
                  <a:moveTo>
                    <a:pt x="23" y="16"/>
                  </a:moveTo>
                  <a:lnTo>
                    <a:pt x="16" y="0"/>
                  </a:lnTo>
                  <a:lnTo>
                    <a:pt x="0" y="8"/>
                  </a:lnTo>
                  <a:lnTo>
                    <a:pt x="8" y="46"/>
                  </a:lnTo>
                  <a:lnTo>
                    <a:pt x="8" y="54"/>
                  </a:lnTo>
                  <a:lnTo>
                    <a:pt x="23" y="46"/>
                  </a:lnTo>
                  <a:lnTo>
                    <a:pt x="23" y="16"/>
                  </a:lnTo>
                  <a:lnTo>
                    <a:pt x="23" y="23"/>
                  </a:lnTo>
                </a:path>
              </a:pathLst>
            </a:custGeom>
            <a:noFill/>
            <a:ln w="8">
              <a:solidFill>
                <a:srgbClr val="000000"/>
              </a:solidFill>
              <a:prstDash val="solid"/>
              <a:round/>
              <a:headEnd/>
              <a:tailEnd/>
            </a:ln>
          </p:spPr>
          <p:txBody>
            <a:bodyPr/>
            <a:lstStyle/>
            <a:p>
              <a:endParaRPr lang="en-US"/>
            </a:p>
          </p:txBody>
        </p:sp>
        <p:sp>
          <p:nvSpPr>
            <p:cNvPr id="18539" name="Freeform 106"/>
            <p:cNvSpPr>
              <a:spLocks/>
            </p:cNvSpPr>
            <p:nvPr/>
          </p:nvSpPr>
          <p:spPr bwMode="auto">
            <a:xfrm>
              <a:off x="4073" y="1807"/>
              <a:ext cx="7" cy="8"/>
            </a:xfrm>
            <a:custGeom>
              <a:avLst/>
              <a:gdLst>
                <a:gd name="T0" fmla="*/ 0 w 7"/>
                <a:gd name="T1" fmla="*/ 0 h 8"/>
                <a:gd name="T2" fmla="*/ 7 w 7"/>
                <a:gd name="T3" fmla="*/ 0 h 8"/>
                <a:gd name="T4" fmla="*/ 7 w 7"/>
                <a:gd name="T5" fmla="*/ 8 h 8"/>
                <a:gd name="T6" fmla="*/ 0 w 7"/>
                <a:gd name="T7" fmla="*/ 0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0" y="0"/>
                  </a:moveTo>
                  <a:lnTo>
                    <a:pt x="7" y="0"/>
                  </a:lnTo>
                  <a:lnTo>
                    <a:pt x="7" y="8"/>
                  </a:lnTo>
                  <a:lnTo>
                    <a:pt x="0" y="0"/>
                  </a:lnTo>
                  <a:close/>
                </a:path>
              </a:pathLst>
            </a:custGeom>
            <a:solidFill>
              <a:srgbClr val="FF4500"/>
            </a:solidFill>
            <a:ln w="8">
              <a:solidFill>
                <a:srgbClr val="FF4500"/>
              </a:solidFill>
              <a:prstDash val="solid"/>
              <a:round/>
              <a:headEnd/>
              <a:tailEnd/>
            </a:ln>
          </p:spPr>
          <p:txBody>
            <a:bodyPr/>
            <a:lstStyle/>
            <a:p>
              <a:endParaRPr lang="en-US"/>
            </a:p>
          </p:txBody>
        </p:sp>
        <p:sp>
          <p:nvSpPr>
            <p:cNvPr id="18540" name="Freeform 107"/>
            <p:cNvSpPr>
              <a:spLocks/>
            </p:cNvSpPr>
            <p:nvPr/>
          </p:nvSpPr>
          <p:spPr bwMode="auto">
            <a:xfrm>
              <a:off x="4073" y="1807"/>
              <a:ext cx="7" cy="8"/>
            </a:xfrm>
            <a:custGeom>
              <a:avLst/>
              <a:gdLst>
                <a:gd name="T0" fmla="*/ 0 w 7"/>
                <a:gd name="T1" fmla="*/ 0 h 8"/>
                <a:gd name="T2" fmla="*/ 7 w 7"/>
                <a:gd name="T3" fmla="*/ 0 h 8"/>
                <a:gd name="T4" fmla="*/ 7 w 7"/>
                <a:gd name="T5" fmla="*/ 8 h 8"/>
                <a:gd name="T6" fmla="*/ 0 w 7"/>
                <a:gd name="T7" fmla="*/ 0 h 8"/>
                <a:gd name="T8" fmla="*/ 0 w 7"/>
                <a:gd name="T9" fmla="*/ 8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0"/>
                  </a:moveTo>
                  <a:lnTo>
                    <a:pt x="7" y="0"/>
                  </a:lnTo>
                  <a:lnTo>
                    <a:pt x="7" y="8"/>
                  </a:lnTo>
                  <a:lnTo>
                    <a:pt x="0" y="0"/>
                  </a:lnTo>
                  <a:lnTo>
                    <a:pt x="0" y="8"/>
                  </a:lnTo>
                </a:path>
              </a:pathLst>
            </a:custGeom>
            <a:noFill/>
            <a:ln w="8">
              <a:solidFill>
                <a:srgbClr val="000000"/>
              </a:solidFill>
              <a:prstDash val="solid"/>
              <a:round/>
              <a:headEnd/>
              <a:tailEnd/>
            </a:ln>
          </p:spPr>
          <p:txBody>
            <a:bodyPr/>
            <a:lstStyle/>
            <a:p>
              <a:endParaRPr lang="en-US"/>
            </a:p>
          </p:txBody>
        </p:sp>
        <p:sp>
          <p:nvSpPr>
            <p:cNvPr id="18541" name="Freeform 108"/>
            <p:cNvSpPr>
              <a:spLocks/>
            </p:cNvSpPr>
            <p:nvPr/>
          </p:nvSpPr>
          <p:spPr bwMode="auto">
            <a:xfrm>
              <a:off x="3565" y="2316"/>
              <a:ext cx="258" cy="197"/>
            </a:xfrm>
            <a:custGeom>
              <a:avLst/>
              <a:gdLst>
                <a:gd name="T0" fmla="*/ 258 w 258"/>
                <a:gd name="T1" fmla="*/ 60 h 197"/>
                <a:gd name="T2" fmla="*/ 190 w 258"/>
                <a:gd name="T3" fmla="*/ 7 h 197"/>
                <a:gd name="T4" fmla="*/ 129 w 258"/>
                <a:gd name="T5" fmla="*/ 15 h 197"/>
                <a:gd name="T6" fmla="*/ 114 w 258"/>
                <a:gd name="T7" fmla="*/ 0 h 197"/>
                <a:gd name="T8" fmla="*/ 46 w 258"/>
                <a:gd name="T9" fmla="*/ 7 h 197"/>
                <a:gd name="T10" fmla="*/ 8 w 258"/>
                <a:gd name="T11" fmla="*/ 22 h 197"/>
                <a:gd name="T12" fmla="*/ 0 w 258"/>
                <a:gd name="T13" fmla="*/ 45 h 197"/>
                <a:gd name="T14" fmla="*/ 31 w 258"/>
                <a:gd name="T15" fmla="*/ 53 h 197"/>
                <a:gd name="T16" fmla="*/ 46 w 258"/>
                <a:gd name="T17" fmla="*/ 91 h 197"/>
                <a:gd name="T18" fmla="*/ 114 w 258"/>
                <a:gd name="T19" fmla="*/ 136 h 197"/>
                <a:gd name="T20" fmla="*/ 137 w 258"/>
                <a:gd name="T21" fmla="*/ 182 h 197"/>
                <a:gd name="T22" fmla="*/ 152 w 258"/>
                <a:gd name="T23" fmla="*/ 197 h 197"/>
                <a:gd name="T24" fmla="*/ 159 w 258"/>
                <a:gd name="T25" fmla="*/ 159 h 197"/>
                <a:gd name="T26" fmla="*/ 182 w 258"/>
                <a:gd name="T27" fmla="*/ 159 h 197"/>
                <a:gd name="T28" fmla="*/ 182 w 258"/>
                <a:gd name="T29" fmla="*/ 144 h 197"/>
                <a:gd name="T30" fmla="*/ 190 w 258"/>
                <a:gd name="T31" fmla="*/ 159 h 197"/>
                <a:gd name="T32" fmla="*/ 197 w 258"/>
                <a:gd name="T33" fmla="*/ 151 h 197"/>
                <a:gd name="T34" fmla="*/ 190 w 258"/>
                <a:gd name="T35" fmla="*/ 151 h 197"/>
                <a:gd name="T36" fmla="*/ 197 w 258"/>
                <a:gd name="T37" fmla="*/ 144 h 197"/>
                <a:gd name="T38" fmla="*/ 197 w 258"/>
                <a:gd name="T39" fmla="*/ 136 h 197"/>
                <a:gd name="T40" fmla="*/ 205 w 258"/>
                <a:gd name="T41" fmla="*/ 136 h 197"/>
                <a:gd name="T42" fmla="*/ 228 w 258"/>
                <a:gd name="T43" fmla="*/ 113 h 197"/>
                <a:gd name="T44" fmla="*/ 228 w 258"/>
                <a:gd name="T45" fmla="*/ 91 h 197"/>
                <a:gd name="T46" fmla="*/ 235 w 258"/>
                <a:gd name="T47" fmla="*/ 83 h 197"/>
                <a:gd name="T48" fmla="*/ 235 w 258"/>
                <a:gd name="T49" fmla="*/ 98 h 197"/>
                <a:gd name="T50" fmla="*/ 258 w 258"/>
                <a:gd name="T51" fmla="*/ 60 h 1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197"/>
                <a:gd name="T80" fmla="*/ 258 w 258"/>
                <a:gd name="T81" fmla="*/ 197 h 1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197">
                  <a:moveTo>
                    <a:pt x="258" y="60"/>
                  </a:moveTo>
                  <a:lnTo>
                    <a:pt x="190" y="7"/>
                  </a:lnTo>
                  <a:lnTo>
                    <a:pt x="129" y="15"/>
                  </a:lnTo>
                  <a:lnTo>
                    <a:pt x="114" y="0"/>
                  </a:lnTo>
                  <a:lnTo>
                    <a:pt x="46" y="7"/>
                  </a:lnTo>
                  <a:lnTo>
                    <a:pt x="8" y="22"/>
                  </a:lnTo>
                  <a:lnTo>
                    <a:pt x="0" y="45"/>
                  </a:lnTo>
                  <a:lnTo>
                    <a:pt x="31" y="53"/>
                  </a:lnTo>
                  <a:lnTo>
                    <a:pt x="46" y="91"/>
                  </a:lnTo>
                  <a:lnTo>
                    <a:pt x="114" y="136"/>
                  </a:lnTo>
                  <a:lnTo>
                    <a:pt x="137" y="182"/>
                  </a:lnTo>
                  <a:lnTo>
                    <a:pt x="152" y="197"/>
                  </a:lnTo>
                  <a:lnTo>
                    <a:pt x="159" y="159"/>
                  </a:lnTo>
                  <a:lnTo>
                    <a:pt x="182" y="159"/>
                  </a:lnTo>
                  <a:lnTo>
                    <a:pt x="182" y="144"/>
                  </a:lnTo>
                  <a:lnTo>
                    <a:pt x="190" y="159"/>
                  </a:lnTo>
                  <a:lnTo>
                    <a:pt x="197" y="151"/>
                  </a:lnTo>
                  <a:lnTo>
                    <a:pt x="190" y="151"/>
                  </a:lnTo>
                  <a:lnTo>
                    <a:pt x="197" y="144"/>
                  </a:lnTo>
                  <a:lnTo>
                    <a:pt x="197" y="136"/>
                  </a:lnTo>
                  <a:lnTo>
                    <a:pt x="205" y="136"/>
                  </a:lnTo>
                  <a:lnTo>
                    <a:pt x="228" y="113"/>
                  </a:lnTo>
                  <a:lnTo>
                    <a:pt x="228" y="91"/>
                  </a:lnTo>
                  <a:lnTo>
                    <a:pt x="235" y="83"/>
                  </a:lnTo>
                  <a:lnTo>
                    <a:pt x="235" y="98"/>
                  </a:lnTo>
                  <a:lnTo>
                    <a:pt x="258" y="60"/>
                  </a:lnTo>
                  <a:close/>
                </a:path>
              </a:pathLst>
            </a:custGeom>
            <a:solidFill>
              <a:srgbClr val="B22222"/>
            </a:solidFill>
            <a:ln w="8">
              <a:solidFill>
                <a:srgbClr val="B22222"/>
              </a:solidFill>
              <a:prstDash val="solid"/>
              <a:round/>
              <a:headEnd/>
              <a:tailEnd/>
            </a:ln>
          </p:spPr>
          <p:txBody>
            <a:bodyPr/>
            <a:lstStyle/>
            <a:p>
              <a:endParaRPr lang="en-US"/>
            </a:p>
          </p:txBody>
        </p:sp>
        <p:sp>
          <p:nvSpPr>
            <p:cNvPr id="18542" name="Freeform 109"/>
            <p:cNvSpPr>
              <a:spLocks/>
            </p:cNvSpPr>
            <p:nvPr/>
          </p:nvSpPr>
          <p:spPr bwMode="auto">
            <a:xfrm>
              <a:off x="3565" y="2316"/>
              <a:ext cx="258" cy="197"/>
            </a:xfrm>
            <a:custGeom>
              <a:avLst/>
              <a:gdLst>
                <a:gd name="T0" fmla="*/ 258 w 258"/>
                <a:gd name="T1" fmla="*/ 60 h 197"/>
                <a:gd name="T2" fmla="*/ 190 w 258"/>
                <a:gd name="T3" fmla="*/ 7 h 197"/>
                <a:gd name="T4" fmla="*/ 129 w 258"/>
                <a:gd name="T5" fmla="*/ 15 h 197"/>
                <a:gd name="T6" fmla="*/ 114 w 258"/>
                <a:gd name="T7" fmla="*/ 0 h 197"/>
                <a:gd name="T8" fmla="*/ 46 w 258"/>
                <a:gd name="T9" fmla="*/ 7 h 197"/>
                <a:gd name="T10" fmla="*/ 8 w 258"/>
                <a:gd name="T11" fmla="*/ 22 h 197"/>
                <a:gd name="T12" fmla="*/ 0 w 258"/>
                <a:gd name="T13" fmla="*/ 45 h 197"/>
                <a:gd name="T14" fmla="*/ 31 w 258"/>
                <a:gd name="T15" fmla="*/ 53 h 197"/>
                <a:gd name="T16" fmla="*/ 46 w 258"/>
                <a:gd name="T17" fmla="*/ 91 h 197"/>
                <a:gd name="T18" fmla="*/ 114 w 258"/>
                <a:gd name="T19" fmla="*/ 136 h 197"/>
                <a:gd name="T20" fmla="*/ 137 w 258"/>
                <a:gd name="T21" fmla="*/ 182 h 197"/>
                <a:gd name="T22" fmla="*/ 152 w 258"/>
                <a:gd name="T23" fmla="*/ 197 h 197"/>
                <a:gd name="T24" fmla="*/ 159 w 258"/>
                <a:gd name="T25" fmla="*/ 159 h 197"/>
                <a:gd name="T26" fmla="*/ 182 w 258"/>
                <a:gd name="T27" fmla="*/ 159 h 197"/>
                <a:gd name="T28" fmla="*/ 182 w 258"/>
                <a:gd name="T29" fmla="*/ 144 h 197"/>
                <a:gd name="T30" fmla="*/ 190 w 258"/>
                <a:gd name="T31" fmla="*/ 159 h 197"/>
                <a:gd name="T32" fmla="*/ 197 w 258"/>
                <a:gd name="T33" fmla="*/ 151 h 197"/>
                <a:gd name="T34" fmla="*/ 190 w 258"/>
                <a:gd name="T35" fmla="*/ 151 h 197"/>
                <a:gd name="T36" fmla="*/ 197 w 258"/>
                <a:gd name="T37" fmla="*/ 144 h 197"/>
                <a:gd name="T38" fmla="*/ 197 w 258"/>
                <a:gd name="T39" fmla="*/ 136 h 197"/>
                <a:gd name="T40" fmla="*/ 205 w 258"/>
                <a:gd name="T41" fmla="*/ 136 h 197"/>
                <a:gd name="T42" fmla="*/ 228 w 258"/>
                <a:gd name="T43" fmla="*/ 113 h 197"/>
                <a:gd name="T44" fmla="*/ 228 w 258"/>
                <a:gd name="T45" fmla="*/ 91 h 197"/>
                <a:gd name="T46" fmla="*/ 235 w 258"/>
                <a:gd name="T47" fmla="*/ 83 h 197"/>
                <a:gd name="T48" fmla="*/ 235 w 258"/>
                <a:gd name="T49" fmla="*/ 98 h 197"/>
                <a:gd name="T50" fmla="*/ 258 w 258"/>
                <a:gd name="T51" fmla="*/ 60 h 197"/>
                <a:gd name="T52" fmla="*/ 258 w 258"/>
                <a:gd name="T53" fmla="*/ 68 h 1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197"/>
                <a:gd name="T83" fmla="*/ 258 w 258"/>
                <a:gd name="T84" fmla="*/ 197 h 19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197">
                  <a:moveTo>
                    <a:pt x="258" y="60"/>
                  </a:moveTo>
                  <a:lnTo>
                    <a:pt x="190" y="7"/>
                  </a:lnTo>
                  <a:lnTo>
                    <a:pt x="129" y="15"/>
                  </a:lnTo>
                  <a:lnTo>
                    <a:pt x="114" y="0"/>
                  </a:lnTo>
                  <a:lnTo>
                    <a:pt x="46" y="7"/>
                  </a:lnTo>
                  <a:lnTo>
                    <a:pt x="8" y="22"/>
                  </a:lnTo>
                  <a:lnTo>
                    <a:pt x="0" y="45"/>
                  </a:lnTo>
                  <a:lnTo>
                    <a:pt x="31" y="53"/>
                  </a:lnTo>
                  <a:lnTo>
                    <a:pt x="46" y="91"/>
                  </a:lnTo>
                  <a:lnTo>
                    <a:pt x="114" y="136"/>
                  </a:lnTo>
                  <a:lnTo>
                    <a:pt x="137" y="182"/>
                  </a:lnTo>
                  <a:lnTo>
                    <a:pt x="152" y="197"/>
                  </a:lnTo>
                  <a:lnTo>
                    <a:pt x="159" y="159"/>
                  </a:lnTo>
                  <a:lnTo>
                    <a:pt x="182" y="159"/>
                  </a:lnTo>
                  <a:lnTo>
                    <a:pt x="182" y="144"/>
                  </a:lnTo>
                  <a:lnTo>
                    <a:pt x="190" y="159"/>
                  </a:lnTo>
                  <a:lnTo>
                    <a:pt x="197" y="151"/>
                  </a:lnTo>
                  <a:lnTo>
                    <a:pt x="190" y="151"/>
                  </a:lnTo>
                  <a:lnTo>
                    <a:pt x="197" y="144"/>
                  </a:lnTo>
                  <a:lnTo>
                    <a:pt x="197" y="136"/>
                  </a:lnTo>
                  <a:lnTo>
                    <a:pt x="205" y="136"/>
                  </a:lnTo>
                  <a:lnTo>
                    <a:pt x="228" y="113"/>
                  </a:lnTo>
                  <a:lnTo>
                    <a:pt x="228" y="91"/>
                  </a:lnTo>
                  <a:lnTo>
                    <a:pt x="235" y="83"/>
                  </a:lnTo>
                  <a:lnTo>
                    <a:pt x="235" y="98"/>
                  </a:lnTo>
                  <a:lnTo>
                    <a:pt x="258" y="60"/>
                  </a:lnTo>
                  <a:lnTo>
                    <a:pt x="258" y="68"/>
                  </a:lnTo>
                </a:path>
              </a:pathLst>
            </a:custGeom>
            <a:noFill/>
            <a:ln w="8">
              <a:solidFill>
                <a:srgbClr val="000000"/>
              </a:solidFill>
              <a:prstDash val="solid"/>
              <a:round/>
              <a:headEnd/>
              <a:tailEnd/>
            </a:ln>
          </p:spPr>
          <p:txBody>
            <a:bodyPr/>
            <a:lstStyle/>
            <a:p>
              <a:endParaRPr lang="en-US"/>
            </a:p>
          </p:txBody>
        </p:sp>
        <p:sp>
          <p:nvSpPr>
            <p:cNvPr id="18543" name="Freeform 110"/>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12 h 235"/>
                <a:gd name="T8" fmla="*/ 258 w 349"/>
                <a:gd name="T9" fmla="*/ 197 h 235"/>
                <a:gd name="T10" fmla="*/ 0 w 349"/>
                <a:gd name="T11" fmla="*/ 182 h 235"/>
                <a:gd name="T12" fmla="*/ 8 w 349"/>
                <a:gd name="T13" fmla="*/ 53 h 235"/>
                <a:gd name="T14" fmla="*/ 16 w 349"/>
                <a:gd name="T15" fmla="*/ 0 h 235"/>
                <a:gd name="T16" fmla="*/ 349 w 349"/>
                <a:gd name="T17" fmla="*/ 15 h 235"/>
                <a:gd name="T18" fmla="*/ 334 w 349"/>
                <a:gd name="T19" fmla="*/ 30 h 235"/>
                <a:gd name="T20" fmla="*/ 349 w 349"/>
                <a:gd name="T21" fmla="*/ 53 h 235"/>
                <a:gd name="T22" fmla="*/ 349 w 349"/>
                <a:gd name="T23" fmla="*/ 167 h 235"/>
                <a:gd name="T24" fmla="*/ 341 w 349"/>
                <a:gd name="T25" fmla="*/ 167 h 235"/>
                <a:gd name="T26" fmla="*/ 349 w 349"/>
                <a:gd name="T27" fmla="*/ 189 h 235"/>
                <a:gd name="T28" fmla="*/ 341 w 349"/>
                <a:gd name="T29" fmla="*/ 220 h 2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9"/>
                <a:gd name="T46" fmla="*/ 0 h 235"/>
                <a:gd name="T47" fmla="*/ 349 w 349"/>
                <a:gd name="T48" fmla="*/ 235 h 23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9" h="235">
                  <a:moveTo>
                    <a:pt x="341" y="220"/>
                  </a:moveTo>
                  <a:lnTo>
                    <a:pt x="349" y="235"/>
                  </a:lnTo>
                  <a:lnTo>
                    <a:pt x="318" y="212"/>
                  </a:lnTo>
                  <a:lnTo>
                    <a:pt x="281" y="212"/>
                  </a:lnTo>
                  <a:lnTo>
                    <a:pt x="258" y="197"/>
                  </a:lnTo>
                  <a:lnTo>
                    <a:pt x="0" y="182"/>
                  </a:lnTo>
                  <a:lnTo>
                    <a:pt x="8" y="53"/>
                  </a:lnTo>
                  <a:lnTo>
                    <a:pt x="16" y="0"/>
                  </a:lnTo>
                  <a:lnTo>
                    <a:pt x="349" y="15"/>
                  </a:lnTo>
                  <a:lnTo>
                    <a:pt x="334" y="30"/>
                  </a:lnTo>
                  <a:lnTo>
                    <a:pt x="349" y="53"/>
                  </a:lnTo>
                  <a:lnTo>
                    <a:pt x="349" y="167"/>
                  </a:lnTo>
                  <a:lnTo>
                    <a:pt x="341" y="167"/>
                  </a:lnTo>
                  <a:lnTo>
                    <a:pt x="349" y="189"/>
                  </a:lnTo>
                  <a:lnTo>
                    <a:pt x="341" y="220"/>
                  </a:lnTo>
                  <a:close/>
                </a:path>
              </a:pathLst>
            </a:custGeom>
            <a:solidFill>
              <a:srgbClr val="B22222"/>
            </a:solidFill>
            <a:ln w="8">
              <a:solidFill>
                <a:srgbClr val="B22222"/>
              </a:solidFill>
              <a:prstDash val="solid"/>
              <a:round/>
              <a:headEnd/>
              <a:tailEnd/>
            </a:ln>
          </p:spPr>
          <p:txBody>
            <a:bodyPr/>
            <a:lstStyle/>
            <a:p>
              <a:endParaRPr lang="en-US"/>
            </a:p>
          </p:txBody>
        </p:sp>
        <p:sp>
          <p:nvSpPr>
            <p:cNvPr id="18544" name="Freeform 111"/>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12 h 235"/>
                <a:gd name="T8" fmla="*/ 258 w 349"/>
                <a:gd name="T9" fmla="*/ 197 h 235"/>
                <a:gd name="T10" fmla="*/ 0 w 349"/>
                <a:gd name="T11" fmla="*/ 182 h 235"/>
                <a:gd name="T12" fmla="*/ 8 w 349"/>
                <a:gd name="T13" fmla="*/ 53 h 235"/>
                <a:gd name="T14" fmla="*/ 16 w 349"/>
                <a:gd name="T15" fmla="*/ 0 h 235"/>
                <a:gd name="T16" fmla="*/ 349 w 349"/>
                <a:gd name="T17" fmla="*/ 15 h 235"/>
                <a:gd name="T18" fmla="*/ 334 w 349"/>
                <a:gd name="T19" fmla="*/ 30 h 235"/>
                <a:gd name="T20" fmla="*/ 349 w 349"/>
                <a:gd name="T21" fmla="*/ 53 h 235"/>
                <a:gd name="T22" fmla="*/ 349 w 349"/>
                <a:gd name="T23" fmla="*/ 167 h 235"/>
                <a:gd name="T24" fmla="*/ 341 w 349"/>
                <a:gd name="T25" fmla="*/ 167 h 235"/>
                <a:gd name="T26" fmla="*/ 349 w 349"/>
                <a:gd name="T27" fmla="*/ 189 h 235"/>
                <a:gd name="T28" fmla="*/ 341 w 349"/>
                <a:gd name="T29" fmla="*/ 220 h 235"/>
                <a:gd name="T30" fmla="*/ 341 w 349"/>
                <a:gd name="T31" fmla="*/ 227 h 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9"/>
                <a:gd name="T49" fmla="*/ 0 h 235"/>
                <a:gd name="T50" fmla="*/ 349 w 349"/>
                <a:gd name="T51" fmla="*/ 235 h 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9" h="235">
                  <a:moveTo>
                    <a:pt x="341" y="220"/>
                  </a:moveTo>
                  <a:lnTo>
                    <a:pt x="349" y="235"/>
                  </a:lnTo>
                  <a:lnTo>
                    <a:pt x="318" y="212"/>
                  </a:lnTo>
                  <a:lnTo>
                    <a:pt x="281" y="212"/>
                  </a:lnTo>
                  <a:lnTo>
                    <a:pt x="258" y="197"/>
                  </a:lnTo>
                  <a:lnTo>
                    <a:pt x="0" y="182"/>
                  </a:lnTo>
                  <a:lnTo>
                    <a:pt x="8" y="53"/>
                  </a:lnTo>
                  <a:lnTo>
                    <a:pt x="16" y="0"/>
                  </a:lnTo>
                  <a:lnTo>
                    <a:pt x="349" y="15"/>
                  </a:lnTo>
                  <a:lnTo>
                    <a:pt x="334" y="30"/>
                  </a:lnTo>
                  <a:lnTo>
                    <a:pt x="349" y="53"/>
                  </a:lnTo>
                  <a:lnTo>
                    <a:pt x="349" y="167"/>
                  </a:lnTo>
                  <a:lnTo>
                    <a:pt x="341" y="167"/>
                  </a:lnTo>
                  <a:lnTo>
                    <a:pt x="349" y="189"/>
                  </a:lnTo>
                  <a:lnTo>
                    <a:pt x="341" y="220"/>
                  </a:lnTo>
                  <a:lnTo>
                    <a:pt x="341" y="227"/>
                  </a:lnTo>
                </a:path>
              </a:pathLst>
            </a:custGeom>
            <a:noFill/>
            <a:ln w="8">
              <a:solidFill>
                <a:srgbClr val="000000"/>
              </a:solidFill>
              <a:prstDash val="solid"/>
              <a:round/>
              <a:headEnd/>
              <a:tailEnd/>
            </a:ln>
          </p:spPr>
          <p:txBody>
            <a:bodyPr/>
            <a:lstStyle/>
            <a:p>
              <a:endParaRPr lang="en-US"/>
            </a:p>
          </p:txBody>
        </p:sp>
        <p:sp>
          <p:nvSpPr>
            <p:cNvPr id="18545" name="Freeform 112"/>
            <p:cNvSpPr>
              <a:spLocks/>
            </p:cNvSpPr>
            <p:nvPr/>
          </p:nvSpPr>
          <p:spPr bwMode="auto">
            <a:xfrm>
              <a:off x="3202" y="2232"/>
              <a:ext cx="432" cy="144"/>
            </a:xfrm>
            <a:custGeom>
              <a:avLst/>
              <a:gdLst>
                <a:gd name="T0" fmla="*/ 432 w 432"/>
                <a:gd name="T1" fmla="*/ 0 h 144"/>
                <a:gd name="T2" fmla="*/ 432 w 432"/>
                <a:gd name="T3" fmla="*/ 15 h 144"/>
                <a:gd name="T4" fmla="*/ 416 w 432"/>
                <a:gd name="T5" fmla="*/ 30 h 144"/>
                <a:gd name="T6" fmla="*/ 394 w 432"/>
                <a:gd name="T7" fmla="*/ 46 h 144"/>
                <a:gd name="T8" fmla="*/ 386 w 432"/>
                <a:gd name="T9" fmla="*/ 38 h 144"/>
                <a:gd name="T10" fmla="*/ 371 w 432"/>
                <a:gd name="T11" fmla="*/ 61 h 144"/>
                <a:gd name="T12" fmla="*/ 333 w 432"/>
                <a:gd name="T13" fmla="*/ 84 h 144"/>
                <a:gd name="T14" fmla="*/ 325 w 432"/>
                <a:gd name="T15" fmla="*/ 99 h 144"/>
                <a:gd name="T16" fmla="*/ 310 w 432"/>
                <a:gd name="T17" fmla="*/ 99 h 144"/>
                <a:gd name="T18" fmla="*/ 310 w 432"/>
                <a:gd name="T19" fmla="*/ 114 h 144"/>
                <a:gd name="T20" fmla="*/ 242 w 432"/>
                <a:gd name="T21" fmla="*/ 121 h 144"/>
                <a:gd name="T22" fmla="*/ 113 w 432"/>
                <a:gd name="T23" fmla="*/ 137 h 144"/>
                <a:gd name="T24" fmla="*/ 0 w 432"/>
                <a:gd name="T25" fmla="*/ 144 h 144"/>
                <a:gd name="T26" fmla="*/ 15 w 432"/>
                <a:gd name="T27" fmla="*/ 137 h 144"/>
                <a:gd name="T28" fmla="*/ 7 w 432"/>
                <a:gd name="T29" fmla="*/ 114 h 144"/>
                <a:gd name="T30" fmla="*/ 23 w 432"/>
                <a:gd name="T31" fmla="*/ 106 h 144"/>
                <a:gd name="T32" fmla="*/ 15 w 432"/>
                <a:gd name="T33" fmla="*/ 99 h 144"/>
                <a:gd name="T34" fmla="*/ 30 w 432"/>
                <a:gd name="T35" fmla="*/ 84 h 144"/>
                <a:gd name="T36" fmla="*/ 30 w 432"/>
                <a:gd name="T37" fmla="*/ 76 h 144"/>
                <a:gd name="T38" fmla="*/ 38 w 432"/>
                <a:gd name="T39" fmla="*/ 46 h 144"/>
                <a:gd name="T40" fmla="*/ 113 w 432"/>
                <a:gd name="T41" fmla="*/ 38 h 144"/>
                <a:gd name="T42" fmla="*/ 106 w 432"/>
                <a:gd name="T43" fmla="*/ 30 h 144"/>
                <a:gd name="T44" fmla="*/ 333 w 432"/>
                <a:gd name="T45" fmla="*/ 8 h 144"/>
                <a:gd name="T46" fmla="*/ 432 w 432"/>
                <a:gd name="T47" fmla="*/ 0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32"/>
                <a:gd name="T73" fmla="*/ 0 h 144"/>
                <a:gd name="T74" fmla="*/ 432 w 432"/>
                <a:gd name="T75" fmla="*/ 144 h 14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32" h="144">
                  <a:moveTo>
                    <a:pt x="432" y="0"/>
                  </a:moveTo>
                  <a:lnTo>
                    <a:pt x="432" y="15"/>
                  </a:lnTo>
                  <a:lnTo>
                    <a:pt x="416" y="30"/>
                  </a:lnTo>
                  <a:lnTo>
                    <a:pt x="394" y="46"/>
                  </a:lnTo>
                  <a:lnTo>
                    <a:pt x="386" y="38"/>
                  </a:lnTo>
                  <a:lnTo>
                    <a:pt x="371" y="61"/>
                  </a:lnTo>
                  <a:lnTo>
                    <a:pt x="333" y="84"/>
                  </a:lnTo>
                  <a:lnTo>
                    <a:pt x="325" y="99"/>
                  </a:lnTo>
                  <a:lnTo>
                    <a:pt x="310" y="99"/>
                  </a:lnTo>
                  <a:lnTo>
                    <a:pt x="310" y="114"/>
                  </a:lnTo>
                  <a:lnTo>
                    <a:pt x="242" y="121"/>
                  </a:lnTo>
                  <a:lnTo>
                    <a:pt x="113" y="137"/>
                  </a:lnTo>
                  <a:lnTo>
                    <a:pt x="0" y="144"/>
                  </a:lnTo>
                  <a:lnTo>
                    <a:pt x="15" y="137"/>
                  </a:lnTo>
                  <a:lnTo>
                    <a:pt x="7" y="114"/>
                  </a:lnTo>
                  <a:lnTo>
                    <a:pt x="23" y="106"/>
                  </a:lnTo>
                  <a:lnTo>
                    <a:pt x="15" y="99"/>
                  </a:lnTo>
                  <a:lnTo>
                    <a:pt x="30" y="84"/>
                  </a:lnTo>
                  <a:lnTo>
                    <a:pt x="30" y="76"/>
                  </a:lnTo>
                  <a:lnTo>
                    <a:pt x="38" y="46"/>
                  </a:lnTo>
                  <a:lnTo>
                    <a:pt x="113" y="38"/>
                  </a:lnTo>
                  <a:lnTo>
                    <a:pt x="106" y="30"/>
                  </a:lnTo>
                  <a:lnTo>
                    <a:pt x="333" y="8"/>
                  </a:lnTo>
                  <a:lnTo>
                    <a:pt x="432" y="0"/>
                  </a:lnTo>
                  <a:close/>
                </a:path>
              </a:pathLst>
            </a:custGeom>
            <a:solidFill>
              <a:srgbClr val="B22222"/>
            </a:solidFill>
            <a:ln w="8">
              <a:solidFill>
                <a:srgbClr val="B22222"/>
              </a:solidFill>
              <a:prstDash val="solid"/>
              <a:round/>
              <a:headEnd/>
              <a:tailEnd/>
            </a:ln>
          </p:spPr>
          <p:txBody>
            <a:bodyPr/>
            <a:lstStyle/>
            <a:p>
              <a:endParaRPr lang="en-US"/>
            </a:p>
          </p:txBody>
        </p:sp>
        <p:sp>
          <p:nvSpPr>
            <p:cNvPr id="18546" name="Freeform 113"/>
            <p:cNvSpPr>
              <a:spLocks/>
            </p:cNvSpPr>
            <p:nvPr/>
          </p:nvSpPr>
          <p:spPr bwMode="auto">
            <a:xfrm>
              <a:off x="3202" y="2232"/>
              <a:ext cx="432" cy="144"/>
            </a:xfrm>
            <a:custGeom>
              <a:avLst/>
              <a:gdLst>
                <a:gd name="T0" fmla="*/ 432 w 432"/>
                <a:gd name="T1" fmla="*/ 0 h 144"/>
                <a:gd name="T2" fmla="*/ 432 w 432"/>
                <a:gd name="T3" fmla="*/ 15 h 144"/>
                <a:gd name="T4" fmla="*/ 416 w 432"/>
                <a:gd name="T5" fmla="*/ 30 h 144"/>
                <a:gd name="T6" fmla="*/ 394 w 432"/>
                <a:gd name="T7" fmla="*/ 46 h 144"/>
                <a:gd name="T8" fmla="*/ 386 w 432"/>
                <a:gd name="T9" fmla="*/ 38 h 144"/>
                <a:gd name="T10" fmla="*/ 371 w 432"/>
                <a:gd name="T11" fmla="*/ 61 h 144"/>
                <a:gd name="T12" fmla="*/ 333 w 432"/>
                <a:gd name="T13" fmla="*/ 84 h 144"/>
                <a:gd name="T14" fmla="*/ 325 w 432"/>
                <a:gd name="T15" fmla="*/ 99 h 144"/>
                <a:gd name="T16" fmla="*/ 310 w 432"/>
                <a:gd name="T17" fmla="*/ 99 h 144"/>
                <a:gd name="T18" fmla="*/ 310 w 432"/>
                <a:gd name="T19" fmla="*/ 114 h 144"/>
                <a:gd name="T20" fmla="*/ 242 w 432"/>
                <a:gd name="T21" fmla="*/ 121 h 144"/>
                <a:gd name="T22" fmla="*/ 113 w 432"/>
                <a:gd name="T23" fmla="*/ 137 h 144"/>
                <a:gd name="T24" fmla="*/ 0 w 432"/>
                <a:gd name="T25" fmla="*/ 144 h 144"/>
                <a:gd name="T26" fmla="*/ 15 w 432"/>
                <a:gd name="T27" fmla="*/ 137 h 144"/>
                <a:gd name="T28" fmla="*/ 7 w 432"/>
                <a:gd name="T29" fmla="*/ 114 h 144"/>
                <a:gd name="T30" fmla="*/ 23 w 432"/>
                <a:gd name="T31" fmla="*/ 106 h 144"/>
                <a:gd name="T32" fmla="*/ 15 w 432"/>
                <a:gd name="T33" fmla="*/ 99 h 144"/>
                <a:gd name="T34" fmla="*/ 30 w 432"/>
                <a:gd name="T35" fmla="*/ 84 h 144"/>
                <a:gd name="T36" fmla="*/ 30 w 432"/>
                <a:gd name="T37" fmla="*/ 76 h 144"/>
                <a:gd name="T38" fmla="*/ 38 w 432"/>
                <a:gd name="T39" fmla="*/ 46 h 144"/>
                <a:gd name="T40" fmla="*/ 113 w 432"/>
                <a:gd name="T41" fmla="*/ 38 h 144"/>
                <a:gd name="T42" fmla="*/ 106 w 432"/>
                <a:gd name="T43" fmla="*/ 30 h 144"/>
                <a:gd name="T44" fmla="*/ 333 w 432"/>
                <a:gd name="T45" fmla="*/ 8 h 144"/>
                <a:gd name="T46" fmla="*/ 432 w 432"/>
                <a:gd name="T47" fmla="*/ 0 h 144"/>
                <a:gd name="T48" fmla="*/ 432 w 432"/>
                <a:gd name="T49" fmla="*/ 8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32"/>
                <a:gd name="T76" fmla="*/ 0 h 144"/>
                <a:gd name="T77" fmla="*/ 432 w 432"/>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32" h="144">
                  <a:moveTo>
                    <a:pt x="432" y="0"/>
                  </a:moveTo>
                  <a:lnTo>
                    <a:pt x="432" y="15"/>
                  </a:lnTo>
                  <a:lnTo>
                    <a:pt x="416" y="30"/>
                  </a:lnTo>
                  <a:lnTo>
                    <a:pt x="394" y="46"/>
                  </a:lnTo>
                  <a:lnTo>
                    <a:pt x="386" y="38"/>
                  </a:lnTo>
                  <a:lnTo>
                    <a:pt x="371" y="61"/>
                  </a:lnTo>
                  <a:lnTo>
                    <a:pt x="333" y="84"/>
                  </a:lnTo>
                  <a:lnTo>
                    <a:pt x="325" y="99"/>
                  </a:lnTo>
                  <a:lnTo>
                    <a:pt x="310" y="99"/>
                  </a:lnTo>
                  <a:lnTo>
                    <a:pt x="310" y="114"/>
                  </a:lnTo>
                  <a:lnTo>
                    <a:pt x="242" y="121"/>
                  </a:lnTo>
                  <a:lnTo>
                    <a:pt x="113" y="137"/>
                  </a:lnTo>
                  <a:lnTo>
                    <a:pt x="0" y="144"/>
                  </a:lnTo>
                  <a:lnTo>
                    <a:pt x="15" y="137"/>
                  </a:lnTo>
                  <a:lnTo>
                    <a:pt x="7" y="114"/>
                  </a:lnTo>
                  <a:lnTo>
                    <a:pt x="23" y="106"/>
                  </a:lnTo>
                  <a:lnTo>
                    <a:pt x="15" y="99"/>
                  </a:lnTo>
                  <a:lnTo>
                    <a:pt x="30" y="84"/>
                  </a:lnTo>
                  <a:lnTo>
                    <a:pt x="30" y="76"/>
                  </a:lnTo>
                  <a:lnTo>
                    <a:pt x="38" y="46"/>
                  </a:lnTo>
                  <a:lnTo>
                    <a:pt x="113" y="38"/>
                  </a:lnTo>
                  <a:lnTo>
                    <a:pt x="106" y="30"/>
                  </a:lnTo>
                  <a:lnTo>
                    <a:pt x="333" y="8"/>
                  </a:lnTo>
                  <a:lnTo>
                    <a:pt x="432" y="0"/>
                  </a:lnTo>
                  <a:lnTo>
                    <a:pt x="432" y="8"/>
                  </a:lnTo>
                </a:path>
              </a:pathLst>
            </a:custGeom>
            <a:noFill/>
            <a:ln w="8">
              <a:solidFill>
                <a:srgbClr val="000000"/>
              </a:solidFill>
              <a:prstDash val="solid"/>
              <a:round/>
              <a:headEnd/>
              <a:tailEnd/>
            </a:ln>
          </p:spPr>
          <p:txBody>
            <a:bodyPr/>
            <a:lstStyle/>
            <a:p>
              <a:endParaRPr lang="en-US"/>
            </a:p>
          </p:txBody>
        </p:sp>
        <p:sp>
          <p:nvSpPr>
            <p:cNvPr id="18547" name="Freeform 114"/>
            <p:cNvSpPr>
              <a:spLocks/>
            </p:cNvSpPr>
            <p:nvPr/>
          </p:nvSpPr>
          <p:spPr bwMode="auto">
            <a:xfrm>
              <a:off x="2331" y="2278"/>
              <a:ext cx="712" cy="690"/>
            </a:xfrm>
            <a:custGeom>
              <a:avLst/>
              <a:gdLst>
                <a:gd name="T0" fmla="*/ 682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69 w 712"/>
                <a:gd name="T13" fmla="*/ 174 h 690"/>
                <a:gd name="T14" fmla="*/ 447 w 712"/>
                <a:gd name="T15" fmla="*/ 166 h 690"/>
                <a:gd name="T16" fmla="*/ 401 w 712"/>
                <a:gd name="T17" fmla="*/ 136 h 690"/>
                <a:gd name="T18" fmla="*/ 363 w 712"/>
                <a:gd name="T19" fmla="*/ 129 h 690"/>
                <a:gd name="T20" fmla="*/ 220 w 712"/>
                <a:gd name="T21" fmla="*/ 0 h 690"/>
                <a:gd name="T22" fmla="*/ 0 w 712"/>
                <a:gd name="T23" fmla="*/ 265 h 690"/>
                <a:gd name="T24" fmla="*/ 83 w 712"/>
                <a:gd name="T25" fmla="*/ 364 h 690"/>
                <a:gd name="T26" fmla="*/ 167 w 712"/>
                <a:gd name="T27" fmla="*/ 477 h 690"/>
                <a:gd name="T28" fmla="*/ 204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2"/>
                <a:gd name="T121" fmla="*/ 0 h 690"/>
                <a:gd name="T122" fmla="*/ 712 w 712"/>
                <a:gd name="T123" fmla="*/ 690 h 6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2" h="690">
                  <a:moveTo>
                    <a:pt x="682" y="295"/>
                  </a:moveTo>
                  <a:lnTo>
                    <a:pt x="682"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69" y="174"/>
                  </a:lnTo>
                  <a:lnTo>
                    <a:pt x="462" y="159"/>
                  </a:lnTo>
                  <a:lnTo>
                    <a:pt x="447" y="166"/>
                  </a:lnTo>
                  <a:lnTo>
                    <a:pt x="409" y="151"/>
                  </a:lnTo>
                  <a:lnTo>
                    <a:pt x="401" y="136"/>
                  </a:lnTo>
                  <a:lnTo>
                    <a:pt x="379" y="144"/>
                  </a:lnTo>
                  <a:lnTo>
                    <a:pt x="363" y="129"/>
                  </a:lnTo>
                  <a:lnTo>
                    <a:pt x="371" y="7"/>
                  </a:lnTo>
                  <a:lnTo>
                    <a:pt x="220" y="0"/>
                  </a:lnTo>
                  <a:lnTo>
                    <a:pt x="197" y="280"/>
                  </a:lnTo>
                  <a:lnTo>
                    <a:pt x="0" y="265"/>
                  </a:lnTo>
                  <a:lnTo>
                    <a:pt x="7" y="280"/>
                  </a:lnTo>
                  <a:lnTo>
                    <a:pt x="83" y="364"/>
                  </a:lnTo>
                  <a:lnTo>
                    <a:pt x="106" y="432"/>
                  </a:lnTo>
                  <a:lnTo>
                    <a:pt x="167" y="477"/>
                  </a:lnTo>
                  <a:lnTo>
                    <a:pt x="189" y="462"/>
                  </a:lnTo>
                  <a:lnTo>
                    <a:pt x="204" y="432"/>
                  </a:lnTo>
                  <a:lnTo>
                    <a:pt x="227" y="424"/>
                  </a:lnTo>
                  <a:lnTo>
                    <a:pt x="273" y="432"/>
                  </a:lnTo>
                  <a:lnTo>
                    <a:pt x="310"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2" y="295"/>
                  </a:lnTo>
                  <a:close/>
                </a:path>
              </a:pathLst>
            </a:custGeom>
            <a:solidFill>
              <a:srgbClr val="B22222"/>
            </a:solidFill>
            <a:ln w="8">
              <a:solidFill>
                <a:srgbClr val="B22222"/>
              </a:solidFill>
              <a:prstDash val="solid"/>
              <a:round/>
              <a:headEnd/>
              <a:tailEnd/>
            </a:ln>
          </p:spPr>
          <p:txBody>
            <a:bodyPr/>
            <a:lstStyle/>
            <a:p>
              <a:endParaRPr lang="en-US"/>
            </a:p>
          </p:txBody>
        </p:sp>
        <p:sp>
          <p:nvSpPr>
            <p:cNvPr id="18548" name="Freeform 115"/>
            <p:cNvSpPr>
              <a:spLocks/>
            </p:cNvSpPr>
            <p:nvPr/>
          </p:nvSpPr>
          <p:spPr bwMode="auto">
            <a:xfrm>
              <a:off x="2331" y="2278"/>
              <a:ext cx="712" cy="690"/>
            </a:xfrm>
            <a:custGeom>
              <a:avLst/>
              <a:gdLst>
                <a:gd name="T0" fmla="*/ 682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69 w 712"/>
                <a:gd name="T13" fmla="*/ 174 h 690"/>
                <a:gd name="T14" fmla="*/ 447 w 712"/>
                <a:gd name="T15" fmla="*/ 166 h 690"/>
                <a:gd name="T16" fmla="*/ 401 w 712"/>
                <a:gd name="T17" fmla="*/ 136 h 690"/>
                <a:gd name="T18" fmla="*/ 363 w 712"/>
                <a:gd name="T19" fmla="*/ 129 h 690"/>
                <a:gd name="T20" fmla="*/ 220 w 712"/>
                <a:gd name="T21" fmla="*/ 0 h 690"/>
                <a:gd name="T22" fmla="*/ 0 w 712"/>
                <a:gd name="T23" fmla="*/ 265 h 690"/>
                <a:gd name="T24" fmla="*/ 83 w 712"/>
                <a:gd name="T25" fmla="*/ 364 h 690"/>
                <a:gd name="T26" fmla="*/ 167 w 712"/>
                <a:gd name="T27" fmla="*/ 477 h 690"/>
                <a:gd name="T28" fmla="*/ 204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682 w 712"/>
                <a:gd name="T81" fmla="*/ 303 h 6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2"/>
                <a:gd name="T124" fmla="*/ 0 h 690"/>
                <a:gd name="T125" fmla="*/ 712 w 712"/>
                <a:gd name="T126" fmla="*/ 690 h 6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2" h="690">
                  <a:moveTo>
                    <a:pt x="682" y="295"/>
                  </a:moveTo>
                  <a:lnTo>
                    <a:pt x="682"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69" y="174"/>
                  </a:lnTo>
                  <a:lnTo>
                    <a:pt x="462" y="159"/>
                  </a:lnTo>
                  <a:lnTo>
                    <a:pt x="447" y="166"/>
                  </a:lnTo>
                  <a:lnTo>
                    <a:pt x="409" y="151"/>
                  </a:lnTo>
                  <a:lnTo>
                    <a:pt x="401" y="136"/>
                  </a:lnTo>
                  <a:lnTo>
                    <a:pt x="379" y="144"/>
                  </a:lnTo>
                  <a:lnTo>
                    <a:pt x="363" y="129"/>
                  </a:lnTo>
                  <a:lnTo>
                    <a:pt x="371" y="7"/>
                  </a:lnTo>
                  <a:lnTo>
                    <a:pt x="220" y="0"/>
                  </a:lnTo>
                  <a:lnTo>
                    <a:pt x="197" y="280"/>
                  </a:lnTo>
                  <a:lnTo>
                    <a:pt x="0" y="265"/>
                  </a:lnTo>
                  <a:lnTo>
                    <a:pt x="7" y="280"/>
                  </a:lnTo>
                  <a:lnTo>
                    <a:pt x="83" y="364"/>
                  </a:lnTo>
                  <a:lnTo>
                    <a:pt x="106" y="432"/>
                  </a:lnTo>
                  <a:lnTo>
                    <a:pt x="167" y="477"/>
                  </a:lnTo>
                  <a:lnTo>
                    <a:pt x="189" y="462"/>
                  </a:lnTo>
                  <a:lnTo>
                    <a:pt x="204" y="432"/>
                  </a:lnTo>
                  <a:lnTo>
                    <a:pt x="227" y="424"/>
                  </a:lnTo>
                  <a:lnTo>
                    <a:pt x="273" y="432"/>
                  </a:lnTo>
                  <a:lnTo>
                    <a:pt x="310"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2" y="295"/>
                  </a:lnTo>
                  <a:lnTo>
                    <a:pt x="682" y="303"/>
                  </a:lnTo>
                </a:path>
              </a:pathLst>
            </a:custGeom>
            <a:noFill/>
            <a:ln w="8">
              <a:solidFill>
                <a:srgbClr val="000000"/>
              </a:solidFill>
              <a:prstDash val="solid"/>
              <a:round/>
              <a:headEnd/>
              <a:tailEnd/>
            </a:ln>
          </p:spPr>
          <p:txBody>
            <a:bodyPr/>
            <a:lstStyle/>
            <a:p>
              <a:endParaRPr lang="en-US"/>
            </a:p>
          </p:txBody>
        </p:sp>
        <p:sp>
          <p:nvSpPr>
            <p:cNvPr id="18549" name="Freeform 116"/>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0 60000 65536"/>
                <a:gd name="T9" fmla="*/ 0 60000 65536"/>
                <a:gd name="T10" fmla="*/ 0 60000 65536"/>
                <a:gd name="T11" fmla="*/ 0 60000 65536"/>
                <a:gd name="T12" fmla="*/ 0 w 30"/>
                <a:gd name="T13" fmla="*/ 0 h 60"/>
                <a:gd name="T14" fmla="*/ 30 w 30"/>
                <a:gd name="T15" fmla="*/ 60 h 60"/>
              </a:gdLst>
              <a:ahLst/>
              <a:cxnLst>
                <a:cxn ang="T8">
                  <a:pos x="T0" y="T1"/>
                </a:cxn>
                <a:cxn ang="T9">
                  <a:pos x="T2" y="T3"/>
                </a:cxn>
                <a:cxn ang="T10">
                  <a:pos x="T4" y="T5"/>
                </a:cxn>
                <a:cxn ang="T11">
                  <a:pos x="T6" y="T7"/>
                </a:cxn>
              </a:cxnLst>
              <a:rect l="T12" t="T13" r="T14" b="T15"/>
              <a:pathLst>
                <a:path w="30" h="60">
                  <a:moveTo>
                    <a:pt x="30" y="0"/>
                  </a:moveTo>
                  <a:lnTo>
                    <a:pt x="0" y="60"/>
                  </a:lnTo>
                  <a:lnTo>
                    <a:pt x="7" y="30"/>
                  </a:lnTo>
                  <a:lnTo>
                    <a:pt x="30" y="0"/>
                  </a:lnTo>
                  <a:close/>
                </a:path>
              </a:pathLst>
            </a:custGeom>
            <a:solidFill>
              <a:srgbClr val="B22222"/>
            </a:solidFill>
            <a:ln w="8">
              <a:solidFill>
                <a:srgbClr val="B22222"/>
              </a:solidFill>
              <a:prstDash val="solid"/>
              <a:round/>
              <a:headEnd/>
              <a:tailEnd/>
            </a:ln>
          </p:spPr>
          <p:txBody>
            <a:bodyPr/>
            <a:lstStyle/>
            <a:p>
              <a:endParaRPr lang="en-US"/>
            </a:p>
          </p:txBody>
        </p:sp>
        <p:sp>
          <p:nvSpPr>
            <p:cNvPr id="18550" name="Freeform 117"/>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30 w 30"/>
                <a:gd name="T9" fmla="*/ 7 h 60"/>
                <a:gd name="T10" fmla="*/ 0 60000 65536"/>
                <a:gd name="T11" fmla="*/ 0 60000 65536"/>
                <a:gd name="T12" fmla="*/ 0 60000 65536"/>
                <a:gd name="T13" fmla="*/ 0 60000 65536"/>
                <a:gd name="T14" fmla="*/ 0 60000 65536"/>
                <a:gd name="T15" fmla="*/ 0 w 30"/>
                <a:gd name="T16" fmla="*/ 0 h 60"/>
                <a:gd name="T17" fmla="*/ 30 w 30"/>
                <a:gd name="T18" fmla="*/ 60 h 60"/>
              </a:gdLst>
              <a:ahLst/>
              <a:cxnLst>
                <a:cxn ang="T10">
                  <a:pos x="T0" y="T1"/>
                </a:cxn>
                <a:cxn ang="T11">
                  <a:pos x="T2" y="T3"/>
                </a:cxn>
                <a:cxn ang="T12">
                  <a:pos x="T4" y="T5"/>
                </a:cxn>
                <a:cxn ang="T13">
                  <a:pos x="T6" y="T7"/>
                </a:cxn>
                <a:cxn ang="T14">
                  <a:pos x="T8" y="T9"/>
                </a:cxn>
              </a:cxnLst>
              <a:rect l="T15" t="T16" r="T17" b="T18"/>
              <a:pathLst>
                <a:path w="30" h="60">
                  <a:moveTo>
                    <a:pt x="30" y="0"/>
                  </a:moveTo>
                  <a:lnTo>
                    <a:pt x="0" y="60"/>
                  </a:lnTo>
                  <a:lnTo>
                    <a:pt x="7" y="30"/>
                  </a:lnTo>
                  <a:lnTo>
                    <a:pt x="30" y="0"/>
                  </a:lnTo>
                  <a:lnTo>
                    <a:pt x="30" y="7"/>
                  </a:lnTo>
                </a:path>
              </a:pathLst>
            </a:custGeom>
            <a:noFill/>
            <a:ln w="8">
              <a:solidFill>
                <a:srgbClr val="000000"/>
              </a:solidFill>
              <a:prstDash val="solid"/>
              <a:round/>
              <a:headEnd/>
              <a:tailEnd/>
            </a:ln>
          </p:spPr>
          <p:txBody>
            <a:bodyPr/>
            <a:lstStyle/>
            <a:p>
              <a:endParaRPr lang="en-US"/>
            </a:p>
          </p:txBody>
        </p:sp>
        <p:sp>
          <p:nvSpPr>
            <p:cNvPr id="18551" name="Freeform 118"/>
            <p:cNvSpPr>
              <a:spLocks/>
            </p:cNvSpPr>
            <p:nvPr/>
          </p:nvSpPr>
          <p:spPr bwMode="auto">
            <a:xfrm>
              <a:off x="1998" y="1853"/>
              <a:ext cx="287" cy="356"/>
            </a:xfrm>
            <a:custGeom>
              <a:avLst/>
              <a:gdLst>
                <a:gd name="T0" fmla="*/ 287 w 287"/>
                <a:gd name="T1" fmla="*/ 106 h 356"/>
                <a:gd name="T2" fmla="*/ 189 w 287"/>
                <a:gd name="T3" fmla="*/ 91 h 356"/>
                <a:gd name="T4" fmla="*/ 197 w 287"/>
                <a:gd name="T5" fmla="*/ 23 h 356"/>
                <a:gd name="T6" fmla="*/ 60 w 287"/>
                <a:gd name="T7" fmla="*/ 0 h 356"/>
                <a:gd name="T8" fmla="*/ 0 w 287"/>
                <a:gd name="T9" fmla="*/ 318 h 356"/>
                <a:gd name="T10" fmla="*/ 250 w 287"/>
                <a:gd name="T11" fmla="*/ 356 h 356"/>
                <a:gd name="T12" fmla="*/ 287 w 287"/>
                <a:gd name="T13" fmla="*/ 106 h 356"/>
                <a:gd name="T14" fmla="*/ 0 60000 65536"/>
                <a:gd name="T15" fmla="*/ 0 60000 65536"/>
                <a:gd name="T16" fmla="*/ 0 60000 65536"/>
                <a:gd name="T17" fmla="*/ 0 60000 65536"/>
                <a:gd name="T18" fmla="*/ 0 60000 65536"/>
                <a:gd name="T19" fmla="*/ 0 60000 65536"/>
                <a:gd name="T20" fmla="*/ 0 60000 65536"/>
                <a:gd name="T21" fmla="*/ 0 w 287"/>
                <a:gd name="T22" fmla="*/ 0 h 356"/>
                <a:gd name="T23" fmla="*/ 287 w 287"/>
                <a:gd name="T24" fmla="*/ 356 h 3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7" h="356">
                  <a:moveTo>
                    <a:pt x="287" y="106"/>
                  </a:moveTo>
                  <a:lnTo>
                    <a:pt x="189" y="91"/>
                  </a:lnTo>
                  <a:lnTo>
                    <a:pt x="197" y="23"/>
                  </a:lnTo>
                  <a:lnTo>
                    <a:pt x="60" y="0"/>
                  </a:lnTo>
                  <a:lnTo>
                    <a:pt x="0" y="318"/>
                  </a:lnTo>
                  <a:lnTo>
                    <a:pt x="250" y="356"/>
                  </a:lnTo>
                  <a:lnTo>
                    <a:pt x="287" y="106"/>
                  </a:lnTo>
                  <a:close/>
                </a:path>
              </a:pathLst>
            </a:custGeom>
            <a:solidFill>
              <a:srgbClr val="FF4500"/>
            </a:solidFill>
            <a:ln w="8">
              <a:solidFill>
                <a:srgbClr val="FF4500"/>
              </a:solidFill>
              <a:prstDash val="solid"/>
              <a:round/>
              <a:headEnd/>
              <a:tailEnd/>
            </a:ln>
          </p:spPr>
          <p:txBody>
            <a:bodyPr/>
            <a:lstStyle/>
            <a:p>
              <a:endParaRPr lang="en-US"/>
            </a:p>
          </p:txBody>
        </p:sp>
        <p:sp>
          <p:nvSpPr>
            <p:cNvPr id="18552" name="Freeform 119"/>
            <p:cNvSpPr>
              <a:spLocks/>
            </p:cNvSpPr>
            <p:nvPr/>
          </p:nvSpPr>
          <p:spPr bwMode="auto">
            <a:xfrm>
              <a:off x="1998" y="1853"/>
              <a:ext cx="287" cy="356"/>
            </a:xfrm>
            <a:custGeom>
              <a:avLst/>
              <a:gdLst>
                <a:gd name="T0" fmla="*/ 287 w 287"/>
                <a:gd name="T1" fmla="*/ 106 h 356"/>
                <a:gd name="T2" fmla="*/ 189 w 287"/>
                <a:gd name="T3" fmla="*/ 91 h 356"/>
                <a:gd name="T4" fmla="*/ 197 w 287"/>
                <a:gd name="T5" fmla="*/ 23 h 356"/>
                <a:gd name="T6" fmla="*/ 60 w 287"/>
                <a:gd name="T7" fmla="*/ 0 h 356"/>
                <a:gd name="T8" fmla="*/ 0 w 287"/>
                <a:gd name="T9" fmla="*/ 318 h 356"/>
                <a:gd name="T10" fmla="*/ 250 w 287"/>
                <a:gd name="T11" fmla="*/ 356 h 356"/>
                <a:gd name="T12" fmla="*/ 287 w 287"/>
                <a:gd name="T13" fmla="*/ 106 h 356"/>
                <a:gd name="T14" fmla="*/ 287 w 287"/>
                <a:gd name="T15" fmla="*/ 114 h 356"/>
                <a:gd name="T16" fmla="*/ 0 60000 65536"/>
                <a:gd name="T17" fmla="*/ 0 60000 65536"/>
                <a:gd name="T18" fmla="*/ 0 60000 65536"/>
                <a:gd name="T19" fmla="*/ 0 60000 65536"/>
                <a:gd name="T20" fmla="*/ 0 60000 65536"/>
                <a:gd name="T21" fmla="*/ 0 60000 65536"/>
                <a:gd name="T22" fmla="*/ 0 60000 65536"/>
                <a:gd name="T23" fmla="*/ 0 60000 65536"/>
                <a:gd name="T24" fmla="*/ 0 w 287"/>
                <a:gd name="T25" fmla="*/ 0 h 356"/>
                <a:gd name="T26" fmla="*/ 287 w 287"/>
                <a:gd name="T27" fmla="*/ 356 h 3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7" h="356">
                  <a:moveTo>
                    <a:pt x="287" y="106"/>
                  </a:moveTo>
                  <a:lnTo>
                    <a:pt x="189" y="91"/>
                  </a:lnTo>
                  <a:lnTo>
                    <a:pt x="197" y="23"/>
                  </a:lnTo>
                  <a:lnTo>
                    <a:pt x="60" y="0"/>
                  </a:lnTo>
                  <a:lnTo>
                    <a:pt x="0" y="318"/>
                  </a:lnTo>
                  <a:lnTo>
                    <a:pt x="250" y="356"/>
                  </a:lnTo>
                  <a:lnTo>
                    <a:pt x="287" y="106"/>
                  </a:lnTo>
                  <a:lnTo>
                    <a:pt x="287" y="114"/>
                  </a:lnTo>
                </a:path>
              </a:pathLst>
            </a:custGeom>
            <a:noFill/>
            <a:ln w="8">
              <a:solidFill>
                <a:srgbClr val="000000"/>
              </a:solidFill>
              <a:prstDash val="solid"/>
              <a:round/>
              <a:headEnd/>
              <a:tailEnd/>
            </a:ln>
          </p:spPr>
          <p:txBody>
            <a:bodyPr/>
            <a:lstStyle/>
            <a:p>
              <a:endParaRPr lang="en-US"/>
            </a:p>
          </p:txBody>
        </p:sp>
        <p:sp>
          <p:nvSpPr>
            <p:cNvPr id="18553" name="Freeform 120"/>
            <p:cNvSpPr>
              <a:spLocks/>
            </p:cNvSpPr>
            <p:nvPr/>
          </p:nvSpPr>
          <p:spPr bwMode="auto">
            <a:xfrm>
              <a:off x="3936" y="1602"/>
              <a:ext cx="76" cy="160"/>
            </a:xfrm>
            <a:custGeom>
              <a:avLst/>
              <a:gdLst>
                <a:gd name="T0" fmla="*/ 76 w 76"/>
                <a:gd name="T1" fmla="*/ 31 h 160"/>
                <a:gd name="T2" fmla="*/ 61 w 76"/>
                <a:gd name="T3" fmla="*/ 46 h 160"/>
                <a:gd name="T4" fmla="*/ 53 w 76"/>
                <a:gd name="T5" fmla="*/ 99 h 160"/>
                <a:gd name="T6" fmla="*/ 61 w 76"/>
                <a:gd name="T7" fmla="*/ 152 h 160"/>
                <a:gd name="T8" fmla="*/ 31 w 76"/>
                <a:gd name="T9" fmla="*/ 160 h 160"/>
                <a:gd name="T10" fmla="*/ 8 w 76"/>
                <a:gd name="T11" fmla="*/ 99 h 160"/>
                <a:gd name="T12" fmla="*/ 0 w 76"/>
                <a:gd name="T13" fmla="*/ 46 h 160"/>
                <a:gd name="T14" fmla="*/ 0 w 76"/>
                <a:gd name="T15" fmla="*/ 16 h 160"/>
                <a:gd name="T16" fmla="*/ 69 w 76"/>
                <a:gd name="T17" fmla="*/ 0 h 160"/>
                <a:gd name="T18" fmla="*/ 76 w 76"/>
                <a:gd name="T19" fmla="*/ 31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60"/>
                <a:gd name="T32" fmla="*/ 76 w 76"/>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60">
                  <a:moveTo>
                    <a:pt x="76" y="31"/>
                  </a:moveTo>
                  <a:lnTo>
                    <a:pt x="61" y="46"/>
                  </a:lnTo>
                  <a:lnTo>
                    <a:pt x="53" y="99"/>
                  </a:lnTo>
                  <a:lnTo>
                    <a:pt x="61" y="152"/>
                  </a:lnTo>
                  <a:lnTo>
                    <a:pt x="31" y="160"/>
                  </a:lnTo>
                  <a:lnTo>
                    <a:pt x="8" y="99"/>
                  </a:lnTo>
                  <a:lnTo>
                    <a:pt x="0" y="46"/>
                  </a:lnTo>
                  <a:lnTo>
                    <a:pt x="0" y="16"/>
                  </a:lnTo>
                  <a:lnTo>
                    <a:pt x="69" y="0"/>
                  </a:lnTo>
                  <a:lnTo>
                    <a:pt x="76" y="31"/>
                  </a:lnTo>
                  <a:close/>
                </a:path>
              </a:pathLst>
            </a:custGeom>
            <a:solidFill>
              <a:srgbClr val="FF4500"/>
            </a:solidFill>
            <a:ln w="8">
              <a:solidFill>
                <a:srgbClr val="FF4500"/>
              </a:solidFill>
              <a:prstDash val="solid"/>
              <a:round/>
              <a:headEnd/>
              <a:tailEnd/>
            </a:ln>
          </p:spPr>
          <p:txBody>
            <a:bodyPr/>
            <a:lstStyle/>
            <a:p>
              <a:endParaRPr lang="en-US"/>
            </a:p>
          </p:txBody>
        </p:sp>
        <p:sp>
          <p:nvSpPr>
            <p:cNvPr id="18554" name="Freeform 121"/>
            <p:cNvSpPr>
              <a:spLocks/>
            </p:cNvSpPr>
            <p:nvPr/>
          </p:nvSpPr>
          <p:spPr bwMode="auto">
            <a:xfrm>
              <a:off x="3936" y="1602"/>
              <a:ext cx="76" cy="160"/>
            </a:xfrm>
            <a:custGeom>
              <a:avLst/>
              <a:gdLst>
                <a:gd name="T0" fmla="*/ 76 w 76"/>
                <a:gd name="T1" fmla="*/ 31 h 160"/>
                <a:gd name="T2" fmla="*/ 61 w 76"/>
                <a:gd name="T3" fmla="*/ 46 h 160"/>
                <a:gd name="T4" fmla="*/ 53 w 76"/>
                <a:gd name="T5" fmla="*/ 99 h 160"/>
                <a:gd name="T6" fmla="*/ 61 w 76"/>
                <a:gd name="T7" fmla="*/ 152 h 160"/>
                <a:gd name="T8" fmla="*/ 31 w 76"/>
                <a:gd name="T9" fmla="*/ 160 h 160"/>
                <a:gd name="T10" fmla="*/ 8 w 76"/>
                <a:gd name="T11" fmla="*/ 99 h 160"/>
                <a:gd name="T12" fmla="*/ 0 w 76"/>
                <a:gd name="T13" fmla="*/ 46 h 160"/>
                <a:gd name="T14" fmla="*/ 0 w 76"/>
                <a:gd name="T15" fmla="*/ 16 h 160"/>
                <a:gd name="T16" fmla="*/ 69 w 76"/>
                <a:gd name="T17" fmla="*/ 0 h 160"/>
                <a:gd name="T18" fmla="*/ 76 w 76"/>
                <a:gd name="T19" fmla="*/ 31 h 160"/>
                <a:gd name="T20" fmla="*/ 76 w 76"/>
                <a:gd name="T21" fmla="*/ 38 h 1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160"/>
                <a:gd name="T35" fmla="*/ 76 w 76"/>
                <a:gd name="T36" fmla="*/ 160 h 1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160">
                  <a:moveTo>
                    <a:pt x="76" y="31"/>
                  </a:moveTo>
                  <a:lnTo>
                    <a:pt x="61" y="46"/>
                  </a:lnTo>
                  <a:lnTo>
                    <a:pt x="53" y="99"/>
                  </a:lnTo>
                  <a:lnTo>
                    <a:pt x="61" y="152"/>
                  </a:lnTo>
                  <a:lnTo>
                    <a:pt x="31" y="160"/>
                  </a:lnTo>
                  <a:lnTo>
                    <a:pt x="8" y="99"/>
                  </a:lnTo>
                  <a:lnTo>
                    <a:pt x="0" y="46"/>
                  </a:lnTo>
                  <a:lnTo>
                    <a:pt x="0" y="16"/>
                  </a:lnTo>
                  <a:lnTo>
                    <a:pt x="69" y="0"/>
                  </a:lnTo>
                  <a:lnTo>
                    <a:pt x="76" y="31"/>
                  </a:lnTo>
                  <a:lnTo>
                    <a:pt x="76" y="38"/>
                  </a:lnTo>
                </a:path>
              </a:pathLst>
            </a:custGeom>
            <a:noFill/>
            <a:ln w="8">
              <a:solidFill>
                <a:srgbClr val="000000"/>
              </a:solidFill>
              <a:prstDash val="solid"/>
              <a:round/>
              <a:headEnd/>
              <a:tailEnd/>
            </a:ln>
          </p:spPr>
          <p:txBody>
            <a:bodyPr/>
            <a:lstStyle/>
            <a:p>
              <a:endParaRPr lang="en-US"/>
            </a:p>
          </p:txBody>
        </p:sp>
        <p:sp>
          <p:nvSpPr>
            <p:cNvPr id="18555" name="Freeform 122"/>
            <p:cNvSpPr>
              <a:spLocks/>
            </p:cNvSpPr>
            <p:nvPr/>
          </p:nvSpPr>
          <p:spPr bwMode="auto">
            <a:xfrm>
              <a:off x="3535" y="2020"/>
              <a:ext cx="394" cy="220"/>
            </a:xfrm>
            <a:custGeom>
              <a:avLst/>
              <a:gdLst>
                <a:gd name="T0" fmla="*/ 379 w 394"/>
                <a:gd name="T1" fmla="*/ 136 h 220"/>
                <a:gd name="T2" fmla="*/ 364 w 394"/>
                <a:gd name="T3" fmla="*/ 136 h 220"/>
                <a:gd name="T4" fmla="*/ 364 w 394"/>
                <a:gd name="T5" fmla="*/ 144 h 220"/>
                <a:gd name="T6" fmla="*/ 356 w 394"/>
                <a:gd name="T7" fmla="*/ 151 h 220"/>
                <a:gd name="T8" fmla="*/ 356 w 394"/>
                <a:gd name="T9" fmla="*/ 136 h 220"/>
                <a:gd name="T10" fmla="*/ 333 w 394"/>
                <a:gd name="T11" fmla="*/ 129 h 220"/>
                <a:gd name="T12" fmla="*/ 333 w 394"/>
                <a:gd name="T13" fmla="*/ 121 h 220"/>
                <a:gd name="T14" fmla="*/ 356 w 394"/>
                <a:gd name="T15" fmla="*/ 144 h 220"/>
                <a:gd name="T16" fmla="*/ 364 w 394"/>
                <a:gd name="T17" fmla="*/ 129 h 220"/>
                <a:gd name="T18" fmla="*/ 348 w 394"/>
                <a:gd name="T19" fmla="*/ 121 h 220"/>
                <a:gd name="T20" fmla="*/ 356 w 394"/>
                <a:gd name="T21" fmla="*/ 121 h 220"/>
                <a:gd name="T22" fmla="*/ 348 w 394"/>
                <a:gd name="T23" fmla="*/ 106 h 220"/>
                <a:gd name="T24" fmla="*/ 364 w 394"/>
                <a:gd name="T25" fmla="*/ 113 h 220"/>
                <a:gd name="T26" fmla="*/ 364 w 394"/>
                <a:gd name="T27" fmla="*/ 106 h 220"/>
                <a:gd name="T28" fmla="*/ 348 w 394"/>
                <a:gd name="T29" fmla="*/ 106 h 220"/>
                <a:gd name="T30" fmla="*/ 356 w 394"/>
                <a:gd name="T31" fmla="*/ 98 h 220"/>
                <a:gd name="T32" fmla="*/ 341 w 394"/>
                <a:gd name="T33" fmla="*/ 98 h 220"/>
                <a:gd name="T34" fmla="*/ 318 w 394"/>
                <a:gd name="T35" fmla="*/ 76 h 220"/>
                <a:gd name="T36" fmla="*/ 356 w 394"/>
                <a:gd name="T37" fmla="*/ 98 h 220"/>
                <a:gd name="T38" fmla="*/ 356 w 394"/>
                <a:gd name="T39" fmla="*/ 76 h 220"/>
                <a:gd name="T40" fmla="*/ 341 w 394"/>
                <a:gd name="T41" fmla="*/ 76 h 220"/>
                <a:gd name="T42" fmla="*/ 333 w 394"/>
                <a:gd name="T43" fmla="*/ 68 h 220"/>
                <a:gd name="T44" fmla="*/ 318 w 394"/>
                <a:gd name="T45" fmla="*/ 68 h 220"/>
                <a:gd name="T46" fmla="*/ 295 w 394"/>
                <a:gd name="T47" fmla="*/ 60 h 220"/>
                <a:gd name="T48" fmla="*/ 295 w 394"/>
                <a:gd name="T49" fmla="*/ 38 h 220"/>
                <a:gd name="T50" fmla="*/ 303 w 394"/>
                <a:gd name="T51" fmla="*/ 22 h 220"/>
                <a:gd name="T52" fmla="*/ 265 w 394"/>
                <a:gd name="T53" fmla="*/ 0 h 220"/>
                <a:gd name="T54" fmla="*/ 265 w 394"/>
                <a:gd name="T55" fmla="*/ 15 h 220"/>
                <a:gd name="T56" fmla="*/ 235 w 394"/>
                <a:gd name="T57" fmla="*/ 0 h 220"/>
                <a:gd name="T58" fmla="*/ 235 w 394"/>
                <a:gd name="T59" fmla="*/ 15 h 220"/>
                <a:gd name="T60" fmla="*/ 220 w 394"/>
                <a:gd name="T61" fmla="*/ 45 h 220"/>
                <a:gd name="T62" fmla="*/ 212 w 394"/>
                <a:gd name="T63" fmla="*/ 45 h 220"/>
                <a:gd name="T64" fmla="*/ 197 w 394"/>
                <a:gd name="T65" fmla="*/ 76 h 220"/>
                <a:gd name="T66" fmla="*/ 182 w 394"/>
                <a:gd name="T67" fmla="*/ 68 h 220"/>
                <a:gd name="T68" fmla="*/ 152 w 394"/>
                <a:gd name="T69" fmla="*/ 144 h 220"/>
                <a:gd name="T70" fmla="*/ 91 w 394"/>
                <a:gd name="T71" fmla="*/ 167 h 220"/>
                <a:gd name="T72" fmla="*/ 76 w 394"/>
                <a:gd name="T73" fmla="*/ 151 h 220"/>
                <a:gd name="T74" fmla="*/ 23 w 394"/>
                <a:gd name="T75" fmla="*/ 212 h 220"/>
                <a:gd name="T76" fmla="*/ 0 w 394"/>
                <a:gd name="T77" fmla="*/ 220 h 220"/>
                <a:gd name="T78" fmla="*/ 99 w 394"/>
                <a:gd name="T79" fmla="*/ 212 h 220"/>
                <a:gd name="T80" fmla="*/ 379 w 394"/>
                <a:gd name="T81" fmla="*/ 159 h 220"/>
                <a:gd name="T82" fmla="*/ 386 w 394"/>
                <a:gd name="T83" fmla="*/ 159 h 220"/>
                <a:gd name="T84" fmla="*/ 379 w 394"/>
                <a:gd name="T85" fmla="*/ 151 h 220"/>
                <a:gd name="T86" fmla="*/ 386 w 394"/>
                <a:gd name="T87" fmla="*/ 159 h 220"/>
                <a:gd name="T88" fmla="*/ 386 w 394"/>
                <a:gd name="T89" fmla="*/ 151 h 220"/>
                <a:gd name="T90" fmla="*/ 394 w 394"/>
                <a:gd name="T91" fmla="*/ 159 h 220"/>
                <a:gd name="T92" fmla="*/ 379 w 394"/>
                <a:gd name="T93" fmla="*/ 136 h 2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4"/>
                <a:gd name="T142" fmla="*/ 0 h 220"/>
                <a:gd name="T143" fmla="*/ 394 w 394"/>
                <a:gd name="T144" fmla="*/ 220 h 2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4" h="220">
                  <a:moveTo>
                    <a:pt x="379" y="136"/>
                  </a:moveTo>
                  <a:lnTo>
                    <a:pt x="364" y="136"/>
                  </a:lnTo>
                  <a:lnTo>
                    <a:pt x="364" y="144"/>
                  </a:lnTo>
                  <a:lnTo>
                    <a:pt x="356" y="151"/>
                  </a:lnTo>
                  <a:lnTo>
                    <a:pt x="356" y="136"/>
                  </a:lnTo>
                  <a:lnTo>
                    <a:pt x="333" y="129"/>
                  </a:lnTo>
                  <a:lnTo>
                    <a:pt x="333" y="121"/>
                  </a:lnTo>
                  <a:lnTo>
                    <a:pt x="356" y="144"/>
                  </a:lnTo>
                  <a:lnTo>
                    <a:pt x="364" y="129"/>
                  </a:lnTo>
                  <a:lnTo>
                    <a:pt x="348" y="121"/>
                  </a:lnTo>
                  <a:lnTo>
                    <a:pt x="356" y="121"/>
                  </a:lnTo>
                  <a:lnTo>
                    <a:pt x="348" y="106"/>
                  </a:lnTo>
                  <a:lnTo>
                    <a:pt x="364" y="113"/>
                  </a:lnTo>
                  <a:lnTo>
                    <a:pt x="364" y="106"/>
                  </a:lnTo>
                  <a:lnTo>
                    <a:pt x="348" y="106"/>
                  </a:lnTo>
                  <a:lnTo>
                    <a:pt x="356" y="98"/>
                  </a:lnTo>
                  <a:lnTo>
                    <a:pt x="341" y="98"/>
                  </a:lnTo>
                  <a:lnTo>
                    <a:pt x="318" y="76"/>
                  </a:lnTo>
                  <a:lnTo>
                    <a:pt x="356" y="98"/>
                  </a:lnTo>
                  <a:lnTo>
                    <a:pt x="356" y="76"/>
                  </a:lnTo>
                  <a:lnTo>
                    <a:pt x="341" y="76"/>
                  </a:lnTo>
                  <a:lnTo>
                    <a:pt x="333" y="68"/>
                  </a:lnTo>
                  <a:lnTo>
                    <a:pt x="318" y="68"/>
                  </a:lnTo>
                  <a:lnTo>
                    <a:pt x="295" y="60"/>
                  </a:lnTo>
                  <a:lnTo>
                    <a:pt x="295" y="38"/>
                  </a:lnTo>
                  <a:lnTo>
                    <a:pt x="303" y="22"/>
                  </a:lnTo>
                  <a:lnTo>
                    <a:pt x="265" y="0"/>
                  </a:lnTo>
                  <a:lnTo>
                    <a:pt x="265" y="15"/>
                  </a:lnTo>
                  <a:lnTo>
                    <a:pt x="235" y="0"/>
                  </a:lnTo>
                  <a:lnTo>
                    <a:pt x="235" y="15"/>
                  </a:lnTo>
                  <a:lnTo>
                    <a:pt x="220" y="45"/>
                  </a:lnTo>
                  <a:lnTo>
                    <a:pt x="212" y="45"/>
                  </a:lnTo>
                  <a:lnTo>
                    <a:pt x="197" y="76"/>
                  </a:lnTo>
                  <a:lnTo>
                    <a:pt x="182" y="68"/>
                  </a:lnTo>
                  <a:lnTo>
                    <a:pt x="152" y="144"/>
                  </a:lnTo>
                  <a:lnTo>
                    <a:pt x="91" y="167"/>
                  </a:lnTo>
                  <a:lnTo>
                    <a:pt x="76" y="151"/>
                  </a:lnTo>
                  <a:lnTo>
                    <a:pt x="23" y="212"/>
                  </a:lnTo>
                  <a:lnTo>
                    <a:pt x="0" y="220"/>
                  </a:lnTo>
                  <a:lnTo>
                    <a:pt x="99" y="212"/>
                  </a:lnTo>
                  <a:lnTo>
                    <a:pt x="379" y="159"/>
                  </a:lnTo>
                  <a:lnTo>
                    <a:pt x="386" y="159"/>
                  </a:lnTo>
                  <a:lnTo>
                    <a:pt x="379" y="151"/>
                  </a:lnTo>
                  <a:lnTo>
                    <a:pt x="386" y="159"/>
                  </a:lnTo>
                  <a:lnTo>
                    <a:pt x="386" y="151"/>
                  </a:lnTo>
                  <a:lnTo>
                    <a:pt x="394" y="159"/>
                  </a:lnTo>
                  <a:lnTo>
                    <a:pt x="379" y="136"/>
                  </a:lnTo>
                  <a:close/>
                </a:path>
              </a:pathLst>
            </a:custGeom>
            <a:solidFill>
              <a:srgbClr val="FF4500"/>
            </a:solidFill>
            <a:ln w="8">
              <a:solidFill>
                <a:srgbClr val="FF4500"/>
              </a:solidFill>
              <a:prstDash val="solid"/>
              <a:round/>
              <a:headEnd/>
              <a:tailEnd/>
            </a:ln>
          </p:spPr>
          <p:txBody>
            <a:bodyPr/>
            <a:lstStyle/>
            <a:p>
              <a:endParaRPr lang="en-US"/>
            </a:p>
          </p:txBody>
        </p:sp>
        <p:sp>
          <p:nvSpPr>
            <p:cNvPr id="18556" name="Freeform 123"/>
            <p:cNvSpPr>
              <a:spLocks/>
            </p:cNvSpPr>
            <p:nvPr/>
          </p:nvSpPr>
          <p:spPr bwMode="auto">
            <a:xfrm>
              <a:off x="3535" y="2020"/>
              <a:ext cx="394" cy="220"/>
            </a:xfrm>
            <a:custGeom>
              <a:avLst/>
              <a:gdLst>
                <a:gd name="T0" fmla="*/ 379 w 394"/>
                <a:gd name="T1" fmla="*/ 136 h 220"/>
                <a:gd name="T2" fmla="*/ 364 w 394"/>
                <a:gd name="T3" fmla="*/ 136 h 220"/>
                <a:gd name="T4" fmla="*/ 364 w 394"/>
                <a:gd name="T5" fmla="*/ 144 h 220"/>
                <a:gd name="T6" fmla="*/ 356 w 394"/>
                <a:gd name="T7" fmla="*/ 151 h 220"/>
                <a:gd name="T8" fmla="*/ 356 w 394"/>
                <a:gd name="T9" fmla="*/ 136 h 220"/>
                <a:gd name="T10" fmla="*/ 333 w 394"/>
                <a:gd name="T11" fmla="*/ 129 h 220"/>
                <a:gd name="T12" fmla="*/ 333 w 394"/>
                <a:gd name="T13" fmla="*/ 121 h 220"/>
                <a:gd name="T14" fmla="*/ 356 w 394"/>
                <a:gd name="T15" fmla="*/ 144 h 220"/>
                <a:gd name="T16" fmla="*/ 364 w 394"/>
                <a:gd name="T17" fmla="*/ 129 h 220"/>
                <a:gd name="T18" fmla="*/ 348 w 394"/>
                <a:gd name="T19" fmla="*/ 121 h 220"/>
                <a:gd name="T20" fmla="*/ 356 w 394"/>
                <a:gd name="T21" fmla="*/ 121 h 220"/>
                <a:gd name="T22" fmla="*/ 348 w 394"/>
                <a:gd name="T23" fmla="*/ 106 h 220"/>
                <a:gd name="T24" fmla="*/ 364 w 394"/>
                <a:gd name="T25" fmla="*/ 113 h 220"/>
                <a:gd name="T26" fmla="*/ 364 w 394"/>
                <a:gd name="T27" fmla="*/ 106 h 220"/>
                <a:gd name="T28" fmla="*/ 348 w 394"/>
                <a:gd name="T29" fmla="*/ 106 h 220"/>
                <a:gd name="T30" fmla="*/ 356 w 394"/>
                <a:gd name="T31" fmla="*/ 98 h 220"/>
                <a:gd name="T32" fmla="*/ 341 w 394"/>
                <a:gd name="T33" fmla="*/ 98 h 220"/>
                <a:gd name="T34" fmla="*/ 318 w 394"/>
                <a:gd name="T35" fmla="*/ 76 h 220"/>
                <a:gd name="T36" fmla="*/ 356 w 394"/>
                <a:gd name="T37" fmla="*/ 98 h 220"/>
                <a:gd name="T38" fmla="*/ 356 w 394"/>
                <a:gd name="T39" fmla="*/ 76 h 220"/>
                <a:gd name="T40" fmla="*/ 341 w 394"/>
                <a:gd name="T41" fmla="*/ 76 h 220"/>
                <a:gd name="T42" fmla="*/ 333 w 394"/>
                <a:gd name="T43" fmla="*/ 68 h 220"/>
                <a:gd name="T44" fmla="*/ 318 w 394"/>
                <a:gd name="T45" fmla="*/ 68 h 220"/>
                <a:gd name="T46" fmla="*/ 295 w 394"/>
                <a:gd name="T47" fmla="*/ 60 h 220"/>
                <a:gd name="T48" fmla="*/ 295 w 394"/>
                <a:gd name="T49" fmla="*/ 38 h 220"/>
                <a:gd name="T50" fmla="*/ 303 w 394"/>
                <a:gd name="T51" fmla="*/ 22 h 220"/>
                <a:gd name="T52" fmla="*/ 265 w 394"/>
                <a:gd name="T53" fmla="*/ 0 h 220"/>
                <a:gd name="T54" fmla="*/ 265 w 394"/>
                <a:gd name="T55" fmla="*/ 15 h 220"/>
                <a:gd name="T56" fmla="*/ 235 w 394"/>
                <a:gd name="T57" fmla="*/ 0 h 220"/>
                <a:gd name="T58" fmla="*/ 235 w 394"/>
                <a:gd name="T59" fmla="*/ 15 h 220"/>
                <a:gd name="T60" fmla="*/ 220 w 394"/>
                <a:gd name="T61" fmla="*/ 45 h 220"/>
                <a:gd name="T62" fmla="*/ 212 w 394"/>
                <a:gd name="T63" fmla="*/ 45 h 220"/>
                <a:gd name="T64" fmla="*/ 197 w 394"/>
                <a:gd name="T65" fmla="*/ 76 h 220"/>
                <a:gd name="T66" fmla="*/ 182 w 394"/>
                <a:gd name="T67" fmla="*/ 68 h 220"/>
                <a:gd name="T68" fmla="*/ 152 w 394"/>
                <a:gd name="T69" fmla="*/ 144 h 220"/>
                <a:gd name="T70" fmla="*/ 91 w 394"/>
                <a:gd name="T71" fmla="*/ 167 h 220"/>
                <a:gd name="T72" fmla="*/ 76 w 394"/>
                <a:gd name="T73" fmla="*/ 151 h 220"/>
                <a:gd name="T74" fmla="*/ 23 w 394"/>
                <a:gd name="T75" fmla="*/ 212 h 220"/>
                <a:gd name="T76" fmla="*/ 0 w 394"/>
                <a:gd name="T77" fmla="*/ 220 h 220"/>
                <a:gd name="T78" fmla="*/ 99 w 394"/>
                <a:gd name="T79" fmla="*/ 212 h 220"/>
                <a:gd name="T80" fmla="*/ 379 w 394"/>
                <a:gd name="T81" fmla="*/ 159 h 220"/>
                <a:gd name="T82" fmla="*/ 386 w 394"/>
                <a:gd name="T83" fmla="*/ 159 h 220"/>
                <a:gd name="T84" fmla="*/ 379 w 394"/>
                <a:gd name="T85" fmla="*/ 151 h 220"/>
                <a:gd name="T86" fmla="*/ 386 w 394"/>
                <a:gd name="T87" fmla="*/ 159 h 220"/>
                <a:gd name="T88" fmla="*/ 386 w 394"/>
                <a:gd name="T89" fmla="*/ 151 h 220"/>
                <a:gd name="T90" fmla="*/ 394 w 394"/>
                <a:gd name="T91" fmla="*/ 159 h 220"/>
                <a:gd name="T92" fmla="*/ 379 w 394"/>
                <a:gd name="T93" fmla="*/ 136 h 220"/>
                <a:gd name="T94" fmla="*/ 379 w 394"/>
                <a:gd name="T95" fmla="*/ 144 h 2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4"/>
                <a:gd name="T145" fmla="*/ 0 h 220"/>
                <a:gd name="T146" fmla="*/ 394 w 394"/>
                <a:gd name="T147" fmla="*/ 220 h 22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4" h="220">
                  <a:moveTo>
                    <a:pt x="379" y="136"/>
                  </a:moveTo>
                  <a:lnTo>
                    <a:pt x="364" y="136"/>
                  </a:lnTo>
                  <a:lnTo>
                    <a:pt x="364" y="144"/>
                  </a:lnTo>
                  <a:lnTo>
                    <a:pt x="356" y="151"/>
                  </a:lnTo>
                  <a:lnTo>
                    <a:pt x="356" y="136"/>
                  </a:lnTo>
                  <a:lnTo>
                    <a:pt x="333" y="129"/>
                  </a:lnTo>
                  <a:lnTo>
                    <a:pt x="333" y="121"/>
                  </a:lnTo>
                  <a:lnTo>
                    <a:pt x="356" y="144"/>
                  </a:lnTo>
                  <a:lnTo>
                    <a:pt x="364" y="129"/>
                  </a:lnTo>
                  <a:lnTo>
                    <a:pt x="348" y="121"/>
                  </a:lnTo>
                  <a:lnTo>
                    <a:pt x="356" y="121"/>
                  </a:lnTo>
                  <a:lnTo>
                    <a:pt x="348" y="106"/>
                  </a:lnTo>
                  <a:lnTo>
                    <a:pt x="364" y="113"/>
                  </a:lnTo>
                  <a:lnTo>
                    <a:pt x="364" y="106"/>
                  </a:lnTo>
                  <a:lnTo>
                    <a:pt x="348" y="106"/>
                  </a:lnTo>
                  <a:lnTo>
                    <a:pt x="356" y="98"/>
                  </a:lnTo>
                  <a:lnTo>
                    <a:pt x="341" y="98"/>
                  </a:lnTo>
                  <a:lnTo>
                    <a:pt x="318" y="76"/>
                  </a:lnTo>
                  <a:lnTo>
                    <a:pt x="356" y="98"/>
                  </a:lnTo>
                  <a:lnTo>
                    <a:pt x="356" y="76"/>
                  </a:lnTo>
                  <a:lnTo>
                    <a:pt x="341" y="76"/>
                  </a:lnTo>
                  <a:lnTo>
                    <a:pt x="333" y="68"/>
                  </a:lnTo>
                  <a:lnTo>
                    <a:pt x="318" y="68"/>
                  </a:lnTo>
                  <a:lnTo>
                    <a:pt x="295" y="60"/>
                  </a:lnTo>
                  <a:lnTo>
                    <a:pt x="295" y="38"/>
                  </a:lnTo>
                  <a:lnTo>
                    <a:pt x="303" y="22"/>
                  </a:lnTo>
                  <a:lnTo>
                    <a:pt x="265" y="0"/>
                  </a:lnTo>
                  <a:lnTo>
                    <a:pt x="265" y="15"/>
                  </a:lnTo>
                  <a:lnTo>
                    <a:pt x="235" y="0"/>
                  </a:lnTo>
                  <a:lnTo>
                    <a:pt x="235" y="15"/>
                  </a:lnTo>
                  <a:lnTo>
                    <a:pt x="220" y="45"/>
                  </a:lnTo>
                  <a:lnTo>
                    <a:pt x="212" y="45"/>
                  </a:lnTo>
                  <a:lnTo>
                    <a:pt x="197" y="76"/>
                  </a:lnTo>
                  <a:lnTo>
                    <a:pt x="182" y="68"/>
                  </a:lnTo>
                  <a:lnTo>
                    <a:pt x="152" y="144"/>
                  </a:lnTo>
                  <a:lnTo>
                    <a:pt x="91" y="167"/>
                  </a:lnTo>
                  <a:lnTo>
                    <a:pt x="76" y="151"/>
                  </a:lnTo>
                  <a:lnTo>
                    <a:pt x="23" y="212"/>
                  </a:lnTo>
                  <a:lnTo>
                    <a:pt x="0" y="220"/>
                  </a:lnTo>
                  <a:lnTo>
                    <a:pt x="99" y="212"/>
                  </a:lnTo>
                  <a:lnTo>
                    <a:pt x="379" y="159"/>
                  </a:lnTo>
                  <a:lnTo>
                    <a:pt x="386" y="159"/>
                  </a:lnTo>
                  <a:lnTo>
                    <a:pt x="379" y="151"/>
                  </a:lnTo>
                  <a:lnTo>
                    <a:pt x="386" y="159"/>
                  </a:lnTo>
                  <a:lnTo>
                    <a:pt x="386" y="151"/>
                  </a:lnTo>
                  <a:lnTo>
                    <a:pt x="394" y="159"/>
                  </a:lnTo>
                  <a:lnTo>
                    <a:pt x="379" y="136"/>
                  </a:lnTo>
                  <a:lnTo>
                    <a:pt x="379" y="144"/>
                  </a:lnTo>
                </a:path>
              </a:pathLst>
            </a:custGeom>
            <a:noFill/>
            <a:ln w="8">
              <a:solidFill>
                <a:srgbClr val="000000"/>
              </a:solidFill>
              <a:prstDash val="solid"/>
              <a:round/>
              <a:headEnd/>
              <a:tailEnd/>
            </a:ln>
          </p:spPr>
          <p:txBody>
            <a:bodyPr/>
            <a:lstStyle/>
            <a:p>
              <a:endParaRPr lang="en-US"/>
            </a:p>
          </p:txBody>
        </p:sp>
        <p:sp>
          <p:nvSpPr>
            <p:cNvPr id="18557" name="Freeform 124"/>
            <p:cNvSpPr>
              <a:spLocks/>
            </p:cNvSpPr>
            <p:nvPr/>
          </p:nvSpPr>
          <p:spPr bwMode="auto">
            <a:xfrm>
              <a:off x="3914" y="2080"/>
              <a:ext cx="15" cy="61"/>
            </a:xfrm>
            <a:custGeom>
              <a:avLst/>
              <a:gdLst>
                <a:gd name="T0" fmla="*/ 15 w 15"/>
                <a:gd name="T1" fmla="*/ 0 h 61"/>
                <a:gd name="T2" fmla="*/ 7 w 15"/>
                <a:gd name="T3" fmla="*/ 8 h 61"/>
                <a:gd name="T4" fmla="*/ 0 w 15"/>
                <a:gd name="T5" fmla="*/ 38 h 61"/>
                <a:gd name="T6" fmla="*/ 0 w 15"/>
                <a:gd name="T7" fmla="*/ 61 h 61"/>
                <a:gd name="T8" fmla="*/ 15 w 15"/>
                <a:gd name="T9" fmla="*/ 0 h 61"/>
                <a:gd name="T10" fmla="*/ 0 60000 65536"/>
                <a:gd name="T11" fmla="*/ 0 60000 65536"/>
                <a:gd name="T12" fmla="*/ 0 60000 65536"/>
                <a:gd name="T13" fmla="*/ 0 60000 65536"/>
                <a:gd name="T14" fmla="*/ 0 60000 65536"/>
                <a:gd name="T15" fmla="*/ 0 w 15"/>
                <a:gd name="T16" fmla="*/ 0 h 61"/>
                <a:gd name="T17" fmla="*/ 15 w 15"/>
                <a:gd name="T18" fmla="*/ 61 h 61"/>
              </a:gdLst>
              <a:ahLst/>
              <a:cxnLst>
                <a:cxn ang="T10">
                  <a:pos x="T0" y="T1"/>
                </a:cxn>
                <a:cxn ang="T11">
                  <a:pos x="T2" y="T3"/>
                </a:cxn>
                <a:cxn ang="T12">
                  <a:pos x="T4" y="T5"/>
                </a:cxn>
                <a:cxn ang="T13">
                  <a:pos x="T6" y="T7"/>
                </a:cxn>
                <a:cxn ang="T14">
                  <a:pos x="T8" y="T9"/>
                </a:cxn>
              </a:cxnLst>
              <a:rect l="T15" t="T16" r="T17" b="T18"/>
              <a:pathLst>
                <a:path w="15" h="61">
                  <a:moveTo>
                    <a:pt x="15" y="0"/>
                  </a:moveTo>
                  <a:lnTo>
                    <a:pt x="7" y="8"/>
                  </a:lnTo>
                  <a:lnTo>
                    <a:pt x="0" y="38"/>
                  </a:lnTo>
                  <a:lnTo>
                    <a:pt x="0" y="61"/>
                  </a:lnTo>
                  <a:lnTo>
                    <a:pt x="15" y="0"/>
                  </a:lnTo>
                  <a:close/>
                </a:path>
              </a:pathLst>
            </a:custGeom>
            <a:solidFill>
              <a:srgbClr val="FF4500"/>
            </a:solidFill>
            <a:ln w="8">
              <a:solidFill>
                <a:srgbClr val="FF4500"/>
              </a:solidFill>
              <a:prstDash val="solid"/>
              <a:round/>
              <a:headEnd/>
              <a:tailEnd/>
            </a:ln>
          </p:spPr>
          <p:txBody>
            <a:bodyPr/>
            <a:lstStyle/>
            <a:p>
              <a:endParaRPr lang="en-US"/>
            </a:p>
          </p:txBody>
        </p:sp>
        <p:sp>
          <p:nvSpPr>
            <p:cNvPr id="18558" name="Freeform 125"/>
            <p:cNvSpPr>
              <a:spLocks/>
            </p:cNvSpPr>
            <p:nvPr/>
          </p:nvSpPr>
          <p:spPr bwMode="auto">
            <a:xfrm>
              <a:off x="3914" y="2080"/>
              <a:ext cx="15" cy="61"/>
            </a:xfrm>
            <a:custGeom>
              <a:avLst/>
              <a:gdLst>
                <a:gd name="T0" fmla="*/ 15 w 15"/>
                <a:gd name="T1" fmla="*/ 0 h 61"/>
                <a:gd name="T2" fmla="*/ 7 w 15"/>
                <a:gd name="T3" fmla="*/ 8 h 61"/>
                <a:gd name="T4" fmla="*/ 0 w 15"/>
                <a:gd name="T5" fmla="*/ 38 h 61"/>
                <a:gd name="T6" fmla="*/ 0 w 15"/>
                <a:gd name="T7" fmla="*/ 61 h 61"/>
                <a:gd name="T8" fmla="*/ 15 w 15"/>
                <a:gd name="T9" fmla="*/ 0 h 61"/>
                <a:gd name="T10" fmla="*/ 15 w 15"/>
                <a:gd name="T11" fmla="*/ 8 h 61"/>
                <a:gd name="T12" fmla="*/ 0 60000 65536"/>
                <a:gd name="T13" fmla="*/ 0 60000 65536"/>
                <a:gd name="T14" fmla="*/ 0 60000 65536"/>
                <a:gd name="T15" fmla="*/ 0 60000 65536"/>
                <a:gd name="T16" fmla="*/ 0 60000 65536"/>
                <a:gd name="T17" fmla="*/ 0 60000 65536"/>
                <a:gd name="T18" fmla="*/ 0 w 15"/>
                <a:gd name="T19" fmla="*/ 0 h 61"/>
                <a:gd name="T20" fmla="*/ 15 w 15"/>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15" h="61">
                  <a:moveTo>
                    <a:pt x="15" y="0"/>
                  </a:moveTo>
                  <a:lnTo>
                    <a:pt x="7" y="8"/>
                  </a:lnTo>
                  <a:lnTo>
                    <a:pt x="0" y="38"/>
                  </a:lnTo>
                  <a:lnTo>
                    <a:pt x="0" y="61"/>
                  </a:lnTo>
                  <a:lnTo>
                    <a:pt x="15" y="0"/>
                  </a:lnTo>
                  <a:lnTo>
                    <a:pt x="15" y="8"/>
                  </a:lnTo>
                </a:path>
              </a:pathLst>
            </a:custGeom>
            <a:noFill/>
            <a:ln w="8">
              <a:solidFill>
                <a:srgbClr val="000000"/>
              </a:solidFill>
              <a:prstDash val="solid"/>
              <a:round/>
              <a:headEnd/>
              <a:tailEnd/>
            </a:ln>
          </p:spPr>
          <p:txBody>
            <a:bodyPr/>
            <a:lstStyle/>
            <a:p>
              <a:endParaRPr lang="en-US"/>
            </a:p>
          </p:txBody>
        </p:sp>
        <p:sp>
          <p:nvSpPr>
            <p:cNvPr id="18559" name="Freeform 126"/>
            <p:cNvSpPr>
              <a:spLocks/>
            </p:cNvSpPr>
            <p:nvPr/>
          </p:nvSpPr>
          <p:spPr bwMode="auto">
            <a:xfrm>
              <a:off x="1680" y="1329"/>
              <a:ext cx="340" cy="251"/>
            </a:xfrm>
            <a:custGeom>
              <a:avLst/>
              <a:gdLst>
                <a:gd name="T0" fmla="*/ 303 w 340"/>
                <a:gd name="T1" fmla="*/ 228 h 251"/>
                <a:gd name="T2" fmla="*/ 340 w 340"/>
                <a:gd name="T3" fmla="*/ 61 h 251"/>
                <a:gd name="T4" fmla="*/ 98 w 340"/>
                <a:gd name="T5" fmla="*/ 0 h 251"/>
                <a:gd name="T6" fmla="*/ 106 w 340"/>
                <a:gd name="T7" fmla="*/ 31 h 251"/>
                <a:gd name="T8" fmla="*/ 91 w 340"/>
                <a:gd name="T9" fmla="*/ 38 h 251"/>
                <a:gd name="T10" fmla="*/ 106 w 340"/>
                <a:gd name="T11" fmla="*/ 46 h 251"/>
                <a:gd name="T12" fmla="*/ 98 w 340"/>
                <a:gd name="T13" fmla="*/ 53 h 251"/>
                <a:gd name="T14" fmla="*/ 98 w 340"/>
                <a:gd name="T15" fmla="*/ 61 h 251"/>
                <a:gd name="T16" fmla="*/ 106 w 340"/>
                <a:gd name="T17" fmla="*/ 69 h 251"/>
                <a:gd name="T18" fmla="*/ 91 w 340"/>
                <a:gd name="T19" fmla="*/ 84 h 251"/>
                <a:gd name="T20" fmla="*/ 91 w 340"/>
                <a:gd name="T21" fmla="*/ 107 h 251"/>
                <a:gd name="T22" fmla="*/ 60 w 340"/>
                <a:gd name="T23" fmla="*/ 114 h 251"/>
                <a:gd name="T24" fmla="*/ 53 w 340"/>
                <a:gd name="T25" fmla="*/ 114 h 251"/>
                <a:gd name="T26" fmla="*/ 68 w 340"/>
                <a:gd name="T27" fmla="*/ 99 h 251"/>
                <a:gd name="T28" fmla="*/ 68 w 340"/>
                <a:gd name="T29" fmla="*/ 114 h 251"/>
                <a:gd name="T30" fmla="*/ 75 w 340"/>
                <a:gd name="T31" fmla="*/ 99 h 251"/>
                <a:gd name="T32" fmla="*/ 83 w 340"/>
                <a:gd name="T33" fmla="*/ 91 h 251"/>
                <a:gd name="T34" fmla="*/ 75 w 340"/>
                <a:gd name="T35" fmla="*/ 91 h 251"/>
                <a:gd name="T36" fmla="*/ 83 w 340"/>
                <a:gd name="T37" fmla="*/ 76 h 251"/>
                <a:gd name="T38" fmla="*/ 91 w 340"/>
                <a:gd name="T39" fmla="*/ 84 h 251"/>
                <a:gd name="T40" fmla="*/ 91 w 340"/>
                <a:gd name="T41" fmla="*/ 69 h 251"/>
                <a:gd name="T42" fmla="*/ 60 w 340"/>
                <a:gd name="T43" fmla="*/ 91 h 251"/>
                <a:gd name="T44" fmla="*/ 68 w 340"/>
                <a:gd name="T45" fmla="*/ 99 h 251"/>
                <a:gd name="T46" fmla="*/ 53 w 340"/>
                <a:gd name="T47" fmla="*/ 99 h 251"/>
                <a:gd name="T48" fmla="*/ 75 w 340"/>
                <a:gd name="T49" fmla="*/ 69 h 251"/>
                <a:gd name="T50" fmla="*/ 83 w 340"/>
                <a:gd name="T51" fmla="*/ 53 h 251"/>
                <a:gd name="T52" fmla="*/ 75 w 340"/>
                <a:gd name="T53" fmla="*/ 61 h 251"/>
                <a:gd name="T54" fmla="*/ 68 w 340"/>
                <a:gd name="T55" fmla="*/ 46 h 251"/>
                <a:gd name="T56" fmla="*/ 37 w 340"/>
                <a:gd name="T57" fmla="*/ 38 h 251"/>
                <a:gd name="T58" fmla="*/ 7 w 340"/>
                <a:gd name="T59" fmla="*/ 16 h 251"/>
                <a:gd name="T60" fmla="*/ 7 w 340"/>
                <a:gd name="T61" fmla="*/ 107 h 251"/>
                <a:gd name="T62" fmla="*/ 15 w 340"/>
                <a:gd name="T63" fmla="*/ 114 h 251"/>
                <a:gd name="T64" fmla="*/ 7 w 340"/>
                <a:gd name="T65" fmla="*/ 114 h 251"/>
                <a:gd name="T66" fmla="*/ 7 w 340"/>
                <a:gd name="T67" fmla="*/ 122 h 251"/>
                <a:gd name="T68" fmla="*/ 15 w 340"/>
                <a:gd name="T69" fmla="*/ 129 h 251"/>
                <a:gd name="T70" fmla="*/ 0 w 340"/>
                <a:gd name="T71" fmla="*/ 144 h 251"/>
                <a:gd name="T72" fmla="*/ 0 w 340"/>
                <a:gd name="T73" fmla="*/ 129 h 251"/>
                <a:gd name="T74" fmla="*/ 0 w 340"/>
                <a:gd name="T75" fmla="*/ 152 h 251"/>
                <a:gd name="T76" fmla="*/ 15 w 340"/>
                <a:gd name="T77" fmla="*/ 160 h 251"/>
                <a:gd name="T78" fmla="*/ 22 w 340"/>
                <a:gd name="T79" fmla="*/ 160 h 251"/>
                <a:gd name="T80" fmla="*/ 30 w 340"/>
                <a:gd name="T81" fmla="*/ 167 h 251"/>
                <a:gd name="T82" fmla="*/ 45 w 340"/>
                <a:gd name="T83" fmla="*/ 175 h 251"/>
                <a:gd name="T84" fmla="*/ 37 w 340"/>
                <a:gd name="T85" fmla="*/ 205 h 251"/>
                <a:gd name="T86" fmla="*/ 60 w 340"/>
                <a:gd name="T87" fmla="*/ 220 h 251"/>
                <a:gd name="T88" fmla="*/ 83 w 340"/>
                <a:gd name="T89" fmla="*/ 213 h 251"/>
                <a:gd name="T90" fmla="*/ 106 w 340"/>
                <a:gd name="T91" fmla="*/ 228 h 251"/>
                <a:gd name="T92" fmla="*/ 212 w 340"/>
                <a:gd name="T93" fmla="*/ 228 h 251"/>
                <a:gd name="T94" fmla="*/ 303 w 340"/>
                <a:gd name="T95" fmla="*/ 251 h 251"/>
                <a:gd name="T96" fmla="*/ 303 w 340"/>
                <a:gd name="T97" fmla="*/ 228 h 2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0"/>
                <a:gd name="T148" fmla="*/ 0 h 251"/>
                <a:gd name="T149" fmla="*/ 340 w 340"/>
                <a:gd name="T150" fmla="*/ 251 h 2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0" h="251">
                  <a:moveTo>
                    <a:pt x="303" y="228"/>
                  </a:moveTo>
                  <a:lnTo>
                    <a:pt x="340" y="61"/>
                  </a:lnTo>
                  <a:lnTo>
                    <a:pt x="98" y="0"/>
                  </a:lnTo>
                  <a:lnTo>
                    <a:pt x="106" y="31"/>
                  </a:lnTo>
                  <a:lnTo>
                    <a:pt x="91" y="38"/>
                  </a:lnTo>
                  <a:lnTo>
                    <a:pt x="106" y="46"/>
                  </a:lnTo>
                  <a:lnTo>
                    <a:pt x="98" y="53"/>
                  </a:lnTo>
                  <a:lnTo>
                    <a:pt x="98" y="61"/>
                  </a:lnTo>
                  <a:lnTo>
                    <a:pt x="106" y="69"/>
                  </a:lnTo>
                  <a:lnTo>
                    <a:pt x="91" y="84"/>
                  </a:lnTo>
                  <a:lnTo>
                    <a:pt x="91" y="107"/>
                  </a:lnTo>
                  <a:lnTo>
                    <a:pt x="60" y="114"/>
                  </a:lnTo>
                  <a:lnTo>
                    <a:pt x="53" y="114"/>
                  </a:lnTo>
                  <a:lnTo>
                    <a:pt x="68" y="99"/>
                  </a:lnTo>
                  <a:lnTo>
                    <a:pt x="68" y="114"/>
                  </a:lnTo>
                  <a:lnTo>
                    <a:pt x="75" y="99"/>
                  </a:lnTo>
                  <a:lnTo>
                    <a:pt x="83" y="91"/>
                  </a:lnTo>
                  <a:lnTo>
                    <a:pt x="75" y="91"/>
                  </a:lnTo>
                  <a:lnTo>
                    <a:pt x="83" y="76"/>
                  </a:lnTo>
                  <a:lnTo>
                    <a:pt x="91" y="84"/>
                  </a:lnTo>
                  <a:lnTo>
                    <a:pt x="91" y="69"/>
                  </a:lnTo>
                  <a:lnTo>
                    <a:pt x="60" y="91"/>
                  </a:lnTo>
                  <a:lnTo>
                    <a:pt x="68" y="99"/>
                  </a:lnTo>
                  <a:lnTo>
                    <a:pt x="53" y="99"/>
                  </a:lnTo>
                  <a:lnTo>
                    <a:pt x="75" y="69"/>
                  </a:lnTo>
                  <a:lnTo>
                    <a:pt x="83" y="53"/>
                  </a:lnTo>
                  <a:lnTo>
                    <a:pt x="75" y="61"/>
                  </a:lnTo>
                  <a:lnTo>
                    <a:pt x="68" y="46"/>
                  </a:lnTo>
                  <a:lnTo>
                    <a:pt x="37" y="38"/>
                  </a:lnTo>
                  <a:lnTo>
                    <a:pt x="7" y="16"/>
                  </a:lnTo>
                  <a:lnTo>
                    <a:pt x="7" y="107"/>
                  </a:lnTo>
                  <a:lnTo>
                    <a:pt x="15" y="114"/>
                  </a:lnTo>
                  <a:lnTo>
                    <a:pt x="7" y="114"/>
                  </a:lnTo>
                  <a:lnTo>
                    <a:pt x="7" y="122"/>
                  </a:lnTo>
                  <a:lnTo>
                    <a:pt x="15" y="129"/>
                  </a:lnTo>
                  <a:lnTo>
                    <a:pt x="0" y="144"/>
                  </a:lnTo>
                  <a:lnTo>
                    <a:pt x="0" y="129"/>
                  </a:lnTo>
                  <a:lnTo>
                    <a:pt x="0" y="152"/>
                  </a:lnTo>
                  <a:lnTo>
                    <a:pt x="15" y="160"/>
                  </a:lnTo>
                  <a:lnTo>
                    <a:pt x="22" y="160"/>
                  </a:lnTo>
                  <a:lnTo>
                    <a:pt x="30" y="167"/>
                  </a:lnTo>
                  <a:lnTo>
                    <a:pt x="45" y="175"/>
                  </a:lnTo>
                  <a:lnTo>
                    <a:pt x="37" y="205"/>
                  </a:lnTo>
                  <a:lnTo>
                    <a:pt x="60" y="220"/>
                  </a:lnTo>
                  <a:lnTo>
                    <a:pt x="83" y="213"/>
                  </a:lnTo>
                  <a:lnTo>
                    <a:pt x="106" y="228"/>
                  </a:lnTo>
                  <a:lnTo>
                    <a:pt x="212" y="228"/>
                  </a:lnTo>
                  <a:lnTo>
                    <a:pt x="303" y="251"/>
                  </a:lnTo>
                  <a:lnTo>
                    <a:pt x="303" y="228"/>
                  </a:lnTo>
                  <a:close/>
                </a:path>
              </a:pathLst>
            </a:custGeom>
            <a:solidFill>
              <a:srgbClr val="B22222"/>
            </a:solidFill>
            <a:ln w="8">
              <a:solidFill>
                <a:srgbClr val="B22222"/>
              </a:solidFill>
              <a:prstDash val="solid"/>
              <a:round/>
              <a:headEnd/>
              <a:tailEnd/>
            </a:ln>
          </p:spPr>
          <p:txBody>
            <a:bodyPr/>
            <a:lstStyle/>
            <a:p>
              <a:endParaRPr lang="en-US"/>
            </a:p>
          </p:txBody>
        </p:sp>
        <p:sp>
          <p:nvSpPr>
            <p:cNvPr id="18560" name="Freeform 127"/>
            <p:cNvSpPr>
              <a:spLocks/>
            </p:cNvSpPr>
            <p:nvPr/>
          </p:nvSpPr>
          <p:spPr bwMode="auto">
            <a:xfrm>
              <a:off x="1680" y="1329"/>
              <a:ext cx="340" cy="251"/>
            </a:xfrm>
            <a:custGeom>
              <a:avLst/>
              <a:gdLst>
                <a:gd name="T0" fmla="*/ 303 w 340"/>
                <a:gd name="T1" fmla="*/ 228 h 251"/>
                <a:gd name="T2" fmla="*/ 340 w 340"/>
                <a:gd name="T3" fmla="*/ 61 h 251"/>
                <a:gd name="T4" fmla="*/ 98 w 340"/>
                <a:gd name="T5" fmla="*/ 0 h 251"/>
                <a:gd name="T6" fmla="*/ 106 w 340"/>
                <a:gd name="T7" fmla="*/ 31 h 251"/>
                <a:gd name="T8" fmla="*/ 91 w 340"/>
                <a:gd name="T9" fmla="*/ 38 h 251"/>
                <a:gd name="T10" fmla="*/ 106 w 340"/>
                <a:gd name="T11" fmla="*/ 46 h 251"/>
                <a:gd name="T12" fmla="*/ 98 w 340"/>
                <a:gd name="T13" fmla="*/ 53 h 251"/>
                <a:gd name="T14" fmla="*/ 98 w 340"/>
                <a:gd name="T15" fmla="*/ 61 h 251"/>
                <a:gd name="T16" fmla="*/ 106 w 340"/>
                <a:gd name="T17" fmla="*/ 69 h 251"/>
                <a:gd name="T18" fmla="*/ 91 w 340"/>
                <a:gd name="T19" fmla="*/ 84 h 251"/>
                <a:gd name="T20" fmla="*/ 91 w 340"/>
                <a:gd name="T21" fmla="*/ 107 h 251"/>
                <a:gd name="T22" fmla="*/ 60 w 340"/>
                <a:gd name="T23" fmla="*/ 114 h 251"/>
                <a:gd name="T24" fmla="*/ 53 w 340"/>
                <a:gd name="T25" fmla="*/ 114 h 251"/>
                <a:gd name="T26" fmla="*/ 68 w 340"/>
                <a:gd name="T27" fmla="*/ 99 h 251"/>
                <a:gd name="T28" fmla="*/ 68 w 340"/>
                <a:gd name="T29" fmla="*/ 114 h 251"/>
                <a:gd name="T30" fmla="*/ 75 w 340"/>
                <a:gd name="T31" fmla="*/ 99 h 251"/>
                <a:gd name="T32" fmla="*/ 83 w 340"/>
                <a:gd name="T33" fmla="*/ 91 h 251"/>
                <a:gd name="T34" fmla="*/ 75 w 340"/>
                <a:gd name="T35" fmla="*/ 91 h 251"/>
                <a:gd name="T36" fmla="*/ 83 w 340"/>
                <a:gd name="T37" fmla="*/ 76 h 251"/>
                <a:gd name="T38" fmla="*/ 91 w 340"/>
                <a:gd name="T39" fmla="*/ 84 h 251"/>
                <a:gd name="T40" fmla="*/ 91 w 340"/>
                <a:gd name="T41" fmla="*/ 69 h 251"/>
                <a:gd name="T42" fmla="*/ 60 w 340"/>
                <a:gd name="T43" fmla="*/ 91 h 251"/>
                <a:gd name="T44" fmla="*/ 68 w 340"/>
                <a:gd name="T45" fmla="*/ 99 h 251"/>
                <a:gd name="T46" fmla="*/ 53 w 340"/>
                <a:gd name="T47" fmla="*/ 99 h 251"/>
                <a:gd name="T48" fmla="*/ 75 w 340"/>
                <a:gd name="T49" fmla="*/ 69 h 251"/>
                <a:gd name="T50" fmla="*/ 83 w 340"/>
                <a:gd name="T51" fmla="*/ 53 h 251"/>
                <a:gd name="T52" fmla="*/ 75 w 340"/>
                <a:gd name="T53" fmla="*/ 61 h 251"/>
                <a:gd name="T54" fmla="*/ 68 w 340"/>
                <a:gd name="T55" fmla="*/ 46 h 251"/>
                <a:gd name="T56" fmla="*/ 37 w 340"/>
                <a:gd name="T57" fmla="*/ 38 h 251"/>
                <a:gd name="T58" fmla="*/ 7 w 340"/>
                <a:gd name="T59" fmla="*/ 16 h 251"/>
                <a:gd name="T60" fmla="*/ 7 w 340"/>
                <a:gd name="T61" fmla="*/ 107 h 251"/>
                <a:gd name="T62" fmla="*/ 15 w 340"/>
                <a:gd name="T63" fmla="*/ 114 h 251"/>
                <a:gd name="T64" fmla="*/ 7 w 340"/>
                <a:gd name="T65" fmla="*/ 114 h 251"/>
                <a:gd name="T66" fmla="*/ 7 w 340"/>
                <a:gd name="T67" fmla="*/ 122 h 251"/>
                <a:gd name="T68" fmla="*/ 15 w 340"/>
                <a:gd name="T69" fmla="*/ 129 h 251"/>
                <a:gd name="T70" fmla="*/ 0 w 340"/>
                <a:gd name="T71" fmla="*/ 144 h 251"/>
                <a:gd name="T72" fmla="*/ 0 w 340"/>
                <a:gd name="T73" fmla="*/ 129 h 251"/>
                <a:gd name="T74" fmla="*/ 0 w 340"/>
                <a:gd name="T75" fmla="*/ 152 h 251"/>
                <a:gd name="T76" fmla="*/ 15 w 340"/>
                <a:gd name="T77" fmla="*/ 160 h 251"/>
                <a:gd name="T78" fmla="*/ 22 w 340"/>
                <a:gd name="T79" fmla="*/ 160 h 251"/>
                <a:gd name="T80" fmla="*/ 30 w 340"/>
                <a:gd name="T81" fmla="*/ 167 h 251"/>
                <a:gd name="T82" fmla="*/ 45 w 340"/>
                <a:gd name="T83" fmla="*/ 175 h 251"/>
                <a:gd name="T84" fmla="*/ 37 w 340"/>
                <a:gd name="T85" fmla="*/ 205 h 251"/>
                <a:gd name="T86" fmla="*/ 60 w 340"/>
                <a:gd name="T87" fmla="*/ 220 h 251"/>
                <a:gd name="T88" fmla="*/ 83 w 340"/>
                <a:gd name="T89" fmla="*/ 213 h 251"/>
                <a:gd name="T90" fmla="*/ 106 w 340"/>
                <a:gd name="T91" fmla="*/ 228 h 251"/>
                <a:gd name="T92" fmla="*/ 212 w 340"/>
                <a:gd name="T93" fmla="*/ 228 h 251"/>
                <a:gd name="T94" fmla="*/ 303 w 340"/>
                <a:gd name="T95" fmla="*/ 251 h 251"/>
                <a:gd name="T96" fmla="*/ 303 w 340"/>
                <a:gd name="T97" fmla="*/ 228 h 251"/>
                <a:gd name="T98" fmla="*/ 303 w 340"/>
                <a:gd name="T99" fmla="*/ 236 h 2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0"/>
                <a:gd name="T151" fmla="*/ 0 h 251"/>
                <a:gd name="T152" fmla="*/ 340 w 340"/>
                <a:gd name="T153" fmla="*/ 251 h 2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0" h="251">
                  <a:moveTo>
                    <a:pt x="303" y="228"/>
                  </a:moveTo>
                  <a:lnTo>
                    <a:pt x="340" y="61"/>
                  </a:lnTo>
                  <a:lnTo>
                    <a:pt x="98" y="0"/>
                  </a:lnTo>
                  <a:lnTo>
                    <a:pt x="106" y="31"/>
                  </a:lnTo>
                  <a:lnTo>
                    <a:pt x="91" y="38"/>
                  </a:lnTo>
                  <a:lnTo>
                    <a:pt x="106" y="46"/>
                  </a:lnTo>
                  <a:lnTo>
                    <a:pt x="98" y="53"/>
                  </a:lnTo>
                  <a:lnTo>
                    <a:pt x="98" y="61"/>
                  </a:lnTo>
                  <a:lnTo>
                    <a:pt x="106" y="69"/>
                  </a:lnTo>
                  <a:lnTo>
                    <a:pt x="91" y="84"/>
                  </a:lnTo>
                  <a:lnTo>
                    <a:pt x="91" y="107"/>
                  </a:lnTo>
                  <a:lnTo>
                    <a:pt x="60" y="114"/>
                  </a:lnTo>
                  <a:lnTo>
                    <a:pt x="53" y="114"/>
                  </a:lnTo>
                  <a:lnTo>
                    <a:pt x="68" y="99"/>
                  </a:lnTo>
                  <a:lnTo>
                    <a:pt x="68" y="114"/>
                  </a:lnTo>
                  <a:lnTo>
                    <a:pt x="75" y="99"/>
                  </a:lnTo>
                  <a:lnTo>
                    <a:pt x="83" y="91"/>
                  </a:lnTo>
                  <a:lnTo>
                    <a:pt x="75" y="91"/>
                  </a:lnTo>
                  <a:lnTo>
                    <a:pt x="83" y="76"/>
                  </a:lnTo>
                  <a:lnTo>
                    <a:pt x="91" y="84"/>
                  </a:lnTo>
                  <a:lnTo>
                    <a:pt x="91" y="69"/>
                  </a:lnTo>
                  <a:lnTo>
                    <a:pt x="60" y="91"/>
                  </a:lnTo>
                  <a:lnTo>
                    <a:pt x="68" y="99"/>
                  </a:lnTo>
                  <a:lnTo>
                    <a:pt x="53" y="99"/>
                  </a:lnTo>
                  <a:lnTo>
                    <a:pt x="75" y="69"/>
                  </a:lnTo>
                  <a:lnTo>
                    <a:pt x="83" y="53"/>
                  </a:lnTo>
                  <a:lnTo>
                    <a:pt x="75" y="61"/>
                  </a:lnTo>
                  <a:lnTo>
                    <a:pt x="68" y="46"/>
                  </a:lnTo>
                  <a:lnTo>
                    <a:pt x="37" y="38"/>
                  </a:lnTo>
                  <a:lnTo>
                    <a:pt x="7" y="16"/>
                  </a:lnTo>
                  <a:lnTo>
                    <a:pt x="7" y="107"/>
                  </a:lnTo>
                  <a:lnTo>
                    <a:pt x="15" y="114"/>
                  </a:lnTo>
                  <a:lnTo>
                    <a:pt x="7" y="114"/>
                  </a:lnTo>
                  <a:lnTo>
                    <a:pt x="7" y="122"/>
                  </a:lnTo>
                  <a:lnTo>
                    <a:pt x="15" y="129"/>
                  </a:lnTo>
                  <a:lnTo>
                    <a:pt x="0" y="144"/>
                  </a:lnTo>
                  <a:lnTo>
                    <a:pt x="0" y="129"/>
                  </a:lnTo>
                  <a:lnTo>
                    <a:pt x="0" y="152"/>
                  </a:lnTo>
                  <a:lnTo>
                    <a:pt x="15" y="160"/>
                  </a:lnTo>
                  <a:lnTo>
                    <a:pt x="22" y="160"/>
                  </a:lnTo>
                  <a:lnTo>
                    <a:pt x="30" y="167"/>
                  </a:lnTo>
                  <a:lnTo>
                    <a:pt x="45" y="175"/>
                  </a:lnTo>
                  <a:lnTo>
                    <a:pt x="37" y="205"/>
                  </a:lnTo>
                  <a:lnTo>
                    <a:pt x="60" y="220"/>
                  </a:lnTo>
                  <a:lnTo>
                    <a:pt x="83" y="213"/>
                  </a:lnTo>
                  <a:lnTo>
                    <a:pt x="106" y="228"/>
                  </a:lnTo>
                  <a:lnTo>
                    <a:pt x="212" y="228"/>
                  </a:lnTo>
                  <a:lnTo>
                    <a:pt x="303" y="251"/>
                  </a:lnTo>
                  <a:lnTo>
                    <a:pt x="303" y="228"/>
                  </a:lnTo>
                  <a:lnTo>
                    <a:pt x="303" y="236"/>
                  </a:lnTo>
                </a:path>
              </a:pathLst>
            </a:custGeom>
            <a:noFill/>
            <a:ln w="8">
              <a:solidFill>
                <a:srgbClr val="000000"/>
              </a:solidFill>
              <a:prstDash val="solid"/>
              <a:round/>
              <a:headEnd/>
              <a:tailEnd/>
            </a:ln>
          </p:spPr>
          <p:txBody>
            <a:bodyPr/>
            <a:lstStyle/>
            <a:p>
              <a:endParaRPr lang="en-US"/>
            </a:p>
          </p:txBody>
        </p:sp>
        <p:sp>
          <p:nvSpPr>
            <p:cNvPr id="18561" name="Freeform 128"/>
            <p:cNvSpPr>
              <a:spLocks/>
            </p:cNvSpPr>
            <p:nvPr/>
          </p:nvSpPr>
          <p:spPr bwMode="auto">
            <a:xfrm>
              <a:off x="3573"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7 w 227"/>
                <a:gd name="T21" fmla="*/ 182 h 220"/>
                <a:gd name="T22" fmla="*/ 0 w 227"/>
                <a:gd name="T23" fmla="*/ 151 h 220"/>
                <a:gd name="T24" fmla="*/ 15 w 227"/>
                <a:gd name="T25" fmla="*/ 136 h 220"/>
                <a:gd name="T26" fmla="*/ 23 w 227"/>
                <a:gd name="T27" fmla="*/ 106 h 220"/>
                <a:gd name="T28" fmla="*/ 38 w 227"/>
                <a:gd name="T29" fmla="*/ 113 h 220"/>
                <a:gd name="T30" fmla="*/ 38 w 227"/>
                <a:gd name="T31" fmla="*/ 91 h 220"/>
                <a:gd name="T32" fmla="*/ 68 w 227"/>
                <a:gd name="T33" fmla="*/ 60 h 220"/>
                <a:gd name="T34" fmla="*/ 76 w 227"/>
                <a:gd name="T35" fmla="*/ 15 h 220"/>
                <a:gd name="T36" fmla="*/ 76 w 227"/>
                <a:gd name="T37" fmla="*/ 0 h 220"/>
                <a:gd name="T38" fmla="*/ 91 w 227"/>
                <a:gd name="T39" fmla="*/ 53 h 220"/>
                <a:gd name="T40" fmla="*/ 136 w 227"/>
                <a:gd name="T41" fmla="*/ 45 h 220"/>
                <a:gd name="T42" fmla="*/ 144 w 227"/>
                <a:gd name="T43" fmla="*/ 75 h 220"/>
                <a:gd name="T44" fmla="*/ 174 w 227"/>
                <a:gd name="T45" fmla="*/ 45 h 220"/>
                <a:gd name="T46" fmla="*/ 189 w 227"/>
                <a:gd name="T47" fmla="*/ 53 h 220"/>
                <a:gd name="T48" fmla="*/ 204 w 227"/>
                <a:gd name="T49" fmla="*/ 37 h 220"/>
                <a:gd name="T50" fmla="*/ 220 w 227"/>
                <a:gd name="T51" fmla="*/ 37 h 220"/>
                <a:gd name="T52" fmla="*/ 227 w 227"/>
                <a:gd name="T53" fmla="*/ 53 h 220"/>
                <a:gd name="T54" fmla="*/ 227 w 227"/>
                <a:gd name="T55" fmla="*/ 68 h 2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7"/>
                <a:gd name="T85" fmla="*/ 0 h 220"/>
                <a:gd name="T86" fmla="*/ 227 w 227"/>
                <a:gd name="T87" fmla="*/ 220 h 2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7" y="182"/>
                  </a:lnTo>
                  <a:lnTo>
                    <a:pt x="0" y="151"/>
                  </a:lnTo>
                  <a:lnTo>
                    <a:pt x="15" y="136"/>
                  </a:lnTo>
                  <a:lnTo>
                    <a:pt x="23" y="106"/>
                  </a:lnTo>
                  <a:lnTo>
                    <a:pt x="38" y="113"/>
                  </a:lnTo>
                  <a:lnTo>
                    <a:pt x="38" y="91"/>
                  </a:lnTo>
                  <a:lnTo>
                    <a:pt x="68" y="60"/>
                  </a:lnTo>
                  <a:lnTo>
                    <a:pt x="76" y="15"/>
                  </a:lnTo>
                  <a:lnTo>
                    <a:pt x="76" y="0"/>
                  </a:lnTo>
                  <a:lnTo>
                    <a:pt x="91" y="53"/>
                  </a:lnTo>
                  <a:lnTo>
                    <a:pt x="136" y="45"/>
                  </a:lnTo>
                  <a:lnTo>
                    <a:pt x="144" y="75"/>
                  </a:lnTo>
                  <a:lnTo>
                    <a:pt x="174" y="45"/>
                  </a:lnTo>
                  <a:lnTo>
                    <a:pt x="189" y="53"/>
                  </a:lnTo>
                  <a:lnTo>
                    <a:pt x="204" y="37"/>
                  </a:lnTo>
                  <a:lnTo>
                    <a:pt x="220" y="37"/>
                  </a:lnTo>
                  <a:lnTo>
                    <a:pt x="227" y="53"/>
                  </a:lnTo>
                  <a:lnTo>
                    <a:pt x="227" y="68"/>
                  </a:lnTo>
                  <a:close/>
                </a:path>
              </a:pathLst>
            </a:custGeom>
            <a:solidFill>
              <a:srgbClr val="B22222"/>
            </a:solidFill>
            <a:ln w="8">
              <a:solidFill>
                <a:srgbClr val="B22222"/>
              </a:solidFill>
              <a:prstDash val="solid"/>
              <a:round/>
              <a:headEnd/>
              <a:tailEnd/>
            </a:ln>
          </p:spPr>
          <p:txBody>
            <a:bodyPr/>
            <a:lstStyle/>
            <a:p>
              <a:endParaRPr lang="en-US"/>
            </a:p>
          </p:txBody>
        </p:sp>
        <p:sp>
          <p:nvSpPr>
            <p:cNvPr id="18562" name="Freeform 129"/>
            <p:cNvSpPr>
              <a:spLocks/>
            </p:cNvSpPr>
            <p:nvPr/>
          </p:nvSpPr>
          <p:spPr bwMode="auto">
            <a:xfrm>
              <a:off x="3573"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7 w 227"/>
                <a:gd name="T21" fmla="*/ 182 h 220"/>
                <a:gd name="T22" fmla="*/ 0 w 227"/>
                <a:gd name="T23" fmla="*/ 151 h 220"/>
                <a:gd name="T24" fmla="*/ 15 w 227"/>
                <a:gd name="T25" fmla="*/ 136 h 220"/>
                <a:gd name="T26" fmla="*/ 23 w 227"/>
                <a:gd name="T27" fmla="*/ 106 h 220"/>
                <a:gd name="T28" fmla="*/ 38 w 227"/>
                <a:gd name="T29" fmla="*/ 113 h 220"/>
                <a:gd name="T30" fmla="*/ 38 w 227"/>
                <a:gd name="T31" fmla="*/ 91 h 220"/>
                <a:gd name="T32" fmla="*/ 68 w 227"/>
                <a:gd name="T33" fmla="*/ 60 h 220"/>
                <a:gd name="T34" fmla="*/ 76 w 227"/>
                <a:gd name="T35" fmla="*/ 15 h 220"/>
                <a:gd name="T36" fmla="*/ 76 w 227"/>
                <a:gd name="T37" fmla="*/ 0 h 220"/>
                <a:gd name="T38" fmla="*/ 91 w 227"/>
                <a:gd name="T39" fmla="*/ 53 h 220"/>
                <a:gd name="T40" fmla="*/ 136 w 227"/>
                <a:gd name="T41" fmla="*/ 45 h 220"/>
                <a:gd name="T42" fmla="*/ 144 w 227"/>
                <a:gd name="T43" fmla="*/ 75 h 220"/>
                <a:gd name="T44" fmla="*/ 174 w 227"/>
                <a:gd name="T45" fmla="*/ 45 h 220"/>
                <a:gd name="T46" fmla="*/ 189 w 227"/>
                <a:gd name="T47" fmla="*/ 53 h 220"/>
                <a:gd name="T48" fmla="*/ 204 w 227"/>
                <a:gd name="T49" fmla="*/ 37 h 220"/>
                <a:gd name="T50" fmla="*/ 220 w 227"/>
                <a:gd name="T51" fmla="*/ 37 h 220"/>
                <a:gd name="T52" fmla="*/ 227 w 227"/>
                <a:gd name="T53" fmla="*/ 53 h 220"/>
                <a:gd name="T54" fmla="*/ 227 w 227"/>
                <a:gd name="T55" fmla="*/ 68 h 220"/>
                <a:gd name="T56" fmla="*/ 227 w 227"/>
                <a:gd name="T57" fmla="*/ 75 h 22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7"/>
                <a:gd name="T88" fmla="*/ 0 h 220"/>
                <a:gd name="T89" fmla="*/ 227 w 227"/>
                <a:gd name="T90" fmla="*/ 220 h 22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7" y="182"/>
                  </a:lnTo>
                  <a:lnTo>
                    <a:pt x="0" y="151"/>
                  </a:lnTo>
                  <a:lnTo>
                    <a:pt x="15" y="136"/>
                  </a:lnTo>
                  <a:lnTo>
                    <a:pt x="23" y="106"/>
                  </a:lnTo>
                  <a:lnTo>
                    <a:pt x="38" y="113"/>
                  </a:lnTo>
                  <a:lnTo>
                    <a:pt x="38" y="91"/>
                  </a:lnTo>
                  <a:lnTo>
                    <a:pt x="68" y="60"/>
                  </a:lnTo>
                  <a:lnTo>
                    <a:pt x="76" y="15"/>
                  </a:lnTo>
                  <a:lnTo>
                    <a:pt x="76" y="0"/>
                  </a:lnTo>
                  <a:lnTo>
                    <a:pt x="91" y="53"/>
                  </a:lnTo>
                  <a:lnTo>
                    <a:pt x="136" y="45"/>
                  </a:lnTo>
                  <a:lnTo>
                    <a:pt x="144" y="75"/>
                  </a:lnTo>
                  <a:lnTo>
                    <a:pt x="174" y="45"/>
                  </a:lnTo>
                  <a:lnTo>
                    <a:pt x="189" y="53"/>
                  </a:lnTo>
                  <a:lnTo>
                    <a:pt x="204" y="37"/>
                  </a:lnTo>
                  <a:lnTo>
                    <a:pt x="220" y="37"/>
                  </a:lnTo>
                  <a:lnTo>
                    <a:pt x="227" y="53"/>
                  </a:lnTo>
                  <a:lnTo>
                    <a:pt x="227" y="68"/>
                  </a:lnTo>
                  <a:lnTo>
                    <a:pt x="227" y="75"/>
                  </a:lnTo>
                </a:path>
              </a:pathLst>
            </a:custGeom>
            <a:noFill/>
            <a:ln w="8">
              <a:solidFill>
                <a:srgbClr val="000000"/>
              </a:solidFill>
              <a:prstDash val="solid"/>
              <a:round/>
              <a:headEnd/>
              <a:tailEnd/>
            </a:ln>
          </p:spPr>
          <p:txBody>
            <a:bodyPr/>
            <a:lstStyle/>
            <a:p>
              <a:endParaRPr lang="en-US"/>
            </a:p>
          </p:txBody>
        </p:sp>
        <p:sp>
          <p:nvSpPr>
            <p:cNvPr id="18563" name="Freeform 130"/>
            <p:cNvSpPr>
              <a:spLocks/>
            </p:cNvSpPr>
            <p:nvPr/>
          </p:nvSpPr>
          <p:spPr bwMode="auto">
            <a:xfrm>
              <a:off x="3050" y="1610"/>
              <a:ext cx="250" cy="288"/>
            </a:xfrm>
            <a:custGeom>
              <a:avLst/>
              <a:gdLst>
                <a:gd name="T0" fmla="*/ 235 w 250"/>
                <a:gd name="T1" fmla="*/ 228 h 288"/>
                <a:gd name="T2" fmla="*/ 243 w 250"/>
                <a:gd name="T3" fmla="*/ 281 h 288"/>
                <a:gd name="T4" fmla="*/ 106 w 250"/>
                <a:gd name="T5" fmla="*/ 288 h 288"/>
                <a:gd name="T6" fmla="*/ 91 w 250"/>
                <a:gd name="T7" fmla="*/ 273 h 288"/>
                <a:gd name="T8" fmla="*/ 76 w 250"/>
                <a:gd name="T9" fmla="*/ 220 h 288"/>
                <a:gd name="T10" fmla="*/ 69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4 w 250"/>
                <a:gd name="T27" fmla="*/ 0 h 288"/>
                <a:gd name="T28" fmla="*/ 84 w 250"/>
                <a:gd name="T29" fmla="*/ 30 h 288"/>
                <a:gd name="T30" fmla="*/ 91 w 250"/>
                <a:gd name="T31" fmla="*/ 15 h 288"/>
                <a:gd name="T32" fmla="*/ 106 w 250"/>
                <a:gd name="T33" fmla="*/ 30 h 288"/>
                <a:gd name="T34" fmla="*/ 122 w 250"/>
                <a:gd name="T35" fmla="*/ 38 h 288"/>
                <a:gd name="T36" fmla="*/ 212 w 250"/>
                <a:gd name="T37" fmla="*/ 61 h 288"/>
                <a:gd name="T38" fmla="*/ 212 w 250"/>
                <a:gd name="T39" fmla="*/ 68 h 288"/>
                <a:gd name="T40" fmla="*/ 228 w 250"/>
                <a:gd name="T41" fmla="*/ 76 h 288"/>
                <a:gd name="T42" fmla="*/ 220 w 250"/>
                <a:gd name="T43" fmla="*/ 99 h 288"/>
                <a:gd name="T44" fmla="*/ 235 w 250"/>
                <a:gd name="T45" fmla="*/ 91 h 288"/>
                <a:gd name="T46" fmla="*/ 235 w 250"/>
                <a:gd name="T47" fmla="*/ 114 h 288"/>
                <a:gd name="T48" fmla="*/ 220 w 250"/>
                <a:gd name="T49" fmla="*/ 144 h 288"/>
                <a:gd name="T50" fmla="*/ 228 w 250"/>
                <a:gd name="T51" fmla="*/ 152 h 288"/>
                <a:gd name="T52" fmla="*/ 243 w 250"/>
                <a:gd name="T53" fmla="*/ 121 h 288"/>
                <a:gd name="T54" fmla="*/ 250 w 250"/>
                <a:gd name="T55" fmla="*/ 129 h 288"/>
                <a:gd name="T56" fmla="*/ 235 w 250"/>
                <a:gd name="T57" fmla="*/ 228 h 2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0"/>
                <a:gd name="T88" fmla="*/ 0 h 288"/>
                <a:gd name="T89" fmla="*/ 250 w 250"/>
                <a:gd name="T90" fmla="*/ 288 h 2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0" h="288">
                  <a:moveTo>
                    <a:pt x="235" y="228"/>
                  </a:moveTo>
                  <a:lnTo>
                    <a:pt x="243" y="281"/>
                  </a:lnTo>
                  <a:lnTo>
                    <a:pt x="106" y="288"/>
                  </a:lnTo>
                  <a:lnTo>
                    <a:pt x="91" y="273"/>
                  </a:lnTo>
                  <a:lnTo>
                    <a:pt x="76" y="220"/>
                  </a:lnTo>
                  <a:lnTo>
                    <a:pt x="69" y="190"/>
                  </a:lnTo>
                  <a:lnTo>
                    <a:pt x="0" y="144"/>
                  </a:lnTo>
                  <a:lnTo>
                    <a:pt x="8" y="114"/>
                  </a:lnTo>
                  <a:lnTo>
                    <a:pt x="8" y="106"/>
                  </a:lnTo>
                  <a:lnTo>
                    <a:pt x="0" y="83"/>
                  </a:lnTo>
                  <a:lnTo>
                    <a:pt x="23" y="61"/>
                  </a:lnTo>
                  <a:lnTo>
                    <a:pt x="23" y="23"/>
                  </a:lnTo>
                  <a:lnTo>
                    <a:pt x="38" y="23"/>
                  </a:lnTo>
                  <a:lnTo>
                    <a:pt x="84" y="0"/>
                  </a:lnTo>
                  <a:lnTo>
                    <a:pt x="84" y="30"/>
                  </a:lnTo>
                  <a:lnTo>
                    <a:pt x="91" y="15"/>
                  </a:lnTo>
                  <a:lnTo>
                    <a:pt x="106" y="30"/>
                  </a:lnTo>
                  <a:lnTo>
                    <a:pt x="122" y="38"/>
                  </a:lnTo>
                  <a:lnTo>
                    <a:pt x="212" y="61"/>
                  </a:lnTo>
                  <a:lnTo>
                    <a:pt x="212" y="68"/>
                  </a:lnTo>
                  <a:lnTo>
                    <a:pt x="228" y="76"/>
                  </a:lnTo>
                  <a:lnTo>
                    <a:pt x="220" y="99"/>
                  </a:lnTo>
                  <a:lnTo>
                    <a:pt x="235" y="91"/>
                  </a:lnTo>
                  <a:lnTo>
                    <a:pt x="235" y="114"/>
                  </a:lnTo>
                  <a:lnTo>
                    <a:pt x="220" y="144"/>
                  </a:lnTo>
                  <a:lnTo>
                    <a:pt x="228" y="152"/>
                  </a:lnTo>
                  <a:lnTo>
                    <a:pt x="243" y="121"/>
                  </a:lnTo>
                  <a:lnTo>
                    <a:pt x="250" y="129"/>
                  </a:lnTo>
                  <a:lnTo>
                    <a:pt x="235" y="228"/>
                  </a:lnTo>
                  <a:close/>
                </a:path>
              </a:pathLst>
            </a:custGeom>
            <a:solidFill>
              <a:srgbClr val="B22222"/>
            </a:solidFill>
            <a:ln w="8">
              <a:solidFill>
                <a:srgbClr val="B22222"/>
              </a:solidFill>
              <a:prstDash val="solid"/>
              <a:round/>
              <a:headEnd/>
              <a:tailEnd/>
            </a:ln>
          </p:spPr>
          <p:txBody>
            <a:bodyPr/>
            <a:lstStyle/>
            <a:p>
              <a:endParaRPr lang="en-US"/>
            </a:p>
          </p:txBody>
        </p:sp>
        <p:sp>
          <p:nvSpPr>
            <p:cNvPr id="18564" name="Freeform 131"/>
            <p:cNvSpPr>
              <a:spLocks/>
            </p:cNvSpPr>
            <p:nvPr/>
          </p:nvSpPr>
          <p:spPr bwMode="auto">
            <a:xfrm>
              <a:off x="3050" y="1610"/>
              <a:ext cx="250" cy="288"/>
            </a:xfrm>
            <a:custGeom>
              <a:avLst/>
              <a:gdLst>
                <a:gd name="T0" fmla="*/ 235 w 250"/>
                <a:gd name="T1" fmla="*/ 228 h 288"/>
                <a:gd name="T2" fmla="*/ 243 w 250"/>
                <a:gd name="T3" fmla="*/ 281 h 288"/>
                <a:gd name="T4" fmla="*/ 106 w 250"/>
                <a:gd name="T5" fmla="*/ 288 h 288"/>
                <a:gd name="T6" fmla="*/ 91 w 250"/>
                <a:gd name="T7" fmla="*/ 273 h 288"/>
                <a:gd name="T8" fmla="*/ 76 w 250"/>
                <a:gd name="T9" fmla="*/ 220 h 288"/>
                <a:gd name="T10" fmla="*/ 69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4 w 250"/>
                <a:gd name="T27" fmla="*/ 0 h 288"/>
                <a:gd name="T28" fmla="*/ 84 w 250"/>
                <a:gd name="T29" fmla="*/ 30 h 288"/>
                <a:gd name="T30" fmla="*/ 91 w 250"/>
                <a:gd name="T31" fmla="*/ 15 h 288"/>
                <a:gd name="T32" fmla="*/ 106 w 250"/>
                <a:gd name="T33" fmla="*/ 30 h 288"/>
                <a:gd name="T34" fmla="*/ 122 w 250"/>
                <a:gd name="T35" fmla="*/ 38 h 288"/>
                <a:gd name="T36" fmla="*/ 212 w 250"/>
                <a:gd name="T37" fmla="*/ 61 h 288"/>
                <a:gd name="T38" fmla="*/ 212 w 250"/>
                <a:gd name="T39" fmla="*/ 68 h 288"/>
                <a:gd name="T40" fmla="*/ 228 w 250"/>
                <a:gd name="T41" fmla="*/ 76 h 288"/>
                <a:gd name="T42" fmla="*/ 220 w 250"/>
                <a:gd name="T43" fmla="*/ 99 h 288"/>
                <a:gd name="T44" fmla="*/ 235 w 250"/>
                <a:gd name="T45" fmla="*/ 91 h 288"/>
                <a:gd name="T46" fmla="*/ 235 w 250"/>
                <a:gd name="T47" fmla="*/ 114 h 288"/>
                <a:gd name="T48" fmla="*/ 220 w 250"/>
                <a:gd name="T49" fmla="*/ 144 h 288"/>
                <a:gd name="T50" fmla="*/ 228 w 250"/>
                <a:gd name="T51" fmla="*/ 152 h 288"/>
                <a:gd name="T52" fmla="*/ 243 w 250"/>
                <a:gd name="T53" fmla="*/ 121 h 288"/>
                <a:gd name="T54" fmla="*/ 250 w 250"/>
                <a:gd name="T55" fmla="*/ 129 h 288"/>
                <a:gd name="T56" fmla="*/ 235 w 250"/>
                <a:gd name="T57" fmla="*/ 228 h 288"/>
                <a:gd name="T58" fmla="*/ 235 w 250"/>
                <a:gd name="T59" fmla="*/ 235 h 2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50"/>
                <a:gd name="T91" fmla="*/ 0 h 288"/>
                <a:gd name="T92" fmla="*/ 250 w 250"/>
                <a:gd name="T93" fmla="*/ 288 h 2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50" h="288">
                  <a:moveTo>
                    <a:pt x="235" y="228"/>
                  </a:moveTo>
                  <a:lnTo>
                    <a:pt x="243" y="281"/>
                  </a:lnTo>
                  <a:lnTo>
                    <a:pt x="106" y="288"/>
                  </a:lnTo>
                  <a:lnTo>
                    <a:pt x="91" y="273"/>
                  </a:lnTo>
                  <a:lnTo>
                    <a:pt x="76" y="220"/>
                  </a:lnTo>
                  <a:lnTo>
                    <a:pt x="69" y="190"/>
                  </a:lnTo>
                  <a:lnTo>
                    <a:pt x="0" y="144"/>
                  </a:lnTo>
                  <a:lnTo>
                    <a:pt x="8" y="114"/>
                  </a:lnTo>
                  <a:lnTo>
                    <a:pt x="8" y="106"/>
                  </a:lnTo>
                  <a:lnTo>
                    <a:pt x="0" y="83"/>
                  </a:lnTo>
                  <a:lnTo>
                    <a:pt x="23" y="61"/>
                  </a:lnTo>
                  <a:lnTo>
                    <a:pt x="23" y="23"/>
                  </a:lnTo>
                  <a:lnTo>
                    <a:pt x="38" y="23"/>
                  </a:lnTo>
                  <a:lnTo>
                    <a:pt x="84" y="0"/>
                  </a:lnTo>
                  <a:lnTo>
                    <a:pt x="84" y="30"/>
                  </a:lnTo>
                  <a:lnTo>
                    <a:pt x="91" y="15"/>
                  </a:lnTo>
                  <a:lnTo>
                    <a:pt x="106" y="30"/>
                  </a:lnTo>
                  <a:lnTo>
                    <a:pt x="122" y="38"/>
                  </a:lnTo>
                  <a:lnTo>
                    <a:pt x="212" y="61"/>
                  </a:lnTo>
                  <a:lnTo>
                    <a:pt x="212" y="68"/>
                  </a:lnTo>
                  <a:lnTo>
                    <a:pt x="228" y="76"/>
                  </a:lnTo>
                  <a:lnTo>
                    <a:pt x="220" y="99"/>
                  </a:lnTo>
                  <a:lnTo>
                    <a:pt x="235" y="91"/>
                  </a:lnTo>
                  <a:lnTo>
                    <a:pt x="235" y="114"/>
                  </a:lnTo>
                  <a:lnTo>
                    <a:pt x="220" y="144"/>
                  </a:lnTo>
                  <a:lnTo>
                    <a:pt x="228" y="152"/>
                  </a:lnTo>
                  <a:lnTo>
                    <a:pt x="243" y="121"/>
                  </a:lnTo>
                  <a:lnTo>
                    <a:pt x="250" y="129"/>
                  </a:lnTo>
                  <a:lnTo>
                    <a:pt x="235" y="228"/>
                  </a:lnTo>
                  <a:lnTo>
                    <a:pt x="235" y="235"/>
                  </a:lnTo>
                </a:path>
              </a:pathLst>
            </a:custGeom>
            <a:noFill/>
            <a:ln w="8">
              <a:solidFill>
                <a:srgbClr val="000000"/>
              </a:solidFill>
              <a:prstDash val="solid"/>
              <a:round/>
              <a:headEnd/>
              <a:tailEnd/>
            </a:ln>
          </p:spPr>
          <p:txBody>
            <a:bodyPr/>
            <a:lstStyle/>
            <a:p>
              <a:endParaRPr lang="en-US"/>
            </a:p>
          </p:txBody>
        </p:sp>
        <p:sp>
          <p:nvSpPr>
            <p:cNvPr id="18565" name="Freeform 132"/>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7 h 15"/>
                <a:gd name="T8" fmla="*/ 0 60000 65536"/>
                <a:gd name="T9" fmla="*/ 0 60000 65536"/>
                <a:gd name="T10" fmla="*/ 0 60000 65536"/>
                <a:gd name="T11" fmla="*/ 0 60000 65536"/>
                <a:gd name="T12" fmla="*/ 0 w 15"/>
                <a:gd name="T13" fmla="*/ 0 h 15"/>
                <a:gd name="T14" fmla="*/ 15 w 15"/>
                <a:gd name="T15" fmla="*/ 15 h 15"/>
              </a:gdLst>
              <a:ahLst/>
              <a:cxnLst>
                <a:cxn ang="T8">
                  <a:pos x="T0" y="T1"/>
                </a:cxn>
                <a:cxn ang="T9">
                  <a:pos x="T2" y="T3"/>
                </a:cxn>
                <a:cxn ang="T10">
                  <a:pos x="T4" y="T5"/>
                </a:cxn>
                <a:cxn ang="T11">
                  <a:pos x="T6" y="T7"/>
                </a:cxn>
              </a:cxnLst>
              <a:rect l="T12" t="T13" r="T14" b="T15"/>
              <a:pathLst>
                <a:path w="15" h="15">
                  <a:moveTo>
                    <a:pt x="15" y="0"/>
                  </a:moveTo>
                  <a:lnTo>
                    <a:pt x="0" y="15"/>
                  </a:lnTo>
                  <a:lnTo>
                    <a:pt x="15" y="0"/>
                  </a:lnTo>
                  <a:lnTo>
                    <a:pt x="15" y="7"/>
                  </a:lnTo>
                </a:path>
              </a:pathLst>
            </a:custGeom>
            <a:noFill/>
            <a:ln w="8">
              <a:solidFill>
                <a:srgbClr val="000000"/>
              </a:solidFill>
              <a:prstDash val="solid"/>
              <a:round/>
              <a:headEnd/>
              <a:tailEnd/>
            </a:ln>
          </p:spPr>
          <p:txBody>
            <a:bodyPr/>
            <a:lstStyle/>
            <a:p>
              <a:endParaRPr lang="en-US"/>
            </a:p>
          </p:txBody>
        </p:sp>
        <p:sp>
          <p:nvSpPr>
            <p:cNvPr id="18566" name="Freeform 133"/>
            <p:cNvSpPr>
              <a:spLocks/>
            </p:cNvSpPr>
            <p:nvPr/>
          </p:nvSpPr>
          <p:spPr bwMode="auto">
            <a:xfrm>
              <a:off x="2187" y="1686"/>
              <a:ext cx="356" cy="296"/>
            </a:xfrm>
            <a:custGeom>
              <a:avLst/>
              <a:gdLst>
                <a:gd name="T0" fmla="*/ 348 w 356"/>
                <a:gd name="T1" fmla="*/ 167 h 296"/>
                <a:gd name="T2" fmla="*/ 356 w 356"/>
                <a:gd name="T3" fmla="*/ 38 h 296"/>
                <a:gd name="T4" fmla="*/ 38 w 356"/>
                <a:gd name="T5" fmla="*/ 0 h 296"/>
                <a:gd name="T6" fmla="*/ 38 w 356"/>
                <a:gd name="T7" fmla="*/ 38 h 296"/>
                <a:gd name="T8" fmla="*/ 8 w 356"/>
                <a:gd name="T9" fmla="*/ 190 h 296"/>
                <a:gd name="T10" fmla="*/ 0 w 356"/>
                <a:gd name="T11" fmla="*/ 258 h 296"/>
                <a:gd name="T12" fmla="*/ 98 w 356"/>
                <a:gd name="T13" fmla="*/ 273 h 296"/>
                <a:gd name="T14" fmla="*/ 333 w 356"/>
                <a:gd name="T15" fmla="*/ 296 h 296"/>
                <a:gd name="T16" fmla="*/ 348 w 356"/>
                <a:gd name="T17" fmla="*/ 167 h 2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6"/>
                <a:gd name="T28" fmla="*/ 0 h 296"/>
                <a:gd name="T29" fmla="*/ 356 w 356"/>
                <a:gd name="T30" fmla="*/ 296 h 2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6" h="296">
                  <a:moveTo>
                    <a:pt x="348" y="167"/>
                  </a:moveTo>
                  <a:lnTo>
                    <a:pt x="356" y="38"/>
                  </a:lnTo>
                  <a:lnTo>
                    <a:pt x="38" y="0"/>
                  </a:lnTo>
                  <a:lnTo>
                    <a:pt x="38" y="38"/>
                  </a:lnTo>
                  <a:lnTo>
                    <a:pt x="8" y="190"/>
                  </a:lnTo>
                  <a:lnTo>
                    <a:pt x="0" y="258"/>
                  </a:lnTo>
                  <a:lnTo>
                    <a:pt x="98" y="273"/>
                  </a:lnTo>
                  <a:lnTo>
                    <a:pt x="333" y="296"/>
                  </a:lnTo>
                  <a:lnTo>
                    <a:pt x="348" y="167"/>
                  </a:lnTo>
                  <a:close/>
                </a:path>
              </a:pathLst>
            </a:custGeom>
            <a:solidFill>
              <a:srgbClr val="FF4500"/>
            </a:solidFill>
            <a:ln w="8">
              <a:solidFill>
                <a:srgbClr val="FF4500"/>
              </a:solidFill>
              <a:prstDash val="solid"/>
              <a:round/>
              <a:headEnd/>
              <a:tailEnd/>
            </a:ln>
          </p:spPr>
          <p:txBody>
            <a:bodyPr/>
            <a:lstStyle/>
            <a:p>
              <a:endParaRPr lang="en-US"/>
            </a:p>
          </p:txBody>
        </p:sp>
        <p:sp>
          <p:nvSpPr>
            <p:cNvPr id="18567" name="Freeform 134"/>
            <p:cNvSpPr>
              <a:spLocks/>
            </p:cNvSpPr>
            <p:nvPr/>
          </p:nvSpPr>
          <p:spPr bwMode="auto">
            <a:xfrm>
              <a:off x="2187" y="1686"/>
              <a:ext cx="356" cy="296"/>
            </a:xfrm>
            <a:custGeom>
              <a:avLst/>
              <a:gdLst>
                <a:gd name="T0" fmla="*/ 348 w 356"/>
                <a:gd name="T1" fmla="*/ 167 h 296"/>
                <a:gd name="T2" fmla="*/ 356 w 356"/>
                <a:gd name="T3" fmla="*/ 38 h 296"/>
                <a:gd name="T4" fmla="*/ 38 w 356"/>
                <a:gd name="T5" fmla="*/ 0 h 296"/>
                <a:gd name="T6" fmla="*/ 38 w 356"/>
                <a:gd name="T7" fmla="*/ 38 h 296"/>
                <a:gd name="T8" fmla="*/ 8 w 356"/>
                <a:gd name="T9" fmla="*/ 190 h 296"/>
                <a:gd name="T10" fmla="*/ 0 w 356"/>
                <a:gd name="T11" fmla="*/ 258 h 296"/>
                <a:gd name="T12" fmla="*/ 98 w 356"/>
                <a:gd name="T13" fmla="*/ 273 h 296"/>
                <a:gd name="T14" fmla="*/ 333 w 356"/>
                <a:gd name="T15" fmla="*/ 296 h 296"/>
                <a:gd name="T16" fmla="*/ 348 w 356"/>
                <a:gd name="T17" fmla="*/ 167 h 296"/>
                <a:gd name="T18" fmla="*/ 348 w 356"/>
                <a:gd name="T19" fmla="*/ 174 h 2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6"/>
                <a:gd name="T31" fmla="*/ 0 h 296"/>
                <a:gd name="T32" fmla="*/ 356 w 356"/>
                <a:gd name="T33" fmla="*/ 296 h 2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6" h="296">
                  <a:moveTo>
                    <a:pt x="348" y="167"/>
                  </a:moveTo>
                  <a:lnTo>
                    <a:pt x="356" y="38"/>
                  </a:lnTo>
                  <a:lnTo>
                    <a:pt x="38" y="0"/>
                  </a:lnTo>
                  <a:lnTo>
                    <a:pt x="38" y="38"/>
                  </a:lnTo>
                  <a:lnTo>
                    <a:pt x="8" y="190"/>
                  </a:lnTo>
                  <a:lnTo>
                    <a:pt x="0" y="258"/>
                  </a:lnTo>
                  <a:lnTo>
                    <a:pt x="98" y="273"/>
                  </a:lnTo>
                  <a:lnTo>
                    <a:pt x="333" y="296"/>
                  </a:lnTo>
                  <a:lnTo>
                    <a:pt x="348" y="167"/>
                  </a:lnTo>
                  <a:lnTo>
                    <a:pt x="348" y="174"/>
                  </a:lnTo>
                </a:path>
              </a:pathLst>
            </a:custGeom>
            <a:noFill/>
            <a:ln w="8">
              <a:solidFill>
                <a:srgbClr val="000000"/>
              </a:solidFill>
              <a:prstDash val="solid"/>
              <a:round/>
              <a:headEnd/>
              <a:tailEnd/>
            </a:ln>
          </p:spPr>
          <p:txBody>
            <a:bodyPr/>
            <a:lstStyle/>
            <a:p>
              <a:endParaRPr lang="en-US"/>
            </a:p>
          </p:txBody>
        </p:sp>
      </p:grpSp>
      <p:sp>
        <p:nvSpPr>
          <p:cNvPr id="18436" name="Text Box 248"/>
          <p:cNvSpPr txBox="1">
            <a:spLocks noChangeArrowheads="1"/>
          </p:cNvSpPr>
          <p:nvPr/>
        </p:nvSpPr>
        <p:spPr bwMode="auto">
          <a:xfrm>
            <a:off x="4038600" y="1143000"/>
            <a:ext cx="1063625" cy="461963"/>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2009</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8801" name="Group 137"/>
          <p:cNvGrpSpPr>
            <a:grpSpLocks noChangeAspect="1"/>
          </p:cNvGrpSpPr>
          <p:nvPr/>
        </p:nvGrpSpPr>
        <p:grpSpPr bwMode="auto">
          <a:xfrm>
            <a:off x="4635500" y="1901825"/>
            <a:ext cx="4508500" cy="3432175"/>
            <a:chOff x="1460" y="1079"/>
            <a:chExt cx="2840" cy="2162"/>
          </a:xfrm>
        </p:grpSpPr>
        <p:sp>
          <p:nvSpPr>
            <p:cNvPr id="18802" name="AutoShape 136"/>
            <p:cNvSpPr>
              <a:spLocks noChangeAspect="1" noChangeArrowheads="1" noTextEdit="1"/>
            </p:cNvSpPr>
            <p:nvPr/>
          </p:nvSpPr>
          <p:spPr bwMode="auto">
            <a:xfrm>
              <a:off x="1460" y="1079"/>
              <a:ext cx="2840" cy="216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3" name="Rectangle 138"/>
            <p:cNvSpPr>
              <a:spLocks noChangeArrowheads="1"/>
            </p:cNvSpPr>
            <p:nvPr/>
          </p:nvSpPr>
          <p:spPr bwMode="auto">
            <a:xfrm>
              <a:off x="1460" y="1079"/>
              <a:ext cx="2848" cy="217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4" name="Rectangle 139"/>
            <p:cNvSpPr>
              <a:spLocks noChangeArrowheads="1"/>
            </p:cNvSpPr>
            <p:nvPr/>
          </p:nvSpPr>
          <p:spPr bwMode="auto">
            <a:xfrm>
              <a:off x="1505" y="1147"/>
              <a:ext cx="2765" cy="20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5" name="Freeform 140"/>
            <p:cNvSpPr>
              <a:spLocks/>
            </p:cNvSpPr>
            <p:nvPr/>
          </p:nvSpPr>
          <p:spPr bwMode="auto">
            <a:xfrm>
              <a:off x="3308" y="2353"/>
              <a:ext cx="189" cy="311"/>
            </a:xfrm>
            <a:custGeom>
              <a:avLst/>
              <a:gdLst>
                <a:gd name="T0" fmla="*/ 182 w 189"/>
                <a:gd name="T1" fmla="*/ 198 h 311"/>
                <a:gd name="T2" fmla="*/ 189 w 189"/>
                <a:gd name="T3" fmla="*/ 251 h 311"/>
                <a:gd name="T4" fmla="*/ 53 w 189"/>
                <a:gd name="T5" fmla="*/ 266 h 311"/>
                <a:gd name="T6" fmla="*/ 60 w 189"/>
                <a:gd name="T7" fmla="*/ 296 h 311"/>
                <a:gd name="T8" fmla="*/ 60 w 189"/>
                <a:gd name="T9" fmla="*/ 304 h 311"/>
                <a:gd name="T10" fmla="*/ 30 w 189"/>
                <a:gd name="T11" fmla="*/ 311 h 311"/>
                <a:gd name="T12" fmla="*/ 45 w 189"/>
                <a:gd name="T13" fmla="*/ 311 h 311"/>
                <a:gd name="T14" fmla="*/ 30 w 189"/>
                <a:gd name="T15" fmla="*/ 281 h 311"/>
                <a:gd name="T16" fmla="*/ 23 w 189"/>
                <a:gd name="T17" fmla="*/ 311 h 311"/>
                <a:gd name="T18" fmla="*/ 15 w 189"/>
                <a:gd name="T19" fmla="*/ 304 h 311"/>
                <a:gd name="T20" fmla="*/ 0 w 189"/>
                <a:gd name="T21" fmla="*/ 213 h 311"/>
                <a:gd name="T22" fmla="*/ 7 w 189"/>
                <a:gd name="T23" fmla="*/ 16 h 311"/>
                <a:gd name="T24" fmla="*/ 0 w 189"/>
                <a:gd name="T25" fmla="*/ 16 h 311"/>
                <a:gd name="T26" fmla="*/ 129 w 189"/>
                <a:gd name="T27" fmla="*/ 0 h 311"/>
                <a:gd name="T28" fmla="*/ 166 w 189"/>
                <a:gd name="T29" fmla="*/ 129 h 311"/>
                <a:gd name="T30" fmla="*/ 189 w 189"/>
                <a:gd name="T31" fmla="*/ 167 h 311"/>
                <a:gd name="T32" fmla="*/ 182 w 189"/>
                <a:gd name="T33" fmla="*/ 19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1">
                  <a:moveTo>
                    <a:pt x="182" y="198"/>
                  </a:moveTo>
                  <a:lnTo>
                    <a:pt x="189" y="251"/>
                  </a:lnTo>
                  <a:lnTo>
                    <a:pt x="53" y="266"/>
                  </a:lnTo>
                  <a:lnTo>
                    <a:pt x="60" y="296"/>
                  </a:lnTo>
                  <a:lnTo>
                    <a:pt x="60" y="304"/>
                  </a:lnTo>
                  <a:lnTo>
                    <a:pt x="30" y="311"/>
                  </a:lnTo>
                  <a:lnTo>
                    <a:pt x="45" y="311"/>
                  </a:lnTo>
                  <a:lnTo>
                    <a:pt x="30" y="281"/>
                  </a:lnTo>
                  <a:lnTo>
                    <a:pt x="23" y="311"/>
                  </a:lnTo>
                  <a:lnTo>
                    <a:pt x="15" y="304"/>
                  </a:lnTo>
                  <a:lnTo>
                    <a:pt x="0" y="213"/>
                  </a:lnTo>
                  <a:lnTo>
                    <a:pt x="7" y="16"/>
                  </a:lnTo>
                  <a:lnTo>
                    <a:pt x="0" y="16"/>
                  </a:lnTo>
                  <a:lnTo>
                    <a:pt x="129" y="0"/>
                  </a:lnTo>
                  <a:lnTo>
                    <a:pt x="166" y="129"/>
                  </a:lnTo>
                  <a:lnTo>
                    <a:pt x="189" y="167"/>
                  </a:lnTo>
                  <a:lnTo>
                    <a:pt x="182" y="19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6" name="Freeform 141"/>
            <p:cNvSpPr>
              <a:spLocks/>
            </p:cNvSpPr>
            <p:nvPr/>
          </p:nvSpPr>
          <p:spPr bwMode="auto">
            <a:xfrm>
              <a:off x="3308" y="2353"/>
              <a:ext cx="189" cy="311"/>
            </a:xfrm>
            <a:custGeom>
              <a:avLst/>
              <a:gdLst>
                <a:gd name="T0" fmla="*/ 182 w 189"/>
                <a:gd name="T1" fmla="*/ 198 h 311"/>
                <a:gd name="T2" fmla="*/ 189 w 189"/>
                <a:gd name="T3" fmla="*/ 251 h 311"/>
                <a:gd name="T4" fmla="*/ 53 w 189"/>
                <a:gd name="T5" fmla="*/ 266 h 311"/>
                <a:gd name="T6" fmla="*/ 60 w 189"/>
                <a:gd name="T7" fmla="*/ 296 h 311"/>
                <a:gd name="T8" fmla="*/ 60 w 189"/>
                <a:gd name="T9" fmla="*/ 304 h 311"/>
                <a:gd name="T10" fmla="*/ 30 w 189"/>
                <a:gd name="T11" fmla="*/ 311 h 311"/>
                <a:gd name="T12" fmla="*/ 45 w 189"/>
                <a:gd name="T13" fmla="*/ 311 h 311"/>
                <a:gd name="T14" fmla="*/ 30 w 189"/>
                <a:gd name="T15" fmla="*/ 281 h 311"/>
                <a:gd name="T16" fmla="*/ 23 w 189"/>
                <a:gd name="T17" fmla="*/ 311 h 311"/>
                <a:gd name="T18" fmla="*/ 15 w 189"/>
                <a:gd name="T19" fmla="*/ 304 h 311"/>
                <a:gd name="T20" fmla="*/ 0 w 189"/>
                <a:gd name="T21" fmla="*/ 213 h 311"/>
                <a:gd name="T22" fmla="*/ 7 w 189"/>
                <a:gd name="T23" fmla="*/ 16 h 311"/>
                <a:gd name="T24" fmla="*/ 0 w 189"/>
                <a:gd name="T25" fmla="*/ 16 h 311"/>
                <a:gd name="T26" fmla="*/ 129 w 189"/>
                <a:gd name="T27" fmla="*/ 0 h 311"/>
                <a:gd name="T28" fmla="*/ 166 w 189"/>
                <a:gd name="T29" fmla="*/ 129 h 311"/>
                <a:gd name="T30" fmla="*/ 189 w 189"/>
                <a:gd name="T31" fmla="*/ 167 h 311"/>
                <a:gd name="T32" fmla="*/ 182 w 189"/>
                <a:gd name="T33" fmla="*/ 198 h 311"/>
                <a:gd name="T34" fmla="*/ 182 w 189"/>
                <a:gd name="T35"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311">
                  <a:moveTo>
                    <a:pt x="182" y="198"/>
                  </a:moveTo>
                  <a:lnTo>
                    <a:pt x="189" y="251"/>
                  </a:lnTo>
                  <a:lnTo>
                    <a:pt x="53" y="266"/>
                  </a:lnTo>
                  <a:lnTo>
                    <a:pt x="60" y="296"/>
                  </a:lnTo>
                  <a:lnTo>
                    <a:pt x="60" y="304"/>
                  </a:lnTo>
                  <a:lnTo>
                    <a:pt x="30" y="311"/>
                  </a:lnTo>
                  <a:lnTo>
                    <a:pt x="45" y="311"/>
                  </a:lnTo>
                  <a:lnTo>
                    <a:pt x="30" y="281"/>
                  </a:lnTo>
                  <a:lnTo>
                    <a:pt x="23" y="311"/>
                  </a:lnTo>
                  <a:lnTo>
                    <a:pt x="15" y="304"/>
                  </a:lnTo>
                  <a:lnTo>
                    <a:pt x="0" y="213"/>
                  </a:lnTo>
                  <a:lnTo>
                    <a:pt x="7" y="16"/>
                  </a:lnTo>
                  <a:lnTo>
                    <a:pt x="0" y="16"/>
                  </a:lnTo>
                  <a:lnTo>
                    <a:pt x="129" y="0"/>
                  </a:lnTo>
                  <a:lnTo>
                    <a:pt x="166" y="129"/>
                  </a:lnTo>
                  <a:lnTo>
                    <a:pt x="189" y="167"/>
                  </a:lnTo>
                  <a:lnTo>
                    <a:pt x="182" y="198"/>
                  </a:lnTo>
                  <a:lnTo>
                    <a:pt x="182" y="20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7" name="Freeform 142"/>
            <p:cNvSpPr>
              <a:spLocks/>
            </p:cNvSpPr>
            <p:nvPr/>
          </p:nvSpPr>
          <p:spPr bwMode="auto">
            <a:xfrm>
              <a:off x="1566" y="2513"/>
              <a:ext cx="523" cy="470"/>
            </a:xfrm>
            <a:custGeom>
              <a:avLst/>
              <a:gdLst>
                <a:gd name="T0" fmla="*/ 0 w 523"/>
                <a:gd name="T1" fmla="*/ 265 h 470"/>
                <a:gd name="T2" fmla="*/ 8 w 523"/>
                <a:gd name="T3" fmla="*/ 273 h 470"/>
                <a:gd name="T4" fmla="*/ 30 w 523"/>
                <a:gd name="T5" fmla="*/ 296 h 470"/>
                <a:gd name="T6" fmla="*/ 23 w 523"/>
                <a:gd name="T7" fmla="*/ 326 h 470"/>
                <a:gd name="T8" fmla="*/ 45 w 523"/>
                <a:gd name="T9" fmla="*/ 311 h 470"/>
                <a:gd name="T10" fmla="*/ 45 w 523"/>
                <a:gd name="T11" fmla="*/ 364 h 470"/>
                <a:gd name="T12" fmla="*/ 83 w 523"/>
                <a:gd name="T13" fmla="*/ 371 h 470"/>
                <a:gd name="T14" fmla="*/ 98 w 523"/>
                <a:gd name="T15" fmla="*/ 364 h 470"/>
                <a:gd name="T16" fmla="*/ 98 w 523"/>
                <a:gd name="T17" fmla="*/ 409 h 470"/>
                <a:gd name="T18" fmla="*/ 61 w 523"/>
                <a:gd name="T19" fmla="*/ 447 h 470"/>
                <a:gd name="T20" fmla="*/ 8 w 523"/>
                <a:gd name="T21" fmla="*/ 470 h 470"/>
                <a:gd name="T22" fmla="*/ 68 w 523"/>
                <a:gd name="T23" fmla="*/ 455 h 470"/>
                <a:gd name="T24" fmla="*/ 76 w 523"/>
                <a:gd name="T25" fmla="*/ 425 h 470"/>
                <a:gd name="T26" fmla="*/ 159 w 523"/>
                <a:gd name="T27" fmla="*/ 387 h 470"/>
                <a:gd name="T28" fmla="*/ 159 w 523"/>
                <a:gd name="T29" fmla="*/ 349 h 470"/>
                <a:gd name="T30" fmla="*/ 205 w 523"/>
                <a:gd name="T31" fmla="*/ 265 h 470"/>
                <a:gd name="T32" fmla="*/ 220 w 523"/>
                <a:gd name="T33" fmla="*/ 288 h 470"/>
                <a:gd name="T34" fmla="*/ 227 w 523"/>
                <a:gd name="T35" fmla="*/ 303 h 470"/>
                <a:gd name="T36" fmla="*/ 189 w 523"/>
                <a:gd name="T37" fmla="*/ 356 h 470"/>
                <a:gd name="T38" fmla="*/ 242 w 523"/>
                <a:gd name="T39" fmla="*/ 288 h 470"/>
                <a:gd name="T40" fmla="*/ 258 w 523"/>
                <a:gd name="T41" fmla="*/ 296 h 470"/>
                <a:gd name="T42" fmla="*/ 295 w 523"/>
                <a:gd name="T43" fmla="*/ 318 h 470"/>
                <a:gd name="T44" fmla="*/ 356 w 523"/>
                <a:gd name="T45" fmla="*/ 311 h 470"/>
                <a:gd name="T46" fmla="*/ 356 w 523"/>
                <a:gd name="T47" fmla="*/ 326 h 470"/>
                <a:gd name="T48" fmla="*/ 379 w 523"/>
                <a:gd name="T49" fmla="*/ 318 h 470"/>
                <a:gd name="T50" fmla="*/ 401 w 523"/>
                <a:gd name="T51" fmla="*/ 349 h 470"/>
                <a:gd name="T52" fmla="*/ 394 w 523"/>
                <a:gd name="T53" fmla="*/ 326 h 470"/>
                <a:gd name="T54" fmla="*/ 417 w 523"/>
                <a:gd name="T55" fmla="*/ 311 h 470"/>
                <a:gd name="T56" fmla="*/ 454 w 523"/>
                <a:gd name="T57" fmla="*/ 364 h 470"/>
                <a:gd name="T58" fmla="*/ 492 w 523"/>
                <a:gd name="T59" fmla="*/ 402 h 470"/>
                <a:gd name="T60" fmla="*/ 515 w 523"/>
                <a:gd name="T61" fmla="*/ 417 h 470"/>
                <a:gd name="T62" fmla="*/ 523 w 523"/>
                <a:gd name="T63" fmla="*/ 379 h 470"/>
                <a:gd name="T64" fmla="*/ 409 w 523"/>
                <a:gd name="T65" fmla="*/ 303 h 470"/>
                <a:gd name="T66" fmla="*/ 379 w 523"/>
                <a:gd name="T67" fmla="*/ 311 h 470"/>
                <a:gd name="T68" fmla="*/ 356 w 523"/>
                <a:gd name="T69" fmla="*/ 303 h 470"/>
                <a:gd name="T70" fmla="*/ 288 w 523"/>
                <a:gd name="T71" fmla="*/ 38 h 470"/>
                <a:gd name="T72" fmla="*/ 151 w 523"/>
                <a:gd name="T73" fmla="*/ 7 h 470"/>
                <a:gd name="T74" fmla="*/ 136 w 523"/>
                <a:gd name="T75" fmla="*/ 0 h 470"/>
                <a:gd name="T76" fmla="*/ 106 w 523"/>
                <a:gd name="T77" fmla="*/ 30 h 470"/>
                <a:gd name="T78" fmla="*/ 91 w 523"/>
                <a:gd name="T79" fmla="*/ 23 h 470"/>
                <a:gd name="T80" fmla="*/ 83 w 523"/>
                <a:gd name="T81" fmla="*/ 30 h 470"/>
                <a:gd name="T82" fmla="*/ 38 w 523"/>
                <a:gd name="T83" fmla="*/ 60 h 470"/>
                <a:gd name="T84" fmla="*/ 61 w 523"/>
                <a:gd name="T85" fmla="*/ 114 h 470"/>
                <a:gd name="T86" fmla="*/ 76 w 523"/>
                <a:gd name="T87" fmla="*/ 129 h 470"/>
                <a:gd name="T88" fmla="*/ 76 w 523"/>
                <a:gd name="T89" fmla="*/ 151 h 470"/>
                <a:gd name="T90" fmla="*/ 0 w 523"/>
                <a:gd name="T91" fmla="*/ 144 h 470"/>
                <a:gd name="T92" fmla="*/ 15 w 523"/>
                <a:gd name="T93" fmla="*/ 159 h 470"/>
                <a:gd name="T94" fmla="*/ 53 w 523"/>
                <a:gd name="T95" fmla="*/ 189 h 470"/>
                <a:gd name="T96" fmla="*/ 83 w 523"/>
                <a:gd name="T97" fmla="*/ 189 h 470"/>
                <a:gd name="T98" fmla="*/ 38 w 523"/>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3" h="470">
                  <a:moveTo>
                    <a:pt x="38" y="235"/>
                  </a:moveTo>
                  <a:lnTo>
                    <a:pt x="0" y="265"/>
                  </a:lnTo>
                  <a:lnTo>
                    <a:pt x="15" y="265"/>
                  </a:lnTo>
                  <a:lnTo>
                    <a:pt x="8" y="273"/>
                  </a:lnTo>
                  <a:lnTo>
                    <a:pt x="8" y="288"/>
                  </a:lnTo>
                  <a:lnTo>
                    <a:pt x="30" y="296"/>
                  </a:lnTo>
                  <a:lnTo>
                    <a:pt x="15" y="311"/>
                  </a:lnTo>
                  <a:lnTo>
                    <a:pt x="23" y="326"/>
                  </a:lnTo>
                  <a:lnTo>
                    <a:pt x="30" y="334"/>
                  </a:lnTo>
                  <a:lnTo>
                    <a:pt x="45" y="311"/>
                  </a:lnTo>
                  <a:lnTo>
                    <a:pt x="53" y="349"/>
                  </a:lnTo>
                  <a:lnTo>
                    <a:pt x="45" y="364"/>
                  </a:lnTo>
                  <a:lnTo>
                    <a:pt x="68" y="349"/>
                  </a:lnTo>
                  <a:lnTo>
                    <a:pt x="83" y="371"/>
                  </a:lnTo>
                  <a:lnTo>
                    <a:pt x="91" y="356"/>
                  </a:lnTo>
                  <a:lnTo>
                    <a:pt x="98" y="364"/>
                  </a:lnTo>
                  <a:lnTo>
                    <a:pt x="121" y="356"/>
                  </a:lnTo>
                  <a:lnTo>
                    <a:pt x="98" y="409"/>
                  </a:lnTo>
                  <a:lnTo>
                    <a:pt x="61" y="432"/>
                  </a:lnTo>
                  <a:lnTo>
                    <a:pt x="61" y="447"/>
                  </a:lnTo>
                  <a:lnTo>
                    <a:pt x="38" y="440"/>
                  </a:lnTo>
                  <a:lnTo>
                    <a:pt x="8" y="470"/>
                  </a:lnTo>
                  <a:lnTo>
                    <a:pt x="38" y="447"/>
                  </a:lnTo>
                  <a:lnTo>
                    <a:pt x="68" y="455"/>
                  </a:lnTo>
                  <a:lnTo>
                    <a:pt x="83" y="440"/>
                  </a:lnTo>
                  <a:lnTo>
                    <a:pt x="76" y="425"/>
                  </a:lnTo>
                  <a:lnTo>
                    <a:pt x="98" y="432"/>
                  </a:lnTo>
                  <a:lnTo>
                    <a:pt x="159" y="387"/>
                  </a:lnTo>
                  <a:lnTo>
                    <a:pt x="167" y="364"/>
                  </a:lnTo>
                  <a:lnTo>
                    <a:pt x="159" y="349"/>
                  </a:lnTo>
                  <a:lnTo>
                    <a:pt x="205" y="296"/>
                  </a:lnTo>
                  <a:lnTo>
                    <a:pt x="205" y="265"/>
                  </a:lnTo>
                  <a:lnTo>
                    <a:pt x="205" y="296"/>
                  </a:lnTo>
                  <a:lnTo>
                    <a:pt x="220" y="288"/>
                  </a:lnTo>
                  <a:lnTo>
                    <a:pt x="212" y="296"/>
                  </a:lnTo>
                  <a:lnTo>
                    <a:pt x="227" y="303"/>
                  </a:lnTo>
                  <a:lnTo>
                    <a:pt x="197" y="311"/>
                  </a:lnTo>
                  <a:lnTo>
                    <a:pt x="189" y="356"/>
                  </a:lnTo>
                  <a:lnTo>
                    <a:pt x="235" y="326"/>
                  </a:lnTo>
                  <a:lnTo>
                    <a:pt x="242" y="288"/>
                  </a:lnTo>
                  <a:lnTo>
                    <a:pt x="235" y="303"/>
                  </a:lnTo>
                  <a:lnTo>
                    <a:pt x="258" y="296"/>
                  </a:lnTo>
                  <a:lnTo>
                    <a:pt x="258" y="303"/>
                  </a:lnTo>
                  <a:lnTo>
                    <a:pt x="295" y="318"/>
                  </a:lnTo>
                  <a:lnTo>
                    <a:pt x="348" y="318"/>
                  </a:lnTo>
                  <a:lnTo>
                    <a:pt x="356" y="311"/>
                  </a:lnTo>
                  <a:lnTo>
                    <a:pt x="364" y="311"/>
                  </a:lnTo>
                  <a:lnTo>
                    <a:pt x="356" y="326"/>
                  </a:lnTo>
                  <a:lnTo>
                    <a:pt x="371" y="334"/>
                  </a:lnTo>
                  <a:lnTo>
                    <a:pt x="379" y="318"/>
                  </a:lnTo>
                  <a:lnTo>
                    <a:pt x="379" y="334"/>
                  </a:lnTo>
                  <a:lnTo>
                    <a:pt x="401" y="349"/>
                  </a:lnTo>
                  <a:lnTo>
                    <a:pt x="409" y="341"/>
                  </a:lnTo>
                  <a:lnTo>
                    <a:pt x="394" y="326"/>
                  </a:lnTo>
                  <a:lnTo>
                    <a:pt x="424" y="341"/>
                  </a:lnTo>
                  <a:lnTo>
                    <a:pt x="417" y="311"/>
                  </a:lnTo>
                  <a:lnTo>
                    <a:pt x="432" y="341"/>
                  </a:lnTo>
                  <a:lnTo>
                    <a:pt x="454" y="364"/>
                  </a:lnTo>
                  <a:lnTo>
                    <a:pt x="492" y="379"/>
                  </a:lnTo>
                  <a:lnTo>
                    <a:pt x="492" y="402"/>
                  </a:lnTo>
                  <a:lnTo>
                    <a:pt x="500" y="387"/>
                  </a:lnTo>
                  <a:lnTo>
                    <a:pt x="515" y="417"/>
                  </a:lnTo>
                  <a:lnTo>
                    <a:pt x="523" y="409"/>
                  </a:lnTo>
                  <a:lnTo>
                    <a:pt x="523" y="379"/>
                  </a:lnTo>
                  <a:lnTo>
                    <a:pt x="485" y="371"/>
                  </a:lnTo>
                  <a:lnTo>
                    <a:pt x="409" y="303"/>
                  </a:lnTo>
                  <a:lnTo>
                    <a:pt x="386" y="334"/>
                  </a:lnTo>
                  <a:lnTo>
                    <a:pt x="379" y="311"/>
                  </a:lnTo>
                  <a:lnTo>
                    <a:pt x="371" y="318"/>
                  </a:lnTo>
                  <a:lnTo>
                    <a:pt x="356" y="303"/>
                  </a:lnTo>
                  <a:lnTo>
                    <a:pt x="333" y="303"/>
                  </a:lnTo>
                  <a:lnTo>
                    <a:pt x="288" y="38"/>
                  </a:lnTo>
                  <a:lnTo>
                    <a:pt x="182" y="23"/>
                  </a:lnTo>
                  <a:lnTo>
                    <a:pt x="151" y="7"/>
                  </a:lnTo>
                  <a:lnTo>
                    <a:pt x="151" y="15"/>
                  </a:lnTo>
                  <a:lnTo>
                    <a:pt x="136" y="0"/>
                  </a:lnTo>
                  <a:lnTo>
                    <a:pt x="106" y="15"/>
                  </a:lnTo>
                  <a:lnTo>
                    <a:pt x="106" y="30"/>
                  </a:lnTo>
                  <a:lnTo>
                    <a:pt x="106" y="15"/>
                  </a:lnTo>
                  <a:lnTo>
                    <a:pt x="91" y="23"/>
                  </a:lnTo>
                  <a:lnTo>
                    <a:pt x="91" y="38"/>
                  </a:lnTo>
                  <a:lnTo>
                    <a:pt x="83" y="30"/>
                  </a:lnTo>
                  <a:lnTo>
                    <a:pt x="61" y="60"/>
                  </a:lnTo>
                  <a:lnTo>
                    <a:pt x="38" y="60"/>
                  </a:lnTo>
                  <a:lnTo>
                    <a:pt x="30" y="68"/>
                  </a:lnTo>
                  <a:lnTo>
                    <a:pt x="61" y="114"/>
                  </a:lnTo>
                  <a:lnTo>
                    <a:pt x="98" y="136"/>
                  </a:lnTo>
                  <a:lnTo>
                    <a:pt x="76" y="129"/>
                  </a:lnTo>
                  <a:lnTo>
                    <a:pt x="83" y="144"/>
                  </a:lnTo>
                  <a:lnTo>
                    <a:pt x="76" y="151"/>
                  </a:lnTo>
                  <a:lnTo>
                    <a:pt x="45" y="129"/>
                  </a:lnTo>
                  <a:lnTo>
                    <a:pt x="0" y="144"/>
                  </a:lnTo>
                  <a:lnTo>
                    <a:pt x="23" y="159"/>
                  </a:lnTo>
                  <a:lnTo>
                    <a:pt x="15" y="159"/>
                  </a:lnTo>
                  <a:lnTo>
                    <a:pt x="15" y="182"/>
                  </a:lnTo>
                  <a:lnTo>
                    <a:pt x="53" y="189"/>
                  </a:lnTo>
                  <a:lnTo>
                    <a:pt x="61" y="197"/>
                  </a:lnTo>
                  <a:lnTo>
                    <a:pt x="83" y="189"/>
                  </a:lnTo>
                  <a:lnTo>
                    <a:pt x="76" y="220"/>
                  </a:lnTo>
                  <a:lnTo>
                    <a:pt x="38" y="23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8" name="Freeform 143"/>
            <p:cNvSpPr>
              <a:spLocks/>
            </p:cNvSpPr>
            <p:nvPr/>
          </p:nvSpPr>
          <p:spPr bwMode="auto">
            <a:xfrm>
              <a:off x="1566" y="2513"/>
              <a:ext cx="523" cy="470"/>
            </a:xfrm>
            <a:custGeom>
              <a:avLst/>
              <a:gdLst>
                <a:gd name="T0" fmla="*/ 0 w 523"/>
                <a:gd name="T1" fmla="*/ 265 h 470"/>
                <a:gd name="T2" fmla="*/ 8 w 523"/>
                <a:gd name="T3" fmla="*/ 273 h 470"/>
                <a:gd name="T4" fmla="*/ 30 w 523"/>
                <a:gd name="T5" fmla="*/ 296 h 470"/>
                <a:gd name="T6" fmla="*/ 23 w 523"/>
                <a:gd name="T7" fmla="*/ 326 h 470"/>
                <a:gd name="T8" fmla="*/ 45 w 523"/>
                <a:gd name="T9" fmla="*/ 311 h 470"/>
                <a:gd name="T10" fmla="*/ 45 w 523"/>
                <a:gd name="T11" fmla="*/ 364 h 470"/>
                <a:gd name="T12" fmla="*/ 83 w 523"/>
                <a:gd name="T13" fmla="*/ 371 h 470"/>
                <a:gd name="T14" fmla="*/ 98 w 523"/>
                <a:gd name="T15" fmla="*/ 364 h 470"/>
                <a:gd name="T16" fmla="*/ 98 w 523"/>
                <a:gd name="T17" fmla="*/ 409 h 470"/>
                <a:gd name="T18" fmla="*/ 61 w 523"/>
                <a:gd name="T19" fmla="*/ 447 h 470"/>
                <a:gd name="T20" fmla="*/ 8 w 523"/>
                <a:gd name="T21" fmla="*/ 470 h 470"/>
                <a:gd name="T22" fmla="*/ 68 w 523"/>
                <a:gd name="T23" fmla="*/ 455 h 470"/>
                <a:gd name="T24" fmla="*/ 76 w 523"/>
                <a:gd name="T25" fmla="*/ 425 h 470"/>
                <a:gd name="T26" fmla="*/ 159 w 523"/>
                <a:gd name="T27" fmla="*/ 387 h 470"/>
                <a:gd name="T28" fmla="*/ 159 w 523"/>
                <a:gd name="T29" fmla="*/ 349 h 470"/>
                <a:gd name="T30" fmla="*/ 205 w 523"/>
                <a:gd name="T31" fmla="*/ 265 h 470"/>
                <a:gd name="T32" fmla="*/ 220 w 523"/>
                <a:gd name="T33" fmla="*/ 288 h 470"/>
                <a:gd name="T34" fmla="*/ 227 w 523"/>
                <a:gd name="T35" fmla="*/ 303 h 470"/>
                <a:gd name="T36" fmla="*/ 189 w 523"/>
                <a:gd name="T37" fmla="*/ 356 h 470"/>
                <a:gd name="T38" fmla="*/ 242 w 523"/>
                <a:gd name="T39" fmla="*/ 288 h 470"/>
                <a:gd name="T40" fmla="*/ 258 w 523"/>
                <a:gd name="T41" fmla="*/ 296 h 470"/>
                <a:gd name="T42" fmla="*/ 295 w 523"/>
                <a:gd name="T43" fmla="*/ 318 h 470"/>
                <a:gd name="T44" fmla="*/ 356 w 523"/>
                <a:gd name="T45" fmla="*/ 311 h 470"/>
                <a:gd name="T46" fmla="*/ 356 w 523"/>
                <a:gd name="T47" fmla="*/ 326 h 470"/>
                <a:gd name="T48" fmla="*/ 379 w 523"/>
                <a:gd name="T49" fmla="*/ 318 h 470"/>
                <a:gd name="T50" fmla="*/ 401 w 523"/>
                <a:gd name="T51" fmla="*/ 349 h 470"/>
                <a:gd name="T52" fmla="*/ 394 w 523"/>
                <a:gd name="T53" fmla="*/ 326 h 470"/>
                <a:gd name="T54" fmla="*/ 417 w 523"/>
                <a:gd name="T55" fmla="*/ 311 h 470"/>
                <a:gd name="T56" fmla="*/ 454 w 523"/>
                <a:gd name="T57" fmla="*/ 364 h 470"/>
                <a:gd name="T58" fmla="*/ 492 w 523"/>
                <a:gd name="T59" fmla="*/ 402 h 470"/>
                <a:gd name="T60" fmla="*/ 515 w 523"/>
                <a:gd name="T61" fmla="*/ 417 h 470"/>
                <a:gd name="T62" fmla="*/ 523 w 523"/>
                <a:gd name="T63" fmla="*/ 379 h 470"/>
                <a:gd name="T64" fmla="*/ 409 w 523"/>
                <a:gd name="T65" fmla="*/ 303 h 470"/>
                <a:gd name="T66" fmla="*/ 379 w 523"/>
                <a:gd name="T67" fmla="*/ 311 h 470"/>
                <a:gd name="T68" fmla="*/ 356 w 523"/>
                <a:gd name="T69" fmla="*/ 303 h 470"/>
                <a:gd name="T70" fmla="*/ 288 w 523"/>
                <a:gd name="T71" fmla="*/ 38 h 470"/>
                <a:gd name="T72" fmla="*/ 151 w 523"/>
                <a:gd name="T73" fmla="*/ 7 h 470"/>
                <a:gd name="T74" fmla="*/ 136 w 523"/>
                <a:gd name="T75" fmla="*/ 0 h 470"/>
                <a:gd name="T76" fmla="*/ 106 w 523"/>
                <a:gd name="T77" fmla="*/ 30 h 470"/>
                <a:gd name="T78" fmla="*/ 91 w 523"/>
                <a:gd name="T79" fmla="*/ 23 h 470"/>
                <a:gd name="T80" fmla="*/ 83 w 523"/>
                <a:gd name="T81" fmla="*/ 30 h 470"/>
                <a:gd name="T82" fmla="*/ 38 w 523"/>
                <a:gd name="T83" fmla="*/ 60 h 470"/>
                <a:gd name="T84" fmla="*/ 61 w 523"/>
                <a:gd name="T85" fmla="*/ 114 h 470"/>
                <a:gd name="T86" fmla="*/ 76 w 523"/>
                <a:gd name="T87" fmla="*/ 129 h 470"/>
                <a:gd name="T88" fmla="*/ 76 w 523"/>
                <a:gd name="T89" fmla="*/ 151 h 470"/>
                <a:gd name="T90" fmla="*/ 0 w 523"/>
                <a:gd name="T91" fmla="*/ 144 h 470"/>
                <a:gd name="T92" fmla="*/ 15 w 523"/>
                <a:gd name="T93" fmla="*/ 159 h 470"/>
                <a:gd name="T94" fmla="*/ 53 w 523"/>
                <a:gd name="T95" fmla="*/ 189 h 470"/>
                <a:gd name="T96" fmla="*/ 83 w 523"/>
                <a:gd name="T97" fmla="*/ 189 h 470"/>
                <a:gd name="T98" fmla="*/ 38 w 523"/>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3" h="470">
                  <a:moveTo>
                    <a:pt x="38" y="235"/>
                  </a:moveTo>
                  <a:lnTo>
                    <a:pt x="0" y="265"/>
                  </a:lnTo>
                  <a:lnTo>
                    <a:pt x="15" y="265"/>
                  </a:lnTo>
                  <a:lnTo>
                    <a:pt x="8" y="273"/>
                  </a:lnTo>
                  <a:lnTo>
                    <a:pt x="8" y="288"/>
                  </a:lnTo>
                  <a:lnTo>
                    <a:pt x="30" y="296"/>
                  </a:lnTo>
                  <a:lnTo>
                    <a:pt x="15" y="311"/>
                  </a:lnTo>
                  <a:lnTo>
                    <a:pt x="23" y="326"/>
                  </a:lnTo>
                  <a:lnTo>
                    <a:pt x="30" y="334"/>
                  </a:lnTo>
                  <a:lnTo>
                    <a:pt x="45" y="311"/>
                  </a:lnTo>
                  <a:lnTo>
                    <a:pt x="53" y="349"/>
                  </a:lnTo>
                  <a:lnTo>
                    <a:pt x="45" y="364"/>
                  </a:lnTo>
                  <a:lnTo>
                    <a:pt x="68" y="349"/>
                  </a:lnTo>
                  <a:lnTo>
                    <a:pt x="83" y="371"/>
                  </a:lnTo>
                  <a:lnTo>
                    <a:pt x="91" y="356"/>
                  </a:lnTo>
                  <a:lnTo>
                    <a:pt x="98" y="364"/>
                  </a:lnTo>
                  <a:lnTo>
                    <a:pt x="121" y="356"/>
                  </a:lnTo>
                  <a:lnTo>
                    <a:pt x="98" y="409"/>
                  </a:lnTo>
                  <a:lnTo>
                    <a:pt x="61" y="432"/>
                  </a:lnTo>
                  <a:lnTo>
                    <a:pt x="61" y="447"/>
                  </a:lnTo>
                  <a:lnTo>
                    <a:pt x="38" y="440"/>
                  </a:lnTo>
                  <a:lnTo>
                    <a:pt x="8" y="470"/>
                  </a:lnTo>
                  <a:lnTo>
                    <a:pt x="38" y="447"/>
                  </a:lnTo>
                  <a:lnTo>
                    <a:pt x="68" y="455"/>
                  </a:lnTo>
                  <a:lnTo>
                    <a:pt x="83" y="440"/>
                  </a:lnTo>
                  <a:lnTo>
                    <a:pt x="76" y="425"/>
                  </a:lnTo>
                  <a:lnTo>
                    <a:pt x="98" y="432"/>
                  </a:lnTo>
                  <a:lnTo>
                    <a:pt x="159" y="387"/>
                  </a:lnTo>
                  <a:lnTo>
                    <a:pt x="167" y="364"/>
                  </a:lnTo>
                  <a:lnTo>
                    <a:pt x="159" y="349"/>
                  </a:lnTo>
                  <a:lnTo>
                    <a:pt x="205" y="296"/>
                  </a:lnTo>
                  <a:lnTo>
                    <a:pt x="205" y="265"/>
                  </a:lnTo>
                  <a:lnTo>
                    <a:pt x="205" y="296"/>
                  </a:lnTo>
                  <a:lnTo>
                    <a:pt x="220" y="288"/>
                  </a:lnTo>
                  <a:lnTo>
                    <a:pt x="212" y="296"/>
                  </a:lnTo>
                  <a:lnTo>
                    <a:pt x="227" y="303"/>
                  </a:lnTo>
                  <a:lnTo>
                    <a:pt x="197" y="311"/>
                  </a:lnTo>
                  <a:lnTo>
                    <a:pt x="189" y="356"/>
                  </a:lnTo>
                  <a:lnTo>
                    <a:pt x="235" y="326"/>
                  </a:lnTo>
                  <a:lnTo>
                    <a:pt x="242" y="288"/>
                  </a:lnTo>
                  <a:lnTo>
                    <a:pt x="235" y="303"/>
                  </a:lnTo>
                  <a:lnTo>
                    <a:pt x="258" y="296"/>
                  </a:lnTo>
                  <a:lnTo>
                    <a:pt x="258" y="303"/>
                  </a:lnTo>
                  <a:lnTo>
                    <a:pt x="295" y="318"/>
                  </a:lnTo>
                  <a:lnTo>
                    <a:pt x="348" y="318"/>
                  </a:lnTo>
                  <a:lnTo>
                    <a:pt x="356" y="311"/>
                  </a:lnTo>
                  <a:lnTo>
                    <a:pt x="364" y="311"/>
                  </a:lnTo>
                  <a:lnTo>
                    <a:pt x="356" y="326"/>
                  </a:lnTo>
                  <a:lnTo>
                    <a:pt x="371" y="334"/>
                  </a:lnTo>
                  <a:lnTo>
                    <a:pt x="379" y="318"/>
                  </a:lnTo>
                  <a:lnTo>
                    <a:pt x="379" y="334"/>
                  </a:lnTo>
                  <a:lnTo>
                    <a:pt x="401" y="349"/>
                  </a:lnTo>
                  <a:lnTo>
                    <a:pt x="409" y="341"/>
                  </a:lnTo>
                  <a:lnTo>
                    <a:pt x="394" y="326"/>
                  </a:lnTo>
                  <a:lnTo>
                    <a:pt x="424" y="341"/>
                  </a:lnTo>
                  <a:lnTo>
                    <a:pt x="417" y="311"/>
                  </a:lnTo>
                  <a:lnTo>
                    <a:pt x="432" y="341"/>
                  </a:lnTo>
                  <a:lnTo>
                    <a:pt x="454" y="364"/>
                  </a:lnTo>
                  <a:lnTo>
                    <a:pt x="492" y="379"/>
                  </a:lnTo>
                  <a:lnTo>
                    <a:pt x="492" y="402"/>
                  </a:lnTo>
                  <a:lnTo>
                    <a:pt x="500" y="387"/>
                  </a:lnTo>
                  <a:lnTo>
                    <a:pt x="515" y="417"/>
                  </a:lnTo>
                  <a:lnTo>
                    <a:pt x="523" y="409"/>
                  </a:lnTo>
                  <a:lnTo>
                    <a:pt x="523" y="379"/>
                  </a:lnTo>
                  <a:lnTo>
                    <a:pt x="485" y="371"/>
                  </a:lnTo>
                  <a:lnTo>
                    <a:pt x="409" y="303"/>
                  </a:lnTo>
                  <a:lnTo>
                    <a:pt x="386" y="334"/>
                  </a:lnTo>
                  <a:lnTo>
                    <a:pt x="379" y="311"/>
                  </a:lnTo>
                  <a:lnTo>
                    <a:pt x="371" y="318"/>
                  </a:lnTo>
                  <a:lnTo>
                    <a:pt x="356" y="303"/>
                  </a:lnTo>
                  <a:lnTo>
                    <a:pt x="333" y="303"/>
                  </a:lnTo>
                  <a:lnTo>
                    <a:pt x="288" y="38"/>
                  </a:lnTo>
                  <a:lnTo>
                    <a:pt x="182" y="23"/>
                  </a:lnTo>
                  <a:lnTo>
                    <a:pt x="151" y="7"/>
                  </a:lnTo>
                  <a:lnTo>
                    <a:pt x="151" y="15"/>
                  </a:lnTo>
                  <a:lnTo>
                    <a:pt x="136" y="0"/>
                  </a:lnTo>
                  <a:lnTo>
                    <a:pt x="106" y="15"/>
                  </a:lnTo>
                  <a:lnTo>
                    <a:pt x="106" y="30"/>
                  </a:lnTo>
                  <a:lnTo>
                    <a:pt x="106" y="15"/>
                  </a:lnTo>
                  <a:lnTo>
                    <a:pt x="91" y="23"/>
                  </a:lnTo>
                  <a:lnTo>
                    <a:pt x="91" y="38"/>
                  </a:lnTo>
                  <a:lnTo>
                    <a:pt x="83" y="30"/>
                  </a:lnTo>
                  <a:lnTo>
                    <a:pt x="61" y="60"/>
                  </a:lnTo>
                  <a:lnTo>
                    <a:pt x="38" y="60"/>
                  </a:lnTo>
                  <a:lnTo>
                    <a:pt x="30" y="68"/>
                  </a:lnTo>
                  <a:lnTo>
                    <a:pt x="61" y="114"/>
                  </a:lnTo>
                  <a:lnTo>
                    <a:pt x="98" y="136"/>
                  </a:lnTo>
                  <a:lnTo>
                    <a:pt x="76" y="129"/>
                  </a:lnTo>
                  <a:lnTo>
                    <a:pt x="83" y="144"/>
                  </a:lnTo>
                  <a:lnTo>
                    <a:pt x="76" y="151"/>
                  </a:lnTo>
                  <a:lnTo>
                    <a:pt x="45" y="129"/>
                  </a:lnTo>
                  <a:lnTo>
                    <a:pt x="0" y="144"/>
                  </a:lnTo>
                  <a:lnTo>
                    <a:pt x="23" y="159"/>
                  </a:lnTo>
                  <a:lnTo>
                    <a:pt x="15" y="159"/>
                  </a:lnTo>
                  <a:lnTo>
                    <a:pt x="15" y="182"/>
                  </a:lnTo>
                  <a:lnTo>
                    <a:pt x="53" y="189"/>
                  </a:lnTo>
                  <a:lnTo>
                    <a:pt x="61" y="197"/>
                  </a:lnTo>
                  <a:lnTo>
                    <a:pt x="83" y="189"/>
                  </a:lnTo>
                  <a:lnTo>
                    <a:pt x="76" y="220"/>
                  </a:lnTo>
                  <a:lnTo>
                    <a:pt x="38" y="235"/>
                  </a:lnTo>
                  <a:lnTo>
                    <a:pt x="38" y="24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9" name="Freeform 144"/>
            <p:cNvSpPr>
              <a:spLocks/>
            </p:cNvSpPr>
            <p:nvPr/>
          </p:nvSpPr>
          <p:spPr bwMode="auto">
            <a:xfrm>
              <a:off x="1914" y="2171"/>
              <a:ext cx="341" cy="395"/>
            </a:xfrm>
            <a:custGeom>
              <a:avLst/>
              <a:gdLst>
                <a:gd name="T0" fmla="*/ 341 w 341"/>
                <a:gd name="T1" fmla="*/ 38 h 395"/>
                <a:gd name="T2" fmla="*/ 91 w 341"/>
                <a:gd name="T3" fmla="*/ 0 h 395"/>
                <a:gd name="T4" fmla="*/ 76 w 341"/>
                <a:gd name="T5" fmla="*/ 53 h 395"/>
                <a:gd name="T6" fmla="*/ 69 w 341"/>
                <a:gd name="T7" fmla="*/ 46 h 395"/>
                <a:gd name="T8" fmla="*/ 46 w 341"/>
                <a:gd name="T9" fmla="*/ 46 h 395"/>
                <a:gd name="T10" fmla="*/ 38 w 341"/>
                <a:gd name="T11" fmla="*/ 114 h 395"/>
                <a:gd name="T12" fmla="*/ 53 w 341"/>
                <a:gd name="T13" fmla="*/ 167 h 395"/>
                <a:gd name="T14" fmla="*/ 31 w 341"/>
                <a:gd name="T15" fmla="*/ 182 h 395"/>
                <a:gd name="T16" fmla="*/ 31 w 341"/>
                <a:gd name="T17" fmla="*/ 205 h 395"/>
                <a:gd name="T18" fmla="*/ 16 w 341"/>
                <a:gd name="T19" fmla="*/ 220 h 395"/>
                <a:gd name="T20" fmla="*/ 23 w 341"/>
                <a:gd name="T21" fmla="*/ 251 h 395"/>
                <a:gd name="T22" fmla="*/ 8 w 341"/>
                <a:gd name="T23" fmla="*/ 258 h 395"/>
                <a:gd name="T24" fmla="*/ 0 w 341"/>
                <a:gd name="T25" fmla="*/ 273 h 395"/>
                <a:gd name="T26" fmla="*/ 182 w 341"/>
                <a:gd name="T27" fmla="*/ 380 h 395"/>
                <a:gd name="T28" fmla="*/ 288 w 341"/>
                <a:gd name="T29" fmla="*/ 395 h 395"/>
                <a:gd name="T30" fmla="*/ 341 w 341"/>
                <a:gd name="T31" fmla="*/ 3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95">
                  <a:moveTo>
                    <a:pt x="341" y="38"/>
                  </a:moveTo>
                  <a:lnTo>
                    <a:pt x="91" y="0"/>
                  </a:lnTo>
                  <a:lnTo>
                    <a:pt x="76" y="53"/>
                  </a:lnTo>
                  <a:lnTo>
                    <a:pt x="69" y="46"/>
                  </a:lnTo>
                  <a:lnTo>
                    <a:pt x="46" y="46"/>
                  </a:lnTo>
                  <a:lnTo>
                    <a:pt x="38" y="114"/>
                  </a:lnTo>
                  <a:lnTo>
                    <a:pt x="53" y="167"/>
                  </a:lnTo>
                  <a:lnTo>
                    <a:pt x="31" y="182"/>
                  </a:lnTo>
                  <a:lnTo>
                    <a:pt x="31" y="205"/>
                  </a:lnTo>
                  <a:lnTo>
                    <a:pt x="16" y="220"/>
                  </a:lnTo>
                  <a:lnTo>
                    <a:pt x="23" y="251"/>
                  </a:lnTo>
                  <a:lnTo>
                    <a:pt x="8" y="258"/>
                  </a:lnTo>
                  <a:lnTo>
                    <a:pt x="0" y="273"/>
                  </a:lnTo>
                  <a:lnTo>
                    <a:pt x="182" y="380"/>
                  </a:lnTo>
                  <a:lnTo>
                    <a:pt x="288" y="395"/>
                  </a:lnTo>
                  <a:lnTo>
                    <a:pt x="341" y="3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0" name="Freeform 145"/>
            <p:cNvSpPr>
              <a:spLocks/>
            </p:cNvSpPr>
            <p:nvPr/>
          </p:nvSpPr>
          <p:spPr bwMode="auto">
            <a:xfrm>
              <a:off x="1914" y="2171"/>
              <a:ext cx="341" cy="395"/>
            </a:xfrm>
            <a:custGeom>
              <a:avLst/>
              <a:gdLst>
                <a:gd name="T0" fmla="*/ 341 w 341"/>
                <a:gd name="T1" fmla="*/ 38 h 395"/>
                <a:gd name="T2" fmla="*/ 91 w 341"/>
                <a:gd name="T3" fmla="*/ 0 h 395"/>
                <a:gd name="T4" fmla="*/ 76 w 341"/>
                <a:gd name="T5" fmla="*/ 53 h 395"/>
                <a:gd name="T6" fmla="*/ 69 w 341"/>
                <a:gd name="T7" fmla="*/ 46 h 395"/>
                <a:gd name="T8" fmla="*/ 46 w 341"/>
                <a:gd name="T9" fmla="*/ 46 h 395"/>
                <a:gd name="T10" fmla="*/ 38 w 341"/>
                <a:gd name="T11" fmla="*/ 114 h 395"/>
                <a:gd name="T12" fmla="*/ 53 w 341"/>
                <a:gd name="T13" fmla="*/ 167 h 395"/>
                <a:gd name="T14" fmla="*/ 31 w 341"/>
                <a:gd name="T15" fmla="*/ 182 h 395"/>
                <a:gd name="T16" fmla="*/ 31 w 341"/>
                <a:gd name="T17" fmla="*/ 205 h 395"/>
                <a:gd name="T18" fmla="*/ 16 w 341"/>
                <a:gd name="T19" fmla="*/ 220 h 395"/>
                <a:gd name="T20" fmla="*/ 23 w 341"/>
                <a:gd name="T21" fmla="*/ 251 h 395"/>
                <a:gd name="T22" fmla="*/ 8 w 341"/>
                <a:gd name="T23" fmla="*/ 258 h 395"/>
                <a:gd name="T24" fmla="*/ 0 w 341"/>
                <a:gd name="T25" fmla="*/ 273 h 395"/>
                <a:gd name="T26" fmla="*/ 182 w 341"/>
                <a:gd name="T27" fmla="*/ 380 h 395"/>
                <a:gd name="T28" fmla="*/ 288 w 341"/>
                <a:gd name="T29" fmla="*/ 395 h 395"/>
                <a:gd name="T30" fmla="*/ 341 w 341"/>
                <a:gd name="T31" fmla="*/ 38 h 395"/>
                <a:gd name="T32" fmla="*/ 341 w 341"/>
                <a:gd name="T33" fmla="*/ 4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1" h="395">
                  <a:moveTo>
                    <a:pt x="341" y="38"/>
                  </a:moveTo>
                  <a:lnTo>
                    <a:pt x="91" y="0"/>
                  </a:lnTo>
                  <a:lnTo>
                    <a:pt x="76" y="53"/>
                  </a:lnTo>
                  <a:lnTo>
                    <a:pt x="69" y="46"/>
                  </a:lnTo>
                  <a:lnTo>
                    <a:pt x="46" y="46"/>
                  </a:lnTo>
                  <a:lnTo>
                    <a:pt x="38" y="114"/>
                  </a:lnTo>
                  <a:lnTo>
                    <a:pt x="53" y="167"/>
                  </a:lnTo>
                  <a:lnTo>
                    <a:pt x="31" y="182"/>
                  </a:lnTo>
                  <a:lnTo>
                    <a:pt x="31" y="205"/>
                  </a:lnTo>
                  <a:lnTo>
                    <a:pt x="16" y="220"/>
                  </a:lnTo>
                  <a:lnTo>
                    <a:pt x="23" y="251"/>
                  </a:lnTo>
                  <a:lnTo>
                    <a:pt x="8" y="258"/>
                  </a:lnTo>
                  <a:lnTo>
                    <a:pt x="0" y="273"/>
                  </a:lnTo>
                  <a:lnTo>
                    <a:pt x="182" y="380"/>
                  </a:lnTo>
                  <a:lnTo>
                    <a:pt x="288" y="395"/>
                  </a:lnTo>
                  <a:lnTo>
                    <a:pt x="341" y="38"/>
                  </a:lnTo>
                  <a:lnTo>
                    <a:pt x="341" y="4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1" name="Freeform 146"/>
            <p:cNvSpPr>
              <a:spLocks/>
            </p:cNvSpPr>
            <p:nvPr/>
          </p:nvSpPr>
          <p:spPr bwMode="auto">
            <a:xfrm>
              <a:off x="2975" y="2278"/>
              <a:ext cx="257" cy="227"/>
            </a:xfrm>
            <a:custGeom>
              <a:avLst/>
              <a:gdLst>
                <a:gd name="T0" fmla="*/ 250 w 257"/>
                <a:gd name="T1" fmla="*/ 30 h 227"/>
                <a:gd name="T2" fmla="*/ 219 w 257"/>
                <a:gd name="T3" fmla="*/ 30 h 227"/>
                <a:gd name="T4" fmla="*/ 234 w 257"/>
                <a:gd name="T5" fmla="*/ 15 h 227"/>
                <a:gd name="T6" fmla="*/ 227 w 257"/>
                <a:gd name="T7" fmla="*/ 0 h 227"/>
                <a:gd name="T8" fmla="*/ 197 w 257"/>
                <a:gd name="T9" fmla="*/ 0 h 227"/>
                <a:gd name="T10" fmla="*/ 0 w 257"/>
                <a:gd name="T11" fmla="*/ 7 h 227"/>
                <a:gd name="T12" fmla="*/ 15 w 257"/>
                <a:gd name="T13" fmla="*/ 75 h 227"/>
                <a:gd name="T14" fmla="*/ 7 w 257"/>
                <a:gd name="T15" fmla="*/ 189 h 227"/>
                <a:gd name="T16" fmla="*/ 38 w 257"/>
                <a:gd name="T17" fmla="*/ 197 h 227"/>
                <a:gd name="T18" fmla="*/ 38 w 257"/>
                <a:gd name="T19" fmla="*/ 227 h 227"/>
                <a:gd name="T20" fmla="*/ 189 w 257"/>
                <a:gd name="T21" fmla="*/ 227 h 227"/>
                <a:gd name="T22" fmla="*/ 189 w 257"/>
                <a:gd name="T23" fmla="*/ 197 h 227"/>
                <a:gd name="T24" fmla="*/ 181 w 257"/>
                <a:gd name="T25" fmla="*/ 197 h 227"/>
                <a:gd name="T26" fmla="*/ 181 w 257"/>
                <a:gd name="T27" fmla="*/ 182 h 227"/>
                <a:gd name="T28" fmla="*/ 189 w 257"/>
                <a:gd name="T29" fmla="*/ 182 h 227"/>
                <a:gd name="T30" fmla="*/ 189 w 257"/>
                <a:gd name="T31" fmla="*/ 166 h 227"/>
                <a:gd name="T32" fmla="*/ 204 w 257"/>
                <a:gd name="T33" fmla="*/ 151 h 227"/>
                <a:gd name="T34" fmla="*/ 197 w 257"/>
                <a:gd name="T35" fmla="*/ 144 h 227"/>
                <a:gd name="T36" fmla="*/ 212 w 257"/>
                <a:gd name="T37" fmla="*/ 136 h 227"/>
                <a:gd name="T38" fmla="*/ 212 w 257"/>
                <a:gd name="T39" fmla="*/ 106 h 227"/>
                <a:gd name="T40" fmla="*/ 227 w 257"/>
                <a:gd name="T41" fmla="*/ 106 h 227"/>
                <a:gd name="T42" fmla="*/ 227 w 257"/>
                <a:gd name="T43" fmla="*/ 98 h 227"/>
                <a:gd name="T44" fmla="*/ 234 w 257"/>
                <a:gd name="T45" fmla="*/ 83 h 227"/>
                <a:gd name="T46" fmla="*/ 227 w 257"/>
                <a:gd name="T47" fmla="*/ 68 h 227"/>
                <a:gd name="T48" fmla="*/ 242 w 257"/>
                <a:gd name="T49" fmla="*/ 60 h 227"/>
                <a:gd name="T50" fmla="*/ 242 w 257"/>
                <a:gd name="T51" fmla="*/ 45 h 227"/>
                <a:gd name="T52" fmla="*/ 257 w 257"/>
                <a:gd name="T53" fmla="*/ 38 h 227"/>
                <a:gd name="T54" fmla="*/ 250 w 257"/>
                <a:gd name="T55"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7" h="227">
                  <a:moveTo>
                    <a:pt x="250" y="30"/>
                  </a:moveTo>
                  <a:lnTo>
                    <a:pt x="219" y="30"/>
                  </a:lnTo>
                  <a:lnTo>
                    <a:pt x="234" y="15"/>
                  </a:lnTo>
                  <a:lnTo>
                    <a:pt x="227" y="0"/>
                  </a:lnTo>
                  <a:lnTo>
                    <a:pt x="197" y="0"/>
                  </a:lnTo>
                  <a:lnTo>
                    <a:pt x="0" y="7"/>
                  </a:lnTo>
                  <a:lnTo>
                    <a:pt x="15" y="75"/>
                  </a:lnTo>
                  <a:lnTo>
                    <a:pt x="7" y="189"/>
                  </a:lnTo>
                  <a:lnTo>
                    <a:pt x="38" y="197"/>
                  </a:lnTo>
                  <a:lnTo>
                    <a:pt x="38" y="227"/>
                  </a:lnTo>
                  <a:lnTo>
                    <a:pt x="189" y="227"/>
                  </a:lnTo>
                  <a:lnTo>
                    <a:pt x="189" y="197"/>
                  </a:lnTo>
                  <a:lnTo>
                    <a:pt x="181" y="197"/>
                  </a:lnTo>
                  <a:lnTo>
                    <a:pt x="181" y="182"/>
                  </a:lnTo>
                  <a:lnTo>
                    <a:pt x="189" y="182"/>
                  </a:lnTo>
                  <a:lnTo>
                    <a:pt x="189" y="166"/>
                  </a:lnTo>
                  <a:lnTo>
                    <a:pt x="204" y="151"/>
                  </a:lnTo>
                  <a:lnTo>
                    <a:pt x="197" y="144"/>
                  </a:lnTo>
                  <a:lnTo>
                    <a:pt x="212" y="136"/>
                  </a:lnTo>
                  <a:lnTo>
                    <a:pt x="212" y="106"/>
                  </a:lnTo>
                  <a:lnTo>
                    <a:pt x="227" y="106"/>
                  </a:lnTo>
                  <a:lnTo>
                    <a:pt x="227" y="98"/>
                  </a:lnTo>
                  <a:lnTo>
                    <a:pt x="234" y="83"/>
                  </a:lnTo>
                  <a:lnTo>
                    <a:pt x="227" y="68"/>
                  </a:lnTo>
                  <a:lnTo>
                    <a:pt x="242" y="60"/>
                  </a:lnTo>
                  <a:lnTo>
                    <a:pt x="242" y="45"/>
                  </a:lnTo>
                  <a:lnTo>
                    <a:pt x="257" y="38"/>
                  </a:lnTo>
                  <a:lnTo>
                    <a:pt x="250" y="3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2" name="Freeform 147"/>
            <p:cNvSpPr>
              <a:spLocks/>
            </p:cNvSpPr>
            <p:nvPr/>
          </p:nvSpPr>
          <p:spPr bwMode="auto">
            <a:xfrm>
              <a:off x="2975" y="2278"/>
              <a:ext cx="257" cy="227"/>
            </a:xfrm>
            <a:custGeom>
              <a:avLst/>
              <a:gdLst>
                <a:gd name="T0" fmla="*/ 250 w 257"/>
                <a:gd name="T1" fmla="*/ 30 h 227"/>
                <a:gd name="T2" fmla="*/ 219 w 257"/>
                <a:gd name="T3" fmla="*/ 30 h 227"/>
                <a:gd name="T4" fmla="*/ 234 w 257"/>
                <a:gd name="T5" fmla="*/ 15 h 227"/>
                <a:gd name="T6" fmla="*/ 227 w 257"/>
                <a:gd name="T7" fmla="*/ 0 h 227"/>
                <a:gd name="T8" fmla="*/ 197 w 257"/>
                <a:gd name="T9" fmla="*/ 0 h 227"/>
                <a:gd name="T10" fmla="*/ 0 w 257"/>
                <a:gd name="T11" fmla="*/ 7 h 227"/>
                <a:gd name="T12" fmla="*/ 15 w 257"/>
                <a:gd name="T13" fmla="*/ 75 h 227"/>
                <a:gd name="T14" fmla="*/ 7 w 257"/>
                <a:gd name="T15" fmla="*/ 189 h 227"/>
                <a:gd name="T16" fmla="*/ 38 w 257"/>
                <a:gd name="T17" fmla="*/ 197 h 227"/>
                <a:gd name="T18" fmla="*/ 38 w 257"/>
                <a:gd name="T19" fmla="*/ 227 h 227"/>
                <a:gd name="T20" fmla="*/ 189 w 257"/>
                <a:gd name="T21" fmla="*/ 227 h 227"/>
                <a:gd name="T22" fmla="*/ 189 w 257"/>
                <a:gd name="T23" fmla="*/ 197 h 227"/>
                <a:gd name="T24" fmla="*/ 181 w 257"/>
                <a:gd name="T25" fmla="*/ 197 h 227"/>
                <a:gd name="T26" fmla="*/ 181 w 257"/>
                <a:gd name="T27" fmla="*/ 182 h 227"/>
                <a:gd name="T28" fmla="*/ 189 w 257"/>
                <a:gd name="T29" fmla="*/ 182 h 227"/>
                <a:gd name="T30" fmla="*/ 189 w 257"/>
                <a:gd name="T31" fmla="*/ 166 h 227"/>
                <a:gd name="T32" fmla="*/ 204 w 257"/>
                <a:gd name="T33" fmla="*/ 151 h 227"/>
                <a:gd name="T34" fmla="*/ 197 w 257"/>
                <a:gd name="T35" fmla="*/ 144 h 227"/>
                <a:gd name="T36" fmla="*/ 212 w 257"/>
                <a:gd name="T37" fmla="*/ 136 h 227"/>
                <a:gd name="T38" fmla="*/ 212 w 257"/>
                <a:gd name="T39" fmla="*/ 106 h 227"/>
                <a:gd name="T40" fmla="*/ 227 w 257"/>
                <a:gd name="T41" fmla="*/ 106 h 227"/>
                <a:gd name="T42" fmla="*/ 227 w 257"/>
                <a:gd name="T43" fmla="*/ 98 h 227"/>
                <a:gd name="T44" fmla="*/ 234 w 257"/>
                <a:gd name="T45" fmla="*/ 83 h 227"/>
                <a:gd name="T46" fmla="*/ 227 w 257"/>
                <a:gd name="T47" fmla="*/ 68 h 227"/>
                <a:gd name="T48" fmla="*/ 242 w 257"/>
                <a:gd name="T49" fmla="*/ 60 h 227"/>
                <a:gd name="T50" fmla="*/ 242 w 257"/>
                <a:gd name="T51" fmla="*/ 45 h 227"/>
                <a:gd name="T52" fmla="*/ 257 w 257"/>
                <a:gd name="T53" fmla="*/ 38 h 227"/>
                <a:gd name="T54" fmla="*/ 250 w 257"/>
                <a:gd name="T55" fmla="*/ 30 h 227"/>
                <a:gd name="T56" fmla="*/ 250 w 257"/>
                <a:gd name="T57" fmla="*/ 3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7">
                  <a:moveTo>
                    <a:pt x="250" y="30"/>
                  </a:moveTo>
                  <a:lnTo>
                    <a:pt x="219" y="30"/>
                  </a:lnTo>
                  <a:lnTo>
                    <a:pt x="234" y="15"/>
                  </a:lnTo>
                  <a:lnTo>
                    <a:pt x="227" y="0"/>
                  </a:lnTo>
                  <a:lnTo>
                    <a:pt x="197" y="0"/>
                  </a:lnTo>
                  <a:lnTo>
                    <a:pt x="0" y="7"/>
                  </a:lnTo>
                  <a:lnTo>
                    <a:pt x="15" y="75"/>
                  </a:lnTo>
                  <a:lnTo>
                    <a:pt x="7" y="189"/>
                  </a:lnTo>
                  <a:lnTo>
                    <a:pt x="38" y="197"/>
                  </a:lnTo>
                  <a:lnTo>
                    <a:pt x="38" y="227"/>
                  </a:lnTo>
                  <a:lnTo>
                    <a:pt x="189" y="227"/>
                  </a:lnTo>
                  <a:lnTo>
                    <a:pt x="189" y="197"/>
                  </a:lnTo>
                  <a:lnTo>
                    <a:pt x="181" y="197"/>
                  </a:lnTo>
                  <a:lnTo>
                    <a:pt x="181" y="182"/>
                  </a:lnTo>
                  <a:lnTo>
                    <a:pt x="189" y="182"/>
                  </a:lnTo>
                  <a:lnTo>
                    <a:pt x="189" y="166"/>
                  </a:lnTo>
                  <a:lnTo>
                    <a:pt x="204" y="151"/>
                  </a:lnTo>
                  <a:lnTo>
                    <a:pt x="197" y="144"/>
                  </a:lnTo>
                  <a:lnTo>
                    <a:pt x="212" y="136"/>
                  </a:lnTo>
                  <a:lnTo>
                    <a:pt x="212" y="106"/>
                  </a:lnTo>
                  <a:lnTo>
                    <a:pt x="227" y="106"/>
                  </a:lnTo>
                  <a:lnTo>
                    <a:pt x="227" y="98"/>
                  </a:lnTo>
                  <a:lnTo>
                    <a:pt x="234" y="83"/>
                  </a:lnTo>
                  <a:lnTo>
                    <a:pt x="227" y="68"/>
                  </a:lnTo>
                  <a:lnTo>
                    <a:pt x="242" y="60"/>
                  </a:lnTo>
                  <a:lnTo>
                    <a:pt x="242" y="45"/>
                  </a:lnTo>
                  <a:lnTo>
                    <a:pt x="257" y="38"/>
                  </a:lnTo>
                  <a:lnTo>
                    <a:pt x="250" y="30"/>
                  </a:lnTo>
                  <a:lnTo>
                    <a:pt x="250"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3" name="Freeform 148"/>
            <p:cNvSpPr>
              <a:spLocks/>
            </p:cNvSpPr>
            <p:nvPr/>
          </p:nvSpPr>
          <p:spPr bwMode="auto">
            <a:xfrm>
              <a:off x="1566"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5 h 690"/>
                <a:gd name="T20" fmla="*/ 45 w 401"/>
                <a:gd name="T21" fmla="*/ 281 h 690"/>
                <a:gd name="T22" fmla="*/ 53 w 401"/>
                <a:gd name="T23" fmla="*/ 265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8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2 h 690"/>
                <a:gd name="T60" fmla="*/ 220 w 401"/>
                <a:gd name="T61" fmla="*/ 622 h 690"/>
                <a:gd name="T62" fmla="*/ 227 w 401"/>
                <a:gd name="T63" fmla="*/ 675 h 690"/>
                <a:gd name="T64" fmla="*/ 356 w 401"/>
                <a:gd name="T65" fmla="*/ 690 h 690"/>
                <a:gd name="T66" fmla="*/ 371 w 401"/>
                <a:gd name="T67" fmla="*/ 683 h 690"/>
                <a:gd name="T68" fmla="*/ 364 w 401"/>
                <a:gd name="T69" fmla="*/ 652 h 690"/>
                <a:gd name="T70" fmla="*/ 379 w 401"/>
                <a:gd name="T71" fmla="*/ 637 h 690"/>
                <a:gd name="T72" fmla="*/ 379 w 401"/>
                <a:gd name="T73" fmla="*/ 614 h 690"/>
                <a:gd name="T74" fmla="*/ 401 w 401"/>
                <a:gd name="T75" fmla="*/ 599 h 690"/>
                <a:gd name="T76" fmla="*/ 386 w 401"/>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5"/>
                  </a:lnTo>
                  <a:lnTo>
                    <a:pt x="45" y="281"/>
                  </a:lnTo>
                  <a:lnTo>
                    <a:pt x="53" y="265"/>
                  </a:lnTo>
                  <a:lnTo>
                    <a:pt x="61" y="273"/>
                  </a:lnTo>
                  <a:lnTo>
                    <a:pt x="53" y="273"/>
                  </a:lnTo>
                  <a:lnTo>
                    <a:pt x="61" y="311"/>
                  </a:lnTo>
                  <a:lnTo>
                    <a:pt x="45" y="296"/>
                  </a:lnTo>
                  <a:lnTo>
                    <a:pt x="45" y="281"/>
                  </a:lnTo>
                  <a:lnTo>
                    <a:pt x="38" y="319"/>
                  </a:lnTo>
                  <a:lnTo>
                    <a:pt x="61" y="341"/>
                  </a:lnTo>
                  <a:lnTo>
                    <a:pt x="45" y="379"/>
                  </a:lnTo>
                  <a:lnTo>
                    <a:pt x="83" y="448"/>
                  </a:lnTo>
                  <a:lnTo>
                    <a:pt x="76" y="463"/>
                  </a:lnTo>
                  <a:lnTo>
                    <a:pt x="91" y="470"/>
                  </a:lnTo>
                  <a:lnTo>
                    <a:pt x="83" y="508"/>
                  </a:lnTo>
                  <a:lnTo>
                    <a:pt x="91" y="516"/>
                  </a:lnTo>
                  <a:lnTo>
                    <a:pt x="129" y="531"/>
                  </a:lnTo>
                  <a:lnTo>
                    <a:pt x="151" y="554"/>
                  </a:lnTo>
                  <a:lnTo>
                    <a:pt x="182" y="569"/>
                  </a:lnTo>
                  <a:lnTo>
                    <a:pt x="182" y="584"/>
                  </a:lnTo>
                  <a:lnTo>
                    <a:pt x="197" y="592"/>
                  </a:lnTo>
                  <a:lnTo>
                    <a:pt x="220" y="622"/>
                  </a:lnTo>
                  <a:lnTo>
                    <a:pt x="227" y="675"/>
                  </a:lnTo>
                  <a:lnTo>
                    <a:pt x="356" y="690"/>
                  </a:lnTo>
                  <a:lnTo>
                    <a:pt x="371" y="683"/>
                  </a:lnTo>
                  <a:lnTo>
                    <a:pt x="364" y="652"/>
                  </a:lnTo>
                  <a:lnTo>
                    <a:pt x="379" y="637"/>
                  </a:lnTo>
                  <a:lnTo>
                    <a:pt x="379" y="614"/>
                  </a:lnTo>
                  <a:lnTo>
                    <a:pt x="401" y="599"/>
                  </a:lnTo>
                  <a:lnTo>
                    <a:pt x="386" y="54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4" name="Freeform 149"/>
            <p:cNvSpPr>
              <a:spLocks/>
            </p:cNvSpPr>
            <p:nvPr/>
          </p:nvSpPr>
          <p:spPr bwMode="auto">
            <a:xfrm>
              <a:off x="1566"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5 h 690"/>
                <a:gd name="T20" fmla="*/ 45 w 401"/>
                <a:gd name="T21" fmla="*/ 281 h 690"/>
                <a:gd name="T22" fmla="*/ 53 w 401"/>
                <a:gd name="T23" fmla="*/ 265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8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2 h 690"/>
                <a:gd name="T60" fmla="*/ 220 w 401"/>
                <a:gd name="T61" fmla="*/ 622 h 690"/>
                <a:gd name="T62" fmla="*/ 227 w 401"/>
                <a:gd name="T63" fmla="*/ 675 h 690"/>
                <a:gd name="T64" fmla="*/ 356 w 401"/>
                <a:gd name="T65" fmla="*/ 690 h 690"/>
                <a:gd name="T66" fmla="*/ 371 w 401"/>
                <a:gd name="T67" fmla="*/ 683 h 690"/>
                <a:gd name="T68" fmla="*/ 364 w 401"/>
                <a:gd name="T69" fmla="*/ 652 h 690"/>
                <a:gd name="T70" fmla="*/ 379 w 401"/>
                <a:gd name="T71" fmla="*/ 637 h 690"/>
                <a:gd name="T72" fmla="*/ 379 w 401"/>
                <a:gd name="T73" fmla="*/ 614 h 690"/>
                <a:gd name="T74" fmla="*/ 401 w 401"/>
                <a:gd name="T75" fmla="*/ 599 h 690"/>
                <a:gd name="T76" fmla="*/ 386 w 401"/>
                <a:gd name="T77" fmla="*/ 546 h 690"/>
                <a:gd name="T78" fmla="*/ 386 w 401"/>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5"/>
                  </a:lnTo>
                  <a:lnTo>
                    <a:pt x="45" y="281"/>
                  </a:lnTo>
                  <a:lnTo>
                    <a:pt x="53" y="265"/>
                  </a:lnTo>
                  <a:lnTo>
                    <a:pt x="61" y="273"/>
                  </a:lnTo>
                  <a:lnTo>
                    <a:pt x="53" y="273"/>
                  </a:lnTo>
                  <a:lnTo>
                    <a:pt x="61" y="311"/>
                  </a:lnTo>
                  <a:lnTo>
                    <a:pt x="45" y="296"/>
                  </a:lnTo>
                  <a:lnTo>
                    <a:pt x="45" y="281"/>
                  </a:lnTo>
                  <a:lnTo>
                    <a:pt x="38" y="319"/>
                  </a:lnTo>
                  <a:lnTo>
                    <a:pt x="61" y="341"/>
                  </a:lnTo>
                  <a:lnTo>
                    <a:pt x="45" y="379"/>
                  </a:lnTo>
                  <a:lnTo>
                    <a:pt x="83" y="448"/>
                  </a:lnTo>
                  <a:lnTo>
                    <a:pt x="76" y="463"/>
                  </a:lnTo>
                  <a:lnTo>
                    <a:pt x="91" y="470"/>
                  </a:lnTo>
                  <a:lnTo>
                    <a:pt x="83" y="508"/>
                  </a:lnTo>
                  <a:lnTo>
                    <a:pt x="91" y="516"/>
                  </a:lnTo>
                  <a:lnTo>
                    <a:pt x="129" y="531"/>
                  </a:lnTo>
                  <a:lnTo>
                    <a:pt x="151" y="554"/>
                  </a:lnTo>
                  <a:lnTo>
                    <a:pt x="182" y="569"/>
                  </a:lnTo>
                  <a:lnTo>
                    <a:pt x="182" y="584"/>
                  </a:lnTo>
                  <a:lnTo>
                    <a:pt x="197" y="592"/>
                  </a:lnTo>
                  <a:lnTo>
                    <a:pt x="220" y="622"/>
                  </a:lnTo>
                  <a:lnTo>
                    <a:pt x="227" y="675"/>
                  </a:lnTo>
                  <a:lnTo>
                    <a:pt x="356" y="690"/>
                  </a:lnTo>
                  <a:lnTo>
                    <a:pt x="371" y="683"/>
                  </a:lnTo>
                  <a:lnTo>
                    <a:pt x="364" y="652"/>
                  </a:lnTo>
                  <a:lnTo>
                    <a:pt x="379" y="637"/>
                  </a:lnTo>
                  <a:lnTo>
                    <a:pt x="379" y="614"/>
                  </a:lnTo>
                  <a:lnTo>
                    <a:pt x="401" y="599"/>
                  </a:lnTo>
                  <a:lnTo>
                    <a:pt x="386" y="546"/>
                  </a:lnTo>
                  <a:lnTo>
                    <a:pt x="386" y="55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5" name="Freeform 150"/>
            <p:cNvSpPr>
              <a:spLocks/>
            </p:cNvSpPr>
            <p:nvPr/>
          </p:nvSpPr>
          <p:spPr bwMode="auto">
            <a:xfrm>
              <a:off x="2255" y="1959"/>
              <a:ext cx="364" cy="288"/>
            </a:xfrm>
            <a:custGeom>
              <a:avLst/>
              <a:gdLst>
                <a:gd name="T0" fmla="*/ 364 w 364"/>
                <a:gd name="T1" fmla="*/ 99 h 288"/>
                <a:gd name="T2" fmla="*/ 364 w 364"/>
                <a:gd name="T3" fmla="*/ 30 h 288"/>
                <a:gd name="T4" fmla="*/ 273 w 364"/>
                <a:gd name="T5" fmla="*/ 23 h 288"/>
                <a:gd name="T6" fmla="*/ 38 w 364"/>
                <a:gd name="T7" fmla="*/ 0 h 288"/>
                <a:gd name="T8" fmla="*/ 0 w 364"/>
                <a:gd name="T9" fmla="*/ 250 h 288"/>
                <a:gd name="T10" fmla="*/ 303 w 364"/>
                <a:gd name="T11" fmla="*/ 281 h 288"/>
                <a:gd name="T12" fmla="*/ 349 w 364"/>
                <a:gd name="T13" fmla="*/ 288 h 288"/>
                <a:gd name="T14" fmla="*/ 364 w 364"/>
                <a:gd name="T15" fmla="*/ 99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288">
                  <a:moveTo>
                    <a:pt x="364" y="99"/>
                  </a:moveTo>
                  <a:lnTo>
                    <a:pt x="364" y="30"/>
                  </a:lnTo>
                  <a:lnTo>
                    <a:pt x="273" y="23"/>
                  </a:lnTo>
                  <a:lnTo>
                    <a:pt x="38" y="0"/>
                  </a:lnTo>
                  <a:lnTo>
                    <a:pt x="0" y="250"/>
                  </a:lnTo>
                  <a:lnTo>
                    <a:pt x="303" y="281"/>
                  </a:lnTo>
                  <a:lnTo>
                    <a:pt x="349" y="288"/>
                  </a:lnTo>
                  <a:lnTo>
                    <a:pt x="364" y="99"/>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6" name="Freeform 151"/>
            <p:cNvSpPr>
              <a:spLocks/>
            </p:cNvSpPr>
            <p:nvPr/>
          </p:nvSpPr>
          <p:spPr bwMode="auto">
            <a:xfrm>
              <a:off x="2255" y="1959"/>
              <a:ext cx="364" cy="288"/>
            </a:xfrm>
            <a:custGeom>
              <a:avLst/>
              <a:gdLst>
                <a:gd name="T0" fmla="*/ 364 w 364"/>
                <a:gd name="T1" fmla="*/ 99 h 288"/>
                <a:gd name="T2" fmla="*/ 364 w 364"/>
                <a:gd name="T3" fmla="*/ 30 h 288"/>
                <a:gd name="T4" fmla="*/ 273 w 364"/>
                <a:gd name="T5" fmla="*/ 23 h 288"/>
                <a:gd name="T6" fmla="*/ 38 w 364"/>
                <a:gd name="T7" fmla="*/ 0 h 288"/>
                <a:gd name="T8" fmla="*/ 0 w 364"/>
                <a:gd name="T9" fmla="*/ 250 h 288"/>
                <a:gd name="T10" fmla="*/ 303 w 364"/>
                <a:gd name="T11" fmla="*/ 281 h 288"/>
                <a:gd name="T12" fmla="*/ 349 w 364"/>
                <a:gd name="T13" fmla="*/ 288 h 288"/>
                <a:gd name="T14" fmla="*/ 364 w 364"/>
                <a:gd name="T15" fmla="*/ 99 h 288"/>
                <a:gd name="T16" fmla="*/ 364 w 364"/>
                <a:gd name="T17" fmla="*/ 10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288">
                  <a:moveTo>
                    <a:pt x="364" y="99"/>
                  </a:moveTo>
                  <a:lnTo>
                    <a:pt x="364" y="30"/>
                  </a:lnTo>
                  <a:lnTo>
                    <a:pt x="273" y="23"/>
                  </a:lnTo>
                  <a:lnTo>
                    <a:pt x="38" y="0"/>
                  </a:lnTo>
                  <a:lnTo>
                    <a:pt x="0" y="250"/>
                  </a:lnTo>
                  <a:lnTo>
                    <a:pt x="303" y="281"/>
                  </a:lnTo>
                  <a:lnTo>
                    <a:pt x="349" y="288"/>
                  </a:lnTo>
                  <a:lnTo>
                    <a:pt x="364" y="99"/>
                  </a:lnTo>
                  <a:lnTo>
                    <a:pt x="364" y="10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7" name="Freeform 152"/>
            <p:cNvSpPr>
              <a:spLocks/>
            </p:cNvSpPr>
            <p:nvPr/>
          </p:nvSpPr>
          <p:spPr bwMode="auto">
            <a:xfrm>
              <a:off x="3952" y="1800"/>
              <a:ext cx="83" cy="83"/>
            </a:xfrm>
            <a:custGeom>
              <a:avLst/>
              <a:gdLst>
                <a:gd name="T0" fmla="*/ 75 w 83"/>
                <a:gd name="T1" fmla="*/ 0 h 83"/>
                <a:gd name="T2" fmla="*/ 0 w 83"/>
                <a:gd name="T3" fmla="*/ 15 h 83"/>
                <a:gd name="T4" fmla="*/ 15 w 83"/>
                <a:gd name="T5" fmla="*/ 68 h 83"/>
                <a:gd name="T6" fmla="*/ 0 w 83"/>
                <a:gd name="T7" fmla="*/ 76 h 83"/>
                <a:gd name="T8" fmla="*/ 7 w 83"/>
                <a:gd name="T9" fmla="*/ 83 h 83"/>
                <a:gd name="T10" fmla="*/ 37 w 83"/>
                <a:gd name="T11" fmla="*/ 53 h 83"/>
                <a:gd name="T12" fmla="*/ 60 w 83"/>
                <a:gd name="T13" fmla="*/ 45 h 83"/>
                <a:gd name="T14" fmla="*/ 83 w 83"/>
                <a:gd name="T15" fmla="*/ 30 h 83"/>
                <a:gd name="T16" fmla="*/ 75 w 8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75" y="0"/>
                  </a:moveTo>
                  <a:lnTo>
                    <a:pt x="0" y="15"/>
                  </a:lnTo>
                  <a:lnTo>
                    <a:pt x="15" y="68"/>
                  </a:lnTo>
                  <a:lnTo>
                    <a:pt x="0" y="76"/>
                  </a:lnTo>
                  <a:lnTo>
                    <a:pt x="7" y="83"/>
                  </a:lnTo>
                  <a:lnTo>
                    <a:pt x="37" y="53"/>
                  </a:lnTo>
                  <a:lnTo>
                    <a:pt x="60" y="45"/>
                  </a:lnTo>
                  <a:lnTo>
                    <a:pt x="83" y="30"/>
                  </a:lnTo>
                  <a:lnTo>
                    <a:pt x="75" y="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8" name="Freeform 153"/>
            <p:cNvSpPr>
              <a:spLocks/>
            </p:cNvSpPr>
            <p:nvPr/>
          </p:nvSpPr>
          <p:spPr bwMode="auto">
            <a:xfrm>
              <a:off x="3952" y="1800"/>
              <a:ext cx="83" cy="83"/>
            </a:xfrm>
            <a:custGeom>
              <a:avLst/>
              <a:gdLst>
                <a:gd name="T0" fmla="*/ 75 w 83"/>
                <a:gd name="T1" fmla="*/ 0 h 83"/>
                <a:gd name="T2" fmla="*/ 0 w 83"/>
                <a:gd name="T3" fmla="*/ 15 h 83"/>
                <a:gd name="T4" fmla="*/ 15 w 83"/>
                <a:gd name="T5" fmla="*/ 68 h 83"/>
                <a:gd name="T6" fmla="*/ 0 w 83"/>
                <a:gd name="T7" fmla="*/ 76 h 83"/>
                <a:gd name="T8" fmla="*/ 7 w 83"/>
                <a:gd name="T9" fmla="*/ 83 h 83"/>
                <a:gd name="T10" fmla="*/ 37 w 83"/>
                <a:gd name="T11" fmla="*/ 53 h 83"/>
                <a:gd name="T12" fmla="*/ 60 w 83"/>
                <a:gd name="T13" fmla="*/ 45 h 83"/>
                <a:gd name="T14" fmla="*/ 83 w 83"/>
                <a:gd name="T15" fmla="*/ 30 h 83"/>
                <a:gd name="T16" fmla="*/ 75 w 83"/>
                <a:gd name="T17" fmla="*/ 0 h 83"/>
                <a:gd name="T18" fmla="*/ 75 w 83"/>
                <a:gd name="T1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75" y="0"/>
                  </a:moveTo>
                  <a:lnTo>
                    <a:pt x="0" y="15"/>
                  </a:lnTo>
                  <a:lnTo>
                    <a:pt x="15" y="68"/>
                  </a:lnTo>
                  <a:lnTo>
                    <a:pt x="0" y="76"/>
                  </a:lnTo>
                  <a:lnTo>
                    <a:pt x="7" y="83"/>
                  </a:lnTo>
                  <a:lnTo>
                    <a:pt x="37" y="53"/>
                  </a:lnTo>
                  <a:lnTo>
                    <a:pt x="60" y="45"/>
                  </a:lnTo>
                  <a:lnTo>
                    <a:pt x="83" y="30"/>
                  </a:lnTo>
                  <a:lnTo>
                    <a:pt x="75" y="0"/>
                  </a:lnTo>
                  <a:lnTo>
                    <a:pt x="75" y="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9" name="Freeform 154"/>
            <p:cNvSpPr>
              <a:spLocks/>
            </p:cNvSpPr>
            <p:nvPr/>
          </p:nvSpPr>
          <p:spPr bwMode="auto">
            <a:xfrm>
              <a:off x="3876" y="1974"/>
              <a:ext cx="53" cy="84"/>
            </a:xfrm>
            <a:custGeom>
              <a:avLst/>
              <a:gdLst>
                <a:gd name="T0" fmla="*/ 53 w 53"/>
                <a:gd name="T1" fmla="*/ 68 h 84"/>
                <a:gd name="T2" fmla="*/ 45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4">
                  <a:moveTo>
                    <a:pt x="53" y="68"/>
                  </a:moveTo>
                  <a:lnTo>
                    <a:pt x="45" y="53"/>
                  </a:lnTo>
                  <a:lnTo>
                    <a:pt x="15" y="23"/>
                  </a:lnTo>
                  <a:lnTo>
                    <a:pt x="15" y="0"/>
                  </a:lnTo>
                  <a:lnTo>
                    <a:pt x="0" y="8"/>
                  </a:lnTo>
                  <a:lnTo>
                    <a:pt x="23" y="84"/>
                  </a:lnTo>
                  <a:lnTo>
                    <a:pt x="53" y="76"/>
                  </a:lnTo>
                  <a:lnTo>
                    <a:pt x="53" y="6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0" name="Freeform 155"/>
            <p:cNvSpPr>
              <a:spLocks/>
            </p:cNvSpPr>
            <p:nvPr/>
          </p:nvSpPr>
          <p:spPr bwMode="auto">
            <a:xfrm>
              <a:off x="3876" y="1974"/>
              <a:ext cx="53" cy="84"/>
            </a:xfrm>
            <a:custGeom>
              <a:avLst/>
              <a:gdLst>
                <a:gd name="T0" fmla="*/ 53 w 53"/>
                <a:gd name="T1" fmla="*/ 68 h 84"/>
                <a:gd name="T2" fmla="*/ 45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 name="T16" fmla="*/ 53 w 53"/>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84">
                  <a:moveTo>
                    <a:pt x="53" y="68"/>
                  </a:moveTo>
                  <a:lnTo>
                    <a:pt x="45" y="53"/>
                  </a:lnTo>
                  <a:lnTo>
                    <a:pt x="15" y="23"/>
                  </a:lnTo>
                  <a:lnTo>
                    <a:pt x="15" y="0"/>
                  </a:lnTo>
                  <a:lnTo>
                    <a:pt x="0" y="8"/>
                  </a:lnTo>
                  <a:lnTo>
                    <a:pt x="23" y="84"/>
                  </a:lnTo>
                  <a:lnTo>
                    <a:pt x="53" y="76"/>
                  </a:lnTo>
                  <a:lnTo>
                    <a:pt x="53" y="68"/>
                  </a:lnTo>
                  <a:lnTo>
                    <a:pt x="53" y="7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1" name="Freeform 156"/>
            <p:cNvSpPr>
              <a:spLocks/>
            </p:cNvSpPr>
            <p:nvPr/>
          </p:nvSpPr>
          <p:spPr bwMode="auto">
            <a:xfrm>
              <a:off x="3823" y="2042"/>
              <a:ext cx="7" cy="8"/>
            </a:xfrm>
            <a:custGeom>
              <a:avLst/>
              <a:gdLst>
                <a:gd name="T0" fmla="*/ 7 w 7"/>
                <a:gd name="T1" fmla="*/ 8 h 8"/>
                <a:gd name="T2" fmla="*/ 0 w 7"/>
                <a:gd name="T3" fmla="*/ 0 h 8"/>
                <a:gd name="T4" fmla="*/ 7 w 7"/>
                <a:gd name="T5" fmla="*/ 0 h 8"/>
                <a:gd name="T6" fmla="*/ 7 w 7"/>
                <a:gd name="T7" fmla="*/ 8 h 8"/>
              </a:gdLst>
              <a:ahLst/>
              <a:cxnLst>
                <a:cxn ang="0">
                  <a:pos x="T0" y="T1"/>
                </a:cxn>
                <a:cxn ang="0">
                  <a:pos x="T2" y="T3"/>
                </a:cxn>
                <a:cxn ang="0">
                  <a:pos x="T4" y="T5"/>
                </a:cxn>
                <a:cxn ang="0">
                  <a:pos x="T6" y="T7"/>
                </a:cxn>
              </a:cxnLst>
              <a:rect l="0" t="0" r="r" b="b"/>
              <a:pathLst>
                <a:path w="7" h="8">
                  <a:moveTo>
                    <a:pt x="7" y="8"/>
                  </a:moveTo>
                  <a:lnTo>
                    <a:pt x="0" y="0"/>
                  </a:lnTo>
                  <a:lnTo>
                    <a:pt x="7" y="0"/>
                  </a:lnTo>
                  <a:lnTo>
                    <a:pt x="7"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2" name="Freeform 157"/>
            <p:cNvSpPr>
              <a:spLocks/>
            </p:cNvSpPr>
            <p:nvPr/>
          </p:nvSpPr>
          <p:spPr bwMode="auto">
            <a:xfrm>
              <a:off x="3823" y="2042"/>
              <a:ext cx="7" cy="16"/>
            </a:xfrm>
            <a:custGeom>
              <a:avLst/>
              <a:gdLst>
                <a:gd name="T0" fmla="*/ 7 w 7"/>
                <a:gd name="T1" fmla="*/ 8 h 16"/>
                <a:gd name="T2" fmla="*/ 0 w 7"/>
                <a:gd name="T3" fmla="*/ 0 h 16"/>
                <a:gd name="T4" fmla="*/ 7 w 7"/>
                <a:gd name="T5" fmla="*/ 0 h 16"/>
                <a:gd name="T6" fmla="*/ 7 w 7"/>
                <a:gd name="T7" fmla="*/ 8 h 16"/>
                <a:gd name="T8" fmla="*/ 7 w 7"/>
                <a:gd name="T9" fmla="*/ 16 h 16"/>
              </a:gdLst>
              <a:ahLst/>
              <a:cxnLst>
                <a:cxn ang="0">
                  <a:pos x="T0" y="T1"/>
                </a:cxn>
                <a:cxn ang="0">
                  <a:pos x="T2" y="T3"/>
                </a:cxn>
                <a:cxn ang="0">
                  <a:pos x="T4" y="T5"/>
                </a:cxn>
                <a:cxn ang="0">
                  <a:pos x="T6" y="T7"/>
                </a:cxn>
                <a:cxn ang="0">
                  <a:pos x="T8" y="T9"/>
                </a:cxn>
              </a:cxnLst>
              <a:rect l="0" t="0" r="r" b="b"/>
              <a:pathLst>
                <a:path w="7" h="16">
                  <a:moveTo>
                    <a:pt x="7" y="8"/>
                  </a:moveTo>
                  <a:lnTo>
                    <a:pt x="0" y="0"/>
                  </a:lnTo>
                  <a:lnTo>
                    <a:pt x="7" y="0"/>
                  </a:lnTo>
                  <a:lnTo>
                    <a:pt x="7" y="8"/>
                  </a:lnTo>
                  <a:lnTo>
                    <a:pt x="7"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3" name="Freeform 158"/>
            <p:cNvSpPr>
              <a:spLocks/>
            </p:cNvSpPr>
            <p:nvPr/>
          </p:nvSpPr>
          <p:spPr bwMode="auto">
            <a:xfrm>
              <a:off x="3361" y="2596"/>
              <a:ext cx="454" cy="342"/>
            </a:xfrm>
            <a:custGeom>
              <a:avLst/>
              <a:gdLst>
                <a:gd name="T0" fmla="*/ 447 w 454"/>
                <a:gd name="T1" fmla="*/ 228 h 342"/>
                <a:gd name="T2" fmla="*/ 409 w 454"/>
                <a:gd name="T3" fmla="*/ 152 h 342"/>
                <a:gd name="T4" fmla="*/ 401 w 454"/>
                <a:gd name="T5" fmla="*/ 122 h 342"/>
                <a:gd name="T6" fmla="*/ 356 w 454"/>
                <a:gd name="T7" fmla="*/ 61 h 342"/>
                <a:gd name="T8" fmla="*/ 326 w 454"/>
                <a:gd name="T9" fmla="*/ 0 h 342"/>
                <a:gd name="T10" fmla="*/ 303 w 454"/>
                <a:gd name="T11" fmla="*/ 0 h 342"/>
                <a:gd name="T12" fmla="*/ 303 w 454"/>
                <a:gd name="T13" fmla="*/ 23 h 342"/>
                <a:gd name="T14" fmla="*/ 295 w 454"/>
                <a:gd name="T15" fmla="*/ 23 h 342"/>
                <a:gd name="T16" fmla="*/ 295 w 454"/>
                <a:gd name="T17" fmla="*/ 15 h 342"/>
                <a:gd name="T18" fmla="*/ 151 w 454"/>
                <a:gd name="T19" fmla="*/ 23 h 342"/>
                <a:gd name="T20" fmla="*/ 136 w 454"/>
                <a:gd name="T21" fmla="*/ 8 h 342"/>
                <a:gd name="T22" fmla="*/ 0 w 454"/>
                <a:gd name="T23" fmla="*/ 23 h 342"/>
                <a:gd name="T24" fmla="*/ 7 w 454"/>
                <a:gd name="T25" fmla="*/ 53 h 342"/>
                <a:gd name="T26" fmla="*/ 7 w 454"/>
                <a:gd name="T27" fmla="*/ 61 h 342"/>
                <a:gd name="T28" fmla="*/ 23 w 454"/>
                <a:gd name="T29" fmla="*/ 61 h 342"/>
                <a:gd name="T30" fmla="*/ 23 w 454"/>
                <a:gd name="T31" fmla="*/ 46 h 342"/>
                <a:gd name="T32" fmla="*/ 30 w 454"/>
                <a:gd name="T33" fmla="*/ 53 h 342"/>
                <a:gd name="T34" fmla="*/ 30 w 454"/>
                <a:gd name="T35" fmla="*/ 38 h 342"/>
                <a:gd name="T36" fmla="*/ 38 w 454"/>
                <a:gd name="T37" fmla="*/ 53 h 342"/>
                <a:gd name="T38" fmla="*/ 23 w 454"/>
                <a:gd name="T39" fmla="*/ 61 h 342"/>
                <a:gd name="T40" fmla="*/ 76 w 454"/>
                <a:gd name="T41" fmla="*/ 46 h 342"/>
                <a:gd name="T42" fmla="*/ 83 w 454"/>
                <a:gd name="T43" fmla="*/ 53 h 342"/>
                <a:gd name="T44" fmla="*/ 60 w 454"/>
                <a:gd name="T45" fmla="*/ 53 h 342"/>
                <a:gd name="T46" fmla="*/ 106 w 454"/>
                <a:gd name="T47" fmla="*/ 68 h 342"/>
                <a:gd name="T48" fmla="*/ 98 w 454"/>
                <a:gd name="T49" fmla="*/ 53 h 342"/>
                <a:gd name="T50" fmla="*/ 113 w 454"/>
                <a:gd name="T51" fmla="*/ 53 h 342"/>
                <a:gd name="T52" fmla="*/ 106 w 454"/>
                <a:gd name="T53" fmla="*/ 61 h 342"/>
                <a:gd name="T54" fmla="*/ 121 w 454"/>
                <a:gd name="T55" fmla="*/ 68 h 342"/>
                <a:gd name="T56" fmla="*/ 106 w 454"/>
                <a:gd name="T57" fmla="*/ 61 h 342"/>
                <a:gd name="T58" fmla="*/ 129 w 454"/>
                <a:gd name="T59" fmla="*/ 84 h 342"/>
                <a:gd name="T60" fmla="*/ 129 w 454"/>
                <a:gd name="T61" fmla="*/ 91 h 342"/>
                <a:gd name="T62" fmla="*/ 144 w 454"/>
                <a:gd name="T63" fmla="*/ 91 h 342"/>
                <a:gd name="T64" fmla="*/ 182 w 454"/>
                <a:gd name="T65" fmla="*/ 68 h 342"/>
                <a:gd name="T66" fmla="*/ 182 w 454"/>
                <a:gd name="T67" fmla="*/ 61 h 342"/>
                <a:gd name="T68" fmla="*/ 189 w 454"/>
                <a:gd name="T69" fmla="*/ 53 h 342"/>
                <a:gd name="T70" fmla="*/ 219 w 454"/>
                <a:gd name="T71" fmla="*/ 68 h 342"/>
                <a:gd name="T72" fmla="*/ 257 w 454"/>
                <a:gd name="T73" fmla="*/ 106 h 342"/>
                <a:gd name="T74" fmla="*/ 273 w 454"/>
                <a:gd name="T75" fmla="*/ 106 h 342"/>
                <a:gd name="T76" fmla="*/ 288 w 454"/>
                <a:gd name="T77" fmla="*/ 144 h 342"/>
                <a:gd name="T78" fmla="*/ 280 w 454"/>
                <a:gd name="T79" fmla="*/ 190 h 342"/>
                <a:gd name="T80" fmla="*/ 295 w 454"/>
                <a:gd name="T81" fmla="*/ 197 h 342"/>
                <a:gd name="T82" fmla="*/ 295 w 454"/>
                <a:gd name="T83" fmla="*/ 182 h 342"/>
                <a:gd name="T84" fmla="*/ 288 w 454"/>
                <a:gd name="T85" fmla="*/ 175 h 342"/>
                <a:gd name="T86" fmla="*/ 303 w 454"/>
                <a:gd name="T87" fmla="*/ 182 h 342"/>
                <a:gd name="T88" fmla="*/ 303 w 454"/>
                <a:gd name="T89" fmla="*/ 175 h 342"/>
                <a:gd name="T90" fmla="*/ 295 w 454"/>
                <a:gd name="T91" fmla="*/ 205 h 342"/>
                <a:gd name="T92" fmla="*/ 310 w 454"/>
                <a:gd name="T93" fmla="*/ 205 h 342"/>
                <a:gd name="T94" fmla="*/ 295 w 454"/>
                <a:gd name="T95" fmla="*/ 213 h 342"/>
                <a:gd name="T96" fmla="*/ 318 w 454"/>
                <a:gd name="T97" fmla="*/ 243 h 342"/>
                <a:gd name="T98" fmla="*/ 333 w 454"/>
                <a:gd name="T99" fmla="*/ 251 h 342"/>
                <a:gd name="T100" fmla="*/ 326 w 454"/>
                <a:gd name="T101" fmla="*/ 235 h 342"/>
                <a:gd name="T102" fmla="*/ 333 w 454"/>
                <a:gd name="T103" fmla="*/ 235 h 342"/>
                <a:gd name="T104" fmla="*/ 341 w 454"/>
                <a:gd name="T105" fmla="*/ 266 h 342"/>
                <a:gd name="T106" fmla="*/ 348 w 454"/>
                <a:gd name="T107" fmla="*/ 251 h 342"/>
                <a:gd name="T108" fmla="*/ 341 w 454"/>
                <a:gd name="T109" fmla="*/ 266 h 342"/>
                <a:gd name="T110" fmla="*/ 348 w 454"/>
                <a:gd name="T111" fmla="*/ 266 h 342"/>
                <a:gd name="T112" fmla="*/ 363 w 454"/>
                <a:gd name="T113" fmla="*/ 304 h 342"/>
                <a:gd name="T114" fmla="*/ 386 w 454"/>
                <a:gd name="T115" fmla="*/ 311 h 342"/>
                <a:gd name="T116" fmla="*/ 401 w 454"/>
                <a:gd name="T117" fmla="*/ 342 h 342"/>
                <a:gd name="T118" fmla="*/ 447 w 454"/>
                <a:gd name="T119" fmla="*/ 319 h 342"/>
                <a:gd name="T120" fmla="*/ 454 w 454"/>
                <a:gd name="T121" fmla="*/ 288 h 342"/>
                <a:gd name="T122" fmla="*/ 447 w 454"/>
                <a:gd name="T123" fmla="*/ 2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2">
                  <a:moveTo>
                    <a:pt x="447" y="228"/>
                  </a:moveTo>
                  <a:lnTo>
                    <a:pt x="409" y="152"/>
                  </a:lnTo>
                  <a:lnTo>
                    <a:pt x="401" y="122"/>
                  </a:lnTo>
                  <a:lnTo>
                    <a:pt x="356" y="61"/>
                  </a:lnTo>
                  <a:lnTo>
                    <a:pt x="326" y="0"/>
                  </a:lnTo>
                  <a:lnTo>
                    <a:pt x="303" y="0"/>
                  </a:lnTo>
                  <a:lnTo>
                    <a:pt x="303" y="23"/>
                  </a:lnTo>
                  <a:lnTo>
                    <a:pt x="295" y="23"/>
                  </a:lnTo>
                  <a:lnTo>
                    <a:pt x="295" y="15"/>
                  </a:lnTo>
                  <a:lnTo>
                    <a:pt x="151" y="23"/>
                  </a:lnTo>
                  <a:lnTo>
                    <a:pt x="136" y="8"/>
                  </a:lnTo>
                  <a:lnTo>
                    <a:pt x="0" y="23"/>
                  </a:lnTo>
                  <a:lnTo>
                    <a:pt x="7" y="53"/>
                  </a:lnTo>
                  <a:lnTo>
                    <a:pt x="7" y="61"/>
                  </a:lnTo>
                  <a:lnTo>
                    <a:pt x="23" y="61"/>
                  </a:lnTo>
                  <a:lnTo>
                    <a:pt x="23" y="46"/>
                  </a:lnTo>
                  <a:lnTo>
                    <a:pt x="30" y="53"/>
                  </a:lnTo>
                  <a:lnTo>
                    <a:pt x="30" y="38"/>
                  </a:lnTo>
                  <a:lnTo>
                    <a:pt x="38" y="53"/>
                  </a:lnTo>
                  <a:lnTo>
                    <a:pt x="23" y="61"/>
                  </a:lnTo>
                  <a:lnTo>
                    <a:pt x="76" y="46"/>
                  </a:lnTo>
                  <a:lnTo>
                    <a:pt x="83" y="53"/>
                  </a:lnTo>
                  <a:lnTo>
                    <a:pt x="60" y="53"/>
                  </a:lnTo>
                  <a:lnTo>
                    <a:pt x="106" y="68"/>
                  </a:lnTo>
                  <a:lnTo>
                    <a:pt x="98" y="53"/>
                  </a:lnTo>
                  <a:lnTo>
                    <a:pt x="113" y="53"/>
                  </a:lnTo>
                  <a:lnTo>
                    <a:pt x="106" y="61"/>
                  </a:lnTo>
                  <a:lnTo>
                    <a:pt x="121" y="68"/>
                  </a:lnTo>
                  <a:lnTo>
                    <a:pt x="106" y="61"/>
                  </a:lnTo>
                  <a:lnTo>
                    <a:pt x="129" y="84"/>
                  </a:lnTo>
                  <a:lnTo>
                    <a:pt x="129" y="91"/>
                  </a:lnTo>
                  <a:lnTo>
                    <a:pt x="144" y="91"/>
                  </a:lnTo>
                  <a:lnTo>
                    <a:pt x="182" y="68"/>
                  </a:lnTo>
                  <a:lnTo>
                    <a:pt x="182" y="61"/>
                  </a:lnTo>
                  <a:lnTo>
                    <a:pt x="189" y="53"/>
                  </a:lnTo>
                  <a:lnTo>
                    <a:pt x="219" y="68"/>
                  </a:lnTo>
                  <a:lnTo>
                    <a:pt x="257" y="106"/>
                  </a:lnTo>
                  <a:lnTo>
                    <a:pt x="273" y="106"/>
                  </a:lnTo>
                  <a:lnTo>
                    <a:pt x="288" y="144"/>
                  </a:lnTo>
                  <a:lnTo>
                    <a:pt x="280" y="190"/>
                  </a:lnTo>
                  <a:lnTo>
                    <a:pt x="295" y="197"/>
                  </a:lnTo>
                  <a:lnTo>
                    <a:pt x="295" y="182"/>
                  </a:lnTo>
                  <a:lnTo>
                    <a:pt x="288" y="175"/>
                  </a:lnTo>
                  <a:lnTo>
                    <a:pt x="303" y="182"/>
                  </a:lnTo>
                  <a:lnTo>
                    <a:pt x="303" y="175"/>
                  </a:lnTo>
                  <a:lnTo>
                    <a:pt x="295" y="205"/>
                  </a:lnTo>
                  <a:lnTo>
                    <a:pt x="310" y="205"/>
                  </a:lnTo>
                  <a:lnTo>
                    <a:pt x="295" y="213"/>
                  </a:lnTo>
                  <a:lnTo>
                    <a:pt x="318" y="243"/>
                  </a:lnTo>
                  <a:lnTo>
                    <a:pt x="333" y="251"/>
                  </a:lnTo>
                  <a:lnTo>
                    <a:pt x="326" y="235"/>
                  </a:lnTo>
                  <a:lnTo>
                    <a:pt x="333" y="235"/>
                  </a:lnTo>
                  <a:lnTo>
                    <a:pt x="341" y="266"/>
                  </a:lnTo>
                  <a:lnTo>
                    <a:pt x="348" y="251"/>
                  </a:lnTo>
                  <a:lnTo>
                    <a:pt x="341" y="266"/>
                  </a:lnTo>
                  <a:lnTo>
                    <a:pt x="348" y="266"/>
                  </a:lnTo>
                  <a:lnTo>
                    <a:pt x="363" y="304"/>
                  </a:lnTo>
                  <a:lnTo>
                    <a:pt x="386" y="311"/>
                  </a:lnTo>
                  <a:lnTo>
                    <a:pt x="401" y="342"/>
                  </a:lnTo>
                  <a:lnTo>
                    <a:pt x="447" y="319"/>
                  </a:lnTo>
                  <a:lnTo>
                    <a:pt x="454" y="288"/>
                  </a:lnTo>
                  <a:lnTo>
                    <a:pt x="447" y="22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4" name="Freeform 159"/>
            <p:cNvSpPr>
              <a:spLocks/>
            </p:cNvSpPr>
            <p:nvPr/>
          </p:nvSpPr>
          <p:spPr bwMode="auto">
            <a:xfrm>
              <a:off x="3361" y="2596"/>
              <a:ext cx="454" cy="342"/>
            </a:xfrm>
            <a:custGeom>
              <a:avLst/>
              <a:gdLst>
                <a:gd name="T0" fmla="*/ 447 w 454"/>
                <a:gd name="T1" fmla="*/ 228 h 342"/>
                <a:gd name="T2" fmla="*/ 409 w 454"/>
                <a:gd name="T3" fmla="*/ 152 h 342"/>
                <a:gd name="T4" fmla="*/ 401 w 454"/>
                <a:gd name="T5" fmla="*/ 122 h 342"/>
                <a:gd name="T6" fmla="*/ 356 w 454"/>
                <a:gd name="T7" fmla="*/ 61 h 342"/>
                <a:gd name="T8" fmla="*/ 326 w 454"/>
                <a:gd name="T9" fmla="*/ 0 h 342"/>
                <a:gd name="T10" fmla="*/ 303 w 454"/>
                <a:gd name="T11" fmla="*/ 0 h 342"/>
                <a:gd name="T12" fmla="*/ 303 w 454"/>
                <a:gd name="T13" fmla="*/ 23 h 342"/>
                <a:gd name="T14" fmla="*/ 295 w 454"/>
                <a:gd name="T15" fmla="*/ 23 h 342"/>
                <a:gd name="T16" fmla="*/ 295 w 454"/>
                <a:gd name="T17" fmla="*/ 15 h 342"/>
                <a:gd name="T18" fmla="*/ 151 w 454"/>
                <a:gd name="T19" fmla="*/ 23 h 342"/>
                <a:gd name="T20" fmla="*/ 136 w 454"/>
                <a:gd name="T21" fmla="*/ 8 h 342"/>
                <a:gd name="T22" fmla="*/ 0 w 454"/>
                <a:gd name="T23" fmla="*/ 23 h 342"/>
                <a:gd name="T24" fmla="*/ 7 w 454"/>
                <a:gd name="T25" fmla="*/ 53 h 342"/>
                <a:gd name="T26" fmla="*/ 7 w 454"/>
                <a:gd name="T27" fmla="*/ 61 h 342"/>
                <a:gd name="T28" fmla="*/ 23 w 454"/>
                <a:gd name="T29" fmla="*/ 61 h 342"/>
                <a:gd name="T30" fmla="*/ 23 w 454"/>
                <a:gd name="T31" fmla="*/ 46 h 342"/>
                <a:gd name="T32" fmla="*/ 30 w 454"/>
                <a:gd name="T33" fmla="*/ 53 h 342"/>
                <a:gd name="T34" fmla="*/ 30 w 454"/>
                <a:gd name="T35" fmla="*/ 38 h 342"/>
                <a:gd name="T36" fmla="*/ 38 w 454"/>
                <a:gd name="T37" fmla="*/ 53 h 342"/>
                <a:gd name="T38" fmla="*/ 23 w 454"/>
                <a:gd name="T39" fmla="*/ 61 h 342"/>
                <a:gd name="T40" fmla="*/ 76 w 454"/>
                <a:gd name="T41" fmla="*/ 46 h 342"/>
                <a:gd name="T42" fmla="*/ 83 w 454"/>
                <a:gd name="T43" fmla="*/ 53 h 342"/>
                <a:gd name="T44" fmla="*/ 60 w 454"/>
                <a:gd name="T45" fmla="*/ 53 h 342"/>
                <a:gd name="T46" fmla="*/ 106 w 454"/>
                <a:gd name="T47" fmla="*/ 68 h 342"/>
                <a:gd name="T48" fmla="*/ 98 w 454"/>
                <a:gd name="T49" fmla="*/ 53 h 342"/>
                <a:gd name="T50" fmla="*/ 113 w 454"/>
                <a:gd name="T51" fmla="*/ 53 h 342"/>
                <a:gd name="T52" fmla="*/ 106 w 454"/>
                <a:gd name="T53" fmla="*/ 61 h 342"/>
                <a:gd name="T54" fmla="*/ 121 w 454"/>
                <a:gd name="T55" fmla="*/ 68 h 342"/>
                <a:gd name="T56" fmla="*/ 106 w 454"/>
                <a:gd name="T57" fmla="*/ 61 h 342"/>
                <a:gd name="T58" fmla="*/ 129 w 454"/>
                <a:gd name="T59" fmla="*/ 84 h 342"/>
                <a:gd name="T60" fmla="*/ 129 w 454"/>
                <a:gd name="T61" fmla="*/ 91 h 342"/>
                <a:gd name="T62" fmla="*/ 144 w 454"/>
                <a:gd name="T63" fmla="*/ 91 h 342"/>
                <a:gd name="T64" fmla="*/ 182 w 454"/>
                <a:gd name="T65" fmla="*/ 68 h 342"/>
                <a:gd name="T66" fmla="*/ 182 w 454"/>
                <a:gd name="T67" fmla="*/ 61 h 342"/>
                <a:gd name="T68" fmla="*/ 189 w 454"/>
                <a:gd name="T69" fmla="*/ 53 h 342"/>
                <a:gd name="T70" fmla="*/ 219 w 454"/>
                <a:gd name="T71" fmla="*/ 68 h 342"/>
                <a:gd name="T72" fmla="*/ 257 w 454"/>
                <a:gd name="T73" fmla="*/ 106 h 342"/>
                <a:gd name="T74" fmla="*/ 273 w 454"/>
                <a:gd name="T75" fmla="*/ 106 h 342"/>
                <a:gd name="T76" fmla="*/ 288 w 454"/>
                <a:gd name="T77" fmla="*/ 144 h 342"/>
                <a:gd name="T78" fmla="*/ 280 w 454"/>
                <a:gd name="T79" fmla="*/ 190 h 342"/>
                <a:gd name="T80" fmla="*/ 295 w 454"/>
                <a:gd name="T81" fmla="*/ 197 h 342"/>
                <a:gd name="T82" fmla="*/ 295 w 454"/>
                <a:gd name="T83" fmla="*/ 182 h 342"/>
                <a:gd name="T84" fmla="*/ 288 w 454"/>
                <a:gd name="T85" fmla="*/ 175 h 342"/>
                <a:gd name="T86" fmla="*/ 303 w 454"/>
                <a:gd name="T87" fmla="*/ 182 h 342"/>
                <a:gd name="T88" fmla="*/ 303 w 454"/>
                <a:gd name="T89" fmla="*/ 175 h 342"/>
                <a:gd name="T90" fmla="*/ 295 w 454"/>
                <a:gd name="T91" fmla="*/ 205 h 342"/>
                <a:gd name="T92" fmla="*/ 310 w 454"/>
                <a:gd name="T93" fmla="*/ 205 h 342"/>
                <a:gd name="T94" fmla="*/ 295 w 454"/>
                <a:gd name="T95" fmla="*/ 213 h 342"/>
                <a:gd name="T96" fmla="*/ 318 w 454"/>
                <a:gd name="T97" fmla="*/ 243 h 342"/>
                <a:gd name="T98" fmla="*/ 333 w 454"/>
                <a:gd name="T99" fmla="*/ 251 h 342"/>
                <a:gd name="T100" fmla="*/ 326 w 454"/>
                <a:gd name="T101" fmla="*/ 235 h 342"/>
                <a:gd name="T102" fmla="*/ 333 w 454"/>
                <a:gd name="T103" fmla="*/ 235 h 342"/>
                <a:gd name="T104" fmla="*/ 341 w 454"/>
                <a:gd name="T105" fmla="*/ 266 h 342"/>
                <a:gd name="T106" fmla="*/ 348 w 454"/>
                <a:gd name="T107" fmla="*/ 251 h 342"/>
                <a:gd name="T108" fmla="*/ 341 w 454"/>
                <a:gd name="T109" fmla="*/ 266 h 342"/>
                <a:gd name="T110" fmla="*/ 348 w 454"/>
                <a:gd name="T111" fmla="*/ 266 h 342"/>
                <a:gd name="T112" fmla="*/ 363 w 454"/>
                <a:gd name="T113" fmla="*/ 304 h 342"/>
                <a:gd name="T114" fmla="*/ 386 w 454"/>
                <a:gd name="T115" fmla="*/ 311 h 342"/>
                <a:gd name="T116" fmla="*/ 401 w 454"/>
                <a:gd name="T117" fmla="*/ 342 h 342"/>
                <a:gd name="T118" fmla="*/ 447 w 454"/>
                <a:gd name="T119" fmla="*/ 319 h 342"/>
                <a:gd name="T120" fmla="*/ 454 w 454"/>
                <a:gd name="T121" fmla="*/ 288 h 342"/>
                <a:gd name="T122" fmla="*/ 447 w 454"/>
                <a:gd name="T123" fmla="*/ 228 h 342"/>
                <a:gd name="T124" fmla="*/ 447 w 454"/>
                <a:gd name="T125" fmla="*/ 23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2">
                  <a:moveTo>
                    <a:pt x="447" y="228"/>
                  </a:moveTo>
                  <a:lnTo>
                    <a:pt x="409" y="152"/>
                  </a:lnTo>
                  <a:lnTo>
                    <a:pt x="401" y="122"/>
                  </a:lnTo>
                  <a:lnTo>
                    <a:pt x="356" y="61"/>
                  </a:lnTo>
                  <a:lnTo>
                    <a:pt x="326" y="0"/>
                  </a:lnTo>
                  <a:lnTo>
                    <a:pt x="303" y="0"/>
                  </a:lnTo>
                  <a:lnTo>
                    <a:pt x="303" y="23"/>
                  </a:lnTo>
                  <a:lnTo>
                    <a:pt x="295" y="23"/>
                  </a:lnTo>
                  <a:lnTo>
                    <a:pt x="295" y="15"/>
                  </a:lnTo>
                  <a:lnTo>
                    <a:pt x="151" y="23"/>
                  </a:lnTo>
                  <a:lnTo>
                    <a:pt x="136" y="8"/>
                  </a:lnTo>
                  <a:lnTo>
                    <a:pt x="0" y="23"/>
                  </a:lnTo>
                  <a:lnTo>
                    <a:pt x="7" y="53"/>
                  </a:lnTo>
                  <a:lnTo>
                    <a:pt x="7" y="61"/>
                  </a:lnTo>
                  <a:lnTo>
                    <a:pt x="23" y="61"/>
                  </a:lnTo>
                  <a:lnTo>
                    <a:pt x="23" y="46"/>
                  </a:lnTo>
                  <a:lnTo>
                    <a:pt x="30" y="53"/>
                  </a:lnTo>
                  <a:lnTo>
                    <a:pt x="30" y="38"/>
                  </a:lnTo>
                  <a:lnTo>
                    <a:pt x="38" y="53"/>
                  </a:lnTo>
                  <a:lnTo>
                    <a:pt x="23" y="61"/>
                  </a:lnTo>
                  <a:lnTo>
                    <a:pt x="76" y="46"/>
                  </a:lnTo>
                  <a:lnTo>
                    <a:pt x="83" y="53"/>
                  </a:lnTo>
                  <a:lnTo>
                    <a:pt x="60" y="53"/>
                  </a:lnTo>
                  <a:lnTo>
                    <a:pt x="106" y="68"/>
                  </a:lnTo>
                  <a:lnTo>
                    <a:pt x="98" y="53"/>
                  </a:lnTo>
                  <a:lnTo>
                    <a:pt x="113" y="53"/>
                  </a:lnTo>
                  <a:lnTo>
                    <a:pt x="106" y="61"/>
                  </a:lnTo>
                  <a:lnTo>
                    <a:pt x="121" y="68"/>
                  </a:lnTo>
                  <a:lnTo>
                    <a:pt x="106" y="61"/>
                  </a:lnTo>
                  <a:lnTo>
                    <a:pt x="129" y="84"/>
                  </a:lnTo>
                  <a:lnTo>
                    <a:pt x="129" y="91"/>
                  </a:lnTo>
                  <a:lnTo>
                    <a:pt x="144" y="91"/>
                  </a:lnTo>
                  <a:lnTo>
                    <a:pt x="182" y="68"/>
                  </a:lnTo>
                  <a:lnTo>
                    <a:pt x="182" y="61"/>
                  </a:lnTo>
                  <a:lnTo>
                    <a:pt x="189" y="53"/>
                  </a:lnTo>
                  <a:lnTo>
                    <a:pt x="219" y="68"/>
                  </a:lnTo>
                  <a:lnTo>
                    <a:pt x="257" y="106"/>
                  </a:lnTo>
                  <a:lnTo>
                    <a:pt x="273" y="106"/>
                  </a:lnTo>
                  <a:lnTo>
                    <a:pt x="288" y="144"/>
                  </a:lnTo>
                  <a:lnTo>
                    <a:pt x="280" y="190"/>
                  </a:lnTo>
                  <a:lnTo>
                    <a:pt x="295" y="197"/>
                  </a:lnTo>
                  <a:lnTo>
                    <a:pt x="295" y="182"/>
                  </a:lnTo>
                  <a:lnTo>
                    <a:pt x="288" y="175"/>
                  </a:lnTo>
                  <a:lnTo>
                    <a:pt x="303" y="182"/>
                  </a:lnTo>
                  <a:lnTo>
                    <a:pt x="303" y="175"/>
                  </a:lnTo>
                  <a:lnTo>
                    <a:pt x="295" y="205"/>
                  </a:lnTo>
                  <a:lnTo>
                    <a:pt x="310" y="205"/>
                  </a:lnTo>
                  <a:lnTo>
                    <a:pt x="295" y="213"/>
                  </a:lnTo>
                  <a:lnTo>
                    <a:pt x="318" y="243"/>
                  </a:lnTo>
                  <a:lnTo>
                    <a:pt x="333" y="251"/>
                  </a:lnTo>
                  <a:lnTo>
                    <a:pt x="326" y="235"/>
                  </a:lnTo>
                  <a:lnTo>
                    <a:pt x="333" y="235"/>
                  </a:lnTo>
                  <a:lnTo>
                    <a:pt x="341" y="266"/>
                  </a:lnTo>
                  <a:lnTo>
                    <a:pt x="348" y="251"/>
                  </a:lnTo>
                  <a:lnTo>
                    <a:pt x="341" y="266"/>
                  </a:lnTo>
                  <a:lnTo>
                    <a:pt x="348" y="266"/>
                  </a:lnTo>
                  <a:lnTo>
                    <a:pt x="363" y="304"/>
                  </a:lnTo>
                  <a:lnTo>
                    <a:pt x="386" y="311"/>
                  </a:lnTo>
                  <a:lnTo>
                    <a:pt x="401" y="342"/>
                  </a:lnTo>
                  <a:lnTo>
                    <a:pt x="447" y="319"/>
                  </a:lnTo>
                  <a:lnTo>
                    <a:pt x="454" y="288"/>
                  </a:lnTo>
                  <a:lnTo>
                    <a:pt x="447" y="228"/>
                  </a:lnTo>
                  <a:lnTo>
                    <a:pt x="447"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5" name="Freeform 160"/>
            <p:cNvSpPr>
              <a:spLocks/>
            </p:cNvSpPr>
            <p:nvPr/>
          </p:nvSpPr>
          <p:spPr bwMode="auto">
            <a:xfrm>
              <a:off x="3437" y="2338"/>
              <a:ext cx="265" cy="281"/>
            </a:xfrm>
            <a:custGeom>
              <a:avLst/>
              <a:gdLst>
                <a:gd name="T0" fmla="*/ 257 w 265"/>
                <a:gd name="T1" fmla="*/ 160 h 281"/>
                <a:gd name="T2" fmla="*/ 234 w 265"/>
                <a:gd name="T3" fmla="*/ 114 h 281"/>
                <a:gd name="T4" fmla="*/ 166 w 265"/>
                <a:gd name="T5" fmla="*/ 61 h 281"/>
                <a:gd name="T6" fmla="*/ 143 w 265"/>
                <a:gd name="T7" fmla="*/ 31 h 281"/>
                <a:gd name="T8" fmla="*/ 121 w 265"/>
                <a:gd name="T9" fmla="*/ 23 h 281"/>
                <a:gd name="T10" fmla="*/ 128 w 265"/>
                <a:gd name="T11" fmla="*/ 0 h 281"/>
                <a:gd name="T12" fmla="*/ 68 w 265"/>
                <a:gd name="T13" fmla="*/ 8 h 281"/>
                <a:gd name="T14" fmla="*/ 0 w 265"/>
                <a:gd name="T15" fmla="*/ 15 h 281"/>
                <a:gd name="T16" fmla="*/ 37 w 265"/>
                <a:gd name="T17" fmla="*/ 144 h 281"/>
                <a:gd name="T18" fmla="*/ 60 w 265"/>
                <a:gd name="T19" fmla="*/ 182 h 281"/>
                <a:gd name="T20" fmla="*/ 53 w 265"/>
                <a:gd name="T21" fmla="*/ 213 h 281"/>
                <a:gd name="T22" fmla="*/ 60 w 265"/>
                <a:gd name="T23" fmla="*/ 266 h 281"/>
                <a:gd name="T24" fmla="*/ 75 w 265"/>
                <a:gd name="T25" fmla="*/ 281 h 281"/>
                <a:gd name="T26" fmla="*/ 219 w 265"/>
                <a:gd name="T27" fmla="*/ 273 h 281"/>
                <a:gd name="T28" fmla="*/ 219 w 265"/>
                <a:gd name="T29" fmla="*/ 281 h 281"/>
                <a:gd name="T30" fmla="*/ 227 w 265"/>
                <a:gd name="T31" fmla="*/ 281 h 281"/>
                <a:gd name="T32" fmla="*/ 227 w 265"/>
                <a:gd name="T33" fmla="*/ 258 h 281"/>
                <a:gd name="T34" fmla="*/ 250 w 265"/>
                <a:gd name="T35" fmla="*/ 258 h 281"/>
                <a:gd name="T36" fmla="*/ 250 w 265"/>
                <a:gd name="T37" fmla="*/ 243 h 281"/>
                <a:gd name="T38" fmla="*/ 242 w 265"/>
                <a:gd name="T39" fmla="*/ 243 h 281"/>
                <a:gd name="T40" fmla="*/ 250 w 265"/>
                <a:gd name="T41" fmla="*/ 235 h 281"/>
                <a:gd name="T42" fmla="*/ 250 w 265"/>
                <a:gd name="T43" fmla="*/ 228 h 281"/>
                <a:gd name="T44" fmla="*/ 257 w 265"/>
                <a:gd name="T45" fmla="*/ 198 h 281"/>
                <a:gd name="T46" fmla="*/ 257 w 265"/>
                <a:gd name="T47" fmla="*/ 175 h 281"/>
                <a:gd name="T48" fmla="*/ 265 w 265"/>
                <a:gd name="T49" fmla="*/ 175 h 281"/>
                <a:gd name="T50" fmla="*/ 257 w 265"/>
                <a:gd name="T51" fmla="*/ 16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281">
                  <a:moveTo>
                    <a:pt x="257" y="160"/>
                  </a:moveTo>
                  <a:lnTo>
                    <a:pt x="234" y="114"/>
                  </a:lnTo>
                  <a:lnTo>
                    <a:pt x="166" y="61"/>
                  </a:lnTo>
                  <a:lnTo>
                    <a:pt x="143" y="31"/>
                  </a:lnTo>
                  <a:lnTo>
                    <a:pt x="121" y="23"/>
                  </a:lnTo>
                  <a:lnTo>
                    <a:pt x="128" y="0"/>
                  </a:lnTo>
                  <a:lnTo>
                    <a:pt x="68" y="8"/>
                  </a:lnTo>
                  <a:lnTo>
                    <a:pt x="0" y="15"/>
                  </a:lnTo>
                  <a:lnTo>
                    <a:pt x="37" y="144"/>
                  </a:lnTo>
                  <a:lnTo>
                    <a:pt x="60" y="182"/>
                  </a:lnTo>
                  <a:lnTo>
                    <a:pt x="53" y="213"/>
                  </a:lnTo>
                  <a:lnTo>
                    <a:pt x="60" y="266"/>
                  </a:lnTo>
                  <a:lnTo>
                    <a:pt x="75" y="281"/>
                  </a:lnTo>
                  <a:lnTo>
                    <a:pt x="219" y="273"/>
                  </a:lnTo>
                  <a:lnTo>
                    <a:pt x="219" y="281"/>
                  </a:lnTo>
                  <a:lnTo>
                    <a:pt x="227" y="281"/>
                  </a:lnTo>
                  <a:lnTo>
                    <a:pt x="227" y="258"/>
                  </a:lnTo>
                  <a:lnTo>
                    <a:pt x="250" y="258"/>
                  </a:lnTo>
                  <a:lnTo>
                    <a:pt x="250" y="243"/>
                  </a:lnTo>
                  <a:lnTo>
                    <a:pt x="242" y="243"/>
                  </a:lnTo>
                  <a:lnTo>
                    <a:pt x="250" y="235"/>
                  </a:lnTo>
                  <a:lnTo>
                    <a:pt x="250" y="228"/>
                  </a:lnTo>
                  <a:lnTo>
                    <a:pt x="257" y="198"/>
                  </a:lnTo>
                  <a:lnTo>
                    <a:pt x="257" y="175"/>
                  </a:lnTo>
                  <a:lnTo>
                    <a:pt x="265" y="175"/>
                  </a:lnTo>
                  <a:lnTo>
                    <a:pt x="257" y="1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6" name="Freeform 161"/>
            <p:cNvSpPr>
              <a:spLocks/>
            </p:cNvSpPr>
            <p:nvPr/>
          </p:nvSpPr>
          <p:spPr bwMode="auto">
            <a:xfrm>
              <a:off x="3437" y="2338"/>
              <a:ext cx="265" cy="281"/>
            </a:xfrm>
            <a:custGeom>
              <a:avLst/>
              <a:gdLst>
                <a:gd name="T0" fmla="*/ 257 w 265"/>
                <a:gd name="T1" fmla="*/ 160 h 281"/>
                <a:gd name="T2" fmla="*/ 234 w 265"/>
                <a:gd name="T3" fmla="*/ 114 h 281"/>
                <a:gd name="T4" fmla="*/ 166 w 265"/>
                <a:gd name="T5" fmla="*/ 61 h 281"/>
                <a:gd name="T6" fmla="*/ 143 w 265"/>
                <a:gd name="T7" fmla="*/ 31 h 281"/>
                <a:gd name="T8" fmla="*/ 121 w 265"/>
                <a:gd name="T9" fmla="*/ 23 h 281"/>
                <a:gd name="T10" fmla="*/ 128 w 265"/>
                <a:gd name="T11" fmla="*/ 0 h 281"/>
                <a:gd name="T12" fmla="*/ 68 w 265"/>
                <a:gd name="T13" fmla="*/ 8 h 281"/>
                <a:gd name="T14" fmla="*/ 0 w 265"/>
                <a:gd name="T15" fmla="*/ 15 h 281"/>
                <a:gd name="T16" fmla="*/ 37 w 265"/>
                <a:gd name="T17" fmla="*/ 144 h 281"/>
                <a:gd name="T18" fmla="*/ 60 w 265"/>
                <a:gd name="T19" fmla="*/ 182 h 281"/>
                <a:gd name="T20" fmla="*/ 53 w 265"/>
                <a:gd name="T21" fmla="*/ 213 h 281"/>
                <a:gd name="T22" fmla="*/ 60 w 265"/>
                <a:gd name="T23" fmla="*/ 266 h 281"/>
                <a:gd name="T24" fmla="*/ 75 w 265"/>
                <a:gd name="T25" fmla="*/ 281 h 281"/>
                <a:gd name="T26" fmla="*/ 219 w 265"/>
                <a:gd name="T27" fmla="*/ 273 h 281"/>
                <a:gd name="T28" fmla="*/ 219 w 265"/>
                <a:gd name="T29" fmla="*/ 281 h 281"/>
                <a:gd name="T30" fmla="*/ 227 w 265"/>
                <a:gd name="T31" fmla="*/ 281 h 281"/>
                <a:gd name="T32" fmla="*/ 227 w 265"/>
                <a:gd name="T33" fmla="*/ 258 h 281"/>
                <a:gd name="T34" fmla="*/ 250 w 265"/>
                <a:gd name="T35" fmla="*/ 258 h 281"/>
                <a:gd name="T36" fmla="*/ 250 w 265"/>
                <a:gd name="T37" fmla="*/ 243 h 281"/>
                <a:gd name="T38" fmla="*/ 242 w 265"/>
                <a:gd name="T39" fmla="*/ 243 h 281"/>
                <a:gd name="T40" fmla="*/ 250 w 265"/>
                <a:gd name="T41" fmla="*/ 235 h 281"/>
                <a:gd name="T42" fmla="*/ 250 w 265"/>
                <a:gd name="T43" fmla="*/ 228 h 281"/>
                <a:gd name="T44" fmla="*/ 257 w 265"/>
                <a:gd name="T45" fmla="*/ 198 h 281"/>
                <a:gd name="T46" fmla="*/ 257 w 265"/>
                <a:gd name="T47" fmla="*/ 175 h 281"/>
                <a:gd name="T48" fmla="*/ 265 w 265"/>
                <a:gd name="T49" fmla="*/ 175 h 281"/>
                <a:gd name="T50" fmla="*/ 257 w 265"/>
                <a:gd name="T51" fmla="*/ 160 h 281"/>
                <a:gd name="T52" fmla="*/ 257 w 265"/>
                <a:gd name="T53" fmla="*/ 16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5" h="281">
                  <a:moveTo>
                    <a:pt x="257" y="160"/>
                  </a:moveTo>
                  <a:lnTo>
                    <a:pt x="234" y="114"/>
                  </a:lnTo>
                  <a:lnTo>
                    <a:pt x="166" y="61"/>
                  </a:lnTo>
                  <a:lnTo>
                    <a:pt x="143" y="31"/>
                  </a:lnTo>
                  <a:lnTo>
                    <a:pt x="121" y="23"/>
                  </a:lnTo>
                  <a:lnTo>
                    <a:pt x="128" y="0"/>
                  </a:lnTo>
                  <a:lnTo>
                    <a:pt x="68" y="8"/>
                  </a:lnTo>
                  <a:lnTo>
                    <a:pt x="0" y="15"/>
                  </a:lnTo>
                  <a:lnTo>
                    <a:pt x="37" y="144"/>
                  </a:lnTo>
                  <a:lnTo>
                    <a:pt x="60" y="182"/>
                  </a:lnTo>
                  <a:lnTo>
                    <a:pt x="53" y="213"/>
                  </a:lnTo>
                  <a:lnTo>
                    <a:pt x="60" y="266"/>
                  </a:lnTo>
                  <a:lnTo>
                    <a:pt x="75" y="281"/>
                  </a:lnTo>
                  <a:lnTo>
                    <a:pt x="219" y="273"/>
                  </a:lnTo>
                  <a:lnTo>
                    <a:pt x="219" y="281"/>
                  </a:lnTo>
                  <a:lnTo>
                    <a:pt x="227" y="281"/>
                  </a:lnTo>
                  <a:lnTo>
                    <a:pt x="227" y="258"/>
                  </a:lnTo>
                  <a:lnTo>
                    <a:pt x="250" y="258"/>
                  </a:lnTo>
                  <a:lnTo>
                    <a:pt x="250" y="243"/>
                  </a:lnTo>
                  <a:lnTo>
                    <a:pt x="242" y="243"/>
                  </a:lnTo>
                  <a:lnTo>
                    <a:pt x="250" y="235"/>
                  </a:lnTo>
                  <a:lnTo>
                    <a:pt x="250" y="228"/>
                  </a:lnTo>
                  <a:lnTo>
                    <a:pt x="257" y="198"/>
                  </a:lnTo>
                  <a:lnTo>
                    <a:pt x="257" y="175"/>
                  </a:lnTo>
                  <a:lnTo>
                    <a:pt x="265" y="175"/>
                  </a:lnTo>
                  <a:lnTo>
                    <a:pt x="257" y="160"/>
                  </a:lnTo>
                  <a:lnTo>
                    <a:pt x="257" y="16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7" name="Freeform 162"/>
            <p:cNvSpPr>
              <a:spLocks/>
            </p:cNvSpPr>
            <p:nvPr/>
          </p:nvSpPr>
          <p:spPr bwMode="auto">
            <a:xfrm>
              <a:off x="2293" y="2884"/>
              <a:ext cx="61" cy="99"/>
            </a:xfrm>
            <a:custGeom>
              <a:avLst/>
              <a:gdLst>
                <a:gd name="T0" fmla="*/ 61 w 61"/>
                <a:gd name="T1" fmla="*/ 54 h 99"/>
                <a:gd name="T2" fmla="*/ 53 w 61"/>
                <a:gd name="T3" fmla="*/ 61 h 99"/>
                <a:gd name="T4" fmla="*/ 45 w 61"/>
                <a:gd name="T5" fmla="*/ 69 h 99"/>
                <a:gd name="T6" fmla="*/ 38 w 61"/>
                <a:gd name="T7" fmla="*/ 69 h 99"/>
                <a:gd name="T8" fmla="*/ 30 w 61"/>
                <a:gd name="T9" fmla="*/ 76 h 99"/>
                <a:gd name="T10" fmla="*/ 23 w 61"/>
                <a:gd name="T11" fmla="*/ 91 h 99"/>
                <a:gd name="T12" fmla="*/ 23 w 61"/>
                <a:gd name="T13" fmla="*/ 99 h 99"/>
                <a:gd name="T14" fmla="*/ 15 w 61"/>
                <a:gd name="T15" fmla="*/ 91 h 99"/>
                <a:gd name="T16" fmla="*/ 8 w 61"/>
                <a:gd name="T17" fmla="*/ 84 h 99"/>
                <a:gd name="T18" fmla="*/ 8 w 61"/>
                <a:gd name="T19" fmla="*/ 46 h 99"/>
                <a:gd name="T20" fmla="*/ 0 w 61"/>
                <a:gd name="T21" fmla="*/ 38 h 99"/>
                <a:gd name="T22" fmla="*/ 0 w 61"/>
                <a:gd name="T23" fmla="*/ 31 h 99"/>
                <a:gd name="T24" fmla="*/ 8 w 61"/>
                <a:gd name="T25" fmla="*/ 31 h 99"/>
                <a:gd name="T26" fmla="*/ 15 w 61"/>
                <a:gd name="T27" fmla="*/ 23 h 99"/>
                <a:gd name="T28" fmla="*/ 15 w 61"/>
                <a:gd name="T29" fmla="*/ 16 h 99"/>
                <a:gd name="T30" fmla="*/ 8 w 61"/>
                <a:gd name="T31" fmla="*/ 8 h 99"/>
                <a:gd name="T32" fmla="*/ 8 w 61"/>
                <a:gd name="T33" fmla="*/ 0 h 99"/>
                <a:gd name="T34" fmla="*/ 15 w 61"/>
                <a:gd name="T35" fmla="*/ 0 h 99"/>
                <a:gd name="T36" fmla="*/ 23 w 61"/>
                <a:gd name="T37" fmla="*/ 8 h 99"/>
                <a:gd name="T38" fmla="*/ 30 w 61"/>
                <a:gd name="T39" fmla="*/ 8 h 99"/>
                <a:gd name="T40" fmla="*/ 38 w 61"/>
                <a:gd name="T41" fmla="*/ 16 h 99"/>
                <a:gd name="T42" fmla="*/ 45 w 61"/>
                <a:gd name="T43" fmla="*/ 31 h 99"/>
                <a:gd name="T44" fmla="*/ 45 w 61"/>
                <a:gd name="T45" fmla="*/ 38 h 99"/>
                <a:gd name="T46" fmla="*/ 53 w 61"/>
                <a:gd name="T47" fmla="*/ 38 h 99"/>
                <a:gd name="T48" fmla="*/ 53 w 61"/>
                <a:gd name="T49" fmla="*/ 46 h 99"/>
                <a:gd name="T50" fmla="*/ 61 w 61"/>
                <a:gd name="T51"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99">
                  <a:moveTo>
                    <a:pt x="61" y="54"/>
                  </a:moveTo>
                  <a:lnTo>
                    <a:pt x="53" y="61"/>
                  </a:lnTo>
                  <a:lnTo>
                    <a:pt x="45" y="69"/>
                  </a:lnTo>
                  <a:lnTo>
                    <a:pt x="38" y="69"/>
                  </a:lnTo>
                  <a:lnTo>
                    <a:pt x="30" y="76"/>
                  </a:lnTo>
                  <a:lnTo>
                    <a:pt x="23" y="91"/>
                  </a:lnTo>
                  <a:lnTo>
                    <a:pt x="23" y="99"/>
                  </a:lnTo>
                  <a:lnTo>
                    <a:pt x="15" y="91"/>
                  </a:lnTo>
                  <a:lnTo>
                    <a:pt x="8" y="84"/>
                  </a:lnTo>
                  <a:lnTo>
                    <a:pt x="8" y="46"/>
                  </a:lnTo>
                  <a:lnTo>
                    <a:pt x="0" y="38"/>
                  </a:lnTo>
                  <a:lnTo>
                    <a:pt x="0" y="31"/>
                  </a:lnTo>
                  <a:lnTo>
                    <a:pt x="8" y="31"/>
                  </a:lnTo>
                  <a:lnTo>
                    <a:pt x="15" y="23"/>
                  </a:lnTo>
                  <a:lnTo>
                    <a:pt x="15" y="16"/>
                  </a:lnTo>
                  <a:lnTo>
                    <a:pt x="8" y="8"/>
                  </a:lnTo>
                  <a:lnTo>
                    <a:pt x="8" y="0"/>
                  </a:lnTo>
                  <a:lnTo>
                    <a:pt x="15" y="0"/>
                  </a:lnTo>
                  <a:lnTo>
                    <a:pt x="23" y="8"/>
                  </a:lnTo>
                  <a:lnTo>
                    <a:pt x="30" y="8"/>
                  </a:lnTo>
                  <a:lnTo>
                    <a:pt x="38" y="16"/>
                  </a:lnTo>
                  <a:lnTo>
                    <a:pt x="45" y="31"/>
                  </a:lnTo>
                  <a:lnTo>
                    <a:pt x="45" y="38"/>
                  </a:lnTo>
                  <a:lnTo>
                    <a:pt x="53" y="38"/>
                  </a:lnTo>
                  <a:lnTo>
                    <a:pt x="53" y="46"/>
                  </a:lnTo>
                  <a:lnTo>
                    <a:pt x="61" y="5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8" name="Freeform 163"/>
            <p:cNvSpPr>
              <a:spLocks/>
            </p:cNvSpPr>
            <p:nvPr/>
          </p:nvSpPr>
          <p:spPr bwMode="auto">
            <a:xfrm>
              <a:off x="2293" y="2884"/>
              <a:ext cx="61" cy="99"/>
            </a:xfrm>
            <a:custGeom>
              <a:avLst/>
              <a:gdLst>
                <a:gd name="T0" fmla="*/ 61 w 61"/>
                <a:gd name="T1" fmla="*/ 54 h 99"/>
                <a:gd name="T2" fmla="*/ 53 w 61"/>
                <a:gd name="T3" fmla="*/ 61 h 99"/>
                <a:gd name="T4" fmla="*/ 45 w 61"/>
                <a:gd name="T5" fmla="*/ 69 h 99"/>
                <a:gd name="T6" fmla="*/ 38 w 61"/>
                <a:gd name="T7" fmla="*/ 69 h 99"/>
                <a:gd name="T8" fmla="*/ 30 w 61"/>
                <a:gd name="T9" fmla="*/ 76 h 99"/>
                <a:gd name="T10" fmla="*/ 23 w 61"/>
                <a:gd name="T11" fmla="*/ 91 h 99"/>
                <a:gd name="T12" fmla="*/ 23 w 61"/>
                <a:gd name="T13" fmla="*/ 99 h 99"/>
                <a:gd name="T14" fmla="*/ 15 w 61"/>
                <a:gd name="T15" fmla="*/ 91 h 99"/>
                <a:gd name="T16" fmla="*/ 8 w 61"/>
                <a:gd name="T17" fmla="*/ 84 h 99"/>
                <a:gd name="T18" fmla="*/ 8 w 61"/>
                <a:gd name="T19" fmla="*/ 46 h 99"/>
                <a:gd name="T20" fmla="*/ 0 w 61"/>
                <a:gd name="T21" fmla="*/ 38 h 99"/>
                <a:gd name="T22" fmla="*/ 0 w 61"/>
                <a:gd name="T23" fmla="*/ 31 h 99"/>
                <a:gd name="T24" fmla="*/ 8 w 61"/>
                <a:gd name="T25" fmla="*/ 31 h 99"/>
                <a:gd name="T26" fmla="*/ 15 w 61"/>
                <a:gd name="T27" fmla="*/ 23 h 99"/>
                <a:gd name="T28" fmla="*/ 15 w 61"/>
                <a:gd name="T29" fmla="*/ 16 h 99"/>
                <a:gd name="T30" fmla="*/ 8 w 61"/>
                <a:gd name="T31" fmla="*/ 8 h 99"/>
                <a:gd name="T32" fmla="*/ 8 w 61"/>
                <a:gd name="T33" fmla="*/ 0 h 99"/>
                <a:gd name="T34" fmla="*/ 15 w 61"/>
                <a:gd name="T35" fmla="*/ 0 h 99"/>
                <a:gd name="T36" fmla="*/ 23 w 61"/>
                <a:gd name="T37" fmla="*/ 8 h 99"/>
                <a:gd name="T38" fmla="*/ 30 w 61"/>
                <a:gd name="T39" fmla="*/ 8 h 99"/>
                <a:gd name="T40" fmla="*/ 38 w 61"/>
                <a:gd name="T41" fmla="*/ 16 h 99"/>
                <a:gd name="T42" fmla="*/ 45 w 61"/>
                <a:gd name="T43" fmla="*/ 31 h 99"/>
                <a:gd name="T44" fmla="*/ 45 w 61"/>
                <a:gd name="T45" fmla="*/ 38 h 99"/>
                <a:gd name="T46" fmla="*/ 53 w 61"/>
                <a:gd name="T47" fmla="*/ 38 h 99"/>
                <a:gd name="T48" fmla="*/ 53 w 61"/>
                <a:gd name="T49" fmla="*/ 46 h 99"/>
                <a:gd name="T50" fmla="*/ 61 w 61"/>
                <a:gd name="T51" fmla="*/ 54 h 99"/>
                <a:gd name="T52" fmla="*/ 61 w 61"/>
                <a:gd name="T53"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99">
                  <a:moveTo>
                    <a:pt x="61" y="54"/>
                  </a:moveTo>
                  <a:lnTo>
                    <a:pt x="53" y="61"/>
                  </a:lnTo>
                  <a:lnTo>
                    <a:pt x="45" y="69"/>
                  </a:lnTo>
                  <a:lnTo>
                    <a:pt x="38" y="69"/>
                  </a:lnTo>
                  <a:lnTo>
                    <a:pt x="30" y="76"/>
                  </a:lnTo>
                  <a:lnTo>
                    <a:pt x="23" y="91"/>
                  </a:lnTo>
                  <a:lnTo>
                    <a:pt x="23" y="99"/>
                  </a:lnTo>
                  <a:lnTo>
                    <a:pt x="15" y="91"/>
                  </a:lnTo>
                  <a:lnTo>
                    <a:pt x="8" y="84"/>
                  </a:lnTo>
                  <a:lnTo>
                    <a:pt x="8" y="46"/>
                  </a:lnTo>
                  <a:lnTo>
                    <a:pt x="0" y="38"/>
                  </a:lnTo>
                  <a:lnTo>
                    <a:pt x="0" y="31"/>
                  </a:lnTo>
                  <a:lnTo>
                    <a:pt x="8" y="31"/>
                  </a:lnTo>
                  <a:lnTo>
                    <a:pt x="15" y="23"/>
                  </a:lnTo>
                  <a:lnTo>
                    <a:pt x="15" y="16"/>
                  </a:lnTo>
                  <a:lnTo>
                    <a:pt x="8" y="8"/>
                  </a:lnTo>
                  <a:lnTo>
                    <a:pt x="8" y="0"/>
                  </a:lnTo>
                  <a:lnTo>
                    <a:pt x="15" y="0"/>
                  </a:lnTo>
                  <a:lnTo>
                    <a:pt x="23" y="8"/>
                  </a:lnTo>
                  <a:lnTo>
                    <a:pt x="30" y="8"/>
                  </a:lnTo>
                  <a:lnTo>
                    <a:pt x="38" y="16"/>
                  </a:lnTo>
                  <a:lnTo>
                    <a:pt x="45" y="31"/>
                  </a:lnTo>
                  <a:lnTo>
                    <a:pt x="45" y="38"/>
                  </a:lnTo>
                  <a:lnTo>
                    <a:pt x="53" y="38"/>
                  </a:lnTo>
                  <a:lnTo>
                    <a:pt x="53" y="46"/>
                  </a:lnTo>
                  <a:lnTo>
                    <a:pt x="61" y="54"/>
                  </a:lnTo>
                  <a:lnTo>
                    <a:pt x="61" y="6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9" name="Freeform 164"/>
            <p:cNvSpPr>
              <a:spLocks/>
            </p:cNvSpPr>
            <p:nvPr/>
          </p:nvSpPr>
          <p:spPr bwMode="auto">
            <a:xfrm>
              <a:off x="2263" y="2831"/>
              <a:ext cx="30" cy="31"/>
            </a:xfrm>
            <a:custGeom>
              <a:avLst/>
              <a:gdLst>
                <a:gd name="T0" fmla="*/ 30 w 30"/>
                <a:gd name="T1" fmla="*/ 23 h 31"/>
                <a:gd name="T2" fmla="*/ 30 w 30"/>
                <a:gd name="T3" fmla="*/ 16 h 31"/>
                <a:gd name="T4" fmla="*/ 22 w 30"/>
                <a:gd name="T5" fmla="*/ 8 h 31"/>
                <a:gd name="T6" fmla="*/ 7 w 30"/>
                <a:gd name="T7" fmla="*/ 8 h 31"/>
                <a:gd name="T8" fmla="*/ 7 w 30"/>
                <a:gd name="T9" fmla="*/ 0 h 31"/>
                <a:gd name="T10" fmla="*/ 0 w 30"/>
                <a:gd name="T11" fmla="*/ 0 h 31"/>
                <a:gd name="T12" fmla="*/ 0 w 30"/>
                <a:gd name="T13" fmla="*/ 16 h 31"/>
                <a:gd name="T14" fmla="*/ 7 w 30"/>
                <a:gd name="T15" fmla="*/ 16 h 31"/>
                <a:gd name="T16" fmla="*/ 15 w 30"/>
                <a:gd name="T17" fmla="*/ 31 h 31"/>
                <a:gd name="T18" fmla="*/ 22 w 30"/>
                <a:gd name="T19" fmla="*/ 31 h 31"/>
                <a:gd name="T20" fmla="*/ 30 w 30"/>
                <a:gd name="T2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30" y="23"/>
                  </a:moveTo>
                  <a:lnTo>
                    <a:pt x="30" y="16"/>
                  </a:lnTo>
                  <a:lnTo>
                    <a:pt x="22" y="8"/>
                  </a:lnTo>
                  <a:lnTo>
                    <a:pt x="7" y="8"/>
                  </a:lnTo>
                  <a:lnTo>
                    <a:pt x="7" y="0"/>
                  </a:lnTo>
                  <a:lnTo>
                    <a:pt x="0" y="0"/>
                  </a:lnTo>
                  <a:lnTo>
                    <a:pt x="0" y="16"/>
                  </a:lnTo>
                  <a:lnTo>
                    <a:pt x="7" y="16"/>
                  </a:lnTo>
                  <a:lnTo>
                    <a:pt x="15" y="31"/>
                  </a:lnTo>
                  <a:lnTo>
                    <a:pt x="22" y="31"/>
                  </a:lnTo>
                  <a:lnTo>
                    <a:pt x="30"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0" name="Freeform 165"/>
            <p:cNvSpPr>
              <a:spLocks/>
            </p:cNvSpPr>
            <p:nvPr/>
          </p:nvSpPr>
          <p:spPr bwMode="auto">
            <a:xfrm>
              <a:off x="2263" y="2831"/>
              <a:ext cx="30" cy="31"/>
            </a:xfrm>
            <a:custGeom>
              <a:avLst/>
              <a:gdLst>
                <a:gd name="T0" fmla="*/ 30 w 30"/>
                <a:gd name="T1" fmla="*/ 23 h 31"/>
                <a:gd name="T2" fmla="*/ 30 w 30"/>
                <a:gd name="T3" fmla="*/ 16 h 31"/>
                <a:gd name="T4" fmla="*/ 22 w 30"/>
                <a:gd name="T5" fmla="*/ 8 h 31"/>
                <a:gd name="T6" fmla="*/ 7 w 30"/>
                <a:gd name="T7" fmla="*/ 8 h 31"/>
                <a:gd name="T8" fmla="*/ 7 w 30"/>
                <a:gd name="T9" fmla="*/ 0 h 31"/>
                <a:gd name="T10" fmla="*/ 0 w 30"/>
                <a:gd name="T11" fmla="*/ 0 h 31"/>
                <a:gd name="T12" fmla="*/ 0 w 30"/>
                <a:gd name="T13" fmla="*/ 16 h 31"/>
                <a:gd name="T14" fmla="*/ 7 w 30"/>
                <a:gd name="T15" fmla="*/ 16 h 31"/>
                <a:gd name="T16" fmla="*/ 15 w 30"/>
                <a:gd name="T17" fmla="*/ 31 h 31"/>
                <a:gd name="T18" fmla="*/ 22 w 30"/>
                <a:gd name="T19" fmla="*/ 31 h 31"/>
                <a:gd name="T20" fmla="*/ 30 w 30"/>
                <a:gd name="T21" fmla="*/ 23 h 31"/>
                <a:gd name="T22" fmla="*/ 30 w 3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1">
                  <a:moveTo>
                    <a:pt x="30" y="23"/>
                  </a:moveTo>
                  <a:lnTo>
                    <a:pt x="30" y="16"/>
                  </a:lnTo>
                  <a:lnTo>
                    <a:pt x="22" y="8"/>
                  </a:lnTo>
                  <a:lnTo>
                    <a:pt x="7" y="8"/>
                  </a:lnTo>
                  <a:lnTo>
                    <a:pt x="7" y="0"/>
                  </a:lnTo>
                  <a:lnTo>
                    <a:pt x="0" y="0"/>
                  </a:lnTo>
                  <a:lnTo>
                    <a:pt x="0" y="16"/>
                  </a:lnTo>
                  <a:lnTo>
                    <a:pt x="7" y="16"/>
                  </a:lnTo>
                  <a:lnTo>
                    <a:pt x="15" y="31"/>
                  </a:lnTo>
                  <a:lnTo>
                    <a:pt x="22" y="31"/>
                  </a:lnTo>
                  <a:lnTo>
                    <a:pt x="30" y="23"/>
                  </a:lnTo>
                  <a:lnTo>
                    <a:pt x="30" y="3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1" name="Freeform 166"/>
            <p:cNvSpPr>
              <a:spLocks/>
            </p:cNvSpPr>
            <p:nvPr/>
          </p:nvSpPr>
          <p:spPr bwMode="auto">
            <a:xfrm>
              <a:off x="2187" y="2786"/>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30 h 30"/>
                <a:gd name="T24" fmla="*/ 30 w 30"/>
                <a:gd name="T25"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30"/>
                  </a:lnTo>
                  <a:lnTo>
                    <a:pt x="30"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2" name="Freeform 167"/>
            <p:cNvSpPr>
              <a:spLocks/>
            </p:cNvSpPr>
            <p:nvPr/>
          </p:nvSpPr>
          <p:spPr bwMode="auto">
            <a:xfrm>
              <a:off x="2187" y="2786"/>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30 h 30"/>
                <a:gd name="T24" fmla="*/ 30 w 30"/>
                <a:gd name="T25" fmla="*/ 23 h 30"/>
                <a:gd name="T26" fmla="*/ 30 w 30"/>
                <a:gd name="T2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30"/>
                  </a:lnTo>
                  <a:lnTo>
                    <a:pt x="30" y="23"/>
                  </a:lnTo>
                  <a:lnTo>
                    <a:pt x="30"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3" name="Freeform 168"/>
            <p:cNvSpPr>
              <a:spLocks/>
            </p:cNvSpPr>
            <p:nvPr/>
          </p:nvSpPr>
          <p:spPr bwMode="auto">
            <a:xfrm>
              <a:off x="2232" y="2816"/>
              <a:ext cx="31" cy="15"/>
            </a:xfrm>
            <a:custGeom>
              <a:avLst/>
              <a:gdLst>
                <a:gd name="T0" fmla="*/ 31 w 31"/>
                <a:gd name="T1" fmla="*/ 8 h 15"/>
                <a:gd name="T2" fmla="*/ 23 w 31"/>
                <a:gd name="T3" fmla="*/ 15 h 15"/>
                <a:gd name="T4" fmla="*/ 16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8"/>
                  </a:moveTo>
                  <a:lnTo>
                    <a:pt x="23" y="15"/>
                  </a:lnTo>
                  <a:lnTo>
                    <a:pt x="16" y="8"/>
                  </a:lnTo>
                  <a:lnTo>
                    <a:pt x="0" y="8"/>
                  </a:lnTo>
                  <a:lnTo>
                    <a:pt x="0" y="0"/>
                  </a:lnTo>
                  <a:lnTo>
                    <a:pt x="16" y="8"/>
                  </a:lnTo>
                  <a:lnTo>
                    <a:pt x="16" y="0"/>
                  </a:lnTo>
                  <a:lnTo>
                    <a:pt x="23" y="8"/>
                  </a:lnTo>
                  <a:lnTo>
                    <a:pt x="31"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4" name="Freeform 169"/>
            <p:cNvSpPr>
              <a:spLocks/>
            </p:cNvSpPr>
            <p:nvPr/>
          </p:nvSpPr>
          <p:spPr bwMode="auto">
            <a:xfrm>
              <a:off x="2232" y="2816"/>
              <a:ext cx="31" cy="15"/>
            </a:xfrm>
            <a:custGeom>
              <a:avLst/>
              <a:gdLst>
                <a:gd name="T0" fmla="*/ 31 w 31"/>
                <a:gd name="T1" fmla="*/ 8 h 15"/>
                <a:gd name="T2" fmla="*/ 23 w 31"/>
                <a:gd name="T3" fmla="*/ 15 h 15"/>
                <a:gd name="T4" fmla="*/ 16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8"/>
                  </a:moveTo>
                  <a:lnTo>
                    <a:pt x="23" y="15"/>
                  </a:lnTo>
                  <a:lnTo>
                    <a:pt x="16" y="8"/>
                  </a:lnTo>
                  <a:lnTo>
                    <a:pt x="0" y="8"/>
                  </a:lnTo>
                  <a:lnTo>
                    <a:pt x="0" y="0"/>
                  </a:lnTo>
                  <a:lnTo>
                    <a:pt x="16" y="8"/>
                  </a:lnTo>
                  <a:lnTo>
                    <a:pt x="16" y="0"/>
                  </a:lnTo>
                  <a:lnTo>
                    <a:pt x="23" y="8"/>
                  </a:lnTo>
                  <a:lnTo>
                    <a:pt x="31" y="8"/>
                  </a:lnTo>
                  <a:lnTo>
                    <a:pt x="31"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5" name="Freeform 170"/>
            <p:cNvSpPr>
              <a:spLocks/>
            </p:cNvSpPr>
            <p:nvPr/>
          </p:nvSpPr>
          <p:spPr bwMode="auto">
            <a:xfrm>
              <a:off x="2111" y="2748"/>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7"/>
                  </a:moveTo>
                  <a:lnTo>
                    <a:pt x="23" y="15"/>
                  </a:lnTo>
                  <a:lnTo>
                    <a:pt x="15" y="23"/>
                  </a:lnTo>
                  <a:lnTo>
                    <a:pt x="8" y="23"/>
                  </a:lnTo>
                  <a:lnTo>
                    <a:pt x="0" y="15"/>
                  </a:lnTo>
                  <a:lnTo>
                    <a:pt x="0" y="7"/>
                  </a:lnTo>
                  <a:lnTo>
                    <a:pt x="8" y="0"/>
                  </a:lnTo>
                  <a:lnTo>
                    <a:pt x="23" y="0"/>
                  </a:lnTo>
                  <a:lnTo>
                    <a:pt x="23"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6" name="Freeform 171"/>
            <p:cNvSpPr>
              <a:spLocks/>
            </p:cNvSpPr>
            <p:nvPr/>
          </p:nvSpPr>
          <p:spPr bwMode="auto">
            <a:xfrm>
              <a:off x="2111" y="2748"/>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7"/>
                  </a:moveTo>
                  <a:lnTo>
                    <a:pt x="23" y="15"/>
                  </a:lnTo>
                  <a:lnTo>
                    <a:pt x="15" y="23"/>
                  </a:lnTo>
                  <a:lnTo>
                    <a:pt x="8" y="23"/>
                  </a:lnTo>
                  <a:lnTo>
                    <a:pt x="0" y="15"/>
                  </a:lnTo>
                  <a:lnTo>
                    <a:pt x="0" y="7"/>
                  </a:lnTo>
                  <a:lnTo>
                    <a:pt x="8" y="0"/>
                  </a:lnTo>
                  <a:lnTo>
                    <a:pt x="23" y="0"/>
                  </a:lnTo>
                  <a:lnTo>
                    <a:pt x="23" y="7"/>
                  </a:lnTo>
                  <a:lnTo>
                    <a:pt x="23"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7" name="Freeform 172"/>
            <p:cNvSpPr>
              <a:spLocks/>
            </p:cNvSpPr>
            <p:nvPr/>
          </p:nvSpPr>
          <p:spPr bwMode="auto">
            <a:xfrm>
              <a:off x="2089" y="2755"/>
              <a:ext cx="15" cy="23"/>
            </a:xfrm>
            <a:custGeom>
              <a:avLst/>
              <a:gdLst>
                <a:gd name="T0" fmla="*/ 15 w 15"/>
                <a:gd name="T1" fmla="*/ 8 h 23"/>
                <a:gd name="T2" fmla="*/ 7 w 15"/>
                <a:gd name="T3" fmla="*/ 0 h 23"/>
                <a:gd name="T4" fmla="*/ 7 w 15"/>
                <a:gd name="T5" fmla="*/ 16 h 23"/>
                <a:gd name="T6" fmla="*/ 0 w 15"/>
                <a:gd name="T7" fmla="*/ 16 h 23"/>
                <a:gd name="T8" fmla="*/ 7 w 15"/>
                <a:gd name="T9" fmla="*/ 23 h 23"/>
                <a:gd name="T10" fmla="*/ 7 w 15"/>
                <a:gd name="T11" fmla="*/ 16 h 23"/>
                <a:gd name="T12" fmla="*/ 15 w 15"/>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5" y="8"/>
                  </a:moveTo>
                  <a:lnTo>
                    <a:pt x="7" y="0"/>
                  </a:lnTo>
                  <a:lnTo>
                    <a:pt x="7" y="16"/>
                  </a:lnTo>
                  <a:lnTo>
                    <a:pt x="0" y="16"/>
                  </a:lnTo>
                  <a:lnTo>
                    <a:pt x="7" y="23"/>
                  </a:lnTo>
                  <a:lnTo>
                    <a:pt x="7" y="16"/>
                  </a:lnTo>
                  <a:lnTo>
                    <a:pt x="15"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8" name="Freeform 173"/>
            <p:cNvSpPr>
              <a:spLocks/>
            </p:cNvSpPr>
            <p:nvPr/>
          </p:nvSpPr>
          <p:spPr bwMode="auto">
            <a:xfrm>
              <a:off x="2089" y="2755"/>
              <a:ext cx="15" cy="23"/>
            </a:xfrm>
            <a:custGeom>
              <a:avLst/>
              <a:gdLst>
                <a:gd name="T0" fmla="*/ 15 w 15"/>
                <a:gd name="T1" fmla="*/ 8 h 23"/>
                <a:gd name="T2" fmla="*/ 7 w 15"/>
                <a:gd name="T3" fmla="*/ 0 h 23"/>
                <a:gd name="T4" fmla="*/ 7 w 15"/>
                <a:gd name="T5" fmla="*/ 16 h 23"/>
                <a:gd name="T6" fmla="*/ 0 w 15"/>
                <a:gd name="T7" fmla="*/ 16 h 23"/>
                <a:gd name="T8" fmla="*/ 7 w 15"/>
                <a:gd name="T9" fmla="*/ 23 h 23"/>
                <a:gd name="T10" fmla="*/ 7 w 15"/>
                <a:gd name="T11" fmla="*/ 16 h 23"/>
                <a:gd name="T12" fmla="*/ 15 w 15"/>
                <a:gd name="T13" fmla="*/ 8 h 23"/>
                <a:gd name="T14" fmla="*/ 15 w 15"/>
                <a:gd name="T15" fmla="*/ 16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3">
                  <a:moveTo>
                    <a:pt x="15" y="8"/>
                  </a:moveTo>
                  <a:lnTo>
                    <a:pt x="7" y="0"/>
                  </a:lnTo>
                  <a:lnTo>
                    <a:pt x="7" y="16"/>
                  </a:lnTo>
                  <a:lnTo>
                    <a:pt x="0" y="16"/>
                  </a:lnTo>
                  <a:lnTo>
                    <a:pt x="7" y="23"/>
                  </a:lnTo>
                  <a:lnTo>
                    <a:pt x="7" y="16"/>
                  </a:lnTo>
                  <a:lnTo>
                    <a:pt x="15" y="8"/>
                  </a:lnTo>
                  <a:lnTo>
                    <a:pt x="15"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39" name="Freeform 174"/>
            <p:cNvSpPr>
              <a:spLocks/>
            </p:cNvSpPr>
            <p:nvPr/>
          </p:nvSpPr>
          <p:spPr bwMode="auto">
            <a:xfrm>
              <a:off x="2263" y="2862"/>
              <a:ext cx="7" cy="7"/>
            </a:xfrm>
            <a:custGeom>
              <a:avLst/>
              <a:gdLst>
                <a:gd name="T0" fmla="*/ 7 w 7"/>
                <a:gd name="T1" fmla="*/ 7 h 7"/>
                <a:gd name="T2" fmla="*/ 0 w 7"/>
                <a:gd name="T3" fmla="*/ 7 h 7"/>
                <a:gd name="T4" fmla="*/ 7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0" y="7"/>
                  </a:lnTo>
                  <a:lnTo>
                    <a:pt x="7" y="0"/>
                  </a:lnTo>
                  <a:lnTo>
                    <a:pt x="7"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0" name="Freeform 175"/>
            <p:cNvSpPr>
              <a:spLocks/>
            </p:cNvSpPr>
            <p:nvPr/>
          </p:nvSpPr>
          <p:spPr bwMode="auto">
            <a:xfrm>
              <a:off x="2263" y="2862"/>
              <a:ext cx="7" cy="15"/>
            </a:xfrm>
            <a:custGeom>
              <a:avLst/>
              <a:gdLst>
                <a:gd name="T0" fmla="*/ 7 w 7"/>
                <a:gd name="T1" fmla="*/ 7 h 15"/>
                <a:gd name="T2" fmla="*/ 0 w 7"/>
                <a:gd name="T3" fmla="*/ 7 h 15"/>
                <a:gd name="T4" fmla="*/ 7 w 7"/>
                <a:gd name="T5" fmla="*/ 0 h 15"/>
                <a:gd name="T6" fmla="*/ 7 w 7"/>
                <a:gd name="T7" fmla="*/ 7 h 15"/>
                <a:gd name="T8" fmla="*/ 7 w 7"/>
                <a:gd name="T9" fmla="*/ 15 h 15"/>
              </a:gdLst>
              <a:ahLst/>
              <a:cxnLst>
                <a:cxn ang="0">
                  <a:pos x="T0" y="T1"/>
                </a:cxn>
                <a:cxn ang="0">
                  <a:pos x="T2" y="T3"/>
                </a:cxn>
                <a:cxn ang="0">
                  <a:pos x="T4" y="T5"/>
                </a:cxn>
                <a:cxn ang="0">
                  <a:pos x="T6" y="T7"/>
                </a:cxn>
                <a:cxn ang="0">
                  <a:pos x="T8" y="T9"/>
                </a:cxn>
              </a:cxnLst>
              <a:rect l="0" t="0" r="r" b="b"/>
              <a:pathLst>
                <a:path w="7" h="15">
                  <a:moveTo>
                    <a:pt x="7" y="7"/>
                  </a:moveTo>
                  <a:lnTo>
                    <a:pt x="0" y="7"/>
                  </a:lnTo>
                  <a:lnTo>
                    <a:pt x="7" y="0"/>
                  </a:lnTo>
                  <a:lnTo>
                    <a:pt x="7" y="7"/>
                  </a:lnTo>
                  <a:lnTo>
                    <a:pt x="7"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1" name="Freeform 176"/>
            <p:cNvSpPr>
              <a:spLocks/>
            </p:cNvSpPr>
            <p:nvPr/>
          </p:nvSpPr>
          <p:spPr bwMode="auto">
            <a:xfrm>
              <a:off x="2248" y="2839"/>
              <a:ext cx="7" cy="15"/>
            </a:xfrm>
            <a:custGeom>
              <a:avLst/>
              <a:gdLst>
                <a:gd name="T0" fmla="*/ 7 w 7"/>
                <a:gd name="T1" fmla="*/ 8 h 15"/>
                <a:gd name="T2" fmla="*/ 0 w 7"/>
                <a:gd name="T3" fmla="*/ 15 h 15"/>
                <a:gd name="T4" fmla="*/ 0 w 7"/>
                <a:gd name="T5" fmla="*/ 0 h 15"/>
                <a:gd name="T6" fmla="*/ 7 w 7"/>
                <a:gd name="T7" fmla="*/ 0 h 15"/>
                <a:gd name="T8" fmla="*/ 7 w 7"/>
                <a:gd name="T9" fmla="*/ 8 h 15"/>
              </a:gdLst>
              <a:ahLst/>
              <a:cxnLst>
                <a:cxn ang="0">
                  <a:pos x="T0" y="T1"/>
                </a:cxn>
                <a:cxn ang="0">
                  <a:pos x="T2" y="T3"/>
                </a:cxn>
                <a:cxn ang="0">
                  <a:pos x="T4" y="T5"/>
                </a:cxn>
                <a:cxn ang="0">
                  <a:pos x="T6" y="T7"/>
                </a:cxn>
                <a:cxn ang="0">
                  <a:pos x="T8" y="T9"/>
                </a:cxn>
              </a:cxnLst>
              <a:rect l="0" t="0" r="r" b="b"/>
              <a:pathLst>
                <a:path w="7" h="15">
                  <a:moveTo>
                    <a:pt x="7" y="8"/>
                  </a:moveTo>
                  <a:lnTo>
                    <a:pt x="0" y="15"/>
                  </a:lnTo>
                  <a:lnTo>
                    <a:pt x="0" y="0"/>
                  </a:lnTo>
                  <a:lnTo>
                    <a:pt x="7" y="0"/>
                  </a:lnTo>
                  <a:lnTo>
                    <a:pt x="7"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2" name="Freeform 177"/>
            <p:cNvSpPr>
              <a:spLocks/>
            </p:cNvSpPr>
            <p:nvPr/>
          </p:nvSpPr>
          <p:spPr bwMode="auto">
            <a:xfrm>
              <a:off x="2248" y="2839"/>
              <a:ext cx="7" cy="15"/>
            </a:xfrm>
            <a:custGeom>
              <a:avLst/>
              <a:gdLst>
                <a:gd name="T0" fmla="*/ 7 w 7"/>
                <a:gd name="T1" fmla="*/ 8 h 15"/>
                <a:gd name="T2" fmla="*/ 0 w 7"/>
                <a:gd name="T3" fmla="*/ 15 h 15"/>
                <a:gd name="T4" fmla="*/ 0 w 7"/>
                <a:gd name="T5" fmla="*/ 0 h 15"/>
                <a:gd name="T6" fmla="*/ 7 w 7"/>
                <a:gd name="T7" fmla="*/ 0 h 15"/>
                <a:gd name="T8" fmla="*/ 7 w 7"/>
                <a:gd name="T9" fmla="*/ 8 h 15"/>
                <a:gd name="T10" fmla="*/ 7 w 7"/>
                <a:gd name="T11" fmla="*/ 15 h 15"/>
              </a:gdLst>
              <a:ahLst/>
              <a:cxnLst>
                <a:cxn ang="0">
                  <a:pos x="T0" y="T1"/>
                </a:cxn>
                <a:cxn ang="0">
                  <a:pos x="T2" y="T3"/>
                </a:cxn>
                <a:cxn ang="0">
                  <a:pos x="T4" y="T5"/>
                </a:cxn>
                <a:cxn ang="0">
                  <a:pos x="T6" y="T7"/>
                </a:cxn>
                <a:cxn ang="0">
                  <a:pos x="T8" y="T9"/>
                </a:cxn>
                <a:cxn ang="0">
                  <a:pos x="T10" y="T11"/>
                </a:cxn>
              </a:cxnLst>
              <a:rect l="0" t="0" r="r" b="b"/>
              <a:pathLst>
                <a:path w="7" h="15">
                  <a:moveTo>
                    <a:pt x="7" y="8"/>
                  </a:moveTo>
                  <a:lnTo>
                    <a:pt x="0" y="15"/>
                  </a:lnTo>
                  <a:lnTo>
                    <a:pt x="0" y="0"/>
                  </a:lnTo>
                  <a:lnTo>
                    <a:pt x="7" y="0"/>
                  </a:lnTo>
                  <a:lnTo>
                    <a:pt x="7" y="8"/>
                  </a:lnTo>
                  <a:lnTo>
                    <a:pt x="7"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3" name="Freeform 178"/>
            <p:cNvSpPr>
              <a:spLocks/>
            </p:cNvSpPr>
            <p:nvPr/>
          </p:nvSpPr>
          <p:spPr bwMode="auto">
            <a:xfrm>
              <a:off x="1930" y="1398"/>
              <a:ext cx="302" cy="485"/>
            </a:xfrm>
            <a:custGeom>
              <a:avLst/>
              <a:gdLst>
                <a:gd name="T0" fmla="*/ 302 w 302"/>
                <a:gd name="T1" fmla="*/ 326 h 485"/>
                <a:gd name="T2" fmla="*/ 287 w 302"/>
                <a:gd name="T3" fmla="*/ 311 h 485"/>
                <a:gd name="T4" fmla="*/ 280 w 302"/>
                <a:gd name="T5" fmla="*/ 318 h 485"/>
                <a:gd name="T6" fmla="*/ 249 w 302"/>
                <a:gd name="T7" fmla="*/ 311 h 485"/>
                <a:gd name="T8" fmla="*/ 219 w 302"/>
                <a:gd name="T9" fmla="*/ 326 h 485"/>
                <a:gd name="T10" fmla="*/ 212 w 302"/>
                <a:gd name="T11" fmla="*/ 295 h 485"/>
                <a:gd name="T12" fmla="*/ 196 w 302"/>
                <a:gd name="T13" fmla="*/ 288 h 485"/>
                <a:gd name="T14" fmla="*/ 189 w 302"/>
                <a:gd name="T15" fmla="*/ 235 h 485"/>
                <a:gd name="T16" fmla="*/ 166 w 302"/>
                <a:gd name="T17" fmla="*/ 242 h 485"/>
                <a:gd name="T18" fmla="*/ 159 w 302"/>
                <a:gd name="T19" fmla="*/ 235 h 485"/>
                <a:gd name="T20" fmla="*/ 181 w 302"/>
                <a:gd name="T21" fmla="*/ 167 h 485"/>
                <a:gd name="T22" fmla="*/ 159 w 302"/>
                <a:gd name="T23" fmla="*/ 159 h 485"/>
                <a:gd name="T24" fmla="*/ 143 w 302"/>
                <a:gd name="T25" fmla="*/ 121 h 485"/>
                <a:gd name="T26" fmla="*/ 128 w 302"/>
                <a:gd name="T27" fmla="*/ 106 h 485"/>
                <a:gd name="T28" fmla="*/ 136 w 302"/>
                <a:gd name="T29" fmla="*/ 91 h 485"/>
                <a:gd name="T30" fmla="*/ 121 w 302"/>
                <a:gd name="T31" fmla="*/ 75 h 485"/>
                <a:gd name="T32" fmla="*/ 136 w 302"/>
                <a:gd name="T33" fmla="*/ 15 h 485"/>
                <a:gd name="T34" fmla="*/ 98 w 302"/>
                <a:gd name="T35" fmla="*/ 0 h 485"/>
                <a:gd name="T36" fmla="*/ 60 w 302"/>
                <a:gd name="T37" fmla="*/ 167 h 485"/>
                <a:gd name="T38" fmla="*/ 60 w 302"/>
                <a:gd name="T39" fmla="*/ 189 h 485"/>
                <a:gd name="T40" fmla="*/ 75 w 302"/>
                <a:gd name="T41" fmla="*/ 212 h 485"/>
                <a:gd name="T42" fmla="*/ 22 w 302"/>
                <a:gd name="T43" fmla="*/ 280 h 485"/>
                <a:gd name="T44" fmla="*/ 37 w 302"/>
                <a:gd name="T45" fmla="*/ 295 h 485"/>
                <a:gd name="T46" fmla="*/ 0 w 302"/>
                <a:gd name="T47" fmla="*/ 432 h 485"/>
                <a:gd name="T48" fmla="*/ 136 w 302"/>
                <a:gd name="T49" fmla="*/ 462 h 485"/>
                <a:gd name="T50" fmla="*/ 272 w 302"/>
                <a:gd name="T51" fmla="*/ 485 h 485"/>
                <a:gd name="T52" fmla="*/ 302 w 302"/>
                <a:gd name="T53" fmla="*/ 32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5">
                  <a:moveTo>
                    <a:pt x="302" y="326"/>
                  </a:moveTo>
                  <a:lnTo>
                    <a:pt x="287" y="311"/>
                  </a:lnTo>
                  <a:lnTo>
                    <a:pt x="280" y="318"/>
                  </a:lnTo>
                  <a:lnTo>
                    <a:pt x="249" y="311"/>
                  </a:lnTo>
                  <a:lnTo>
                    <a:pt x="219" y="326"/>
                  </a:lnTo>
                  <a:lnTo>
                    <a:pt x="212" y="295"/>
                  </a:lnTo>
                  <a:lnTo>
                    <a:pt x="196" y="288"/>
                  </a:lnTo>
                  <a:lnTo>
                    <a:pt x="189" y="235"/>
                  </a:lnTo>
                  <a:lnTo>
                    <a:pt x="166" y="242"/>
                  </a:lnTo>
                  <a:lnTo>
                    <a:pt x="159" y="235"/>
                  </a:lnTo>
                  <a:lnTo>
                    <a:pt x="181" y="167"/>
                  </a:lnTo>
                  <a:lnTo>
                    <a:pt x="159" y="159"/>
                  </a:lnTo>
                  <a:lnTo>
                    <a:pt x="143" y="121"/>
                  </a:lnTo>
                  <a:lnTo>
                    <a:pt x="128" y="106"/>
                  </a:lnTo>
                  <a:lnTo>
                    <a:pt x="136" y="91"/>
                  </a:lnTo>
                  <a:lnTo>
                    <a:pt x="121" y="75"/>
                  </a:lnTo>
                  <a:lnTo>
                    <a:pt x="136" y="15"/>
                  </a:lnTo>
                  <a:lnTo>
                    <a:pt x="98" y="0"/>
                  </a:lnTo>
                  <a:lnTo>
                    <a:pt x="60" y="167"/>
                  </a:lnTo>
                  <a:lnTo>
                    <a:pt x="60" y="189"/>
                  </a:lnTo>
                  <a:lnTo>
                    <a:pt x="75" y="212"/>
                  </a:lnTo>
                  <a:lnTo>
                    <a:pt x="22" y="280"/>
                  </a:lnTo>
                  <a:lnTo>
                    <a:pt x="37" y="295"/>
                  </a:lnTo>
                  <a:lnTo>
                    <a:pt x="0" y="432"/>
                  </a:lnTo>
                  <a:lnTo>
                    <a:pt x="136" y="462"/>
                  </a:lnTo>
                  <a:lnTo>
                    <a:pt x="272" y="485"/>
                  </a:lnTo>
                  <a:lnTo>
                    <a:pt x="302" y="32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4" name="Freeform 179"/>
            <p:cNvSpPr>
              <a:spLocks/>
            </p:cNvSpPr>
            <p:nvPr/>
          </p:nvSpPr>
          <p:spPr bwMode="auto">
            <a:xfrm>
              <a:off x="1930" y="1398"/>
              <a:ext cx="302" cy="485"/>
            </a:xfrm>
            <a:custGeom>
              <a:avLst/>
              <a:gdLst>
                <a:gd name="T0" fmla="*/ 302 w 302"/>
                <a:gd name="T1" fmla="*/ 326 h 485"/>
                <a:gd name="T2" fmla="*/ 287 w 302"/>
                <a:gd name="T3" fmla="*/ 311 h 485"/>
                <a:gd name="T4" fmla="*/ 280 w 302"/>
                <a:gd name="T5" fmla="*/ 318 h 485"/>
                <a:gd name="T6" fmla="*/ 249 w 302"/>
                <a:gd name="T7" fmla="*/ 311 h 485"/>
                <a:gd name="T8" fmla="*/ 219 w 302"/>
                <a:gd name="T9" fmla="*/ 326 h 485"/>
                <a:gd name="T10" fmla="*/ 212 w 302"/>
                <a:gd name="T11" fmla="*/ 295 h 485"/>
                <a:gd name="T12" fmla="*/ 196 w 302"/>
                <a:gd name="T13" fmla="*/ 288 h 485"/>
                <a:gd name="T14" fmla="*/ 189 w 302"/>
                <a:gd name="T15" fmla="*/ 235 h 485"/>
                <a:gd name="T16" fmla="*/ 166 w 302"/>
                <a:gd name="T17" fmla="*/ 242 h 485"/>
                <a:gd name="T18" fmla="*/ 159 w 302"/>
                <a:gd name="T19" fmla="*/ 235 h 485"/>
                <a:gd name="T20" fmla="*/ 181 w 302"/>
                <a:gd name="T21" fmla="*/ 167 h 485"/>
                <a:gd name="T22" fmla="*/ 159 w 302"/>
                <a:gd name="T23" fmla="*/ 159 h 485"/>
                <a:gd name="T24" fmla="*/ 143 w 302"/>
                <a:gd name="T25" fmla="*/ 121 h 485"/>
                <a:gd name="T26" fmla="*/ 128 w 302"/>
                <a:gd name="T27" fmla="*/ 106 h 485"/>
                <a:gd name="T28" fmla="*/ 136 w 302"/>
                <a:gd name="T29" fmla="*/ 91 h 485"/>
                <a:gd name="T30" fmla="*/ 121 w 302"/>
                <a:gd name="T31" fmla="*/ 75 h 485"/>
                <a:gd name="T32" fmla="*/ 136 w 302"/>
                <a:gd name="T33" fmla="*/ 15 h 485"/>
                <a:gd name="T34" fmla="*/ 98 w 302"/>
                <a:gd name="T35" fmla="*/ 0 h 485"/>
                <a:gd name="T36" fmla="*/ 60 w 302"/>
                <a:gd name="T37" fmla="*/ 167 h 485"/>
                <a:gd name="T38" fmla="*/ 60 w 302"/>
                <a:gd name="T39" fmla="*/ 189 h 485"/>
                <a:gd name="T40" fmla="*/ 75 w 302"/>
                <a:gd name="T41" fmla="*/ 212 h 485"/>
                <a:gd name="T42" fmla="*/ 22 w 302"/>
                <a:gd name="T43" fmla="*/ 280 h 485"/>
                <a:gd name="T44" fmla="*/ 37 w 302"/>
                <a:gd name="T45" fmla="*/ 295 h 485"/>
                <a:gd name="T46" fmla="*/ 0 w 302"/>
                <a:gd name="T47" fmla="*/ 432 h 485"/>
                <a:gd name="T48" fmla="*/ 136 w 302"/>
                <a:gd name="T49" fmla="*/ 462 h 485"/>
                <a:gd name="T50" fmla="*/ 272 w 302"/>
                <a:gd name="T51" fmla="*/ 485 h 485"/>
                <a:gd name="T52" fmla="*/ 302 w 302"/>
                <a:gd name="T53" fmla="*/ 326 h 485"/>
                <a:gd name="T54" fmla="*/ 302 w 302"/>
                <a:gd name="T55" fmla="*/ 33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5">
                  <a:moveTo>
                    <a:pt x="302" y="326"/>
                  </a:moveTo>
                  <a:lnTo>
                    <a:pt x="287" y="311"/>
                  </a:lnTo>
                  <a:lnTo>
                    <a:pt x="280" y="318"/>
                  </a:lnTo>
                  <a:lnTo>
                    <a:pt x="249" y="311"/>
                  </a:lnTo>
                  <a:lnTo>
                    <a:pt x="219" y="326"/>
                  </a:lnTo>
                  <a:lnTo>
                    <a:pt x="212" y="295"/>
                  </a:lnTo>
                  <a:lnTo>
                    <a:pt x="196" y="288"/>
                  </a:lnTo>
                  <a:lnTo>
                    <a:pt x="189" y="235"/>
                  </a:lnTo>
                  <a:lnTo>
                    <a:pt x="166" y="242"/>
                  </a:lnTo>
                  <a:lnTo>
                    <a:pt x="159" y="235"/>
                  </a:lnTo>
                  <a:lnTo>
                    <a:pt x="181" y="167"/>
                  </a:lnTo>
                  <a:lnTo>
                    <a:pt x="159" y="159"/>
                  </a:lnTo>
                  <a:lnTo>
                    <a:pt x="143" y="121"/>
                  </a:lnTo>
                  <a:lnTo>
                    <a:pt x="128" y="106"/>
                  </a:lnTo>
                  <a:lnTo>
                    <a:pt x="136" y="91"/>
                  </a:lnTo>
                  <a:lnTo>
                    <a:pt x="121" y="75"/>
                  </a:lnTo>
                  <a:lnTo>
                    <a:pt x="136" y="15"/>
                  </a:lnTo>
                  <a:lnTo>
                    <a:pt x="98" y="0"/>
                  </a:lnTo>
                  <a:lnTo>
                    <a:pt x="60" y="167"/>
                  </a:lnTo>
                  <a:lnTo>
                    <a:pt x="60" y="189"/>
                  </a:lnTo>
                  <a:lnTo>
                    <a:pt x="75" y="212"/>
                  </a:lnTo>
                  <a:lnTo>
                    <a:pt x="22" y="280"/>
                  </a:lnTo>
                  <a:lnTo>
                    <a:pt x="37" y="295"/>
                  </a:lnTo>
                  <a:lnTo>
                    <a:pt x="0" y="432"/>
                  </a:lnTo>
                  <a:lnTo>
                    <a:pt x="136" y="462"/>
                  </a:lnTo>
                  <a:lnTo>
                    <a:pt x="272" y="485"/>
                  </a:lnTo>
                  <a:lnTo>
                    <a:pt x="302" y="326"/>
                  </a:lnTo>
                  <a:lnTo>
                    <a:pt x="302" y="33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5" name="Freeform 180"/>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7 h 356"/>
                <a:gd name="T8" fmla="*/ 53 w 197"/>
                <a:gd name="T9" fmla="*/ 30 h 356"/>
                <a:gd name="T10" fmla="*/ 53 w 197"/>
                <a:gd name="T11" fmla="*/ 53 h 356"/>
                <a:gd name="T12" fmla="*/ 46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6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7" h="356">
                  <a:moveTo>
                    <a:pt x="189" y="212"/>
                  </a:moveTo>
                  <a:lnTo>
                    <a:pt x="182" y="45"/>
                  </a:lnTo>
                  <a:lnTo>
                    <a:pt x="159" y="0"/>
                  </a:lnTo>
                  <a:lnTo>
                    <a:pt x="30" y="7"/>
                  </a:lnTo>
                  <a:lnTo>
                    <a:pt x="53" y="30"/>
                  </a:lnTo>
                  <a:lnTo>
                    <a:pt x="53" y="53"/>
                  </a:lnTo>
                  <a:lnTo>
                    <a:pt x="46" y="68"/>
                  </a:lnTo>
                  <a:lnTo>
                    <a:pt x="15" y="76"/>
                  </a:lnTo>
                  <a:lnTo>
                    <a:pt x="23" y="106"/>
                  </a:lnTo>
                  <a:lnTo>
                    <a:pt x="0" y="144"/>
                  </a:lnTo>
                  <a:lnTo>
                    <a:pt x="8" y="182"/>
                  </a:lnTo>
                  <a:lnTo>
                    <a:pt x="38" y="212"/>
                  </a:lnTo>
                  <a:lnTo>
                    <a:pt x="46"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6" name="Freeform 181"/>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7 h 356"/>
                <a:gd name="T8" fmla="*/ 53 w 197"/>
                <a:gd name="T9" fmla="*/ 30 h 356"/>
                <a:gd name="T10" fmla="*/ 53 w 197"/>
                <a:gd name="T11" fmla="*/ 53 h 356"/>
                <a:gd name="T12" fmla="*/ 46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6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 name="T50" fmla="*/ 189 w 197"/>
                <a:gd name="T51"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356">
                  <a:moveTo>
                    <a:pt x="189" y="212"/>
                  </a:moveTo>
                  <a:lnTo>
                    <a:pt x="182" y="45"/>
                  </a:lnTo>
                  <a:lnTo>
                    <a:pt x="159" y="0"/>
                  </a:lnTo>
                  <a:lnTo>
                    <a:pt x="30" y="7"/>
                  </a:lnTo>
                  <a:lnTo>
                    <a:pt x="53" y="30"/>
                  </a:lnTo>
                  <a:lnTo>
                    <a:pt x="53" y="53"/>
                  </a:lnTo>
                  <a:lnTo>
                    <a:pt x="46" y="68"/>
                  </a:lnTo>
                  <a:lnTo>
                    <a:pt x="15" y="76"/>
                  </a:lnTo>
                  <a:lnTo>
                    <a:pt x="23" y="106"/>
                  </a:lnTo>
                  <a:lnTo>
                    <a:pt x="0" y="144"/>
                  </a:lnTo>
                  <a:lnTo>
                    <a:pt x="8" y="182"/>
                  </a:lnTo>
                  <a:lnTo>
                    <a:pt x="38" y="212"/>
                  </a:lnTo>
                  <a:lnTo>
                    <a:pt x="46"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lnTo>
                    <a:pt x="189" y="22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7" name="Freeform 182"/>
            <p:cNvSpPr>
              <a:spLocks/>
            </p:cNvSpPr>
            <p:nvPr/>
          </p:nvSpPr>
          <p:spPr bwMode="auto">
            <a:xfrm>
              <a:off x="3300" y="1929"/>
              <a:ext cx="152" cy="258"/>
            </a:xfrm>
            <a:custGeom>
              <a:avLst/>
              <a:gdLst>
                <a:gd name="T0" fmla="*/ 152 w 152"/>
                <a:gd name="T1" fmla="*/ 182 h 258"/>
                <a:gd name="T2" fmla="*/ 121 w 152"/>
                <a:gd name="T3" fmla="*/ 189 h 258"/>
                <a:gd name="T4" fmla="*/ 121 w 152"/>
                <a:gd name="T5" fmla="*/ 197 h 258"/>
                <a:gd name="T6" fmla="*/ 99 w 152"/>
                <a:gd name="T7" fmla="*/ 242 h 258"/>
                <a:gd name="T8" fmla="*/ 84 w 152"/>
                <a:gd name="T9" fmla="*/ 227 h 258"/>
                <a:gd name="T10" fmla="*/ 68 w 152"/>
                <a:gd name="T11" fmla="*/ 250 h 258"/>
                <a:gd name="T12" fmla="*/ 61 w 152"/>
                <a:gd name="T13" fmla="*/ 242 h 258"/>
                <a:gd name="T14" fmla="*/ 46 w 152"/>
                <a:gd name="T15" fmla="*/ 258 h 258"/>
                <a:gd name="T16" fmla="*/ 23 w 152"/>
                <a:gd name="T17" fmla="*/ 242 h 258"/>
                <a:gd name="T18" fmla="*/ 23 w 152"/>
                <a:gd name="T19" fmla="*/ 258 h 258"/>
                <a:gd name="T20" fmla="*/ 8 w 152"/>
                <a:gd name="T21" fmla="*/ 250 h 258"/>
                <a:gd name="T22" fmla="*/ 0 w 152"/>
                <a:gd name="T23" fmla="*/ 258 h 258"/>
                <a:gd name="T24" fmla="*/ 0 w 152"/>
                <a:gd name="T25" fmla="*/ 227 h 258"/>
                <a:gd name="T26" fmla="*/ 23 w 152"/>
                <a:gd name="T27" fmla="*/ 197 h 258"/>
                <a:gd name="T28" fmla="*/ 15 w 152"/>
                <a:gd name="T29" fmla="*/ 174 h 258"/>
                <a:gd name="T30" fmla="*/ 8 w 152"/>
                <a:gd name="T31" fmla="*/ 7 h 258"/>
                <a:gd name="T32" fmla="*/ 15 w 152"/>
                <a:gd name="T33" fmla="*/ 15 h 258"/>
                <a:gd name="T34" fmla="*/ 38 w 152"/>
                <a:gd name="T35" fmla="*/ 7 h 258"/>
                <a:gd name="T36" fmla="*/ 129 w 152"/>
                <a:gd name="T37" fmla="*/ 0 h 258"/>
                <a:gd name="T38" fmla="*/ 152 w 152"/>
                <a:gd name="T39" fmla="*/ 159 h 258"/>
                <a:gd name="T40" fmla="*/ 152 w 152"/>
                <a:gd name="T41" fmla="*/ 18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258">
                  <a:moveTo>
                    <a:pt x="152" y="182"/>
                  </a:moveTo>
                  <a:lnTo>
                    <a:pt x="121" y="189"/>
                  </a:lnTo>
                  <a:lnTo>
                    <a:pt x="121" y="197"/>
                  </a:lnTo>
                  <a:lnTo>
                    <a:pt x="99" y="242"/>
                  </a:lnTo>
                  <a:lnTo>
                    <a:pt x="84" y="227"/>
                  </a:lnTo>
                  <a:lnTo>
                    <a:pt x="68" y="250"/>
                  </a:lnTo>
                  <a:lnTo>
                    <a:pt x="61" y="242"/>
                  </a:lnTo>
                  <a:lnTo>
                    <a:pt x="46" y="258"/>
                  </a:lnTo>
                  <a:lnTo>
                    <a:pt x="23" y="242"/>
                  </a:lnTo>
                  <a:lnTo>
                    <a:pt x="23" y="258"/>
                  </a:lnTo>
                  <a:lnTo>
                    <a:pt x="8" y="250"/>
                  </a:lnTo>
                  <a:lnTo>
                    <a:pt x="0" y="258"/>
                  </a:lnTo>
                  <a:lnTo>
                    <a:pt x="0" y="227"/>
                  </a:lnTo>
                  <a:lnTo>
                    <a:pt x="23" y="197"/>
                  </a:lnTo>
                  <a:lnTo>
                    <a:pt x="15" y="174"/>
                  </a:lnTo>
                  <a:lnTo>
                    <a:pt x="8" y="7"/>
                  </a:lnTo>
                  <a:lnTo>
                    <a:pt x="15" y="15"/>
                  </a:lnTo>
                  <a:lnTo>
                    <a:pt x="38" y="7"/>
                  </a:lnTo>
                  <a:lnTo>
                    <a:pt x="129" y="0"/>
                  </a:lnTo>
                  <a:lnTo>
                    <a:pt x="152" y="159"/>
                  </a:lnTo>
                  <a:lnTo>
                    <a:pt x="152" y="18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8" name="Freeform 183"/>
            <p:cNvSpPr>
              <a:spLocks/>
            </p:cNvSpPr>
            <p:nvPr/>
          </p:nvSpPr>
          <p:spPr bwMode="auto">
            <a:xfrm>
              <a:off x="3300" y="1929"/>
              <a:ext cx="152" cy="258"/>
            </a:xfrm>
            <a:custGeom>
              <a:avLst/>
              <a:gdLst>
                <a:gd name="T0" fmla="*/ 152 w 152"/>
                <a:gd name="T1" fmla="*/ 182 h 258"/>
                <a:gd name="T2" fmla="*/ 121 w 152"/>
                <a:gd name="T3" fmla="*/ 189 h 258"/>
                <a:gd name="T4" fmla="*/ 121 w 152"/>
                <a:gd name="T5" fmla="*/ 197 h 258"/>
                <a:gd name="T6" fmla="*/ 99 w 152"/>
                <a:gd name="T7" fmla="*/ 242 h 258"/>
                <a:gd name="T8" fmla="*/ 84 w 152"/>
                <a:gd name="T9" fmla="*/ 227 h 258"/>
                <a:gd name="T10" fmla="*/ 68 w 152"/>
                <a:gd name="T11" fmla="*/ 250 h 258"/>
                <a:gd name="T12" fmla="*/ 61 w 152"/>
                <a:gd name="T13" fmla="*/ 242 h 258"/>
                <a:gd name="T14" fmla="*/ 46 w 152"/>
                <a:gd name="T15" fmla="*/ 258 h 258"/>
                <a:gd name="T16" fmla="*/ 23 w 152"/>
                <a:gd name="T17" fmla="*/ 242 h 258"/>
                <a:gd name="T18" fmla="*/ 23 w 152"/>
                <a:gd name="T19" fmla="*/ 258 h 258"/>
                <a:gd name="T20" fmla="*/ 8 w 152"/>
                <a:gd name="T21" fmla="*/ 250 h 258"/>
                <a:gd name="T22" fmla="*/ 0 w 152"/>
                <a:gd name="T23" fmla="*/ 258 h 258"/>
                <a:gd name="T24" fmla="*/ 0 w 152"/>
                <a:gd name="T25" fmla="*/ 227 h 258"/>
                <a:gd name="T26" fmla="*/ 23 w 152"/>
                <a:gd name="T27" fmla="*/ 197 h 258"/>
                <a:gd name="T28" fmla="*/ 15 w 152"/>
                <a:gd name="T29" fmla="*/ 174 h 258"/>
                <a:gd name="T30" fmla="*/ 8 w 152"/>
                <a:gd name="T31" fmla="*/ 7 h 258"/>
                <a:gd name="T32" fmla="*/ 15 w 152"/>
                <a:gd name="T33" fmla="*/ 15 h 258"/>
                <a:gd name="T34" fmla="*/ 38 w 152"/>
                <a:gd name="T35" fmla="*/ 7 h 258"/>
                <a:gd name="T36" fmla="*/ 129 w 152"/>
                <a:gd name="T37" fmla="*/ 0 h 258"/>
                <a:gd name="T38" fmla="*/ 152 w 152"/>
                <a:gd name="T39" fmla="*/ 159 h 258"/>
                <a:gd name="T40" fmla="*/ 152 w 152"/>
                <a:gd name="T41" fmla="*/ 182 h 258"/>
                <a:gd name="T42" fmla="*/ 152 w 152"/>
                <a:gd name="T43" fmla="*/ 18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258">
                  <a:moveTo>
                    <a:pt x="152" y="182"/>
                  </a:moveTo>
                  <a:lnTo>
                    <a:pt x="121" y="189"/>
                  </a:lnTo>
                  <a:lnTo>
                    <a:pt x="121" y="197"/>
                  </a:lnTo>
                  <a:lnTo>
                    <a:pt x="99" y="242"/>
                  </a:lnTo>
                  <a:lnTo>
                    <a:pt x="84" y="227"/>
                  </a:lnTo>
                  <a:lnTo>
                    <a:pt x="68" y="250"/>
                  </a:lnTo>
                  <a:lnTo>
                    <a:pt x="61" y="242"/>
                  </a:lnTo>
                  <a:lnTo>
                    <a:pt x="46" y="258"/>
                  </a:lnTo>
                  <a:lnTo>
                    <a:pt x="23" y="242"/>
                  </a:lnTo>
                  <a:lnTo>
                    <a:pt x="23" y="258"/>
                  </a:lnTo>
                  <a:lnTo>
                    <a:pt x="8" y="250"/>
                  </a:lnTo>
                  <a:lnTo>
                    <a:pt x="0" y="258"/>
                  </a:lnTo>
                  <a:lnTo>
                    <a:pt x="0" y="227"/>
                  </a:lnTo>
                  <a:lnTo>
                    <a:pt x="23" y="197"/>
                  </a:lnTo>
                  <a:lnTo>
                    <a:pt x="15" y="174"/>
                  </a:lnTo>
                  <a:lnTo>
                    <a:pt x="8" y="7"/>
                  </a:lnTo>
                  <a:lnTo>
                    <a:pt x="15" y="15"/>
                  </a:lnTo>
                  <a:lnTo>
                    <a:pt x="38" y="7"/>
                  </a:lnTo>
                  <a:lnTo>
                    <a:pt x="129" y="0"/>
                  </a:lnTo>
                  <a:lnTo>
                    <a:pt x="152" y="159"/>
                  </a:lnTo>
                  <a:lnTo>
                    <a:pt x="152" y="182"/>
                  </a:lnTo>
                  <a:lnTo>
                    <a:pt x="152" y="18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9" name="Freeform 184"/>
            <p:cNvSpPr>
              <a:spLocks/>
            </p:cNvSpPr>
            <p:nvPr/>
          </p:nvSpPr>
          <p:spPr bwMode="auto">
            <a:xfrm>
              <a:off x="2876" y="1838"/>
              <a:ext cx="303" cy="197"/>
            </a:xfrm>
            <a:custGeom>
              <a:avLst/>
              <a:gdLst>
                <a:gd name="T0" fmla="*/ 303 w 303"/>
                <a:gd name="T1" fmla="*/ 83 h 197"/>
                <a:gd name="T2" fmla="*/ 280 w 303"/>
                <a:gd name="T3" fmla="*/ 60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6 w 303"/>
                <a:gd name="T33" fmla="*/ 121 h 197"/>
                <a:gd name="T34" fmla="*/ 303 w 303"/>
                <a:gd name="T35" fmla="*/ 106 h 197"/>
                <a:gd name="T36" fmla="*/ 303 w 303"/>
                <a:gd name="T37" fmla="*/ 8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97">
                  <a:moveTo>
                    <a:pt x="303" y="83"/>
                  </a:moveTo>
                  <a:lnTo>
                    <a:pt x="280" y="60"/>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6" y="121"/>
                  </a:lnTo>
                  <a:lnTo>
                    <a:pt x="303" y="106"/>
                  </a:lnTo>
                  <a:lnTo>
                    <a:pt x="303" y="83"/>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0" name="Freeform 185"/>
            <p:cNvSpPr>
              <a:spLocks/>
            </p:cNvSpPr>
            <p:nvPr/>
          </p:nvSpPr>
          <p:spPr bwMode="auto">
            <a:xfrm>
              <a:off x="2876" y="1838"/>
              <a:ext cx="303" cy="197"/>
            </a:xfrm>
            <a:custGeom>
              <a:avLst/>
              <a:gdLst>
                <a:gd name="T0" fmla="*/ 303 w 303"/>
                <a:gd name="T1" fmla="*/ 83 h 197"/>
                <a:gd name="T2" fmla="*/ 280 w 303"/>
                <a:gd name="T3" fmla="*/ 60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6 w 303"/>
                <a:gd name="T33" fmla="*/ 121 h 197"/>
                <a:gd name="T34" fmla="*/ 303 w 303"/>
                <a:gd name="T35" fmla="*/ 106 h 197"/>
                <a:gd name="T36" fmla="*/ 303 w 303"/>
                <a:gd name="T37" fmla="*/ 83 h 197"/>
                <a:gd name="T38" fmla="*/ 303 w 303"/>
                <a:gd name="T39" fmla="*/ 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197">
                  <a:moveTo>
                    <a:pt x="303" y="83"/>
                  </a:moveTo>
                  <a:lnTo>
                    <a:pt x="280" y="60"/>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6" y="121"/>
                  </a:lnTo>
                  <a:lnTo>
                    <a:pt x="303" y="106"/>
                  </a:lnTo>
                  <a:lnTo>
                    <a:pt x="303" y="83"/>
                  </a:lnTo>
                  <a:lnTo>
                    <a:pt x="303" y="9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1" name="Freeform 186"/>
            <p:cNvSpPr>
              <a:spLocks/>
            </p:cNvSpPr>
            <p:nvPr/>
          </p:nvSpPr>
          <p:spPr bwMode="auto">
            <a:xfrm>
              <a:off x="2604" y="2058"/>
              <a:ext cx="371" cy="197"/>
            </a:xfrm>
            <a:custGeom>
              <a:avLst/>
              <a:gdLst>
                <a:gd name="T0" fmla="*/ 371 w 371"/>
                <a:gd name="T1" fmla="*/ 197 h 197"/>
                <a:gd name="T2" fmla="*/ 0 w 371"/>
                <a:gd name="T3" fmla="*/ 189 h 197"/>
                <a:gd name="T4" fmla="*/ 15 w 371"/>
                <a:gd name="T5" fmla="*/ 0 h 197"/>
                <a:gd name="T6" fmla="*/ 333 w 371"/>
                <a:gd name="T7" fmla="*/ 7 h 197"/>
                <a:gd name="T8" fmla="*/ 355 w 371"/>
                <a:gd name="T9" fmla="*/ 15 h 197"/>
                <a:gd name="T10" fmla="*/ 355 w 371"/>
                <a:gd name="T11" fmla="*/ 22 h 197"/>
                <a:gd name="T12" fmla="*/ 348 w 371"/>
                <a:gd name="T13" fmla="*/ 38 h 197"/>
                <a:gd name="T14" fmla="*/ 371 w 371"/>
                <a:gd name="T15" fmla="*/ 60 h 197"/>
                <a:gd name="T16" fmla="*/ 371 w 371"/>
                <a:gd name="T1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197">
                  <a:moveTo>
                    <a:pt x="371" y="197"/>
                  </a:moveTo>
                  <a:lnTo>
                    <a:pt x="0" y="189"/>
                  </a:lnTo>
                  <a:lnTo>
                    <a:pt x="15" y="0"/>
                  </a:lnTo>
                  <a:lnTo>
                    <a:pt x="333" y="7"/>
                  </a:lnTo>
                  <a:lnTo>
                    <a:pt x="355" y="15"/>
                  </a:lnTo>
                  <a:lnTo>
                    <a:pt x="355" y="22"/>
                  </a:lnTo>
                  <a:lnTo>
                    <a:pt x="348" y="38"/>
                  </a:lnTo>
                  <a:lnTo>
                    <a:pt x="371" y="60"/>
                  </a:lnTo>
                  <a:lnTo>
                    <a:pt x="371" y="19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2" name="Freeform 187"/>
            <p:cNvSpPr>
              <a:spLocks/>
            </p:cNvSpPr>
            <p:nvPr/>
          </p:nvSpPr>
          <p:spPr bwMode="auto">
            <a:xfrm>
              <a:off x="2604" y="2058"/>
              <a:ext cx="371" cy="204"/>
            </a:xfrm>
            <a:custGeom>
              <a:avLst/>
              <a:gdLst>
                <a:gd name="T0" fmla="*/ 371 w 371"/>
                <a:gd name="T1" fmla="*/ 197 h 204"/>
                <a:gd name="T2" fmla="*/ 0 w 371"/>
                <a:gd name="T3" fmla="*/ 189 h 204"/>
                <a:gd name="T4" fmla="*/ 15 w 371"/>
                <a:gd name="T5" fmla="*/ 0 h 204"/>
                <a:gd name="T6" fmla="*/ 333 w 371"/>
                <a:gd name="T7" fmla="*/ 7 h 204"/>
                <a:gd name="T8" fmla="*/ 355 w 371"/>
                <a:gd name="T9" fmla="*/ 15 h 204"/>
                <a:gd name="T10" fmla="*/ 355 w 371"/>
                <a:gd name="T11" fmla="*/ 22 h 204"/>
                <a:gd name="T12" fmla="*/ 348 w 371"/>
                <a:gd name="T13" fmla="*/ 38 h 204"/>
                <a:gd name="T14" fmla="*/ 371 w 371"/>
                <a:gd name="T15" fmla="*/ 60 h 204"/>
                <a:gd name="T16" fmla="*/ 371 w 371"/>
                <a:gd name="T17" fmla="*/ 197 h 204"/>
                <a:gd name="T18" fmla="*/ 371 w 371"/>
                <a:gd name="T1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04">
                  <a:moveTo>
                    <a:pt x="371" y="197"/>
                  </a:moveTo>
                  <a:lnTo>
                    <a:pt x="0" y="189"/>
                  </a:lnTo>
                  <a:lnTo>
                    <a:pt x="15" y="0"/>
                  </a:lnTo>
                  <a:lnTo>
                    <a:pt x="333" y="7"/>
                  </a:lnTo>
                  <a:lnTo>
                    <a:pt x="355" y="15"/>
                  </a:lnTo>
                  <a:lnTo>
                    <a:pt x="355" y="22"/>
                  </a:lnTo>
                  <a:lnTo>
                    <a:pt x="348" y="38"/>
                  </a:lnTo>
                  <a:lnTo>
                    <a:pt x="371" y="60"/>
                  </a:lnTo>
                  <a:lnTo>
                    <a:pt x="371" y="197"/>
                  </a:lnTo>
                  <a:lnTo>
                    <a:pt x="371" y="20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3" name="Freeform 188"/>
            <p:cNvSpPr>
              <a:spLocks/>
            </p:cNvSpPr>
            <p:nvPr/>
          </p:nvSpPr>
          <p:spPr bwMode="auto">
            <a:xfrm>
              <a:off x="3240" y="2088"/>
              <a:ext cx="363" cy="190"/>
            </a:xfrm>
            <a:custGeom>
              <a:avLst/>
              <a:gdLst>
                <a:gd name="T0" fmla="*/ 333 w 363"/>
                <a:gd name="T1" fmla="*/ 61 h 190"/>
                <a:gd name="T2" fmla="*/ 325 w 363"/>
                <a:gd name="T3" fmla="*/ 30 h 190"/>
                <a:gd name="T4" fmla="*/ 310 w 363"/>
                <a:gd name="T5" fmla="*/ 15 h 190"/>
                <a:gd name="T6" fmla="*/ 287 w 363"/>
                <a:gd name="T7" fmla="*/ 23 h 190"/>
                <a:gd name="T8" fmla="*/ 272 w 363"/>
                <a:gd name="T9" fmla="*/ 23 h 190"/>
                <a:gd name="T10" fmla="*/ 242 w 363"/>
                <a:gd name="T11" fmla="*/ 15 h 190"/>
                <a:gd name="T12" fmla="*/ 227 w 363"/>
                <a:gd name="T13" fmla="*/ 0 h 190"/>
                <a:gd name="T14" fmla="*/ 212 w 363"/>
                <a:gd name="T15" fmla="*/ 0 h 190"/>
                <a:gd name="T16" fmla="*/ 212 w 363"/>
                <a:gd name="T17" fmla="*/ 23 h 190"/>
                <a:gd name="T18" fmla="*/ 181 w 363"/>
                <a:gd name="T19" fmla="*/ 30 h 190"/>
                <a:gd name="T20" fmla="*/ 181 w 363"/>
                <a:gd name="T21" fmla="*/ 38 h 190"/>
                <a:gd name="T22" fmla="*/ 159 w 363"/>
                <a:gd name="T23" fmla="*/ 83 h 190"/>
                <a:gd name="T24" fmla="*/ 144 w 363"/>
                <a:gd name="T25" fmla="*/ 68 h 190"/>
                <a:gd name="T26" fmla="*/ 128 w 363"/>
                <a:gd name="T27" fmla="*/ 91 h 190"/>
                <a:gd name="T28" fmla="*/ 121 w 363"/>
                <a:gd name="T29" fmla="*/ 83 h 190"/>
                <a:gd name="T30" fmla="*/ 106 w 363"/>
                <a:gd name="T31" fmla="*/ 99 h 190"/>
                <a:gd name="T32" fmla="*/ 83 w 363"/>
                <a:gd name="T33" fmla="*/ 83 h 190"/>
                <a:gd name="T34" fmla="*/ 83 w 363"/>
                <a:gd name="T35" fmla="*/ 99 h 190"/>
                <a:gd name="T36" fmla="*/ 68 w 363"/>
                <a:gd name="T37" fmla="*/ 91 h 190"/>
                <a:gd name="T38" fmla="*/ 60 w 363"/>
                <a:gd name="T39" fmla="*/ 99 h 190"/>
                <a:gd name="T40" fmla="*/ 60 w 363"/>
                <a:gd name="T41" fmla="*/ 121 h 190"/>
                <a:gd name="T42" fmla="*/ 45 w 363"/>
                <a:gd name="T43" fmla="*/ 129 h 190"/>
                <a:gd name="T44" fmla="*/ 45 w 363"/>
                <a:gd name="T45" fmla="*/ 144 h 190"/>
                <a:gd name="T46" fmla="*/ 15 w 363"/>
                <a:gd name="T47" fmla="*/ 136 h 190"/>
                <a:gd name="T48" fmla="*/ 7 w 363"/>
                <a:gd name="T49" fmla="*/ 159 h 190"/>
                <a:gd name="T50" fmla="*/ 7 w 363"/>
                <a:gd name="T51" fmla="*/ 174 h 190"/>
                <a:gd name="T52" fmla="*/ 0 w 363"/>
                <a:gd name="T53" fmla="*/ 190 h 190"/>
                <a:gd name="T54" fmla="*/ 68 w 363"/>
                <a:gd name="T55" fmla="*/ 182 h 190"/>
                <a:gd name="T56" fmla="*/ 68 w 363"/>
                <a:gd name="T57" fmla="*/ 174 h 190"/>
                <a:gd name="T58" fmla="*/ 287 w 363"/>
                <a:gd name="T59" fmla="*/ 152 h 190"/>
                <a:gd name="T60" fmla="*/ 310 w 363"/>
                <a:gd name="T61" fmla="*/ 136 h 190"/>
                <a:gd name="T62" fmla="*/ 363 w 363"/>
                <a:gd name="T63" fmla="*/ 83 h 190"/>
                <a:gd name="T64" fmla="*/ 333 w 363"/>
                <a:gd name="T65"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90">
                  <a:moveTo>
                    <a:pt x="333" y="61"/>
                  </a:moveTo>
                  <a:lnTo>
                    <a:pt x="325" y="30"/>
                  </a:lnTo>
                  <a:lnTo>
                    <a:pt x="310" y="15"/>
                  </a:lnTo>
                  <a:lnTo>
                    <a:pt x="287" y="23"/>
                  </a:lnTo>
                  <a:lnTo>
                    <a:pt x="272" y="23"/>
                  </a:lnTo>
                  <a:lnTo>
                    <a:pt x="242" y="15"/>
                  </a:lnTo>
                  <a:lnTo>
                    <a:pt x="227" y="0"/>
                  </a:lnTo>
                  <a:lnTo>
                    <a:pt x="212" y="0"/>
                  </a:lnTo>
                  <a:lnTo>
                    <a:pt x="212" y="23"/>
                  </a:lnTo>
                  <a:lnTo>
                    <a:pt x="181" y="30"/>
                  </a:lnTo>
                  <a:lnTo>
                    <a:pt x="181" y="38"/>
                  </a:lnTo>
                  <a:lnTo>
                    <a:pt x="159" y="83"/>
                  </a:lnTo>
                  <a:lnTo>
                    <a:pt x="144" y="68"/>
                  </a:lnTo>
                  <a:lnTo>
                    <a:pt x="128" y="91"/>
                  </a:lnTo>
                  <a:lnTo>
                    <a:pt x="121" y="83"/>
                  </a:lnTo>
                  <a:lnTo>
                    <a:pt x="106" y="99"/>
                  </a:lnTo>
                  <a:lnTo>
                    <a:pt x="83" y="83"/>
                  </a:lnTo>
                  <a:lnTo>
                    <a:pt x="83" y="99"/>
                  </a:lnTo>
                  <a:lnTo>
                    <a:pt x="68" y="91"/>
                  </a:lnTo>
                  <a:lnTo>
                    <a:pt x="60" y="99"/>
                  </a:lnTo>
                  <a:lnTo>
                    <a:pt x="60" y="121"/>
                  </a:lnTo>
                  <a:lnTo>
                    <a:pt x="45" y="129"/>
                  </a:lnTo>
                  <a:lnTo>
                    <a:pt x="45" y="144"/>
                  </a:lnTo>
                  <a:lnTo>
                    <a:pt x="15" y="136"/>
                  </a:lnTo>
                  <a:lnTo>
                    <a:pt x="7" y="159"/>
                  </a:lnTo>
                  <a:lnTo>
                    <a:pt x="7" y="174"/>
                  </a:lnTo>
                  <a:lnTo>
                    <a:pt x="0" y="190"/>
                  </a:lnTo>
                  <a:lnTo>
                    <a:pt x="68" y="182"/>
                  </a:lnTo>
                  <a:lnTo>
                    <a:pt x="68" y="174"/>
                  </a:lnTo>
                  <a:lnTo>
                    <a:pt x="287" y="152"/>
                  </a:lnTo>
                  <a:lnTo>
                    <a:pt x="310" y="136"/>
                  </a:lnTo>
                  <a:lnTo>
                    <a:pt x="363" y="83"/>
                  </a:lnTo>
                  <a:lnTo>
                    <a:pt x="333" y="61"/>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4" name="Freeform 189"/>
            <p:cNvSpPr>
              <a:spLocks/>
            </p:cNvSpPr>
            <p:nvPr/>
          </p:nvSpPr>
          <p:spPr bwMode="auto">
            <a:xfrm>
              <a:off x="3240" y="2088"/>
              <a:ext cx="363" cy="190"/>
            </a:xfrm>
            <a:custGeom>
              <a:avLst/>
              <a:gdLst>
                <a:gd name="T0" fmla="*/ 333 w 363"/>
                <a:gd name="T1" fmla="*/ 61 h 190"/>
                <a:gd name="T2" fmla="*/ 325 w 363"/>
                <a:gd name="T3" fmla="*/ 30 h 190"/>
                <a:gd name="T4" fmla="*/ 310 w 363"/>
                <a:gd name="T5" fmla="*/ 15 h 190"/>
                <a:gd name="T6" fmla="*/ 287 w 363"/>
                <a:gd name="T7" fmla="*/ 23 h 190"/>
                <a:gd name="T8" fmla="*/ 272 w 363"/>
                <a:gd name="T9" fmla="*/ 23 h 190"/>
                <a:gd name="T10" fmla="*/ 242 w 363"/>
                <a:gd name="T11" fmla="*/ 15 h 190"/>
                <a:gd name="T12" fmla="*/ 227 w 363"/>
                <a:gd name="T13" fmla="*/ 0 h 190"/>
                <a:gd name="T14" fmla="*/ 212 w 363"/>
                <a:gd name="T15" fmla="*/ 0 h 190"/>
                <a:gd name="T16" fmla="*/ 212 w 363"/>
                <a:gd name="T17" fmla="*/ 23 h 190"/>
                <a:gd name="T18" fmla="*/ 181 w 363"/>
                <a:gd name="T19" fmla="*/ 30 h 190"/>
                <a:gd name="T20" fmla="*/ 181 w 363"/>
                <a:gd name="T21" fmla="*/ 38 h 190"/>
                <a:gd name="T22" fmla="*/ 159 w 363"/>
                <a:gd name="T23" fmla="*/ 83 h 190"/>
                <a:gd name="T24" fmla="*/ 144 w 363"/>
                <a:gd name="T25" fmla="*/ 68 h 190"/>
                <a:gd name="T26" fmla="*/ 128 w 363"/>
                <a:gd name="T27" fmla="*/ 91 h 190"/>
                <a:gd name="T28" fmla="*/ 121 w 363"/>
                <a:gd name="T29" fmla="*/ 83 h 190"/>
                <a:gd name="T30" fmla="*/ 106 w 363"/>
                <a:gd name="T31" fmla="*/ 99 h 190"/>
                <a:gd name="T32" fmla="*/ 83 w 363"/>
                <a:gd name="T33" fmla="*/ 83 h 190"/>
                <a:gd name="T34" fmla="*/ 83 w 363"/>
                <a:gd name="T35" fmla="*/ 99 h 190"/>
                <a:gd name="T36" fmla="*/ 68 w 363"/>
                <a:gd name="T37" fmla="*/ 91 h 190"/>
                <a:gd name="T38" fmla="*/ 60 w 363"/>
                <a:gd name="T39" fmla="*/ 99 h 190"/>
                <a:gd name="T40" fmla="*/ 60 w 363"/>
                <a:gd name="T41" fmla="*/ 121 h 190"/>
                <a:gd name="T42" fmla="*/ 45 w 363"/>
                <a:gd name="T43" fmla="*/ 129 h 190"/>
                <a:gd name="T44" fmla="*/ 45 w 363"/>
                <a:gd name="T45" fmla="*/ 144 h 190"/>
                <a:gd name="T46" fmla="*/ 15 w 363"/>
                <a:gd name="T47" fmla="*/ 136 h 190"/>
                <a:gd name="T48" fmla="*/ 7 w 363"/>
                <a:gd name="T49" fmla="*/ 159 h 190"/>
                <a:gd name="T50" fmla="*/ 7 w 363"/>
                <a:gd name="T51" fmla="*/ 174 h 190"/>
                <a:gd name="T52" fmla="*/ 0 w 363"/>
                <a:gd name="T53" fmla="*/ 190 h 190"/>
                <a:gd name="T54" fmla="*/ 68 w 363"/>
                <a:gd name="T55" fmla="*/ 182 h 190"/>
                <a:gd name="T56" fmla="*/ 68 w 363"/>
                <a:gd name="T57" fmla="*/ 174 h 190"/>
                <a:gd name="T58" fmla="*/ 287 w 363"/>
                <a:gd name="T59" fmla="*/ 152 h 190"/>
                <a:gd name="T60" fmla="*/ 310 w 363"/>
                <a:gd name="T61" fmla="*/ 136 h 190"/>
                <a:gd name="T62" fmla="*/ 363 w 363"/>
                <a:gd name="T63" fmla="*/ 83 h 190"/>
                <a:gd name="T64" fmla="*/ 333 w 363"/>
                <a:gd name="T65" fmla="*/ 61 h 190"/>
                <a:gd name="T66" fmla="*/ 333 w 363"/>
                <a:gd name="T67" fmla="*/ 6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90">
                  <a:moveTo>
                    <a:pt x="333" y="61"/>
                  </a:moveTo>
                  <a:lnTo>
                    <a:pt x="325" y="30"/>
                  </a:lnTo>
                  <a:lnTo>
                    <a:pt x="310" y="15"/>
                  </a:lnTo>
                  <a:lnTo>
                    <a:pt x="287" y="23"/>
                  </a:lnTo>
                  <a:lnTo>
                    <a:pt x="272" y="23"/>
                  </a:lnTo>
                  <a:lnTo>
                    <a:pt x="242" y="15"/>
                  </a:lnTo>
                  <a:lnTo>
                    <a:pt x="227" y="0"/>
                  </a:lnTo>
                  <a:lnTo>
                    <a:pt x="212" y="0"/>
                  </a:lnTo>
                  <a:lnTo>
                    <a:pt x="212" y="23"/>
                  </a:lnTo>
                  <a:lnTo>
                    <a:pt x="181" y="30"/>
                  </a:lnTo>
                  <a:lnTo>
                    <a:pt x="181" y="38"/>
                  </a:lnTo>
                  <a:lnTo>
                    <a:pt x="159" y="83"/>
                  </a:lnTo>
                  <a:lnTo>
                    <a:pt x="144" y="68"/>
                  </a:lnTo>
                  <a:lnTo>
                    <a:pt x="128" y="91"/>
                  </a:lnTo>
                  <a:lnTo>
                    <a:pt x="121" y="83"/>
                  </a:lnTo>
                  <a:lnTo>
                    <a:pt x="106" y="99"/>
                  </a:lnTo>
                  <a:lnTo>
                    <a:pt x="83" y="83"/>
                  </a:lnTo>
                  <a:lnTo>
                    <a:pt x="83" y="99"/>
                  </a:lnTo>
                  <a:lnTo>
                    <a:pt x="68" y="91"/>
                  </a:lnTo>
                  <a:lnTo>
                    <a:pt x="60" y="99"/>
                  </a:lnTo>
                  <a:lnTo>
                    <a:pt x="60" y="121"/>
                  </a:lnTo>
                  <a:lnTo>
                    <a:pt x="45" y="129"/>
                  </a:lnTo>
                  <a:lnTo>
                    <a:pt x="45" y="144"/>
                  </a:lnTo>
                  <a:lnTo>
                    <a:pt x="15" y="136"/>
                  </a:lnTo>
                  <a:lnTo>
                    <a:pt x="7" y="159"/>
                  </a:lnTo>
                  <a:lnTo>
                    <a:pt x="7" y="174"/>
                  </a:lnTo>
                  <a:lnTo>
                    <a:pt x="0" y="190"/>
                  </a:lnTo>
                  <a:lnTo>
                    <a:pt x="68" y="182"/>
                  </a:lnTo>
                  <a:lnTo>
                    <a:pt x="68" y="174"/>
                  </a:lnTo>
                  <a:lnTo>
                    <a:pt x="287" y="152"/>
                  </a:lnTo>
                  <a:lnTo>
                    <a:pt x="310" y="136"/>
                  </a:lnTo>
                  <a:lnTo>
                    <a:pt x="363" y="83"/>
                  </a:lnTo>
                  <a:lnTo>
                    <a:pt x="333" y="61"/>
                  </a:lnTo>
                  <a:lnTo>
                    <a:pt x="333"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5" name="Freeform 190"/>
            <p:cNvSpPr>
              <a:spLocks/>
            </p:cNvSpPr>
            <p:nvPr/>
          </p:nvSpPr>
          <p:spPr bwMode="auto">
            <a:xfrm>
              <a:off x="3013" y="2505"/>
              <a:ext cx="280" cy="243"/>
            </a:xfrm>
            <a:custGeom>
              <a:avLst/>
              <a:gdLst>
                <a:gd name="T0" fmla="*/ 249 w 280"/>
                <a:gd name="T1" fmla="*/ 220 h 243"/>
                <a:gd name="T2" fmla="*/ 249 w 280"/>
                <a:gd name="T3" fmla="*/ 205 h 243"/>
                <a:gd name="T4" fmla="*/ 265 w 280"/>
                <a:gd name="T5" fmla="*/ 167 h 243"/>
                <a:gd name="T6" fmla="*/ 227 w 280"/>
                <a:gd name="T7" fmla="*/ 182 h 243"/>
                <a:gd name="T8" fmla="*/ 234 w 280"/>
                <a:gd name="T9" fmla="*/ 175 h 243"/>
                <a:gd name="T10" fmla="*/ 196 w 280"/>
                <a:gd name="T11" fmla="*/ 175 h 243"/>
                <a:gd name="T12" fmla="*/ 242 w 280"/>
                <a:gd name="T13" fmla="*/ 167 h 243"/>
                <a:gd name="T14" fmla="*/ 234 w 280"/>
                <a:gd name="T15" fmla="*/ 122 h 243"/>
                <a:gd name="T16" fmla="*/ 128 w 280"/>
                <a:gd name="T17" fmla="*/ 106 h 243"/>
                <a:gd name="T18" fmla="*/ 136 w 280"/>
                <a:gd name="T19" fmla="*/ 84 h 243"/>
                <a:gd name="T20" fmla="*/ 143 w 280"/>
                <a:gd name="T21" fmla="*/ 68 h 243"/>
                <a:gd name="T22" fmla="*/ 151 w 280"/>
                <a:gd name="T23" fmla="*/ 46 h 243"/>
                <a:gd name="T24" fmla="*/ 151 w 280"/>
                <a:gd name="T25" fmla="*/ 31 h 243"/>
                <a:gd name="T26" fmla="*/ 159 w 280"/>
                <a:gd name="T27" fmla="*/ 23 h 243"/>
                <a:gd name="T28" fmla="*/ 151 w 280"/>
                <a:gd name="T29" fmla="*/ 0 h 243"/>
                <a:gd name="T30" fmla="*/ 0 w 280"/>
                <a:gd name="T31" fmla="*/ 68 h 243"/>
                <a:gd name="T32" fmla="*/ 15 w 280"/>
                <a:gd name="T33" fmla="*/ 190 h 243"/>
                <a:gd name="T34" fmla="*/ 45 w 280"/>
                <a:gd name="T35" fmla="*/ 205 h 243"/>
                <a:gd name="T36" fmla="*/ 128 w 280"/>
                <a:gd name="T37" fmla="*/ 213 h 243"/>
                <a:gd name="T38" fmla="*/ 121 w 280"/>
                <a:gd name="T39" fmla="*/ 197 h 243"/>
                <a:gd name="T40" fmla="*/ 136 w 280"/>
                <a:gd name="T41" fmla="*/ 205 h 243"/>
                <a:gd name="T42" fmla="*/ 159 w 280"/>
                <a:gd name="T43" fmla="*/ 220 h 243"/>
                <a:gd name="T44" fmla="*/ 159 w 280"/>
                <a:gd name="T45" fmla="*/ 228 h 243"/>
                <a:gd name="T46" fmla="*/ 151 w 280"/>
                <a:gd name="T47" fmla="*/ 235 h 243"/>
                <a:gd name="T48" fmla="*/ 196 w 280"/>
                <a:gd name="T49" fmla="*/ 228 h 243"/>
                <a:gd name="T50" fmla="*/ 219 w 280"/>
                <a:gd name="T51" fmla="*/ 235 h 243"/>
                <a:gd name="T52" fmla="*/ 212 w 280"/>
                <a:gd name="T53" fmla="*/ 213 h 243"/>
                <a:gd name="T54" fmla="*/ 212 w 280"/>
                <a:gd name="T55" fmla="*/ 190 h 243"/>
                <a:gd name="T56" fmla="*/ 227 w 280"/>
                <a:gd name="T57" fmla="*/ 213 h 243"/>
                <a:gd name="T58" fmla="*/ 234 w 280"/>
                <a:gd name="T59" fmla="*/ 228 h 243"/>
                <a:gd name="T60" fmla="*/ 257 w 280"/>
                <a:gd name="T61" fmla="*/ 235 h 243"/>
                <a:gd name="T62" fmla="*/ 272 w 280"/>
                <a:gd name="T63"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243">
                  <a:moveTo>
                    <a:pt x="280" y="228"/>
                  </a:moveTo>
                  <a:lnTo>
                    <a:pt x="249" y="220"/>
                  </a:lnTo>
                  <a:lnTo>
                    <a:pt x="234" y="205"/>
                  </a:lnTo>
                  <a:lnTo>
                    <a:pt x="249" y="205"/>
                  </a:lnTo>
                  <a:lnTo>
                    <a:pt x="265" y="197"/>
                  </a:lnTo>
                  <a:lnTo>
                    <a:pt x="265" y="167"/>
                  </a:lnTo>
                  <a:lnTo>
                    <a:pt x="242" y="190"/>
                  </a:lnTo>
                  <a:lnTo>
                    <a:pt x="227" y="182"/>
                  </a:lnTo>
                  <a:lnTo>
                    <a:pt x="242" y="175"/>
                  </a:lnTo>
                  <a:lnTo>
                    <a:pt x="234" y="175"/>
                  </a:lnTo>
                  <a:lnTo>
                    <a:pt x="212" y="182"/>
                  </a:lnTo>
                  <a:lnTo>
                    <a:pt x="196" y="175"/>
                  </a:lnTo>
                  <a:lnTo>
                    <a:pt x="212" y="159"/>
                  </a:lnTo>
                  <a:lnTo>
                    <a:pt x="242" y="167"/>
                  </a:lnTo>
                  <a:lnTo>
                    <a:pt x="227" y="144"/>
                  </a:lnTo>
                  <a:lnTo>
                    <a:pt x="234" y="122"/>
                  </a:lnTo>
                  <a:lnTo>
                    <a:pt x="128" y="122"/>
                  </a:lnTo>
                  <a:lnTo>
                    <a:pt x="128" y="106"/>
                  </a:lnTo>
                  <a:lnTo>
                    <a:pt x="143" y="91"/>
                  </a:lnTo>
                  <a:lnTo>
                    <a:pt x="136" y="84"/>
                  </a:lnTo>
                  <a:lnTo>
                    <a:pt x="143" y="76"/>
                  </a:lnTo>
                  <a:lnTo>
                    <a:pt x="143" y="68"/>
                  </a:lnTo>
                  <a:lnTo>
                    <a:pt x="159" y="53"/>
                  </a:lnTo>
                  <a:lnTo>
                    <a:pt x="151" y="46"/>
                  </a:lnTo>
                  <a:lnTo>
                    <a:pt x="166" y="38"/>
                  </a:lnTo>
                  <a:lnTo>
                    <a:pt x="151" y="31"/>
                  </a:lnTo>
                  <a:lnTo>
                    <a:pt x="159" y="31"/>
                  </a:lnTo>
                  <a:lnTo>
                    <a:pt x="159" y="23"/>
                  </a:lnTo>
                  <a:lnTo>
                    <a:pt x="151" y="23"/>
                  </a:lnTo>
                  <a:lnTo>
                    <a:pt x="151" y="0"/>
                  </a:lnTo>
                  <a:lnTo>
                    <a:pt x="0" y="0"/>
                  </a:lnTo>
                  <a:lnTo>
                    <a:pt x="0" y="68"/>
                  </a:lnTo>
                  <a:lnTo>
                    <a:pt x="30" y="129"/>
                  </a:lnTo>
                  <a:lnTo>
                    <a:pt x="15" y="190"/>
                  </a:lnTo>
                  <a:lnTo>
                    <a:pt x="15" y="213"/>
                  </a:lnTo>
                  <a:lnTo>
                    <a:pt x="45" y="205"/>
                  </a:lnTo>
                  <a:lnTo>
                    <a:pt x="121" y="220"/>
                  </a:lnTo>
                  <a:lnTo>
                    <a:pt x="128" y="213"/>
                  </a:lnTo>
                  <a:lnTo>
                    <a:pt x="98" y="205"/>
                  </a:lnTo>
                  <a:lnTo>
                    <a:pt x="121" y="197"/>
                  </a:lnTo>
                  <a:lnTo>
                    <a:pt x="121" y="205"/>
                  </a:lnTo>
                  <a:lnTo>
                    <a:pt x="136" y="205"/>
                  </a:lnTo>
                  <a:lnTo>
                    <a:pt x="136" y="220"/>
                  </a:lnTo>
                  <a:lnTo>
                    <a:pt x="159" y="220"/>
                  </a:lnTo>
                  <a:lnTo>
                    <a:pt x="166" y="235"/>
                  </a:lnTo>
                  <a:lnTo>
                    <a:pt x="159" y="228"/>
                  </a:lnTo>
                  <a:lnTo>
                    <a:pt x="151" y="228"/>
                  </a:lnTo>
                  <a:lnTo>
                    <a:pt x="151" y="235"/>
                  </a:lnTo>
                  <a:lnTo>
                    <a:pt x="181" y="243"/>
                  </a:lnTo>
                  <a:lnTo>
                    <a:pt x="196" y="228"/>
                  </a:lnTo>
                  <a:lnTo>
                    <a:pt x="212" y="243"/>
                  </a:lnTo>
                  <a:lnTo>
                    <a:pt x="219" y="235"/>
                  </a:lnTo>
                  <a:lnTo>
                    <a:pt x="219" y="220"/>
                  </a:lnTo>
                  <a:lnTo>
                    <a:pt x="212" y="213"/>
                  </a:lnTo>
                  <a:lnTo>
                    <a:pt x="204" y="205"/>
                  </a:lnTo>
                  <a:lnTo>
                    <a:pt x="212" y="190"/>
                  </a:lnTo>
                  <a:lnTo>
                    <a:pt x="219" y="213"/>
                  </a:lnTo>
                  <a:lnTo>
                    <a:pt x="227" y="213"/>
                  </a:lnTo>
                  <a:lnTo>
                    <a:pt x="227" y="205"/>
                  </a:lnTo>
                  <a:lnTo>
                    <a:pt x="234" y="228"/>
                  </a:lnTo>
                  <a:lnTo>
                    <a:pt x="242" y="228"/>
                  </a:lnTo>
                  <a:lnTo>
                    <a:pt x="257" y="235"/>
                  </a:lnTo>
                  <a:lnTo>
                    <a:pt x="265" y="235"/>
                  </a:lnTo>
                  <a:lnTo>
                    <a:pt x="272" y="243"/>
                  </a:lnTo>
                  <a:lnTo>
                    <a:pt x="280" y="22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6" name="Freeform 191"/>
            <p:cNvSpPr>
              <a:spLocks/>
            </p:cNvSpPr>
            <p:nvPr/>
          </p:nvSpPr>
          <p:spPr bwMode="auto">
            <a:xfrm>
              <a:off x="3013" y="2505"/>
              <a:ext cx="280" cy="243"/>
            </a:xfrm>
            <a:custGeom>
              <a:avLst/>
              <a:gdLst>
                <a:gd name="T0" fmla="*/ 249 w 280"/>
                <a:gd name="T1" fmla="*/ 220 h 243"/>
                <a:gd name="T2" fmla="*/ 249 w 280"/>
                <a:gd name="T3" fmla="*/ 205 h 243"/>
                <a:gd name="T4" fmla="*/ 265 w 280"/>
                <a:gd name="T5" fmla="*/ 167 h 243"/>
                <a:gd name="T6" fmla="*/ 227 w 280"/>
                <a:gd name="T7" fmla="*/ 182 h 243"/>
                <a:gd name="T8" fmla="*/ 234 w 280"/>
                <a:gd name="T9" fmla="*/ 175 h 243"/>
                <a:gd name="T10" fmla="*/ 196 w 280"/>
                <a:gd name="T11" fmla="*/ 175 h 243"/>
                <a:gd name="T12" fmla="*/ 242 w 280"/>
                <a:gd name="T13" fmla="*/ 167 h 243"/>
                <a:gd name="T14" fmla="*/ 234 w 280"/>
                <a:gd name="T15" fmla="*/ 122 h 243"/>
                <a:gd name="T16" fmla="*/ 128 w 280"/>
                <a:gd name="T17" fmla="*/ 106 h 243"/>
                <a:gd name="T18" fmla="*/ 136 w 280"/>
                <a:gd name="T19" fmla="*/ 84 h 243"/>
                <a:gd name="T20" fmla="*/ 143 w 280"/>
                <a:gd name="T21" fmla="*/ 68 h 243"/>
                <a:gd name="T22" fmla="*/ 151 w 280"/>
                <a:gd name="T23" fmla="*/ 46 h 243"/>
                <a:gd name="T24" fmla="*/ 151 w 280"/>
                <a:gd name="T25" fmla="*/ 31 h 243"/>
                <a:gd name="T26" fmla="*/ 159 w 280"/>
                <a:gd name="T27" fmla="*/ 23 h 243"/>
                <a:gd name="T28" fmla="*/ 151 w 280"/>
                <a:gd name="T29" fmla="*/ 0 h 243"/>
                <a:gd name="T30" fmla="*/ 0 w 280"/>
                <a:gd name="T31" fmla="*/ 68 h 243"/>
                <a:gd name="T32" fmla="*/ 15 w 280"/>
                <a:gd name="T33" fmla="*/ 190 h 243"/>
                <a:gd name="T34" fmla="*/ 45 w 280"/>
                <a:gd name="T35" fmla="*/ 205 h 243"/>
                <a:gd name="T36" fmla="*/ 128 w 280"/>
                <a:gd name="T37" fmla="*/ 213 h 243"/>
                <a:gd name="T38" fmla="*/ 121 w 280"/>
                <a:gd name="T39" fmla="*/ 197 h 243"/>
                <a:gd name="T40" fmla="*/ 136 w 280"/>
                <a:gd name="T41" fmla="*/ 205 h 243"/>
                <a:gd name="T42" fmla="*/ 159 w 280"/>
                <a:gd name="T43" fmla="*/ 220 h 243"/>
                <a:gd name="T44" fmla="*/ 159 w 280"/>
                <a:gd name="T45" fmla="*/ 228 h 243"/>
                <a:gd name="T46" fmla="*/ 151 w 280"/>
                <a:gd name="T47" fmla="*/ 235 h 243"/>
                <a:gd name="T48" fmla="*/ 196 w 280"/>
                <a:gd name="T49" fmla="*/ 228 h 243"/>
                <a:gd name="T50" fmla="*/ 219 w 280"/>
                <a:gd name="T51" fmla="*/ 235 h 243"/>
                <a:gd name="T52" fmla="*/ 212 w 280"/>
                <a:gd name="T53" fmla="*/ 213 h 243"/>
                <a:gd name="T54" fmla="*/ 212 w 280"/>
                <a:gd name="T55" fmla="*/ 190 h 243"/>
                <a:gd name="T56" fmla="*/ 227 w 280"/>
                <a:gd name="T57" fmla="*/ 213 h 243"/>
                <a:gd name="T58" fmla="*/ 234 w 280"/>
                <a:gd name="T59" fmla="*/ 228 h 243"/>
                <a:gd name="T60" fmla="*/ 257 w 280"/>
                <a:gd name="T61" fmla="*/ 235 h 243"/>
                <a:gd name="T62" fmla="*/ 272 w 280"/>
                <a:gd name="T63" fmla="*/ 243 h 243"/>
                <a:gd name="T64" fmla="*/ 280 w 280"/>
                <a:gd name="T65" fmla="*/ 2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43">
                  <a:moveTo>
                    <a:pt x="280" y="228"/>
                  </a:moveTo>
                  <a:lnTo>
                    <a:pt x="249" y="220"/>
                  </a:lnTo>
                  <a:lnTo>
                    <a:pt x="234" y="205"/>
                  </a:lnTo>
                  <a:lnTo>
                    <a:pt x="249" y="205"/>
                  </a:lnTo>
                  <a:lnTo>
                    <a:pt x="265" y="197"/>
                  </a:lnTo>
                  <a:lnTo>
                    <a:pt x="265" y="167"/>
                  </a:lnTo>
                  <a:lnTo>
                    <a:pt x="242" y="190"/>
                  </a:lnTo>
                  <a:lnTo>
                    <a:pt x="227" y="182"/>
                  </a:lnTo>
                  <a:lnTo>
                    <a:pt x="242" y="175"/>
                  </a:lnTo>
                  <a:lnTo>
                    <a:pt x="234" y="175"/>
                  </a:lnTo>
                  <a:lnTo>
                    <a:pt x="212" y="182"/>
                  </a:lnTo>
                  <a:lnTo>
                    <a:pt x="196" y="175"/>
                  </a:lnTo>
                  <a:lnTo>
                    <a:pt x="212" y="159"/>
                  </a:lnTo>
                  <a:lnTo>
                    <a:pt x="242" y="167"/>
                  </a:lnTo>
                  <a:lnTo>
                    <a:pt x="227" y="144"/>
                  </a:lnTo>
                  <a:lnTo>
                    <a:pt x="234" y="122"/>
                  </a:lnTo>
                  <a:lnTo>
                    <a:pt x="128" y="122"/>
                  </a:lnTo>
                  <a:lnTo>
                    <a:pt x="128" y="106"/>
                  </a:lnTo>
                  <a:lnTo>
                    <a:pt x="143" y="91"/>
                  </a:lnTo>
                  <a:lnTo>
                    <a:pt x="136" y="84"/>
                  </a:lnTo>
                  <a:lnTo>
                    <a:pt x="143" y="76"/>
                  </a:lnTo>
                  <a:lnTo>
                    <a:pt x="143" y="68"/>
                  </a:lnTo>
                  <a:lnTo>
                    <a:pt x="159" y="53"/>
                  </a:lnTo>
                  <a:lnTo>
                    <a:pt x="151" y="46"/>
                  </a:lnTo>
                  <a:lnTo>
                    <a:pt x="166" y="38"/>
                  </a:lnTo>
                  <a:lnTo>
                    <a:pt x="151" y="31"/>
                  </a:lnTo>
                  <a:lnTo>
                    <a:pt x="159" y="31"/>
                  </a:lnTo>
                  <a:lnTo>
                    <a:pt x="159" y="23"/>
                  </a:lnTo>
                  <a:lnTo>
                    <a:pt x="151" y="23"/>
                  </a:lnTo>
                  <a:lnTo>
                    <a:pt x="151" y="0"/>
                  </a:lnTo>
                  <a:lnTo>
                    <a:pt x="0" y="0"/>
                  </a:lnTo>
                  <a:lnTo>
                    <a:pt x="0" y="68"/>
                  </a:lnTo>
                  <a:lnTo>
                    <a:pt x="30" y="129"/>
                  </a:lnTo>
                  <a:lnTo>
                    <a:pt x="15" y="190"/>
                  </a:lnTo>
                  <a:lnTo>
                    <a:pt x="15" y="213"/>
                  </a:lnTo>
                  <a:lnTo>
                    <a:pt x="45" y="205"/>
                  </a:lnTo>
                  <a:lnTo>
                    <a:pt x="121" y="220"/>
                  </a:lnTo>
                  <a:lnTo>
                    <a:pt x="128" y="213"/>
                  </a:lnTo>
                  <a:lnTo>
                    <a:pt x="98" y="205"/>
                  </a:lnTo>
                  <a:lnTo>
                    <a:pt x="121" y="197"/>
                  </a:lnTo>
                  <a:lnTo>
                    <a:pt x="121" y="205"/>
                  </a:lnTo>
                  <a:lnTo>
                    <a:pt x="136" y="205"/>
                  </a:lnTo>
                  <a:lnTo>
                    <a:pt x="136" y="220"/>
                  </a:lnTo>
                  <a:lnTo>
                    <a:pt x="159" y="220"/>
                  </a:lnTo>
                  <a:lnTo>
                    <a:pt x="166" y="235"/>
                  </a:lnTo>
                  <a:lnTo>
                    <a:pt x="159" y="228"/>
                  </a:lnTo>
                  <a:lnTo>
                    <a:pt x="151" y="228"/>
                  </a:lnTo>
                  <a:lnTo>
                    <a:pt x="151" y="235"/>
                  </a:lnTo>
                  <a:lnTo>
                    <a:pt x="181" y="243"/>
                  </a:lnTo>
                  <a:lnTo>
                    <a:pt x="196" y="228"/>
                  </a:lnTo>
                  <a:lnTo>
                    <a:pt x="212" y="243"/>
                  </a:lnTo>
                  <a:lnTo>
                    <a:pt x="219" y="235"/>
                  </a:lnTo>
                  <a:lnTo>
                    <a:pt x="219" y="220"/>
                  </a:lnTo>
                  <a:lnTo>
                    <a:pt x="212" y="213"/>
                  </a:lnTo>
                  <a:lnTo>
                    <a:pt x="204" y="205"/>
                  </a:lnTo>
                  <a:lnTo>
                    <a:pt x="212" y="190"/>
                  </a:lnTo>
                  <a:lnTo>
                    <a:pt x="219" y="213"/>
                  </a:lnTo>
                  <a:lnTo>
                    <a:pt x="227" y="213"/>
                  </a:lnTo>
                  <a:lnTo>
                    <a:pt x="227" y="205"/>
                  </a:lnTo>
                  <a:lnTo>
                    <a:pt x="234" y="228"/>
                  </a:lnTo>
                  <a:lnTo>
                    <a:pt x="242" y="228"/>
                  </a:lnTo>
                  <a:lnTo>
                    <a:pt x="257" y="235"/>
                  </a:lnTo>
                  <a:lnTo>
                    <a:pt x="265" y="235"/>
                  </a:lnTo>
                  <a:lnTo>
                    <a:pt x="272" y="243"/>
                  </a:lnTo>
                  <a:lnTo>
                    <a:pt x="280" y="228"/>
                  </a:lnTo>
                  <a:lnTo>
                    <a:pt x="280"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7" name="Freeform 192"/>
            <p:cNvSpPr>
              <a:spLocks/>
            </p:cNvSpPr>
            <p:nvPr/>
          </p:nvSpPr>
          <p:spPr bwMode="auto">
            <a:xfrm>
              <a:off x="4005" y="1428"/>
              <a:ext cx="189" cy="288"/>
            </a:xfrm>
            <a:custGeom>
              <a:avLst/>
              <a:gdLst>
                <a:gd name="T0" fmla="*/ 181 w 189"/>
                <a:gd name="T1" fmla="*/ 144 h 288"/>
                <a:gd name="T2" fmla="*/ 174 w 189"/>
                <a:gd name="T3" fmla="*/ 137 h 288"/>
                <a:gd name="T4" fmla="*/ 189 w 189"/>
                <a:gd name="T5" fmla="*/ 129 h 288"/>
                <a:gd name="T6" fmla="*/ 174 w 189"/>
                <a:gd name="T7" fmla="*/ 121 h 288"/>
                <a:gd name="T8" fmla="*/ 159 w 189"/>
                <a:gd name="T9" fmla="*/ 121 h 288"/>
                <a:gd name="T10" fmla="*/ 151 w 189"/>
                <a:gd name="T11" fmla="*/ 99 h 288"/>
                <a:gd name="T12" fmla="*/ 136 w 189"/>
                <a:gd name="T13" fmla="*/ 99 h 288"/>
                <a:gd name="T14" fmla="*/ 113 w 189"/>
                <a:gd name="T15" fmla="*/ 15 h 288"/>
                <a:gd name="T16" fmla="*/ 90 w 189"/>
                <a:gd name="T17" fmla="*/ 0 h 288"/>
                <a:gd name="T18" fmla="*/ 60 w 189"/>
                <a:gd name="T19" fmla="*/ 23 h 288"/>
                <a:gd name="T20" fmla="*/ 45 w 189"/>
                <a:gd name="T21" fmla="*/ 8 h 288"/>
                <a:gd name="T22" fmla="*/ 22 w 189"/>
                <a:gd name="T23" fmla="*/ 61 h 288"/>
                <a:gd name="T24" fmla="*/ 30 w 189"/>
                <a:gd name="T25" fmla="*/ 114 h 288"/>
                <a:gd name="T26" fmla="*/ 15 w 189"/>
                <a:gd name="T27" fmla="*/ 144 h 288"/>
                <a:gd name="T28" fmla="*/ 22 w 189"/>
                <a:gd name="T29" fmla="*/ 152 h 288"/>
                <a:gd name="T30" fmla="*/ 15 w 189"/>
                <a:gd name="T31" fmla="*/ 152 h 288"/>
                <a:gd name="T32" fmla="*/ 15 w 189"/>
                <a:gd name="T33" fmla="*/ 159 h 288"/>
                <a:gd name="T34" fmla="*/ 0 w 189"/>
                <a:gd name="T35" fmla="*/ 159 h 288"/>
                <a:gd name="T36" fmla="*/ 37 w 189"/>
                <a:gd name="T37" fmla="*/ 273 h 288"/>
                <a:gd name="T38" fmla="*/ 53 w 189"/>
                <a:gd name="T39" fmla="*/ 288 h 288"/>
                <a:gd name="T40" fmla="*/ 68 w 189"/>
                <a:gd name="T41" fmla="*/ 243 h 288"/>
                <a:gd name="T42" fmla="*/ 75 w 189"/>
                <a:gd name="T43" fmla="*/ 235 h 288"/>
                <a:gd name="T44" fmla="*/ 75 w 189"/>
                <a:gd name="T45" fmla="*/ 220 h 288"/>
                <a:gd name="T46" fmla="*/ 90 w 189"/>
                <a:gd name="T47" fmla="*/ 235 h 288"/>
                <a:gd name="T48" fmla="*/ 98 w 189"/>
                <a:gd name="T49" fmla="*/ 212 h 288"/>
                <a:gd name="T50" fmla="*/ 106 w 189"/>
                <a:gd name="T51" fmla="*/ 220 h 288"/>
                <a:gd name="T52" fmla="*/ 106 w 189"/>
                <a:gd name="T53" fmla="*/ 190 h 288"/>
                <a:gd name="T54" fmla="*/ 113 w 189"/>
                <a:gd name="T55" fmla="*/ 182 h 288"/>
                <a:gd name="T56" fmla="*/ 113 w 189"/>
                <a:gd name="T57" fmla="*/ 190 h 288"/>
                <a:gd name="T58" fmla="*/ 128 w 189"/>
                <a:gd name="T59" fmla="*/ 190 h 288"/>
                <a:gd name="T60" fmla="*/ 128 w 189"/>
                <a:gd name="T61" fmla="*/ 174 h 288"/>
                <a:gd name="T62" fmla="*/ 136 w 189"/>
                <a:gd name="T63" fmla="*/ 182 h 288"/>
                <a:gd name="T64" fmla="*/ 136 w 189"/>
                <a:gd name="T65" fmla="*/ 167 h 288"/>
                <a:gd name="T66" fmla="*/ 151 w 189"/>
                <a:gd name="T67" fmla="*/ 182 h 288"/>
                <a:gd name="T68" fmla="*/ 159 w 189"/>
                <a:gd name="T69" fmla="*/ 159 h 288"/>
                <a:gd name="T70" fmla="*/ 166 w 189"/>
                <a:gd name="T71" fmla="*/ 159 h 288"/>
                <a:gd name="T72" fmla="*/ 166 w 189"/>
                <a:gd name="T73" fmla="*/ 152 h 288"/>
                <a:gd name="T74" fmla="*/ 181 w 189"/>
                <a:gd name="T75" fmla="*/ 152 h 288"/>
                <a:gd name="T76" fmla="*/ 189 w 189"/>
                <a:gd name="T77" fmla="*/ 137 h 288"/>
                <a:gd name="T78" fmla="*/ 181 w 189"/>
                <a:gd name="T79"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88">
                  <a:moveTo>
                    <a:pt x="181" y="144"/>
                  </a:moveTo>
                  <a:lnTo>
                    <a:pt x="174" y="137"/>
                  </a:lnTo>
                  <a:lnTo>
                    <a:pt x="189" y="129"/>
                  </a:lnTo>
                  <a:lnTo>
                    <a:pt x="174" y="121"/>
                  </a:lnTo>
                  <a:lnTo>
                    <a:pt x="159" y="121"/>
                  </a:lnTo>
                  <a:lnTo>
                    <a:pt x="151" y="99"/>
                  </a:lnTo>
                  <a:lnTo>
                    <a:pt x="136" y="99"/>
                  </a:lnTo>
                  <a:lnTo>
                    <a:pt x="113" y="15"/>
                  </a:lnTo>
                  <a:lnTo>
                    <a:pt x="90" y="0"/>
                  </a:lnTo>
                  <a:lnTo>
                    <a:pt x="60" y="23"/>
                  </a:lnTo>
                  <a:lnTo>
                    <a:pt x="45" y="8"/>
                  </a:lnTo>
                  <a:lnTo>
                    <a:pt x="22" y="61"/>
                  </a:lnTo>
                  <a:lnTo>
                    <a:pt x="30" y="114"/>
                  </a:lnTo>
                  <a:lnTo>
                    <a:pt x="15" y="144"/>
                  </a:lnTo>
                  <a:lnTo>
                    <a:pt x="22" y="152"/>
                  </a:lnTo>
                  <a:lnTo>
                    <a:pt x="15" y="152"/>
                  </a:lnTo>
                  <a:lnTo>
                    <a:pt x="15" y="159"/>
                  </a:lnTo>
                  <a:lnTo>
                    <a:pt x="0" y="159"/>
                  </a:lnTo>
                  <a:lnTo>
                    <a:pt x="37" y="273"/>
                  </a:lnTo>
                  <a:lnTo>
                    <a:pt x="53" y="288"/>
                  </a:lnTo>
                  <a:lnTo>
                    <a:pt x="68" y="243"/>
                  </a:lnTo>
                  <a:lnTo>
                    <a:pt x="75" y="235"/>
                  </a:lnTo>
                  <a:lnTo>
                    <a:pt x="75" y="220"/>
                  </a:lnTo>
                  <a:lnTo>
                    <a:pt x="90" y="235"/>
                  </a:lnTo>
                  <a:lnTo>
                    <a:pt x="98" y="212"/>
                  </a:lnTo>
                  <a:lnTo>
                    <a:pt x="106" y="220"/>
                  </a:lnTo>
                  <a:lnTo>
                    <a:pt x="106" y="190"/>
                  </a:lnTo>
                  <a:lnTo>
                    <a:pt x="113" y="182"/>
                  </a:lnTo>
                  <a:lnTo>
                    <a:pt x="113" y="190"/>
                  </a:lnTo>
                  <a:lnTo>
                    <a:pt x="128" y="190"/>
                  </a:lnTo>
                  <a:lnTo>
                    <a:pt x="128" y="174"/>
                  </a:lnTo>
                  <a:lnTo>
                    <a:pt x="136" y="182"/>
                  </a:lnTo>
                  <a:lnTo>
                    <a:pt x="136" y="167"/>
                  </a:lnTo>
                  <a:lnTo>
                    <a:pt x="151" y="182"/>
                  </a:lnTo>
                  <a:lnTo>
                    <a:pt x="159" y="159"/>
                  </a:lnTo>
                  <a:lnTo>
                    <a:pt x="166" y="159"/>
                  </a:lnTo>
                  <a:lnTo>
                    <a:pt x="166" y="152"/>
                  </a:lnTo>
                  <a:lnTo>
                    <a:pt x="181" y="152"/>
                  </a:lnTo>
                  <a:lnTo>
                    <a:pt x="189" y="137"/>
                  </a:lnTo>
                  <a:lnTo>
                    <a:pt x="181" y="14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8" name="Freeform 193"/>
            <p:cNvSpPr>
              <a:spLocks/>
            </p:cNvSpPr>
            <p:nvPr/>
          </p:nvSpPr>
          <p:spPr bwMode="auto">
            <a:xfrm>
              <a:off x="4005" y="1428"/>
              <a:ext cx="189" cy="288"/>
            </a:xfrm>
            <a:custGeom>
              <a:avLst/>
              <a:gdLst>
                <a:gd name="T0" fmla="*/ 181 w 189"/>
                <a:gd name="T1" fmla="*/ 144 h 288"/>
                <a:gd name="T2" fmla="*/ 174 w 189"/>
                <a:gd name="T3" fmla="*/ 137 h 288"/>
                <a:gd name="T4" fmla="*/ 189 w 189"/>
                <a:gd name="T5" fmla="*/ 129 h 288"/>
                <a:gd name="T6" fmla="*/ 174 w 189"/>
                <a:gd name="T7" fmla="*/ 121 h 288"/>
                <a:gd name="T8" fmla="*/ 159 w 189"/>
                <a:gd name="T9" fmla="*/ 121 h 288"/>
                <a:gd name="T10" fmla="*/ 151 w 189"/>
                <a:gd name="T11" fmla="*/ 99 h 288"/>
                <a:gd name="T12" fmla="*/ 136 w 189"/>
                <a:gd name="T13" fmla="*/ 99 h 288"/>
                <a:gd name="T14" fmla="*/ 113 w 189"/>
                <a:gd name="T15" fmla="*/ 15 h 288"/>
                <a:gd name="T16" fmla="*/ 90 w 189"/>
                <a:gd name="T17" fmla="*/ 0 h 288"/>
                <a:gd name="T18" fmla="*/ 60 w 189"/>
                <a:gd name="T19" fmla="*/ 23 h 288"/>
                <a:gd name="T20" fmla="*/ 45 w 189"/>
                <a:gd name="T21" fmla="*/ 8 h 288"/>
                <a:gd name="T22" fmla="*/ 22 w 189"/>
                <a:gd name="T23" fmla="*/ 61 h 288"/>
                <a:gd name="T24" fmla="*/ 30 w 189"/>
                <a:gd name="T25" fmla="*/ 114 h 288"/>
                <a:gd name="T26" fmla="*/ 15 w 189"/>
                <a:gd name="T27" fmla="*/ 144 h 288"/>
                <a:gd name="T28" fmla="*/ 22 w 189"/>
                <a:gd name="T29" fmla="*/ 152 h 288"/>
                <a:gd name="T30" fmla="*/ 15 w 189"/>
                <a:gd name="T31" fmla="*/ 152 h 288"/>
                <a:gd name="T32" fmla="*/ 15 w 189"/>
                <a:gd name="T33" fmla="*/ 159 h 288"/>
                <a:gd name="T34" fmla="*/ 0 w 189"/>
                <a:gd name="T35" fmla="*/ 159 h 288"/>
                <a:gd name="T36" fmla="*/ 37 w 189"/>
                <a:gd name="T37" fmla="*/ 273 h 288"/>
                <a:gd name="T38" fmla="*/ 53 w 189"/>
                <a:gd name="T39" fmla="*/ 288 h 288"/>
                <a:gd name="T40" fmla="*/ 68 w 189"/>
                <a:gd name="T41" fmla="*/ 243 h 288"/>
                <a:gd name="T42" fmla="*/ 75 w 189"/>
                <a:gd name="T43" fmla="*/ 235 h 288"/>
                <a:gd name="T44" fmla="*/ 75 w 189"/>
                <a:gd name="T45" fmla="*/ 220 h 288"/>
                <a:gd name="T46" fmla="*/ 90 w 189"/>
                <a:gd name="T47" fmla="*/ 235 h 288"/>
                <a:gd name="T48" fmla="*/ 98 w 189"/>
                <a:gd name="T49" fmla="*/ 212 h 288"/>
                <a:gd name="T50" fmla="*/ 106 w 189"/>
                <a:gd name="T51" fmla="*/ 220 h 288"/>
                <a:gd name="T52" fmla="*/ 106 w 189"/>
                <a:gd name="T53" fmla="*/ 190 h 288"/>
                <a:gd name="T54" fmla="*/ 113 w 189"/>
                <a:gd name="T55" fmla="*/ 182 h 288"/>
                <a:gd name="T56" fmla="*/ 113 w 189"/>
                <a:gd name="T57" fmla="*/ 190 h 288"/>
                <a:gd name="T58" fmla="*/ 128 w 189"/>
                <a:gd name="T59" fmla="*/ 190 h 288"/>
                <a:gd name="T60" fmla="*/ 128 w 189"/>
                <a:gd name="T61" fmla="*/ 174 h 288"/>
                <a:gd name="T62" fmla="*/ 136 w 189"/>
                <a:gd name="T63" fmla="*/ 182 h 288"/>
                <a:gd name="T64" fmla="*/ 136 w 189"/>
                <a:gd name="T65" fmla="*/ 167 h 288"/>
                <a:gd name="T66" fmla="*/ 151 w 189"/>
                <a:gd name="T67" fmla="*/ 182 h 288"/>
                <a:gd name="T68" fmla="*/ 159 w 189"/>
                <a:gd name="T69" fmla="*/ 159 h 288"/>
                <a:gd name="T70" fmla="*/ 166 w 189"/>
                <a:gd name="T71" fmla="*/ 159 h 288"/>
                <a:gd name="T72" fmla="*/ 166 w 189"/>
                <a:gd name="T73" fmla="*/ 152 h 288"/>
                <a:gd name="T74" fmla="*/ 181 w 189"/>
                <a:gd name="T75" fmla="*/ 152 h 288"/>
                <a:gd name="T76" fmla="*/ 189 w 189"/>
                <a:gd name="T77" fmla="*/ 137 h 288"/>
                <a:gd name="T78" fmla="*/ 181 w 189"/>
                <a:gd name="T79" fmla="*/ 144 h 288"/>
                <a:gd name="T80" fmla="*/ 181 w 189"/>
                <a:gd name="T81" fmla="*/ 15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88">
                  <a:moveTo>
                    <a:pt x="181" y="144"/>
                  </a:moveTo>
                  <a:lnTo>
                    <a:pt x="174" y="137"/>
                  </a:lnTo>
                  <a:lnTo>
                    <a:pt x="189" y="129"/>
                  </a:lnTo>
                  <a:lnTo>
                    <a:pt x="174" y="121"/>
                  </a:lnTo>
                  <a:lnTo>
                    <a:pt x="159" y="121"/>
                  </a:lnTo>
                  <a:lnTo>
                    <a:pt x="151" y="99"/>
                  </a:lnTo>
                  <a:lnTo>
                    <a:pt x="136" y="99"/>
                  </a:lnTo>
                  <a:lnTo>
                    <a:pt x="113" y="15"/>
                  </a:lnTo>
                  <a:lnTo>
                    <a:pt x="90" y="0"/>
                  </a:lnTo>
                  <a:lnTo>
                    <a:pt x="60" y="23"/>
                  </a:lnTo>
                  <a:lnTo>
                    <a:pt x="45" y="8"/>
                  </a:lnTo>
                  <a:lnTo>
                    <a:pt x="22" y="61"/>
                  </a:lnTo>
                  <a:lnTo>
                    <a:pt x="30" y="114"/>
                  </a:lnTo>
                  <a:lnTo>
                    <a:pt x="15" y="144"/>
                  </a:lnTo>
                  <a:lnTo>
                    <a:pt x="22" y="152"/>
                  </a:lnTo>
                  <a:lnTo>
                    <a:pt x="15" y="152"/>
                  </a:lnTo>
                  <a:lnTo>
                    <a:pt x="15" y="159"/>
                  </a:lnTo>
                  <a:lnTo>
                    <a:pt x="0" y="159"/>
                  </a:lnTo>
                  <a:lnTo>
                    <a:pt x="37" y="273"/>
                  </a:lnTo>
                  <a:lnTo>
                    <a:pt x="53" y="288"/>
                  </a:lnTo>
                  <a:lnTo>
                    <a:pt x="68" y="243"/>
                  </a:lnTo>
                  <a:lnTo>
                    <a:pt x="75" y="235"/>
                  </a:lnTo>
                  <a:lnTo>
                    <a:pt x="75" y="220"/>
                  </a:lnTo>
                  <a:lnTo>
                    <a:pt x="90" y="235"/>
                  </a:lnTo>
                  <a:lnTo>
                    <a:pt x="98" y="212"/>
                  </a:lnTo>
                  <a:lnTo>
                    <a:pt x="106" y="220"/>
                  </a:lnTo>
                  <a:lnTo>
                    <a:pt x="106" y="190"/>
                  </a:lnTo>
                  <a:lnTo>
                    <a:pt x="113" y="182"/>
                  </a:lnTo>
                  <a:lnTo>
                    <a:pt x="113" y="190"/>
                  </a:lnTo>
                  <a:lnTo>
                    <a:pt x="128" y="190"/>
                  </a:lnTo>
                  <a:lnTo>
                    <a:pt x="128" y="174"/>
                  </a:lnTo>
                  <a:lnTo>
                    <a:pt x="136" y="182"/>
                  </a:lnTo>
                  <a:lnTo>
                    <a:pt x="136" y="167"/>
                  </a:lnTo>
                  <a:lnTo>
                    <a:pt x="151" y="182"/>
                  </a:lnTo>
                  <a:lnTo>
                    <a:pt x="159" y="159"/>
                  </a:lnTo>
                  <a:lnTo>
                    <a:pt x="166" y="159"/>
                  </a:lnTo>
                  <a:lnTo>
                    <a:pt x="166" y="152"/>
                  </a:lnTo>
                  <a:lnTo>
                    <a:pt x="181" y="152"/>
                  </a:lnTo>
                  <a:lnTo>
                    <a:pt x="189" y="137"/>
                  </a:lnTo>
                  <a:lnTo>
                    <a:pt x="181" y="144"/>
                  </a:lnTo>
                  <a:lnTo>
                    <a:pt x="181" y="15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59" name="Freeform 194"/>
            <p:cNvSpPr>
              <a:spLocks/>
            </p:cNvSpPr>
            <p:nvPr/>
          </p:nvSpPr>
          <p:spPr bwMode="auto">
            <a:xfrm>
              <a:off x="4141" y="1602"/>
              <a:ext cx="7" cy="16"/>
            </a:xfrm>
            <a:custGeom>
              <a:avLst/>
              <a:gdLst>
                <a:gd name="T0" fmla="*/ 7 w 7"/>
                <a:gd name="T1" fmla="*/ 8 h 16"/>
                <a:gd name="T2" fmla="*/ 0 w 7"/>
                <a:gd name="T3" fmla="*/ 8 h 16"/>
                <a:gd name="T4" fmla="*/ 0 w 7"/>
                <a:gd name="T5" fmla="*/ 16 h 16"/>
                <a:gd name="T6" fmla="*/ 0 w 7"/>
                <a:gd name="T7" fmla="*/ 0 h 16"/>
                <a:gd name="T8" fmla="*/ 7 w 7"/>
                <a:gd name="T9" fmla="*/ 8 h 16"/>
              </a:gdLst>
              <a:ahLst/>
              <a:cxnLst>
                <a:cxn ang="0">
                  <a:pos x="T0" y="T1"/>
                </a:cxn>
                <a:cxn ang="0">
                  <a:pos x="T2" y="T3"/>
                </a:cxn>
                <a:cxn ang="0">
                  <a:pos x="T4" y="T5"/>
                </a:cxn>
                <a:cxn ang="0">
                  <a:pos x="T6" y="T7"/>
                </a:cxn>
                <a:cxn ang="0">
                  <a:pos x="T8" y="T9"/>
                </a:cxn>
              </a:cxnLst>
              <a:rect l="0" t="0" r="r" b="b"/>
              <a:pathLst>
                <a:path w="7" h="16">
                  <a:moveTo>
                    <a:pt x="7" y="8"/>
                  </a:moveTo>
                  <a:lnTo>
                    <a:pt x="0" y="8"/>
                  </a:lnTo>
                  <a:lnTo>
                    <a:pt x="0" y="16"/>
                  </a:lnTo>
                  <a:lnTo>
                    <a:pt x="0" y="0"/>
                  </a:lnTo>
                  <a:lnTo>
                    <a:pt x="7"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0" name="Freeform 195"/>
            <p:cNvSpPr>
              <a:spLocks/>
            </p:cNvSpPr>
            <p:nvPr/>
          </p:nvSpPr>
          <p:spPr bwMode="auto">
            <a:xfrm>
              <a:off x="4141" y="1602"/>
              <a:ext cx="7" cy="16"/>
            </a:xfrm>
            <a:custGeom>
              <a:avLst/>
              <a:gdLst>
                <a:gd name="T0" fmla="*/ 7 w 7"/>
                <a:gd name="T1" fmla="*/ 8 h 16"/>
                <a:gd name="T2" fmla="*/ 0 w 7"/>
                <a:gd name="T3" fmla="*/ 8 h 16"/>
                <a:gd name="T4" fmla="*/ 0 w 7"/>
                <a:gd name="T5" fmla="*/ 16 h 16"/>
                <a:gd name="T6" fmla="*/ 0 w 7"/>
                <a:gd name="T7" fmla="*/ 0 h 16"/>
                <a:gd name="T8" fmla="*/ 7 w 7"/>
                <a:gd name="T9" fmla="*/ 8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8"/>
                  </a:moveTo>
                  <a:lnTo>
                    <a:pt x="0" y="8"/>
                  </a:lnTo>
                  <a:lnTo>
                    <a:pt x="0" y="16"/>
                  </a:lnTo>
                  <a:lnTo>
                    <a:pt x="0" y="0"/>
                  </a:lnTo>
                  <a:lnTo>
                    <a:pt x="7" y="8"/>
                  </a:lnTo>
                  <a:lnTo>
                    <a:pt x="7"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1" name="Freeform 196"/>
            <p:cNvSpPr>
              <a:spLocks/>
            </p:cNvSpPr>
            <p:nvPr/>
          </p:nvSpPr>
          <p:spPr bwMode="auto">
            <a:xfrm>
              <a:off x="3702" y="1982"/>
              <a:ext cx="227" cy="106"/>
            </a:xfrm>
            <a:custGeom>
              <a:avLst/>
              <a:gdLst>
                <a:gd name="T0" fmla="*/ 227 w 227"/>
                <a:gd name="T1" fmla="*/ 68 h 106"/>
                <a:gd name="T2" fmla="*/ 197 w 227"/>
                <a:gd name="T3" fmla="*/ 76 h 106"/>
                <a:gd name="T4" fmla="*/ 174 w 227"/>
                <a:gd name="T5" fmla="*/ 0 h 106"/>
                <a:gd name="T6" fmla="*/ 0 w 227"/>
                <a:gd name="T7" fmla="*/ 30 h 106"/>
                <a:gd name="T8" fmla="*/ 7 w 227"/>
                <a:gd name="T9" fmla="*/ 68 h 106"/>
                <a:gd name="T10" fmla="*/ 30 w 227"/>
                <a:gd name="T11" fmla="*/ 30 h 106"/>
                <a:gd name="T12" fmla="*/ 53 w 227"/>
                <a:gd name="T13" fmla="*/ 38 h 106"/>
                <a:gd name="T14" fmla="*/ 60 w 227"/>
                <a:gd name="T15" fmla="*/ 22 h 106"/>
                <a:gd name="T16" fmla="*/ 75 w 227"/>
                <a:gd name="T17" fmla="*/ 22 h 106"/>
                <a:gd name="T18" fmla="*/ 91 w 227"/>
                <a:gd name="T19" fmla="*/ 45 h 106"/>
                <a:gd name="T20" fmla="*/ 121 w 227"/>
                <a:gd name="T21" fmla="*/ 60 h 106"/>
                <a:gd name="T22" fmla="*/ 128 w 227"/>
                <a:gd name="T23" fmla="*/ 60 h 106"/>
                <a:gd name="T24" fmla="*/ 128 w 227"/>
                <a:gd name="T25" fmla="*/ 68 h 106"/>
                <a:gd name="T26" fmla="*/ 121 w 227"/>
                <a:gd name="T27" fmla="*/ 98 h 106"/>
                <a:gd name="T28" fmla="*/ 136 w 227"/>
                <a:gd name="T29" fmla="*/ 98 h 106"/>
                <a:gd name="T30" fmla="*/ 136 w 227"/>
                <a:gd name="T31" fmla="*/ 91 h 106"/>
                <a:gd name="T32" fmla="*/ 174 w 227"/>
                <a:gd name="T33" fmla="*/ 106 h 106"/>
                <a:gd name="T34" fmla="*/ 166 w 227"/>
                <a:gd name="T35" fmla="*/ 91 h 106"/>
                <a:gd name="T36" fmla="*/ 144 w 227"/>
                <a:gd name="T37" fmla="*/ 83 h 106"/>
                <a:gd name="T38" fmla="*/ 144 w 227"/>
                <a:gd name="T39" fmla="*/ 76 h 106"/>
                <a:gd name="T40" fmla="*/ 166 w 227"/>
                <a:gd name="T41" fmla="*/ 91 h 106"/>
                <a:gd name="T42" fmla="*/ 144 w 227"/>
                <a:gd name="T43" fmla="*/ 53 h 106"/>
                <a:gd name="T44" fmla="*/ 151 w 227"/>
                <a:gd name="T45" fmla="*/ 53 h 106"/>
                <a:gd name="T46" fmla="*/ 151 w 227"/>
                <a:gd name="T47" fmla="*/ 45 h 106"/>
                <a:gd name="T48" fmla="*/ 144 w 227"/>
                <a:gd name="T49" fmla="*/ 38 h 106"/>
                <a:gd name="T50" fmla="*/ 151 w 227"/>
                <a:gd name="T51" fmla="*/ 38 h 106"/>
                <a:gd name="T52" fmla="*/ 159 w 227"/>
                <a:gd name="T53" fmla="*/ 15 h 106"/>
                <a:gd name="T54" fmla="*/ 159 w 227"/>
                <a:gd name="T55" fmla="*/ 22 h 106"/>
                <a:gd name="T56" fmla="*/ 159 w 227"/>
                <a:gd name="T57" fmla="*/ 7 h 106"/>
                <a:gd name="T58" fmla="*/ 166 w 227"/>
                <a:gd name="T59" fmla="*/ 7 h 106"/>
                <a:gd name="T60" fmla="*/ 166 w 227"/>
                <a:gd name="T61" fmla="*/ 22 h 106"/>
                <a:gd name="T62" fmla="*/ 174 w 227"/>
                <a:gd name="T63" fmla="*/ 22 h 106"/>
                <a:gd name="T64" fmla="*/ 166 w 227"/>
                <a:gd name="T65" fmla="*/ 22 h 106"/>
                <a:gd name="T66" fmla="*/ 159 w 227"/>
                <a:gd name="T67" fmla="*/ 38 h 106"/>
                <a:gd name="T68" fmla="*/ 174 w 227"/>
                <a:gd name="T69" fmla="*/ 38 h 106"/>
                <a:gd name="T70" fmla="*/ 166 w 227"/>
                <a:gd name="T71" fmla="*/ 53 h 106"/>
                <a:gd name="T72" fmla="*/ 174 w 227"/>
                <a:gd name="T73" fmla="*/ 60 h 106"/>
                <a:gd name="T74" fmla="*/ 166 w 227"/>
                <a:gd name="T75" fmla="*/ 60 h 106"/>
                <a:gd name="T76" fmla="*/ 166 w 227"/>
                <a:gd name="T77" fmla="*/ 68 h 106"/>
                <a:gd name="T78" fmla="*/ 174 w 227"/>
                <a:gd name="T79" fmla="*/ 60 h 106"/>
                <a:gd name="T80" fmla="*/ 174 w 227"/>
                <a:gd name="T81" fmla="*/ 68 h 106"/>
                <a:gd name="T82" fmla="*/ 166 w 227"/>
                <a:gd name="T83" fmla="*/ 68 h 106"/>
                <a:gd name="T84" fmla="*/ 174 w 227"/>
                <a:gd name="T85" fmla="*/ 76 h 106"/>
                <a:gd name="T86" fmla="*/ 166 w 227"/>
                <a:gd name="T87" fmla="*/ 83 h 106"/>
                <a:gd name="T88" fmla="*/ 189 w 227"/>
                <a:gd name="T89" fmla="*/ 83 h 106"/>
                <a:gd name="T90" fmla="*/ 197 w 227"/>
                <a:gd name="T91" fmla="*/ 98 h 106"/>
                <a:gd name="T92" fmla="*/ 189 w 227"/>
                <a:gd name="T93" fmla="*/ 106 h 106"/>
                <a:gd name="T94" fmla="*/ 204 w 227"/>
                <a:gd name="T95" fmla="*/ 106 h 106"/>
                <a:gd name="T96" fmla="*/ 219 w 227"/>
                <a:gd name="T97" fmla="*/ 98 h 106"/>
                <a:gd name="T98" fmla="*/ 227 w 227"/>
                <a:gd name="T99"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106">
                  <a:moveTo>
                    <a:pt x="227" y="68"/>
                  </a:moveTo>
                  <a:lnTo>
                    <a:pt x="197" y="76"/>
                  </a:lnTo>
                  <a:lnTo>
                    <a:pt x="174" y="0"/>
                  </a:lnTo>
                  <a:lnTo>
                    <a:pt x="0" y="30"/>
                  </a:lnTo>
                  <a:lnTo>
                    <a:pt x="7" y="68"/>
                  </a:lnTo>
                  <a:lnTo>
                    <a:pt x="30" y="30"/>
                  </a:lnTo>
                  <a:lnTo>
                    <a:pt x="53" y="38"/>
                  </a:lnTo>
                  <a:lnTo>
                    <a:pt x="60" y="22"/>
                  </a:lnTo>
                  <a:lnTo>
                    <a:pt x="75" y="22"/>
                  </a:lnTo>
                  <a:lnTo>
                    <a:pt x="91" y="45"/>
                  </a:lnTo>
                  <a:lnTo>
                    <a:pt x="121" y="60"/>
                  </a:lnTo>
                  <a:lnTo>
                    <a:pt x="128" y="60"/>
                  </a:lnTo>
                  <a:lnTo>
                    <a:pt x="128" y="68"/>
                  </a:lnTo>
                  <a:lnTo>
                    <a:pt x="121" y="98"/>
                  </a:lnTo>
                  <a:lnTo>
                    <a:pt x="136" y="98"/>
                  </a:lnTo>
                  <a:lnTo>
                    <a:pt x="136" y="91"/>
                  </a:lnTo>
                  <a:lnTo>
                    <a:pt x="174" y="106"/>
                  </a:lnTo>
                  <a:lnTo>
                    <a:pt x="166" y="91"/>
                  </a:lnTo>
                  <a:lnTo>
                    <a:pt x="144" y="83"/>
                  </a:lnTo>
                  <a:lnTo>
                    <a:pt x="144" y="76"/>
                  </a:lnTo>
                  <a:lnTo>
                    <a:pt x="166" y="91"/>
                  </a:lnTo>
                  <a:lnTo>
                    <a:pt x="144" y="53"/>
                  </a:lnTo>
                  <a:lnTo>
                    <a:pt x="151" y="53"/>
                  </a:lnTo>
                  <a:lnTo>
                    <a:pt x="151" y="45"/>
                  </a:lnTo>
                  <a:lnTo>
                    <a:pt x="144" y="38"/>
                  </a:lnTo>
                  <a:lnTo>
                    <a:pt x="151" y="38"/>
                  </a:lnTo>
                  <a:lnTo>
                    <a:pt x="159" y="15"/>
                  </a:lnTo>
                  <a:lnTo>
                    <a:pt x="159" y="22"/>
                  </a:lnTo>
                  <a:lnTo>
                    <a:pt x="159" y="7"/>
                  </a:lnTo>
                  <a:lnTo>
                    <a:pt x="166" y="7"/>
                  </a:lnTo>
                  <a:lnTo>
                    <a:pt x="166" y="22"/>
                  </a:lnTo>
                  <a:lnTo>
                    <a:pt x="174" y="22"/>
                  </a:lnTo>
                  <a:lnTo>
                    <a:pt x="166" y="22"/>
                  </a:lnTo>
                  <a:lnTo>
                    <a:pt x="159" y="38"/>
                  </a:lnTo>
                  <a:lnTo>
                    <a:pt x="174" y="38"/>
                  </a:lnTo>
                  <a:lnTo>
                    <a:pt x="166" y="53"/>
                  </a:lnTo>
                  <a:lnTo>
                    <a:pt x="174" y="60"/>
                  </a:lnTo>
                  <a:lnTo>
                    <a:pt x="166" y="60"/>
                  </a:lnTo>
                  <a:lnTo>
                    <a:pt x="166" y="68"/>
                  </a:lnTo>
                  <a:lnTo>
                    <a:pt x="174" y="60"/>
                  </a:lnTo>
                  <a:lnTo>
                    <a:pt x="174" y="68"/>
                  </a:lnTo>
                  <a:lnTo>
                    <a:pt x="166" y="68"/>
                  </a:lnTo>
                  <a:lnTo>
                    <a:pt x="174" y="76"/>
                  </a:lnTo>
                  <a:lnTo>
                    <a:pt x="166" y="83"/>
                  </a:lnTo>
                  <a:lnTo>
                    <a:pt x="189" y="83"/>
                  </a:lnTo>
                  <a:lnTo>
                    <a:pt x="197" y="98"/>
                  </a:lnTo>
                  <a:lnTo>
                    <a:pt x="189" y="106"/>
                  </a:lnTo>
                  <a:lnTo>
                    <a:pt x="204" y="106"/>
                  </a:lnTo>
                  <a:lnTo>
                    <a:pt x="219" y="98"/>
                  </a:lnTo>
                  <a:lnTo>
                    <a:pt x="227" y="6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2" name="Freeform 197"/>
            <p:cNvSpPr>
              <a:spLocks/>
            </p:cNvSpPr>
            <p:nvPr/>
          </p:nvSpPr>
          <p:spPr bwMode="auto">
            <a:xfrm>
              <a:off x="3702" y="1982"/>
              <a:ext cx="227" cy="106"/>
            </a:xfrm>
            <a:custGeom>
              <a:avLst/>
              <a:gdLst>
                <a:gd name="T0" fmla="*/ 227 w 227"/>
                <a:gd name="T1" fmla="*/ 68 h 106"/>
                <a:gd name="T2" fmla="*/ 197 w 227"/>
                <a:gd name="T3" fmla="*/ 76 h 106"/>
                <a:gd name="T4" fmla="*/ 174 w 227"/>
                <a:gd name="T5" fmla="*/ 0 h 106"/>
                <a:gd name="T6" fmla="*/ 0 w 227"/>
                <a:gd name="T7" fmla="*/ 30 h 106"/>
                <a:gd name="T8" fmla="*/ 7 w 227"/>
                <a:gd name="T9" fmla="*/ 68 h 106"/>
                <a:gd name="T10" fmla="*/ 30 w 227"/>
                <a:gd name="T11" fmla="*/ 30 h 106"/>
                <a:gd name="T12" fmla="*/ 53 w 227"/>
                <a:gd name="T13" fmla="*/ 38 h 106"/>
                <a:gd name="T14" fmla="*/ 60 w 227"/>
                <a:gd name="T15" fmla="*/ 22 h 106"/>
                <a:gd name="T16" fmla="*/ 75 w 227"/>
                <a:gd name="T17" fmla="*/ 22 h 106"/>
                <a:gd name="T18" fmla="*/ 91 w 227"/>
                <a:gd name="T19" fmla="*/ 45 h 106"/>
                <a:gd name="T20" fmla="*/ 121 w 227"/>
                <a:gd name="T21" fmla="*/ 60 h 106"/>
                <a:gd name="T22" fmla="*/ 128 w 227"/>
                <a:gd name="T23" fmla="*/ 60 h 106"/>
                <a:gd name="T24" fmla="*/ 128 w 227"/>
                <a:gd name="T25" fmla="*/ 68 h 106"/>
                <a:gd name="T26" fmla="*/ 121 w 227"/>
                <a:gd name="T27" fmla="*/ 98 h 106"/>
                <a:gd name="T28" fmla="*/ 136 w 227"/>
                <a:gd name="T29" fmla="*/ 98 h 106"/>
                <a:gd name="T30" fmla="*/ 136 w 227"/>
                <a:gd name="T31" fmla="*/ 91 h 106"/>
                <a:gd name="T32" fmla="*/ 174 w 227"/>
                <a:gd name="T33" fmla="*/ 106 h 106"/>
                <a:gd name="T34" fmla="*/ 166 w 227"/>
                <a:gd name="T35" fmla="*/ 91 h 106"/>
                <a:gd name="T36" fmla="*/ 144 w 227"/>
                <a:gd name="T37" fmla="*/ 83 h 106"/>
                <a:gd name="T38" fmla="*/ 144 w 227"/>
                <a:gd name="T39" fmla="*/ 76 h 106"/>
                <a:gd name="T40" fmla="*/ 166 w 227"/>
                <a:gd name="T41" fmla="*/ 91 h 106"/>
                <a:gd name="T42" fmla="*/ 144 w 227"/>
                <a:gd name="T43" fmla="*/ 53 h 106"/>
                <a:gd name="T44" fmla="*/ 151 w 227"/>
                <a:gd name="T45" fmla="*/ 53 h 106"/>
                <a:gd name="T46" fmla="*/ 151 w 227"/>
                <a:gd name="T47" fmla="*/ 45 h 106"/>
                <a:gd name="T48" fmla="*/ 144 w 227"/>
                <a:gd name="T49" fmla="*/ 38 h 106"/>
                <a:gd name="T50" fmla="*/ 151 w 227"/>
                <a:gd name="T51" fmla="*/ 38 h 106"/>
                <a:gd name="T52" fmla="*/ 159 w 227"/>
                <a:gd name="T53" fmla="*/ 15 h 106"/>
                <a:gd name="T54" fmla="*/ 159 w 227"/>
                <a:gd name="T55" fmla="*/ 22 h 106"/>
                <a:gd name="T56" fmla="*/ 159 w 227"/>
                <a:gd name="T57" fmla="*/ 7 h 106"/>
                <a:gd name="T58" fmla="*/ 166 w 227"/>
                <a:gd name="T59" fmla="*/ 7 h 106"/>
                <a:gd name="T60" fmla="*/ 166 w 227"/>
                <a:gd name="T61" fmla="*/ 22 h 106"/>
                <a:gd name="T62" fmla="*/ 174 w 227"/>
                <a:gd name="T63" fmla="*/ 22 h 106"/>
                <a:gd name="T64" fmla="*/ 166 w 227"/>
                <a:gd name="T65" fmla="*/ 22 h 106"/>
                <a:gd name="T66" fmla="*/ 159 w 227"/>
                <a:gd name="T67" fmla="*/ 38 h 106"/>
                <a:gd name="T68" fmla="*/ 174 w 227"/>
                <a:gd name="T69" fmla="*/ 38 h 106"/>
                <a:gd name="T70" fmla="*/ 166 w 227"/>
                <a:gd name="T71" fmla="*/ 53 h 106"/>
                <a:gd name="T72" fmla="*/ 174 w 227"/>
                <a:gd name="T73" fmla="*/ 60 h 106"/>
                <a:gd name="T74" fmla="*/ 166 w 227"/>
                <a:gd name="T75" fmla="*/ 60 h 106"/>
                <a:gd name="T76" fmla="*/ 166 w 227"/>
                <a:gd name="T77" fmla="*/ 68 h 106"/>
                <a:gd name="T78" fmla="*/ 174 w 227"/>
                <a:gd name="T79" fmla="*/ 60 h 106"/>
                <a:gd name="T80" fmla="*/ 174 w 227"/>
                <a:gd name="T81" fmla="*/ 68 h 106"/>
                <a:gd name="T82" fmla="*/ 166 w 227"/>
                <a:gd name="T83" fmla="*/ 68 h 106"/>
                <a:gd name="T84" fmla="*/ 174 w 227"/>
                <a:gd name="T85" fmla="*/ 76 h 106"/>
                <a:gd name="T86" fmla="*/ 166 w 227"/>
                <a:gd name="T87" fmla="*/ 83 h 106"/>
                <a:gd name="T88" fmla="*/ 189 w 227"/>
                <a:gd name="T89" fmla="*/ 83 h 106"/>
                <a:gd name="T90" fmla="*/ 197 w 227"/>
                <a:gd name="T91" fmla="*/ 98 h 106"/>
                <a:gd name="T92" fmla="*/ 189 w 227"/>
                <a:gd name="T93" fmla="*/ 106 h 106"/>
                <a:gd name="T94" fmla="*/ 204 w 227"/>
                <a:gd name="T95" fmla="*/ 106 h 106"/>
                <a:gd name="T96" fmla="*/ 219 w 227"/>
                <a:gd name="T97" fmla="*/ 98 h 106"/>
                <a:gd name="T98" fmla="*/ 227 w 227"/>
                <a:gd name="T99" fmla="*/ 68 h 106"/>
                <a:gd name="T100" fmla="*/ 227 w 227"/>
                <a:gd name="T101"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74" y="0"/>
                  </a:lnTo>
                  <a:lnTo>
                    <a:pt x="0" y="30"/>
                  </a:lnTo>
                  <a:lnTo>
                    <a:pt x="7" y="68"/>
                  </a:lnTo>
                  <a:lnTo>
                    <a:pt x="30" y="30"/>
                  </a:lnTo>
                  <a:lnTo>
                    <a:pt x="53" y="38"/>
                  </a:lnTo>
                  <a:lnTo>
                    <a:pt x="60" y="22"/>
                  </a:lnTo>
                  <a:lnTo>
                    <a:pt x="75" y="22"/>
                  </a:lnTo>
                  <a:lnTo>
                    <a:pt x="91" y="45"/>
                  </a:lnTo>
                  <a:lnTo>
                    <a:pt x="121" y="60"/>
                  </a:lnTo>
                  <a:lnTo>
                    <a:pt x="128" y="60"/>
                  </a:lnTo>
                  <a:lnTo>
                    <a:pt x="128" y="68"/>
                  </a:lnTo>
                  <a:lnTo>
                    <a:pt x="121" y="98"/>
                  </a:lnTo>
                  <a:lnTo>
                    <a:pt x="136" y="98"/>
                  </a:lnTo>
                  <a:lnTo>
                    <a:pt x="136" y="91"/>
                  </a:lnTo>
                  <a:lnTo>
                    <a:pt x="174" y="106"/>
                  </a:lnTo>
                  <a:lnTo>
                    <a:pt x="166" y="91"/>
                  </a:lnTo>
                  <a:lnTo>
                    <a:pt x="144" y="83"/>
                  </a:lnTo>
                  <a:lnTo>
                    <a:pt x="144" y="76"/>
                  </a:lnTo>
                  <a:lnTo>
                    <a:pt x="166" y="91"/>
                  </a:lnTo>
                  <a:lnTo>
                    <a:pt x="144" y="53"/>
                  </a:lnTo>
                  <a:lnTo>
                    <a:pt x="151" y="53"/>
                  </a:lnTo>
                  <a:lnTo>
                    <a:pt x="151" y="45"/>
                  </a:lnTo>
                  <a:lnTo>
                    <a:pt x="144" y="38"/>
                  </a:lnTo>
                  <a:lnTo>
                    <a:pt x="151" y="38"/>
                  </a:lnTo>
                  <a:lnTo>
                    <a:pt x="159" y="15"/>
                  </a:lnTo>
                  <a:lnTo>
                    <a:pt x="159" y="22"/>
                  </a:lnTo>
                  <a:lnTo>
                    <a:pt x="159" y="7"/>
                  </a:lnTo>
                  <a:lnTo>
                    <a:pt x="166" y="7"/>
                  </a:lnTo>
                  <a:lnTo>
                    <a:pt x="166" y="22"/>
                  </a:lnTo>
                  <a:lnTo>
                    <a:pt x="174" y="22"/>
                  </a:lnTo>
                  <a:lnTo>
                    <a:pt x="166" y="22"/>
                  </a:lnTo>
                  <a:lnTo>
                    <a:pt x="159" y="38"/>
                  </a:lnTo>
                  <a:lnTo>
                    <a:pt x="174" y="38"/>
                  </a:lnTo>
                  <a:lnTo>
                    <a:pt x="166" y="53"/>
                  </a:lnTo>
                  <a:lnTo>
                    <a:pt x="174" y="60"/>
                  </a:lnTo>
                  <a:lnTo>
                    <a:pt x="166" y="60"/>
                  </a:lnTo>
                  <a:lnTo>
                    <a:pt x="166" y="68"/>
                  </a:lnTo>
                  <a:lnTo>
                    <a:pt x="174" y="60"/>
                  </a:lnTo>
                  <a:lnTo>
                    <a:pt x="174" y="68"/>
                  </a:lnTo>
                  <a:lnTo>
                    <a:pt x="166" y="68"/>
                  </a:lnTo>
                  <a:lnTo>
                    <a:pt x="174" y="76"/>
                  </a:lnTo>
                  <a:lnTo>
                    <a:pt x="166" y="83"/>
                  </a:lnTo>
                  <a:lnTo>
                    <a:pt x="189" y="83"/>
                  </a:lnTo>
                  <a:lnTo>
                    <a:pt x="197" y="98"/>
                  </a:lnTo>
                  <a:lnTo>
                    <a:pt x="189" y="106"/>
                  </a:lnTo>
                  <a:lnTo>
                    <a:pt x="204" y="106"/>
                  </a:lnTo>
                  <a:lnTo>
                    <a:pt x="219" y="98"/>
                  </a:lnTo>
                  <a:lnTo>
                    <a:pt x="227" y="68"/>
                  </a:lnTo>
                  <a:lnTo>
                    <a:pt x="227" y="7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3" name="Freeform 198"/>
            <p:cNvSpPr>
              <a:spLocks/>
            </p:cNvSpPr>
            <p:nvPr/>
          </p:nvSpPr>
          <p:spPr bwMode="auto">
            <a:xfrm>
              <a:off x="3952" y="1731"/>
              <a:ext cx="166" cy="91"/>
            </a:xfrm>
            <a:custGeom>
              <a:avLst/>
              <a:gdLst>
                <a:gd name="T0" fmla="*/ 151 w 166"/>
                <a:gd name="T1" fmla="*/ 46 h 91"/>
                <a:gd name="T2" fmla="*/ 143 w 166"/>
                <a:gd name="T3" fmla="*/ 46 h 91"/>
                <a:gd name="T4" fmla="*/ 159 w 166"/>
                <a:gd name="T5" fmla="*/ 53 h 91"/>
                <a:gd name="T6" fmla="*/ 151 w 166"/>
                <a:gd name="T7" fmla="*/ 69 h 91"/>
                <a:gd name="T8" fmla="*/ 128 w 166"/>
                <a:gd name="T9" fmla="*/ 53 h 91"/>
                <a:gd name="T10" fmla="*/ 121 w 166"/>
                <a:gd name="T11" fmla="*/ 38 h 91"/>
                <a:gd name="T12" fmla="*/ 106 w 166"/>
                <a:gd name="T13" fmla="*/ 38 h 91"/>
                <a:gd name="T14" fmla="*/ 121 w 166"/>
                <a:gd name="T15" fmla="*/ 16 h 91"/>
                <a:gd name="T16" fmla="*/ 106 w 166"/>
                <a:gd name="T17" fmla="*/ 8 h 91"/>
                <a:gd name="T18" fmla="*/ 106 w 166"/>
                <a:gd name="T19" fmla="*/ 0 h 91"/>
                <a:gd name="T20" fmla="*/ 90 w 166"/>
                <a:gd name="T21" fmla="*/ 16 h 91"/>
                <a:gd name="T22" fmla="*/ 37 w 166"/>
                <a:gd name="T23" fmla="*/ 31 h 91"/>
                <a:gd name="T24" fmla="*/ 0 w 166"/>
                <a:gd name="T25" fmla="*/ 38 h 91"/>
                <a:gd name="T26" fmla="*/ 0 w 166"/>
                <a:gd name="T27" fmla="*/ 84 h 91"/>
                <a:gd name="T28" fmla="*/ 75 w 166"/>
                <a:gd name="T29" fmla="*/ 69 h 91"/>
                <a:gd name="T30" fmla="*/ 98 w 166"/>
                <a:gd name="T31" fmla="*/ 61 h 91"/>
                <a:gd name="T32" fmla="*/ 98 w 166"/>
                <a:gd name="T33" fmla="*/ 76 h 91"/>
                <a:gd name="T34" fmla="*/ 113 w 166"/>
                <a:gd name="T35" fmla="*/ 76 h 91"/>
                <a:gd name="T36" fmla="*/ 113 w 166"/>
                <a:gd name="T37" fmla="*/ 91 h 91"/>
                <a:gd name="T38" fmla="*/ 136 w 166"/>
                <a:gd name="T39" fmla="*/ 69 h 91"/>
                <a:gd name="T40" fmla="*/ 136 w 166"/>
                <a:gd name="T41" fmla="*/ 84 h 91"/>
                <a:gd name="T42" fmla="*/ 166 w 166"/>
                <a:gd name="T43" fmla="*/ 69 h 91"/>
                <a:gd name="T44" fmla="*/ 159 w 166"/>
                <a:gd name="T45" fmla="*/ 61 h 91"/>
                <a:gd name="T46" fmla="*/ 151 w 166"/>
                <a:gd name="T47"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91">
                  <a:moveTo>
                    <a:pt x="151" y="46"/>
                  </a:moveTo>
                  <a:lnTo>
                    <a:pt x="143" y="46"/>
                  </a:lnTo>
                  <a:lnTo>
                    <a:pt x="159" y="53"/>
                  </a:lnTo>
                  <a:lnTo>
                    <a:pt x="151" y="69"/>
                  </a:lnTo>
                  <a:lnTo>
                    <a:pt x="128" y="53"/>
                  </a:lnTo>
                  <a:lnTo>
                    <a:pt x="121" y="38"/>
                  </a:lnTo>
                  <a:lnTo>
                    <a:pt x="106" y="38"/>
                  </a:lnTo>
                  <a:lnTo>
                    <a:pt x="121" y="16"/>
                  </a:lnTo>
                  <a:lnTo>
                    <a:pt x="106" y="8"/>
                  </a:lnTo>
                  <a:lnTo>
                    <a:pt x="106" y="0"/>
                  </a:lnTo>
                  <a:lnTo>
                    <a:pt x="90" y="16"/>
                  </a:lnTo>
                  <a:lnTo>
                    <a:pt x="37" y="31"/>
                  </a:lnTo>
                  <a:lnTo>
                    <a:pt x="0" y="38"/>
                  </a:lnTo>
                  <a:lnTo>
                    <a:pt x="0" y="84"/>
                  </a:lnTo>
                  <a:lnTo>
                    <a:pt x="75" y="69"/>
                  </a:lnTo>
                  <a:lnTo>
                    <a:pt x="98" y="61"/>
                  </a:lnTo>
                  <a:lnTo>
                    <a:pt x="98" y="76"/>
                  </a:lnTo>
                  <a:lnTo>
                    <a:pt x="113" y="76"/>
                  </a:lnTo>
                  <a:lnTo>
                    <a:pt x="113" y="91"/>
                  </a:lnTo>
                  <a:lnTo>
                    <a:pt x="136" y="69"/>
                  </a:lnTo>
                  <a:lnTo>
                    <a:pt x="136" y="84"/>
                  </a:lnTo>
                  <a:lnTo>
                    <a:pt x="166" y="69"/>
                  </a:lnTo>
                  <a:lnTo>
                    <a:pt x="159" y="61"/>
                  </a:lnTo>
                  <a:lnTo>
                    <a:pt x="151" y="46"/>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4" name="Freeform 199"/>
            <p:cNvSpPr>
              <a:spLocks/>
            </p:cNvSpPr>
            <p:nvPr/>
          </p:nvSpPr>
          <p:spPr bwMode="auto">
            <a:xfrm>
              <a:off x="3952" y="1731"/>
              <a:ext cx="166" cy="91"/>
            </a:xfrm>
            <a:custGeom>
              <a:avLst/>
              <a:gdLst>
                <a:gd name="T0" fmla="*/ 151 w 166"/>
                <a:gd name="T1" fmla="*/ 46 h 91"/>
                <a:gd name="T2" fmla="*/ 143 w 166"/>
                <a:gd name="T3" fmla="*/ 46 h 91"/>
                <a:gd name="T4" fmla="*/ 159 w 166"/>
                <a:gd name="T5" fmla="*/ 53 h 91"/>
                <a:gd name="T6" fmla="*/ 151 w 166"/>
                <a:gd name="T7" fmla="*/ 69 h 91"/>
                <a:gd name="T8" fmla="*/ 128 w 166"/>
                <a:gd name="T9" fmla="*/ 53 h 91"/>
                <a:gd name="T10" fmla="*/ 121 w 166"/>
                <a:gd name="T11" fmla="*/ 38 h 91"/>
                <a:gd name="T12" fmla="*/ 106 w 166"/>
                <a:gd name="T13" fmla="*/ 38 h 91"/>
                <a:gd name="T14" fmla="*/ 121 w 166"/>
                <a:gd name="T15" fmla="*/ 16 h 91"/>
                <a:gd name="T16" fmla="*/ 106 w 166"/>
                <a:gd name="T17" fmla="*/ 8 h 91"/>
                <a:gd name="T18" fmla="*/ 106 w 166"/>
                <a:gd name="T19" fmla="*/ 0 h 91"/>
                <a:gd name="T20" fmla="*/ 90 w 166"/>
                <a:gd name="T21" fmla="*/ 16 h 91"/>
                <a:gd name="T22" fmla="*/ 37 w 166"/>
                <a:gd name="T23" fmla="*/ 31 h 91"/>
                <a:gd name="T24" fmla="*/ 0 w 166"/>
                <a:gd name="T25" fmla="*/ 38 h 91"/>
                <a:gd name="T26" fmla="*/ 0 w 166"/>
                <a:gd name="T27" fmla="*/ 84 h 91"/>
                <a:gd name="T28" fmla="*/ 75 w 166"/>
                <a:gd name="T29" fmla="*/ 69 h 91"/>
                <a:gd name="T30" fmla="*/ 98 w 166"/>
                <a:gd name="T31" fmla="*/ 61 h 91"/>
                <a:gd name="T32" fmla="*/ 98 w 166"/>
                <a:gd name="T33" fmla="*/ 76 h 91"/>
                <a:gd name="T34" fmla="*/ 113 w 166"/>
                <a:gd name="T35" fmla="*/ 76 h 91"/>
                <a:gd name="T36" fmla="*/ 113 w 166"/>
                <a:gd name="T37" fmla="*/ 91 h 91"/>
                <a:gd name="T38" fmla="*/ 136 w 166"/>
                <a:gd name="T39" fmla="*/ 69 h 91"/>
                <a:gd name="T40" fmla="*/ 136 w 166"/>
                <a:gd name="T41" fmla="*/ 84 h 91"/>
                <a:gd name="T42" fmla="*/ 166 w 166"/>
                <a:gd name="T43" fmla="*/ 69 h 91"/>
                <a:gd name="T44" fmla="*/ 159 w 166"/>
                <a:gd name="T45" fmla="*/ 61 h 91"/>
                <a:gd name="T46" fmla="*/ 151 w 166"/>
                <a:gd name="T47" fmla="*/ 46 h 91"/>
                <a:gd name="T48" fmla="*/ 151 w 166"/>
                <a:gd name="T49"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91">
                  <a:moveTo>
                    <a:pt x="151" y="46"/>
                  </a:moveTo>
                  <a:lnTo>
                    <a:pt x="143" y="46"/>
                  </a:lnTo>
                  <a:lnTo>
                    <a:pt x="159" y="53"/>
                  </a:lnTo>
                  <a:lnTo>
                    <a:pt x="151" y="69"/>
                  </a:lnTo>
                  <a:lnTo>
                    <a:pt x="128" y="53"/>
                  </a:lnTo>
                  <a:lnTo>
                    <a:pt x="121" y="38"/>
                  </a:lnTo>
                  <a:lnTo>
                    <a:pt x="106" y="38"/>
                  </a:lnTo>
                  <a:lnTo>
                    <a:pt x="121" y="16"/>
                  </a:lnTo>
                  <a:lnTo>
                    <a:pt x="106" y="8"/>
                  </a:lnTo>
                  <a:lnTo>
                    <a:pt x="106" y="0"/>
                  </a:lnTo>
                  <a:lnTo>
                    <a:pt x="90" y="16"/>
                  </a:lnTo>
                  <a:lnTo>
                    <a:pt x="37" y="31"/>
                  </a:lnTo>
                  <a:lnTo>
                    <a:pt x="0" y="38"/>
                  </a:lnTo>
                  <a:lnTo>
                    <a:pt x="0" y="84"/>
                  </a:lnTo>
                  <a:lnTo>
                    <a:pt x="75" y="69"/>
                  </a:lnTo>
                  <a:lnTo>
                    <a:pt x="98" y="61"/>
                  </a:lnTo>
                  <a:lnTo>
                    <a:pt x="98" y="76"/>
                  </a:lnTo>
                  <a:lnTo>
                    <a:pt x="113" y="76"/>
                  </a:lnTo>
                  <a:lnTo>
                    <a:pt x="113" y="91"/>
                  </a:lnTo>
                  <a:lnTo>
                    <a:pt x="136" y="69"/>
                  </a:lnTo>
                  <a:lnTo>
                    <a:pt x="136" y="84"/>
                  </a:lnTo>
                  <a:lnTo>
                    <a:pt x="166" y="69"/>
                  </a:lnTo>
                  <a:lnTo>
                    <a:pt x="159" y="61"/>
                  </a:lnTo>
                  <a:lnTo>
                    <a:pt x="151" y="46"/>
                  </a:lnTo>
                  <a:lnTo>
                    <a:pt x="151" y="5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5" name="Freeform 200"/>
            <p:cNvSpPr>
              <a:spLocks/>
            </p:cNvSpPr>
            <p:nvPr/>
          </p:nvSpPr>
          <p:spPr bwMode="auto">
            <a:xfrm>
              <a:off x="3149" y="1580"/>
              <a:ext cx="295" cy="144"/>
            </a:xfrm>
            <a:custGeom>
              <a:avLst/>
              <a:gdLst>
                <a:gd name="T0" fmla="*/ 272 w 295"/>
                <a:gd name="T1" fmla="*/ 60 h 144"/>
                <a:gd name="T2" fmla="*/ 272 w 295"/>
                <a:gd name="T3" fmla="*/ 45 h 144"/>
                <a:gd name="T4" fmla="*/ 242 w 295"/>
                <a:gd name="T5" fmla="*/ 45 h 144"/>
                <a:gd name="T6" fmla="*/ 242 w 295"/>
                <a:gd name="T7" fmla="*/ 30 h 144"/>
                <a:gd name="T8" fmla="*/ 189 w 295"/>
                <a:gd name="T9" fmla="*/ 45 h 144"/>
                <a:gd name="T10" fmla="*/ 166 w 295"/>
                <a:gd name="T11" fmla="*/ 60 h 144"/>
                <a:gd name="T12" fmla="*/ 136 w 295"/>
                <a:gd name="T13" fmla="*/ 60 h 144"/>
                <a:gd name="T14" fmla="*/ 113 w 295"/>
                <a:gd name="T15" fmla="*/ 38 h 144"/>
                <a:gd name="T16" fmla="*/ 98 w 295"/>
                <a:gd name="T17" fmla="*/ 30 h 144"/>
                <a:gd name="T18" fmla="*/ 91 w 295"/>
                <a:gd name="T19" fmla="*/ 45 h 144"/>
                <a:gd name="T20" fmla="*/ 98 w 295"/>
                <a:gd name="T21" fmla="*/ 15 h 144"/>
                <a:gd name="T22" fmla="*/ 113 w 295"/>
                <a:gd name="T23" fmla="*/ 0 h 144"/>
                <a:gd name="T24" fmla="*/ 106 w 295"/>
                <a:gd name="T25" fmla="*/ 0 h 144"/>
                <a:gd name="T26" fmla="*/ 60 w 295"/>
                <a:gd name="T27" fmla="*/ 30 h 144"/>
                <a:gd name="T28" fmla="*/ 0 w 295"/>
                <a:gd name="T29" fmla="*/ 60 h 144"/>
                <a:gd name="T30" fmla="*/ 23 w 295"/>
                <a:gd name="T31" fmla="*/ 76 h 144"/>
                <a:gd name="T32" fmla="*/ 106 w 295"/>
                <a:gd name="T33" fmla="*/ 98 h 144"/>
                <a:gd name="T34" fmla="*/ 106 w 295"/>
                <a:gd name="T35" fmla="*/ 106 h 144"/>
                <a:gd name="T36" fmla="*/ 121 w 295"/>
                <a:gd name="T37" fmla="*/ 113 h 144"/>
                <a:gd name="T38" fmla="*/ 121 w 295"/>
                <a:gd name="T39" fmla="*/ 129 h 144"/>
                <a:gd name="T40" fmla="*/ 129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3 h 144"/>
                <a:gd name="T52" fmla="*/ 189 w 295"/>
                <a:gd name="T53" fmla="*/ 91 h 144"/>
                <a:gd name="T54" fmla="*/ 212 w 295"/>
                <a:gd name="T55" fmla="*/ 83 h 144"/>
                <a:gd name="T56" fmla="*/ 219 w 295"/>
                <a:gd name="T57" fmla="*/ 76 h 144"/>
                <a:gd name="T58" fmla="*/ 257 w 295"/>
                <a:gd name="T59" fmla="*/ 91 h 144"/>
                <a:gd name="T60" fmla="*/ 257 w 295"/>
                <a:gd name="T61" fmla="*/ 76 h 144"/>
                <a:gd name="T62" fmla="*/ 295 w 295"/>
                <a:gd name="T63" fmla="*/ 76 h 144"/>
                <a:gd name="T64" fmla="*/ 272 w 295"/>
                <a:gd name="T65" fmla="*/ 6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144">
                  <a:moveTo>
                    <a:pt x="272" y="60"/>
                  </a:moveTo>
                  <a:lnTo>
                    <a:pt x="272" y="45"/>
                  </a:lnTo>
                  <a:lnTo>
                    <a:pt x="242" y="45"/>
                  </a:lnTo>
                  <a:lnTo>
                    <a:pt x="242" y="30"/>
                  </a:lnTo>
                  <a:lnTo>
                    <a:pt x="189" y="45"/>
                  </a:lnTo>
                  <a:lnTo>
                    <a:pt x="166" y="60"/>
                  </a:lnTo>
                  <a:lnTo>
                    <a:pt x="136" y="60"/>
                  </a:lnTo>
                  <a:lnTo>
                    <a:pt x="113" y="38"/>
                  </a:lnTo>
                  <a:lnTo>
                    <a:pt x="98" y="30"/>
                  </a:lnTo>
                  <a:lnTo>
                    <a:pt x="91" y="45"/>
                  </a:lnTo>
                  <a:lnTo>
                    <a:pt x="98" y="15"/>
                  </a:lnTo>
                  <a:lnTo>
                    <a:pt x="113" y="0"/>
                  </a:lnTo>
                  <a:lnTo>
                    <a:pt x="106" y="0"/>
                  </a:lnTo>
                  <a:lnTo>
                    <a:pt x="60" y="30"/>
                  </a:lnTo>
                  <a:lnTo>
                    <a:pt x="0" y="60"/>
                  </a:lnTo>
                  <a:lnTo>
                    <a:pt x="23" y="76"/>
                  </a:lnTo>
                  <a:lnTo>
                    <a:pt x="106" y="98"/>
                  </a:lnTo>
                  <a:lnTo>
                    <a:pt x="106" y="106"/>
                  </a:lnTo>
                  <a:lnTo>
                    <a:pt x="121" y="113"/>
                  </a:lnTo>
                  <a:lnTo>
                    <a:pt x="121" y="129"/>
                  </a:lnTo>
                  <a:lnTo>
                    <a:pt x="129" y="129"/>
                  </a:lnTo>
                  <a:lnTo>
                    <a:pt x="136" y="144"/>
                  </a:lnTo>
                  <a:lnTo>
                    <a:pt x="159" y="91"/>
                  </a:lnTo>
                  <a:lnTo>
                    <a:pt x="159" y="106"/>
                  </a:lnTo>
                  <a:lnTo>
                    <a:pt x="174" y="91"/>
                  </a:lnTo>
                  <a:lnTo>
                    <a:pt x="174" y="113"/>
                  </a:lnTo>
                  <a:lnTo>
                    <a:pt x="189" y="91"/>
                  </a:lnTo>
                  <a:lnTo>
                    <a:pt x="212" y="83"/>
                  </a:lnTo>
                  <a:lnTo>
                    <a:pt x="219" y="76"/>
                  </a:lnTo>
                  <a:lnTo>
                    <a:pt x="257" y="91"/>
                  </a:lnTo>
                  <a:lnTo>
                    <a:pt x="257" y="76"/>
                  </a:lnTo>
                  <a:lnTo>
                    <a:pt x="295" y="76"/>
                  </a:lnTo>
                  <a:lnTo>
                    <a:pt x="272" y="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6" name="Freeform 201"/>
            <p:cNvSpPr>
              <a:spLocks/>
            </p:cNvSpPr>
            <p:nvPr/>
          </p:nvSpPr>
          <p:spPr bwMode="auto">
            <a:xfrm>
              <a:off x="3149" y="1580"/>
              <a:ext cx="295" cy="144"/>
            </a:xfrm>
            <a:custGeom>
              <a:avLst/>
              <a:gdLst>
                <a:gd name="T0" fmla="*/ 272 w 295"/>
                <a:gd name="T1" fmla="*/ 60 h 144"/>
                <a:gd name="T2" fmla="*/ 272 w 295"/>
                <a:gd name="T3" fmla="*/ 45 h 144"/>
                <a:gd name="T4" fmla="*/ 242 w 295"/>
                <a:gd name="T5" fmla="*/ 45 h 144"/>
                <a:gd name="T6" fmla="*/ 242 w 295"/>
                <a:gd name="T7" fmla="*/ 30 h 144"/>
                <a:gd name="T8" fmla="*/ 189 w 295"/>
                <a:gd name="T9" fmla="*/ 45 h 144"/>
                <a:gd name="T10" fmla="*/ 166 w 295"/>
                <a:gd name="T11" fmla="*/ 60 h 144"/>
                <a:gd name="T12" fmla="*/ 136 w 295"/>
                <a:gd name="T13" fmla="*/ 60 h 144"/>
                <a:gd name="T14" fmla="*/ 113 w 295"/>
                <a:gd name="T15" fmla="*/ 38 h 144"/>
                <a:gd name="T16" fmla="*/ 98 w 295"/>
                <a:gd name="T17" fmla="*/ 30 h 144"/>
                <a:gd name="T18" fmla="*/ 91 w 295"/>
                <a:gd name="T19" fmla="*/ 45 h 144"/>
                <a:gd name="T20" fmla="*/ 98 w 295"/>
                <a:gd name="T21" fmla="*/ 15 h 144"/>
                <a:gd name="T22" fmla="*/ 113 w 295"/>
                <a:gd name="T23" fmla="*/ 0 h 144"/>
                <a:gd name="T24" fmla="*/ 106 w 295"/>
                <a:gd name="T25" fmla="*/ 0 h 144"/>
                <a:gd name="T26" fmla="*/ 60 w 295"/>
                <a:gd name="T27" fmla="*/ 30 h 144"/>
                <a:gd name="T28" fmla="*/ 0 w 295"/>
                <a:gd name="T29" fmla="*/ 60 h 144"/>
                <a:gd name="T30" fmla="*/ 23 w 295"/>
                <a:gd name="T31" fmla="*/ 76 h 144"/>
                <a:gd name="T32" fmla="*/ 106 w 295"/>
                <a:gd name="T33" fmla="*/ 98 h 144"/>
                <a:gd name="T34" fmla="*/ 106 w 295"/>
                <a:gd name="T35" fmla="*/ 106 h 144"/>
                <a:gd name="T36" fmla="*/ 121 w 295"/>
                <a:gd name="T37" fmla="*/ 113 h 144"/>
                <a:gd name="T38" fmla="*/ 121 w 295"/>
                <a:gd name="T39" fmla="*/ 129 h 144"/>
                <a:gd name="T40" fmla="*/ 129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3 h 144"/>
                <a:gd name="T52" fmla="*/ 189 w 295"/>
                <a:gd name="T53" fmla="*/ 91 h 144"/>
                <a:gd name="T54" fmla="*/ 212 w 295"/>
                <a:gd name="T55" fmla="*/ 83 h 144"/>
                <a:gd name="T56" fmla="*/ 219 w 295"/>
                <a:gd name="T57" fmla="*/ 76 h 144"/>
                <a:gd name="T58" fmla="*/ 257 w 295"/>
                <a:gd name="T59" fmla="*/ 91 h 144"/>
                <a:gd name="T60" fmla="*/ 257 w 295"/>
                <a:gd name="T61" fmla="*/ 76 h 144"/>
                <a:gd name="T62" fmla="*/ 295 w 295"/>
                <a:gd name="T63" fmla="*/ 76 h 144"/>
                <a:gd name="T64" fmla="*/ 272 w 295"/>
                <a:gd name="T65" fmla="*/ 60 h 144"/>
                <a:gd name="T66" fmla="*/ 272 w 295"/>
                <a:gd name="T67" fmla="*/ 6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5" h="144">
                  <a:moveTo>
                    <a:pt x="272" y="60"/>
                  </a:moveTo>
                  <a:lnTo>
                    <a:pt x="272" y="45"/>
                  </a:lnTo>
                  <a:lnTo>
                    <a:pt x="242" y="45"/>
                  </a:lnTo>
                  <a:lnTo>
                    <a:pt x="242" y="30"/>
                  </a:lnTo>
                  <a:lnTo>
                    <a:pt x="189" y="45"/>
                  </a:lnTo>
                  <a:lnTo>
                    <a:pt x="166" y="60"/>
                  </a:lnTo>
                  <a:lnTo>
                    <a:pt x="136" y="60"/>
                  </a:lnTo>
                  <a:lnTo>
                    <a:pt x="113" y="38"/>
                  </a:lnTo>
                  <a:lnTo>
                    <a:pt x="98" y="30"/>
                  </a:lnTo>
                  <a:lnTo>
                    <a:pt x="91" y="45"/>
                  </a:lnTo>
                  <a:lnTo>
                    <a:pt x="98" y="15"/>
                  </a:lnTo>
                  <a:lnTo>
                    <a:pt x="113" y="0"/>
                  </a:lnTo>
                  <a:lnTo>
                    <a:pt x="106" y="0"/>
                  </a:lnTo>
                  <a:lnTo>
                    <a:pt x="60" y="30"/>
                  </a:lnTo>
                  <a:lnTo>
                    <a:pt x="0" y="60"/>
                  </a:lnTo>
                  <a:lnTo>
                    <a:pt x="23" y="76"/>
                  </a:lnTo>
                  <a:lnTo>
                    <a:pt x="106" y="98"/>
                  </a:lnTo>
                  <a:lnTo>
                    <a:pt x="106" y="106"/>
                  </a:lnTo>
                  <a:lnTo>
                    <a:pt x="121" y="113"/>
                  </a:lnTo>
                  <a:lnTo>
                    <a:pt x="121" y="129"/>
                  </a:lnTo>
                  <a:lnTo>
                    <a:pt x="129" y="129"/>
                  </a:lnTo>
                  <a:lnTo>
                    <a:pt x="136" y="144"/>
                  </a:lnTo>
                  <a:lnTo>
                    <a:pt x="159" y="91"/>
                  </a:lnTo>
                  <a:lnTo>
                    <a:pt x="159" y="106"/>
                  </a:lnTo>
                  <a:lnTo>
                    <a:pt x="174" y="91"/>
                  </a:lnTo>
                  <a:lnTo>
                    <a:pt x="174" y="113"/>
                  </a:lnTo>
                  <a:lnTo>
                    <a:pt x="189" y="91"/>
                  </a:lnTo>
                  <a:lnTo>
                    <a:pt x="212" y="83"/>
                  </a:lnTo>
                  <a:lnTo>
                    <a:pt x="219" y="76"/>
                  </a:lnTo>
                  <a:lnTo>
                    <a:pt x="257" y="91"/>
                  </a:lnTo>
                  <a:lnTo>
                    <a:pt x="257" y="76"/>
                  </a:lnTo>
                  <a:lnTo>
                    <a:pt x="295" y="76"/>
                  </a:lnTo>
                  <a:lnTo>
                    <a:pt x="272" y="60"/>
                  </a:lnTo>
                  <a:lnTo>
                    <a:pt x="272"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7" name="Freeform 202"/>
            <p:cNvSpPr>
              <a:spLocks/>
            </p:cNvSpPr>
            <p:nvPr/>
          </p:nvSpPr>
          <p:spPr bwMode="auto">
            <a:xfrm>
              <a:off x="3338" y="1671"/>
              <a:ext cx="197" cy="265"/>
            </a:xfrm>
            <a:custGeom>
              <a:avLst/>
              <a:gdLst>
                <a:gd name="T0" fmla="*/ 189 w 197"/>
                <a:gd name="T1" fmla="*/ 182 h 265"/>
                <a:gd name="T2" fmla="*/ 189 w 197"/>
                <a:gd name="T3" fmla="*/ 189 h 265"/>
                <a:gd name="T4" fmla="*/ 189 w 197"/>
                <a:gd name="T5" fmla="*/ 182 h 265"/>
                <a:gd name="T6" fmla="*/ 182 w 197"/>
                <a:gd name="T7" fmla="*/ 182 h 265"/>
                <a:gd name="T8" fmla="*/ 159 w 197"/>
                <a:gd name="T9" fmla="*/ 242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6 w 197"/>
                <a:gd name="T25" fmla="*/ 30 h 265"/>
                <a:gd name="T26" fmla="*/ 61 w 197"/>
                <a:gd name="T27" fmla="*/ 22 h 265"/>
                <a:gd name="T28" fmla="*/ 53 w 197"/>
                <a:gd name="T29" fmla="*/ 22 h 265"/>
                <a:gd name="T30" fmla="*/ 61 w 197"/>
                <a:gd name="T31" fmla="*/ 7 h 265"/>
                <a:gd name="T32" fmla="*/ 68 w 197"/>
                <a:gd name="T33" fmla="*/ 0 h 265"/>
                <a:gd name="T34" fmla="*/ 129 w 197"/>
                <a:gd name="T35" fmla="*/ 22 h 265"/>
                <a:gd name="T36" fmla="*/ 136 w 197"/>
                <a:gd name="T37" fmla="*/ 38 h 265"/>
                <a:gd name="T38" fmla="*/ 129 w 197"/>
                <a:gd name="T39" fmla="*/ 38 h 265"/>
                <a:gd name="T40" fmla="*/ 144 w 197"/>
                <a:gd name="T41" fmla="*/ 60 h 265"/>
                <a:gd name="T42" fmla="*/ 144 w 197"/>
                <a:gd name="T43" fmla="*/ 83 h 265"/>
                <a:gd name="T44" fmla="*/ 121 w 197"/>
                <a:gd name="T45" fmla="*/ 106 h 265"/>
                <a:gd name="T46" fmla="*/ 121 w 197"/>
                <a:gd name="T47" fmla="*/ 129 h 265"/>
                <a:gd name="T48" fmla="*/ 129 w 197"/>
                <a:gd name="T49" fmla="*/ 129 h 265"/>
                <a:gd name="T50" fmla="*/ 144 w 197"/>
                <a:gd name="T51" fmla="*/ 106 h 265"/>
                <a:gd name="T52" fmla="*/ 159 w 197"/>
                <a:gd name="T53" fmla="*/ 98 h 265"/>
                <a:gd name="T54" fmla="*/ 174 w 197"/>
                <a:gd name="T55" fmla="*/ 106 h 265"/>
                <a:gd name="T56" fmla="*/ 197 w 197"/>
                <a:gd name="T57" fmla="*/ 159 h 265"/>
                <a:gd name="T58" fmla="*/ 189 w 197"/>
                <a:gd name="T59" fmla="*/ 18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5">
                  <a:moveTo>
                    <a:pt x="189" y="182"/>
                  </a:moveTo>
                  <a:lnTo>
                    <a:pt x="189" y="189"/>
                  </a:lnTo>
                  <a:lnTo>
                    <a:pt x="189" y="182"/>
                  </a:lnTo>
                  <a:lnTo>
                    <a:pt x="182" y="182"/>
                  </a:lnTo>
                  <a:lnTo>
                    <a:pt x="159" y="242"/>
                  </a:lnTo>
                  <a:lnTo>
                    <a:pt x="91" y="258"/>
                  </a:lnTo>
                  <a:lnTo>
                    <a:pt x="0" y="265"/>
                  </a:lnTo>
                  <a:lnTo>
                    <a:pt x="23" y="205"/>
                  </a:lnTo>
                  <a:lnTo>
                    <a:pt x="0" y="144"/>
                  </a:lnTo>
                  <a:lnTo>
                    <a:pt x="8" y="76"/>
                  </a:lnTo>
                  <a:lnTo>
                    <a:pt x="38" y="38"/>
                  </a:lnTo>
                  <a:lnTo>
                    <a:pt x="38" y="68"/>
                  </a:lnTo>
                  <a:lnTo>
                    <a:pt x="46" y="30"/>
                  </a:lnTo>
                  <a:lnTo>
                    <a:pt x="61" y="22"/>
                  </a:lnTo>
                  <a:lnTo>
                    <a:pt x="53" y="22"/>
                  </a:lnTo>
                  <a:lnTo>
                    <a:pt x="61" y="7"/>
                  </a:lnTo>
                  <a:lnTo>
                    <a:pt x="68" y="0"/>
                  </a:lnTo>
                  <a:lnTo>
                    <a:pt x="129" y="22"/>
                  </a:lnTo>
                  <a:lnTo>
                    <a:pt x="136" y="38"/>
                  </a:lnTo>
                  <a:lnTo>
                    <a:pt x="129" y="38"/>
                  </a:lnTo>
                  <a:lnTo>
                    <a:pt x="144" y="60"/>
                  </a:lnTo>
                  <a:lnTo>
                    <a:pt x="144" y="83"/>
                  </a:lnTo>
                  <a:lnTo>
                    <a:pt x="121" y="106"/>
                  </a:lnTo>
                  <a:lnTo>
                    <a:pt x="121" y="129"/>
                  </a:lnTo>
                  <a:lnTo>
                    <a:pt x="129" y="129"/>
                  </a:lnTo>
                  <a:lnTo>
                    <a:pt x="144" y="106"/>
                  </a:lnTo>
                  <a:lnTo>
                    <a:pt x="159" y="98"/>
                  </a:lnTo>
                  <a:lnTo>
                    <a:pt x="174" y="106"/>
                  </a:lnTo>
                  <a:lnTo>
                    <a:pt x="197" y="159"/>
                  </a:lnTo>
                  <a:lnTo>
                    <a:pt x="189" y="18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8" name="Freeform 203"/>
            <p:cNvSpPr>
              <a:spLocks/>
            </p:cNvSpPr>
            <p:nvPr/>
          </p:nvSpPr>
          <p:spPr bwMode="auto">
            <a:xfrm>
              <a:off x="3338" y="1671"/>
              <a:ext cx="197" cy="265"/>
            </a:xfrm>
            <a:custGeom>
              <a:avLst/>
              <a:gdLst>
                <a:gd name="T0" fmla="*/ 189 w 197"/>
                <a:gd name="T1" fmla="*/ 182 h 265"/>
                <a:gd name="T2" fmla="*/ 189 w 197"/>
                <a:gd name="T3" fmla="*/ 189 h 265"/>
                <a:gd name="T4" fmla="*/ 189 w 197"/>
                <a:gd name="T5" fmla="*/ 182 h 265"/>
                <a:gd name="T6" fmla="*/ 182 w 197"/>
                <a:gd name="T7" fmla="*/ 182 h 265"/>
                <a:gd name="T8" fmla="*/ 159 w 197"/>
                <a:gd name="T9" fmla="*/ 242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6 w 197"/>
                <a:gd name="T25" fmla="*/ 30 h 265"/>
                <a:gd name="T26" fmla="*/ 61 w 197"/>
                <a:gd name="T27" fmla="*/ 22 h 265"/>
                <a:gd name="T28" fmla="*/ 53 w 197"/>
                <a:gd name="T29" fmla="*/ 22 h 265"/>
                <a:gd name="T30" fmla="*/ 61 w 197"/>
                <a:gd name="T31" fmla="*/ 7 h 265"/>
                <a:gd name="T32" fmla="*/ 68 w 197"/>
                <a:gd name="T33" fmla="*/ 0 h 265"/>
                <a:gd name="T34" fmla="*/ 129 w 197"/>
                <a:gd name="T35" fmla="*/ 22 h 265"/>
                <a:gd name="T36" fmla="*/ 136 w 197"/>
                <a:gd name="T37" fmla="*/ 38 h 265"/>
                <a:gd name="T38" fmla="*/ 129 w 197"/>
                <a:gd name="T39" fmla="*/ 38 h 265"/>
                <a:gd name="T40" fmla="*/ 144 w 197"/>
                <a:gd name="T41" fmla="*/ 60 h 265"/>
                <a:gd name="T42" fmla="*/ 144 w 197"/>
                <a:gd name="T43" fmla="*/ 83 h 265"/>
                <a:gd name="T44" fmla="*/ 121 w 197"/>
                <a:gd name="T45" fmla="*/ 106 h 265"/>
                <a:gd name="T46" fmla="*/ 121 w 197"/>
                <a:gd name="T47" fmla="*/ 129 h 265"/>
                <a:gd name="T48" fmla="*/ 129 w 197"/>
                <a:gd name="T49" fmla="*/ 129 h 265"/>
                <a:gd name="T50" fmla="*/ 144 w 197"/>
                <a:gd name="T51" fmla="*/ 106 h 265"/>
                <a:gd name="T52" fmla="*/ 159 w 197"/>
                <a:gd name="T53" fmla="*/ 98 h 265"/>
                <a:gd name="T54" fmla="*/ 174 w 197"/>
                <a:gd name="T55" fmla="*/ 106 h 265"/>
                <a:gd name="T56" fmla="*/ 197 w 197"/>
                <a:gd name="T57" fmla="*/ 159 h 265"/>
                <a:gd name="T58" fmla="*/ 189 w 197"/>
                <a:gd name="T59" fmla="*/ 182 h 265"/>
                <a:gd name="T60" fmla="*/ 189 w 197"/>
                <a:gd name="T61" fmla="*/ 18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5">
                  <a:moveTo>
                    <a:pt x="189" y="182"/>
                  </a:moveTo>
                  <a:lnTo>
                    <a:pt x="189" y="189"/>
                  </a:lnTo>
                  <a:lnTo>
                    <a:pt x="189" y="182"/>
                  </a:lnTo>
                  <a:lnTo>
                    <a:pt x="182" y="182"/>
                  </a:lnTo>
                  <a:lnTo>
                    <a:pt x="159" y="242"/>
                  </a:lnTo>
                  <a:lnTo>
                    <a:pt x="91" y="258"/>
                  </a:lnTo>
                  <a:lnTo>
                    <a:pt x="0" y="265"/>
                  </a:lnTo>
                  <a:lnTo>
                    <a:pt x="23" y="205"/>
                  </a:lnTo>
                  <a:lnTo>
                    <a:pt x="0" y="144"/>
                  </a:lnTo>
                  <a:lnTo>
                    <a:pt x="8" y="76"/>
                  </a:lnTo>
                  <a:lnTo>
                    <a:pt x="38" y="38"/>
                  </a:lnTo>
                  <a:lnTo>
                    <a:pt x="38" y="68"/>
                  </a:lnTo>
                  <a:lnTo>
                    <a:pt x="46" y="30"/>
                  </a:lnTo>
                  <a:lnTo>
                    <a:pt x="61" y="22"/>
                  </a:lnTo>
                  <a:lnTo>
                    <a:pt x="53" y="22"/>
                  </a:lnTo>
                  <a:lnTo>
                    <a:pt x="61" y="7"/>
                  </a:lnTo>
                  <a:lnTo>
                    <a:pt x="68" y="0"/>
                  </a:lnTo>
                  <a:lnTo>
                    <a:pt x="129" y="22"/>
                  </a:lnTo>
                  <a:lnTo>
                    <a:pt x="136" y="38"/>
                  </a:lnTo>
                  <a:lnTo>
                    <a:pt x="129" y="38"/>
                  </a:lnTo>
                  <a:lnTo>
                    <a:pt x="144" y="60"/>
                  </a:lnTo>
                  <a:lnTo>
                    <a:pt x="144" y="83"/>
                  </a:lnTo>
                  <a:lnTo>
                    <a:pt x="121" y="106"/>
                  </a:lnTo>
                  <a:lnTo>
                    <a:pt x="121" y="129"/>
                  </a:lnTo>
                  <a:lnTo>
                    <a:pt x="129" y="129"/>
                  </a:lnTo>
                  <a:lnTo>
                    <a:pt x="144" y="106"/>
                  </a:lnTo>
                  <a:lnTo>
                    <a:pt x="159" y="98"/>
                  </a:lnTo>
                  <a:lnTo>
                    <a:pt x="174" y="106"/>
                  </a:lnTo>
                  <a:lnTo>
                    <a:pt x="197" y="159"/>
                  </a:lnTo>
                  <a:lnTo>
                    <a:pt x="189" y="182"/>
                  </a:lnTo>
                  <a:lnTo>
                    <a:pt x="189" y="18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9" name="Freeform 204"/>
            <p:cNvSpPr>
              <a:spLocks/>
            </p:cNvSpPr>
            <p:nvPr/>
          </p:nvSpPr>
          <p:spPr bwMode="auto">
            <a:xfrm>
              <a:off x="2853" y="1473"/>
              <a:ext cx="334" cy="372"/>
            </a:xfrm>
            <a:custGeom>
              <a:avLst/>
              <a:gdLst>
                <a:gd name="T0" fmla="*/ 281 w 334"/>
                <a:gd name="T1" fmla="*/ 107 h 372"/>
                <a:gd name="T2" fmla="*/ 228 w 334"/>
                <a:gd name="T3" fmla="*/ 160 h 372"/>
                <a:gd name="T4" fmla="*/ 228 w 334"/>
                <a:gd name="T5" fmla="*/ 167 h 372"/>
                <a:gd name="T6" fmla="*/ 220 w 334"/>
                <a:gd name="T7" fmla="*/ 167 h 372"/>
                <a:gd name="T8" fmla="*/ 220 w 334"/>
                <a:gd name="T9" fmla="*/ 205 h 372"/>
                <a:gd name="T10" fmla="*/ 190 w 334"/>
                <a:gd name="T11" fmla="*/ 228 h 372"/>
                <a:gd name="T12" fmla="*/ 205 w 334"/>
                <a:gd name="T13" fmla="*/ 243 h 372"/>
                <a:gd name="T14" fmla="*/ 197 w 334"/>
                <a:gd name="T15" fmla="*/ 258 h 372"/>
                <a:gd name="T16" fmla="*/ 197 w 334"/>
                <a:gd name="T17" fmla="*/ 289 h 372"/>
                <a:gd name="T18" fmla="*/ 266 w 334"/>
                <a:gd name="T19" fmla="*/ 334 h 372"/>
                <a:gd name="T20" fmla="*/ 273 w 334"/>
                <a:gd name="T21" fmla="*/ 365 h 372"/>
                <a:gd name="T22" fmla="*/ 31 w 334"/>
                <a:gd name="T23" fmla="*/ 372 h 372"/>
                <a:gd name="T24" fmla="*/ 31 w 334"/>
                <a:gd name="T25" fmla="*/ 258 h 372"/>
                <a:gd name="T26" fmla="*/ 16 w 334"/>
                <a:gd name="T27" fmla="*/ 236 h 372"/>
                <a:gd name="T28" fmla="*/ 31 w 334"/>
                <a:gd name="T29" fmla="*/ 213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6 h 372"/>
                <a:gd name="T42" fmla="*/ 152 w 334"/>
                <a:gd name="T43" fmla="*/ 54 h 372"/>
                <a:gd name="T44" fmla="*/ 182 w 334"/>
                <a:gd name="T45" fmla="*/ 46 h 372"/>
                <a:gd name="T46" fmla="*/ 197 w 334"/>
                <a:gd name="T47" fmla="*/ 54 h 372"/>
                <a:gd name="T48" fmla="*/ 213 w 334"/>
                <a:gd name="T49" fmla="*/ 69 h 372"/>
                <a:gd name="T50" fmla="*/ 220 w 334"/>
                <a:gd name="T51" fmla="*/ 61 h 372"/>
                <a:gd name="T52" fmla="*/ 243 w 334"/>
                <a:gd name="T53" fmla="*/ 84 h 372"/>
                <a:gd name="T54" fmla="*/ 273 w 334"/>
                <a:gd name="T55" fmla="*/ 69 h 372"/>
                <a:gd name="T56" fmla="*/ 281 w 334"/>
                <a:gd name="T57" fmla="*/ 76 h 372"/>
                <a:gd name="T58" fmla="*/ 334 w 334"/>
                <a:gd name="T59" fmla="*/ 76 h 372"/>
                <a:gd name="T60" fmla="*/ 281 w 334"/>
                <a:gd name="T61" fmla="*/ 10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72">
                  <a:moveTo>
                    <a:pt x="281" y="107"/>
                  </a:moveTo>
                  <a:lnTo>
                    <a:pt x="228" y="160"/>
                  </a:lnTo>
                  <a:lnTo>
                    <a:pt x="228" y="167"/>
                  </a:lnTo>
                  <a:lnTo>
                    <a:pt x="220" y="167"/>
                  </a:lnTo>
                  <a:lnTo>
                    <a:pt x="220" y="205"/>
                  </a:lnTo>
                  <a:lnTo>
                    <a:pt x="190" y="228"/>
                  </a:lnTo>
                  <a:lnTo>
                    <a:pt x="205" y="243"/>
                  </a:lnTo>
                  <a:lnTo>
                    <a:pt x="197" y="258"/>
                  </a:lnTo>
                  <a:lnTo>
                    <a:pt x="197" y="289"/>
                  </a:lnTo>
                  <a:lnTo>
                    <a:pt x="266" y="334"/>
                  </a:lnTo>
                  <a:lnTo>
                    <a:pt x="273" y="365"/>
                  </a:lnTo>
                  <a:lnTo>
                    <a:pt x="31" y="372"/>
                  </a:lnTo>
                  <a:lnTo>
                    <a:pt x="31" y="258"/>
                  </a:lnTo>
                  <a:lnTo>
                    <a:pt x="16" y="236"/>
                  </a:lnTo>
                  <a:lnTo>
                    <a:pt x="31" y="213"/>
                  </a:lnTo>
                  <a:lnTo>
                    <a:pt x="0" y="23"/>
                  </a:lnTo>
                  <a:lnTo>
                    <a:pt x="91" y="23"/>
                  </a:lnTo>
                  <a:lnTo>
                    <a:pt x="91" y="0"/>
                  </a:lnTo>
                  <a:lnTo>
                    <a:pt x="99" y="0"/>
                  </a:lnTo>
                  <a:lnTo>
                    <a:pt x="114" y="38"/>
                  </a:lnTo>
                  <a:lnTo>
                    <a:pt x="144" y="46"/>
                  </a:lnTo>
                  <a:lnTo>
                    <a:pt x="152" y="54"/>
                  </a:lnTo>
                  <a:lnTo>
                    <a:pt x="182" y="46"/>
                  </a:lnTo>
                  <a:lnTo>
                    <a:pt x="197" y="54"/>
                  </a:lnTo>
                  <a:lnTo>
                    <a:pt x="213" y="69"/>
                  </a:lnTo>
                  <a:lnTo>
                    <a:pt x="220" y="61"/>
                  </a:lnTo>
                  <a:lnTo>
                    <a:pt x="243" y="84"/>
                  </a:lnTo>
                  <a:lnTo>
                    <a:pt x="273" y="69"/>
                  </a:lnTo>
                  <a:lnTo>
                    <a:pt x="281" y="76"/>
                  </a:lnTo>
                  <a:lnTo>
                    <a:pt x="334" y="76"/>
                  </a:lnTo>
                  <a:lnTo>
                    <a:pt x="281" y="107"/>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0" name="Freeform 205"/>
            <p:cNvSpPr>
              <a:spLocks/>
            </p:cNvSpPr>
            <p:nvPr/>
          </p:nvSpPr>
          <p:spPr bwMode="auto">
            <a:xfrm>
              <a:off x="2853" y="1473"/>
              <a:ext cx="334" cy="372"/>
            </a:xfrm>
            <a:custGeom>
              <a:avLst/>
              <a:gdLst>
                <a:gd name="T0" fmla="*/ 281 w 334"/>
                <a:gd name="T1" fmla="*/ 107 h 372"/>
                <a:gd name="T2" fmla="*/ 228 w 334"/>
                <a:gd name="T3" fmla="*/ 160 h 372"/>
                <a:gd name="T4" fmla="*/ 228 w 334"/>
                <a:gd name="T5" fmla="*/ 167 h 372"/>
                <a:gd name="T6" fmla="*/ 220 w 334"/>
                <a:gd name="T7" fmla="*/ 167 h 372"/>
                <a:gd name="T8" fmla="*/ 220 w 334"/>
                <a:gd name="T9" fmla="*/ 205 h 372"/>
                <a:gd name="T10" fmla="*/ 190 w 334"/>
                <a:gd name="T11" fmla="*/ 228 h 372"/>
                <a:gd name="T12" fmla="*/ 205 w 334"/>
                <a:gd name="T13" fmla="*/ 243 h 372"/>
                <a:gd name="T14" fmla="*/ 197 w 334"/>
                <a:gd name="T15" fmla="*/ 258 h 372"/>
                <a:gd name="T16" fmla="*/ 197 w 334"/>
                <a:gd name="T17" fmla="*/ 289 h 372"/>
                <a:gd name="T18" fmla="*/ 266 w 334"/>
                <a:gd name="T19" fmla="*/ 334 h 372"/>
                <a:gd name="T20" fmla="*/ 273 w 334"/>
                <a:gd name="T21" fmla="*/ 365 h 372"/>
                <a:gd name="T22" fmla="*/ 31 w 334"/>
                <a:gd name="T23" fmla="*/ 372 h 372"/>
                <a:gd name="T24" fmla="*/ 31 w 334"/>
                <a:gd name="T25" fmla="*/ 258 h 372"/>
                <a:gd name="T26" fmla="*/ 16 w 334"/>
                <a:gd name="T27" fmla="*/ 236 h 372"/>
                <a:gd name="T28" fmla="*/ 31 w 334"/>
                <a:gd name="T29" fmla="*/ 213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6 h 372"/>
                <a:gd name="T42" fmla="*/ 152 w 334"/>
                <a:gd name="T43" fmla="*/ 54 h 372"/>
                <a:gd name="T44" fmla="*/ 182 w 334"/>
                <a:gd name="T45" fmla="*/ 46 h 372"/>
                <a:gd name="T46" fmla="*/ 197 w 334"/>
                <a:gd name="T47" fmla="*/ 54 h 372"/>
                <a:gd name="T48" fmla="*/ 213 w 334"/>
                <a:gd name="T49" fmla="*/ 69 h 372"/>
                <a:gd name="T50" fmla="*/ 220 w 334"/>
                <a:gd name="T51" fmla="*/ 61 h 372"/>
                <a:gd name="T52" fmla="*/ 243 w 334"/>
                <a:gd name="T53" fmla="*/ 84 h 372"/>
                <a:gd name="T54" fmla="*/ 273 w 334"/>
                <a:gd name="T55" fmla="*/ 69 h 372"/>
                <a:gd name="T56" fmla="*/ 281 w 334"/>
                <a:gd name="T57" fmla="*/ 76 h 372"/>
                <a:gd name="T58" fmla="*/ 334 w 334"/>
                <a:gd name="T59" fmla="*/ 76 h 372"/>
                <a:gd name="T60" fmla="*/ 281 w 334"/>
                <a:gd name="T61" fmla="*/ 107 h 372"/>
                <a:gd name="T62" fmla="*/ 281 w 334"/>
                <a:gd name="T63" fmla="*/ 11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72">
                  <a:moveTo>
                    <a:pt x="281" y="107"/>
                  </a:moveTo>
                  <a:lnTo>
                    <a:pt x="228" y="160"/>
                  </a:lnTo>
                  <a:lnTo>
                    <a:pt x="228" y="167"/>
                  </a:lnTo>
                  <a:lnTo>
                    <a:pt x="220" y="167"/>
                  </a:lnTo>
                  <a:lnTo>
                    <a:pt x="220" y="205"/>
                  </a:lnTo>
                  <a:lnTo>
                    <a:pt x="190" y="228"/>
                  </a:lnTo>
                  <a:lnTo>
                    <a:pt x="205" y="243"/>
                  </a:lnTo>
                  <a:lnTo>
                    <a:pt x="197" y="258"/>
                  </a:lnTo>
                  <a:lnTo>
                    <a:pt x="197" y="289"/>
                  </a:lnTo>
                  <a:lnTo>
                    <a:pt x="266" y="334"/>
                  </a:lnTo>
                  <a:lnTo>
                    <a:pt x="273" y="365"/>
                  </a:lnTo>
                  <a:lnTo>
                    <a:pt x="31" y="372"/>
                  </a:lnTo>
                  <a:lnTo>
                    <a:pt x="31" y="258"/>
                  </a:lnTo>
                  <a:lnTo>
                    <a:pt x="16" y="236"/>
                  </a:lnTo>
                  <a:lnTo>
                    <a:pt x="31" y="213"/>
                  </a:lnTo>
                  <a:lnTo>
                    <a:pt x="0" y="23"/>
                  </a:lnTo>
                  <a:lnTo>
                    <a:pt x="91" y="23"/>
                  </a:lnTo>
                  <a:lnTo>
                    <a:pt x="91" y="0"/>
                  </a:lnTo>
                  <a:lnTo>
                    <a:pt x="99" y="0"/>
                  </a:lnTo>
                  <a:lnTo>
                    <a:pt x="114" y="38"/>
                  </a:lnTo>
                  <a:lnTo>
                    <a:pt x="144" y="46"/>
                  </a:lnTo>
                  <a:lnTo>
                    <a:pt x="152" y="54"/>
                  </a:lnTo>
                  <a:lnTo>
                    <a:pt x="182" y="46"/>
                  </a:lnTo>
                  <a:lnTo>
                    <a:pt x="197" y="54"/>
                  </a:lnTo>
                  <a:lnTo>
                    <a:pt x="213" y="69"/>
                  </a:lnTo>
                  <a:lnTo>
                    <a:pt x="220" y="61"/>
                  </a:lnTo>
                  <a:lnTo>
                    <a:pt x="243" y="84"/>
                  </a:lnTo>
                  <a:lnTo>
                    <a:pt x="273" y="69"/>
                  </a:lnTo>
                  <a:lnTo>
                    <a:pt x="281" y="76"/>
                  </a:lnTo>
                  <a:lnTo>
                    <a:pt x="334" y="76"/>
                  </a:lnTo>
                  <a:lnTo>
                    <a:pt x="281" y="107"/>
                  </a:lnTo>
                  <a:lnTo>
                    <a:pt x="281" y="11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1" name="Freeform 206"/>
            <p:cNvSpPr>
              <a:spLocks/>
            </p:cNvSpPr>
            <p:nvPr/>
          </p:nvSpPr>
          <p:spPr bwMode="auto">
            <a:xfrm>
              <a:off x="3141" y="2369"/>
              <a:ext cx="182" cy="303"/>
            </a:xfrm>
            <a:custGeom>
              <a:avLst/>
              <a:gdLst>
                <a:gd name="T0" fmla="*/ 167 w 182"/>
                <a:gd name="T1" fmla="*/ 197 h 303"/>
                <a:gd name="T2" fmla="*/ 182 w 182"/>
                <a:gd name="T3" fmla="*/ 288 h 303"/>
                <a:gd name="T4" fmla="*/ 129 w 182"/>
                <a:gd name="T5" fmla="*/ 295 h 303"/>
                <a:gd name="T6" fmla="*/ 121 w 182"/>
                <a:gd name="T7" fmla="*/ 303 h 303"/>
                <a:gd name="T8" fmla="*/ 114 w 182"/>
                <a:gd name="T9" fmla="*/ 303 h 303"/>
                <a:gd name="T10" fmla="*/ 99 w 182"/>
                <a:gd name="T11" fmla="*/ 280 h 303"/>
                <a:gd name="T12" fmla="*/ 106 w 182"/>
                <a:gd name="T13" fmla="*/ 258 h 303"/>
                <a:gd name="T14" fmla="*/ 0 w 182"/>
                <a:gd name="T15" fmla="*/ 258 h 303"/>
                <a:gd name="T16" fmla="*/ 0 w 182"/>
                <a:gd name="T17" fmla="*/ 242 h 303"/>
                <a:gd name="T18" fmla="*/ 15 w 182"/>
                <a:gd name="T19" fmla="*/ 227 h 303"/>
                <a:gd name="T20" fmla="*/ 8 w 182"/>
                <a:gd name="T21" fmla="*/ 220 h 303"/>
                <a:gd name="T22" fmla="*/ 15 w 182"/>
                <a:gd name="T23" fmla="*/ 212 h 303"/>
                <a:gd name="T24" fmla="*/ 15 w 182"/>
                <a:gd name="T25" fmla="*/ 204 h 303"/>
                <a:gd name="T26" fmla="*/ 31 w 182"/>
                <a:gd name="T27" fmla="*/ 189 h 303"/>
                <a:gd name="T28" fmla="*/ 23 w 182"/>
                <a:gd name="T29" fmla="*/ 182 h 303"/>
                <a:gd name="T30" fmla="*/ 38 w 182"/>
                <a:gd name="T31" fmla="*/ 174 h 303"/>
                <a:gd name="T32" fmla="*/ 23 w 182"/>
                <a:gd name="T33" fmla="*/ 167 h 303"/>
                <a:gd name="T34" fmla="*/ 31 w 182"/>
                <a:gd name="T35" fmla="*/ 167 h 303"/>
                <a:gd name="T36" fmla="*/ 31 w 182"/>
                <a:gd name="T37" fmla="*/ 159 h 303"/>
                <a:gd name="T38" fmla="*/ 23 w 182"/>
                <a:gd name="T39" fmla="*/ 159 h 303"/>
                <a:gd name="T40" fmla="*/ 23 w 182"/>
                <a:gd name="T41" fmla="*/ 106 h 303"/>
                <a:gd name="T42" fmla="*/ 15 w 182"/>
                <a:gd name="T43" fmla="*/ 106 h 303"/>
                <a:gd name="T44" fmla="*/ 15 w 182"/>
                <a:gd name="T45" fmla="*/ 91 h 303"/>
                <a:gd name="T46" fmla="*/ 23 w 182"/>
                <a:gd name="T47" fmla="*/ 91 h 303"/>
                <a:gd name="T48" fmla="*/ 23 w 182"/>
                <a:gd name="T49" fmla="*/ 75 h 303"/>
                <a:gd name="T50" fmla="*/ 38 w 182"/>
                <a:gd name="T51" fmla="*/ 60 h 303"/>
                <a:gd name="T52" fmla="*/ 31 w 182"/>
                <a:gd name="T53" fmla="*/ 53 h 303"/>
                <a:gd name="T54" fmla="*/ 46 w 182"/>
                <a:gd name="T55" fmla="*/ 45 h 303"/>
                <a:gd name="T56" fmla="*/ 46 w 182"/>
                <a:gd name="T57" fmla="*/ 15 h 303"/>
                <a:gd name="T58" fmla="*/ 61 w 182"/>
                <a:gd name="T59" fmla="*/ 15 h 303"/>
                <a:gd name="T60" fmla="*/ 61 w 182"/>
                <a:gd name="T61" fmla="*/ 7 h 303"/>
                <a:gd name="T62" fmla="*/ 167 w 182"/>
                <a:gd name="T63" fmla="*/ 0 h 303"/>
                <a:gd name="T64" fmla="*/ 174 w 182"/>
                <a:gd name="T65" fmla="*/ 0 h 303"/>
                <a:gd name="T66" fmla="*/ 167 w 182"/>
                <a:gd name="T67" fmla="*/ 19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 h="303">
                  <a:moveTo>
                    <a:pt x="167" y="197"/>
                  </a:moveTo>
                  <a:lnTo>
                    <a:pt x="182" y="288"/>
                  </a:lnTo>
                  <a:lnTo>
                    <a:pt x="129" y="295"/>
                  </a:lnTo>
                  <a:lnTo>
                    <a:pt x="121" y="303"/>
                  </a:lnTo>
                  <a:lnTo>
                    <a:pt x="114" y="303"/>
                  </a:lnTo>
                  <a:lnTo>
                    <a:pt x="99" y="280"/>
                  </a:lnTo>
                  <a:lnTo>
                    <a:pt x="106" y="258"/>
                  </a:lnTo>
                  <a:lnTo>
                    <a:pt x="0" y="258"/>
                  </a:lnTo>
                  <a:lnTo>
                    <a:pt x="0" y="242"/>
                  </a:lnTo>
                  <a:lnTo>
                    <a:pt x="15" y="227"/>
                  </a:lnTo>
                  <a:lnTo>
                    <a:pt x="8" y="220"/>
                  </a:lnTo>
                  <a:lnTo>
                    <a:pt x="15" y="212"/>
                  </a:lnTo>
                  <a:lnTo>
                    <a:pt x="15" y="204"/>
                  </a:lnTo>
                  <a:lnTo>
                    <a:pt x="31" y="189"/>
                  </a:lnTo>
                  <a:lnTo>
                    <a:pt x="23" y="182"/>
                  </a:lnTo>
                  <a:lnTo>
                    <a:pt x="38" y="174"/>
                  </a:lnTo>
                  <a:lnTo>
                    <a:pt x="23" y="167"/>
                  </a:lnTo>
                  <a:lnTo>
                    <a:pt x="31" y="167"/>
                  </a:lnTo>
                  <a:lnTo>
                    <a:pt x="31" y="159"/>
                  </a:lnTo>
                  <a:lnTo>
                    <a:pt x="23" y="159"/>
                  </a:lnTo>
                  <a:lnTo>
                    <a:pt x="23" y="106"/>
                  </a:lnTo>
                  <a:lnTo>
                    <a:pt x="15" y="106"/>
                  </a:lnTo>
                  <a:lnTo>
                    <a:pt x="15" y="91"/>
                  </a:lnTo>
                  <a:lnTo>
                    <a:pt x="23" y="91"/>
                  </a:lnTo>
                  <a:lnTo>
                    <a:pt x="23" y="75"/>
                  </a:lnTo>
                  <a:lnTo>
                    <a:pt x="38" y="60"/>
                  </a:lnTo>
                  <a:lnTo>
                    <a:pt x="31" y="53"/>
                  </a:lnTo>
                  <a:lnTo>
                    <a:pt x="46" y="45"/>
                  </a:lnTo>
                  <a:lnTo>
                    <a:pt x="46" y="15"/>
                  </a:lnTo>
                  <a:lnTo>
                    <a:pt x="61" y="15"/>
                  </a:lnTo>
                  <a:lnTo>
                    <a:pt x="61" y="7"/>
                  </a:lnTo>
                  <a:lnTo>
                    <a:pt x="167" y="0"/>
                  </a:lnTo>
                  <a:lnTo>
                    <a:pt x="174" y="0"/>
                  </a:lnTo>
                  <a:lnTo>
                    <a:pt x="167" y="19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2" name="Freeform 207"/>
            <p:cNvSpPr>
              <a:spLocks/>
            </p:cNvSpPr>
            <p:nvPr/>
          </p:nvSpPr>
          <p:spPr bwMode="auto">
            <a:xfrm>
              <a:off x="3141" y="2369"/>
              <a:ext cx="182" cy="303"/>
            </a:xfrm>
            <a:custGeom>
              <a:avLst/>
              <a:gdLst>
                <a:gd name="T0" fmla="*/ 167 w 182"/>
                <a:gd name="T1" fmla="*/ 197 h 303"/>
                <a:gd name="T2" fmla="*/ 182 w 182"/>
                <a:gd name="T3" fmla="*/ 288 h 303"/>
                <a:gd name="T4" fmla="*/ 129 w 182"/>
                <a:gd name="T5" fmla="*/ 295 h 303"/>
                <a:gd name="T6" fmla="*/ 121 w 182"/>
                <a:gd name="T7" fmla="*/ 303 h 303"/>
                <a:gd name="T8" fmla="*/ 114 w 182"/>
                <a:gd name="T9" fmla="*/ 303 h 303"/>
                <a:gd name="T10" fmla="*/ 99 w 182"/>
                <a:gd name="T11" fmla="*/ 280 h 303"/>
                <a:gd name="T12" fmla="*/ 106 w 182"/>
                <a:gd name="T13" fmla="*/ 258 h 303"/>
                <a:gd name="T14" fmla="*/ 0 w 182"/>
                <a:gd name="T15" fmla="*/ 258 h 303"/>
                <a:gd name="T16" fmla="*/ 0 w 182"/>
                <a:gd name="T17" fmla="*/ 242 h 303"/>
                <a:gd name="T18" fmla="*/ 15 w 182"/>
                <a:gd name="T19" fmla="*/ 227 h 303"/>
                <a:gd name="T20" fmla="*/ 8 w 182"/>
                <a:gd name="T21" fmla="*/ 220 h 303"/>
                <a:gd name="T22" fmla="*/ 15 w 182"/>
                <a:gd name="T23" fmla="*/ 212 h 303"/>
                <a:gd name="T24" fmla="*/ 15 w 182"/>
                <a:gd name="T25" fmla="*/ 204 h 303"/>
                <a:gd name="T26" fmla="*/ 31 w 182"/>
                <a:gd name="T27" fmla="*/ 189 h 303"/>
                <a:gd name="T28" fmla="*/ 23 w 182"/>
                <a:gd name="T29" fmla="*/ 182 h 303"/>
                <a:gd name="T30" fmla="*/ 38 w 182"/>
                <a:gd name="T31" fmla="*/ 174 h 303"/>
                <a:gd name="T32" fmla="*/ 23 w 182"/>
                <a:gd name="T33" fmla="*/ 167 h 303"/>
                <a:gd name="T34" fmla="*/ 31 w 182"/>
                <a:gd name="T35" fmla="*/ 167 h 303"/>
                <a:gd name="T36" fmla="*/ 31 w 182"/>
                <a:gd name="T37" fmla="*/ 159 h 303"/>
                <a:gd name="T38" fmla="*/ 23 w 182"/>
                <a:gd name="T39" fmla="*/ 159 h 303"/>
                <a:gd name="T40" fmla="*/ 23 w 182"/>
                <a:gd name="T41" fmla="*/ 106 h 303"/>
                <a:gd name="T42" fmla="*/ 15 w 182"/>
                <a:gd name="T43" fmla="*/ 106 h 303"/>
                <a:gd name="T44" fmla="*/ 15 w 182"/>
                <a:gd name="T45" fmla="*/ 91 h 303"/>
                <a:gd name="T46" fmla="*/ 23 w 182"/>
                <a:gd name="T47" fmla="*/ 91 h 303"/>
                <a:gd name="T48" fmla="*/ 23 w 182"/>
                <a:gd name="T49" fmla="*/ 75 h 303"/>
                <a:gd name="T50" fmla="*/ 38 w 182"/>
                <a:gd name="T51" fmla="*/ 60 h 303"/>
                <a:gd name="T52" fmla="*/ 31 w 182"/>
                <a:gd name="T53" fmla="*/ 53 h 303"/>
                <a:gd name="T54" fmla="*/ 46 w 182"/>
                <a:gd name="T55" fmla="*/ 45 h 303"/>
                <a:gd name="T56" fmla="*/ 46 w 182"/>
                <a:gd name="T57" fmla="*/ 15 h 303"/>
                <a:gd name="T58" fmla="*/ 61 w 182"/>
                <a:gd name="T59" fmla="*/ 15 h 303"/>
                <a:gd name="T60" fmla="*/ 61 w 182"/>
                <a:gd name="T61" fmla="*/ 7 h 303"/>
                <a:gd name="T62" fmla="*/ 167 w 182"/>
                <a:gd name="T63" fmla="*/ 0 h 303"/>
                <a:gd name="T64" fmla="*/ 174 w 182"/>
                <a:gd name="T65" fmla="*/ 0 h 303"/>
                <a:gd name="T66" fmla="*/ 167 w 182"/>
                <a:gd name="T67" fmla="*/ 197 h 303"/>
                <a:gd name="T68" fmla="*/ 167 w 182"/>
                <a:gd name="T69" fmla="*/ 20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3">
                  <a:moveTo>
                    <a:pt x="167" y="197"/>
                  </a:moveTo>
                  <a:lnTo>
                    <a:pt x="182" y="288"/>
                  </a:lnTo>
                  <a:lnTo>
                    <a:pt x="129" y="295"/>
                  </a:lnTo>
                  <a:lnTo>
                    <a:pt x="121" y="303"/>
                  </a:lnTo>
                  <a:lnTo>
                    <a:pt x="114" y="303"/>
                  </a:lnTo>
                  <a:lnTo>
                    <a:pt x="99" y="280"/>
                  </a:lnTo>
                  <a:lnTo>
                    <a:pt x="106" y="258"/>
                  </a:lnTo>
                  <a:lnTo>
                    <a:pt x="0" y="258"/>
                  </a:lnTo>
                  <a:lnTo>
                    <a:pt x="0" y="242"/>
                  </a:lnTo>
                  <a:lnTo>
                    <a:pt x="15" y="227"/>
                  </a:lnTo>
                  <a:lnTo>
                    <a:pt x="8" y="220"/>
                  </a:lnTo>
                  <a:lnTo>
                    <a:pt x="15" y="212"/>
                  </a:lnTo>
                  <a:lnTo>
                    <a:pt x="15" y="204"/>
                  </a:lnTo>
                  <a:lnTo>
                    <a:pt x="31" y="189"/>
                  </a:lnTo>
                  <a:lnTo>
                    <a:pt x="23" y="182"/>
                  </a:lnTo>
                  <a:lnTo>
                    <a:pt x="38" y="174"/>
                  </a:lnTo>
                  <a:lnTo>
                    <a:pt x="23" y="167"/>
                  </a:lnTo>
                  <a:lnTo>
                    <a:pt x="31" y="167"/>
                  </a:lnTo>
                  <a:lnTo>
                    <a:pt x="31" y="159"/>
                  </a:lnTo>
                  <a:lnTo>
                    <a:pt x="23" y="159"/>
                  </a:lnTo>
                  <a:lnTo>
                    <a:pt x="23" y="106"/>
                  </a:lnTo>
                  <a:lnTo>
                    <a:pt x="15" y="106"/>
                  </a:lnTo>
                  <a:lnTo>
                    <a:pt x="15" y="91"/>
                  </a:lnTo>
                  <a:lnTo>
                    <a:pt x="23" y="91"/>
                  </a:lnTo>
                  <a:lnTo>
                    <a:pt x="23" y="75"/>
                  </a:lnTo>
                  <a:lnTo>
                    <a:pt x="38" y="60"/>
                  </a:lnTo>
                  <a:lnTo>
                    <a:pt x="31" y="53"/>
                  </a:lnTo>
                  <a:lnTo>
                    <a:pt x="46" y="45"/>
                  </a:lnTo>
                  <a:lnTo>
                    <a:pt x="46" y="15"/>
                  </a:lnTo>
                  <a:lnTo>
                    <a:pt x="61" y="15"/>
                  </a:lnTo>
                  <a:lnTo>
                    <a:pt x="61" y="7"/>
                  </a:lnTo>
                  <a:lnTo>
                    <a:pt x="167" y="0"/>
                  </a:lnTo>
                  <a:lnTo>
                    <a:pt x="174" y="0"/>
                  </a:lnTo>
                  <a:lnTo>
                    <a:pt x="167" y="197"/>
                  </a:lnTo>
                  <a:lnTo>
                    <a:pt x="167" y="20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3" name="Freeform 208"/>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50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7 w 325"/>
                <a:gd name="T25" fmla="*/ 53 h 288"/>
                <a:gd name="T26" fmla="*/ 37 w 325"/>
                <a:gd name="T27" fmla="*/ 60 h 288"/>
                <a:gd name="T28" fmla="*/ 30 w 325"/>
                <a:gd name="T29" fmla="*/ 76 h 288"/>
                <a:gd name="T30" fmla="*/ 53 w 325"/>
                <a:gd name="T31" fmla="*/ 98 h 288"/>
                <a:gd name="T32" fmla="*/ 53 w 325"/>
                <a:gd name="T33" fmla="*/ 265 h 288"/>
                <a:gd name="T34" fmla="*/ 250 w 325"/>
                <a:gd name="T35" fmla="*/ 258 h 288"/>
                <a:gd name="T36" fmla="*/ 280 w 325"/>
                <a:gd name="T37" fmla="*/ 258 h 288"/>
                <a:gd name="T38" fmla="*/ 287 w 325"/>
                <a:gd name="T39" fmla="*/ 273 h 288"/>
                <a:gd name="T40" fmla="*/ 272 w 325"/>
                <a:gd name="T41" fmla="*/ 288 h 288"/>
                <a:gd name="T42" fmla="*/ 303 w 325"/>
                <a:gd name="T43" fmla="*/ 288 h 288"/>
                <a:gd name="T44" fmla="*/ 310 w 325"/>
                <a:gd name="T45" fmla="*/ 258 h 288"/>
                <a:gd name="T46" fmla="*/ 310 w 325"/>
                <a:gd name="T47" fmla="*/ 250 h 288"/>
                <a:gd name="T48" fmla="*/ 310 w 325"/>
                <a:gd name="T49" fmla="*/ 258 h 288"/>
                <a:gd name="T50" fmla="*/ 318 w 325"/>
                <a:gd name="T51" fmla="*/ 258 h 288"/>
                <a:gd name="T52" fmla="*/ 325 w 325"/>
                <a:gd name="T53" fmla="*/ 242 h 288"/>
                <a:gd name="T54" fmla="*/ 325 w 325"/>
                <a:gd name="T55"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288">
                  <a:moveTo>
                    <a:pt x="325" y="227"/>
                  </a:moveTo>
                  <a:lnTo>
                    <a:pt x="310" y="204"/>
                  </a:lnTo>
                  <a:lnTo>
                    <a:pt x="310" y="182"/>
                  </a:lnTo>
                  <a:lnTo>
                    <a:pt x="265" y="151"/>
                  </a:lnTo>
                  <a:lnTo>
                    <a:pt x="272" y="106"/>
                  </a:lnTo>
                  <a:lnTo>
                    <a:pt x="250" y="106"/>
                  </a:lnTo>
                  <a:lnTo>
                    <a:pt x="242" y="83"/>
                  </a:lnTo>
                  <a:lnTo>
                    <a:pt x="212" y="53"/>
                  </a:lnTo>
                  <a:lnTo>
                    <a:pt x="204" y="15"/>
                  </a:lnTo>
                  <a:lnTo>
                    <a:pt x="189" y="0"/>
                  </a:lnTo>
                  <a:lnTo>
                    <a:pt x="0" y="7"/>
                  </a:lnTo>
                  <a:lnTo>
                    <a:pt x="15" y="45"/>
                  </a:lnTo>
                  <a:lnTo>
                    <a:pt x="37" y="53"/>
                  </a:lnTo>
                  <a:lnTo>
                    <a:pt x="37" y="60"/>
                  </a:lnTo>
                  <a:lnTo>
                    <a:pt x="30" y="76"/>
                  </a:lnTo>
                  <a:lnTo>
                    <a:pt x="53" y="98"/>
                  </a:lnTo>
                  <a:lnTo>
                    <a:pt x="53" y="265"/>
                  </a:lnTo>
                  <a:lnTo>
                    <a:pt x="250" y="258"/>
                  </a:lnTo>
                  <a:lnTo>
                    <a:pt x="280" y="258"/>
                  </a:lnTo>
                  <a:lnTo>
                    <a:pt x="287" y="273"/>
                  </a:lnTo>
                  <a:lnTo>
                    <a:pt x="272" y="288"/>
                  </a:lnTo>
                  <a:lnTo>
                    <a:pt x="303" y="288"/>
                  </a:lnTo>
                  <a:lnTo>
                    <a:pt x="310" y="258"/>
                  </a:lnTo>
                  <a:lnTo>
                    <a:pt x="310" y="250"/>
                  </a:lnTo>
                  <a:lnTo>
                    <a:pt x="310" y="258"/>
                  </a:lnTo>
                  <a:lnTo>
                    <a:pt x="318" y="258"/>
                  </a:lnTo>
                  <a:lnTo>
                    <a:pt x="325" y="242"/>
                  </a:lnTo>
                  <a:lnTo>
                    <a:pt x="325" y="22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4" name="Freeform 209"/>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50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7 w 325"/>
                <a:gd name="T25" fmla="*/ 53 h 288"/>
                <a:gd name="T26" fmla="*/ 37 w 325"/>
                <a:gd name="T27" fmla="*/ 60 h 288"/>
                <a:gd name="T28" fmla="*/ 30 w 325"/>
                <a:gd name="T29" fmla="*/ 76 h 288"/>
                <a:gd name="T30" fmla="*/ 53 w 325"/>
                <a:gd name="T31" fmla="*/ 98 h 288"/>
                <a:gd name="T32" fmla="*/ 53 w 325"/>
                <a:gd name="T33" fmla="*/ 265 h 288"/>
                <a:gd name="T34" fmla="*/ 250 w 325"/>
                <a:gd name="T35" fmla="*/ 258 h 288"/>
                <a:gd name="T36" fmla="*/ 280 w 325"/>
                <a:gd name="T37" fmla="*/ 258 h 288"/>
                <a:gd name="T38" fmla="*/ 287 w 325"/>
                <a:gd name="T39" fmla="*/ 273 h 288"/>
                <a:gd name="T40" fmla="*/ 272 w 325"/>
                <a:gd name="T41" fmla="*/ 288 h 288"/>
                <a:gd name="T42" fmla="*/ 303 w 325"/>
                <a:gd name="T43" fmla="*/ 288 h 288"/>
                <a:gd name="T44" fmla="*/ 310 w 325"/>
                <a:gd name="T45" fmla="*/ 258 h 288"/>
                <a:gd name="T46" fmla="*/ 310 w 325"/>
                <a:gd name="T47" fmla="*/ 250 h 288"/>
                <a:gd name="T48" fmla="*/ 310 w 325"/>
                <a:gd name="T49" fmla="*/ 258 h 288"/>
                <a:gd name="T50" fmla="*/ 318 w 325"/>
                <a:gd name="T51" fmla="*/ 258 h 288"/>
                <a:gd name="T52" fmla="*/ 325 w 325"/>
                <a:gd name="T53" fmla="*/ 242 h 288"/>
                <a:gd name="T54" fmla="*/ 325 w 325"/>
                <a:gd name="T55" fmla="*/ 227 h 288"/>
                <a:gd name="T56" fmla="*/ 325 w 325"/>
                <a:gd name="T57"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5" h="288">
                  <a:moveTo>
                    <a:pt x="325" y="227"/>
                  </a:moveTo>
                  <a:lnTo>
                    <a:pt x="310" y="204"/>
                  </a:lnTo>
                  <a:lnTo>
                    <a:pt x="310" y="182"/>
                  </a:lnTo>
                  <a:lnTo>
                    <a:pt x="265" y="151"/>
                  </a:lnTo>
                  <a:lnTo>
                    <a:pt x="272" y="106"/>
                  </a:lnTo>
                  <a:lnTo>
                    <a:pt x="250" y="106"/>
                  </a:lnTo>
                  <a:lnTo>
                    <a:pt x="242" y="83"/>
                  </a:lnTo>
                  <a:lnTo>
                    <a:pt x="212" y="53"/>
                  </a:lnTo>
                  <a:lnTo>
                    <a:pt x="204" y="15"/>
                  </a:lnTo>
                  <a:lnTo>
                    <a:pt x="189" y="0"/>
                  </a:lnTo>
                  <a:lnTo>
                    <a:pt x="0" y="7"/>
                  </a:lnTo>
                  <a:lnTo>
                    <a:pt x="15" y="45"/>
                  </a:lnTo>
                  <a:lnTo>
                    <a:pt x="37" y="53"/>
                  </a:lnTo>
                  <a:lnTo>
                    <a:pt x="37" y="60"/>
                  </a:lnTo>
                  <a:lnTo>
                    <a:pt x="30" y="76"/>
                  </a:lnTo>
                  <a:lnTo>
                    <a:pt x="53" y="98"/>
                  </a:lnTo>
                  <a:lnTo>
                    <a:pt x="53" y="265"/>
                  </a:lnTo>
                  <a:lnTo>
                    <a:pt x="250" y="258"/>
                  </a:lnTo>
                  <a:lnTo>
                    <a:pt x="280" y="258"/>
                  </a:lnTo>
                  <a:lnTo>
                    <a:pt x="287" y="273"/>
                  </a:lnTo>
                  <a:lnTo>
                    <a:pt x="272" y="288"/>
                  </a:lnTo>
                  <a:lnTo>
                    <a:pt x="303" y="288"/>
                  </a:lnTo>
                  <a:lnTo>
                    <a:pt x="310" y="258"/>
                  </a:lnTo>
                  <a:lnTo>
                    <a:pt x="310" y="250"/>
                  </a:lnTo>
                  <a:lnTo>
                    <a:pt x="310" y="258"/>
                  </a:lnTo>
                  <a:lnTo>
                    <a:pt x="318" y="258"/>
                  </a:lnTo>
                  <a:lnTo>
                    <a:pt x="325" y="242"/>
                  </a:lnTo>
                  <a:lnTo>
                    <a:pt x="325" y="227"/>
                  </a:lnTo>
                  <a:lnTo>
                    <a:pt x="32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5" name="Freeform 210"/>
            <p:cNvSpPr>
              <a:spLocks/>
            </p:cNvSpPr>
            <p:nvPr/>
          </p:nvSpPr>
          <p:spPr bwMode="auto">
            <a:xfrm>
              <a:off x="2051" y="1413"/>
              <a:ext cx="515" cy="318"/>
            </a:xfrm>
            <a:custGeom>
              <a:avLst/>
              <a:gdLst>
                <a:gd name="T0" fmla="*/ 500 w 515"/>
                <a:gd name="T1" fmla="*/ 258 h 318"/>
                <a:gd name="T2" fmla="*/ 515 w 515"/>
                <a:gd name="T3" fmla="*/ 68 h 318"/>
                <a:gd name="T4" fmla="*/ 212 w 515"/>
                <a:gd name="T5" fmla="*/ 30 h 318"/>
                <a:gd name="T6" fmla="*/ 15 w 515"/>
                <a:gd name="T7" fmla="*/ 0 h 318"/>
                <a:gd name="T8" fmla="*/ 0 w 515"/>
                <a:gd name="T9" fmla="*/ 60 h 318"/>
                <a:gd name="T10" fmla="*/ 15 w 515"/>
                <a:gd name="T11" fmla="*/ 76 h 318"/>
                <a:gd name="T12" fmla="*/ 7 w 515"/>
                <a:gd name="T13" fmla="*/ 91 h 318"/>
                <a:gd name="T14" fmla="*/ 22 w 515"/>
                <a:gd name="T15" fmla="*/ 106 h 318"/>
                <a:gd name="T16" fmla="*/ 38 w 515"/>
                <a:gd name="T17" fmla="*/ 144 h 318"/>
                <a:gd name="T18" fmla="*/ 60 w 515"/>
                <a:gd name="T19" fmla="*/ 152 h 318"/>
                <a:gd name="T20" fmla="*/ 38 w 515"/>
                <a:gd name="T21" fmla="*/ 220 h 318"/>
                <a:gd name="T22" fmla="*/ 45 w 515"/>
                <a:gd name="T23" fmla="*/ 227 h 318"/>
                <a:gd name="T24" fmla="*/ 68 w 515"/>
                <a:gd name="T25" fmla="*/ 220 h 318"/>
                <a:gd name="T26" fmla="*/ 75 w 515"/>
                <a:gd name="T27" fmla="*/ 273 h 318"/>
                <a:gd name="T28" fmla="*/ 91 w 515"/>
                <a:gd name="T29" fmla="*/ 280 h 318"/>
                <a:gd name="T30" fmla="*/ 98 w 515"/>
                <a:gd name="T31" fmla="*/ 311 h 318"/>
                <a:gd name="T32" fmla="*/ 128 w 515"/>
                <a:gd name="T33" fmla="*/ 296 h 318"/>
                <a:gd name="T34" fmla="*/ 159 w 515"/>
                <a:gd name="T35" fmla="*/ 303 h 318"/>
                <a:gd name="T36" fmla="*/ 166 w 515"/>
                <a:gd name="T37" fmla="*/ 296 h 318"/>
                <a:gd name="T38" fmla="*/ 181 w 515"/>
                <a:gd name="T39" fmla="*/ 311 h 318"/>
                <a:gd name="T40" fmla="*/ 181 w 515"/>
                <a:gd name="T41" fmla="*/ 280 h 318"/>
                <a:gd name="T42" fmla="*/ 492 w 515"/>
                <a:gd name="T43" fmla="*/ 318 h 318"/>
                <a:gd name="T44" fmla="*/ 500 w 515"/>
                <a:gd name="T45" fmla="*/ 25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318">
                  <a:moveTo>
                    <a:pt x="500" y="258"/>
                  </a:moveTo>
                  <a:lnTo>
                    <a:pt x="515" y="68"/>
                  </a:lnTo>
                  <a:lnTo>
                    <a:pt x="212" y="30"/>
                  </a:lnTo>
                  <a:lnTo>
                    <a:pt x="15" y="0"/>
                  </a:lnTo>
                  <a:lnTo>
                    <a:pt x="0" y="60"/>
                  </a:lnTo>
                  <a:lnTo>
                    <a:pt x="15" y="76"/>
                  </a:lnTo>
                  <a:lnTo>
                    <a:pt x="7" y="91"/>
                  </a:lnTo>
                  <a:lnTo>
                    <a:pt x="22" y="106"/>
                  </a:lnTo>
                  <a:lnTo>
                    <a:pt x="38" y="144"/>
                  </a:lnTo>
                  <a:lnTo>
                    <a:pt x="60" y="152"/>
                  </a:lnTo>
                  <a:lnTo>
                    <a:pt x="38" y="220"/>
                  </a:lnTo>
                  <a:lnTo>
                    <a:pt x="45" y="227"/>
                  </a:lnTo>
                  <a:lnTo>
                    <a:pt x="68" y="220"/>
                  </a:lnTo>
                  <a:lnTo>
                    <a:pt x="75" y="273"/>
                  </a:lnTo>
                  <a:lnTo>
                    <a:pt x="91" y="280"/>
                  </a:lnTo>
                  <a:lnTo>
                    <a:pt x="98" y="311"/>
                  </a:lnTo>
                  <a:lnTo>
                    <a:pt x="128" y="296"/>
                  </a:lnTo>
                  <a:lnTo>
                    <a:pt x="159" y="303"/>
                  </a:lnTo>
                  <a:lnTo>
                    <a:pt x="166" y="296"/>
                  </a:lnTo>
                  <a:lnTo>
                    <a:pt x="181" y="311"/>
                  </a:lnTo>
                  <a:lnTo>
                    <a:pt x="181" y="280"/>
                  </a:lnTo>
                  <a:lnTo>
                    <a:pt x="492" y="318"/>
                  </a:lnTo>
                  <a:lnTo>
                    <a:pt x="500" y="25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6" name="Freeform 211"/>
            <p:cNvSpPr>
              <a:spLocks/>
            </p:cNvSpPr>
            <p:nvPr/>
          </p:nvSpPr>
          <p:spPr bwMode="auto">
            <a:xfrm>
              <a:off x="2051" y="1413"/>
              <a:ext cx="515" cy="318"/>
            </a:xfrm>
            <a:custGeom>
              <a:avLst/>
              <a:gdLst>
                <a:gd name="T0" fmla="*/ 500 w 515"/>
                <a:gd name="T1" fmla="*/ 258 h 318"/>
                <a:gd name="T2" fmla="*/ 515 w 515"/>
                <a:gd name="T3" fmla="*/ 68 h 318"/>
                <a:gd name="T4" fmla="*/ 212 w 515"/>
                <a:gd name="T5" fmla="*/ 30 h 318"/>
                <a:gd name="T6" fmla="*/ 15 w 515"/>
                <a:gd name="T7" fmla="*/ 0 h 318"/>
                <a:gd name="T8" fmla="*/ 0 w 515"/>
                <a:gd name="T9" fmla="*/ 60 h 318"/>
                <a:gd name="T10" fmla="*/ 15 w 515"/>
                <a:gd name="T11" fmla="*/ 76 h 318"/>
                <a:gd name="T12" fmla="*/ 7 w 515"/>
                <a:gd name="T13" fmla="*/ 91 h 318"/>
                <a:gd name="T14" fmla="*/ 22 w 515"/>
                <a:gd name="T15" fmla="*/ 106 h 318"/>
                <a:gd name="T16" fmla="*/ 38 w 515"/>
                <a:gd name="T17" fmla="*/ 144 h 318"/>
                <a:gd name="T18" fmla="*/ 60 w 515"/>
                <a:gd name="T19" fmla="*/ 152 h 318"/>
                <a:gd name="T20" fmla="*/ 38 w 515"/>
                <a:gd name="T21" fmla="*/ 220 h 318"/>
                <a:gd name="T22" fmla="*/ 45 w 515"/>
                <a:gd name="T23" fmla="*/ 227 h 318"/>
                <a:gd name="T24" fmla="*/ 68 w 515"/>
                <a:gd name="T25" fmla="*/ 220 h 318"/>
                <a:gd name="T26" fmla="*/ 75 w 515"/>
                <a:gd name="T27" fmla="*/ 273 h 318"/>
                <a:gd name="T28" fmla="*/ 91 w 515"/>
                <a:gd name="T29" fmla="*/ 280 h 318"/>
                <a:gd name="T30" fmla="*/ 98 w 515"/>
                <a:gd name="T31" fmla="*/ 311 h 318"/>
                <a:gd name="T32" fmla="*/ 128 w 515"/>
                <a:gd name="T33" fmla="*/ 296 h 318"/>
                <a:gd name="T34" fmla="*/ 159 w 515"/>
                <a:gd name="T35" fmla="*/ 303 h 318"/>
                <a:gd name="T36" fmla="*/ 166 w 515"/>
                <a:gd name="T37" fmla="*/ 296 h 318"/>
                <a:gd name="T38" fmla="*/ 181 w 515"/>
                <a:gd name="T39" fmla="*/ 311 h 318"/>
                <a:gd name="T40" fmla="*/ 181 w 515"/>
                <a:gd name="T41" fmla="*/ 280 h 318"/>
                <a:gd name="T42" fmla="*/ 492 w 515"/>
                <a:gd name="T43" fmla="*/ 318 h 318"/>
                <a:gd name="T44" fmla="*/ 500 w 515"/>
                <a:gd name="T45" fmla="*/ 258 h 318"/>
                <a:gd name="T46" fmla="*/ 500 w 515"/>
                <a:gd name="T47" fmla="*/ 2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5" h="318">
                  <a:moveTo>
                    <a:pt x="500" y="258"/>
                  </a:moveTo>
                  <a:lnTo>
                    <a:pt x="515" y="68"/>
                  </a:lnTo>
                  <a:lnTo>
                    <a:pt x="212" y="30"/>
                  </a:lnTo>
                  <a:lnTo>
                    <a:pt x="15" y="0"/>
                  </a:lnTo>
                  <a:lnTo>
                    <a:pt x="0" y="60"/>
                  </a:lnTo>
                  <a:lnTo>
                    <a:pt x="15" y="76"/>
                  </a:lnTo>
                  <a:lnTo>
                    <a:pt x="7" y="91"/>
                  </a:lnTo>
                  <a:lnTo>
                    <a:pt x="22" y="106"/>
                  </a:lnTo>
                  <a:lnTo>
                    <a:pt x="38" y="144"/>
                  </a:lnTo>
                  <a:lnTo>
                    <a:pt x="60" y="152"/>
                  </a:lnTo>
                  <a:lnTo>
                    <a:pt x="38" y="220"/>
                  </a:lnTo>
                  <a:lnTo>
                    <a:pt x="45" y="227"/>
                  </a:lnTo>
                  <a:lnTo>
                    <a:pt x="68" y="220"/>
                  </a:lnTo>
                  <a:lnTo>
                    <a:pt x="75" y="273"/>
                  </a:lnTo>
                  <a:lnTo>
                    <a:pt x="91" y="280"/>
                  </a:lnTo>
                  <a:lnTo>
                    <a:pt x="98" y="311"/>
                  </a:lnTo>
                  <a:lnTo>
                    <a:pt x="128" y="296"/>
                  </a:lnTo>
                  <a:lnTo>
                    <a:pt x="159" y="303"/>
                  </a:lnTo>
                  <a:lnTo>
                    <a:pt x="166" y="296"/>
                  </a:lnTo>
                  <a:lnTo>
                    <a:pt x="181" y="311"/>
                  </a:lnTo>
                  <a:lnTo>
                    <a:pt x="181" y="280"/>
                  </a:lnTo>
                  <a:lnTo>
                    <a:pt x="492" y="318"/>
                  </a:lnTo>
                  <a:lnTo>
                    <a:pt x="500" y="258"/>
                  </a:lnTo>
                  <a:lnTo>
                    <a:pt x="500" y="26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7" name="Freeform 212"/>
            <p:cNvSpPr>
              <a:spLocks/>
            </p:cNvSpPr>
            <p:nvPr/>
          </p:nvSpPr>
          <p:spPr bwMode="auto">
            <a:xfrm>
              <a:off x="2528" y="1860"/>
              <a:ext cx="409" cy="205"/>
            </a:xfrm>
            <a:custGeom>
              <a:avLst/>
              <a:gdLst>
                <a:gd name="T0" fmla="*/ 409 w 409"/>
                <a:gd name="T1" fmla="*/ 205 h 205"/>
                <a:gd name="T2" fmla="*/ 91 w 409"/>
                <a:gd name="T3" fmla="*/ 198 h 205"/>
                <a:gd name="T4" fmla="*/ 91 w 409"/>
                <a:gd name="T5" fmla="*/ 129 h 205"/>
                <a:gd name="T6" fmla="*/ 0 w 409"/>
                <a:gd name="T7" fmla="*/ 122 h 205"/>
                <a:gd name="T8" fmla="*/ 7 w 409"/>
                <a:gd name="T9" fmla="*/ 0 h 205"/>
                <a:gd name="T10" fmla="*/ 265 w 409"/>
                <a:gd name="T11" fmla="*/ 16 h 205"/>
                <a:gd name="T12" fmla="*/ 288 w 409"/>
                <a:gd name="T13" fmla="*/ 31 h 205"/>
                <a:gd name="T14" fmla="*/ 325 w 409"/>
                <a:gd name="T15" fmla="*/ 23 h 205"/>
                <a:gd name="T16" fmla="*/ 356 w 409"/>
                <a:gd name="T17" fmla="*/ 46 h 205"/>
                <a:gd name="T18" fmla="*/ 371 w 409"/>
                <a:gd name="T19" fmla="*/ 107 h 205"/>
                <a:gd name="T20" fmla="*/ 386 w 409"/>
                <a:gd name="T21" fmla="*/ 114 h 205"/>
                <a:gd name="T22" fmla="*/ 394 w 409"/>
                <a:gd name="T23" fmla="*/ 167 h 205"/>
                <a:gd name="T24" fmla="*/ 409 w 409"/>
                <a:gd name="T2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205">
                  <a:moveTo>
                    <a:pt x="409" y="205"/>
                  </a:moveTo>
                  <a:lnTo>
                    <a:pt x="91" y="198"/>
                  </a:lnTo>
                  <a:lnTo>
                    <a:pt x="91" y="129"/>
                  </a:lnTo>
                  <a:lnTo>
                    <a:pt x="0" y="122"/>
                  </a:lnTo>
                  <a:lnTo>
                    <a:pt x="7" y="0"/>
                  </a:lnTo>
                  <a:lnTo>
                    <a:pt x="265" y="16"/>
                  </a:lnTo>
                  <a:lnTo>
                    <a:pt x="288" y="31"/>
                  </a:lnTo>
                  <a:lnTo>
                    <a:pt x="325" y="23"/>
                  </a:lnTo>
                  <a:lnTo>
                    <a:pt x="356" y="46"/>
                  </a:lnTo>
                  <a:lnTo>
                    <a:pt x="371" y="107"/>
                  </a:lnTo>
                  <a:lnTo>
                    <a:pt x="386" y="114"/>
                  </a:lnTo>
                  <a:lnTo>
                    <a:pt x="394" y="167"/>
                  </a:lnTo>
                  <a:lnTo>
                    <a:pt x="409" y="20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8" name="Freeform 213"/>
            <p:cNvSpPr>
              <a:spLocks/>
            </p:cNvSpPr>
            <p:nvPr/>
          </p:nvSpPr>
          <p:spPr bwMode="auto">
            <a:xfrm>
              <a:off x="2528" y="1860"/>
              <a:ext cx="409" cy="213"/>
            </a:xfrm>
            <a:custGeom>
              <a:avLst/>
              <a:gdLst>
                <a:gd name="T0" fmla="*/ 409 w 409"/>
                <a:gd name="T1" fmla="*/ 205 h 213"/>
                <a:gd name="T2" fmla="*/ 91 w 409"/>
                <a:gd name="T3" fmla="*/ 198 h 213"/>
                <a:gd name="T4" fmla="*/ 91 w 409"/>
                <a:gd name="T5" fmla="*/ 129 h 213"/>
                <a:gd name="T6" fmla="*/ 0 w 409"/>
                <a:gd name="T7" fmla="*/ 122 h 213"/>
                <a:gd name="T8" fmla="*/ 7 w 409"/>
                <a:gd name="T9" fmla="*/ 0 h 213"/>
                <a:gd name="T10" fmla="*/ 265 w 409"/>
                <a:gd name="T11" fmla="*/ 16 h 213"/>
                <a:gd name="T12" fmla="*/ 288 w 409"/>
                <a:gd name="T13" fmla="*/ 31 h 213"/>
                <a:gd name="T14" fmla="*/ 325 w 409"/>
                <a:gd name="T15" fmla="*/ 23 h 213"/>
                <a:gd name="T16" fmla="*/ 356 w 409"/>
                <a:gd name="T17" fmla="*/ 46 h 213"/>
                <a:gd name="T18" fmla="*/ 371 w 409"/>
                <a:gd name="T19" fmla="*/ 107 h 213"/>
                <a:gd name="T20" fmla="*/ 386 w 409"/>
                <a:gd name="T21" fmla="*/ 114 h 213"/>
                <a:gd name="T22" fmla="*/ 394 w 409"/>
                <a:gd name="T23" fmla="*/ 167 h 213"/>
                <a:gd name="T24" fmla="*/ 409 w 409"/>
                <a:gd name="T25" fmla="*/ 205 h 213"/>
                <a:gd name="T26" fmla="*/ 409 w 409"/>
                <a:gd name="T27"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 h="213">
                  <a:moveTo>
                    <a:pt x="409" y="205"/>
                  </a:moveTo>
                  <a:lnTo>
                    <a:pt x="91" y="198"/>
                  </a:lnTo>
                  <a:lnTo>
                    <a:pt x="91" y="129"/>
                  </a:lnTo>
                  <a:lnTo>
                    <a:pt x="0" y="122"/>
                  </a:lnTo>
                  <a:lnTo>
                    <a:pt x="7" y="0"/>
                  </a:lnTo>
                  <a:lnTo>
                    <a:pt x="265" y="16"/>
                  </a:lnTo>
                  <a:lnTo>
                    <a:pt x="288" y="31"/>
                  </a:lnTo>
                  <a:lnTo>
                    <a:pt x="325" y="23"/>
                  </a:lnTo>
                  <a:lnTo>
                    <a:pt x="356" y="46"/>
                  </a:lnTo>
                  <a:lnTo>
                    <a:pt x="371" y="107"/>
                  </a:lnTo>
                  <a:lnTo>
                    <a:pt x="386" y="114"/>
                  </a:lnTo>
                  <a:lnTo>
                    <a:pt x="394" y="167"/>
                  </a:lnTo>
                  <a:lnTo>
                    <a:pt x="409" y="205"/>
                  </a:lnTo>
                  <a:lnTo>
                    <a:pt x="409" y="21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79" name="Freeform 214"/>
            <p:cNvSpPr>
              <a:spLocks/>
            </p:cNvSpPr>
            <p:nvPr/>
          </p:nvSpPr>
          <p:spPr bwMode="auto">
            <a:xfrm>
              <a:off x="1748" y="1800"/>
              <a:ext cx="318" cy="485"/>
            </a:xfrm>
            <a:custGeom>
              <a:avLst/>
              <a:gdLst>
                <a:gd name="T0" fmla="*/ 257 w 318"/>
                <a:gd name="T1" fmla="*/ 371 h 485"/>
                <a:gd name="T2" fmla="*/ 242 w 318"/>
                <a:gd name="T3" fmla="*/ 424 h 485"/>
                <a:gd name="T4" fmla="*/ 235 w 318"/>
                <a:gd name="T5" fmla="*/ 417 h 485"/>
                <a:gd name="T6" fmla="*/ 212 w 318"/>
                <a:gd name="T7" fmla="*/ 417 h 485"/>
                <a:gd name="T8" fmla="*/ 204 w 318"/>
                <a:gd name="T9" fmla="*/ 485 h 485"/>
                <a:gd name="T10" fmla="*/ 0 w 318"/>
                <a:gd name="T11" fmla="*/ 182 h 485"/>
                <a:gd name="T12" fmla="*/ 45 w 318"/>
                <a:gd name="T13" fmla="*/ 0 h 485"/>
                <a:gd name="T14" fmla="*/ 182 w 318"/>
                <a:gd name="T15" fmla="*/ 30 h 485"/>
                <a:gd name="T16" fmla="*/ 318 w 318"/>
                <a:gd name="T17" fmla="*/ 60 h 485"/>
                <a:gd name="T18" fmla="*/ 257 w 318"/>
                <a:gd name="T19" fmla="*/ 3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485">
                  <a:moveTo>
                    <a:pt x="257" y="371"/>
                  </a:moveTo>
                  <a:lnTo>
                    <a:pt x="242" y="424"/>
                  </a:lnTo>
                  <a:lnTo>
                    <a:pt x="235" y="417"/>
                  </a:lnTo>
                  <a:lnTo>
                    <a:pt x="212" y="417"/>
                  </a:lnTo>
                  <a:lnTo>
                    <a:pt x="204" y="485"/>
                  </a:lnTo>
                  <a:lnTo>
                    <a:pt x="0" y="182"/>
                  </a:lnTo>
                  <a:lnTo>
                    <a:pt x="45" y="0"/>
                  </a:lnTo>
                  <a:lnTo>
                    <a:pt x="182" y="30"/>
                  </a:lnTo>
                  <a:lnTo>
                    <a:pt x="318" y="60"/>
                  </a:lnTo>
                  <a:lnTo>
                    <a:pt x="257" y="37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0" name="Freeform 215"/>
            <p:cNvSpPr>
              <a:spLocks/>
            </p:cNvSpPr>
            <p:nvPr/>
          </p:nvSpPr>
          <p:spPr bwMode="auto">
            <a:xfrm>
              <a:off x="1748" y="1800"/>
              <a:ext cx="318" cy="485"/>
            </a:xfrm>
            <a:custGeom>
              <a:avLst/>
              <a:gdLst>
                <a:gd name="T0" fmla="*/ 257 w 318"/>
                <a:gd name="T1" fmla="*/ 371 h 485"/>
                <a:gd name="T2" fmla="*/ 242 w 318"/>
                <a:gd name="T3" fmla="*/ 424 h 485"/>
                <a:gd name="T4" fmla="*/ 235 w 318"/>
                <a:gd name="T5" fmla="*/ 417 h 485"/>
                <a:gd name="T6" fmla="*/ 212 w 318"/>
                <a:gd name="T7" fmla="*/ 417 h 485"/>
                <a:gd name="T8" fmla="*/ 204 w 318"/>
                <a:gd name="T9" fmla="*/ 485 h 485"/>
                <a:gd name="T10" fmla="*/ 0 w 318"/>
                <a:gd name="T11" fmla="*/ 182 h 485"/>
                <a:gd name="T12" fmla="*/ 45 w 318"/>
                <a:gd name="T13" fmla="*/ 0 h 485"/>
                <a:gd name="T14" fmla="*/ 182 w 318"/>
                <a:gd name="T15" fmla="*/ 30 h 485"/>
                <a:gd name="T16" fmla="*/ 318 w 318"/>
                <a:gd name="T17" fmla="*/ 60 h 485"/>
                <a:gd name="T18" fmla="*/ 257 w 318"/>
                <a:gd name="T19" fmla="*/ 371 h 485"/>
                <a:gd name="T20" fmla="*/ 257 w 318"/>
                <a:gd name="T21" fmla="*/ 37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8" h="485">
                  <a:moveTo>
                    <a:pt x="257" y="371"/>
                  </a:moveTo>
                  <a:lnTo>
                    <a:pt x="242" y="424"/>
                  </a:lnTo>
                  <a:lnTo>
                    <a:pt x="235" y="417"/>
                  </a:lnTo>
                  <a:lnTo>
                    <a:pt x="212" y="417"/>
                  </a:lnTo>
                  <a:lnTo>
                    <a:pt x="204" y="485"/>
                  </a:lnTo>
                  <a:lnTo>
                    <a:pt x="0" y="182"/>
                  </a:lnTo>
                  <a:lnTo>
                    <a:pt x="45" y="0"/>
                  </a:lnTo>
                  <a:lnTo>
                    <a:pt x="182" y="30"/>
                  </a:lnTo>
                  <a:lnTo>
                    <a:pt x="318" y="60"/>
                  </a:lnTo>
                  <a:lnTo>
                    <a:pt x="257" y="371"/>
                  </a:lnTo>
                  <a:lnTo>
                    <a:pt x="257" y="37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1" name="Freeform 216"/>
            <p:cNvSpPr>
              <a:spLocks/>
            </p:cNvSpPr>
            <p:nvPr/>
          </p:nvSpPr>
          <p:spPr bwMode="auto">
            <a:xfrm>
              <a:off x="3974" y="1587"/>
              <a:ext cx="84" cy="175"/>
            </a:xfrm>
            <a:custGeom>
              <a:avLst/>
              <a:gdLst>
                <a:gd name="T0" fmla="*/ 68 w 84"/>
                <a:gd name="T1" fmla="*/ 114 h 175"/>
                <a:gd name="T2" fmla="*/ 31 w 84"/>
                <a:gd name="T3" fmla="*/ 0 h 175"/>
                <a:gd name="T4" fmla="*/ 15 w 84"/>
                <a:gd name="T5" fmla="*/ 8 h 175"/>
                <a:gd name="T6" fmla="*/ 23 w 84"/>
                <a:gd name="T7" fmla="*/ 23 h 175"/>
                <a:gd name="T8" fmla="*/ 23 w 84"/>
                <a:gd name="T9" fmla="*/ 53 h 175"/>
                <a:gd name="T10" fmla="*/ 8 w 84"/>
                <a:gd name="T11" fmla="*/ 69 h 175"/>
                <a:gd name="T12" fmla="*/ 0 w 84"/>
                <a:gd name="T13" fmla="*/ 122 h 175"/>
                <a:gd name="T14" fmla="*/ 15 w 84"/>
                <a:gd name="T15" fmla="*/ 175 h 175"/>
                <a:gd name="T16" fmla="*/ 68 w 84"/>
                <a:gd name="T17" fmla="*/ 160 h 175"/>
                <a:gd name="T18" fmla="*/ 84 w 84"/>
                <a:gd name="T19" fmla="*/ 144 h 175"/>
                <a:gd name="T20" fmla="*/ 84 w 84"/>
                <a:gd name="T21" fmla="*/ 129 h 175"/>
                <a:gd name="T22" fmla="*/ 68 w 84"/>
                <a:gd name="T23" fmla="*/ 11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5">
                  <a:moveTo>
                    <a:pt x="68" y="114"/>
                  </a:moveTo>
                  <a:lnTo>
                    <a:pt x="31" y="0"/>
                  </a:lnTo>
                  <a:lnTo>
                    <a:pt x="15" y="8"/>
                  </a:lnTo>
                  <a:lnTo>
                    <a:pt x="23" y="23"/>
                  </a:lnTo>
                  <a:lnTo>
                    <a:pt x="23" y="53"/>
                  </a:lnTo>
                  <a:lnTo>
                    <a:pt x="8" y="69"/>
                  </a:lnTo>
                  <a:lnTo>
                    <a:pt x="0" y="122"/>
                  </a:lnTo>
                  <a:lnTo>
                    <a:pt x="15" y="175"/>
                  </a:lnTo>
                  <a:lnTo>
                    <a:pt x="68" y="160"/>
                  </a:lnTo>
                  <a:lnTo>
                    <a:pt x="84" y="144"/>
                  </a:lnTo>
                  <a:lnTo>
                    <a:pt x="84" y="129"/>
                  </a:lnTo>
                  <a:lnTo>
                    <a:pt x="68" y="114"/>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2" name="Freeform 217"/>
            <p:cNvSpPr>
              <a:spLocks/>
            </p:cNvSpPr>
            <p:nvPr/>
          </p:nvSpPr>
          <p:spPr bwMode="auto">
            <a:xfrm>
              <a:off x="3974" y="1587"/>
              <a:ext cx="84" cy="175"/>
            </a:xfrm>
            <a:custGeom>
              <a:avLst/>
              <a:gdLst>
                <a:gd name="T0" fmla="*/ 68 w 84"/>
                <a:gd name="T1" fmla="*/ 114 h 175"/>
                <a:gd name="T2" fmla="*/ 31 w 84"/>
                <a:gd name="T3" fmla="*/ 0 h 175"/>
                <a:gd name="T4" fmla="*/ 15 w 84"/>
                <a:gd name="T5" fmla="*/ 8 h 175"/>
                <a:gd name="T6" fmla="*/ 23 w 84"/>
                <a:gd name="T7" fmla="*/ 23 h 175"/>
                <a:gd name="T8" fmla="*/ 23 w 84"/>
                <a:gd name="T9" fmla="*/ 53 h 175"/>
                <a:gd name="T10" fmla="*/ 8 w 84"/>
                <a:gd name="T11" fmla="*/ 69 h 175"/>
                <a:gd name="T12" fmla="*/ 0 w 84"/>
                <a:gd name="T13" fmla="*/ 122 h 175"/>
                <a:gd name="T14" fmla="*/ 15 w 84"/>
                <a:gd name="T15" fmla="*/ 175 h 175"/>
                <a:gd name="T16" fmla="*/ 68 w 84"/>
                <a:gd name="T17" fmla="*/ 160 h 175"/>
                <a:gd name="T18" fmla="*/ 84 w 84"/>
                <a:gd name="T19" fmla="*/ 144 h 175"/>
                <a:gd name="T20" fmla="*/ 84 w 84"/>
                <a:gd name="T21" fmla="*/ 129 h 175"/>
                <a:gd name="T22" fmla="*/ 68 w 84"/>
                <a:gd name="T23" fmla="*/ 114 h 175"/>
                <a:gd name="T24" fmla="*/ 68 w 84"/>
                <a:gd name="T25" fmla="*/ 12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75">
                  <a:moveTo>
                    <a:pt x="68" y="114"/>
                  </a:moveTo>
                  <a:lnTo>
                    <a:pt x="31" y="0"/>
                  </a:lnTo>
                  <a:lnTo>
                    <a:pt x="15" y="8"/>
                  </a:lnTo>
                  <a:lnTo>
                    <a:pt x="23" y="23"/>
                  </a:lnTo>
                  <a:lnTo>
                    <a:pt x="23" y="53"/>
                  </a:lnTo>
                  <a:lnTo>
                    <a:pt x="8" y="69"/>
                  </a:lnTo>
                  <a:lnTo>
                    <a:pt x="0" y="122"/>
                  </a:lnTo>
                  <a:lnTo>
                    <a:pt x="15" y="175"/>
                  </a:lnTo>
                  <a:lnTo>
                    <a:pt x="68" y="160"/>
                  </a:lnTo>
                  <a:lnTo>
                    <a:pt x="84" y="144"/>
                  </a:lnTo>
                  <a:lnTo>
                    <a:pt x="84" y="129"/>
                  </a:lnTo>
                  <a:lnTo>
                    <a:pt x="68" y="114"/>
                  </a:lnTo>
                  <a:lnTo>
                    <a:pt x="68" y="12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3" name="Freeform 218"/>
            <p:cNvSpPr>
              <a:spLocks/>
            </p:cNvSpPr>
            <p:nvPr/>
          </p:nvSpPr>
          <p:spPr bwMode="auto">
            <a:xfrm>
              <a:off x="3891" y="1868"/>
              <a:ext cx="61" cy="152"/>
            </a:xfrm>
            <a:custGeom>
              <a:avLst/>
              <a:gdLst>
                <a:gd name="T0" fmla="*/ 53 w 61"/>
                <a:gd name="T1" fmla="*/ 23 h 152"/>
                <a:gd name="T2" fmla="*/ 45 w 61"/>
                <a:gd name="T3" fmla="*/ 53 h 152"/>
                <a:gd name="T4" fmla="*/ 61 w 61"/>
                <a:gd name="T5" fmla="*/ 45 h 152"/>
                <a:gd name="T6" fmla="*/ 61 w 61"/>
                <a:gd name="T7" fmla="*/ 91 h 152"/>
                <a:gd name="T8" fmla="*/ 61 w 61"/>
                <a:gd name="T9" fmla="*/ 76 h 152"/>
                <a:gd name="T10" fmla="*/ 61 w 61"/>
                <a:gd name="T11" fmla="*/ 99 h 152"/>
                <a:gd name="T12" fmla="*/ 45 w 61"/>
                <a:gd name="T13" fmla="*/ 144 h 152"/>
                <a:gd name="T14" fmla="*/ 38 w 61"/>
                <a:gd name="T15" fmla="*/ 152 h 152"/>
                <a:gd name="T16" fmla="*/ 38 w 61"/>
                <a:gd name="T17" fmla="*/ 136 h 152"/>
                <a:gd name="T18" fmla="*/ 0 w 61"/>
                <a:gd name="T19" fmla="*/ 129 h 152"/>
                <a:gd name="T20" fmla="*/ 0 w 61"/>
                <a:gd name="T21" fmla="*/ 106 h 152"/>
                <a:gd name="T22" fmla="*/ 30 w 61"/>
                <a:gd name="T23" fmla="*/ 76 h 152"/>
                <a:gd name="T24" fmla="*/ 0 w 61"/>
                <a:gd name="T25" fmla="*/ 45 h 152"/>
                <a:gd name="T26" fmla="*/ 0 w 61"/>
                <a:gd name="T27" fmla="*/ 30 h 152"/>
                <a:gd name="T28" fmla="*/ 15 w 61"/>
                <a:gd name="T29" fmla="*/ 0 h 152"/>
                <a:gd name="T30" fmla="*/ 53 w 61"/>
                <a:gd name="T31" fmla="*/ 15 h 152"/>
                <a:gd name="T32" fmla="*/ 53 w 61"/>
                <a:gd name="T33"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52">
                  <a:moveTo>
                    <a:pt x="53" y="23"/>
                  </a:moveTo>
                  <a:lnTo>
                    <a:pt x="45" y="53"/>
                  </a:lnTo>
                  <a:lnTo>
                    <a:pt x="61" y="45"/>
                  </a:lnTo>
                  <a:lnTo>
                    <a:pt x="61" y="91"/>
                  </a:lnTo>
                  <a:lnTo>
                    <a:pt x="61" y="76"/>
                  </a:lnTo>
                  <a:lnTo>
                    <a:pt x="61" y="99"/>
                  </a:lnTo>
                  <a:lnTo>
                    <a:pt x="45" y="144"/>
                  </a:lnTo>
                  <a:lnTo>
                    <a:pt x="38" y="152"/>
                  </a:lnTo>
                  <a:lnTo>
                    <a:pt x="38" y="136"/>
                  </a:lnTo>
                  <a:lnTo>
                    <a:pt x="0" y="129"/>
                  </a:lnTo>
                  <a:lnTo>
                    <a:pt x="0" y="106"/>
                  </a:lnTo>
                  <a:lnTo>
                    <a:pt x="30" y="76"/>
                  </a:lnTo>
                  <a:lnTo>
                    <a:pt x="0" y="45"/>
                  </a:lnTo>
                  <a:lnTo>
                    <a:pt x="0" y="30"/>
                  </a:lnTo>
                  <a:lnTo>
                    <a:pt x="15" y="0"/>
                  </a:lnTo>
                  <a:lnTo>
                    <a:pt x="53" y="15"/>
                  </a:lnTo>
                  <a:lnTo>
                    <a:pt x="53"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4" name="Freeform 219"/>
            <p:cNvSpPr>
              <a:spLocks/>
            </p:cNvSpPr>
            <p:nvPr/>
          </p:nvSpPr>
          <p:spPr bwMode="auto">
            <a:xfrm>
              <a:off x="3891" y="1868"/>
              <a:ext cx="61" cy="152"/>
            </a:xfrm>
            <a:custGeom>
              <a:avLst/>
              <a:gdLst>
                <a:gd name="T0" fmla="*/ 53 w 61"/>
                <a:gd name="T1" fmla="*/ 23 h 152"/>
                <a:gd name="T2" fmla="*/ 45 w 61"/>
                <a:gd name="T3" fmla="*/ 53 h 152"/>
                <a:gd name="T4" fmla="*/ 61 w 61"/>
                <a:gd name="T5" fmla="*/ 45 h 152"/>
                <a:gd name="T6" fmla="*/ 61 w 61"/>
                <a:gd name="T7" fmla="*/ 91 h 152"/>
                <a:gd name="T8" fmla="*/ 61 w 61"/>
                <a:gd name="T9" fmla="*/ 76 h 152"/>
                <a:gd name="T10" fmla="*/ 61 w 61"/>
                <a:gd name="T11" fmla="*/ 99 h 152"/>
                <a:gd name="T12" fmla="*/ 45 w 61"/>
                <a:gd name="T13" fmla="*/ 144 h 152"/>
                <a:gd name="T14" fmla="*/ 38 w 61"/>
                <a:gd name="T15" fmla="*/ 152 h 152"/>
                <a:gd name="T16" fmla="*/ 38 w 61"/>
                <a:gd name="T17" fmla="*/ 136 h 152"/>
                <a:gd name="T18" fmla="*/ 0 w 61"/>
                <a:gd name="T19" fmla="*/ 129 h 152"/>
                <a:gd name="T20" fmla="*/ 0 w 61"/>
                <a:gd name="T21" fmla="*/ 106 h 152"/>
                <a:gd name="T22" fmla="*/ 30 w 61"/>
                <a:gd name="T23" fmla="*/ 76 h 152"/>
                <a:gd name="T24" fmla="*/ 0 w 61"/>
                <a:gd name="T25" fmla="*/ 45 h 152"/>
                <a:gd name="T26" fmla="*/ 0 w 61"/>
                <a:gd name="T27" fmla="*/ 30 h 152"/>
                <a:gd name="T28" fmla="*/ 15 w 61"/>
                <a:gd name="T29" fmla="*/ 0 h 152"/>
                <a:gd name="T30" fmla="*/ 53 w 61"/>
                <a:gd name="T31" fmla="*/ 15 h 152"/>
                <a:gd name="T32" fmla="*/ 53 w 61"/>
                <a:gd name="T33" fmla="*/ 23 h 152"/>
                <a:gd name="T34" fmla="*/ 53 w 61"/>
                <a:gd name="T35" fmla="*/ 3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152">
                  <a:moveTo>
                    <a:pt x="53" y="23"/>
                  </a:moveTo>
                  <a:lnTo>
                    <a:pt x="45" y="53"/>
                  </a:lnTo>
                  <a:lnTo>
                    <a:pt x="61" y="45"/>
                  </a:lnTo>
                  <a:lnTo>
                    <a:pt x="61" y="91"/>
                  </a:lnTo>
                  <a:lnTo>
                    <a:pt x="61" y="76"/>
                  </a:lnTo>
                  <a:lnTo>
                    <a:pt x="61" y="99"/>
                  </a:lnTo>
                  <a:lnTo>
                    <a:pt x="45" y="144"/>
                  </a:lnTo>
                  <a:lnTo>
                    <a:pt x="38" y="152"/>
                  </a:lnTo>
                  <a:lnTo>
                    <a:pt x="38" y="136"/>
                  </a:lnTo>
                  <a:lnTo>
                    <a:pt x="0" y="129"/>
                  </a:lnTo>
                  <a:lnTo>
                    <a:pt x="0" y="106"/>
                  </a:lnTo>
                  <a:lnTo>
                    <a:pt x="30" y="76"/>
                  </a:lnTo>
                  <a:lnTo>
                    <a:pt x="0" y="45"/>
                  </a:lnTo>
                  <a:lnTo>
                    <a:pt x="0" y="30"/>
                  </a:lnTo>
                  <a:lnTo>
                    <a:pt x="15" y="0"/>
                  </a:lnTo>
                  <a:lnTo>
                    <a:pt x="53" y="15"/>
                  </a:lnTo>
                  <a:lnTo>
                    <a:pt x="53" y="23"/>
                  </a:lnTo>
                  <a:lnTo>
                    <a:pt x="53"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5" name="Freeform 220"/>
            <p:cNvSpPr>
              <a:spLocks/>
            </p:cNvSpPr>
            <p:nvPr/>
          </p:nvSpPr>
          <p:spPr bwMode="auto">
            <a:xfrm>
              <a:off x="2202" y="2209"/>
              <a:ext cx="356" cy="364"/>
            </a:xfrm>
            <a:custGeom>
              <a:avLst/>
              <a:gdLst>
                <a:gd name="T0" fmla="*/ 356 w 356"/>
                <a:gd name="T1" fmla="*/ 31 h 364"/>
                <a:gd name="T2" fmla="*/ 53 w 356"/>
                <a:gd name="T3" fmla="*/ 0 h 364"/>
                <a:gd name="T4" fmla="*/ 0 w 356"/>
                <a:gd name="T5" fmla="*/ 357 h 364"/>
                <a:gd name="T6" fmla="*/ 46 w 356"/>
                <a:gd name="T7" fmla="*/ 364 h 364"/>
                <a:gd name="T8" fmla="*/ 53 w 356"/>
                <a:gd name="T9" fmla="*/ 334 h 364"/>
                <a:gd name="T10" fmla="*/ 144 w 356"/>
                <a:gd name="T11" fmla="*/ 342 h 364"/>
                <a:gd name="T12" fmla="*/ 136 w 356"/>
                <a:gd name="T13" fmla="*/ 327 h 364"/>
                <a:gd name="T14" fmla="*/ 326 w 356"/>
                <a:gd name="T15" fmla="*/ 349 h 364"/>
                <a:gd name="T16" fmla="*/ 349 w 356"/>
                <a:gd name="T17" fmla="*/ 61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57"/>
                  </a:lnTo>
                  <a:lnTo>
                    <a:pt x="46" y="364"/>
                  </a:lnTo>
                  <a:lnTo>
                    <a:pt x="53" y="334"/>
                  </a:lnTo>
                  <a:lnTo>
                    <a:pt x="144" y="342"/>
                  </a:lnTo>
                  <a:lnTo>
                    <a:pt x="136" y="327"/>
                  </a:lnTo>
                  <a:lnTo>
                    <a:pt x="326" y="349"/>
                  </a:lnTo>
                  <a:lnTo>
                    <a:pt x="349" y="61"/>
                  </a:lnTo>
                  <a:lnTo>
                    <a:pt x="356" y="3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6" name="Freeform 221"/>
            <p:cNvSpPr>
              <a:spLocks/>
            </p:cNvSpPr>
            <p:nvPr/>
          </p:nvSpPr>
          <p:spPr bwMode="auto">
            <a:xfrm>
              <a:off x="2202" y="2209"/>
              <a:ext cx="356" cy="364"/>
            </a:xfrm>
            <a:custGeom>
              <a:avLst/>
              <a:gdLst>
                <a:gd name="T0" fmla="*/ 356 w 356"/>
                <a:gd name="T1" fmla="*/ 31 h 364"/>
                <a:gd name="T2" fmla="*/ 53 w 356"/>
                <a:gd name="T3" fmla="*/ 0 h 364"/>
                <a:gd name="T4" fmla="*/ 0 w 356"/>
                <a:gd name="T5" fmla="*/ 357 h 364"/>
                <a:gd name="T6" fmla="*/ 46 w 356"/>
                <a:gd name="T7" fmla="*/ 364 h 364"/>
                <a:gd name="T8" fmla="*/ 53 w 356"/>
                <a:gd name="T9" fmla="*/ 334 h 364"/>
                <a:gd name="T10" fmla="*/ 144 w 356"/>
                <a:gd name="T11" fmla="*/ 342 h 364"/>
                <a:gd name="T12" fmla="*/ 136 w 356"/>
                <a:gd name="T13" fmla="*/ 327 h 364"/>
                <a:gd name="T14" fmla="*/ 326 w 356"/>
                <a:gd name="T15" fmla="*/ 349 h 364"/>
                <a:gd name="T16" fmla="*/ 349 w 356"/>
                <a:gd name="T17" fmla="*/ 61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57"/>
                  </a:lnTo>
                  <a:lnTo>
                    <a:pt x="46" y="364"/>
                  </a:lnTo>
                  <a:lnTo>
                    <a:pt x="53" y="334"/>
                  </a:lnTo>
                  <a:lnTo>
                    <a:pt x="144" y="342"/>
                  </a:lnTo>
                  <a:lnTo>
                    <a:pt x="136" y="327"/>
                  </a:lnTo>
                  <a:lnTo>
                    <a:pt x="326" y="349"/>
                  </a:lnTo>
                  <a:lnTo>
                    <a:pt x="349" y="61"/>
                  </a:lnTo>
                  <a:lnTo>
                    <a:pt x="356" y="31"/>
                  </a:lnTo>
                  <a:lnTo>
                    <a:pt x="356"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7" name="Freeform 222"/>
            <p:cNvSpPr>
              <a:spLocks/>
            </p:cNvSpPr>
            <p:nvPr/>
          </p:nvSpPr>
          <p:spPr bwMode="auto">
            <a:xfrm>
              <a:off x="3664" y="1633"/>
              <a:ext cx="303" cy="265"/>
            </a:xfrm>
            <a:custGeom>
              <a:avLst/>
              <a:gdLst>
                <a:gd name="T0" fmla="*/ 288 w 303"/>
                <a:gd name="T1" fmla="*/ 136 h 265"/>
                <a:gd name="T2" fmla="*/ 288 w 303"/>
                <a:gd name="T3" fmla="*/ 182 h 265"/>
                <a:gd name="T4" fmla="*/ 303 w 303"/>
                <a:gd name="T5" fmla="*/ 235 h 265"/>
                <a:gd name="T6" fmla="*/ 288 w 303"/>
                <a:gd name="T7" fmla="*/ 243 h 265"/>
                <a:gd name="T8" fmla="*/ 295 w 303"/>
                <a:gd name="T9" fmla="*/ 250 h 265"/>
                <a:gd name="T10" fmla="*/ 280 w 303"/>
                <a:gd name="T11" fmla="*/ 265 h 265"/>
                <a:gd name="T12" fmla="*/ 280 w 303"/>
                <a:gd name="T13" fmla="*/ 250 h 265"/>
                <a:gd name="T14" fmla="*/ 242 w 303"/>
                <a:gd name="T15" fmla="*/ 235 h 265"/>
                <a:gd name="T16" fmla="*/ 227 w 303"/>
                <a:gd name="T17" fmla="*/ 227 h 265"/>
                <a:gd name="T18" fmla="*/ 219 w 303"/>
                <a:gd name="T19" fmla="*/ 212 h 265"/>
                <a:gd name="T20" fmla="*/ 204 w 303"/>
                <a:gd name="T21" fmla="*/ 205 h 265"/>
                <a:gd name="T22" fmla="*/ 0 w 303"/>
                <a:gd name="T23" fmla="*/ 243 h 265"/>
                <a:gd name="T24" fmla="*/ 0 w 303"/>
                <a:gd name="T25" fmla="*/ 227 h 265"/>
                <a:gd name="T26" fmla="*/ 30 w 303"/>
                <a:gd name="T27" fmla="*/ 182 h 265"/>
                <a:gd name="T28" fmla="*/ 15 w 303"/>
                <a:gd name="T29" fmla="*/ 159 h 265"/>
                <a:gd name="T30" fmla="*/ 45 w 303"/>
                <a:gd name="T31" fmla="*/ 144 h 265"/>
                <a:gd name="T32" fmla="*/ 113 w 303"/>
                <a:gd name="T33" fmla="*/ 136 h 265"/>
                <a:gd name="T34" fmla="*/ 144 w 303"/>
                <a:gd name="T35" fmla="*/ 114 h 265"/>
                <a:gd name="T36" fmla="*/ 136 w 303"/>
                <a:gd name="T37" fmla="*/ 98 h 265"/>
                <a:gd name="T38" fmla="*/ 144 w 303"/>
                <a:gd name="T39" fmla="*/ 83 h 265"/>
                <a:gd name="T40" fmla="*/ 136 w 303"/>
                <a:gd name="T41" fmla="*/ 83 h 265"/>
                <a:gd name="T42" fmla="*/ 136 w 303"/>
                <a:gd name="T43" fmla="*/ 91 h 265"/>
                <a:gd name="T44" fmla="*/ 129 w 303"/>
                <a:gd name="T45" fmla="*/ 83 h 265"/>
                <a:gd name="T46" fmla="*/ 182 w 303"/>
                <a:gd name="T47" fmla="*/ 15 h 265"/>
                <a:gd name="T48" fmla="*/ 250 w 303"/>
                <a:gd name="T49" fmla="*/ 0 h 265"/>
                <a:gd name="T50" fmla="*/ 265 w 303"/>
                <a:gd name="T51" fmla="*/ 76 h 265"/>
                <a:gd name="T52" fmla="*/ 288 w 303"/>
                <a:gd name="T53" fmla="*/ 13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65">
                  <a:moveTo>
                    <a:pt x="288" y="136"/>
                  </a:moveTo>
                  <a:lnTo>
                    <a:pt x="288" y="182"/>
                  </a:lnTo>
                  <a:lnTo>
                    <a:pt x="303" y="235"/>
                  </a:lnTo>
                  <a:lnTo>
                    <a:pt x="288" y="243"/>
                  </a:lnTo>
                  <a:lnTo>
                    <a:pt x="295" y="250"/>
                  </a:lnTo>
                  <a:lnTo>
                    <a:pt x="280" y="265"/>
                  </a:lnTo>
                  <a:lnTo>
                    <a:pt x="280" y="250"/>
                  </a:lnTo>
                  <a:lnTo>
                    <a:pt x="242" y="235"/>
                  </a:lnTo>
                  <a:lnTo>
                    <a:pt x="227" y="227"/>
                  </a:lnTo>
                  <a:lnTo>
                    <a:pt x="219" y="212"/>
                  </a:lnTo>
                  <a:lnTo>
                    <a:pt x="204" y="205"/>
                  </a:lnTo>
                  <a:lnTo>
                    <a:pt x="0" y="243"/>
                  </a:lnTo>
                  <a:lnTo>
                    <a:pt x="0" y="227"/>
                  </a:lnTo>
                  <a:lnTo>
                    <a:pt x="30" y="182"/>
                  </a:lnTo>
                  <a:lnTo>
                    <a:pt x="15" y="159"/>
                  </a:lnTo>
                  <a:lnTo>
                    <a:pt x="45" y="144"/>
                  </a:lnTo>
                  <a:lnTo>
                    <a:pt x="113" y="136"/>
                  </a:lnTo>
                  <a:lnTo>
                    <a:pt x="144" y="114"/>
                  </a:lnTo>
                  <a:lnTo>
                    <a:pt x="136" y="98"/>
                  </a:lnTo>
                  <a:lnTo>
                    <a:pt x="144" y="83"/>
                  </a:lnTo>
                  <a:lnTo>
                    <a:pt x="136" y="83"/>
                  </a:lnTo>
                  <a:lnTo>
                    <a:pt x="136" y="91"/>
                  </a:lnTo>
                  <a:lnTo>
                    <a:pt x="129" y="83"/>
                  </a:lnTo>
                  <a:lnTo>
                    <a:pt x="182" y="15"/>
                  </a:lnTo>
                  <a:lnTo>
                    <a:pt x="250" y="0"/>
                  </a:lnTo>
                  <a:lnTo>
                    <a:pt x="265" y="76"/>
                  </a:lnTo>
                  <a:lnTo>
                    <a:pt x="288" y="13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8" name="Freeform 223"/>
            <p:cNvSpPr>
              <a:spLocks/>
            </p:cNvSpPr>
            <p:nvPr/>
          </p:nvSpPr>
          <p:spPr bwMode="auto">
            <a:xfrm>
              <a:off x="3664" y="1633"/>
              <a:ext cx="303" cy="265"/>
            </a:xfrm>
            <a:custGeom>
              <a:avLst/>
              <a:gdLst>
                <a:gd name="T0" fmla="*/ 288 w 303"/>
                <a:gd name="T1" fmla="*/ 136 h 265"/>
                <a:gd name="T2" fmla="*/ 288 w 303"/>
                <a:gd name="T3" fmla="*/ 182 h 265"/>
                <a:gd name="T4" fmla="*/ 303 w 303"/>
                <a:gd name="T5" fmla="*/ 235 h 265"/>
                <a:gd name="T6" fmla="*/ 288 w 303"/>
                <a:gd name="T7" fmla="*/ 243 h 265"/>
                <a:gd name="T8" fmla="*/ 295 w 303"/>
                <a:gd name="T9" fmla="*/ 250 h 265"/>
                <a:gd name="T10" fmla="*/ 280 w 303"/>
                <a:gd name="T11" fmla="*/ 265 h 265"/>
                <a:gd name="T12" fmla="*/ 280 w 303"/>
                <a:gd name="T13" fmla="*/ 250 h 265"/>
                <a:gd name="T14" fmla="*/ 242 w 303"/>
                <a:gd name="T15" fmla="*/ 235 h 265"/>
                <a:gd name="T16" fmla="*/ 227 w 303"/>
                <a:gd name="T17" fmla="*/ 227 h 265"/>
                <a:gd name="T18" fmla="*/ 219 w 303"/>
                <a:gd name="T19" fmla="*/ 212 h 265"/>
                <a:gd name="T20" fmla="*/ 204 w 303"/>
                <a:gd name="T21" fmla="*/ 205 h 265"/>
                <a:gd name="T22" fmla="*/ 0 w 303"/>
                <a:gd name="T23" fmla="*/ 243 h 265"/>
                <a:gd name="T24" fmla="*/ 0 w 303"/>
                <a:gd name="T25" fmla="*/ 227 h 265"/>
                <a:gd name="T26" fmla="*/ 30 w 303"/>
                <a:gd name="T27" fmla="*/ 182 h 265"/>
                <a:gd name="T28" fmla="*/ 15 w 303"/>
                <a:gd name="T29" fmla="*/ 159 h 265"/>
                <a:gd name="T30" fmla="*/ 45 w 303"/>
                <a:gd name="T31" fmla="*/ 144 h 265"/>
                <a:gd name="T32" fmla="*/ 113 w 303"/>
                <a:gd name="T33" fmla="*/ 136 h 265"/>
                <a:gd name="T34" fmla="*/ 144 w 303"/>
                <a:gd name="T35" fmla="*/ 114 h 265"/>
                <a:gd name="T36" fmla="*/ 136 w 303"/>
                <a:gd name="T37" fmla="*/ 98 h 265"/>
                <a:gd name="T38" fmla="*/ 144 w 303"/>
                <a:gd name="T39" fmla="*/ 83 h 265"/>
                <a:gd name="T40" fmla="*/ 136 w 303"/>
                <a:gd name="T41" fmla="*/ 83 h 265"/>
                <a:gd name="T42" fmla="*/ 136 w 303"/>
                <a:gd name="T43" fmla="*/ 91 h 265"/>
                <a:gd name="T44" fmla="*/ 129 w 303"/>
                <a:gd name="T45" fmla="*/ 83 h 265"/>
                <a:gd name="T46" fmla="*/ 182 w 303"/>
                <a:gd name="T47" fmla="*/ 15 h 265"/>
                <a:gd name="T48" fmla="*/ 250 w 303"/>
                <a:gd name="T49" fmla="*/ 0 h 265"/>
                <a:gd name="T50" fmla="*/ 265 w 303"/>
                <a:gd name="T51" fmla="*/ 76 h 265"/>
                <a:gd name="T52" fmla="*/ 288 w 303"/>
                <a:gd name="T53" fmla="*/ 136 h 265"/>
                <a:gd name="T54" fmla="*/ 288 w 303"/>
                <a:gd name="T55" fmla="*/ 14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65">
                  <a:moveTo>
                    <a:pt x="288" y="136"/>
                  </a:moveTo>
                  <a:lnTo>
                    <a:pt x="288" y="182"/>
                  </a:lnTo>
                  <a:lnTo>
                    <a:pt x="303" y="235"/>
                  </a:lnTo>
                  <a:lnTo>
                    <a:pt x="288" y="243"/>
                  </a:lnTo>
                  <a:lnTo>
                    <a:pt x="295" y="250"/>
                  </a:lnTo>
                  <a:lnTo>
                    <a:pt x="280" y="265"/>
                  </a:lnTo>
                  <a:lnTo>
                    <a:pt x="280" y="250"/>
                  </a:lnTo>
                  <a:lnTo>
                    <a:pt x="242" y="235"/>
                  </a:lnTo>
                  <a:lnTo>
                    <a:pt x="227" y="227"/>
                  </a:lnTo>
                  <a:lnTo>
                    <a:pt x="219" y="212"/>
                  </a:lnTo>
                  <a:lnTo>
                    <a:pt x="204" y="205"/>
                  </a:lnTo>
                  <a:lnTo>
                    <a:pt x="0" y="243"/>
                  </a:lnTo>
                  <a:lnTo>
                    <a:pt x="0" y="227"/>
                  </a:lnTo>
                  <a:lnTo>
                    <a:pt x="30" y="182"/>
                  </a:lnTo>
                  <a:lnTo>
                    <a:pt x="15" y="159"/>
                  </a:lnTo>
                  <a:lnTo>
                    <a:pt x="45" y="144"/>
                  </a:lnTo>
                  <a:lnTo>
                    <a:pt x="113" y="136"/>
                  </a:lnTo>
                  <a:lnTo>
                    <a:pt x="144" y="114"/>
                  </a:lnTo>
                  <a:lnTo>
                    <a:pt x="136" y="98"/>
                  </a:lnTo>
                  <a:lnTo>
                    <a:pt x="144" y="83"/>
                  </a:lnTo>
                  <a:lnTo>
                    <a:pt x="136" y="83"/>
                  </a:lnTo>
                  <a:lnTo>
                    <a:pt x="136" y="91"/>
                  </a:lnTo>
                  <a:lnTo>
                    <a:pt x="129" y="83"/>
                  </a:lnTo>
                  <a:lnTo>
                    <a:pt x="182" y="15"/>
                  </a:lnTo>
                  <a:lnTo>
                    <a:pt x="250" y="0"/>
                  </a:lnTo>
                  <a:lnTo>
                    <a:pt x="265" y="76"/>
                  </a:lnTo>
                  <a:lnTo>
                    <a:pt x="288" y="136"/>
                  </a:lnTo>
                  <a:lnTo>
                    <a:pt x="288" y="14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9" name="Freeform 224"/>
            <p:cNvSpPr>
              <a:spLocks/>
            </p:cNvSpPr>
            <p:nvPr/>
          </p:nvSpPr>
          <p:spPr bwMode="auto">
            <a:xfrm>
              <a:off x="3505" y="2179"/>
              <a:ext cx="431" cy="197"/>
            </a:xfrm>
            <a:custGeom>
              <a:avLst/>
              <a:gdLst>
                <a:gd name="T0" fmla="*/ 409 w 431"/>
                <a:gd name="T1" fmla="*/ 53 h 197"/>
                <a:gd name="T2" fmla="*/ 378 w 431"/>
                <a:gd name="T3" fmla="*/ 45 h 197"/>
                <a:gd name="T4" fmla="*/ 378 w 431"/>
                <a:gd name="T5" fmla="*/ 38 h 197"/>
                <a:gd name="T6" fmla="*/ 386 w 431"/>
                <a:gd name="T7" fmla="*/ 30 h 197"/>
                <a:gd name="T8" fmla="*/ 394 w 431"/>
                <a:gd name="T9" fmla="*/ 15 h 197"/>
                <a:gd name="T10" fmla="*/ 409 w 431"/>
                <a:gd name="T11" fmla="*/ 15 h 197"/>
                <a:gd name="T12" fmla="*/ 401 w 431"/>
                <a:gd name="T13" fmla="*/ 0 h 197"/>
                <a:gd name="T14" fmla="*/ 121 w 431"/>
                <a:gd name="T15" fmla="*/ 45 h 197"/>
                <a:gd name="T16" fmla="*/ 106 w 431"/>
                <a:gd name="T17" fmla="*/ 83 h 197"/>
                <a:gd name="T18" fmla="*/ 75 w 431"/>
                <a:gd name="T19" fmla="*/ 91 h 197"/>
                <a:gd name="T20" fmla="*/ 22 w 431"/>
                <a:gd name="T21" fmla="*/ 129 h 197"/>
                <a:gd name="T22" fmla="*/ 0 w 431"/>
                <a:gd name="T23" fmla="*/ 152 h 197"/>
                <a:gd name="T24" fmla="*/ 60 w 431"/>
                <a:gd name="T25" fmla="*/ 159 h 197"/>
                <a:gd name="T26" fmla="*/ 166 w 431"/>
                <a:gd name="T27" fmla="*/ 137 h 197"/>
                <a:gd name="T28" fmla="*/ 242 w 431"/>
                <a:gd name="T29" fmla="*/ 144 h 197"/>
                <a:gd name="T30" fmla="*/ 333 w 431"/>
                <a:gd name="T31" fmla="*/ 190 h 197"/>
                <a:gd name="T32" fmla="*/ 341 w 431"/>
                <a:gd name="T33" fmla="*/ 182 h 197"/>
                <a:gd name="T34" fmla="*/ 363 w 431"/>
                <a:gd name="T35" fmla="*/ 144 h 197"/>
                <a:gd name="T36" fmla="*/ 363 w 431"/>
                <a:gd name="T37" fmla="*/ 137 h 197"/>
                <a:gd name="T38" fmla="*/ 394 w 431"/>
                <a:gd name="T39" fmla="*/ 121 h 197"/>
                <a:gd name="T40" fmla="*/ 394 w 431"/>
                <a:gd name="T41" fmla="*/ 121 h 197"/>
                <a:gd name="T42" fmla="*/ 401 w 431"/>
                <a:gd name="T43" fmla="*/ 121 h 197"/>
                <a:gd name="T44" fmla="*/ 409 w 431"/>
                <a:gd name="T45" fmla="*/ 99 h 197"/>
                <a:gd name="T46" fmla="*/ 401 w 431"/>
                <a:gd name="T47" fmla="*/ 99 h 197"/>
                <a:gd name="T48" fmla="*/ 394 w 431"/>
                <a:gd name="T49" fmla="*/ 106 h 197"/>
                <a:gd name="T50" fmla="*/ 363 w 431"/>
                <a:gd name="T51" fmla="*/ 99 h 197"/>
                <a:gd name="T52" fmla="*/ 394 w 431"/>
                <a:gd name="T53" fmla="*/ 83 h 197"/>
                <a:gd name="T54" fmla="*/ 386 w 431"/>
                <a:gd name="T55" fmla="*/ 83 h 197"/>
                <a:gd name="T56" fmla="*/ 363 w 431"/>
                <a:gd name="T57" fmla="*/ 76 h 197"/>
                <a:gd name="T58" fmla="*/ 378 w 431"/>
                <a:gd name="T59" fmla="*/ 76 h 197"/>
                <a:gd name="T60" fmla="*/ 394 w 431"/>
                <a:gd name="T61" fmla="*/ 76 h 197"/>
                <a:gd name="T62" fmla="*/ 431 w 431"/>
                <a:gd name="T63"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16" y="38"/>
                  </a:moveTo>
                  <a:lnTo>
                    <a:pt x="409" y="53"/>
                  </a:lnTo>
                  <a:lnTo>
                    <a:pt x="409" y="38"/>
                  </a:lnTo>
                  <a:lnTo>
                    <a:pt x="378" y="45"/>
                  </a:lnTo>
                  <a:lnTo>
                    <a:pt x="371" y="23"/>
                  </a:lnTo>
                  <a:lnTo>
                    <a:pt x="378" y="38"/>
                  </a:lnTo>
                  <a:lnTo>
                    <a:pt x="394" y="30"/>
                  </a:lnTo>
                  <a:lnTo>
                    <a:pt x="386" y="30"/>
                  </a:lnTo>
                  <a:lnTo>
                    <a:pt x="401" y="23"/>
                  </a:lnTo>
                  <a:lnTo>
                    <a:pt x="394" y="15"/>
                  </a:lnTo>
                  <a:lnTo>
                    <a:pt x="409" y="23"/>
                  </a:lnTo>
                  <a:lnTo>
                    <a:pt x="409" y="15"/>
                  </a:lnTo>
                  <a:lnTo>
                    <a:pt x="416" y="30"/>
                  </a:lnTo>
                  <a:lnTo>
                    <a:pt x="401" y="0"/>
                  </a:lnTo>
                  <a:lnTo>
                    <a:pt x="394" y="0"/>
                  </a:lnTo>
                  <a:lnTo>
                    <a:pt x="121" y="45"/>
                  </a:lnTo>
                  <a:lnTo>
                    <a:pt x="121" y="68"/>
                  </a:lnTo>
                  <a:lnTo>
                    <a:pt x="106" y="83"/>
                  </a:lnTo>
                  <a:lnTo>
                    <a:pt x="83" y="99"/>
                  </a:lnTo>
                  <a:lnTo>
                    <a:pt x="75" y="91"/>
                  </a:lnTo>
                  <a:lnTo>
                    <a:pt x="60" y="106"/>
                  </a:lnTo>
                  <a:lnTo>
                    <a:pt x="22" y="129"/>
                  </a:lnTo>
                  <a:lnTo>
                    <a:pt x="15" y="144"/>
                  </a:lnTo>
                  <a:lnTo>
                    <a:pt x="0" y="152"/>
                  </a:lnTo>
                  <a:lnTo>
                    <a:pt x="0" y="167"/>
                  </a:lnTo>
                  <a:lnTo>
                    <a:pt x="60" y="159"/>
                  </a:lnTo>
                  <a:lnTo>
                    <a:pt x="98" y="144"/>
                  </a:lnTo>
                  <a:lnTo>
                    <a:pt x="166" y="137"/>
                  </a:lnTo>
                  <a:lnTo>
                    <a:pt x="182" y="152"/>
                  </a:lnTo>
                  <a:lnTo>
                    <a:pt x="242" y="144"/>
                  </a:lnTo>
                  <a:lnTo>
                    <a:pt x="310" y="197"/>
                  </a:lnTo>
                  <a:lnTo>
                    <a:pt x="333" y="190"/>
                  </a:lnTo>
                  <a:lnTo>
                    <a:pt x="333" y="167"/>
                  </a:lnTo>
                  <a:lnTo>
                    <a:pt x="341" y="182"/>
                  </a:lnTo>
                  <a:lnTo>
                    <a:pt x="348" y="152"/>
                  </a:lnTo>
                  <a:lnTo>
                    <a:pt x="363" y="144"/>
                  </a:lnTo>
                  <a:lnTo>
                    <a:pt x="356" y="129"/>
                  </a:lnTo>
                  <a:lnTo>
                    <a:pt x="363" y="137"/>
                  </a:lnTo>
                  <a:lnTo>
                    <a:pt x="371" y="121"/>
                  </a:lnTo>
                  <a:lnTo>
                    <a:pt x="394" y="121"/>
                  </a:lnTo>
                  <a:lnTo>
                    <a:pt x="394" y="114"/>
                  </a:lnTo>
                  <a:lnTo>
                    <a:pt x="394" y="121"/>
                  </a:lnTo>
                  <a:lnTo>
                    <a:pt x="394" y="114"/>
                  </a:lnTo>
                  <a:lnTo>
                    <a:pt x="401" y="121"/>
                  </a:lnTo>
                  <a:lnTo>
                    <a:pt x="409" y="106"/>
                  </a:lnTo>
                  <a:lnTo>
                    <a:pt x="409" y="99"/>
                  </a:lnTo>
                  <a:lnTo>
                    <a:pt x="401" y="106"/>
                  </a:lnTo>
                  <a:lnTo>
                    <a:pt x="401" y="99"/>
                  </a:lnTo>
                  <a:lnTo>
                    <a:pt x="401" y="106"/>
                  </a:lnTo>
                  <a:lnTo>
                    <a:pt x="394" y="106"/>
                  </a:lnTo>
                  <a:lnTo>
                    <a:pt x="378" y="114"/>
                  </a:lnTo>
                  <a:lnTo>
                    <a:pt x="363" y="99"/>
                  </a:lnTo>
                  <a:lnTo>
                    <a:pt x="386" y="106"/>
                  </a:lnTo>
                  <a:lnTo>
                    <a:pt x="394" y="83"/>
                  </a:lnTo>
                  <a:lnTo>
                    <a:pt x="378" y="91"/>
                  </a:lnTo>
                  <a:lnTo>
                    <a:pt x="386" y="83"/>
                  </a:lnTo>
                  <a:lnTo>
                    <a:pt x="371" y="83"/>
                  </a:lnTo>
                  <a:lnTo>
                    <a:pt x="363" y="76"/>
                  </a:lnTo>
                  <a:lnTo>
                    <a:pt x="386" y="76"/>
                  </a:lnTo>
                  <a:lnTo>
                    <a:pt x="378" y="76"/>
                  </a:lnTo>
                  <a:lnTo>
                    <a:pt x="394" y="68"/>
                  </a:lnTo>
                  <a:lnTo>
                    <a:pt x="394" y="76"/>
                  </a:lnTo>
                  <a:lnTo>
                    <a:pt x="409" y="76"/>
                  </a:lnTo>
                  <a:lnTo>
                    <a:pt x="431" y="53"/>
                  </a:lnTo>
                  <a:lnTo>
                    <a:pt x="416" y="3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0" name="Freeform 225"/>
            <p:cNvSpPr>
              <a:spLocks/>
            </p:cNvSpPr>
            <p:nvPr/>
          </p:nvSpPr>
          <p:spPr bwMode="auto">
            <a:xfrm>
              <a:off x="3505" y="2179"/>
              <a:ext cx="431" cy="197"/>
            </a:xfrm>
            <a:custGeom>
              <a:avLst/>
              <a:gdLst>
                <a:gd name="T0" fmla="*/ 409 w 431"/>
                <a:gd name="T1" fmla="*/ 53 h 197"/>
                <a:gd name="T2" fmla="*/ 378 w 431"/>
                <a:gd name="T3" fmla="*/ 45 h 197"/>
                <a:gd name="T4" fmla="*/ 378 w 431"/>
                <a:gd name="T5" fmla="*/ 38 h 197"/>
                <a:gd name="T6" fmla="*/ 386 w 431"/>
                <a:gd name="T7" fmla="*/ 30 h 197"/>
                <a:gd name="T8" fmla="*/ 394 w 431"/>
                <a:gd name="T9" fmla="*/ 15 h 197"/>
                <a:gd name="T10" fmla="*/ 409 w 431"/>
                <a:gd name="T11" fmla="*/ 15 h 197"/>
                <a:gd name="T12" fmla="*/ 401 w 431"/>
                <a:gd name="T13" fmla="*/ 0 h 197"/>
                <a:gd name="T14" fmla="*/ 121 w 431"/>
                <a:gd name="T15" fmla="*/ 45 h 197"/>
                <a:gd name="T16" fmla="*/ 106 w 431"/>
                <a:gd name="T17" fmla="*/ 83 h 197"/>
                <a:gd name="T18" fmla="*/ 75 w 431"/>
                <a:gd name="T19" fmla="*/ 91 h 197"/>
                <a:gd name="T20" fmla="*/ 22 w 431"/>
                <a:gd name="T21" fmla="*/ 129 h 197"/>
                <a:gd name="T22" fmla="*/ 0 w 431"/>
                <a:gd name="T23" fmla="*/ 152 h 197"/>
                <a:gd name="T24" fmla="*/ 60 w 431"/>
                <a:gd name="T25" fmla="*/ 159 h 197"/>
                <a:gd name="T26" fmla="*/ 166 w 431"/>
                <a:gd name="T27" fmla="*/ 137 h 197"/>
                <a:gd name="T28" fmla="*/ 242 w 431"/>
                <a:gd name="T29" fmla="*/ 144 h 197"/>
                <a:gd name="T30" fmla="*/ 333 w 431"/>
                <a:gd name="T31" fmla="*/ 190 h 197"/>
                <a:gd name="T32" fmla="*/ 341 w 431"/>
                <a:gd name="T33" fmla="*/ 182 h 197"/>
                <a:gd name="T34" fmla="*/ 363 w 431"/>
                <a:gd name="T35" fmla="*/ 144 h 197"/>
                <a:gd name="T36" fmla="*/ 363 w 431"/>
                <a:gd name="T37" fmla="*/ 137 h 197"/>
                <a:gd name="T38" fmla="*/ 394 w 431"/>
                <a:gd name="T39" fmla="*/ 121 h 197"/>
                <a:gd name="T40" fmla="*/ 394 w 431"/>
                <a:gd name="T41" fmla="*/ 121 h 197"/>
                <a:gd name="T42" fmla="*/ 401 w 431"/>
                <a:gd name="T43" fmla="*/ 121 h 197"/>
                <a:gd name="T44" fmla="*/ 409 w 431"/>
                <a:gd name="T45" fmla="*/ 99 h 197"/>
                <a:gd name="T46" fmla="*/ 401 w 431"/>
                <a:gd name="T47" fmla="*/ 99 h 197"/>
                <a:gd name="T48" fmla="*/ 394 w 431"/>
                <a:gd name="T49" fmla="*/ 106 h 197"/>
                <a:gd name="T50" fmla="*/ 363 w 431"/>
                <a:gd name="T51" fmla="*/ 99 h 197"/>
                <a:gd name="T52" fmla="*/ 394 w 431"/>
                <a:gd name="T53" fmla="*/ 83 h 197"/>
                <a:gd name="T54" fmla="*/ 386 w 431"/>
                <a:gd name="T55" fmla="*/ 83 h 197"/>
                <a:gd name="T56" fmla="*/ 363 w 431"/>
                <a:gd name="T57" fmla="*/ 76 h 197"/>
                <a:gd name="T58" fmla="*/ 378 w 431"/>
                <a:gd name="T59" fmla="*/ 76 h 197"/>
                <a:gd name="T60" fmla="*/ 394 w 431"/>
                <a:gd name="T61" fmla="*/ 76 h 197"/>
                <a:gd name="T62" fmla="*/ 431 w 431"/>
                <a:gd name="T63" fmla="*/ 53 h 197"/>
                <a:gd name="T64" fmla="*/ 416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16" y="38"/>
                  </a:moveTo>
                  <a:lnTo>
                    <a:pt x="409" y="53"/>
                  </a:lnTo>
                  <a:lnTo>
                    <a:pt x="409" y="38"/>
                  </a:lnTo>
                  <a:lnTo>
                    <a:pt x="378" y="45"/>
                  </a:lnTo>
                  <a:lnTo>
                    <a:pt x="371" y="23"/>
                  </a:lnTo>
                  <a:lnTo>
                    <a:pt x="378" y="38"/>
                  </a:lnTo>
                  <a:lnTo>
                    <a:pt x="394" y="30"/>
                  </a:lnTo>
                  <a:lnTo>
                    <a:pt x="386" y="30"/>
                  </a:lnTo>
                  <a:lnTo>
                    <a:pt x="401" y="23"/>
                  </a:lnTo>
                  <a:lnTo>
                    <a:pt x="394" y="15"/>
                  </a:lnTo>
                  <a:lnTo>
                    <a:pt x="409" y="23"/>
                  </a:lnTo>
                  <a:lnTo>
                    <a:pt x="409" y="15"/>
                  </a:lnTo>
                  <a:lnTo>
                    <a:pt x="416" y="30"/>
                  </a:lnTo>
                  <a:lnTo>
                    <a:pt x="401" y="0"/>
                  </a:lnTo>
                  <a:lnTo>
                    <a:pt x="394" y="0"/>
                  </a:lnTo>
                  <a:lnTo>
                    <a:pt x="121" y="45"/>
                  </a:lnTo>
                  <a:lnTo>
                    <a:pt x="121" y="68"/>
                  </a:lnTo>
                  <a:lnTo>
                    <a:pt x="106" y="83"/>
                  </a:lnTo>
                  <a:lnTo>
                    <a:pt x="83" y="99"/>
                  </a:lnTo>
                  <a:lnTo>
                    <a:pt x="75" y="91"/>
                  </a:lnTo>
                  <a:lnTo>
                    <a:pt x="60" y="106"/>
                  </a:lnTo>
                  <a:lnTo>
                    <a:pt x="22" y="129"/>
                  </a:lnTo>
                  <a:lnTo>
                    <a:pt x="15" y="144"/>
                  </a:lnTo>
                  <a:lnTo>
                    <a:pt x="0" y="152"/>
                  </a:lnTo>
                  <a:lnTo>
                    <a:pt x="0" y="167"/>
                  </a:lnTo>
                  <a:lnTo>
                    <a:pt x="60" y="159"/>
                  </a:lnTo>
                  <a:lnTo>
                    <a:pt x="98" y="144"/>
                  </a:lnTo>
                  <a:lnTo>
                    <a:pt x="166" y="137"/>
                  </a:lnTo>
                  <a:lnTo>
                    <a:pt x="182" y="152"/>
                  </a:lnTo>
                  <a:lnTo>
                    <a:pt x="242" y="144"/>
                  </a:lnTo>
                  <a:lnTo>
                    <a:pt x="310" y="197"/>
                  </a:lnTo>
                  <a:lnTo>
                    <a:pt x="333" y="190"/>
                  </a:lnTo>
                  <a:lnTo>
                    <a:pt x="333" y="167"/>
                  </a:lnTo>
                  <a:lnTo>
                    <a:pt x="341" y="182"/>
                  </a:lnTo>
                  <a:lnTo>
                    <a:pt x="348" y="152"/>
                  </a:lnTo>
                  <a:lnTo>
                    <a:pt x="363" y="144"/>
                  </a:lnTo>
                  <a:lnTo>
                    <a:pt x="356" y="129"/>
                  </a:lnTo>
                  <a:lnTo>
                    <a:pt x="363" y="137"/>
                  </a:lnTo>
                  <a:lnTo>
                    <a:pt x="371" y="121"/>
                  </a:lnTo>
                  <a:lnTo>
                    <a:pt x="394" y="121"/>
                  </a:lnTo>
                  <a:lnTo>
                    <a:pt x="394" y="114"/>
                  </a:lnTo>
                  <a:lnTo>
                    <a:pt x="394" y="121"/>
                  </a:lnTo>
                  <a:lnTo>
                    <a:pt x="394" y="114"/>
                  </a:lnTo>
                  <a:lnTo>
                    <a:pt x="401" y="121"/>
                  </a:lnTo>
                  <a:lnTo>
                    <a:pt x="409" y="106"/>
                  </a:lnTo>
                  <a:lnTo>
                    <a:pt x="409" y="99"/>
                  </a:lnTo>
                  <a:lnTo>
                    <a:pt x="401" y="106"/>
                  </a:lnTo>
                  <a:lnTo>
                    <a:pt x="401" y="99"/>
                  </a:lnTo>
                  <a:lnTo>
                    <a:pt x="401" y="106"/>
                  </a:lnTo>
                  <a:lnTo>
                    <a:pt x="394" y="106"/>
                  </a:lnTo>
                  <a:lnTo>
                    <a:pt x="378" y="114"/>
                  </a:lnTo>
                  <a:lnTo>
                    <a:pt x="363" y="99"/>
                  </a:lnTo>
                  <a:lnTo>
                    <a:pt x="386" y="106"/>
                  </a:lnTo>
                  <a:lnTo>
                    <a:pt x="394" y="83"/>
                  </a:lnTo>
                  <a:lnTo>
                    <a:pt x="378" y="91"/>
                  </a:lnTo>
                  <a:lnTo>
                    <a:pt x="386" y="83"/>
                  </a:lnTo>
                  <a:lnTo>
                    <a:pt x="371" y="83"/>
                  </a:lnTo>
                  <a:lnTo>
                    <a:pt x="363" y="76"/>
                  </a:lnTo>
                  <a:lnTo>
                    <a:pt x="386" y="76"/>
                  </a:lnTo>
                  <a:lnTo>
                    <a:pt x="378" y="76"/>
                  </a:lnTo>
                  <a:lnTo>
                    <a:pt x="394" y="68"/>
                  </a:lnTo>
                  <a:lnTo>
                    <a:pt x="394" y="76"/>
                  </a:lnTo>
                  <a:lnTo>
                    <a:pt x="409" y="76"/>
                  </a:lnTo>
                  <a:lnTo>
                    <a:pt x="431" y="53"/>
                  </a:lnTo>
                  <a:lnTo>
                    <a:pt x="416" y="38"/>
                  </a:lnTo>
                  <a:lnTo>
                    <a:pt x="416" y="4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1" name="Line 226"/>
            <p:cNvSpPr>
              <a:spLocks noChangeShapeType="1"/>
            </p:cNvSpPr>
            <p:nvPr/>
          </p:nvSpPr>
          <p:spPr bwMode="auto">
            <a:xfrm>
              <a:off x="3914" y="2179"/>
              <a:ext cx="7" cy="15"/>
            </a:xfrm>
            <a:prstGeom prst="line">
              <a:avLst/>
            </a:prstGeom>
            <a:noFill/>
            <a:ln w="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2" name="Freeform 227"/>
            <p:cNvSpPr>
              <a:spLocks/>
            </p:cNvSpPr>
            <p:nvPr/>
          </p:nvSpPr>
          <p:spPr bwMode="auto">
            <a:xfrm>
              <a:off x="2551" y="1481"/>
              <a:ext cx="333" cy="205"/>
            </a:xfrm>
            <a:custGeom>
              <a:avLst/>
              <a:gdLst>
                <a:gd name="T0" fmla="*/ 333 w 333"/>
                <a:gd name="T1" fmla="*/ 205 h 205"/>
                <a:gd name="T2" fmla="*/ 0 w 333"/>
                <a:gd name="T3" fmla="*/ 190 h 205"/>
                <a:gd name="T4" fmla="*/ 15 w 333"/>
                <a:gd name="T5" fmla="*/ 0 h 205"/>
                <a:gd name="T6" fmla="*/ 302 w 333"/>
                <a:gd name="T7" fmla="*/ 15 h 205"/>
                <a:gd name="T8" fmla="*/ 333 w 333"/>
                <a:gd name="T9" fmla="*/ 205 h 205"/>
              </a:gdLst>
              <a:ahLst/>
              <a:cxnLst>
                <a:cxn ang="0">
                  <a:pos x="T0" y="T1"/>
                </a:cxn>
                <a:cxn ang="0">
                  <a:pos x="T2" y="T3"/>
                </a:cxn>
                <a:cxn ang="0">
                  <a:pos x="T4" y="T5"/>
                </a:cxn>
                <a:cxn ang="0">
                  <a:pos x="T6" y="T7"/>
                </a:cxn>
                <a:cxn ang="0">
                  <a:pos x="T8" y="T9"/>
                </a:cxn>
              </a:cxnLst>
              <a:rect l="0" t="0" r="r" b="b"/>
              <a:pathLst>
                <a:path w="333" h="205">
                  <a:moveTo>
                    <a:pt x="333" y="205"/>
                  </a:moveTo>
                  <a:lnTo>
                    <a:pt x="0" y="190"/>
                  </a:lnTo>
                  <a:lnTo>
                    <a:pt x="15" y="0"/>
                  </a:lnTo>
                  <a:lnTo>
                    <a:pt x="302" y="15"/>
                  </a:lnTo>
                  <a:lnTo>
                    <a:pt x="333" y="20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3" name="Freeform 228"/>
            <p:cNvSpPr>
              <a:spLocks/>
            </p:cNvSpPr>
            <p:nvPr/>
          </p:nvSpPr>
          <p:spPr bwMode="auto">
            <a:xfrm>
              <a:off x="2551" y="1481"/>
              <a:ext cx="333" cy="212"/>
            </a:xfrm>
            <a:custGeom>
              <a:avLst/>
              <a:gdLst>
                <a:gd name="T0" fmla="*/ 333 w 333"/>
                <a:gd name="T1" fmla="*/ 205 h 212"/>
                <a:gd name="T2" fmla="*/ 0 w 333"/>
                <a:gd name="T3" fmla="*/ 190 h 212"/>
                <a:gd name="T4" fmla="*/ 15 w 333"/>
                <a:gd name="T5" fmla="*/ 0 h 212"/>
                <a:gd name="T6" fmla="*/ 302 w 333"/>
                <a:gd name="T7" fmla="*/ 15 h 212"/>
                <a:gd name="T8" fmla="*/ 333 w 333"/>
                <a:gd name="T9" fmla="*/ 205 h 212"/>
                <a:gd name="T10" fmla="*/ 333 w 333"/>
                <a:gd name="T11" fmla="*/ 212 h 212"/>
              </a:gdLst>
              <a:ahLst/>
              <a:cxnLst>
                <a:cxn ang="0">
                  <a:pos x="T0" y="T1"/>
                </a:cxn>
                <a:cxn ang="0">
                  <a:pos x="T2" y="T3"/>
                </a:cxn>
                <a:cxn ang="0">
                  <a:pos x="T4" y="T5"/>
                </a:cxn>
                <a:cxn ang="0">
                  <a:pos x="T6" y="T7"/>
                </a:cxn>
                <a:cxn ang="0">
                  <a:pos x="T8" y="T9"/>
                </a:cxn>
                <a:cxn ang="0">
                  <a:pos x="T10" y="T11"/>
                </a:cxn>
              </a:cxnLst>
              <a:rect l="0" t="0" r="r" b="b"/>
              <a:pathLst>
                <a:path w="333" h="212">
                  <a:moveTo>
                    <a:pt x="333" y="205"/>
                  </a:moveTo>
                  <a:lnTo>
                    <a:pt x="0" y="190"/>
                  </a:lnTo>
                  <a:lnTo>
                    <a:pt x="15" y="0"/>
                  </a:lnTo>
                  <a:lnTo>
                    <a:pt x="302" y="15"/>
                  </a:lnTo>
                  <a:lnTo>
                    <a:pt x="333" y="205"/>
                  </a:lnTo>
                  <a:lnTo>
                    <a:pt x="333" y="21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4" name="Freeform 229"/>
            <p:cNvSpPr>
              <a:spLocks/>
            </p:cNvSpPr>
            <p:nvPr/>
          </p:nvSpPr>
          <p:spPr bwMode="auto">
            <a:xfrm>
              <a:off x="3429" y="1883"/>
              <a:ext cx="212" cy="235"/>
            </a:xfrm>
            <a:custGeom>
              <a:avLst/>
              <a:gdLst>
                <a:gd name="T0" fmla="*/ 197 w 212"/>
                <a:gd name="T1" fmla="*/ 0 h 235"/>
                <a:gd name="T2" fmla="*/ 151 w 212"/>
                <a:gd name="T3" fmla="*/ 38 h 235"/>
                <a:gd name="T4" fmla="*/ 114 w 212"/>
                <a:gd name="T5" fmla="*/ 53 h 235"/>
                <a:gd name="T6" fmla="*/ 91 w 212"/>
                <a:gd name="T7" fmla="*/ 53 h 235"/>
                <a:gd name="T8" fmla="*/ 98 w 212"/>
                <a:gd name="T9" fmla="*/ 38 h 235"/>
                <a:gd name="T10" fmla="*/ 91 w 212"/>
                <a:gd name="T11" fmla="*/ 46 h 235"/>
                <a:gd name="T12" fmla="*/ 68 w 212"/>
                <a:gd name="T13" fmla="*/ 30 h 235"/>
                <a:gd name="T14" fmla="*/ 0 w 212"/>
                <a:gd name="T15" fmla="*/ 46 h 235"/>
                <a:gd name="T16" fmla="*/ 23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5 w 212"/>
                <a:gd name="T39" fmla="*/ 152 h 235"/>
                <a:gd name="T40" fmla="*/ 212 w 212"/>
                <a:gd name="T41" fmla="*/ 106 h 235"/>
                <a:gd name="T42" fmla="*/ 205 w 212"/>
                <a:gd name="T43" fmla="*/ 84 h 235"/>
                <a:gd name="T44" fmla="*/ 212 w 212"/>
                <a:gd name="T45" fmla="*/ 84 h 235"/>
                <a:gd name="T46" fmla="*/ 197 w 212"/>
                <a:gd name="T4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35">
                  <a:moveTo>
                    <a:pt x="197" y="0"/>
                  </a:moveTo>
                  <a:lnTo>
                    <a:pt x="151" y="38"/>
                  </a:lnTo>
                  <a:lnTo>
                    <a:pt x="114" y="53"/>
                  </a:lnTo>
                  <a:lnTo>
                    <a:pt x="91" y="53"/>
                  </a:lnTo>
                  <a:lnTo>
                    <a:pt x="98" y="38"/>
                  </a:lnTo>
                  <a:lnTo>
                    <a:pt x="91" y="46"/>
                  </a:lnTo>
                  <a:lnTo>
                    <a:pt x="68" y="30"/>
                  </a:lnTo>
                  <a:lnTo>
                    <a:pt x="0" y="46"/>
                  </a:lnTo>
                  <a:lnTo>
                    <a:pt x="23"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5" y="152"/>
                  </a:lnTo>
                  <a:lnTo>
                    <a:pt x="212" y="106"/>
                  </a:lnTo>
                  <a:lnTo>
                    <a:pt x="205" y="84"/>
                  </a:lnTo>
                  <a:lnTo>
                    <a:pt x="212" y="84"/>
                  </a:lnTo>
                  <a:lnTo>
                    <a:pt x="197"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5" name="Freeform 230"/>
            <p:cNvSpPr>
              <a:spLocks/>
            </p:cNvSpPr>
            <p:nvPr/>
          </p:nvSpPr>
          <p:spPr bwMode="auto">
            <a:xfrm>
              <a:off x="3429" y="1883"/>
              <a:ext cx="212" cy="235"/>
            </a:xfrm>
            <a:custGeom>
              <a:avLst/>
              <a:gdLst>
                <a:gd name="T0" fmla="*/ 197 w 212"/>
                <a:gd name="T1" fmla="*/ 0 h 235"/>
                <a:gd name="T2" fmla="*/ 151 w 212"/>
                <a:gd name="T3" fmla="*/ 38 h 235"/>
                <a:gd name="T4" fmla="*/ 114 w 212"/>
                <a:gd name="T5" fmla="*/ 53 h 235"/>
                <a:gd name="T6" fmla="*/ 91 w 212"/>
                <a:gd name="T7" fmla="*/ 53 h 235"/>
                <a:gd name="T8" fmla="*/ 98 w 212"/>
                <a:gd name="T9" fmla="*/ 38 h 235"/>
                <a:gd name="T10" fmla="*/ 91 w 212"/>
                <a:gd name="T11" fmla="*/ 46 h 235"/>
                <a:gd name="T12" fmla="*/ 68 w 212"/>
                <a:gd name="T13" fmla="*/ 30 h 235"/>
                <a:gd name="T14" fmla="*/ 0 w 212"/>
                <a:gd name="T15" fmla="*/ 46 h 235"/>
                <a:gd name="T16" fmla="*/ 23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5 w 212"/>
                <a:gd name="T39" fmla="*/ 152 h 235"/>
                <a:gd name="T40" fmla="*/ 212 w 212"/>
                <a:gd name="T41" fmla="*/ 106 h 235"/>
                <a:gd name="T42" fmla="*/ 205 w 212"/>
                <a:gd name="T43" fmla="*/ 84 h 235"/>
                <a:gd name="T44" fmla="*/ 212 w 212"/>
                <a:gd name="T45" fmla="*/ 84 h 235"/>
                <a:gd name="T46" fmla="*/ 197 w 212"/>
                <a:gd name="T47" fmla="*/ 0 h 235"/>
                <a:gd name="T48" fmla="*/ 197 w 212"/>
                <a:gd name="T49" fmla="*/ 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35">
                  <a:moveTo>
                    <a:pt x="197" y="0"/>
                  </a:moveTo>
                  <a:lnTo>
                    <a:pt x="151" y="38"/>
                  </a:lnTo>
                  <a:lnTo>
                    <a:pt x="114" y="53"/>
                  </a:lnTo>
                  <a:lnTo>
                    <a:pt x="91" y="53"/>
                  </a:lnTo>
                  <a:lnTo>
                    <a:pt x="98" y="38"/>
                  </a:lnTo>
                  <a:lnTo>
                    <a:pt x="91" y="46"/>
                  </a:lnTo>
                  <a:lnTo>
                    <a:pt x="68" y="30"/>
                  </a:lnTo>
                  <a:lnTo>
                    <a:pt x="0" y="46"/>
                  </a:lnTo>
                  <a:lnTo>
                    <a:pt x="23"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5" y="152"/>
                  </a:lnTo>
                  <a:lnTo>
                    <a:pt x="212" y="106"/>
                  </a:lnTo>
                  <a:lnTo>
                    <a:pt x="205" y="84"/>
                  </a:lnTo>
                  <a:lnTo>
                    <a:pt x="212" y="84"/>
                  </a:lnTo>
                  <a:lnTo>
                    <a:pt x="197" y="0"/>
                  </a:lnTo>
                  <a:lnTo>
                    <a:pt x="197"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6" name="Freeform 231"/>
            <p:cNvSpPr>
              <a:spLocks/>
            </p:cNvSpPr>
            <p:nvPr/>
          </p:nvSpPr>
          <p:spPr bwMode="auto">
            <a:xfrm>
              <a:off x="2551" y="2240"/>
              <a:ext cx="439" cy="227"/>
            </a:xfrm>
            <a:custGeom>
              <a:avLst/>
              <a:gdLst>
                <a:gd name="T0" fmla="*/ 431 w 439"/>
                <a:gd name="T1" fmla="*/ 227 h 227"/>
                <a:gd name="T2" fmla="*/ 393 w 439"/>
                <a:gd name="T3" fmla="*/ 204 h 227"/>
                <a:gd name="T4" fmla="*/ 348 w 439"/>
                <a:gd name="T5" fmla="*/ 212 h 227"/>
                <a:gd name="T6" fmla="*/ 340 w 439"/>
                <a:gd name="T7" fmla="*/ 227 h 227"/>
                <a:gd name="T8" fmla="*/ 325 w 439"/>
                <a:gd name="T9" fmla="*/ 212 h 227"/>
                <a:gd name="T10" fmla="*/ 318 w 439"/>
                <a:gd name="T11" fmla="*/ 212 h 227"/>
                <a:gd name="T12" fmla="*/ 302 w 439"/>
                <a:gd name="T13" fmla="*/ 204 h 227"/>
                <a:gd name="T14" fmla="*/ 295 w 439"/>
                <a:gd name="T15" fmla="*/ 220 h 227"/>
                <a:gd name="T16" fmla="*/ 295 w 439"/>
                <a:gd name="T17" fmla="*/ 212 h 227"/>
                <a:gd name="T18" fmla="*/ 280 w 439"/>
                <a:gd name="T19" fmla="*/ 212 h 227"/>
                <a:gd name="T20" fmla="*/ 272 w 439"/>
                <a:gd name="T21" fmla="*/ 204 h 227"/>
                <a:gd name="T22" fmla="*/ 249 w 439"/>
                <a:gd name="T23" fmla="*/ 212 h 227"/>
                <a:gd name="T24" fmla="*/ 242 w 439"/>
                <a:gd name="T25" fmla="*/ 197 h 227"/>
                <a:gd name="T26" fmla="*/ 227 w 439"/>
                <a:gd name="T27" fmla="*/ 197 h 227"/>
                <a:gd name="T28" fmla="*/ 189 w 439"/>
                <a:gd name="T29" fmla="*/ 189 h 227"/>
                <a:gd name="T30" fmla="*/ 181 w 439"/>
                <a:gd name="T31" fmla="*/ 174 h 227"/>
                <a:gd name="T32" fmla="*/ 166 w 439"/>
                <a:gd name="T33" fmla="*/ 174 h 227"/>
                <a:gd name="T34" fmla="*/ 151 w 439"/>
                <a:gd name="T35" fmla="*/ 167 h 227"/>
                <a:gd name="T36" fmla="*/ 151 w 439"/>
                <a:gd name="T37" fmla="*/ 45 h 227"/>
                <a:gd name="T38" fmla="*/ 0 w 439"/>
                <a:gd name="T39" fmla="*/ 30 h 227"/>
                <a:gd name="T40" fmla="*/ 7 w 439"/>
                <a:gd name="T41" fmla="*/ 0 h 227"/>
                <a:gd name="T42" fmla="*/ 53 w 439"/>
                <a:gd name="T43" fmla="*/ 7 h 227"/>
                <a:gd name="T44" fmla="*/ 424 w 439"/>
                <a:gd name="T45" fmla="*/ 15 h 227"/>
                <a:gd name="T46" fmla="*/ 424 w 439"/>
                <a:gd name="T47" fmla="*/ 45 h 227"/>
                <a:gd name="T48" fmla="*/ 439 w 439"/>
                <a:gd name="T49" fmla="*/ 113 h 227"/>
                <a:gd name="T50" fmla="*/ 431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1" y="227"/>
                  </a:moveTo>
                  <a:lnTo>
                    <a:pt x="393" y="204"/>
                  </a:lnTo>
                  <a:lnTo>
                    <a:pt x="348" y="212"/>
                  </a:lnTo>
                  <a:lnTo>
                    <a:pt x="340" y="227"/>
                  </a:lnTo>
                  <a:lnTo>
                    <a:pt x="325" y="212"/>
                  </a:lnTo>
                  <a:lnTo>
                    <a:pt x="318" y="212"/>
                  </a:lnTo>
                  <a:lnTo>
                    <a:pt x="302" y="204"/>
                  </a:lnTo>
                  <a:lnTo>
                    <a:pt x="295" y="220"/>
                  </a:lnTo>
                  <a:lnTo>
                    <a:pt x="295" y="212"/>
                  </a:lnTo>
                  <a:lnTo>
                    <a:pt x="280" y="212"/>
                  </a:lnTo>
                  <a:lnTo>
                    <a:pt x="272" y="204"/>
                  </a:lnTo>
                  <a:lnTo>
                    <a:pt x="249" y="212"/>
                  </a:lnTo>
                  <a:lnTo>
                    <a:pt x="242" y="197"/>
                  </a:lnTo>
                  <a:lnTo>
                    <a:pt x="227" y="197"/>
                  </a:lnTo>
                  <a:lnTo>
                    <a:pt x="189" y="189"/>
                  </a:lnTo>
                  <a:lnTo>
                    <a:pt x="181" y="174"/>
                  </a:lnTo>
                  <a:lnTo>
                    <a:pt x="166" y="174"/>
                  </a:lnTo>
                  <a:lnTo>
                    <a:pt x="151" y="167"/>
                  </a:lnTo>
                  <a:lnTo>
                    <a:pt x="151" y="45"/>
                  </a:lnTo>
                  <a:lnTo>
                    <a:pt x="0" y="30"/>
                  </a:lnTo>
                  <a:lnTo>
                    <a:pt x="7" y="0"/>
                  </a:lnTo>
                  <a:lnTo>
                    <a:pt x="53" y="7"/>
                  </a:lnTo>
                  <a:lnTo>
                    <a:pt x="424" y="15"/>
                  </a:lnTo>
                  <a:lnTo>
                    <a:pt x="424" y="45"/>
                  </a:lnTo>
                  <a:lnTo>
                    <a:pt x="439" y="113"/>
                  </a:lnTo>
                  <a:lnTo>
                    <a:pt x="431" y="22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7" name="Freeform 232"/>
            <p:cNvSpPr>
              <a:spLocks/>
            </p:cNvSpPr>
            <p:nvPr/>
          </p:nvSpPr>
          <p:spPr bwMode="auto">
            <a:xfrm>
              <a:off x="2551" y="2240"/>
              <a:ext cx="439" cy="235"/>
            </a:xfrm>
            <a:custGeom>
              <a:avLst/>
              <a:gdLst>
                <a:gd name="T0" fmla="*/ 431 w 439"/>
                <a:gd name="T1" fmla="*/ 227 h 235"/>
                <a:gd name="T2" fmla="*/ 393 w 439"/>
                <a:gd name="T3" fmla="*/ 204 h 235"/>
                <a:gd name="T4" fmla="*/ 348 w 439"/>
                <a:gd name="T5" fmla="*/ 212 h 235"/>
                <a:gd name="T6" fmla="*/ 340 w 439"/>
                <a:gd name="T7" fmla="*/ 227 h 235"/>
                <a:gd name="T8" fmla="*/ 325 w 439"/>
                <a:gd name="T9" fmla="*/ 212 h 235"/>
                <a:gd name="T10" fmla="*/ 318 w 439"/>
                <a:gd name="T11" fmla="*/ 212 h 235"/>
                <a:gd name="T12" fmla="*/ 302 w 439"/>
                <a:gd name="T13" fmla="*/ 204 h 235"/>
                <a:gd name="T14" fmla="*/ 295 w 439"/>
                <a:gd name="T15" fmla="*/ 220 h 235"/>
                <a:gd name="T16" fmla="*/ 295 w 439"/>
                <a:gd name="T17" fmla="*/ 212 h 235"/>
                <a:gd name="T18" fmla="*/ 280 w 439"/>
                <a:gd name="T19" fmla="*/ 212 h 235"/>
                <a:gd name="T20" fmla="*/ 272 w 439"/>
                <a:gd name="T21" fmla="*/ 204 h 235"/>
                <a:gd name="T22" fmla="*/ 249 w 439"/>
                <a:gd name="T23" fmla="*/ 212 h 235"/>
                <a:gd name="T24" fmla="*/ 242 w 439"/>
                <a:gd name="T25" fmla="*/ 197 h 235"/>
                <a:gd name="T26" fmla="*/ 227 w 439"/>
                <a:gd name="T27" fmla="*/ 197 h 235"/>
                <a:gd name="T28" fmla="*/ 189 w 439"/>
                <a:gd name="T29" fmla="*/ 189 h 235"/>
                <a:gd name="T30" fmla="*/ 181 w 439"/>
                <a:gd name="T31" fmla="*/ 174 h 235"/>
                <a:gd name="T32" fmla="*/ 166 w 439"/>
                <a:gd name="T33" fmla="*/ 174 h 235"/>
                <a:gd name="T34" fmla="*/ 151 w 439"/>
                <a:gd name="T35" fmla="*/ 167 h 235"/>
                <a:gd name="T36" fmla="*/ 151 w 439"/>
                <a:gd name="T37" fmla="*/ 45 h 235"/>
                <a:gd name="T38" fmla="*/ 0 w 439"/>
                <a:gd name="T39" fmla="*/ 30 h 235"/>
                <a:gd name="T40" fmla="*/ 7 w 439"/>
                <a:gd name="T41" fmla="*/ 0 h 235"/>
                <a:gd name="T42" fmla="*/ 53 w 439"/>
                <a:gd name="T43" fmla="*/ 7 h 235"/>
                <a:gd name="T44" fmla="*/ 424 w 439"/>
                <a:gd name="T45" fmla="*/ 15 h 235"/>
                <a:gd name="T46" fmla="*/ 424 w 439"/>
                <a:gd name="T47" fmla="*/ 45 h 235"/>
                <a:gd name="T48" fmla="*/ 439 w 439"/>
                <a:gd name="T49" fmla="*/ 113 h 235"/>
                <a:gd name="T50" fmla="*/ 431 w 439"/>
                <a:gd name="T51" fmla="*/ 227 h 235"/>
                <a:gd name="T52" fmla="*/ 431 w 439"/>
                <a:gd name="T53"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5">
                  <a:moveTo>
                    <a:pt x="431" y="227"/>
                  </a:moveTo>
                  <a:lnTo>
                    <a:pt x="393" y="204"/>
                  </a:lnTo>
                  <a:lnTo>
                    <a:pt x="348" y="212"/>
                  </a:lnTo>
                  <a:lnTo>
                    <a:pt x="340" y="227"/>
                  </a:lnTo>
                  <a:lnTo>
                    <a:pt x="325" y="212"/>
                  </a:lnTo>
                  <a:lnTo>
                    <a:pt x="318" y="212"/>
                  </a:lnTo>
                  <a:lnTo>
                    <a:pt x="302" y="204"/>
                  </a:lnTo>
                  <a:lnTo>
                    <a:pt x="295" y="220"/>
                  </a:lnTo>
                  <a:lnTo>
                    <a:pt x="295" y="212"/>
                  </a:lnTo>
                  <a:lnTo>
                    <a:pt x="280" y="212"/>
                  </a:lnTo>
                  <a:lnTo>
                    <a:pt x="272" y="204"/>
                  </a:lnTo>
                  <a:lnTo>
                    <a:pt x="249" y="212"/>
                  </a:lnTo>
                  <a:lnTo>
                    <a:pt x="242" y="197"/>
                  </a:lnTo>
                  <a:lnTo>
                    <a:pt x="227" y="197"/>
                  </a:lnTo>
                  <a:lnTo>
                    <a:pt x="189" y="189"/>
                  </a:lnTo>
                  <a:lnTo>
                    <a:pt x="181" y="174"/>
                  </a:lnTo>
                  <a:lnTo>
                    <a:pt x="166" y="174"/>
                  </a:lnTo>
                  <a:lnTo>
                    <a:pt x="151" y="167"/>
                  </a:lnTo>
                  <a:lnTo>
                    <a:pt x="151" y="45"/>
                  </a:lnTo>
                  <a:lnTo>
                    <a:pt x="0" y="30"/>
                  </a:lnTo>
                  <a:lnTo>
                    <a:pt x="7" y="0"/>
                  </a:lnTo>
                  <a:lnTo>
                    <a:pt x="53" y="7"/>
                  </a:lnTo>
                  <a:lnTo>
                    <a:pt x="424" y="15"/>
                  </a:lnTo>
                  <a:lnTo>
                    <a:pt x="424" y="45"/>
                  </a:lnTo>
                  <a:lnTo>
                    <a:pt x="439" y="113"/>
                  </a:lnTo>
                  <a:lnTo>
                    <a:pt x="431" y="227"/>
                  </a:lnTo>
                  <a:lnTo>
                    <a:pt x="431"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98" name="Freeform 233"/>
            <p:cNvSpPr>
              <a:spLocks/>
            </p:cNvSpPr>
            <p:nvPr/>
          </p:nvSpPr>
          <p:spPr bwMode="auto">
            <a:xfrm>
              <a:off x="1604" y="1489"/>
              <a:ext cx="401" cy="341"/>
            </a:xfrm>
            <a:custGeom>
              <a:avLst/>
              <a:gdLst>
                <a:gd name="T0" fmla="*/ 386 w 401"/>
                <a:gd name="T1" fmla="*/ 98 h 341"/>
                <a:gd name="T2" fmla="*/ 295 w 401"/>
                <a:gd name="T3" fmla="*/ 76 h 341"/>
                <a:gd name="T4" fmla="*/ 197 w 401"/>
                <a:gd name="T5" fmla="*/ 76 h 341"/>
                <a:gd name="T6" fmla="*/ 174 w 401"/>
                <a:gd name="T7" fmla="*/ 60 h 341"/>
                <a:gd name="T8" fmla="*/ 151 w 401"/>
                <a:gd name="T9" fmla="*/ 60 h 341"/>
                <a:gd name="T10" fmla="*/ 129 w 401"/>
                <a:gd name="T11" fmla="*/ 53 h 341"/>
                <a:gd name="T12" fmla="*/ 129 w 401"/>
                <a:gd name="T13" fmla="*/ 22 h 341"/>
                <a:gd name="T14" fmla="*/ 121 w 401"/>
                <a:gd name="T15" fmla="*/ 15 h 341"/>
                <a:gd name="T16" fmla="*/ 113 w 401"/>
                <a:gd name="T17" fmla="*/ 7 h 341"/>
                <a:gd name="T18" fmla="*/ 106 w 401"/>
                <a:gd name="T19" fmla="*/ 7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6 w 401"/>
                <a:gd name="T31" fmla="*/ 341 h 341"/>
                <a:gd name="T32" fmla="*/ 363 w 401"/>
                <a:gd name="T33" fmla="*/ 204 h 341"/>
                <a:gd name="T34" fmla="*/ 348 w 401"/>
                <a:gd name="T35" fmla="*/ 189 h 341"/>
                <a:gd name="T36" fmla="*/ 401 w 401"/>
                <a:gd name="T37" fmla="*/ 121 h 341"/>
                <a:gd name="T38" fmla="*/ 386 w 401"/>
                <a:gd name="T39" fmla="*/ 9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 h="341">
                  <a:moveTo>
                    <a:pt x="386" y="98"/>
                  </a:moveTo>
                  <a:lnTo>
                    <a:pt x="295" y="76"/>
                  </a:lnTo>
                  <a:lnTo>
                    <a:pt x="197" y="76"/>
                  </a:lnTo>
                  <a:lnTo>
                    <a:pt x="174" y="60"/>
                  </a:lnTo>
                  <a:lnTo>
                    <a:pt x="151" y="60"/>
                  </a:lnTo>
                  <a:lnTo>
                    <a:pt x="129" y="53"/>
                  </a:lnTo>
                  <a:lnTo>
                    <a:pt x="129" y="22"/>
                  </a:lnTo>
                  <a:lnTo>
                    <a:pt x="121" y="15"/>
                  </a:lnTo>
                  <a:lnTo>
                    <a:pt x="113" y="7"/>
                  </a:lnTo>
                  <a:lnTo>
                    <a:pt x="106" y="7"/>
                  </a:lnTo>
                  <a:lnTo>
                    <a:pt x="91" y="0"/>
                  </a:lnTo>
                  <a:lnTo>
                    <a:pt x="38" y="144"/>
                  </a:lnTo>
                  <a:lnTo>
                    <a:pt x="0" y="197"/>
                  </a:lnTo>
                  <a:lnTo>
                    <a:pt x="0" y="250"/>
                  </a:lnTo>
                  <a:lnTo>
                    <a:pt x="189" y="311"/>
                  </a:lnTo>
                  <a:lnTo>
                    <a:pt x="326" y="341"/>
                  </a:lnTo>
                  <a:lnTo>
                    <a:pt x="363" y="204"/>
                  </a:lnTo>
                  <a:lnTo>
                    <a:pt x="348" y="189"/>
                  </a:lnTo>
                  <a:lnTo>
                    <a:pt x="401" y="121"/>
                  </a:lnTo>
                  <a:lnTo>
                    <a:pt x="386" y="9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9" name="Freeform 234"/>
            <p:cNvSpPr>
              <a:spLocks/>
            </p:cNvSpPr>
            <p:nvPr/>
          </p:nvSpPr>
          <p:spPr bwMode="auto">
            <a:xfrm>
              <a:off x="1604" y="1489"/>
              <a:ext cx="401" cy="341"/>
            </a:xfrm>
            <a:custGeom>
              <a:avLst/>
              <a:gdLst>
                <a:gd name="T0" fmla="*/ 386 w 401"/>
                <a:gd name="T1" fmla="*/ 98 h 341"/>
                <a:gd name="T2" fmla="*/ 295 w 401"/>
                <a:gd name="T3" fmla="*/ 76 h 341"/>
                <a:gd name="T4" fmla="*/ 197 w 401"/>
                <a:gd name="T5" fmla="*/ 76 h 341"/>
                <a:gd name="T6" fmla="*/ 174 w 401"/>
                <a:gd name="T7" fmla="*/ 60 h 341"/>
                <a:gd name="T8" fmla="*/ 151 w 401"/>
                <a:gd name="T9" fmla="*/ 60 h 341"/>
                <a:gd name="T10" fmla="*/ 129 w 401"/>
                <a:gd name="T11" fmla="*/ 53 h 341"/>
                <a:gd name="T12" fmla="*/ 129 w 401"/>
                <a:gd name="T13" fmla="*/ 22 h 341"/>
                <a:gd name="T14" fmla="*/ 121 w 401"/>
                <a:gd name="T15" fmla="*/ 15 h 341"/>
                <a:gd name="T16" fmla="*/ 113 w 401"/>
                <a:gd name="T17" fmla="*/ 7 h 341"/>
                <a:gd name="T18" fmla="*/ 106 w 401"/>
                <a:gd name="T19" fmla="*/ 7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6 w 401"/>
                <a:gd name="T31" fmla="*/ 341 h 341"/>
                <a:gd name="T32" fmla="*/ 363 w 401"/>
                <a:gd name="T33" fmla="*/ 204 h 341"/>
                <a:gd name="T34" fmla="*/ 348 w 401"/>
                <a:gd name="T35" fmla="*/ 189 h 341"/>
                <a:gd name="T36" fmla="*/ 401 w 401"/>
                <a:gd name="T37" fmla="*/ 121 h 341"/>
                <a:gd name="T38" fmla="*/ 386 w 401"/>
                <a:gd name="T39" fmla="*/ 98 h 341"/>
                <a:gd name="T40" fmla="*/ 386 w 401"/>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341">
                  <a:moveTo>
                    <a:pt x="386" y="98"/>
                  </a:moveTo>
                  <a:lnTo>
                    <a:pt x="295" y="76"/>
                  </a:lnTo>
                  <a:lnTo>
                    <a:pt x="197" y="76"/>
                  </a:lnTo>
                  <a:lnTo>
                    <a:pt x="174" y="60"/>
                  </a:lnTo>
                  <a:lnTo>
                    <a:pt x="151" y="60"/>
                  </a:lnTo>
                  <a:lnTo>
                    <a:pt x="129" y="53"/>
                  </a:lnTo>
                  <a:lnTo>
                    <a:pt x="129" y="22"/>
                  </a:lnTo>
                  <a:lnTo>
                    <a:pt x="121" y="15"/>
                  </a:lnTo>
                  <a:lnTo>
                    <a:pt x="113" y="7"/>
                  </a:lnTo>
                  <a:lnTo>
                    <a:pt x="106" y="7"/>
                  </a:lnTo>
                  <a:lnTo>
                    <a:pt x="91" y="0"/>
                  </a:lnTo>
                  <a:lnTo>
                    <a:pt x="38" y="144"/>
                  </a:lnTo>
                  <a:lnTo>
                    <a:pt x="0" y="197"/>
                  </a:lnTo>
                  <a:lnTo>
                    <a:pt x="0" y="250"/>
                  </a:lnTo>
                  <a:lnTo>
                    <a:pt x="189" y="311"/>
                  </a:lnTo>
                  <a:lnTo>
                    <a:pt x="326" y="341"/>
                  </a:lnTo>
                  <a:lnTo>
                    <a:pt x="363" y="204"/>
                  </a:lnTo>
                  <a:lnTo>
                    <a:pt x="348" y="189"/>
                  </a:lnTo>
                  <a:lnTo>
                    <a:pt x="401" y="121"/>
                  </a:lnTo>
                  <a:lnTo>
                    <a:pt x="386" y="98"/>
                  </a:lnTo>
                  <a:lnTo>
                    <a:pt x="386" y="10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0" name="Freeform 235"/>
            <p:cNvSpPr>
              <a:spLocks/>
            </p:cNvSpPr>
            <p:nvPr/>
          </p:nvSpPr>
          <p:spPr bwMode="auto">
            <a:xfrm>
              <a:off x="3626" y="1838"/>
              <a:ext cx="295" cy="182"/>
            </a:xfrm>
            <a:custGeom>
              <a:avLst/>
              <a:gdLst>
                <a:gd name="T0" fmla="*/ 265 w 295"/>
                <a:gd name="T1" fmla="*/ 22 h 182"/>
                <a:gd name="T2" fmla="*/ 257 w 295"/>
                <a:gd name="T3" fmla="*/ 7 h 182"/>
                <a:gd name="T4" fmla="*/ 242 w 295"/>
                <a:gd name="T5" fmla="*/ 0 h 182"/>
                <a:gd name="T6" fmla="*/ 38 w 295"/>
                <a:gd name="T7" fmla="*/ 38 h 182"/>
                <a:gd name="T8" fmla="*/ 38 w 295"/>
                <a:gd name="T9" fmla="*/ 22 h 182"/>
                <a:gd name="T10" fmla="*/ 0 w 295"/>
                <a:gd name="T11" fmla="*/ 45 h 182"/>
                <a:gd name="T12" fmla="*/ 15 w 295"/>
                <a:gd name="T13" fmla="*/ 129 h 182"/>
                <a:gd name="T14" fmla="*/ 23 w 295"/>
                <a:gd name="T15" fmla="*/ 182 h 182"/>
                <a:gd name="T16" fmla="*/ 76 w 295"/>
                <a:gd name="T17" fmla="*/ 174 h 182"/>
                <a:gd name="T18" fmla="*/ 250 w 295"/>
                <a:gd name="T19" fmla="*/ 144 h 182"/>
                <a:gd name="T20" fmla="*/ 265 w 295"/>
                <a:gd name="T21" fmla="*/ 136 h 182"/>
                <a:gd name="T22" fmla="*/ 295 w 295"/>
                <a:gd name="T23" fmla="*/ 106 h 182"/>
                <a:gd name="T24" fmla="*/ 265 w 295"/>
                <a:gd name="T25" fmla="*/ 75 h 182"/>
                <a:gd name="T26" fmla="*/ 265 w 295"/>
                <a:gd name="T27" fmla="*/ 60 h 182"/>
                <a:gd name="T28" fmla="*/ 280 w 295"/>
                <a:gd name="T29" fmla="*/ 30 h 182"/>
                <a:gd name="T30" fmla="*/ 265 w 295"/>
                <a:gd name="T31" fmla="*/ 2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82">
                  <a:moveTo>
                    <a:pt x="265" y="22"/>
                  </a:moveTo>
                  <a:lnTo>
                    <a:pt x="257" y="7"/>
                  </a:lnTo>
                  <a:lnTo>
                    <a:pt x="242" y="0"/>
                  </a:lnTo>
                  <a:lnTo>
                    <a:pt x="38" y="38"/>
                  </a:lnTo>
                  <a:lnTo>
                    <a:pt x="38" y="22"/>
                  </a:lnTo>
                  <a:lnTo>
                    <a:pt x="0" y="45"/>
                  </a:lnTo>
                  <a:lnTo>
                    <a:pt x="15" y="129"/>
                  </a:lnTo>
                  <a:lnTo>
                    <a:pt x="23" y="182"/>
                  </a:lnTo>
                  <a:lnTo>
                    <a:pt x="76" y="174"/>
                  </a:lnTo>
                  <a:lnTo>
                    <a:pt x="250" y="144"/>
                  </a:lnTo>
                  <a:lnTo>
                    <a:pt x="265" y="136"/>
                  </a:lnTo>
                  <a:lnTo>
                    <a:pt x="295" y="106"/>
                  </a:lnTo>
                  <a:lnTo>
                    <a:pt x="265" y="75"/>
                  </a:lnTo>
                  <a:lnTo>
                    <a:pt x="265" y="60"/>
                  </a:lnTo>
                  <a:lnTo>
                    <a:pt x="280" y="30"/>
                  </a:lnTo>
                  <a:lnTo>
                    <a:pt x="265" y="2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1" name="Freeform 236"/>
            <p:cNvSpPr>
              <a:spLocks/>
            </p:cNvSpPr>
            <p:nvPr/>
          </p:nvSpPr>
          <p:spPr bwMode="auto">
            <a:xfrm>
              <a:off x="3626" y="1838"/>
              <a:ext cx="295" cy="182"/>
            </a:xfrm>
            <a:custGeom>
              <a:avLst/>
              <a:gdLst>
                <a:gd name="T0" fmla="*/ 265 w 295"/>
                <a:gd name="T1" fmla="*/ 22 h 182"/>
                <a:gd name="T2" fmla="*/ 257 w 295"/>
                <a:gd name="T3" fmla="*/ 7 h 182"/>
                <a:gd name="T4" fmla="*/ 242 w 295"/>
                <a:gd name="T5" fmla="*/ 0 h 182"/>
                <a:gd name="T6" fmla="*/ 38 w 295"/>
                <a:gd name="T7" fmla="*/ 38 h 182"/>
                <a:gd name="T8" fmla="*/ 38 w 295"/>
                <a:gd name="T9" fmla="*/ 22 h 182"/>
                <a:gd name="T10" fmla="*/ 0 w 295"/>
                <a:gd name="T11" fmla="*/ 45 h 182"/>
                <a:gd name="T12" fmla="*/ 15 w 295"/>
                <a:gd name="T13" fmla="*/ 129 h 182"/>
                <a:gd name="T14" fmla="*/ 23 w 295"/>
                <a:gd name="T15" fmla="*/ 182 h 182"/>
                <a:gd name="T16" fmla="*/ 76 w 295"/>
                <a:gd name="T17" fmla="*/ 174 h 182"/>
                <a:gd name="T18" fmla="*/ 250 w 295"/>
                <a:gd name="T19" fmla="*/ 144 h 182"/>
                <a:gd name="T20" fmla="*/ 265 w 295"/>
                <a:gd name="T21" fmla="*/ 136 h 182"/>
                <a:gd name="T22" fmla="*/ 295 w 295"/>
                <a:gd name="T23" fmla="*/ 106 h 182"/>
                <a:gd name="T24" fmla="*/ 265 w 295"/>
                <a:gd name="T25" fmla="*/ 75 h 182"/>
                <a:gd name="T26" fmla="*/ 265 w 295"/>
                <a:gd name="T27" fmla="*/ 60 h 182"/>
                <a:gd name="T28" fmla="*/ 280 w 295"/>
                <a:gd name="T29" fmla="*/ 30 h 182"/>
                <a:gd name="T30" fmla="*/ 265 w 295"/>
                <a:gd name="T31" fmla="*/ 22 h 182"/>
                <a:gd name="T32" fmla="*/ 265 w 295"/>
                <a:gd name="T33" fmla="*/ 3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82">
                  <a:moveTo>
                    <a:pt x="265" y="22"/>
                  </a:moveTo>
                  <a:lnTo>
                    <a:pt x="257" y="7"/>
                  </a:lnTo>
                  <a:lnTo>
                    <a:pt x="242" y="0"/>
                  </a:lnTo>
                  <a:lnTo>
                    <a:pt x="38" y="38"/>
                  </a:lnTo>
                  <a:lnTo>
                    <a:pt x="38" y="22"/>
                  </a:lnTo>
                  <a:lnTo>
                    <a:pt x="0" y="45"/>
                  </a:lnTo>
                  <a:lnTo>
                    <a:pt x="15" y="129"/>
                  </a:lnTo>
                  <a:lnTo>
                    <a:pt x="23" y="182"/>
                  </a:lnTo>
                  <a:lnTo>
                    <a:pt x="76" y="174"/>
                  </a:lnTo>
                  <a:lnTo>
                    <a:pt x="250" y="144"/>
                  </a:lnTo>
                  <a:lnTo>
                    <a:pt x="265" y="136"/>
                  </a:lnTo>
                  <a:lnTo>
                    <a:pt x="295" y="106"/>
                  </a:lnTo>
                  <a:lnTo>
                    <a:pt x="265" y="75"/>
                  </a:lnTo>
                  <a:lnTo>
                    <a:pt x="265" y="60"/>
                  </a:lnTo>
                  <a:lnTo>
                    <a:pt x="280" y="30"/>
                  </a:lnTo>
                  <a:lnTo>
                    <a:pt x="265" y="22"/>
                  </a:lnTo>
                  <a:lnTo>
                    <a:pt x="265"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2" name="Freeform 237"/>
            <p:cNvSpPr>
              <a:spLocks/>
            </p:cNvSpPr>
            <p:nvPr/>
          </p:nvSpPr>
          <p:spPr bwMode="auto">
            <a:xfrm>
              <a:off x="4027" y="1792"/>
              <a:ext cx="23" cy="46"/>
            </a:xfrm>
            <a:custGeom>
              <a:avLst/>
              <a:gdLst>
                <a:gd name="T0" fmla="*/ 23 w 23"/>
                <a:gd name="T1" fmla="*/ 15 h 46"/>
                <a:gd name="T2" fmla="*/ 23 w 23"/>
                <a:gd name="T3" fmla="*/ 0 h 46"/>
                <a:gd name="T4" fmla="*/ 0 w 23"/>
                <a:gd name="T5" fmla="*/ 8 h 46"/>
                <a:gd name="T6" fmla="*/ 8 w 23"/>
                <a:gd name="T7" fmla="*/ 38 h 46"/>
                <a:gd name="T8" fmla="*/ 8 w 23"/>
                <a:gd name="T9" fmla="*/ 46 h 46"/>
                <a:gd name="T10" fmla="*/ 23 w 23"/>
                <a:gd name="T11" fmla="*/ 38 h 46"/>
                <a:gd name="T12" fmla="*/ 23 w 23"/>
                <a:gd name="T13" fmla="*/ 15 h 46"/>
              </a:gdLst>
              <a:ahLst/>
              <a:cxnLst>
                <a:cxn ang="0">
                  <a:pos x="T0" y="T1"/>
                </a:cxn>
                <a:cxn ang="0">
                  <a:pos x="T2" y="T3"/>
                </a:cxn>
                <a:cxn ang="0">
                  <a:pos x="T4" y="T5"/>
                </a:cxn>
                <a:cxn ang="0">
                  <a:pos x="T6" y="T7"/>
                </a:cxn>
                <a:cxn ang="0">
                  <a:pos x="T8" y="T9"/>
                </a:cxn>
                <a:cxn ang="0">
                  <a:pos x="T10" y="T11"/>
                </a:cxn>
                <a:cxn ang="0">
                  <a:pos x="T12" y="T13"/>
                </a:cxn>
              </a:cxnLst>
              <a:rect l="0" t="0" r="r" b="b"/>
              <a:pathLst>
                <a:path w="23" h="46">
                  <a:moveTo>
                    <a:pt x="23" y="15"/>
                  </a:moveTo>
                  <a:lnTo>
                    <a:pt x="23" y="0"/>
                  </a:lnTo>
                  <a:lnTo>
                    <a:pt x="0" y="8"/>
                  </a:lnTo>
                  <a:lnTo>
                    <a:pt x="8" y="38"/>
                  </a:lnTo>
                  <a:lnTo>
                    <a:pt x="8" y="46"/>
                  </a:lnTo>
                  <a:lnTo>
                    <a:pt x="23" y="38"/>
                  </a:lnTo>
                  <a:lnTo>
                    <a:pt x="23" y="1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3" name="Freeform 238"/>
            <p:cNvSpPr>
              <a:spLocks/>
            </p:cNvSpPr>
            <p:nvPr/>
          </p:nvSpPr>
          <p:spPr bwMode="auto">
            <a:xfrm>
              <a:off x="4027" y="1792"/>
              <a:ext cx="23" cy="46"/>
            </a:xfrm>
            <a:custGeom>
              <a:avLst/>
              <a:gdLst>
                <a:gd name="T0" fmla="*/ 23 w 23"/>
                <a:gd name="T1" fmla="*/ 15 h 46"/>
                <a:gd name="T2" fmla="*/ 23 w 23"/>
                <a:gd name="T3" fmla="*/ 0 h 46"/>
                <a:gd name="T4" fmla="*/ 0 w 23"/>
                <a:gd name="T5" fmla="*/ 8 h 46"/>
                <a:gd name="T6" fmla="*/ 8 w 23"/>
                <a:gd name="T7" fmla="*/ 38 h 46"/>
                <a:gd name="T8" fmla="*/ 8 w 23"/>
                <a:gd name="T9" fmla="*/ 46 h 46"/>
                <a:gd name="T10" fmla="*/ 23 w 23"/>
                <a:gd name="T11" fmla="*/ 38 h 46"/>
                <a:gd name="T12" fmla="*/ 23 w 23"/>
                <a:gd name="T13" fmla="*/ 15 h 46"/>
                <a:gd name="T14" fmla="*/ 23 w 23"/>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6">
                  <a:moveTo>
                    <a:pt x="23" y="15"/>
                  </a:moveTo>
                  <a:lnTo>
                    <a:pt x="23" y="0"/>
                  </a:lnTo>
                  <a:lnTo>
                    <a:pt x="0" y="8"/>
                  </a:lnTo>
                  <a:lnTo>
                    <a:pt x="8" y="38"/>
                  </a:lnTo>
                  <a:lnTo>
                    <a:pt x="8" y="46"/>
                  </a:lnTo>
                  <a:lnTo>
                    <a:pt x="23" y="38"/>
                  </a:lnTo>
                  <a:lnTo>
                    <a:pt x="23" y="15"/>
                  </a:lnTo>
                  <a:lnTo>
                    <a:pt x="23" y="2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4" name="Freeform 239"/>
            <p:cNvSpPr>
              <a:spLocks/>
            </p:cNvSpPr>
            <p:nvPr/>
          </p:nvSpPr>
          <p:spPr bwMode="auto">
            <a:xfrm>
              <a:off x="4058" y="1807"/>
              <a:ext cx="7" cy="15"/>
            </a:xfrm>
            <a:custGeom>
              <a:avLst/>
              <a:gdLst>
                <a:gd name="T0" fmla="*/ 0 w 7"/>
                <a:gd name="T1" fmla="*/ 0 h 15"/>
                <a:gd name="T2" fmla="*/ 7 w 7"/>
                <a:gd name="T3" fmla="*/ 0 h 15"/>
                <a:gd name="T4" fmla="*/ 7 w 7"/>
                <a:gd name="T5" fmla="*/ 15 h 15"/>
                <a:gd name="T6" fmla="*/ 0 w 7"/>
                <a:gd name="T7" fmla="*/ 0 h 15"/>
              </a:gdLst>
              <a:ahLst/>
              <a:cxnLst>
                <a:cxn ang="0">
                  <a:pos x="T0" y="T1"/>
                </a:cxn>
                <a:cxn ang="0">
                  <a:pos x="T2" y="T3"/>
                </a:cxn>
                <a:cxn ang="0">
                  <a:pos x="T4" y="T5"/>
                </a:cxn>
                <a:cxn ang="0">
                  <a:pos x="T6" y="T7"/>
                </a:cxn>
              </a:cxnLst>
              <a:rect l="0" t="0" r="r" b="b"/>
              <a:pathLst>
                <a:path w="7" h="15">
                  <a:moveTo>
                    <a:pt x="0" y="0"/>
                  </a:moveTo>
                  <a:lnTo>
                    <a:pt x="7" y="0"/>
                  </a:lnTo>
                  <a:lnTo>
                    <a:pt x="7" y="15"/>
                  </a:lnTo>
                  <a:lnTo>
                    <a:pt x="0" y="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5" name="Freeform 240"/>
            <p:cNvSpPr>
              <a:spLocks/>
            </p:cNvSpPr>
            <p:nvPr/>
          </p:nvSpPr>
          <p:spPr bwMode="auto">
            <a:xfrm>
              <a:off x="4058" y="1807"/>
              <a:ext cx="7" cy="15"/>
            </a:xfrm>
            <a:custGeom>
              <a:avLst/>
              <a:gdLst>
                <a:gd name="T0" fmla="*/ 0 w 7"/>
                <a:gd name="T1" fmla="*/ 0 h 15"/>
                <a:gd name="T2" fmla="*/ 7 w 7"/>
                <a:gd name="T3" fmla="*/ 0 h 15"/>
                <a:gd name="T4" fmla="*/ 7 w 7"/>
                <a:gd name="T5" fmla="*/ 15 h 15"/>
                <a:gd name="T6" fmla="*/ 0 w 7"/>
                <a:gd name="T7" fmla="*/ 0 h 15"/>
                <a:gd name="T8" fmla="*/ 0 w 7"/>
                <a:gd name="T9" fmla="*/ 8 h 15"/>
              </a:gdLst>
              <a:ahLst/>
              <a:cxnLst>
                <a:cxn ang="0">
                  <a:pos x="T0" y="T1"/>
                </a:cxn>
                <a:cxn ang="0">
                  <a:pos x="T2" y="T3"/>
                </a:cxn>
                <a:cxn ang="0">
                  <a:pos x="T4" y="T5"/>
                </a:cxn>
                <a:cxn ang="0">
                  <a:pos x="T6" y="T7"/>
                </a:cxn>
                <a:cxn ang="0">
                  <a:pos x="T8" y="T9"/>
                </a:cxn>
              </a:cxnLst>
              <a:rect l="0" t="0" r="r" b="b"/>
              <a:pathLst>
                <a:path w="7" h="15">
                  <a:moveTo>
                    <a:pt x="0" y="0"/>
                  </a:moveTo>
                  <a:lnTo>
                    <a:pt x="7" y="0"/>
                  </a:lnTo>
                  <a:lnTo>
                    <a:pt x="7" y="15"/>
                  </a:lnTo>
                  <a:lnTo>
                    <a:pt x="0" y="0"/>
                  </a:lnTo>
                  <a:lnTo>
                    <a:pt x="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6" name="Freeform 241"/>
            <p:cNvSpPr>
              <a:spLocks/>
            </p:cNvSpPr>
            <p:nvPr/>
          </p:nvSpPr>
          <p:spPr bwMode="auto">
            <a:xfrm>
              <a:off x="3558" y="2316"/>
              <a:ext cx="257" cy="189"/>
            </a:xfrm>
            <a:custGeom>
              <a:avLst/>
              <a:gdLst>
                <a:gd name="T0" fmla="*/ 257 w 257"/>
                <a:gd name="T1" fmla="*/ 60 h 189"/>
                <a:gd name="T2" fmla="*/ 189 w 257"/>
                <a:gd name="T3" fmla="*/ 7 h 189"/>
                <a:gd name="T4" fmla="*/ 129 w 257"/>
                <a:gd name="T5" fmla="*/ 15 h 189"/>
                <a:gd name="T6" fmla="*/ 113 w 257"/>
                <a:gd name="T7" fmla="*/ 0 h 189"/>
                <a:gd name="T8" fmla="*/ 45 w 257"/>
                <a:gd name="T9" fmla="*/ 7 h 189"/>
                <a:gd name="T10" fmla="*/ 7 w 257"/>
                <a:gd name="T11" fmla="*/ 22 h 189"/>
                <a:gd name="T12" fmla="*/ 0 w 257"/>
                <a:gd name="T13" fmla="*/ 45 h 189"/>
                <a:gd name="T14" fmla="*/ 22 w 257"/>
                <a:gd name="T15" fmla="*/ 53 h 189"/>
                <a:gd name="T16" fmla="*/ 45 w 257"/>
                <a:gd name="T17" fmla="*/ 83 h 189"/>
                <a:gd name="T18" fmla="*/ 113 w 257"/>
                <a:gd name="T19" fmla="*/ 136 h 189"/>
                <a:gd name="T20" fmla="*/ 136 w 257"/>
                <a:gd name="T21" fmla="*/ 182 h 189"/>
                <a:gd name="T22" fmla="*/ 151 w 257"/>
                <a:gd name="T23" fmla="*/ 189 h 189"/>
                <a:gd name="T24" fmla="*/ 151 w 257"/>
                <a:gd name="T25" fmla="*/ 159 h 189"/>
                <a:gd name="T26" fmla="*/ 174 w 257"/>
                <a:gd name="T27" fmla="*/ 159 h 189"/>
                <a:gd name="T28" fmla="*/ 182 w 257"/>
                <a:gd name="T29" fmla="*/ 144 h 189"/>
                <a:gd name="T30" fmla="*/ 182 w 257"/>
                <a:gd name="T31" fmla="*/ 151 h 189"/>
                <a:gd name="T32" fmla="*/ 189 w 257"/>
                <a:gd name="T33" fmla="*/ 151 h 189"/>
                <a:gd name="T34" fmla="*/ 182 w 257"/>
                <a:gd name="T35" fmla="*/ 151 h 189"/>
                <a:gd name="T36" fmla="*/ 197 w 257"/>
                <a:gd name="T37" fmla="*/ 144 h 189"/>
                <a:gd name="T38" fmla="*/ 189 w 257"/>
                <a:gd name="T39" fmla="*/ 136 h 189"/>
                <a:gd name="T40" fmla="*/ 197 w 257"/>
                <a:gd name="T41" fmla="*/ 136 h 189"/>
                <a:gd name="T42" fmla="*/ 227 w 257"/>
                <a:gd name="T43" fmla="*/ 106 h 189"/>
                <a:gd name="T44" fmla="*/ 219 w 257"/>
                <a:gd name="T45" fmla="*/ 91 h 189"/>
                <a:gd name="T46" fmla="*/ 227 w 257"/>
                <a:gd name="T47" fmla="*/ 83 h 189"/>
                <a:gd name="T48" fmla="*/ 227 w 257"/>
                <a:gd name="T49" fmla="*/ 98 h 189"/>
                <a:gd name="T50" fmla="*/ 257 w 257"/>
                <a:gd name="T51" fmla="*/ 6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89">
                  <a:moveTo>
                    <a:pt x="257" y="60"/>
                  </a:moveTo>
                  <a:lnTo>
                    <a:pt x="189" y="7"/>
                  </a:lnTo>
                  <a:lnTo>
                    <a:pt x="129" y="15"/>
                  </a:lnTo>
                  <a:lnTo>
                    <a:pt x="113" y="0"/>
                  </a:lnTo>
                  <a:lnTo>
                    <a:pt x="45" y="7"/>
                  </a:lnTo>
                  <a:lnTo>
                    <a:pt x="7" y="22"/>
                  </a:lnTo>
                  <a:lnTo>
                    <a:pt x="0" y="45"/>
                  </a:lnTo>
                  <a:lnTo>
                    <a:pt x="22" y="53"/>
                  </a:lnTo>
                  <a:lnTo>
                    <a:pt x="45" y="83"/>
                  </a:lnTo>
                  <a:lnTo>
                    <a:pt x="113" y="136"/>
                  </a:lnTo>
                  <a:lnTo>
                    <a:pt x="136" y="182"/>
                  </a:lnTo>
                  <a:lnTo>
                    <a:pt x="151" y="189"/>
                  </a:lnTo>
                  <a:lnTo>
                    <a:pt x="151" y="159"/>
                  </a:lnTo>
                  <a:lnTo>
                    <a:pt x="174" y="159"/>
                  </a:lnTo>
                  <a:lnTo>
                    <a:pt x="182" y="144"/>
                  </a:lnTo>
                  <a:lnTo>
                    <a:pt x="182" y="151"/>
                  </a:lnTo>
                  <a:lnTo>
                    <a:pt x="189" y="151"/>
                  </a:lnTo>
                  <a:lnTo>
                    <a:pt x="182" y="151"/>
                  </a:lnTo>
                  <a:lnTo>
                    <a:pt x="197" y="144"/>
                  </a:lnTo>
                  <a:lnTo>
                    <a:pt x="189" y="136"/>
                  </a:lnTo>
                  <a:lnTo>
                    <a:pt x="197" y="136"/>
                  </a:lnTo>
                  <a:lnTo>
                    <a:pt x="227" y="106"/>
                  </a:lnTo>
                  <a:lnTo>
                    <a:pt x="219" y="91"/>
                  </a:lnTo>
                  <a:lnTo>
                    <a:pt x="227" y="83"/>
                  </a:lnTo>
                  <a:lnTo>
                    <a:pt x="227" y="98"/>
                  </a:lnTo>
                  <a:lnTo>
                    <a:pt x="257" y="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7" name="Freeform 242"/>
            <p:cNvSpPr>
              <a:spLocks/>
            </p:cNvSpPr>
            <p:nvPr/>
          </p:nvSpPr>
          <p:spPr bwMode="auto">
            <a:xfrm>
              <a:off x="3558" y="2316"/>
              <a:ext cx="257" cy="189"/>
            </a:xfrm>
            <a:custGeom>
              <a:avLst/>
              <a:gdLst>
                <a:gd name="T0" fmla="*/ 257 w 257"/>
                <a:gd name="T1" fmla="*/ 60 h 189"/>
                <a:gd name="T2" fmla="*/ 189 w 257"/>
                <a:gd name="T3" fmla="*/ 7 h 189"/>
                <a:gd name="T4" fmla="*/ 129 w 257"/>
                <a:gd name="T5" fmla="*/ 15 h 189"/>
                <a:gd name="T6" fmla="*/ 113 w 257"/>
                <a:gd name="T7" fmla="*/ 0 h 189"/>
                <a:gd name="T8" fmla="*/ 45 w 257"/>
                <a:gd name="T9" fmla="*/ 7 h 189"/>
                <a:gd name="T10" fmla="*/ 7 w 257"/>
                <a:gd name="T11" fmla="*/ 22 h 189"/>
                <a:gd name="T12" fmla="*/ 0 w 257"/>
                <a:gd name="T13" fmla="*/ 45 h 189"/>
                <a:gd name="T14" fmla="*/ 22 w 257"/>
                <a:gd name="T15" fmla="*/ 53 h 189"/>
                <a:gd name="T16" fmla="*/ 45 w 257"/>
                <a:gd name="T17" fmla="*/ 83 h 189"/>
                <a:gd name="T18" fmla="*/ 113 w 257"/>
                <a:gd name="T19" fmla="*/ 136 h 189"/>
                <a:gd name="T20" fmla="*/ 136 w 257"/>
                <a:gd name="T21" fmla="*/ 182 h 189"/>
                <a:gd name="T22" fmla="*/ 151 w 257"/>
                <a:gd name="T23" fmla="*/ 189 h 189"/>
                <a:gd name="T24" fmla="*/ 151 w 257"/>
                <a:gd name="T25" fmla="*/ 159 h 189"/>
                <a:gd name="T26" fmla="*/ 174 w 257"/>
                <a:gd name="T27" fmla="*/ 159 h 189"/>
                <a:gd name="T28" fmla="*/ 182 w 257"/>
                <a:gd name="T29" fmla="*/ 144 h 189"/>
                <a:gd name="T30" fmla="*/ 182 w 257"/>
                <a:gd name="T31" fmla="*/ 151 h 189"/>
                <a:gd name="T32" fmla="*/ 189 w 257"/>
                <a:gd name="T33" fmla="*/ 151 h 189"/>
                <a:gd name="T34" fmla="*/ 182 w 257"/>
                <a:gd name="T35" fmla="*/ 151 h 189"/>
                <a:gd name="T36" fmla="*/ 197 w 257"/>
                <a:gd name="T37" fmla="*/ 144 h 189"/>
                <a:gd name="T38" fmla="*/ 189 w 257"/>
                <a:gd name="T39" fmla="*/ 136 h 189"/>
                <a:gd name="T40" fmla="*/ 197 w 257"/>
                <a:gd name="T41" fmla="*/ 136 h 189"/>
                <a:gd name="T42" fmla="*/ 227 w 257"/>
                <a:gd name="T43" fmla="*/ 106 h 189"/>
                <a:gd name="T44" fmla="*/ 219 w 257"/>
                <a:gd name="T45" fmla="*/ 91 h 189"/>
                <a:gd name="T46" fmla="*/ 227 w 257"/>
                <a:gd name="T47" fmla="*/ 83 h 189"/>
                <a:gd name="T48" fmla="*/ 227 w 257"/>
                <a:gd name="T49" fmla="*/ 98 h 189"/>
                <a:gd name="T50" fmla="*/ 257 w 257"/>
                <a:gd name="T51" fmla="*/ 60 h 189"/>
                <a:gd name="T52" fmla="*/ 257 w 257"/>
                <a:gd name="T53"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89">
                  <a:moveTo>
                    <a:pt x="257" y="60"/>
                  </a:moveTo>
                  <a:lnTo>
                    <a:pt x="189" y="7"/>
                  </a:lnTo>
                  <a:lnTo>
                    <a:pt x="129" y="15"/>
                  </a:lnTo>
                  <a:lnTo>
                    <a:pt x="113" y="0"/>
                  </a:lnTo>
                  <a:lnTo>
                    <a:pt x="45" y="7"/>
                  </a:lnTo>
                  <a:lnTo>
                    <a:pt x="7" y="22"/>
                  </a:lnTo>
                  <a:lnTo>
                    <a:pt x="0" y="45"/>
                  </a:lnTo>
                  <a:lnTo>
                    <a:pt x="22" y="53"/>
                  </a:lnTo>
                  <a:lnTo>
                    <a:pt x="45" y="83"/>
                  </a:lnTo>
                  <a:lnTo>
                    <a:pt x="113" y="136"/>
                  </a:lnTo>
                  <a:lnTo>
                    <a:pt x="136" y="182"/>
                  </a:lnTo>
                  <a:lnTo>
                    <a:pt x="151" y="189"/>
                  </a:lnTo>
                  <a:lnTo>
                    <a:pt x="151" y="159"/>
                  </a:lnTo>
                  <a:lnTo>
                    <a:pt x="174" y="159"/>
                  </a:lnTo>
                  <a:lnTo>
                    <a:pt x="182" y="144"/>
                  </a:lnTo>
                  <a:lnTo>
                    <a:pt x="182" y="151"/>
                  </a:lnTo>
                  <a:lnTo>
                    <a:pt x="189" y="151"/>
                  </a:lnTo>
                  <a:lnTo>
                    <a:pt x="182" y="151"/>
                  </a:lnTo>
                  <a:lnTo>
                    <a:pt x="197" y="144"/>
                  </a:lnTo>
                  <a:lnTo>
                    <a:pt x="189" y="136"/>
                  </a:lnTo>
                  <a:lnTo>
                    <a:pt x="197" y="136"/>
                  </a:lnTo>
                  <a:lnTo>
                    <a:pt x="227" y="106"/>
                  </a:lnTo>
                  <a:lnTo>
                    <a:pt x="219" y="91"/>
                  </a:lnTo>
                  <a:lnTo>
                    <a:pt x="227" y="83"/>
                  </a:lnTo>
                  <a:lnTo>
                    <a:pt x="227" y="98"/>
                  </a:lnTo>
                  <a:lnTo>
                    <a:pt x="257" y="60"/>
                  </a:lnTo>
                  <a:lnTo>
                    <a:pt x="257"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8" name="Freeform 243"/>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20 h 235"/>
                <a:gd name="T8" fmla="*/ 258 w 349"/>
                <a:gd name="T9" fmla="*/ 205 h 235"/>
                <a:gd name="T10" fmla="*/ 0 w 349"/>
                <a:gd name="T11" fmla="*/ 189 h 235"/>
                <a:gd name="T12" fmla="*/ 8 w 349"/>
                <a:gd name="T13" fmla="*/ 60 h 235"/>
                <a:gd name="T14" fmla="*/ 16 w 349"/>
                <a:gd name="T15" fmla="*/ 0 h 235"/>
                <a:gd name="T16" fmla="*/ 349 w 349"/>
                <a:gd name="T17" fmla="*/ 15 h 235"/>
                <a:gd name="T18" fmla="*/ 334 w 349"/>
                <a:gd name="T19" fmla="*/ 38 h 235"/>
                <a:gd name="T20" fmla="*/ 349 w 349"/>
                <a:gd name="T21" fmla="*/ 60 h 235"/>
                <a:gd name="T22" fmla="*/ 349 w 349"/>
                <a:gd name="T23" fmla="*/ 174 h 235"/>
                <a:gd name="T24" fmla="*/ 341 w 349"/>
                <a:gd name="T25" fmla="*/ 174 h 235"/>
                <a:gd name="T26" fmla="*/ 349 w 349"/>
                <a:gd name="T27" fmla="*/ 197 h 235"/>
                <a:gd name="T28" fmla="*/ 341 w 349"/>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235">
                  <a:moveTo>
                    <a:pt x="341" y="220"/>
                  </a:moveTo>
                  <a:lnTo>
                    <a:pt x="349" y="235"/>
                  </a:lnTo>
                  <a:lnTo>
                    <a:pt x="318" y="212"/>
                  </a:lnTo>
                  <a:lnTo>
                    <a:pt x="281" y="220"/>
                  </a:lnTo>
                  <a:lnTo>
                    <a:pt x="258" y="205"/>
                  </a:lnTo>
                  <a:lnTo>
                    <a:pt x="0" y="189"/>
                  </a:lnTo>
                  <a:lnTo>
                    <a:pt x="8" y="60"/>
                  </a:lnTo>
                  <a:lnTo>
                    <a:pt x="16" y="0"/>
                  </a:lnTo>
                  <a:lnTo>
                    <a:pt x="349" y="15"/>
                  </a:lnTo>
                  <a:lnTo>
                    <a:pt x="334" y="38"/>
                  </a:lnTo>
                  <a:lnTo>
                    <a:pt x="349" y="60"/>
                  </a:lnTo>
                  <a:lnTo>
                    <a:pt x="349" y="174"/>
                  </a:lnTo>
                  <a:lnTo>
                    <a:pt x="341" y="174"/>
                  </a:lnTo>
                  <a:lnTo>
                    <a:pt x="349" y="197"/>
                  </a:lnTo>
                  <a:lnTo>
                    <a:pt x="341" y="22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9" name="Freeform 244"/>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20 h 235"/>
                <a:gd name="T8" fmla="*/ 258 w 349"/>
                <a:gd name="T9" fmla="*/ 205 h 235"/>
                <a:gd name="T10" fmla="*/ 0 w 349"/>
                <a:gd name="T11" fmla="*/ 189 h 235"/>
                <a:gd name="T12" fmla="*/ 8 w 349"/>
                <a:gd name="T13" fmla="*/ 60 h 235"/>
                <a:gd name="T14" fmla="*/ 16 w 349"/>
                <a:gd name="T15" fmla="*/ 0 h 235"/>
                <a:gd name="T16" fmla="*/ 349 w 349"/>
                <a:gd name="T17" fmla="*/ 15 h 235"/>
                <a:gd name="T18" fmla="*/ 334 w 349"/>
                <a:gd name="T19" fmla="*/ 38 h 235"/>
                <a:gd name="T20" fmla="*/ 349 w 349"/>
                <a:gd name="T21" fmla="*/ 60 h 235"/>
                <a:gd name="T22" fmla="*/ 349 w 349"/>
                <a:gd name="T23" fmla="*/ 174 h 235"/>
                <a:gd name="T24" fmla="*/ 341 w 349"/>
                <a:gd name="T25" fmla="*/ 174 h 235"/>
                <a:gd name="T26" fmla="*/ 349 w 349"/>
                <a:gd name="T27" fmla="*/ 197 h 235"/>
                <a:gd name="T28" fmla="*/ 341 w 349"/>
                <a:gd name="T29" fmla="*/ 220 h 235"/>
                <a:gd name="T30" fmla="*/ 341 w 349"/>
                <a:gd name="T31" fmla="*/ 2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9" h="235">
                  <a:moveTo>
                    <a:pt x="341" y="220"/>
                  </a:moveTo>
                  <a:lnTo>
                    <a:pt x="349" y="235"/>
                  </a:lnTo>
                  <a:lnTo>
                    <a:pt x="318" y="212"/>
                  </a:lnTo>
                  <a:lnTo>
                    <a:pt x="281" y="220"/>
                  </a:lnTo>
                  <a:lnTo>
                    <a:pt x="258" y="205"/>
                  </a:lnTo>
                  <a:lnTo>
                    <a:pt x="0" y="189"/>
                  </a:lnTo>
                  <a:lnTo>
                    <a:pt x="8" y="60"/>
                  </a:lnTo>
                  <a:lnTo>
                    <a:pt x="16" y="0"/>
                  </a:lnTo>
                  <a:lnTo>
                    <a:pt x="349" y="15"/>
                  </a:lnTo>
                  <a:lnTo>
                    <a:pt x="334" y="38"/>
                  </a:lnTo>
                  <a:lnTo>
                    <a:pt x="349" y="60"/>
                  </a:lnTo>
                  <a:lnTo>
                    <a:pt x="349" y="174"/>
                  </a:lnTo>
                  <a:lnTo>
                    <a:pt x="341" y="174"/>
                  </a:lnTo>
                  <a:lnTo>
                    <a:pt x="349" y="197"/>
                  </a:lnTo>
                  <a:lnTo>
                    <a:pt x="341" y="220"/>
                  </a:lnTo>
                  <a:lnTo>
                    <a:pt x="341" y="22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0" name="Freeform 245"/>
            <p:cNvSpPr>
              <a:spLocks/>
            </p:cNvSpPr>
            <p:nvPr/>
          </p:nvSpPr>
          <p:spPr bwMode="auto">
            <a:xfrm>
              <a:off x="3202" y="2224"/>
              <a:ext cx="424" cy="152"/>
            </a:xfrm>
            <a:custGeom>
              <a:avLst/>
              <a:gdLst>
                <a:gd name="T0" fmla="*/ 424 w 424"/>
                <a:gd name="T1" fmla="*/ 0 h 152"/>
                <a:gd name="T2" fmla="*/ 424 w 424"/>
                <a:gd name="T3" fmla="*/ 23 h 152"/>
                <a:gd name="T4" fmla="*/ 409 w 424"/>
                <a:gd name="T5" fmla="*/ 38 h 152"/>
                <a:gd name="T6" fmla="*/ 386 w 424"/>
                <a:gd name="T7" fmla="*/ 54 h 152"/>
                <a:gd name="T8" fmla="*/ 378 w 424"/>
                <a:gd name="T9" fmla="*/ 46 h 152"/>
                <a:gd name="T10" fmla="*/ 363 w 424"/>
                <a:gd name="T11" fmla="*/ 61 h 152"/>
                <a:gd name="T12" fmla="*/ 325 w 424"/>
                <a:gd name="T13" fmla="*/ 84 h 152"/>
                <a:gd name="T14" fmla="*/ 318 w 424"/>
                <a:gd name="T15" fmla="*/ 99 h 152"/>
                <a:gd name="T16" fmla="*/ 303 w 424"/>
                <a:gd name="T17" fmla="*/ 107 h 152"/>
                <a:gd name="T18" fmla="*/ 303 w 424"/>
                <a:gd name="T19" fmla="*/ 122 h 152"/>
                <a:gd name="T20" fmla="*/ 235 w 424"/>
                <a:gd name="T21" fmla="*/ 129 h 152"/>
                <a:gd name="T22" fmla="*/ 106 w 424"/>
                <a:gd name="T23" fmla="*/ 145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2 h 152"/>
                <a:gd name="T36" fmla="*/ 23 w 424"/>
                <a:gd name="T37" fmla="*/ 84 h 152"/>
                <a:gd name="T38" fmla="*/ 30 w 424"/>
                <a:gd name="T39" fmla="*/ 54 h 152"/>
                <a:gd name="T40" fmla="*/ 38 w 424"/>
                <a:gd name="T41" fmla="*/ 54 h 152"/>
                <a:gd name="T42" fmla="*/ 106 w 424"/>
                <a:gd name="T43" fmla="*/ 46 h 152"/>
                <a:gd name="T44" fmla="*/ 106 w 424"/>
                <a:gd name="T45" fmla="*/ 38 h 152"/>
                <a:gd name="T46" fmla="*/ 325 w 424"/>
                <a:gd name="T47" fmla="*/ 16 h 152"/>
                <a:gd name="T48" fmla="*/ 424 w 424"/>
                <a:gd name="T4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152">
                  <a:moveTo>
                    <a:pt x="424" y="0"/>
                  </a:moveTo>
                  <a:lnTo>
                    <a:pt x="424" y="23"/>
                  </a:lnTo>
                  <a:lnTo>
                    <a:pt x="409" y="38"/>
                  </a:lnTo>
                  <a:lnTo>
                    <a:pt x="386" y="54"/>
                  </a:lnTo>
                  <a:lnTo>
                    <a:pt x="378" y="46"/>
                  </a:lnTo>
                  <a:lnTo>
                    <a:pt x="363" y="61"/>
                  </a:lnTo>
                  <a:lnTo>
                    <a:pt x="325" y="84"/>
                  </a:lnTo>
                  <a:lnTo>
                    <a:pt x="318" y="99"/>
                  </a:lnTo>
                  <a:lnTo>
                    <a:pt x="303" y="107"/>
                  </a:lnTo>
                  <a:lnTo>
                    <a:pt x="303" y="122"/>
                  </a:lnTo>
                  <a:lnTo>
                    <a:pt x="235" y="129"/>
                  </a:lnTo>
                  <a:lnTo>
                    <a:pt x="106" y="145"/>
                  </a:lnTo>
                  <a:lnTo>
                    <a:pt x="0" y="152"/>
                  </a:lnTo>
                  <a:lnTo>
                    <a:pt x="7" y="137"/>
                  </a:lnTo>
                  <a:lnTo>
                    <a:pt x="0" y="122"/>
                  </a:lnTo>
                  <a:lnTo>
                    <a:pt x="15" y="114"/>
                  </a:lnTo>
                  <a:lnTo>
                    <a:pt x="15" y="99"/>
                  </a:lnTo>
                  <a:lnTo>
                    <a:pt x="30" y="92"/>
                  </a:lnTo>
                  <a:lnTo>
                    <a:pt x="23" y="84"/>
                  </a:lnTo>
                  <a:lnTo>
                    <a:pt x="30" y="54"/>
                  </a:lnTo>
                  <a:lnTo>
                    <a:pt x="38" y="54"/>
                  </a:lnTo>
                  <a:lnTo>
                    <a:pt x="106" y="46"/>
                  </a:lnTo>
                  <a:lnTo>
                    <a:pt x="106" y="38"/>
                  </a:lnTo>
                  <a:lnTo>
                    <a:pt x="325" y="16"/>
                  </a:lnTo>
                  <a:lnTo>
                    <a:pt x="424"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1" name="Freeform 246"/>
            <p:cNvSpPr>
              <a:spLocks/>
            </p:cNvSpPr>
            <p:nvPr/>
          </p:nvSpPr>
          <p:spPr bwMode="auto">
            <a:xfrm>
              <a:off x="3202" y="2224"/>
              <a:ext cx="424" cy="152"/>
            </a:xfrm>
            <a:custGeom>
              <a:avLst/>
              <a:gdLst>
                <a:gd name="T0" fmla="*/ 424 w 424"/>
                <a:gd name="T1" fmla="*/ 0 h 152"/>
                <a:gd name="T2" fmla="*/ 424 w 424"/>
                <a:gd name="T3" fmla="*/ 23 h 152"/>
                <a:gd name="T4" fmla="*/ 409 w 424"/>
                <a:gd name="T5" fmla="*/ 38 h 152"/>
                <a:gd name="T6" fmla="*/ 386 w 424"/>
                <a:gd name="T7" fmla="*/ 54 h 152"/>
                <a:gd name="T8" fmla="*/ 378 w 424"/>
                <a:gd name="T9" fmla="*/ 46 h 152"/>
                <a:gd name="T10" fmla="*/ 363 w 424"/>
                <a:gd name="T11" fmla="*/ 61 h 152"/>
                <a:gd name="T12" fmla="*/ 325 w 424"/>
                <a:gd name="T13" fmla="*/ 84 h 152"/>
                <a:gd name="T14" fmla="*/ 318 w 424"/>
                <a:gd name="T15" fmla="*/ 99 h 152"/>
                <a:gd name="T16" fmla="*/ 303 w 424"/>
                <a:gd name="T17" fmla="*/ 107 h 152"/>
                <a:gd name="T18" fmla="*/ 303 w 424"/>
                <a:gd name="T19" fmla="*/ 122 h 152"/>
                <a:gd name="T20" fmla="*/ 235 w 424"/>
                <a:gd name="T21" fmla="*/ 129 h 152"/>
                <a:gd name="T22" fmla="*/ 106 w 424"/>
                <a:gd name="T23" fmla="*/ 145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2 h 152"/>
                <a:gd name="T36" fmla="*/ 23 w 424"/>
                <a:gd name="T37" fmla="*/ 84 h 152"/>
                <a:gd name="T38" fmla="*/ 30 w 424"/>
                <a:gd name="T39" fmla="*/ 54 h 152"/>
                <a:gd name="T40" fmla="*/ 38 w 424"/>
                <a:gd name="T41" fmla="*/ 54 h 152"/>
                <a:gd name="T42" fmla="*/ 106 w 424"/>
                <a:gd name="T43" fmla="*/ 46 h 152"/>
                <a:gd name="T44" fmla="*/ 106 w 424"/>
                <a:gd name="T45" fmla="*/ 38 h 152"/>
                <a:gd name="T46" fmla="*/ 325 w 424"/>
                <a:gd name="T47" fmla="*/ 16 h 152"/>
                <a:gd name="T48" fmla="*/ 424 w 424"/>
                <a:gd name="T49" fmla="*/ 0 h 152"/>
                <a:gd name="T50" fmla="*/ 424 w 424"/>
                <a:gd name="T51" fmla="*/ 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4" h="152">
                  <a:moveTo>
                    <a:pt x="424" y="0"/>
                  </a:moveTo>
                  <a:lnTo>
                    <a:pt x="424" y="23"/>
                  </a:lnTo>
                  <a:lnTo>
                    <a:pt x="409" y="38"/>
                  </a:lnTo>
                  <a:lnTo>
                    <a:pt x="386" y="54"/>
                  </a:lnTo>
                  <a:lnTo>
                    <a:pt x="378" y="46"/>
                  </a:lnTo>
                  <a:lnTo>
                    <a:pt x="363" y="61"/>
                  </a:lnTo>
                  <a:lnTo>
                    <a:pt x="325" y="84"/>
                  </a:lnTo>
                  <a:lnTo>
                    <a:pt x="318" y="99"/>
                  </a:lnTo>
                  <a:lnTo>
                    <a:pt x="303" y="107"/>
                  </a:lnTo>
                  <a:lnTo>
                    <a:pt x="303" y="122"/>
                  </a:lnTo>
                  <a:lnTo>
                    <a:pt x="235" y="129"/>
                  </a:lnTo>
                  <a:lnTo>
                    <a:pt x="106" y="145"/>
                  </a:lnTo>
                  <a:lnTo>
                    <a:pt x="0" y="152"/>
                  </a:lnTo>
                  <a:lnTo>
                    <a:pt x="7" y="137"/>
                  </a:lnTo>
                  <a:lnTo>
                    <a:pt x="0" y="122"/>
                  </a:lnTo>
                  <a:lnTo>
                    <a:pt x="15" y="114"/>
                  </a:lnTo>
                  <a:lnTo>
                    <a:pt x="15" y="99"/>
                  </a:lnTo>
                  <a:lnTo>
                    <a:pt x="30" y="92"/>
                  </a:lnTo>
                  <a:lnTo>
                    <a:pt x="23" y="84"/>
                  </a:lnTo>
                  <a:lnTo>
                    <a:pt x="30" y="54"/>
                  </a:lnTo>
                  <a:lnTo>
                    <a:pt x="38" y="54"/>
                  </a:lnTo>
                  <a:lnTo>
                    <a:pt x="106" y="46"/>
                  </a:lnTo>
                  <a:lnTo>
                    <a:pt x="106" y="38"/>
                  </a:lnTo>
                  <a:lnTo>
                    <a:pt x="325" y="16"/>
                  </a:lnTo>
                  <a:lnTo>
                    <a:pt x="424" y="0"/>
                  </a:lnTo>
                  <a:lnTo>
                    <a:pt x="424"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2" name="Freeform 247"/>
            <p:cNvSpPr>
              <a:spLocks/>
            </p:cNvSpPr>
            <p:nvPr/>
          </p:nvSpPr>
          <p:spPr bwMode="auto">
            <a:xfrm>
              <a:off x="2338" y="2270"/>
              <a:ext cx="705" cy="690"/>
            </a:xfrm>
            <a:custGeom>
              <a:avLst/>
              <a:gdLst>
                <a:gd name="T0" fmla="*/ 675 w 705"/>
                <a:gd name="T1" fmla="*/ 205 h 690"/>
                <a:gd name="T2" fmla="*/ 606 w 705"/>
                <a:gd name="T3" fmla="*/ 174 h 690"/>
                <a:gd name="T4" fmla="*/ 553 w 705"/>
                <a:gd name="T5" fmla="*/ 197 h 690"/>
                <a:gd name="T6" fmla="*/ 531 w 705"/>
                <a:gd name="T7" fmla="*/ 182 h 690"/>
                <a:gd name="T8" fmla="*/ 508 w 705"/>
                <a:gd name="T9" fmla="*/ 190 h 690"/>
                <a:gd name="T10" fmla="*/ 493 w 705"/>
                <a:gd name="T11" fmla="*/ 182 h 690"/>
                <a:gd name="T12" fmla="*/ 462 w 705"/>
                <a:gd name="T13" fmla="*/ 182 h 690"/>
                <a:gd name="T14" fmla="*/ 440 w 705"/>
                <a:gd name="T15" fmla="*/ 167 h 690"/>
                <a:gd name="T16" fmla="*/ 394 w 705"/>
                <a:gd name="T17" fmla="*/ 144 h 690"/>
                <a:gd name="T18" fmla="*/ 364 w 705"/>
                <a:gd name="T19" fmla="*/ 137 h 690"/>
                <a:gd name="T20" fmla="*/ 213 w 705"/>
                <a:gd name="T21" fmla="*/ 0 h 690"/>
                <a:gd name="T22" fmla="*/ 0 w 705"/>
                <a:gd name="T23" fmla="*/ 266 h 690"/>
                <a:gd name="T24" fmla="*/ 84 w 705"/>
                <a:gd name="T25" fmla="*/ 364 h 690"/>
                <a:gd name="T26" fmla="*/ 167 w 705"/>
                <a:gd name="T27" fmla="*/ 478 h 690"/>
                <a:gd name="T28" fmla="*/ 205 w 705"/>
                <a:gd name="T29" fmla="*/ 432 h 690"/>
                <a:gd name="T30" fmla="*/ 273 w 705"/>
                <a:gd name="T31" fmla="*/ 432 h 690"/>
                <a:gd name="T32" fmla="*/ 326 w 705"/>
                <a:gd name="T33" fmla="*/ 531 h 690"/>
                <a:gd name="T34" fmla="*/ 372 w 705"/>
                <a:gd name="T35" fmla="*/ 614 h 690"/>
                <a:gd name="T36" fmla="*/ 440 w 705"/>
                <a:gd name="T37" fmla="*/ 675 h 690"/>
                <a:gd name="T38" fmla="*/ 485 w 705"/>
                <a:gd name="T39" fmla="*/ 690 h 690"/>
                <a:gd name="T40" fmla="*/ 478 w 705"/>
                <a:gd name="T41" fmla="*/ 622 h 690"/>
                <a:gd name="T42" fmla="*/ 470 w 705"/>
                <a:gd name="T43" fmla="*/ 599 h 690"/>
                <a:gd name="T44" fmla="*/ 478 w 705"/>
                <a:gd name="T45" fmla="*/ 599 h 690"/>
                <a:gd name="T46" fmla="*/ 478 w 705"/>
                <a:gd name="T47" fmla="*/ 599 h 690"/>
                <a:gd name="T48" fmla="*/ 500 w 705"/>
                <a:gd name="T49" fmla="*/ 569 h 690"/>
                <a:gd name="T50" fmla="*/ 485 w 705"/>
                <a:gd name="T51" fmla="*/ 561 h 690"/>
                <a:gd name="T52" fmla="*/ 508 w 705"/>
                <a:gd name="T53" fmla="*/ 546 h 690"/>
                <a:gd name="T54" fmla="*/ 500 w 705"/>
                <a:gd name="T55" fmla="*/ 546 h 690"/>
                <a:gd name="T56" fmla="*/ 523 w 705"/>
                <a:gd name="T57" fmla="*/ 523 h 690"/>
                <a:gd name="T58" fmla="*/ 546 w 705"/>
                <a:gd name="T59" fmla="*/ 523 h 690"/>
                <a:gd name="T60" fmla="*/ 546 w 705"/>
                <a:gd name="T61" fmla="*/ 508 h 690"/>
                <a:gd name="T62" fmla="*/ 561 w 705"/>
                <a:gd name="T63" fmla="*/ 508 h 690"/>
                <a:gd name="T64" fmla="*/ 568 w 705"/>
                <a:gd name="T65" fmla="*/ 516 h 690"/>
                <a:gd name="T66" fmla="*/ 614 w 705"/>
                <a:gd name="T67" fmla="*/ 485 h 690"/>
                <a:gd name="T68" fmla="*/ 614 w 705"/>
                <a:gd name="T69" fmla="*/ 478 h 690"/>
                <a:gd name="T70" fmla="*/ 621 w 705"/>
                <a:gd name="T71" fmla="*/ 448 h 690"/>
                <a:gd name="T72" fmla="*/ 637 w 705"/>
                <a:gd name="T73" fmla="*/ 455 h 690"/>
                <a:gd name="T74" fmla="*/ 637 w 705"/>
                <a:gd name="T75" fmla="*/ 463 h 690"/>
                <a:gd name="T76" fmla="*/ 682 w 705"/>
                <a:gd name="T77" fmla="*/ 440 h 690"/>
                <a:gd name="T78" fmla="*/ 705 w 705"/>
                <a:gd name="T79" fmla="*/ 36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5" h="690">
                  <a:moveTo>
                    <a:pt x="675" y="303"/>
                  </a:moveTo>
                  <a:lnTo>
                    <a:pt x="675" y="205"/>
                  </a:lnTo>
                  <a:lnTo>
                    <a:pt x="644" y="197"/>
                  </a:lnTo>
                  <a:lnTo>
                    <a:pt x="606" y="174"/>
                  </a:lnTo>
                  <a:lnTo>
                    <a:pt x="561" y="182"/>
                  </a:lnTo>
                  <a:lnTo>
                    <a:pt x="553" y="197"/>
                  </a:lnTo>
                  <a:lnTo>
                    <a:pt x="538" y="182"/>
                  </a:lnTo>
                  <a:lnTo>
                    <a:pt x="531" y="182"/>
                  </a:lnTo>
                  <a:lnTo>
                    <a:pt x="515" y="174"/>
                  </a:lnTo>
                  <a:lnTo>
                    <a:pt x="508" y="190"/>
                  </a:lnTo>
                  <a:lnTo>
                    <a:pt x="508" y="182"/>
                  </a:lnTo>
                  <a:lnTo>
                    <a:pt x="493" y="182"/>
                  </a:lnTo>
                  <a:lnTo>
                    <a:pt x="485" y="174"/>
                  </a:lnTo>
                  <a:lnTo>
                    <a:pt x="462" y="182"/>
                  </a:lnTo>
                  <a:lnTo>
                    <a:pt x="455" y="167"/>
                  </a:lnTo>
                  <a:lnTo>
                    <a:pt x="440" y="167"/>
                  </a:lnTo>
                  <a:lnTo>
                    <a:pt x="402" y="159"/>
                  </a:lnTo>
                  <a:lnTo>
                    <a:pt x="394" y="144"/>
                  </a:lnTo>
                  <a:lnTo>
                    <a:pt x="379" y="144"/>
                  </a:lnTo>
                  <a:lnTo>
                    <a:pt x="364" y="137"/>
                  </a:lnTo>
                  <a:lnTo>
                    <a:pt x="364" y="15"/>
                  </a:lnTo>
                  <a:lnTo>
                    <a:pt x="213" y="0"/>
                  </a:lnTo>
                  <a:lnTo>
                    <a:pt x="190" y="288"/>
                  </a:lnTo>
                  <a:lnTo>
                    <a:pt x="0" y="266"/>
                  </a:lnTo>
                  <a:lnTo>
                    <a:pt x="8" y="281"/>
                  </a:lnTo>
                  <a:lnTo>
                    <a:pt x="84" y="364"/>
                  </a:lnTo>
                  <a:lnTo>
                    <a:pt x="107" y="432"/>
                  </a:lnTo>
                  <a:lnTo>
                    <a:pt x="167" y="478"/>
                  </a:lnTo>
                  <a:lnTo>
                    <a:pt x="190" y="463"/>
                  </a:lnTo>
                  <a:lnTo>
                    <a:pt x="205" y="432"/>
                  </a:lnTo>
                  <a:lnTo>
                    <a:pt x="220" y="425"/>
                  </a:lnTo>
                  <a:lnTo>
                    <a:pt x="273" y="432"/>
                  </a:lnTo>
                  <a:lnTo>
                    <a:pt x="311" y="478"/>
                  </a:lnTo>
                  <a:lnTo>
                    <a:pt x="326" y="531"/>
                  </a:lnTo>
                  <a:lnTo>
                    <a:pt x="372" y="577"/>
                  </a:lnTo>
                  <a:lnTo>
                    <a:pt x="372" y="614"/>
                  </a:lnTo>
                  <a:lnTo>
                    <a:pt x="394" y="652"/>
                  </a:lnTo>
                  <a:lnTo>
                    <a:pt x="440" y="675"/>
                  </a:lnTo>
                  <a:lnTo>
                    <a:pt x="470" y="675"/>
                  </a:lnTo>
                  <a:lnTo>
                    <a:pt x="485" y="690"/>
                  </a:lnTo>
                  <a:lnTo>
                    <a:pt x="500" y="683"/>
                  </a:lnTo>
                  <a:lnTo>
                    <a:pt x="478" y="622"/>
                  </a:lnTo>
                  <a:lnTo>
                    <a:pt x="485" y="599"/>
                  </a:lnTo>
                  <a:lnTo>
                    <a:pt x="470" y="599"/>
                  </a:lnTo>
                  <a:lnTo>
                    <a:pt x="470" y="584"/>
                  </a:lnTo>
                  <a:lnTo>
                    <a:pt x="478" y="599"/>
                  </a:lnTo>
                  <a:lnTo>
                    <a:pt x="478" y="584"/>
                  </a:lnTo>
                  <a:lnTo>
                    <a:pt x="478" y="599"/>
                  </a:lnTo>
                  <a:lnTo>
                    <a:pt x="485" y="592"/>
                  </a:lnTo>
                  <a:lnTo>
                    <a:pt x="500" y="569"/>
                  </a:lnTo>
                  <a:lnTo>
                    <a:pt x="493" y="577"/>
                  </a:lnTo>
                  <a:lnTo>
                    <a:pt x="485" y="561"/>
                  </a:lnTo>
                  <a:lnTo>
                    <a:pt x="500" y="561"/>
                  </a:lnTo>
                  <a:lnTo>
                    <a:pt x="508" y="546"/>
                  </a:lnTo>
                  <a:lnTo>
                    <a:pt x="500" y="554"/>
                  </a:lnTo>
                  <a:lnTo>
                    <a:pt x="500" y="546"/>
                  </a:lnTo>
                  <a:lnTo>
                    <a:pt x="523" y="539"/>
                  </a:lnTo>
                  <a:lnTo>
                    <a:pt x="523" y="523"/>
                  </a:lnTo>
                  <a:lnTo>
                    <a:pt x="531" y="531"/>
                  </a:lnTo>
                  <a:lnTo>
                    <a:pt x="546" y="523"/>
                  </a:lnTo>
                  <a:lnTo>
                    <a:pt x="531" y="508"/>
                  </a:lnTo>
                  <a:lnTo>
                    <a:pt x="546" y="508"/>
                  </a:lnTo>
                  <a:lnTo>
                    <a:pt x="538" y="516"/>
                  </a:lnTo>
                  <a:lnTo>
                    <a:pt x="561" y="508"/>
                  </a:lnTo>
                  <a:lnTo>
                    <a:pt x="553" y="516"/>
                  </a:lnTo>
                  <a:lnTo>
                    <a:pt x="568" y="516"/>
                  </a:lnTo>
                  <a:lnTo>
                    <a:pt x="546" y="531"/>
                  </a:lnTo>
                  <a:lnTo>
                    <a:pt x="614" y="485"/>
                  </a:lnTo>
                  <a:lnTo>
                    <a:pt x="606" y="493"/>
                  </a:lnTo>
                  <a:lnTo>
                    <a:pt x="614" y="478"/>
                  </a:lnTo>
                  <a:lnTo>
                    <a:pt x="629" y="470"/>
                  </a:lnTo>
                  <a:lnTo>
                    <a:pt x="621" y="448"/>
                  </a:lnTo>
                  <a:lnTo>
                    <a:pt x="637" y="440"/>
                  </a:lnTo>
                  <a:lnTo>
                    <a:pt x="637" y="455"/>
                  </a:lnTo>
                  <a:lnTo>
                    <a:pt x="652" y="455"/>
                  </a:lnTo>
                  <a:lnTo>
                    <a:pt x="637" y="463"/>
                  </a:lnTo>
                  <a:lnTo>
                    <a:pt x="690" y="448"/>
                  </a:lnTo>
                  <a:lnTo>
                    <a:pt x="682" y="440"/>
                  </a:lnTo>
                  <a:lnTo>
                    <a:pt x="690" y="425"/>
                  </a:lnTo>
                  <a:lnTo>
                    <a:pt x="705" y="364"/>
                  </a:lnTo>
                  <a:lnTo>
                    <a:pt x="675" y="303"/>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3" name="Freeform 248"/>
            <p:cNvSpPr>
              <a:spLocks/>
            </p:cNvSpPr>
            <p:nvPr/>
          </p:nvSpPr>
          <p:spPr bwMode="auto">
            <a:xfrm>
              <a:off x="2338" y="2270"/>
              <a:ext cx="705" cy="690"/>
            </a:xfrm>
            <a:custGeom>
              <a:avLst/>
              <a:gdLst>
                <a:gd name="T0" fmla="*/ 675 w 705"/>
                <a:gd name="T1" fmla="*/ 205 h 690"/>
                <a:gd name="T2" fmla="*/ 606 w 705"/>
                <a:gd name="T3" fmla="*/ 174 h 690"/>
                <a:gd name="T4" fmla="*/ 553 w 705"/>
                <a:gd name="T5" fmla="*/ 197 h 690"/>
                <a:gd name="T6" fmla="*/ 531 w 705"/>
                <a:gd name="T7" fmla="*/ 182 h 690"/>
                <a:gd name="T8" fmla="*/ 508 w 705"/>
                <a:gd name="T9" fmla="*/ 190 h 690"/>
                <a:gd name="T10" fmla="*/ 493 w 705"/>
                <a:gd name="T11" fmla="*/ 182 h 690"/>
                <a:gd name="T12" fmla="*/ 462 w 705"/>
                <a:gd name="T13" fmla="*/ 182 h 690"/>
                <a:gd name="T14" fmla="*/ 440 w 705"/>
                <a:gd name="T15" fmla="*/ 167 h 690"/>
                <a:gd name="T16" fmla="*/ 394 w 705"/>
                <a:gd name="T17" fmla="*/ 144 h 690"/>
                <a:gd name="T18" fmla="*/ 364 w 705"/>
                <a:gd name="T19" fmla="*/ 137 h 690"/>
                <a:gd name="T20" fmla="*/ 213 w 705"/>
                <a:gd name="T21" fmla="*/ 0 h 690"/>
                <a:gd name="T22" fmla="*/ 0 w 705"/>
                <a:gd name="T23" fmla="*/ 266 h 690"/>
                <a:gd name="T24" fmla="*/ 84 w 705"/>
                <a:gd name="T25" fmla="*/ 364 h 690"/>
                <a:gd name="T26" fmla="*/ 167 w 705"/>
                <a:gd name="T27" fmla="*/ 478 h 690"/>
                <a:gd name="T28" fmla="*/ 205 w 705"/>
                <a:gd name="T29" fmla="*/ 432 h 690"/>
                <a:gd name="T30" fmla="*/ 273 w 705"/>
                <a:gd name="T31" fmla="*/ 432 h 690"/>
                <a:gd name="T32" fmla="*/ 326 w 705"/>
                <a:gd name="T33" fmla="*/ 531 h 690"/>
                <a:gd name="T34" fmla="*/ 372 w 705"/>
                <a:gd name="T35" fmla="*/ 614 h 690"/>
                <a:gd name="T36" fmla="*/ 440 w 705"/>
                <a:gd name="T37" fmla="*/ 675 h 690"/>
                <a:gd name="T38" fmla="*/ 485 w 705"/>
                <a:gd name="T39" fmla="*/ 690 h 690"/>
                <a:gd name="T40" fmla="*/ 478 w 705"/>
                <a:gd name="T41" fmla="*/ 622 h 690"/>
                <a:gd name="T42" fmla="*/ 470 w 705"/>
                <a:gd name="T43" fmla="*/ 599 h 690"/>
                <a:gd name="T44" fmla="*/ 478 w 705"/>
                <a:gd name="T45" fmla="*/ 599 h 690"/>
                <a:gd name="T46" fmla="*/ 478 w 705"/>
                <a:gd name="T47" fmla="*/ 599 h 690"/>
                <a:gd name="T48" fmla="*/ 500 w 705"/>
                <a:gd name="T49" fmla="*/ 569 h 690"/>
                <a:gd name="T50" fmla="*/ 485 w 705"/>
                <a:gd name="T51" fmla="*/ 561 h 690"/>
                <a:gd name="T52" fmla="*/ 508 w 705"/>
                <a:gd name="T53" fmla="*/ 546 h 690"/>
                <a:gd name="T54" fmla="*/ 500 w 705"/>
                <a:gd name="T55" fmla="*/ 546 h 690"/>
                <a:gd name="T56" fmla="*/ 523 w 705"/>
                <a:gd name="T57" fmla="*/ 523 h 690"/>
                <a:gd name="T58" fmla="*/ 546 w 705"/>
                <a:gd name="T59" fmla="*/ 523 h 690"/>
                <a:gd name="T60" fmla="*/ 546 w 705"/>
                <a:gd name="T61" fmla="*/ 508 h 690"/>
                <a:gd name="T62" fmla="*/ 561 w 705"/>
                <a:gd name="T63" fmla="*/ 508 h 690"/>
                <a:gd name="T64" fmla="*/ 568 w 705"/>
                <a:gd name="T65" fmla="*/ 516 h 690"/>
                <a:gd name="T66" fmla="*/ 614 w 705"/>
                <a:gd name="T67" fmla="*/ 485 h 690"/>
                <a:gd name="T68" fmla="*/ 614 w 705"/>
                <a:gd name="T69" fmla="*/ 478 h 690"/>
                <a:gd name="T70" fmla="*/ 621 w 705"/>
                <a:gd name="T71" fmla="*/ 448 h 690"/>
                <a:gd name="T72" fmla="*/ 637 w 705"/>
                <a:gd name="T73" fmla="*/ 455 h 690"/>
                <a:gd name="T74" fmla="*/ 637 w 705"/>
                <a:gd name="T75" fmla="*/ 463 h 690"/>
                <a:gd name="T76" fmla="*/ 682 w 705"/>
                <a:gd name="T77" fmla="*/ 440 h 690"/>
                <a:gd name="T78" fmla="*/ 705 w 705"/>
                <a:gd name="T79" fmla="*/ 364 h 690"/>
                <a:gd name="T80" fmla="*/ 675 w 705"/>
                <a:gd name="T81" fmla="*/ 31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5" h="690">
                  <a:moveTo>
                    <a:pt x="675" y="303"/>
                  </a:moveTo>
                  <a:lnTo>
                    <a:pt x="675" y="205"/>
                  </a:lnTo>
                  <a:lnTo>
                    <a:pt x="644" y="197"/>
                  </a:lnTo>
                  <a:lnTo>
                    <a:pt x="606" y="174"/>
                  </a:lnTo>
                  <a:lnTo>
                    <a:pt x="561" y="182"/>
                  </a:lnTo>
                  <a:lnTo>
                    <a:pt x="553" y="197"/>
                  </a:lnTo>
                  <a:lnTo>
                    <a:pt x="538" y="182"/>
                  </a:lnTo>
                  <a:lnTo>
                    <a:pt x="531" y="182"/>
                  </a:lnTo>
                  <a:lnTo>
                    <a:pt x="515" y="174"/>
                  </a:lnTo>
                  <a:lnTo>
                    <a:pt x="508" y="190"/>
                  </a:lnTo>
                  <a:lnTo>
                    <a:pt x="508" y="182"/>
                  </a:lnTo>
                  <a:lnTo>
                    <a:pt x="493" y="182"/>
                  </a:lnTo>
                  <a:lnTo>
                    <a:pt x="485" y="174"/>
                  </a:lnTo>
                  <a:lnTo>
                    <a:pt x="462" y="182"/>
                  </a:lnTo>
                  <a:lnTo>
                    <a:pt x="455" y="167"/>
                  </a:lnTo>
                  <a:lnTo>
                    <a:pt x="440" y="167"/>
                  </a:lnTo>
                  <a:lnTo>
                    <a:pt x="402" y="159"/>
                  </a:lnTo>
                  <a:lnTo>
                    <a:pt x="394" y="144"/>
                  </a:lnTo>
                  <a:lnTo>
                    <a:pt x="379" y="144"/>
                  </a:lnTo>
                  <a:lnTo>
                    <a:pt x="364" y="137"/>
                  </a:lnTo>
                  <a:lnTo>
                    <a:pt x="364" y="15"/>
                  </a:lnTo>
                  <a:lnTo>
                    <a:pt x="213" y="0"/>
                  </a:lnTo>
                  <a:lnTo>
                    <a:pt x="190" y="288"/>
                  </a:lnTo>
                  <a:lnTo>
                    <a:pt x="0" y="266"/>
                  </a:lnTo>
                  <a:lnTo>
                    <a:pt x="8" y="281"/>
                  </a:lnTo>
                  <a:lnTo>
                    <a:pt x="84" y="364"/>
                  </a:lnTo>
                  <a:lnTo>
                    <a:pt x="107" y="432"/>
                  </a:lnTo>
                  <a:lnTo>
                    <a:pt x="167" y="478"/>
                  </a:lnTo>
                  <a:lnTo>
                    <a:pt x="190" y="463"/>
                  </a:lnTo>
                  <a:lnTo>
                    <a:pt x="205" y="432"/>
                  </a:lnTo>
                  <a:lnTo>
                    <a:pt x="220" y="425"/>
                  </a:lnTo>
                  <a:lnTo>
                    <a:pt x="273" y="432"/>
                  </a:lnTo>
                  <a:lnTo>
                    <a:pt x="311" y="478"/>
                  </a:lnTo>
                  <a:lnTo>
                    <a:pt x="326" y="531"/>
                  </a:lnTo>
                  <a:lnTo>
                    <a:pt x="372" y="577"/>
                  </a:lnTo>
                  <a:lnTo>
                    <a:pt x="372" y="614"/>
                  </a:lnTo>
                  <a:lnTo>
                    <a:pt x="394" y="652"/>
                  </a:lnTo>
                  <a:lnTo>
                    <a:pt x="440" y="675"/>
                  </a:lnTo>
                  <a:lnTo>
                    <a:pt x="470" y="675"/>
                  </a:lnTo>
                  <a:lnTo>
                    <a:pt x="485" y="690"/>
                  </a:lnTo>
                  <a:lnTo>
                    <a:pt x="500" y="683"/>
                  </a:lnTo>
                  <a:lnTo>
                    <a:pt x="478" y="622"/>
                  </a:lnTo>
                  <a:lnTo>
                    <a:pt x="485" y="599"/>
                  </a:lnTo>
                  <a:lnTo>
                    <a:pt x="470" y="599"/>
                  </a:lnTo>
                  <a:lnTo>
                    <a:pt x="470" y="584"/>
                  </a:lnTo>
                  <a:lnTo>
                    <a:pt x="478" y="599"/>
                  </a:lnTo>
                  <a:lnTo>
                    <a:pt x="478" y="584"/>
                  </a:lnTo>
                  <a:lnTo>
                    <a:pt x="478" y="599"/>
                  </a:lnTo>
                  <a:lnTo>
                    <a:pt x="485" y="592"/>
                  </a:lnTo>
                  <a:lnTo>
                    <a:pt x="500" y="569"/>
                  </a:lnTo>
                  <a:lnTo>
                    <a:pt x="493" y="577"/>
                  </a:lnTo>
                  <a:lnTo>
                    <a:pt x="485" y="561"/>
                  </a:lnTo>
                  <a:lnTo>
                    <a:pt x="500" y="561"/>
                  </a:lnTo>
                  <a:lnTo>
                    <a:pt x="508" y="546"/>
                  </a:lnTo>
                  <a:lnTo>
                    <a:pt x="500" y="554"/>
                  </a:lnTo>
                  <a:lnTo>
                    <a:pt x="500" y="546"/>
                  </a:lnTo>
                  <a:lnTo>
                    <a:pt x="523" y="539"/>
                  </a:lnTo>
                  <a:lnTo>
                    <a:pt x="523" y="523"/>
                  </a:lnTo>
                  <a:lnTo>
                    <a:pt x="531" y="531"/>
                  </a:lnTo>
                  <a:lnTo>
                    <a:pt x="546" y="523"/>
                  </a:lnTo>
                  <a:lnTo>
                    <a:pt x="531" y="508"/>
                  </a:lnTo>
                  <a:lnTo>
                    <a:pt x="546" y="508"/>
                  </a:lnTo>
                  <a:lnTo>
                    <a:pt x="538" y="516"/>
                  </a:lnTo>
                  <a:lnTo>
                    <a:pt x="561" y="508"/>
                  </a:lnTo>
                  <a:lnTo>
                    <a:pt x="553" y="516"/>
                  </a:lnTo>
                  <a:lnTo>
                    <a:pt x="568" y="516"/>
                  </a:lnTo>
                  <a:lnTo>
                    <a:pt x="546" y="531"/>
                  </a:lnTo>
                  <a:lnTo>
                    <a:pt x="614" y="485"/>
                  </a:lnTo>
                  <a:lnTo>
                    <a:pt x="606" y="493"/>
                  </a:lnTo>
                  <a:lnTo>
                    <a:pt x="614" y="478"/>
                  </a:lnTo>
                  <a:lnTo>
                    <a:pt x="629" y="470"/>
                  </a:lnTo>
                  <a:lnTo>
                    <a:pt x="621" y="448"/>
                  </a:lnTo>
                  <a:lnTo>
                    <a:pt x="637" y="440"/>
                  </a:lnTo>
                  <a:lnTo>
                    <a:pt x="637" y="455"/>
                  </a:lnTo>
                  <a:lnTo>
                    <a:pt x="652" y="455"/>
                  </a:lnTo>
                  <a:lnTo>
                    <a:pt x="637" y="463"/>
                  </a:lnTo>
                  <a:lnTo>
                    <a:pt x="690" y="448"/>
                  </a:lnTo>
                  <a:lnTo>
                    <a:pt x="682" y="440"/>
                  </a:lnTo>
                  <a:lnTo>
                    <a:pt x="690" y="425"/>
                  </a:lnTo>
                  <a:lnTo>
                    <a:pt x="705" y="364"/>
                  </a:lnTo>
                  <a:lnTo>
                    <a:pt x="675" y="303"/>
                  </a:lnTo>
                  <a:lnTo>
                    <a:pt x="675" y="31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4" name="Freeform 249"/>
            <p:cNvSpPr>
              <a:spLocks/>
            </p:cNvSpPr>
            <p:nvPr/>
          </p:nvSpPr>
          <p:spPr bwMode="auto">
            <a:xfrm>
              <a:off x="2831" y="2816"/>
              <a:ext cx="30" cy="53"/>
            </a:xfrm>
            <a:custGeom>
              <a:avLst/>
              <a:gdLst>
                <a:gd name="T0" fmla="*/ 30 w 30"/>
                <a:gd name="T1" fmla="*/ 0 h 53"/>
                <a:gd name="T2" fmla="*/ 0 w 30"/>
                <a:gd name="T3" fmla="*/ 53 h 53"/>
                <a:gd name="T4" fmla="*/ 7 w 30"/>
                <a:gd name="T5" fmla="*/ 31 h 53"/>
                <a:gd name="T6" fmla="*/ 30 w 30"/>
                <a:gd name="T7" fmla="*/ 0 h 53"/>
              </a:gdLst>
              <a:ahLst/>
              <a:cxnLst>
                <a:cxn ang="0">
                  <a:pos x="T0" y="T1"/>
                </a:cxn>
                <a:cxn ang="0">
                  <a:pos x="T2" y="T3"/>
                </a:cxn>
                <a:cxn ang="0">
                  <a:pos x="T4" y="T5"/>
                </a:cxn>
                <a:cxn ang="0">
                  <a:pos x="T6" y="T7"/>
                </a:cxn>
              </a:cxnLst>
              <a:rect l="0" t="0" r="r" b="b"/>
              <a:pathLst>
                <a:path w="30" h="53">
                  <a:moveTo>
                    <a:pt x="30" y="0"/>
                  </a:moveTo>
                  <a:lnTo>
                    <a:pt x="0" y="53"/>
                  </a:lnTo>
                  <a:lnTo>
                    <a:pt x="7" y="31"/>
                  </a:lnTo>
                  <a:lnTo>
                    <a:pt x="30"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5" name="Freeform 250"/>
            <p:cNvSpPr>
              <a:spLocks/>
            </p:cNvSpPr>
            <p:nvPr/>
          </p:nvSpPr>
          <p:spPr bwMode="auto">
            <a:xfrm>
              <a:off x="2831" y="2816"/>
              <a:ext cx="30" cy="53"/>
            </a:xfrm>
            <a:custGeom>
              <a:avLst/>
              <a:gdLst>
                <a:gd name="T0" fmla="*/ 30 w 30"/>
                <a:gd name="T1" fmla="*/ 0 h 53"/>
                <a:gd name="T2" fmla="*/ 0 w 30"/>
                <a:gd name="T3" fmla="*/ 53 h 53"/>
                <a:gd name="T4" fmla="*/ 7 w 30"/>
                <a:gd name="T5" fmla="*/ 31 h 53"/>
                <a:gd name="T6" fmla="*/ 30 w 30"/>
                <a:gd name="T7" fmla="*/ 0 h 53"/>
                <a:gd name="T8" fmla="*/ 30 w 30"/>
                <a:gd name="T9" fmla="*/ 8 h 53"/>
              </a:gdLst>
              <a:ahLst/>
              <a:cxnLst>
                <a:cxn ang="0">
                  <a:pos x="T0" y="T1"/>
                </a:cxn>
                <a:cxn ang="0">
                  <a:pos x="T2" y="T3"/>
                </a:cxn>
                <a:cxn ang="0">
                  <a:pos x="T4" y="T5"/>
                </a:cxn>
                <a:cxn ang="0">
                  <a:pos x="T6" y="T7"/>
                </a:cxn>
                <a:cxn ang="0">
                  <a:pos x="T8" y="T9"/>
                </a:cxn>
              </a:cxnLst>
              <a:rect l="0" t="0" r="r" b="b"/>
              <a:pathLst>
                <a:path w="30" h="53">
                  <a:moveTo>
                    <a:pt x="30" y="0"/>
                  </a:moveTo>
                  <a:lnTo>
                    <a:pt x="0" y="53"/>
                  </a:lnTo>
                  <a:lnTo>
                    <a:pt x="7" y="31"/>
                  </a:lnTo>
                  <a:lnTo>
                    <a:pt x="30" y="0"/>
                  </a:lnTo>
                  <a:lnTo>
                    <a:pt x="3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6" name="Freeform 251"/>
            <p:cNvSpPr>
              <a:spLocks/>
            </p:cNvSpPr>
            <p:nvPr/>
          </p:nvSpPr>
          <p:spPr bwMode="auto">
            <a:xfrm>
              <a:off x="2005" y="1860"/>
              <a:ext cx="288" cy="349"/>
            </a:xfrm>
            <a:custGeom>
              <a:avLst/>
              <a:gdLst>
                <a:gd name="T0" fmla="*/ 288 w 288"/>
                <a:gd name="T1" fmla="*/ 99 h 349"/>
                <a:gd name="T2" fmla="*/ 190 w 288"/>
                <a:gd name="T3" fmla="*/ 84 h 349"/>
                <a:gd name="T4" fmla="*/ 197 w 288"/>
                <a:gd name="T5" fmla="*/ 23 h 349"/>
                <a:gd name="T6" fmla="*/ 61 w 288"/>
                <a:gd name="T7" fmla="*/ 0 h 349"/>
                <a:gd name="T8" fmla="*/ 0 w 288"/>
                <a:gd name="T9" fmla="*/ 311 h 349"/>
                <a:gd name="T10" fmla="*/ 250 w 288"/>
                <a:gd name="T11" fmla="*/ 349 h 349"/>
                <a:gd name="T12" fmla="*/ 288 w 288"/>
                <a:gd name="T13" fmla="*/ 99 h 349"/>
              </a:gdLst>
              <a:ahLst/>
              <a:cxnLst>
                <a:cxn ang="0">
                  <a:pos x="T0" y="T1"/>
                </a:cxn>
                <a:cxn ang="0">
                  <a:pos x="T2" y="T3"/>
                </a:cxn>
                <a:cxn ang="0">
                  <a:pos x="T4" y="T5"/>
                </a:cxn>
                <a:cxn ang="0">
                  <a:pos x="T6" y="T7"/>
                </a:cxn>
                <a:cxn ang="0">
                  <a:pos x="T8" y="T9"/>
                </a:cxn>
                <a:cxn ang="0">
                  <a:pos x="T10" y="T11"/>
                </a:cxn>
                <a:cxn ang="0">
                  <a:pos x="T12" y="T13"/>
                </a:cxn>
              </a:cxnLst>
              <a:rect l="0" t="0" r="r" b="b"/>
              <a:pathLst>
                <a:path w="288" h="349">
                  <a:moveTo>
                    <a:pt x="288" y="99"/>
                  </a:moveTo>
                  <a:lnTo>
                    <a:pt x="190" y="84"/>
                  </a:lnTo>
                  <a:lnTo>
                    <a:pt x="197" y="23"/>
                  </a:lnTo>
                  <a:lnTo>
                    <a:pt x="61" y="0"/>
                  </a:lnTo>
                  <a:lnTo>
                    <a:pt x="0" y="311"/>
                  </a:lnTo>
                  <a:lnTo>
                    <a:pt x="250" y="349"/>
                  </a:lnTo>
                  <a:lnTo>
                    <a:pt x="288" y="99"/>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7" name="Freeform 252"/>
            <p:cNvSpPr>
              <a:spLocks/>
            </p:cNvSpPr>
            <p:nvPr/>
          </p:nvSpPr>
          <p:spPr bwMode="auto">
            <a:xfrm>
              <a:off x="2005" y="1860"/>
              <a:ext cx="288" cy="349"/>
            </a:xfrm>
            <a:custGeom>
              <a:avLst/>
              <a:gdLst>
                <a:gd name="T0" fmla="*/ 288 w 288"/>
                <a:gd name="T1" fmla="*/ 99 h 349"/>
                <a:gd name="T2" fmla="*/ 190 w 288"/>
                <a:gd name="T3" fmla="*/ 84 h 349"/>
                <a:gd name="T4" fmla="*/ 197 w 288"/>
                <a:gd name="T5" fmla="*/ 23 h 349"/>
                <a:gd name="T6" fmla="*/ 61 w 288"/>
                <a:gd name="T7" fmla="*/ 0 h 349"/>
                <a:gd name="T8" fmla="*/ 0 w 288"/>
                <a:gd name="T9" fmla="*/ 311 h 349"/>
                <a:gd name="T10" fmla="*/ 250 w 288"/>
                <a:gd name="T11" fmla="*/ 349 h 349"/>
                <a:gd name="T12" fmla="*/ 288 w 288"/>
                <a:gd name="T13" fmla="*/ 99 h 349"/>
                <a:gd name="T14" fmla="*/ 288 w 288"/>
                <a:gd name="T15" fmla="*/ 107 h 3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49">
                  <a:moveTo>
                    <a:pt x="288" y="99"/>
                  </a:moveTo>
                  <a:lnTo>
                    <a:pt x="190" y="84"/>
                  </a:lnTo>
                  <a:lnTo>
                    <a:pt x="197" y="23"/>
                  </a:lnTo>
                  <a:lnTo>
                    <a:pt x="61" y="0"/>
                  </a:lnTo>
                  <a:lnTo>
                    <a:pt x="0" y="311"/>
                  </a:lnTo>
                  <a:lnTo>
                    <a:pt x="250" y="349"/>
                  </a:lnTo>
                  <a:lnTo>
                    <a:pt x="288" y="99"/>
                  </a:lnTo>
                  <a:lnTo>
                    <a:pt x="288" y="10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8" name="Freeform 253"/>
            <p:cNvSpPr>
              <a:spLocks/>
            </p:cNvSpPr>
            <p:nvPr/>
          </p:nvSpPr>
          <p:spPr bwMode="auto">
            <a:xfrm>
              <a:off x="3921" y="1610"/>
              <a:ext cx="76" cy="159"/>
            </a:xfrm>
            <a:custGeom>
              <a:avLst/>
              <a:gdLst>
                <a:gd name="T0" fmla="*/ 76 w 76"/>
                <a:gd name="T1" fmla="*/ 30 h 159"/>
                <a:gd name="T2" fmla="*/ 61 w 76"/>
                <a:gd name="T3" fmla="*/ 46 h 159"/>
                <a:gd name="T4" fmla="*/ 53 w 76"/>
                <a:gd name="T5" fmla="*/ 99 h 159"/>
                <a:gd name="T6" fmla="*/ 68 w 76"/>
                <a:gd name="T7" fmla="*/ 152 h 159"/>
                <a:gd name="T8" fmla="*/ 31 w 76"/>
                <a:gd name="T9" fmla="*/ 159 h 159"/>
                <a:gd name="T10" fmla="*/ 8 w 76"/>
                <a:gd name="T11" fmla="*/ 99 h 159"/>
                <a:gd name="T12" fmla="*/ 0 w 76"/>
                <a:gd name="T13" fmla="*/ 46 h 159"/>
                <a:gd name="T14" fmla="*/ 0 w 76"/>
                <a:gd name="T15" fmla="*/ 15 h 159"/>
                <a:gd name="T16" fmla="*/ 76 w 76"/>
                <a:gd name="T17" fmla="*/ 0 h 159"/>
                <a:gd name="T18" fmla="*/ 76 w 76"/>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59">
                  <a:moveTo>
                    <a:pt x="76" y="30"/>
                  </a:moveTo>
                  <a:lnTo>
                    <a:pt x="61" y="46"/>
                  </a:lnTo>
                  <a:lnTo>
                    <a:pt x="53" y="99"/>
                  </a:lnTo>
                  <a:lnTo>
                    <a:pt x="68" y="152"/>
                  </a:lnTo>
                  <a:lnTo>
                    <a:pt x="31" y="159"/>
                  </a:lnTo>
                  <a:lnTo>
                    <a:pt x="8" y="99"/>
                  </a:lnTo>
                  <a:lnTo>
                    <a:pt x="0" y="46"/>
                  </a:lnTo>
                  <a:lnTo>
                    <a:pt x="0" y="15"/>
                  </a:lnTo>
                  <a:lnTo>
                    <a:pt x="76" y="0"/>
                  </a:lnTo>
                  <a:lnTo>
                    <a:pt x="76" y="3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9" name="Freeform 254"/>
            <p:cNvSpPr>
              <a:spLocks/>
            </p:cNvSpPr>
            <p:nvPr/>
          </p:nvSpPr>
          <p:spPr bwMode="auto">
            <a:xfrm>
              <a:off x="3921" y="1610"/>
              <a:ext cx="76" cy="159"/>
            </a:xfrm>
            <a:custGeom>
              <a:avLst/>
              <a:gdLst>
                <a:gd name="T0" fmla="*/ 76 w 76"/>
                <a:gd name="T1" fmla="*/ 30 h 159"/>
                <a:gd name="T2" fmla="*/ 61 w 76"/>
                <a:gd name="T3" fmla="*/ 46 h 159"/>
                <a:gd name="T4" fmla="*/ 53 w 76"/>
                <a:gd name="T5" fmla="*/ 99 h 159"/>
                <a:gd name="T6" fmla="*/ 68 w 76"/>
                <a:gd name="T7" fmla="*/ 152 h 159"/>
                <a:gd name="T8" fmla="*/ 31 w 76"/>
                <a:gd name="T9" fmla="*/ 159 h 159"/>
                <a:gd name="T10" fmla="*/ 8 w 76"/>
                <a:gd name="T11" fmla="*/ 99 h 159"/>
                <a:gd name="T12" fmla="*/ 0 w 76"/>
                <a:gd name="T13" fmla="*/ 46 h 159"/>
                <a:gd name="T14" fmla="*/ 0 w 76"/>
                <a:gd name="T15" fmla="*/ 15 h 159"/>
                <a:gd name="T16" fmla="*/ 76 w 76"/>
                <a:gd name="T17" fmla="*/ 0 h 159"/>
                <a:gd name="T18" fmla="*/ 76 w 76"/>
                <a:gd name="T19" fmla="*/ 30 h 159"/>
                <a:gd name="T20" fmla="*/ 76 w 76"/>
                <a:gd name="T21"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59">
                  <a:moveTo>
                    <a:pt x="76" y="30"/>
                  </a:moveTo>
                  <a:lnTo>
                    <a:pt x="61" y="46"/>
                  </a:lnTo>
                  <a:lnTo>
                    <a:pt x="53" y="99"/>
                  </a:lnTo>
                  <a:lnTo>
                    <a:pt x="68" y="152"/>
                  </a:lnTo>
                  <a:lnTo>
                    <a:pt x="31" y="159"/>
                  </a:lnTo>
                  <a:lnTo>
                    <a:pt x="8" y="99"/>
                  </a:lnTo>
                  <a:lnTo>
                    <a:pt x="0" y="46"/>
                  </a:lnTo>
                  <a:lnTo>
                    <a:pt x="0" y="15"/>
                  </a:lnTo>
                  <a:lnTo>
                    <a:pt x="76" y="0"/>
                  </a:lnTo>
                  <a:lnTo>
                    <a:pt x="76" y="30"/>
                  </a:lnTo>
                  <a:lnTo>
                    <a:pt x="76"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0" name="Freeform 255"/>
            <p:cNvSpPr>
              <a:spLocks/>
            </p:cNvSpPr>
            <p:nvPr/>
          </p:nvSpPr>
          <p:spPr bwMode="auto">
            <a:xfrm>
              <a:off x="3527" y="2020"/>
              <a:ext cx="387" cy="220"/>
            </a:xfrm>
            <a:custGeom>
              <a:avLst/>
              <a:gdLst>
                <a:gd name="T0" fmla="*/ 372 w 387"/>
                <a:gd name="T1" fmla="*/ 136 h 220"/>
                <a:gd name="T2" fmla="*/ 356 w 387"/>
                <a:gd name="T3" fmla="*/ 136 h 220"/>
                <a:gd name="T4" fmla="*/ 356 w 387"/>
                <a:gd name="T5" fmla="*/ 144 h 220"/>
                <a:gd name="T6" fmla="*/ 349 w 387"/>
                <a:gd name="T7" fmla="*/ 151 h 220"/>
                <a:gd name="T8" fmla="*/ 349 w 387"/>
                <a:gd name="T9" fmla="*/ 136 h 220"/>
                <a:gd name="T10" fmla="*/ 326 w 387"/>
                <a:gd name="T11" fmla="*/ 129 h 220"/>
                <a:gd name="T12" fmla="*/ 326 w 387"/>
                <a:gd name="T13" fmla="*/ 121 h 220"/>
                <a:gd name="T14" fmla="*/ 356 w 387"/>
                <a:gd name="T15" fmla="*/ 144 h 220"/>
                <a:gd name="T16" fmla="*/ 364 w 387"/>
                <a:gd name="T17" fmla="*/ 129 h 220"/>
                <a:gd name="T18" fmla="*/ 349 w 387"/>
                <a:gd name="T19" fmla="*/ 121 h 220"/>
                <a:gd name="T20" fmla="*/ 356 w 387"/>
                <a:gd name="T21" fmla="*/ 121 h 220"/>
                <a:gd name="T22" fmla="*/ 349 w 387"/>
                <a:gd name="T23" fmla="*/ 106 h 220"/>
                <a:gd name="T24" fmla="*/ 356 w 387"/>
                <a:gd name="T25" fmla="*/ 113 h 220"/>
                <a:gd name="T26" fmla="*/ 356 w 387"/>
                <a:gd name="T27" fmla="*/ 106 h 220"/>
                <a:gd name="T28" fmla="*/ 341 w 387"/>
                <a:gd name="T29" fmla="*/ 106 h 220"/>
                <a:gd name="T30" fmla="*/ 349 w 387"/>
                <a:gd name="T31" fmla="*/ 98 h 220"/>
                <a:gd name="T32" fmla="*/ 341 w 387"/>
                <a:gd name="T33" fmla="*/ 98 h 220"/>
                <a:gd name="T34" fmla="*/ 319 w 387"/>
                <a:gd name="T35" fmla="*/ 76 h 220"/>
                <a:gd name="T36" fmla="*/ 349 w 387"/>
                <a:gd name="T37" fmla="*/ 98 h 220"/>
                <a:gd name="T38" fmla="*/ 349 w 387"/>
                <a:gd name="T39" fmla="*/ 76 h 220"/>
                <a:gd name="T40" fmla="*/ 334 w 387"/>
                <a:gd name="T41" fmla="*/ 76 h 220"/>
                <a:gd name="T42" fmla="*/ 334 w 387"/>
                <a:gd name="T43" fmla="*/ 68 h 220"/>
                <a:gd name="T44" fmla="*/ 311 w 387"/>
                <a:gd name="T45" fmla="*/ 68 h 220"/>
                <a:gd name="T46" fmla="*/ 288 w 387"/>
                <a:gd name="T47" fmla="*/ 60 h 220"/>
                <a:gd name="T48" fmla="*/ 296 w 387"/>
                <a:gd name="T49" fmla="*/ 38 h 220"/>
                <a:gd name="T50" fmla="*/ 296 w 387"/>
                <a:gd name="T51" fmla="*/ 22 h 220"/>
                <a:gd name="T52" fmla="*/ 266 w 387"/>
                <a:gd name="T53" fmla="*/ 7 h 220"/>
                <a:gd name="T54" fmla="*/ 258 w 387"/>
                <a:gd name="T55" fmla="*/ 15 h 220"/>
                <a:gd name="T56" fmla="*/ 228 w 387"/>
                <a:gd name="T57" fmla="*/ 0 h 220"/>
                <a:gd name="T58" fmla="*/ 235 w 387"/>
                <a:gd name="T59" fmla="*/ 22 h 220"/>
                <a:gd name="T60" fmla="*/ 213 w 387"/>
                <a:gd name="T61" fmla="*/ 53 h 220"/>
                <a:gd name="T62" fmla="*/ 205 w 387"/>
                <a:gd name="T63" fmla="*/ 45 h 220"/>
                <a:gd name="T64" fmla="*/ 197 w 387"/>
                <a:gd name="T65" fmla="*/ 76 h 220"/>
                <a:gd name="T66" fmla="*/ 175 w 387"/>
                <a:gd name="T67" fmla="*/ 68 h 220"/>
                <a:gd name="T68" fmla="*/ 152 w 387"/>
                <a:gd name="T69" fmla="*/ 144 h 220"/>
                <a:gd name="T70" fmla="*/ 91 w 387"/>
                <a:gd name="T71" fmla="*/ 167 h 220"/>
                <a:gd name="T72" fmla="*/ 76 w 387"/>
                <a:gd name="T73" fmla="*/ 151 h 220"/>
                <a:gd name="T74" fmla="*/ 23 w 387"/>
                <a:gd name="T75" fmla="*/ 204 h 220"/>
                <a:gd name="T76" fmla="*/ 0 w 387"/>
                <a:gd name="T77" fmla="*/ 220 h 220"/>
                <a:gd name="T78" fmla="*/ 99 w 387"/>
                <a:gd name="T79" fmla="*/ 204 h 220"/>
                <a:gd name="T80" fmla="*/ 372 w 387"/>
                <a:gd name="T81" fmla="*/ 159 h 220"/>
                <a:gd name="T82" fmla="*/ 379 w 387"/>
                <a:gd name="T83" fmla="*/ 159 h 220"/>
                <a:gd name="T84" fmla="*/ 379 w 387"/>
                <a:gd name="T85" fmla="*/ 151 h 220"/>
                <a:gd name="T86" fmla="*/ 379 w 387"/>
                <a:gd name="T87" fmla="*/ 159 h 220"/>
                <a:gd name="T88" fmla="*/ 379 w 387"/>
                <a:gd name="T89" fmla="*/ 151 h 220"/>
                <a:gd name="T90" fmla="*/ 387 w 387"/>
                <a:gd name="T91" fmla="*/ 159 h 220"/>
                <a:gd name="T92" fmla="*/ 372 w 387"/>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7" h="220">
                  <a:moveTo>
                    <a:pt x="372" y="136"/>
                  </a:moveTo>
                  <a:lnTo>
                    <a:pt x="356" y="136"/>
                  </a:lnTo>
                  <a:lnTo>
                    <a:pt x="356" y="144"/>
                  </a:lnTo>
                  <a:lnTo>
                    <a:pt x="349" y="151"/>
                  </a:lnTo>
                  <a:lnTo>
                    <a:pt x="349" y="136"/>
                  </a:lnTo>
                  <a:lnTo>
                    <a:pt x="326" y="129"/>
                  </a:lnTo>
                  <a:lnTo>
                    <a:pt x="326" y="121"/>
                  </a:lnTo>
                  <a:lnTo>
                    <a:pt x="356" y="144"/>
                  </a:lnTo>
                  <a:lnTo>
                    <a:pt x="364" y="129"/>
                  </a:lnTo>
                  <a:lnTo>
                    <a:pt x="349" y="121"/>
                  </a:lnTo>
                  <a:lnTo>
                    <a:pt x="356" y="121"/>
                  </a:lnTo>
                  <a:lnTo>
                    <a:pt x="349" y="106"/>
                  </a:lnTo>
                  <a:lnTo>
                    <a:pt x="356" y="113"/>
                  </a:lnTo>
                  <a:lnTo>
                    <a:pt x="356" y="106"/>
                  </a:lnTo>
                  <a:lnTo>
                    <a:pt x="341" y="106"/>
                  </a:lnTo>
                  <a:lnTo>
                    <a:pt x="349" y="98"/>
                  </a:lnTo>
                  <a:lnTo>
                    <a:pt x="341" y="98"/>
                  </a:lnTo>
                  <a:lnTo>
                    <a:pt x="319" y="76"/>
                  </a:lnTo>
                  <a:lnTo>
                    <a:pt x="349" y="98"/>
                  </a:lnTo>
                  <a:lnTo>
                    <a:pt x="349" y="76"/>
                  </a:lnTo>
                  <a:lnTo>
                    <a:pt x="334" y="76"/>
                  </a:lnTo>
                  <a:lnTo>
                    <a:pt x="334" y="68"/>
                  </a:lnTo>
                  <a:lnTo>
                    <a:pt x="311" y="68"/>
                  </a:lnTo>
                  <a:lnTo>
                    <a:pt x="288" y="60"/>
                  </a:lnTo>
                  <a:lnTo>
                    <a:pt x="296" y="38"/>
                  </a:lnTo>
                  <a:lnTo>
                    <a:pt x="296" y="22"/>
                  </a:lnTo>
                  <a:lnTo>
                    <a:pt x="266" y="7"/>
                  </a:lnTo>
                  <a:lnTo>
                    <a:pt x="258" y="15"/>
                  </a:lnTo>
                  <a:lnTo>
                    <a:pt x="228" y="0"/>
                  </a:lnTo>
                  <a:lnTo>
                    <a:pt x="235" y="22"/>
                  </a:lnTo>
                  <a:lnTo>
                    <a:pt x="213" y="53"/>
                  </a:lnTo>
                  <a:lnTo>
                    <a:pt x="205" y="45"/>
                  </a:lnTo>
                  <a:lnTo>
                    <a:pt x="197" y="76"/>
                  </a:lnTo>
                  <a:lnTo>
                    <a:pt x="175" y="68"/>
                  </a:lnTo>
                  <a:lnTo>
                    <a:pt x="152" y="144"/>
                  </a:lnTo>
                  <a:lnTo>
                    <a:pt x="91" y="167"/>
                  </a:lnTo>
                  <a:lnTo>
                    <a:pt x="76" y="151"/>
                  </a:lnTo>
                  <a:lnTo>
                    <a:pt x="23" y="204"/>
                  </a:lnTo>
                  <a:lnTo>
                    <a:pt x="0" y="220"/>
                  </a:lnTo>
                  <a:lnTo>
                    <a:pt x="99" y="204"/>
                  </a:lnTo>
                  <a:lnTo>
                    <a:pt x="372" y="159"/>
                  </a:lnTo>
                  <a:lnTo>
                    <a:pt x="379" y="159"/>
                  </a:lnTo>
                  <a:lnTo>
                    <a:pt x="379" y="151"/>
                  </a:lnTo>
                  <a:lnTo>
                    <a:pt x="379" y="159"/>
                  </a:lnTo>
                  <a:lnTo>
                    <a:pt x="379" y="151"/>
                  </a:lnTo>
                  <a:lnTo>
                    <a:pt x="387" y="159"/>
                  </a:lnTo>
                  <a:lnTo>
                    <a:pt x="372" y="13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1" name="Freeform 256"/>
            <p:cNvSpPr>
              <a:spLocks/>
            </p:cNvSpPr>
            <p:nvPr/>
          </p:nvSpPr>
          <p:spPr bwMode="auto">
            <a:xfrm>
              <a:off x="3527" y="2020"/>
              <a:ext cx="387" cy="220"/>
            </a:xfrm>
            <a:custGeom>
              <a:avLst/>
              <a:gdLst>
                <a:gd name="T0" fmla="*/ 372 w 387"/>
                <a:gd name="T1" fmla="*/ 136 h 220"/>
                <a:gd name="T2" fmla="*/ 356 w 387"/>
                <a:gd name="T3" fmla="*/ 136 h 220"/>
                <a:gd name="T4" fmla="*/ 356 w 387"/>
                <a:gd name="T5" fmla="*/ 144 h 220"/>
                <a:gd name="T6" fmla="*/ 349 w 387"/>
                <a:gd name="T7" fmla="*/ 151 h 220"/>
                <a:gd name="T8" fmla="*/ 349 w 387"/>
                <a:gd name="T9" fmla="*/ 136 h 220"/>
                <a:gd name="T10" fmla="*/ 326 w 387"/>
                <a:gd name="T11" fmla="*/ 129 h 220"/>
                <a:gd name="T12" fmla="*/ 326 w 387"/>
                <a:gd name="T13" fmla="*/ 121 h 220"/>
                <a:gd name="T14" fmla="*/ 356 w 387"/>
                <a:gd name="T15" fmla="*/ 144 h 220"/>
                <a:gd name="T16" fmla="*/ 364 w 387"/>
                <a:gd name="T17" fmla="*/ 129 h 220"/>
                <a:gd name="T18" fmla="*/ 349 w 387"/>
                <a:gd name="T19" fmla="*/ 121 h 220"/>
                <a:gd name="T20" fmla="*/ 356 w 387"/>
                <a:gd name="T21" fmla="*/ 121 h 220"/>
                <a:gd name="T22" fmla="*/ 349 w 387"/>
                <a:gd name="T23" fmla="*/ 106 h 220"/>
                <a:gd name="T24" fmla="*/ 356 w 387"/>
                <a:gd name="T25" fmla="*/ 113 h 220"/>
                <a:gd name="T26" fmla="*/ 356 w 387"/>
                <a:gd name="T27" fmla="*/ 106 h 220"/>
                <a:gd name="T28" fmla="*/ 341 w 387"/>
                <a:gd name="T29" fmla="*/ 106 h 220"/>
                <a:gd name="T30" fmla="*/ 349 w 387"/>
                <a:gd name="T31" fmla="*/ 98 h 220"/>
                <a:gd name="T32" fmla="*/ 341 w 387"/>
                <a:gd name="T33" fmla="*/ 98 h 220"/>
                <a:gd name="T34" fmla="*/ 319 w 387"/>
                <a:gd name="T35" fmla="*/ 76 h 220"/>
                <a:gd name="T36" fmla="*/ 349 w 387"/>
                <a:gd name="T37" fmla="*/ 98 h 220"/>
                <a:gd name="T38" fmla="*/ 349 w 387"/>
                <a:gd name="T39" fmla="*/ 76 h 220"/>
                <a:gd name="T40" fmla="*/ 334 w 387"/>
                <a:gd name="T41" fmla="*/ 76 h 220"/>
                <a:gd name="T42" fmla="*/ 334 w 387"/>
                <a:gd name="T43" fmla="*/ 68 h 220"/>
                <a:gd name="T44" fmla="*/ 311 w 387"/>
                <a:gd name="T45" fmla="*/ 68 h 220"/>
                <a:gd name="T46" fmla="*/ 288 w 387"/>
                <a:gd name="T47" fmla="*/ 60 h 220"/>
                <a:gd name="T48" fmla="*/ 296 w 387"/>
                <a:gd name="T49" fmla="*/ 38 h 220"/>
                <a:gd name="T50" fmla="*/ 296 w 387"/>
                <a:gd name="T51" fmla="*/ 22 h 220"/>
                <a:gd name="T52" fmla="*/ 266 w 387"/>
                <a:gd name="T53" fmla="*/ 7 h 220"/>
                <a:gd name="T54" fmla="*/ 258 w 387"/>
                <a:gd name="T55" fmla="*/ 15 h 220"/>
                <a:gd name="T56" fmla="*/ 228 w 387"/>
                <a:gd name="T57" fmla="*/ 0 h 220"/>
                <a:gd name="T58" fmla="*/ 235 w 387"/>
                <a:gd name="T59" fmla="*/ 22 h 220"/>
                <a:gd name="T60" fmla="*/ 213 w 387"/>
                <a:gd name="T61" fmla="*/ 53 h 220"/>
                <a:gd name="T62" fmla="*/ 205 w 387"/>
                <a:gd name="T63" fmla="*/ 45 h 220"/>
                <a:gd name="T64" fmla="*/ 197 w 387"/>
                <a:gd name="T65" fmla="*/ 76 h 220"/>
                <a:gd name="T66" fmla="*/ 175 w 387"/>
                <a:gd name="T67" fmla="*/ 68 h 220"/>
                <a:gd name="T68" fmla="*/ 152 w 387"/>
                <a:gd name="T69" fmla="*/ 144 h 220"/>
                <a:gd name="T70" fmla="*/ 91 w 387"/>
                <a:gd name="T71" fmla="*/ 167 h 220"/>
                <a:gd name="T72" fmla="*/ 76 w 387"/>
                <a:gd name="T73" fmla="*/ 151 h 220"/>
                <a:gd name="T74" fmla="*/ 23 w 387"/>
                <a:gd name="T75" fmla="*/ 204 h 220"/>
                <a:gd name="T76" fmla="*/ 0 w 387"/>
                <a:gd name="T77" fmla="*/ 220 h 220"/>
                <a:gd name="T78" fmla="*/ 99 w 387"/>
                <a:gd name="T79" fmla="*/ 204 h 220"/>
                <a:gd name="T80" fmla="*/ 372 w 387"/>
                <a:gd name="T81" fmla="*/ 159 h 220"/>
                <a:gd name="T82" fmla="*/ 379 w 387"/>
                <a:gd name="T83" fmla="*/ 159 h 220"/>
                <a:gd name="T84" fmla="*/ 379 w 387"/>
                <a:gd name="T85" fmla="*/ 151 h 220"/>
                <a:gd name="T86" fmla="*/ 379 w 387"/>
                <a:gd name="T87" fmla="*/ 159 h 220"/>
                <a:gd name="T88" fmla="*/ 379 w 387"/>
                <a:gd name="T89" fmla="*/ 151 h 220"/>
                <a:gd name="T90" fmla="*/ 387 w 387"/>
                <a:gd name="T91" fmla="*/ 159 h 220"/>
                <a:gd name="T92" fmla="*/ 372 w 387"/>
                <a:gd name="T93" fmla="*/ 136 h 220"/>
                <a:gd name="T94" fmla="*/ 372 w 387"/>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7" h="220">
                  <a:moveTo>
                    <a:pt x="372" y="136"/>
                  </a:moveTo>
                  <a:lnTo>
                    <a:pt x="356" y="136"/>
                  </a:lnTo>
                  <a:lnTo>
                    <a:pt x="356" y="144"/>
                  </a:lnTo>
                  <a:lnTo>
                    <a:pt x="349" y="151"/>
                  </a:lnTo>
                  <a:lnTo>
                    <a:pt x="349" y="136"/>
                  </a:lnTo>
                  <a:lnTo>
                    <a:pt x="326" y="129"/>
                  </a:lnTo>
                  <a:lnTo>
                    <a:pt x="326" y="121"/>
                  </a:lnTo>
                  <a:lnTo>
                    <a:pt x="356" y="144"/>
                  </a:lnTo>
                  <a:lnTo>
                    <a:pt x="364" y="129"/>
                  </a:lnTo>
                  <a:lnTo>
                    <a:pt x="349" y="121"/>
                  </a:lnTo>
                  <a:lnTo>
                    <a:pt x="356" y="121"/>
                  </a:lnTo>
                  <a:lnTo>
                    <a:pt x="349" y="106"/>
                  </a:lnTo>
                  <a:lnTo>
                    <a:pt x="356" y="113"/>
                  </a:lnTo>
                  <a:lnTo>
                    <a:pt x="356" y="106"/>
                  </a:lnTo>
                  <a:lnTo>
                    <a:pt x="341" y="106"/>
                  </a:lnTo>
                  <a:lnTo>
                    <a:pt x="349" y="98"/>
                  </a:lnTo>
                  <a:lnTo>
                    <a:pt x="341" y="98"/>
                  </a:lnTo>
                  <a:lnTo>
                    <a:pt x="319" y="76"/>
                  </a:lnTo>
                  <a:lnTo>
                    <a:pt x="349" y="98"/>
                  </a:lnTo>
                  <a:lnTo>
                    <a:pt x="349" y="76"/>
                  </a:lnTo>
                  <a:lnTo>
                    <a:pt x="334" y="76"/>
                  </a:lnTo>
                  <a:lnTo>
                    <a:pt x="334" y="68"/>
                  </a:lnTo>
                  <a:lnTo>
                    <a:pt x="311" y="68"/>
                  </a:lnTo>
                  <a:lnTo>
                    <a:pt x="288" y="60"/>
                  </a:lnTo>
                  <a:lnTo>
                    <a:pt x="296" y="38"/>
                  </a:lnTo>
                  <a:lnTo>
                    <a:pt x="296" y="22"/>
                  </a:lnTo>
                  <a:lnTo>
                    <a:pt x="266" y="7"/>
                  </a:lnTo>
                  <a:lnTo>
                    <a:pt x="258" y="15"/>
                  </a:lnTo>
                  <a:lnTo>
                    <a:pt x="228" y="0"/>
                  </a:lnTo>
                  <a:lnTo>
                    <a:pt x="235" y="22"/>
                  </a:lnTo>
                  <a:lnTo>
                    <a:pt x="213" y="53"/>
                  </a:lnTo>
                  <a:lnTo>
                    <a:pt x="205" y="45"/>
                  </a:lnTo>
                  <a:lnTo>
                    <a:pt x="197" y="76"/>
                  </a:lnTo>
                  <a:lnTo>
                    <a:pt x="175" y="68"/>
                  </a:lnTo>
                  <a:lnTo>
                    <a:pt x="152" y="144"/>
                  </a:lnTo>
                  <a:lnTo>
                    <a:pt x="91" y="167"/>
                  </a:lnTo>
                  <a:lnTo>
                    <a:pt x="76" y="151"/>
                  </a:lnTo>
                  <a:lnTo>
                    <a:pt x="23" y="204"/>
                  </a:lnTo>
                  <a:lnTo>
                    <a:pt x="0" y="220"/>
                  </a:lnTo>
                  <a:lnTo>
                    <a:pt x="99" y="204"/>
                  </a:lnTo>
                  <a:lnTo>
                    <a:pt x="372" y="159"/>
                  </a:lnTo>
                  <a:lnTo>
                    <a:pt x="379" y="159"/>
                  </a:lnTo>
                  <a:lnTo>
                    <a:pt x="379" y="151"/>
                  </a:lnTo>
                  <a:lnTo>
                    <a:pt x="379" y="159"/>
                  </a:lnTo>
                  <a:lnTo>
                    <a:pt x="379" y="151"/>
                  </a:lnTo>
                  <a:lnTo>
                    <a:pt x="387" y="159"/>
                  </a:lnTo>
                  <a:lnTo>
                    <a:pt x="372" y="136"/>
                  </a:lnTo>
                  <a:lnTo>
                    <a:pt x="372" y="14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2" name="Freeform 257"/>
            <p:cNvSpPr>
              <a:spLocks/>
            </p:cNvSpPr>
            <p:nvPr/>
          </p:nvSpPr>
          <p:spPr bwMode="auto">
            <a:xfrm>
              <a:off x="3899" y="2080"/>
              <a:ext cx="22" cy="61"/>
            </a:xfrm>
            <a:custGeom>
              <a:avLst/>
              <a:gdLst>
                <a:gd name="T0" fmla="*/ 22 w 22"/>
                <a:gd name="T1" fmla="*/ 0 h 61"/>
                <a:gd name="T2" fmla="*/ 7 w 22"/>
                <a:gd name="T3" fmla="*/ 8 h 61"/>
                <a:gd name="T4" fmla="*/ 0 w 22"/>
                <a:gd name="T5" fmla="*/ 38 h 61"/>
                <a:gd name="T6" fmla="*/ 0 w 22"/>
                <a:gd name="T7" fmla="*/ 61 h 61"/>
                <a:gd name="T8" fmla="*/ 22 w 22"/>
                <a:gd name="T9" fmla="*/ 0 h 61"/>
              </a:gdLst>
              <a:ahLst/>
              <a:cxnLst>
                <a:cxn ang="0">
                  <a:pos x="T0" y="T1"/>
                </a:cxn>
                <a:cxn ang="0">
                  <a:pos x="T2" y="T3"/>
                </a:cxn>
                <a:cxn ang="0">
                  <a:pos x="T4" y="T5"/>
                </a:cxn>
                <a:cxn ang="0">
                  <a:pos x="T6" y="T7"/>
                </a:cxn>
                <a:cxn ang="0">
                  <a:pos x="T8" y="T9"/>
                </a:cxn>
              </a:cxnLst>
              <a:rect l="0" t="0" r="r" b="b"/>
              <a:pathLst>
                <a:path w="22" h="61">
                  <a:moveTo>
                    <a:pt x="22" y="0"/>
                  </a:moveTo>
                  <a:lnTo>
                    <a:pt x="7" y="8"/>
                  </a:lnTo>
                  <a:lnTo>
                    <a:pt x="0" y="38"/>
                  </a:lnTo>
                  <a:lnTo>
                    <a:pt x="0" y="61"/>
                  </a:lnTo>
                  <a:lnTo>
                    <a:pt x="22" y="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3" name="Freeform 258"/>
            <p:cNvSpPr>
              <a:spLocks/>
            </p:cNvSpPr>
            <p:nvPr/>
          </p:nvSpPr>
          <p:spPr bwMode="auto">
            <a:xfrm>
              <a:off x="3899" y="2080"/>
              <a:ext cx="22" cy="61"/>
            </a:xfrm>
            <a:custGeom>
              <a:avLst/>
              <a:gdLst>
                <a:gd name="T0" fmla="*/ 22 w 22"/>
                <a:gd name="T1" fmla="*/ 0 h 61"/>
                <a:gd name="T2" fmla="*/ 7 w 22"/>
                <a:gd name="T3" fmla="*/ 8 h 61"/>
                <a:gd name="T4" fmla="*/ 0 w 22"/>
                <a:gd name="T5" fmla="*/ 38 h 61"/>
                <a:gd name="T6" fmla="*/ 0 w 22"/>
                <a:gd name="T7" fmla="*/ 61 h 61"/>
                <a:gd name="T8" fmla="*/ 22 w 22"/>
                <a:gd name="T9" fmla="*/ 0 h 61"/>
                <a:gd name="T10" fmla="*/ 22 w 22"/>
                <a:gd name="T11" fmla="*/ 8 h 61"/>
              </a:gdLst>
              <a:ahLst/>
              <a:cxnLst>
                <a:cxn ang="0">
                  <a:pos x="T0" y="T1"/>
                </a:cxn>
                <a:cxn ang="0">
                  <a:pos x="T2" y="T3"/>
                </a:cxn>
                <a:cxn ang="0">
                  <a:pos x="T4" y="T5"/>
                </a:cxn>
                <a:cxn ang="0">
                  <a:pos x="T6" y="T7"/>
                </a:cxn>
                <a:cxn ang="0">
                  <a:pos x="T8" y="T9"/>
                </a:cxn>
                <a:cxn ang="0">
                  <a:pos x="T10" y="T11"/>
                </a:cxn>
              </a:cxnLst>
              <a:rect l="0" t="0" r="r" b="b"/>
              <a:pathLst>
                <a:path w="22" h="61">
                  <a:moveTo>
                    <a:pt x="22" y="0"/>
                  </a:moveTo>
                  <a:lnTo>
                    <a:pt x="7" y="8"/>
                  </a:lnTo>
                  <a:lnTo>
                    <a:pt x="0" y="38"/>
                  </a:lnTo>
                  <a:lnTo>
                    <a:pt x="0" y="61"/>
                  </a:lnTo>
                  <a:lnTo>
                    <a:pt x="22" y="0"/>
                  </a:lnTo>
                  <a:lnTo>
                    <a:pt x="22"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4" name="Freeform 259"/>
            <p:cNvSpPr>
              <a:spLocks/>
            </p:cNvSpPr>
            <p:nvPr/>
          </p:nvSpPr>
          <p:spPr bwMode="auto">
            <a:xfrm>
              <a:off x="1695" y="1337"/>
              <a:ext cx="333" cy="250"/>
            </a:xfrm>
            <a:custGeom>
              <a:avLst/>
              <a:gdLst>
                <a:gd name="T0" fmla="*/ 295 w 333"/>
                <a:gd name="T1" fmla="*/ 228 h 250"/>
                <a:gd name="T2" fmla="*/ 333 w 333"/>
                <a:gd name="T3" fmla="*/ 61 h 250"/>
                <a:gd name="T4" fmla="*/ 98 w 333"/>
                <a:gd name="T5" fmla="*/ 0 h 250"/>
                <a:gd name="T6" fmla="*/ 106 w 333"/>
                <a:gd name="T7" fmla="*/ 30 h 250"/>
                <a:gd name="T8" fmla="*/ 91 w 333"/>
                <a:gd name="T9" fmla="*/ 38 h 250"/>
                <a:gd name="T10" fmla="*/ 98 w 333"/>
                <a:gd name="T11" fmla="*/ 45 h 250"/>
                <a:gd name="T12" fmla="*/ 91 w 333"/>
                <a:gd name="T13" fmla="*/ 61 h 250"/>
                <a:gd name="T14" fmla="*/ 98 w 333"/>
                <a:gd name="T15" fmla="*/ 61 h 250"/>
                <a:gd name="T16" fmla="*/ 98 w 333"/>
                <a:gd name="T17" fmla="*/ 68 h 250"/>
                <a:gd name="T18" fmla="*/ 91 w 333"/>
                <a:gd name="T19" fmla="*/ 83 h 250"/>
                <a:gd name="T20" fmla="*/ 91 w 333"/>
                <a:gd name="T21" fmla="*/ 106 h 250"/>
                <a:gd name="T22" fmla="*/ 60 w 333"/>
                <a:gd name="T23" fmla="*/ 121 h 250"/>
                <a:gd name="T24" fmla="*/ 53 w 333"/>
                <a:gd name="T25" fmla="*/ 114 h 250"/>
                <a:gd name="T26" fmla="*/ 68 w 333"/>
                <a:gd name="T27" fmla="*/ 99 h 250"/>
                <a:gd name="T28" fmla="*/ 68 w 333"/>
                <a:gd name="T29" fmla="*/ 114 h 250"/>
                <a:gd name="T30" fmla="*/ 76 w 333"/>
                <a:gd name="T31" fmla="*/ 99 h 250"/>
                <a:gd name="T32" fmla="*/ 83 w 333"/>
                <a:gd name="T33" fmla="*/ 99 h 250"/>
                <a:gd name="T34" fmla="*/ 76 w 333"/>
                <a:gd name="T35" fmla="*/ 91 h 250"/>
                <a:gd name="T36" fmla="*/ 83 w 333"/>
                <a:gd name="T37" fmla="*/ 83 h 250"/>
                <a:gd name="T38" fmla="*/ 91 w 333"/>
                <a:gd name="T39" fmla="*/ 83 h 250"/>
                <a:gd name="T40" fmla="*/ 83 w 333"/>
                <a:gd name="T41" fmla="*/ 68 h 250"/>
                <a:gd name="T42" fmla="*/ 53 w 333"/>
                <a:gd name="T43" fmla="*/ 91 h 250"/>
                <a:gd name="T44" fmla="*/ 68 w 333"/>
                <a:gd name="T45" fmla="*/ 99 h 250"/>
                <a:gd name="T46" fmla="*/ 53 w 333"/>
                <a:gd name="T47" fmla="*/ 99 h 250"/>
                <a:gd name="T48" fmla="*/ 76 w 333"/>
                <a:gd name="T49" fmla="*/ 76 h 250"/>
                <a:gd name="T50" fmla="*/ 83 w 333"/>
                <a:gd name="T51" fmla="*/ 53 h 250"/>
                <a:gd name="T52" fmla="*/ 76 w 333"/>
                <a:gd name="T53" fmla="*/ 61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4 h 250"/>
                <a:gd name="T66" fmla="*/ 0 w 333"/>
                <a:gd name="T67" fmla="*/ 114 h 250"/>
                <a:gd name="T68" fmla="*/ 0 w 333"/>
                <a:gd name="T69" fmla="*/ 121 h 250"/>
                <a:gd name="T70" fmla="*/ 15 w 333"/>
                <a:gd name="T71" fmla="*/ 129 h 250"/>
                <a:gd name="T72" fmla="*/ 0 w 333"/>
                <a:gd name="T73" fmla="*/ 144 h 250"/>
                <a:gd name="T74" fmla="*/ 0 w 333"/>
                <a:gd name="T75" fmla="*/ 129 h 250"/>
                <a:gd name="T76" fmla="*/ 0 w 333"/>
                <a:gd name="T77" fmla="*/ 152 h 250"/>
                <a:gd name="T78" fmla="*/ 15 w 333"/>
                <a:gd name="T79" fmla="*/ 159 h 250"/>
                <a:gd name="T80" fmla="*/ 22 w 333"/>
                <a:gd name="T81" fmla="*/ 159 h 250"/>
                <a:gd name="T82" fmla="*/ 30 w 333"/>
                <a:gd name="T83" fmla="*/ 167 h 250"/>
                <a:gd name="T84" fmla="*/ 38 w 333"/>
                <a:gd name="T85" fmla="*/ 174 h 250"/>
                <a:gd name="T86" fmla="*/ 38 w 333"/>
                <a:gd name="T87" fmla="*/ 205 h 250"/>
                <a:gd name="T88" fmla="*/ 60 w 333"/>
                <a:gd name="T89" fmla="*/ 212 h 250"/>
                <a:gd name="T90" fmla="*/ 83 w 333"/>
                <a:gd name="T91" fmla="*/ 212 h 250"/>
                <a:gd name="T92" fmla="*/ 106 w 333"/>
                <a:gd name="T93" fmla="*/ 228 h 250"/>
                <a:gd name="T94" fmla="*/ 204 w 333"/>
                <a:gd name="T95" fmla="*/ 228 h 250"/>
                <a:gd name="T96" fmla="*/ 295 w 333"/>
                <a:gd name="T97" fmla="*/ 250 h 250"/>
                <a:gd name="T98" fmla="*/ 295 w 333"/>
                <a:gd name="T99" fmla="*/ 22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250">
                  <a:moveTo>
                    <a:pt x="295" y="228"/>
                  </a:moveTo>
                  <a:lnTo>
                    <a:pt x="333" y="61"/>
                  </a:lnTo>
                  <a:lnTo>
                    <a:pt x="98" y="0"/>
                  </a:lnTo>
                  <a:lnTo>
                    <a:pt x="106" y="30"/>
                  </a:lnTo>
                  <a:lnTo>
                    <a:pt x="91" y="38"/>
                  </a:lnTo>
                  <a:lnTo>
                    <a:pt x="98" y="45"/>
                  </a:lnTo>
                  <a:lnTo>
                    <a:pt x="91" y="61"/>
                  </a:lnTo>
                  <a:lnTo>
                    <a:pt x="98" y="61"/>
                  </a:lnTo>
                  <a:lnTo>
                    <a:pt x="98" y="68"/>
                  </a:lnTo>
                  <a:lnTo>
                    <a:pt x="91" y="83"/>
                  </a:lnTo>
                  <a:lnTo>
                    <a:pt x="91" y="106"/>
                  </a:lnTo>
                  <a:lnTo>
                    <a:pt x="60" y="121"/>
                  </a:lnTo>
                  <a:lnTo>
                    <a:pt x="53" y="114"/>
                  </a:lnTo>
                  <a:lnTo>
                    <a:pt x="68" y="99"/>
                  </a:lnTo>
                  <a:lnTo>
                    <a:pt x="68" y="114"/>
                  </a:lnTo>
                  <a:lnTo>
                    <a:pt x="76" y="99"/>
                  </a:lnTo>
                  <a:lnTo>
                    <a:pt x="83" y="99"/>
                  </a:lnTo>
                  <a:lnTo>
                    <a:pt x="76" y="91"/>
                  </a:lnTo>
                  <a:lnTo>
                    <a:pt x="83" y="83"/>
                  </a:lnTo>
                  <a:lnTo>
                    <a:pt x="91" y="83"/>
                  </a:lnTo>
                  <a:lnTo>
                    <a:pt x="83" y="68"/>
                  </a:lnTo>
                  <a:lnTo>
                    <a:pt x="53" y="91"/>
                  </a:lnTo>
                  <a:lnTo>
                    <a:pt x="68" y="99"/>
                  </a:lnTo>
                  <a:lnTo>
                    <a:pt x="53" y="99"/>
                  </a:lnTo>
                  <a:lnTo>
                    <a:pt x="76" y="76"/>
                  </a:lnTo>
                  <a:lnTo>
                    <a:pt x="83" y="53"/>
                  </a:lnTo>
                  <a:lnTo>
                    <a:pt x="76" y="61"/>
                  </a:lnTo>
                  <a:lnTo>
                    <a:pt x="68" y="45"/>
                  </a:lnTo>
                  <a:lnTo>
                    <a:pt x="30" y="38"/>
                  </a:lnTo>
                  <a:lnTo>
                    <a:pt x="7" y="15"/>
                  </a:lnTo>
                  <a:lnTo>
                    <a:pt x="0" y="106"/>
                  </a:lnTo>
                  <a:lnTo>
                    <a:pt x="7" y="106"/>
                  </a:lnTo>
                  <a:lnTo>
                    <a:pt x="15" y="114"/>
                  </a:lnTo>
                  <a:lnTo>
                    <a:pt x="0" y="114"/>
                  </a:lnTo>
                  <a:lnTo>
                    <a:pt x="0" y="121"/>
                  </a:lnTo>
                  <a:lnTo>
                    <a:pt x="15" y="129"/>
                  </a:lnTo>
                  <a:lnTo>
                    <a:pt x="0" y="144"/>
                  </a:lnTo>
                  <a:lnTo>
                    <a:pt x="0" y="129"/>
                  </a:lnTo>
                  <a:lnTo>
                    <a:pt x="0" y="152"/>
                  </a:lnTo>
                  <a:lnTo>
                    <a:pt x="15" y="159"/>
                  </a:lnTo>
                  <a:lnTo>
                    <a:pt x="22" y="159"/>
                  </a:lnTo>
                  <a:lnTo>
                    <a:pt x="30" y="167"/>
                  </a:lnTo>
                  <a:lnTo>
                    <a:pt x="38" y="174"/>
                  </a:lnTo>
                  <a:lnTo>
                    <a:pt x="38" y="205"/>
                  </a:lnTo>
                  <a:lnTo>
                    <a:pt x="60" y="212"/>
                  </a:lnTo>
                  <a:lnTo>
                    <a:pt x="83" y="212"/>
                  </a:lnTo>
                  <a:lnTo>
                    <a:pt x="106" y="228"/>
                  </a:lnTo>
                  <a:lnTo>
                    <a:pt x="204" y="228"/>
                  </a:lnTo>
                  <a:lnTo>
                    <a:pt x="295" y="250"/>
                  </a:lnTo>
                  <a:lnTo>
                    <a:pt x="295" y="22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5" name="Freeform 260"/>
            <p:cNvSpPr>
              <a:spLocks/>
            </p:cNvSpPr>
            <p:nvPr/>
          </p:nvSpPr>
          <p:spPr bwMode="auto">
            <a:xfrm>
              <a:off x="1695" y="1337"/>
              <a:ext cx="333" cy="250"/>
            </a:xfrm>
            <a:custGeom>
              <a:avLst/>
              <a:gdLst>
                <a:gd name="T0" fmla="*/ 295 w 333"/>
                <a:gd name="T1" fmla="*/ 228 h 250"/>
                <a:gd name="T2" fmla="*/ 333 w 333"/>
                <a:gd name="T3" fmla="*/ 61 h 250"/>
                <a:gd name="T4" fmla="*/ 98 w 333"/>
                <a:gd name="T5" fmla="*/ 0 h 250"/>
                <a:gd name="T6" fmla="*/ 106 w 333"/>
                <a:gd name="T7" fmla="*/ 30 h 250"/>
                <a:gd name="T8" fmla="*/ 91 w 333"/>
                <a:gd name="T9" fmla="*/ 38 h 250"/>
                <a:gd name="T10" fmla="*/ 98 w 333"/>
                <a:gd name="T11" fmla="*/ 45 h 250"/>
                <a:gd name="T12" fmla="*/ 91 w 333"/>
                <a:gd name="T13" fmla="*/ 61 h 250"/>
                <a:gd name="T14" fmla="*/ 98 w 333"/>
                <a:gd name="T15" fmla="*/ 61 h 250"/>
                <a:gd name="T16" fmla="*/ 98 w 333"/>
                <a:gd name="T17" fmla="*/ 68 h 250"/>
                <a:gd name="T18" fmla="*/ 91 w 333"/>
                <a:gd name="T19" fmla="*/ 83 h 250"/>
                <a:gd name="T20" fmla="*/ 91 w 333"/>
                <a:gd name="T21" fmla="*/ 106 h 250"/>
                <a:gd name="T22" fmla="*/ 60 w 333"/>
                <a:gd name="T23" fmla="*/ 121 h 250"/>
                <a:gd name="T24" fmla="*/ 53 w 333"/>
                <a:gd name="T25" fmla="*/ 114 h 250"/>
                <a:gd name="T26" fmla="*/ 68 w 333"/>
                <a:gd name="T27" fmla="*/ 99 h 250"/>
                <a:gd name="T28" fmla="*/ 68 w 333"/>
                <a:gd name="T29" fmla="*/ 114 h 250"/>
                <a:gd name="T30" fmla="*/ 76 w 333"/>
                <a:gd name="T31" fmla="*/ 99 h 250"/>
                <a:gd name="T32" fmla="*/ 83 w 333"/>
                <a:gd name="T33" fmla="*/ 99 h 250"/>
                <a:gd name="T34" fmla="*/ 76 w 333"/>
                <a:gd name="T35" fmla="*/ 91 h 250"/>
                <a:gd name="T36" fmla="*/ 83 w 333"/>
                <a:gd name="T37" fmla="*/ 83 h 250"/>
                <a:gd name="T38" fmla="*/ 91 w 333"/>
                <a:gd name="T39" fmla="*/ 83 h 250"/>
                <a:gd name="T40" fmla="*/ 83 w 333"/>
                <a:gd name="T41" fmla="*/ 68 h 250"/>
                <a:gd name="T42" fmla="*/ 53 w 333"/>
                <a:gd name="T43" fmla="*/ 91 h 250"/>
                <a:gd name="T44" fmla="*/ 68 w 333"/>
                <a:gd name="T45" fmla="*/ 99 h 250"/>
                <a:gd name="T46" fmla="*/ 53 w 333"/>
                <a:gd name="T47" fmla="*/ 99 h 250"/>
                <a:gd name="T48" fmla="*/ 76 w 333"/>
                <a:gd name="T49" fmla="*/ 76 h 250"/>
                <a:gd name="T50" fmla="*/ 83 w 333"/>
                <a:gd name="T51" fmla="*/ 53 h 250"/>
                <a:gd name="T52" fmla="*/ 76 w 333"/>
                <a:gd name="T53" fmla="*/ 61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4 h 250"/>
                <a:gd name="T66" fmla="*/ 0 w 333"/>
                <a:gd name="T67" fmla="*/ 114 h 250"/>
                <a:gd name="T68" fmla="*/ 0 w 333"/>
                <a:gd name="T69" fmla="*/ 121 h 250"/>
                <a:gd name="T70" fmla="*/ 15 w 333"/>
                <a:gd name="T71" fmla="*/ 129 h 250"/>
                <a:gd name="T72" fmla="*/ 0 w 333"/>
                <a:gd name="T73" fmla="*/ 144 h 250"/>
                <a:gd name="T74" fmla="*/ 0 w 333"/>
                <a:gd name="T75" fmla="*/ 129 h 250"/>
                <a:gd name="T76" fmla="*/ 0 w 333"/>
                <a:gd name="T77" fmla="*/ 152 h 250"/>
                <a:gd name="T78" fmla="*/ 15 w 333"/>
                <a:gd name="T79" fmla="*/ 159 h 250"/>
                <a:gd name="T80" fmla="*/ 22 w 333"/>
                <a:gd name="T81" fmla="*/ 159 h 250"/>
                <a:gd name="T82" fmla="*/ 30 w 333"/>
                <a:gd name="T83" fmla="*/ 167 h 250"/>
                <a:gd name="T84" fmla="*/ 38 w 333"/>
                <a:gd name="T85" fmla="*/ 174 h 250"/>
                <a:gd name="T86" fmla="*/ 38 w 333"/>
                <a:gd name="T87" fmla="*/ 205 h 250"/>
                <a:gd name="T88" fmla="*/ 60 w 333"/>
                <a:gd name="T89" fmla="*/ 212 h 250"/>
                <a:gd name="T90" fmla="*/ 83 w 333"/>
                <a:gd name="T91" fmla="*/ 212 h 250"/>
                <a:gd name="T92" fmla="*/ 106 w 333"/>
                <a:gd name="T93" fmla="*/ 228 h 250"/>
                <a:gd name="T94" fmla="*/ 204 w 333"/>
                <a:gd name="T95" fmla="*/ 228 h 250"/>
                <a:gd name="T96" fmla="*/ 295 w 333"/>
                <a:gd name="T97" fmla="*/ 250 h 250"/>
                <a:gd name="T98" fmla="*/ 295 w 333"/>
                <a:gd name="T99" fmla="*/ 228 h 250"/>
                <a:gd name="T100" fmla="*/ 295 w 333"/>
                <a:gd name="T101"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250">
                  <a:moveTo>
                    <a:pt x="295" y="228"/>
                  </a:moveTo>
                  <a:lnTo>
                    <a:pt x="333" y="61"/>
                  </a:lnTo>
                  <a:lnTo>
                    <a:pt x="98" y="0"/>
                  </a:lnTo>
                  <a:lnTo>
                    <a:pt x="106" y="30"/>
                  </a:lnTo>
                  <a:lnTo>
                    <a:pt x="91" y="38"/>
                  </a:lnTo>
                  <a:lnTo>
                    <a:pt x="98" y="45"/>
                  </a:lnTo>
                  <a:lnTo>
                    <a:pt x="91" y="61"/>
                  </a:lnTo>
                  <a:lnTo>
                    <a:pt x="98" y="61"/>
                  </a:lnTo>
                  <a:lnTo>
                    <a:pt x="98" y="68"/>
                  </a:lnTo>
                  <a:lnTo>
                    <a:pt x="91" y="83"/>
                  </a:lnTo>
                  <a:lnTo>
                    <a:pt x="91" y="106"/>
                  </a:lnTo>
                  <a:lnTo>
                    <a:pt x="60" y="121"/>
                  </a:lnTo>
                  <a:lnTo>
                    <a:pt x="53" y="114"/>
                  </a:lnTo>
                  <a:lnTo>
                    <a:pt x="68" y="99"/>
                  </a:lnTo>
                  <a:lnTo>
                    <a:pt x="68" y="114"/>
                  </a:lnTo>
                  <a:lnTo>
                    <a:pt x="76" y="99"/>
                  </a:lnTo>
                  <a:lnTo>
                    <a:pt x="83" y="99"/>
                  </a:lnTo>
                  <a:lnTo>
                    <a:pt x="76" y="91"/>
                  </a:lnTo>
                  <a:lnTo>
                    <a:pt x="83" y="83"/>
                  </a:lnTo>
                  <a:lnTo>
                    <a:pt x="91" y="83"/>
                  </a:lnTo>
                  <a:lnTo>
                    <a:pt x="83" y="68"/>
                  </a:lnTo>
                  <a:lnTo>
                    <a:pt x="53" y="91"/>
                  </a:lnTo>
                  <a:lnTo>
                    <a:pt x="68" y="99"/>
                  </a:lnTo>
                  <a:lnTo>
                    <a:pt x="53" y="99"/>
                  </a:lnTo>
                  <a:lnTo>
                    <a:pt x="76" y="76"/>
                  </a:lnTo>
                  <a:lnTo>
                    <a:pt x="83" y="53"/>
                  </a:lnTo>
                  <a:lnTo>
                    <a:pt x="76" y="61"/>
                  </a:lnTo>
                  <a:lnTo>
                    <a:pt x="68" y="45"/>
                  </a:lnTo>
                  <a:lnTo>
                    <a:pt x="30" y="38"/>
                  </a:lnTo>
                  <a:lnTo>
                    <a:pt x="7" y="15"/>
                  </a:lnTo>
                  <a:lnTo>
                    <a:pt x="0" y="106"/>
                  </a:lnTo>
                  <a:lnTo>
                    <a:pt x="7" y="106"/>
                  </a:lnTo>
                  <a:lnTo>
                    <a:pt x="15" y="114"/>
                  </a:lnTo>
                  <a:lnTo>
                    <a:pt x="0" y="114"/>
                  </a:lnTo>
                  <a:lnTo>
                    <a:pt x="0" y="121"/>
                  </a:lnTo>
                  <a:lnTo>
                    <a:pt x="15" y="129"/>
                  </a:lnTo>
                  <a:lnTo>
                    <a:pt x="0" y="144"/>
                  </a:lnTo>
                  <a:lnTo>
                    <a:pt x="0" y="129"/>
                  </a:lnTo>
                  <a:lnTo>
                    <a:pt x="0" y="152"/>
                  </a:lnTo>
                  <a:lnTo>
                    <a:pt x="15" y="159"/>
                  </a:lnTo>
                  <a:lnTo>
                    <a:pt x="22" y="159"/>
                  </a:lnTo>
                  <a:lnTo>
                    <a:pt x="30" y="167"/>
                  </a:lnTo>
                  <a:lnTo>
                    <a:pt x="38" y="174"/>
                  </a:lnTo>
                  <a:lnTo>
                    <a:pt x="38" y="205"/>
                  </a:lnTo>
                  <a:lnTo>
                    <a:pt x="60" y="212"/>
                  </a:lnTo>
                  <a:lnTo>
                    <a:pt x="83" y="212"/>
                  </a:lnTo>
                  <a:lnTo>
                    <a:pt x="106" y="228"/>
                  </a:lnTo>
                  <a:lnTo>
                    <a:pt x="204" y="228"/>
                  </a:lnTo>
                  <a:lnTo>
                    <a:pt x="295" y="250"/>
                  </a:lnTo>
                  <a:lnTo>
                    <a:pt x="295" y="228"/>
                  </a:lnTo>
                  <a:lnTo>
                    <a:pt x="29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6" name="Freeform 261"/>
            <p:cNvSpPr>
              <a:spLocks/>
            </p:cNvSpPr>
            <p:nvPr/>
          </p:nvSpPr>
          <p:spPr bwMode="auto">
            <a:xfrm>
              <a:off x="3565" y="1967"/>
              <a:ext cx="228" cy="220"/>
            </a:xfrm>
            <a:custGeom>
              <a:avLst/>
              <a:gdLst>
                <a:gd name="T0" fmla="*/ 220 w 228"/>
                <a:gd name="T1" fmla="*/ 68 h 220"/>
                <a:gd name="T2" fmla="*/ 190 w 228"/>
                <a:gd name="T3" fmla="*/ 53 h 220"/>
                <a:gd name="T4" fmla="*/ 197 w 228"/>
                <a:gd name="T5" fmla="*/ 75 h 220"/>
                <a:gd name="T6" fmla="*/ 175 w 228"/>
                <a:gd name="T7" fmla="*/ 106 h 220"/>
                <a:gd name="T8" fmla="*/ 167 w 228"/>
                <a:gd name="T9" fmla="*/ 98 h 220"/>
                <a:gd name="T10" fmla="*/ 159 w 228"/>
                <a:gd name="T11" fmla="*/ 129 h 220"/>
                <a:gd name="T12" fmla="*/ 137 w 228"/>
                <a:gd name="T13" fmla="*/ 121 h 220"/>
                <a:gd name="T14" fmla="*/ 114 w 228"/>
                <a:gd name="T15" fmla="*/ 197 h 220"/>
                <a:gd name="T16" fmla="*/ 53 w 228"/>
                <a:gd name="T17" fmla="*/ 220 h 220"/>
                <a:gd name="T18" fmla="*/ 38 w 228"/>
                <a:gd name="T19" fmla="*/ 204 h 220"/>
                <a:gd name="T20" fmla="*/ 8 w 228"/>
                <a:gd name="T21" fmla="*/ 182 h 220"/>
                <a:gd name="T22" fmla="*/ 0 w 228"/>
                <a:gd name="T23" fmla="*/ 151 h 220"/>
                <a:gd name="T24" fmla="*/ 15 w 228"/>
                <a:gd name="T25" fmla="*/ 136 h 220"/>
                <a:gd name="T26" fmla="*/ 23 w 228"/>
                <a:gd name="T27" fmla="*/ 113 h 220"/>
                <a:gd name="T28" fmla="*/ 38 w 228"/>
                <a:gd name="T29" fmla="*/ 113 h 220"/>
                <a:gd name="T30" fmla="*/ 38 w 228"/>
                <a:gd name="T31" fmla="*/ 91 h 220"/>
                <a:gd name="T32" fmla="*/ 69 w 228"/>
                <a:gd name="T33" fmla="*/ 68 h 220"/>
                <a:gd name="T34" fmla="*/ 76 w 228"/>
                <a:gd name="T35" fmla="*/ 22 h 220"/>
                <a:gd name="T36" fmla="*/ 69 w 228"/>
                <a:gd name="T37" fmla="*/ 0 h 220"/>
                <a:gd name="T38" fmla="*/ 76 w 228"/>
                <a:gd name="T39" fmla="*/ 0 h 220"/>
                <a:gd name="T40" fmla="*/ 84 w 228"/>
                <a:gd name="T41" fmla="*/ 53 h 220"/>
                <a:gd name="T42" fmla="*/ 137 w 228"/>
                <a:gd name="T43" fmla="*/ 45 h 220"/>
                <a:gd name="T44" fmla="*/ 144 w 228"/>
                <a:gd name="T45" fmla="*/ 83 h 220"/>
                <a:gd name="T46" fmla="*/ 167 w 228"/>
                <a:gd name="T47" fmla="*/ 45 h 220"/>
                <a:gd name="T48" fmla="*/ 190 w 228"/>
                <a:gd name="T49" fmla="*/ 53 h 220"/>
                <a:gd name="T50" fmla="*/ 197 w 228"/>
                <a:gd name="T51" fmla="*/ 37 h 220"/>
                <a:gd name="T52" fmla="*/ 212 w 228"/>
                <a:gd name="T53" fmla="*/ 37 h 220"/>
                <a:gd name="T54" fmla="*/ 228 w 228"/>
                <a:gd name="T55" fmla="*/ 60 h 220"/>
                <a:gd name="T56" fmla="*/ 220 w 228"/>
                <a:gd name="T57" fmla="*/ 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 h="220">
                  <a:moveTo>
                    <a:pt x="220" y="68"/>
                  </a:moveTo>
                  <a:lnTo>
                    <a:pt x="190" y="53"/>
                  </a:lnTo>
                  <a:lnTo>
                    <a:pt x="197" y="75"/>
                  </a:lnTo>
                  <a:lnTo>
                    <a:pt x="175" y="106"/>
                  </a:lnTo>
                  <a:lnTo>
                    <a:pt x="167" y="98"/>
                  </a:lnTo>
                  <a:lnTo>
                    <a:pt x="159" y="129"/>
                  </a:lnTo>
                  <a:lnTo>
                    <a:pt x="137" y="121"/>
                  </a:lnTo>
                  <a:lnTo>
                    <a:pt x="114" y="197"/>
                  </a:lnTo>
                  <a:lnTo>
                    <a:pt x="53" y="220"/>
                  </a:lnTo>
                  <a:lnTo>
                    <a:pt x="38" y="204"/>
                  </a:lnTo>
                  <a:lnTo>
                    <a:pt x="8" y="182"/>
                  </a:lnTo>
                  <a:lnTo>
                    <a:pt x="0" y="151"/>
                  </a:lnTo>
                  <a:lnTo>
                    <a:pt x="15" y="136"/>
                  </a:lnTo>
                  <a:lnTo>
                    <a:pt x="23" y="113"/>
                  </a:lnTo>
                  <a:lnTo>
                    <a:pt x="38" y="113"/>
                  </a:lnTo>
                  <a:lnTo>
                    <a:pt x="38" y="91"/>
                  </a:lnTo>
                  <a:lnTo>
                    <a:pt x="69" y="68"/>
                  </a:lnTo>
                  <a:lnTo>
                    <a:pt x="76" y="22"/>
                  </a:lnTo>
                  <a:lnTo>
                    <a:pt x="69" y="0"/>
                  </a:lnTo>
                  <a:lnTo>
                    <a:pt x="76" y="0"/>
                  </a:lnTo>
                  <a:lnTo>
                    <a:pt x="84" y="53"/>
                  </a:lnTo>
                  <a:lnTo>
                    <a:pt x="137" y="45"/>
                  </a:lnTo>
                  <a:lnTo>
                    <a:pt x="144" y="83"/>
                  </a:lnTo>
                  <a:lnTo>
                    <a:pt x="167" y="45"/>
                  </a:lnTo>
                  <a:lnTo>
                    <a:pt x="190" y="53"/>
                  </a:lnTo>
                  <a:lnTo>
                    <a:pt x="197" y="37"/>
                  </a:lnTo>
                  <a:lnTo>
                    <a:pt x="212" y="37"/>
                  </a:lnTo>
                  <a:lnTo>
                    <a:pt x="228" y="60"/>
                  </a:lnTo>
                  <a:lnTo>
                    <a:pt x="220" y="6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7" name="Freeform 262"/>
            <p:cNvSpPr>
              <a:spLocks/>
            </p:cNvSpPr>
            <p:nvPr/>
          </p:nvSpPr>
          <p:spPr bwMode="auto">
            <a:xfrm>
              <a:off x="3565" y="1967"/>
              <a:ext cx="228" cy="220"/>
            </a:xfrm>
            <a:custGeom>
              <a:avLst/>
              <a:gdLst>
                <a:gd name="T0" fmla="*/ 220 w 228"/>
                <a:gd name="T1" fmla="*/ 68 h 220"/>
                <a:gd name="T2" fmla="*/ 190 w 228"/>
                <a:gd name="T3" fmla="*/ 53 h 220"/>
                <a:gd name="T4" fmla="*/ 197 w 228"/>
                <a:gd name="T5" fmla="*/ 75 h 220"/>
                <a:gd name="T6" fmla="*/ 175 w 228"/>
                <a:gd name="T7" fmla="*/ 106 h 220"/>
                <a:gd name="T8" fmla="*/ 167 w 228"/>
                <a:gd name="T9" fmla="*/ 98 h 220"/>
                <a:gd name="T10" fmla="*/ 159 w 228"/>
                <a:gd name="T11" fmla="*/ 129 h 220"/>
                <a:gd name="T12" fmla="*/ 137 w 228"/>
                <a:gd name="T13" fmla="*/ 121 h 220"/>
                <a:gd name="T14" fmla="*/ 114 w 228"/>
                <a:gd name="T15" fmla="*/ 197 h 220"/>
                <a:gd name="T16" fmla="*/ 53 w 228"/>
                <a:gd name="T17" fmla="*/ 220 h 220"/>
                <a:gd name="T18" fmla="*/ 38 w 228"/>
                <a:gd name="T19" fmla="*/ 204 h 220"/>
                <a:gd name="T20" fmla="*/ 8 w 228"/>
                <a:gd name="T21" fmla="*/ 182 h 220"/>
                <a:gd name="T22" fmla="*/ 0 w 228"/>
                <a:gd name="T23" fmla="*/ 151 h 220"/>
                <a:gd name="T24" fmla="*/ 15 w 228"/>
                <a:gd name="T25" fmla="*/ 136 h 220"/>
                <a:gd name="T26" fmla="*/ 23 w 228"/>
                <a:gd name="T27" fmla="*/ 113 h 220"/>
                <a:gd name="T28" fmla="*/ 38 w 228"/>
                <a:gd name="T29" fmla="*/ 113 h 220"/>
                <a:gd name="T30" fmla="*/ 38 w 228"/>
                <a:gd name="T31" fmla="*/ 91 h 220"/>
                <a:gd name="T32" fmla="*/ 69 w 228"/>
                <a:gd name="T33" fmla="*/ 68 h 220"/>
                <a:gd name="T34" fmla="*/ 76 w 228"/>
                <a:gd name="T35" fmla="*/ 22 h 220"/>
                <a:gd name="T36" fmla="*/ 69 w 228"/>
                <a:gd name="T37" fmla="*/ 0 h 220"/>
                <a:gd name="T38" fmla="*/ 76 w 228"/>
                <a:gd name="T39" fmla="*/ 0 h 220"/>
                <a:gd name="T40" fmla="*/ 84 w 228"/>
                <a:gd name="T41" fmla="*/ 53 h 220"/>
                <a:gd name="T42" fmla="*/ 137 w 228"/>
                <a:gd name="T43" fmla="*/ 45 h 220"/>
                <a:gd name="T44" fmla="*/ 144 w 228"/>
                <a:gd name="T45" fmla="*/ 83 h 220"/>
                <a:gd name="T46" fmla="*/ 167 w 228"/>
                <a:gd name="T47" fmla="*/ 45 h 220"/>
                <a:gd name="T48" fmla="*/ 190 w 228"/>
                <a:gd name="T49" fmla="*/ 53 h 220"/>
                <a:gd name="T50" fmla="*/ 197 w 228"/>
                <a:gd name="T51" fmla="*/ 37 h 220"/>
                <a:gd name="T52" fmla="*/ 212 w 228"/>
                <a:gd name="T53" fmla="*/ 37 h 220"/>
                <a:gd name="T54" fmla="*/ 228 w 228"/>
                <a:gd name="T55" fmla="*/ 60 h 220"/>
                <a:gd name="T56" fmla="*/ 220 w 228"/>
                <a:gd name="T57" fmla="*/ 68 h 220"/>
                <a:gd name="T58" fmla="*/ 220 w 228"/>
                <a:gd name="T59" fmla="*/ 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8" h="220">
                  <a:moveTo>
                    <a:pt x="220" y="68"/>
                  </a:moveTo>
                  <a:lnTo>
                    <a:pt x="190" y="53"/>
                  </a:lnTo>
                  <a:lnTo>
                    <a:pt x="197" y="75"/>
                  </a:lnTo>
                  <a:lnTo>
                    <a:pt x="175" y="106"/>
                  </a:lnTo>
                  <a:lnTo>
                    <a:pt x="167" y="98"/>
                  </a:lnTo>
                  <a:lnTo>
                    <a:pt x="159" y="129"/>
                  </a:lnTo>
                  <a:lnTo>
                    <a:pt x="137" y="121"/>
                  </a:lnTo>
                  <a:lnTo>
                    <a:pt x="114" y="197"/>
                  </a:lnTo>
                  <a:lnTo>
                    <a:pt x="53" y="220"/>
                  </a:lnTo>
                  <a:lnTo>
                    <a:pt x="38" y="204"/>
                  </a:lnTo>
                  <a:lnTo>
                    <a:pt x="8" y="182"/>
                  </a:lnTo>
                  <a:lnTo>
                    <a:pt x="0" y="151"/>
                  </a:lnTo>
                  <a:lnTo>
                    <a:pt x="15" y="136"/>
                  </a:lnTo>
                  <a:lnTo>
                    <a:pt x="23" y="113"/>
                  </a:lnTo>
                  <a:lnTo>
                    <a:pt x="38" y="113"/>
                  </a:lnTo>
                  <a:lnTo>
                    <a:pt x="38" y="91"/>
                  </a:lnTo>
                  <a:lnTo>
                    <a:pt x="69" y="68"/>
                  </a:lnTo>
                  <a:lnTo>
                    <a:pt x="76" y="22"/>
                  </a:lnTo>
                  <a:lnTo>
                    <a:pt x="69" y="0"/>
                  </a:lnTo>
                  <a:lnTo>
                    <a:pt x="76" y="0"/>
                  </a:lnTo>
                  <a:lnTo>
                    <a:pt x="84" y="53"/>
                  </a:lnTo>
                  <a:lnTo>
                    <a:pt x="137" y="45"/>
                  </a:lnTo>
                  <a:lnTo>
                    <a:pt x="144" y="83"/>
                  </a:lnTo>
                  <a:lnTo>
                    <a:pt x="167" y="45"/>
                  </a:lnTo>
                  <a:lnTo>
                    <a:pt x="190" y="53"/>
                  </a:lnTo>
                  <a:lnTo>
                    <a:pt x="197" y="37"/>
                  </a:lnTo>
                  <a:lnTo>
                    <a:pt x="212" y="37"/>
                  </a:lnTo>
                  <a:lnTo>
                    <a:pt x="228" y="60"/>
                  </a:lnTo>
                  <a:lnTo>
                    <a:pt x="220" y="68"/>
                  </a:lnTo>
                  <a:lnTo>
                    <a:pt x="220" y="7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8" name="Freeform 263"/>
            <p:cNvSpPr>
              <a:spLocks/>
            </p:cNvSpPr>
            <p:nvPr/>
          </p:nvSpPr>
          <p:spPr bwMode="auto">
            <a:xfrm>
              <a:off x="3043" y="1618"/>
              <a:ext cx="257" cy="280"/>
            </a:xfrm>
            <a:custGeom>
              <a:avLst/>
              <a:gdLst>
                <a:gd name="T0" fmla="*/ 235 w 257"/>
                <a:gd name="T1" fmla="*/ 227 h 280"/>
                <a:gd name="T2" fmla="*/ 242 w 257"/>
                <a:gd name="T3" fmla="*/ 273 h 280"/>
                <a:gd name="T4" fmla="*/ 113 w 257"/>
                <a:gd name="T5" fmla="*/ 280 h 280"/>
                <a:gd name="T6" fmla="*/ 91 w 257"/>
                <a:gd name="T7" fmla="*/ 265 h 280"/>
                <a:gd name="T8" fmla="*/ 83 w 257"/>
                <a:gd name="T9" fmla="*/ 220 h 280"/>
                <a:gd name="T10" fmla="*/ 76 w 257"/>
                <a:gd name="T11" fmla="*/ 189 h 280"/>
                <a:gd name="T12" fmla="*/ 7 w 257"/>
                <a:gd name="T13" fmla="*/ 144 h 280"/>
                <a:gd name="T14" fmla="*/ 7 w 257"/>
                <a:gd name="T15" fmla="*/ 113 h 280"/>
                <a:gd name="T16" fmla="*/ 15 w 257"/>
                <a:gd name="T17" fmla="*/ 98 h 280"/>
                <a:gd name="T18" fmla="*/ 0 w 257"/>
                <a:gd name="T19" fmla="*/ 83 h 280"/>
                <a:gd name="T20" fmla="*/ 30 w 257"/>
                <a:gd name="T21" fmla="*/ 60 h 280"/>
                <a:gd name="T22" fmla="*/ 30 w 257"/>
                <a:gd name="T23" fmla="*/ 22 h 280"/>
                <a:gd name="T24" fmla="*/ 38 w 257"/>
                <a:gd name="T25" fmla="*/ 22 h 280"/>
                <a:gd name="T26" fmla="*/ 91 w 257"/>
                <a:gd name="T27" fmla="*/ 0 h 280"/>
                <a:gd name="T28" fmla="*/ 83 w 257"/>
                <a:gd name="T29" fmla="*/ 22 h 280"/>
                <a:gd name="T30" fmla="*/ 91 w 257"/>
                <a:gd name="T31" fmla="*/ 15 h 280"/>
                <a:gd name="T32" fmla="*/ 106 w 257"/>
                <a:gd name="T33" fmla="*/ 22 h 280"/>
                <a:gd name="T34" fmla="*/ 129 w 257"/>
                <a:gd name="T35" fmla="*/ 38 h 280"/>
                <a:gd name="T36" fmla="*/ 212 w 257"/>
                <a:gd name="T37" fmla="*/ 60 h 280"/>
                <a:gd name="T38" fmla="*/ 212 w 257"/>
                <a:gd name="T39" fmla="*/ 68 h 280"/>
                <a:gd name="T40" fmla="*/ 227 w 257"/>
                <a:gd name="T41" fmla="*/ 75 h 280"/>
                <a:gd name="T42" fmla="*/ 227 w 257"/>
                <a:gd name="T43" fmla="*/ 91 h 280"/>
                <a:gd name="T44" fmla="*/ 235 w 257"/>
                <a:gd name="T45" fmla="*/ 91 h 280"/>
                <a:gd name="T46" fmla="*/ 242 w 257"/>
                <a:gd name="T47" fmla="*/ 106 h 280"/>
                <a:gd name="T48" fmla="*/ 227 w 257"/>
                <a:gd name="T49" fmla="*/ 136 h 280"/>
                <a:gd name="T50" fmla="*/ 227 w 257"/>
                <a:gd name="T51" fmla="*/ 144 h 280"/>
                <a:gd name="T52" fmla="*/ 250 w 257"/>
                <a:gd name="T53" fmla="*/ 121 h 280"/>
                <a:gd name="T54" fmla="*/ 257 w 257"/>
                <a:gd name="T55" fmla="*/ 129 h 280"/>
                <a:gd name="T56" fmla="*/ 235 w 257"/>
                <a:gd name="T57" fmla="*/ 22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80">
                  <a:moveTo>
                    <a:pt x="235" y="227"/>
                  </a:moveTo>
                  <a:lnTo>
                    <a:pt x="242" y="273"/>
                  </a:lnTo>
                  <a:lnTo>
                    <a:pt x="113" y="280"/>
                  </a:lnTo>
                  <a:lnTo>
                    <a:pt x="91" y="265"/>
                  </a:lnTo>
                  <a:lnTo>
                    <a:pt x="83" y="220"/>
                  </a:lnTo>
                  <a:lnTo>
                    <a:pt x="76" y="189"/>
                  </a:lnTo>
                  <a:lnTo>
                    <a:pt x="7" y="144"/>
                  </a:lnTo>
                  <a:lnTo>
                    <a:pt x="7" y="113"/>
                  </a:lnTo>
                  <a:lnTo>
                    <a:pt x="15" y="98"/>
                  </a:lnTo>
                  <a:lnTo>
                    <a:pt x="0" y="83"/>
                  </a:lnTo>
                  <a:lnTo>
                    <a:pt x="30" y="60"/>
                  </a:lnTo>
                  <a:lnTo>
                    <a:pt x="30" y="22"/>
                  </a:lnTo>
                  <a:lnTo>
                    <a:pt x="38" y="22"/>
                  </a:lnTo>
                  <a:lnTo>
                    <a:pt x="91" y="0"/>
                  </a:lnTo>
                  <a:lnTo>
                    <a:pt x="83" y="22"/>
                  </a:lnTo>
                  <a:lnTo>
                    <a:pt x="91" y="15"/>
                  </a:lnTo>
                  <a:lnTo>
                    <a:pt x="106" y="22"/>
                  </a:lnTo>
                  <a:lnTo>
                    <a:pt x="129" y="38"/>
                  </a:lnTo>
                  <a:lnTo>
                    <a:pt x="212" y="60"/>
                  </a:lnTo>
                  <a:lnTo>
                    <a:pt x="212" y="68"/>
                  </a:lnTo>
                  <a:lnTo>
                    <a:pt x="227" y="75"/>
                  </a:lnTo>
                  <a:lnTo>
                    <a:pt x="227" y="91"/>
                  </a:lnTo>
                  <a:lnTo>
                    <a:pt x="235" y="91"/>
                  </a:lnTo>
                  <a:lnTo>
                    <a:pt x="242" y="106"/>
                  </a:lnTo>
                  <a:lnTo>
                    <a:pt x="227" y="136"/>
                  </a:lnTo>
                  <a:lnTo>
                    <a:pt x="227" y="144"/>
                  </a:lnTo>
                  <a:lnTo>
                    <a:pt x="250" y="121"/>
                  </a:lnTo>
                  <a:lnTo>
                    <a:pt x="257" y="129"/>
                  </a:lnTo>
                  <a:lnTo>
                    <a:pt x="235" y="227"/>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9" name="Freeform 264"/>
            <p:cNvSpPr>
              <a:spLocks/>
            </p:cNvSpPr>
            <p:nvPr/>
          </p:nvSpPr>
          <p:spPr bwMode="auto">
            <a:xfrm>
              <a:off x="3043" y="1618"/>
              <a:ext cx="257" cy="280"/>
            </a:xfrm>
            <a:custGeom>
              <a:avLst/>
              <a:gdLst>
                <a:gd name="T0" fmla="*/ 235 w 257"/>
                <a:gd name="T1" fmla="*/ 227 h 280"/>
                <a:gd name="T2" fmla="*/ 242 w 257"/>
                <a:gd name="T3" fmla="*/ 273 h 280"/>
                <a:gd name="T4" fmla="*/ 113 w 257"/>
                <a:gd name="T5" fmla="*/ 280 h 280"/>
                <a:gd name="T6" fmla="*/ 91 w 257"/>
                <a:gd name="T7" fmla="*/ 265 h 280"/>
                <a:gd name="T8" fmla="*/ 83 w 257"/>
                <a:gd name="T9" fmla="*/ 220 h 280"/>
                <a:gd name="T10" fmla="*/ 76 w 257"/>
                <a:gd name="T11" fmla="*/ 189 h 280"/>
                <a:gd name="T12" fmla="*/ 7 w 257"/>
                <a:gd name="T13" fmla="*/ 144 h 280"/>
                <a:gd name="T14" fmla="*/ 7 w 257"/>
                <a:gd name="T15" fmla="*/ 113 h 280"/>
                <a:gd name="T16" fmla="*/ 15 w 257"/>
                <a:gd name="T17" fmla="*/ 98 h 280"/>
                <a:gd name="T18" fmla="*/ 0 w 257"/>
                <a:gd name="T19" fmla="*/ 83 h 280"/>
                <a:gd name="T20" fmla="*/ 30 w 257"/>
                <a:gd name="T21" fmla="*/ 60 h 280"/>
                <a:gd name="T22" fmla="*/ 30 w 257"/>
                <a:gd name="T23" fmla="*/ 22 h 280"/>
                <a:gd name="T24" fmla="*/ 38 w 257"/>
                <a:gd name="T25" fmla="*/ 22 h 280"/>
                <a:gd name="T26" fmla="*/ 91 w 257"/>
                <a:gd name="T27" fmla="*/ 0 h 280"/>
                <a:gd name="T28" fmla="*/ 83 w 257"/>
                <a:gd name="T29" fmla="*/ 22 h 280"/>
                <a:gd name="T30" fmla="*/ 91 w 257"/>
                <a:gd name="T31" fmla="*/ 15 h 280"/>
                <a:gd name="T32" fmla="*/ 106 w 257"/>
                <a:gd name="T33" fmla="*/ 22 h 280"/>
                <a:gd name="T34" fmla="*/ 129 w 257"/>
                <a:gd name="T35" fmla="*/ 38 h 280"/>
                <a:gd name="T36" fmla="*/ 212 w 257"/>
                <a:gd name="T37" fmla="*/ 60 h 280"/>
                <a:gd name="T38" fmla="*/ 212 w 257"/>
                <a:gd name="T39" fmla="*/ 68 h 280"/>
                <a:gd name="T40" fmla="*/ 227 w 257"/>
                <a:gd name="T41" fmla="*/ 75 h 280"/>
                <a:gd name="T42" fmla="*/ 227 w 257"/>
                <a:gd name="T43" fmla="*/ 91 h 280"/>
                <a:gd name="T44" fmla="*/ 235 w 257"/>
                <a:gd name="T45" fmla="*/ 91 h 280"/>
                <a:gd name="T46" fmla="*/ 242 w 257"/>
                <a:gd name="T47" fmla="*/ 106 h 280"/>
                <a:gd name="T48" fmla="*/ 227 w 257"/>
                <a:gd name="T49" fmla="*/ 136 h 280"/>
                <a:gd name="T50" fmla="*/ 227 w 257"/>
                <a:gd name="T51" fmla="*/ 144 h 280"/>
                <a:gd name="T52" fmla="*/ 250 w 257"/>
                <a:gd name="T53" fmla="*/ 121 h 280"/>
                <a:gd name="T54" fmla="*/ 257 w 257"/>
                <a:gd name="T55" fmla="*/ 129 h 280"/>
                <a:gd name="T56" fmla="*/ 235 w 257"/>
                <a:gd name="T57" fmla="*/ 227 h 280"/>
                <a:gd name="T58" fmla="*/ 235 w 257"/>
                <a:gd name="T59" fmla="*/ 23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80">
                  <a:moveTo>
                    <a:pt x="235" y="227"/>
                  </a:moveTo>
                  <a:lnTo>
                    <a:pt x="242" y="273"/>
                  </a:lnTo>
                  <a:lnTo>
                    <a:pt x="113" y="280"/>
                  </a:lnTo>
                  <a:lnTo>
                    <a:pt x="91" y="265"/>
                  </a:lnTo>
                  <a:lnTo>
                    <a:pt x="83" y="220"/>
                  </a:lnTo>
                  <a:lnTo>
                    <a:pt x="76" y="189"/>
                  </a:lnTo>
                  <a:lnTo>
                    <a:pt x="7" y="144"/>
                  </a:lnTo>
                  <a:lnTo>
                    <a:pt x="7" y="113"/>
                  </a:lnTo>
                  <a:lnTo>
                    <a:pt x="15" y="98"/>
                  </a:lnTo>
                  <a:lnTo>
                    <a:pt x="0" y="83"/>
                  </a:lnTo>
                  <a:lnTo>
                    <a:pt x="30" y="60"/>
                  </a:lnTo>
                  <a:lnTo>
                    <a:pt x="30" y="22"/>
                  </a:lnTo>
                  <a:lnTo>
                    <a:pt x="38" y="22"/>
                  </a:lnTo>
                  <a:lnTo>
                    <a:pt x="91" y="0"/>
                  </a:lnTo>
                  <a:lnTo>
                    <a:pt x="83" y="22"/>
                  </a:lnTo>
                  <a:lnTo>
                    <a:pt x="91" y="15"/>
                  </a:lnTo>
                  <a:lnTo>
                    <a:pt x="106" y="22"/>
                  </a:lnTo>
                  <a:lnTo>
                    <a:pt x="129" y="38"/>
                  </a:lnTo>
                  <a:lnTo>
                    <a:pt x="212" y="60"/>
                  </a:lnTo>
                  <a:lnTo>
                    <a:pt x="212" y="68"/>
                  </a:lnTo>
                  <a:lnTo>
                    <a:pt x="227" y="75"/>
                  </a:lnTo>
                  <a:lnTo>
                    <a:pt x="227" y="91"/>
                  </a:lnTo>
                  <a:lnTo>
                    <a:pt x="235" y="91"/>
                  </a:lnTo>
                  <a:lnTo>
                    <a:pt x="242" y="106"/>
                  </a:lnTo>
                  <a:lnTo>
                    <a:pt x="227" y="136"/>
                  </a:lnTo>
                  <a:lnTo>
                    <a:pt x="227" y="144"/>
                  </a:lnTo>
                  <a:lnTo>
                    <a:pt x="250" y="121"/>
                  </a:lnTo>
                  <a:lnTo>
                    <a:pt x="257" y="129"/>
                  </a:lnTo>
                  <a:lnTo>
                    <a:pt x="235" y="227"/>
                  </a:lnTo>
                  <a:lnTo>
                    <a:pt x="23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0" name="Freeform 265"/>
            <p:cNvSpPr>
              <a:spLocks/>
            </p:cNvSpPr>
            <p:nvPr/>
          </p:nvSpPr>
          <p:spPr bwMode="auto">
            <a:xfrm>
              <a:off x="3293" y="1709"/>
              <a:ext cx="15" cy="22"/>
            </a:xfrm>
            <a:custGeom>
              <a:avLst/>
              <a:gdLst>
                <a:gd name="T0" fmla="*/ 15 w 15"/>
                <a:gd name="T1" fmla="*/ 0 h 22"/>
                <a:gd name="T2" fmla="*/ 0 w 15"/>
                <a:gd name="T3" fmla="*/ 22 h 22"/>
                <a:gd name="T4" fmla="*/ 15 w 15"/>
                <a:gd name="T5" fmla="*/ 0 h 22"/>
                <a:gd name="T6" fmla="*/ 15 w 15"/>
                <a:gd name="T7" fmla="*/ 7 h 22"/>
              </a:gdLst>
              <a:ahLst/>
              <a:cxnLst>
                <a:cxn ang="0">
                  <a:pos x="T0" y="T1"/>
                </a:cxn>
                <a:cxn ang="0">
                  <a:pos x="T2" y="T3"/>
                </a:cxn>
                <a:cxn ang="0">
                  <a:pos x="T4" y="T5"/>
                </a:cxn>
                <a:cxn ang="0">
                  <a:pos x="T6" y="T7"/>
                </a:cxn>
              </a:cxnLst>
              <a:rect l="0" t="0" r="r" b="b"/>
              <a:pathLst>
                <a:path w="15" h="22">
                  <a:moveTo>
                    <a:pt x="15" y="0"/>
                  </a:moveTo>
                  <a:lnTo>
                    <a:pt x="0" y="22"/>
                  </a:lnTo>
                  <a:lnTo>
                    <a:pt x="15" y="0"/>
                  </a:lnTo>
                  <a:lnTo>
                    <a:pt x="15" y="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1" name="Freeform 266"/>
            <p:cNvSpPr>
              <a:spLocks/>
            </p:cNvSpPr>
            <p:nvPr/>
          </p:nvSpPr>
          <p:spPr bwMode="auto">
            <a:xfrm>
              <a:off x="2195" y="1693"/>
              <a:ext cx="348" cy="289"/>
            </a:xfrm>
            <a:custGeom>
              <a:avLst/>
              <a:gdLst>
                <a:gd name="T0" fmla="*/ 340 w 348"/>
                <a:gd name="T1" fmla="*/ 167 h 289"/>
                <a:gd name="T2" fmla="*/ 348 w 348"/>
                <a:gd name="T3" fmla="*/ 38 h 289"/>
                <a:gd name="T4" fmla="*/ 37 w 348"/>
                <a:gd name="T5" fmla="*/ 0 h 289"/>
                <a:gd name="T6" fmla="*/ 37 w 348"/>
                <a:gd name="T7" fmla="*/ 31 h 289"/>
                <a:gd name="T8" fmla="*/ 7 w 348"/>
                <a:gd name="T9" fmla="*/ 190 h 289"/>
                <a:gd name="T10" fmla="*/ 0 w 348"/>
                <a:gd name="T11" fmla="*/ 251 h 289"/>
                <a:gd name="T12" fmla="*/ 98 w 348"/>
                <a:gd name="T13" fmla="*/ 266 h 289"/>
                <a:gd name="T14" fmla="*/ 333 w 348"/>
                <a:gd name="T15" fmla="*/ 289 h 289"/>
                <a:gd name="T16" fmla="*/ 340 w 348"/>
                <a:gd name="T17" fmla="*/ 16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289">
                  <a:moveTo>
                    <a:pt x="340" y="167"/>
                  </a:moveTo>
                  <a:lnTo>
                    <a:pt x="348" y="38"/>
                  </a:lnTo>
                  <a:lnTo>
                    <a:pt x="37" y="0"/>
                  </a:lnTo>
                  <a:lnTo>
                    <a:pt x="37" y="31"/>
                  </a:lnTo>
                  <a:lnTo>
                    <a:pt x="7" y="190"/>
                  </a:lnTo>
                  <a:lnTo>
                    <a:pt x="0" y="251"/>
                  </a:lnTo>
                  <a:lnTo>
                    <a:pt x="98" y="266"/>
                  </a:lnTo>
                  <a:lnTo>
                    <a:pt x="333" y="289"/>
                  </a:lnTo>
                  <a:lnTo>
                    <a:pt x="340" y="167"/>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2" name="Freeform 267"/>
            <p:cNvSpPr>
              <a:spLocks/>
            </p:cNvSpPr>
            <p:nvPr/>
          </p:nvSpPr>
          <p:spPr bwMode="auto">
            <a:xfrm>
              <a:off x="2195" y="1693"/>
              <a:ext cx="348" cy="289"/>
            </a:xfrm>
            <a:custGeom>
              <a:avLst/>
              <a:gdLst>
                <a:gd name="T0" fmla="*/ 340 w 348"/>
                <a:gd name="T1" fmla="*/ 167 h 289"/>
                <a:gd name="T2" fmla="*/ 348 w 348"/>
                <a:gd name="T3" fmla="*/ 38 h 289"/>
                <a:gd name="T4" fmla="*/ 37 w 348"/>
                <a:gd name="T5" fmla="*/ 0 h 289"/>
                <a:gd name="T6" fmla="*/ 37 w 348"/>
                <a:gd name="T7" fmla="*/ 31 h 289"/>
                <a:gd name="T8" fmla="*/ 7 w 348"/>
                <a:gd name="T9" fmla="*/ 190 h 289"/>
                <a:gd name="T10" fmla="*/ 0 w 348"/>
                <a:gd name="T11" fmla="*/ 251 h 289"/>
                <a:gd name="T12" fmla="*/ 98 w 348"/>
                <a:gd name="T13" fmla="*/ 266 h 289"/>
                <a:gd name="T14" fmla="*/ 333 w 348"/>
                <a:gd name="T15" fmla="*/ 289 h 289"/>
                <a:gd name="T16" fmla="*/ 340 w 348"/>
                <a:gd name="T17" fmla="*/ 167 h 289"/>
                <a:gd name="T18" fmla="*/ 340 w 348"/>
                <a:gd name="T19" fmla="*/ 1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89">
                  <a:moveTo>
                    <a:pt x="340" y="167"/>
                  </a:moveTo>
                  <a:lnTo>
                    <a:pt x="348" y="38"/>
                  </a:lnTo>
                  <a:lnTo>
                    <a:pt x="37" y="0"/>
                  </a:lnTo>
                  <a:lnTo>
                    <a:pt x="37" y="31"/>
                  </a:lnTo>
                  <a:lnTo>
                    <a:pt x="7" y="190"/>
                  </a:lnTo>
                  <a:lnTo>
                    <a:pt x="0" y="251"/>
                  </a:lnTo>
                  <a:lnTo>
                    <a:pt x="98" y="266"/>
                  </a:lnTo>
                  <a:lnTo>
                    <a:pt x="333" y="289"/>
                  </a:lnTo>
                  <a:lnTo>
                    <a:pt x="340" y="167"/>
                  </a:lnTo>
                  <a:lnTo>
                    <a:pt x="340" y="17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4"/>
          <p:cNvGrpSpPr>
            <a:grpSpLocks noChangeAspect="1"/>
          </p:cNvGrpSpPr>
          <p:nvPr/>
        </p:nvGrpSpPr>
        <p:grpSpPr bwMode="auto">
          <a:xfrm>
            <a:off x="0" y="1901825"/>
            <a:ext cx="4508500" cy="3432175"/>
            <a:chOff x="1460" y="1079"/>
            <a:chExt cx="2840" cy="2162"/>
          </a:xfrm>
        </p:grpSpPr>
        <p:sp>
          <p:nvSpPr>
            <p:cNvPr id="4" name="AutoShape 3"/>
            <p:cNvSpPr>
              <a:spLocks noChangeAspect="1" noTextEdit="1"/>
            </p:cNvSpPr>
            <p:nvPr/>
          </p:nvSpPr>
          <p:spPr bwMode="auto">
            <a:xfrm>
              <a:off x="1460" y="1079"/>
              <a:ext cx="2840" cy="2162"/>
            </a:xfrm>
            <a:prstGeom prst="rect">
              <a:avLst/>
            </a:prstGeom>
            <a:noFill/>
            <a:ln w="25400" cap="flat" cmpd="sng" algn="ctr">
              <a:no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1460" y="1079"/>
              <a:ext cx="2848" cy="217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505" y="1147"/>
              <a:ext cx="2765" cy="20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3308" y="2353"/>
              <a:ext cx="189" cy="311"/>
            </a:xfrm>
            <a:custGeom>
              <a:avLst/>
              <a:gdLst>
                <a:gd name="T0" fmla="*/ 182 w 189"/>
                <a:gd name="T1" fmla="*/ 198 h 311"/>
                <a:gd name="T2" fmla="*/ 189 w 189"/>
                <a:gd name="T3" fmla="*/ 251 h 311"/>
                <a:gd name="T4" fmla="*/ 53 w 189"/>
                <a:gd name="T5" fmla="*/ 266 h 311"/>
                <a:gd name="T6" fmla="*/ 60 w 189"/>
                <a:gd name="T7" fmla="*/ 296 h 311"/>
                <a:gd name="T8" fmla="*/ 60 w 189"/>
                <a:gd name="T9" fmla="*/ 304 h 311"/>
                <a:gd name="T10" fmla="*/ 30 w 189"/>
                <a:gd name="T11" fmla="*/ 311 h 311"/>
                <a:gd name="T12" fmla="*/ 45 w 189"/>
                <a:gd name="T13" fmla="*/ 311 h 311"/>
                <a:gd name="T14" fmla="*/ 30 w 189"/>
                <a:gd name="T15" fmla="*/ 281 h 311"/>
                <a:gd name="T16" fmla="*/ 23 w 189"/>
                <a:gd name="T17" fmla="*/ 311 h 311"/>
                <a:gd name="T18" fmla="*/ 15 w 189"/>
                <a:gd name="T19" fmla="*/ 304 h 311"/>
                <a:gd name="T20" fmla="*/ 0 w 189"/>
                <a:gd name="T21" fmla="*/ 213 h 311"/>
                <a:gd name="T22" fmla="*/ 7 w 189"/>
                <a:gd name="T23" fmla="*/ 16 h 311"/>
                <a:gd name="T24" fmla="*/ 0 w 189"/>
                <a:gd name="T25" fmla="*/ 16 h 311"/>
                <a:gd name="T26" fmla="*/ 129 w 189"/>
                <a:gd name="T27" fmla="*/ 0 h 311"/>
                <a:gd name="T28" fmla="*/ 166 w 189"/>
                <a:gd name="T29" fmla="*/ 129 h 311"/>
                <a:gd name="T30" fmla="*/ 189 w 189"/>
                <a:gd name="T31" fmla="*/ 167 h 311"/>
                <a:gd name="T32" fmla="*/ 182 w 189"/>
                <a:gd name="T33" fmla="*/ 19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1">
                  <a:moveTo>
                    <a:pt x="182" y="198"/>
                  </a:moveTo>
                  <a:lnTo>
                    <a:pt x="189" y="251"/>
                  </a:lnTo>
                  <a:lnTo>
                    <a:pt x="53" y="266"/>
                  </a:lnTo>
                  <a:lnTo>
                    <a:pt x="60" y="296"/>
                  </a:lnTo>
                  <a:lnTo>
                    <a:pt x="60" y="304"/>
                  </a:lnTo>
                  <a:lnTo>
                    <a:pt x="30" y="311"/>
                  </a:lnTo>
                  <a:lnTo>
                    <a:pt x="45" y="311"/>
                  </a:lnTo>
                  <a:lnTo>
                    <a:pt x="30" y="281"/>
                  </a:lnTo>
                  <a:lnTo>
                    <a:pt x="23" y="311"/>
                  </a:lnTo>
                  <a:lnTo>
                    <a:pt x="15" y="304"/>
                  </a:lnTo>
                  <a:lnTo>
                    <a:pt x="0" y="213"/>
                  </a:lnTo>
                  <a:lnTo>
                    <a:pt x="7" y="16"/>
                  </a:lnTo>
                  <a:lnTo>
                    <a:pt x="0" y="16"/>
                  </a:lnTo>
                  <a:lnTo>
                    <a:pt x="129" y="0"/>
                  </a:lnTo>
                  <a:lnTo>
                    <a:pt x="166" y="129"/>
                  </a:lnTo>
                  <a:lnTo>
                    <a:pt x="189" y="167"/>
                  </a:lnTo>
                  <a:lnTo>
                    <a:pt x="182" y="19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3308" y="2353"/>
              <a:ext cx="189" cy="311"/>
            </a:xfrm>
            <a:custGeom>
              <a:avLst/>
              <a:gdLst>
                <a:gd name="T0" fmla="*/ 182 w 189"/>
                <a:gd name="T1" fmla="*/ 198 h 311"/>
                <a:gd name="T2" fmla="*/ 189 w 189"/>
                <a:gd name="T3" fmla="*/ 251 h 311"/>
                <a:gd name="T4" fmla="*/ 53 w 189"/>
                <a:gd name="T5" fmla="*/ 266 h 311"/>
                <a:gd name="T6" fmla="*/ 60 w 189"/>
                <a:gd name="T7" fmla="*/ 296 h 311"/>
                <a:gd name="T8" fmla="*/ 60 w 189"/>
                <a:gd name="T9" fmla="*/ 304 h 311"/>
                <a:gd name="T10" fmla="*/ 30 w 189"/>
                <a:gd name="T11" fmla="*/ 311 h 311"/>
                <a:gd name="T12" fmla="*/ 45 w 189"/>
                <a:gd name="T13" fmla="*/ 311 h 311"/>
                <a:gd name="T14" fmla="*/ 30 w 189"/>
                <a:gd name="T15" fmla="*/ 281 h 311"/>
                <a:gd name="T16" fmla="*/ 23 w 189"/>
                <a:gd name="T17" fmla="*/ 311 h 311"/>
                <a:gd name="T18" fmla="*/ 15 w 189"/>
                <a:gd name="T19" fmla="*/ 304 h 311"/>
                <a:gd name="T20" fmla="*/ 0 w 189"/>
                <a:gd name="T21" fmla="*/ 213 h 311"/>
                <a:gd name="T22" fmla="*/ 7 w 189"/>
                <a:gd name="T23" fmla="*/ 16 h 311"/>
                <a:gd name="T24" fmla="*/ 0 w 189"/>
                <a:gd name="T25" fmla="*/ 16 h 311"/>
                <a:gd name="T26" fmla="*/ 129 w 189"/>
                <a:gd name="T27" fmla="*/ 0 h 311"/>
                <a:gd name="T28" fmla="*/ 166 w 189"/>
                <a:gd name="T29" fmla="*/ 129 h 311"/>
                <a:gd name="T30" fmla="*/ 189 w 189"/>
                <a:gd name="T31" fmla="*/ 167 h 311"/>
                <a:gd name="T32" fmla="*/ 182 w 189"/>
                <a:gd name="T33" fmla="*/ 198 h 311"/>
                <a:gd name="T34" fmla="*/ 182 w 189"/>
                <a:gd name="T35"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311">
                  <a:moveTo>
                    <a:pt x="182" y="198"/>
                  </a:moveTo>
                  <a:lnTo>
                    <a:pt x="189" y="251"/>
                  </a:lnTo>
                  <a:lnTo>
                    <a:pt x="53" y="266"/>
                  </a:lnTo>
                  <a:lnTo>
                    <a:pt x="60" y="296"/>
                  </a:lnTo>
                  <a:lnTo>
                    <a:pt x="60" y="304"/>
                  </a:lnTo>
                  <a:lnTo>
                    <a:pt x="30" y="311"/>
                  </a:lnTo>
                  <a:lnTo>
                    <a:pt x="45" y="311"/>
                  </a:lnTo>
                  <a:lnTo>
                    <a:pt x="30" y="281"/>
                  </a:lnTo>
                  <a:lnTo>
                    <a:pt x="23" y="311"/>
                  </a:lnTo>
                  <a:lnTo>
                    <a:pt x="15" y="304"/>
                  </a:lnTo>
                  <a:lnTo>
                    <a:pt x="0" y="213"/>
                  </a:lnTo>
                  <a:lnTo>
                    <a:pt x="7" y="16"/>
                  </a:lnTo>
                  <a:lnTo>
                    <a:pt x="0" y="16"/>
                  </a:lnTo>
                  <a:lnTo>
                    <a:pt x="129" y="0"/>
                  </a:lnTo>
                  <a:lnTo>
                    <a:pt x="166" y="129"/>
                  </a:lnTo>
                  <a:lnTo>
                    <a:pt x="189" y="167"/>
                  </a:lnTo>
                  <a:lnTo>
                    <a:pt x="182" y="198"/>
                  </a:lnTo>
                  <a:lnTo>
                    <a:pt x="182" y="20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1566" y="2513"/>
              <a:ext cx="523" cy="470"/>
            </a:xfrm>
            <a:custGeom>
              <a:avLst/>
              <a:gdLst>
                <a:gd name="T0" fmla="*/ 0 w 523"/>
                <a:gd name="T1" fmla="*/ 265 h 470"/>
                <a:gd name="T2" fmla="*/ 8 w 523"/>
                <a:gd name="T3" fmla="*/ 273 h 470"/>
                <a:gd name="T4" fmla="*/ 30 w 523"/>
                <a:gd name="T5" fmla="*/ 296 h 470"/>
                <a:gd name="T6" fmla="*/ 23 w 523"/>
                <a:gd name="T7" fmla="*/ 326 h 470"/>
                <a:gd name="T8" fmla="*/ 45 w 523"/>
                <a:gd name="T9" fmla="*/ 311 h 470"/>
                <a:gd name="T10" fmla="*/ 45 w 523"/>
                <a:gd name="T11" fmla="*/ 364 h 470"/>
                <a:gd name="T12" fmla="*/ 83 w 523"/>
                <a:gd name="T13" fmla="*/ 371 h 470"/>
                <a:gd name="T14" fmla="*/ 98 w 523"/>
                <a:gd name="T15" fmla="*/ 364 h 470"/>
                <a:gd name="T16" fmla="*/ 98 w 523"/>
                <a:gd name="T17" fmla="*/ 409 h 470"/>
                <a:gd name="T18" fmla="*/ 61 w 523"/>
                <a:gd name="T19" fmla="*/ 447 h 470"/>
                <a:gd name="T20" fmla="*/ 8 w 523"/>
                <a:gd name="T21" fmla="*/ 470 h 470"/>
                <a:gd name="T22" fmla="*/ 68 w 523"/>
                <a:gd name="T23" fmla="*/ 455 h 470"/>
                <a:gd name="T24" fmla="*/ 76 w 523"/>
                <a:gd name="T25" fmla="*/ 425 h 470"/>
                <a:gd name="T26" fmla="*/ 159 w 523"/>
                <a:gd name="T27" fmla="*/ 387 h 470"/>
                <a:gd name="T28" fmla="*/ 159 w 523"/>
                <a:gd name="T29" fmla="*/ 349 h 470"/>
                <a:gd name="T30" fmla="*/ 205 w 523"/>
                <a:gd name="T31" fmla="*/ 265 h 470"/>
                <a:gd name="T32" fmla="*/ 220 w 523"/>
                <a:gd name="T33" fmla="*/ 288 h 470"/>
                <a:gd name="T34" fmla="*/ 227 w 523"/>
                <a:gd name="T35" fmla="*/ 303 h 470"/>
                <a:gd name="T36" fmla="*/ 189 w 523"/>
                <a:gd name="T37" fmla="*/ 356 h 470"/>
                <a:gd name="T38" fmla="*/ 242 w 523"/>
                <a:gd name="T39" fmla="*/ 288 h 470"/>
                <a:gd name="T40" fmla="*/ 258 w 523"/>
                <a:gd name="T41" fmla="*/ 296 h 470"/>
                <a:gd name="T42" fmla="*/ 295 w 523"/>
                <a:gd name="T43" fmla="*/ 318 h 470"/>
                <a:gd name="T44" fmla="*/ 356 w 523"/>
                <a:gd name="T45" fmla="*/ 311 h 470"/>
                <a:gd name="T46" fmla="*/ 356 w 523"/>
                <a:gd name="T47" fmla="*/ 326 h 470"/>
                <a:gd name="T48" fmla="*/ 379 w 523"/>
                <a:gd name="T49" fmla="*/ 318 h 470"/>
                <a:gd name="T50" fmla="*/ 401 w 523"/>
                <a:gd name="T51" fmla="*/ 349 h 470"/>
                <a:gd name="T52" fmla="*/ 394 w 523"/>
                <a:gd name="T53" fmla="*/ 326 h 470"/>
                <a:gd name="T54" fmla="*/ 417 w 523"/>
                <a:gd name="T55" fmla="*/ 311 h 470"/>
                <a:gd name="T56" fmla="*/ 454 w 523"/>
                <a:gd name="T57" fmla="*/ 364 h 470"/>
                <a:gd name="T58" fmla="*/ 492 w 523"/>
                <a:gd name="T59" fmla="*/ 402 h 470"/>
                <a:gd name="T60" fmla="*/ 515 w 523"/>
                <a:gd name="T61" fmla="*/ 417 h 470"/>
                <a:gd name="T62" fmla="*/ 523 w 523"/>
                <a:gd name="T63" fmla="*/ 379 h 470"/>
                <a:gd name="T64" fmla="*/ 409 w 523"/>
                <a:gd name="T65" fmla="*/ 303 h 470"/>
                <a:gd name="T66" fmla="*/ 379 w 523"/>
                <a:gd name="T67" fmla="*/ 311 h 470"/>
                <a:gd name="T68" fmla="*/ 356 w 523"/>
                <a:gd name="T69" fmla="*/ 303 h 470"/>
                <a:gd name="T70" fmla="*/ 288 w 523"/>
                <a:gd name="T71" fmla="*/ 38 h 470"/>
                <a:gd name="T72" fmla="*/ 151 w 523"/>
                <a:gd name="T73" fmla="*/ 7 h 470"/>
                <a:gd name="T74" fmla="*/ 136 w 523"/>
                <a:gd name="T75" fmla="*/ 0 h 470"/>
                <a:gd name="T76" fmla="*/ 106 w 523"/>
                <a:gd name="T77" fmla="*/ 30 h 470"/>
                <a:gd name="T78" fmla="*/ 91 w 523"/>
                <a:gd name="T79" fmla="*/ 23 h 470"/>
                <a:gd name="T80" fmla="*/ 83 w 523"/>
                <a:gd name="T81" fmla="*/ 30 h 470"/>
                <a:gd name="T82" fmla="*/ 38 w 523"/>
                <a:gd name="T83" fmla="*/ 60 h 470"/>
                <a:gd name="T84" fmla="*/ 61 w 523"/>
                <a:gd name="T85" fmla="*/ 114 h 470"/>
                <a:gd name="T86" fmla="*/ 76 w 523"/>
                <a:gd name="T87" fmla="*/ 129 h 470"/>
                <a:gd name="T88" fmla="*/ 76 w 523"/>
                <a:gd name="T89" fmla="*/ 151 h 470"/>
                <a:gd name="T90" fmla="*/ 0 w 523"/>
                <a:gd name="T91" fmla="*/ 144 h 470"/>
                <a:gd name="T92" fmla="*/ 15 w 523"/>
                <a:gd name="T93" fmla="*/ 159 h 470"/>
                <a:gd name="T94" fmla="*/ 53 w 523"/>
                <a:gd name="T95" fmla="*/ 189 h 470"/>
                <a:gd name="T96" fmla="*/ 83 w 523"/>
                <a:gd name="T97" fmla="*/ 189 h 470"/>
                <a:gd name="T98" fmla="*/ 38 w 523"/>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3" h="470">
                  <a:moveTo>
                    <a:pt x="38" y="235"/>
                  </a:moveTo>
                  <a:lnTo>
                    <a:pt x="0" y="265"/>
                  </a:lnTo>
                  <a:lnTo>
                    <a:pt x="15" y="265"/>
                  </a:lnTo>
                  <a:lnTo>
                    <a:pt x="8" y="273"/>
                  </a:lnTo>
                  <a:lnTo>
                    <a:pt x="8" y="288"/>
                  </a:lnTo>
                  <a:lnTo>
                    <a:pt x="30" y="296"/>
                  </a:lnTo>
                  <a:lnTo>
                    <a:pt x="15" y="311"/>
                  </a:lnTo>
                  <a:lnTo>
                    <a:pt x="23" y="326"/>
                  </a:lnTo>
                  <a:lnTo>
                    <a:pt x="30" y="334"/>
                  </a:lnTo>
                  <a:lnTo>
                    <a:pt x="45" y="311"/>
                  </a:lnTo>
                  <a:lnTo>
                    <a:pt x="53" y="349"/>
                  </a:lnTo>
                  <a:lnTo>
                    <a:pt x="45" y="364"/>
                  </a:lnTo>
                  <a:lnTo>
                    <a:pt x="68" y="349"/>
                  </a:lnTo>
                  <a:lnTo>
                    <a:pt x="83" y="371"/>
                  </a:lnTo>
                  <a:lnTo>
                    <a:pt x="91" y="356"/>
                  </a:lnTo>
                  <a:lnTo>
                    <a:pt x="98" y="364"/>
                  </a:lnTo>
                  <a:lnTo>
                    <a:pt x="121" y="356"/>
                  </a:lnTo>
                  <a:lnTo>
                    <a:pt x="98" y="409"/>
                  </a:lnTo>
                  <a:lnTo>
                    <a:pt x="61" y="432"/>
                  </a:lnTo>
                  <a:lnTo>
                    <a:pt x="61" y="447"/>
                  </a:lnTo>
                  <a:lnTo>
                    <a:pt x="38" y="440"/>
                  </a:lnTo>
                  <a:lnTo>
                    <a:pt x="8" y="470"/>
                  </a:lnTo>
                  <a:lnTo>
                    <a:pt x="38" y="447"/>
                  </a:lnTo>
                  <a:lnTo>
                    <a:pt x="68" y="455"/>
                  </a:lnTo>
                  <a:lnTo>
                    <a:pt x="83" y="440"/>
                  </a:lnTo>
                  <a:lnTo>
                    <a:pt x="76" y="425"/>
                  </a:lnTo>
                  <a:lnTo>
                    <a:pt x="98" y="432"/>
                  </a:lnTo>
                  <a:lnTo>
                    <a:pt x="159" y="387"/>
                  </a:lnTo>
                  <a:lnTo>
                    <a:pt x="167" y="364"/>
                  </a:lnTo>
                  <a:lnTo>
                    <a:pt x="159" y="349"/>
                  </a:lnTo>
                  <a:lnTo>
                    <a:pt x="205" y="296"/>
                  </a:lnTo>
                  <a:lnTo>
                    <a:pt x="205" y="265"/>
                  </a:lnTo>
                  <a:lnTo>
                    <a:pt x="205" y="296"/>
                  </a:lnTo>
                  <a:lnTo>
                    <a:pt x="220" y="288"/>
                  </a:lnTo>
                  <a:lnTo>
                    <a:pt x="212" y="296"/>
                  </a:lnTo>
                  <a:lnTo>
                    <a:pt x="227" y="303"/>
                  </a:lnTo>
                  <a:lnTo>
                    <a:pt x="197" y="311"/>
                  </a:lnTo>
                  <a:lnTo>
                    <a:pt x="189" y="356"/>
                  </a:lnTo>
                  <a:lnTo>
                    <a:pt x="235" y="326"/>
                  </a:lnTo>
                  <a:lnTo>
                    <a:pt x="242" y="288"/>
                  </a:lnTo>
                  <a:lnTo>
                    <a:pt x="235" y="303"/>
                  </a:lnTo>
                  <a:lnTo>
                    <a:pt x="258" y="296"/>
                  </a:lnTo>
                  <a:lnTo>
                    <a:pt x="258" y="303"/>
                  </a:lnTo>
                  <a:lnTo>
                    <a:pt x="295" y="318"/>
                  </a:lnTo>
                  <a:lnTo>
                    <a:pt x="348" y="318"/>
                  </a:lnTo>
                  <a:lnTo>
                    <a:pt x="356" y="311"/>
                  </a:lnTo>
                  <a:lnTo>
                    <a:pt x="364" y="311"/>
                  </a:lnTo>
                  <a:lnTo>
                    <a:pt x="356" y="326"/>
                  </a:lnTo>
                  <a:lnTo>
                    <a:pt x="371" y="334"/>
                  </a:lnTo>
                  <a:lnTo>
                    <a:pt x="379" y="318"/>
                  </a:lnTo>
                  <a:lnTo>
                    <a:pt x="379" y="334"/>
                  </a:lnTo>
                  <a:lnTo>
                    <a:pt x="401" y="349"/>
                  </a:lnTo>
                  <a:lnTo>
                    <a:pt x="409" y="341"/>
                  </a:lnTo>
                  <a:lnTo>
                    <a:pt x="394" y="326"/>
                  </a:lnTo>
                  <a:lnTo>
                    <a:pt x="424" y="341"/>
                  </a:lnTo>
                  <a:lnTo>
                    <a:pt x="417" y="311"/>
                  </a:lnTo>
                  <a:lnTo>
                    <a:pt x="432" y="341"/>
                  </a:lnTo>
                  <a:lnTo>
                    <a:pt x="454" y="364"/>
                  </a:lnTo>
                  <a:lnTo>
                    <a:pt x="492" y="379"/>
                  </a:lnTo>
                  <a:lnTo>
                    <a:pt x="492" y="402"/>
                  </a:lnTo>
                  <a:lnTo>
                    <a:pt x="500" y="387"/>
                  </a:lnTo>
                  <a:lnTo>
                    <a:pt x="515" y="417"/>
                  </a:lnTo>
                  <a:lnTo>
                    <a:pt x="523" y="409"/>
                  </a:lnTo>
                  <a:lnTo>
                    <a:pt x="523" y="379"/>
                  </a:lnTo>
                  <a:lnTo>
                    <a:pt x="485" y="371"/>
                  </a:lnTo>
                  <a:lnTo>
                    <a:pt x="409" y="303"/>
                  </a:lnTo>
                  <a:lnTo>
                    <a:pt x="386" y="334"/>
                  </a:lnTo>
                  <a:lnTo>
                    <a:pt x="379" y="311"/>
                  </a:lnTo>
                  <a:lnTo>
                    <a:pt x="371" y="318"/>
                  </a:lnTo>
                  <a:lnTo>
                    <a:pt x="356" y="303"/>
                  </a:lnTo>
                  <a:lnTo>
                    <a:pt x="333" y="303"/>
                  </a:lnTo>
                  <a:lnTo>
                    <a:pt x="288" y="38"/>
                  </a:lnTo>
                  <a:lnTo>
                    <a:pt x="182" y="23"/>
                  </a:lnTo>
                  <a:lnTo>
                    <a:pt x="151" y="7"/>
                  </a:lnTo>
                  <a:lnTo>
                    <a:pt x="151" y="15"/>
                  </a:lnTo>
                  <a:lnTo>
                    <a:pt x="136" y="0"/>
                  </a:lnTo>
                  <a:lnTo>
                    <a:pt x="106" y="15"/>
                  </a:lnTo>
                  <a:lnTo>
                    <a:pt x="106" y="30"/>
                  </a:lnTo>
                  <a:lnTo>
                    <a:pt x="106" y="15"/>
                  </a:lnTo>
                  <a:lnTo>
                    <a:pt x="91" y="23"/>
                  </a:lnTo>
                  <a:lnTo>
                    <a:pt x="91" y="38"/>
                  </a:lnTo>
                  <a:lnTo>
                    <a:pt x="83" y="30"/>
                  </a:lnTo>
                  <a:lnTo>
                    <a:pt x="61" y="60"/>
                  </a:lnTo>
                  <a:lnTo>
                    <a:pt x="38" y="60"/>
                  </a:lnTo>
                  <a:lnTo>
                    <a:pt x="30" y="68"/>
                  </a:lnTo>
                  <a:lnTo>
                    <a:pt x="61" y="114"/>
                  </a:lnTo>
                  <a:lnTo>
                    <a:pt x="98" y="136"/>
                  </a:lnTo>
                  <a:lnTo>
                    <a:pt x="76" y="129"/>
                  </a:lnTo>
                  <a:lnTo>
                    <a:pt x="83" y="144"/>
                  </a:lnTo>
                  <a:lnTo>
                    <a:pt x="76" y="151"/>
                  </a:lnTo>
                  <a:lnTo>
                    <a:pt x="45" y="129"/>
                  </a:lnTo>
                  <a:lnTo>
                    <a:pt x="0" y="144"/>
                  </a:lnTo>
                  <a:lnTo>
                    <a:pt x="23" y="159"/>
                  </a:lnTo>
                  <a:lnTo>
                    <a:pt x="15" y="159"/>
                  </a:lnTo>
                  <a:lnTo>
                    <a:pt x="15" y="182"/>
                  </a:lnTo>
                  <a:lnTo>
                    <a:pt x="53" y="189"/>
                  </a:lnTo>
                  <a:lnTo>
                    <a:pt x="61" y="197"/>
                  </a:lnTo>
                  <a:lnTo>
                    <a:pt x="83" y="189"/>
                  </a:lnTo>
                  <a:lnTo>
                    <a:pt x="76" y="220"/>
                  </a:lnTo>
                  <a:lnTo>
                    <a:pt x="38" y="235"/>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1566" y="2513"/>
              <a:ext cx="523" cy="470"/>
            </a:xfrm>
            <a:custGeom>
              <a:avLst/>
              <a:gdLst>
                <a:gd name="T0" fmla="*/ 0 w 523"/>
                <a:gd name="T1" fmla="*/ 265 h 470"/>
                <a:gd name="T2" fmla="*/ 8 w 523"/>
                <a:gd name="T3" fmla="*/ 273 h 470"/>
                <a:gd name="T4" fmla="*/ 30 w 523"/>
                <a:gd name="T5" fmla="*/ 296 h 470"/>
                <a:gd name="T6" fmla="*/ 23 w 523"/>
                <a:gd name="T7" fmla="*/ 326 h 470"/>
                <a:gd name="T8" fmla="*/ 45 w 523"/>
                <a:gd name="T9" fmla="*/ 311 h 470"/>
                <a:gd name="T10" fmla="*/ 45 w 523"/>
                <a:gd name="T11" fmla="*/ 364 h 470"/>
                <a:gd name="T12" fmla="*/ 83 w 523"/>
                <a:gd name="T13" fmla="*/ 371 h 470"/>
                <a:gd name="T14" fmla="*/ 98 w 523"/>
                <a:gd name="T15" fmla="*/ 364 h 470"/>
                <a:gd name="T16" fmla="*/ 98 w 523"/>
                <a:gd name="T17" fmla="*/ 409 h 470"/>
                <a:gd name="T18" fmla="*/ 61 w 523"/>
                <a:gd name="T19" fmla="*/ 447 h 470"/>
                <a:gd name="T20" fmla="*/ 8 w 523"/>
                <a:gd name="T21" fmla="*/ 470 h 470"/>
                <a:gd name="T22" fmla="*/ 68 w 523"/>
                <a:gd name="T23" fmla="*/ 455 h 470"/>
                <a:gd name="T24" fmla="*/ 76 w 523"/>
                <a:gd name="T25" fmla="*/ 425 h 470"/>
                <a:gd name="T26" fmla="*/ 159 w 523"/>
                <a:gd name="T27" fmla="*/ 387 h 470"/>
                <a:gd name="T28" fmla="*/ 159 w 523"/>
                <a:gd name="T29" fmla="*/ 349 h 470"/>
                <a:gd name="T30" fmla="*/ 205 w 523"/>
                <a:gd name="T31" fmla="*/ 265 h 470"/>
                <a:gd name="T32" fmla="*/ 220 w 523"/>
                <a:gd name="T33" fmla="*/ 288 h 470"/>
                <a:gd name="T34" fmla="*/ 227 w 523"/>
                <a:gd name="T35" fmla="*/ 303 h 470"/>
                <a:gd name="T36" fmla="*/ 189 w 523"/>
                <a:gd name="T37" fmla="*/ 356 h 470"/>
                <a:gd name="T38" fmla="*/ 242 w 523"/>
                <a:gd name="T39" fmla="*/ 288 h 470"/>
                <a:gd name="T40" fmla="*/ 258 w 523"/>
                <a:gd name="T41" fmla="*/ 296 h 470"/>
                <a:gd name="T42" fmla="*/ 295 w 523"/>
                <a:gd name="T43" fmla="*/ 318 h 470"/>
                <a:gd name="T44" fmla="*/ 356 w 523"/>
                <a:gd name="T45" fmla="*/ 311 h 470"/>
                <a:gd name="T46" fmla="*/ 356 w 523"/>
                <a:gd name="T47" fmla="*/ 326 h 470"/>
                <a:gd name="T48" fmla="*/ 379 w 523"/>
                <a:gd name="T49" fmla="*/ 318 h 470"/>
                <a:gd name="T50" fmla="*/ 401 w 523"/>
                <a:gd name="T51" fmla="*/ 349 h 470"/>
                <a:gd name="T52" fmla="*/ 394 w 523"/>
                <a:gd name="T53" fmla="*/ 326 h 470"/>
                <a:gd name="T54" fmla="*/ 417 w 523"/>
                <a:gd name="T55" fmla="*/ 311 h 470"/>
                <a:gd name="T56" fmla="*/ 454 w 523"/>
                <a:gd name="T57" fmla="*/ 364 h 470"/>
                <a:gd name="T58" fmla="*/ 492 w 523"/>
                <a:gd name="T59" fmla="*/ 402 h 470"/>
                <a:gd name="T60" fmla="*/ 515 w 523"/>
                <a:gd name="T61" fmla="*/ 417 h 470"/>
                <a:gd name="T62" fmla="*/ 523 w 523"/>
                <a:gd name="T63" fmla="*/ 379 h 470"/>
                <a:gd name="T64" fmla="*/ 409 w 523"/>
                <a:gd name="T65" fmla="*/ 303 h 470"/>
                <a:gd name="T66" fmla="*/ 379 w 523"/>
                <a:gd name="T67" fmla="*/ 311 h 470"/>
                <a:gd name="T68" fmla="*/ 356 w 523"/>
                <a:gd name="T69" fmla="*/ 303 h 470"/>
                <a:gd name="T70" fmla="*/ 288 w 523"/>
                <a:gd name="T71" fmla="*/ 38 h 470"/>
                <a:gd name="T72" fmla="*/ 151 w 523"/>
                <a:gd name="T73" fmla="*/ 7 h 470"/>
                <a:gd name="T74" fmla="*/ 136 w 523"/>
                <a:gd name="T75" fmla="*/ 0 h 470"/>
                <a:gd name="T76" fmla="*/ 106 w 523"/>
                <a:gd name="T77" fmla="*/ 30 h 470"/>
                <a:gd name="T78" fmla="*/ 91 w 523"/>
                <a:gd name="T79" fmla="*/ 23 h 470"/>
                <a:gd name="T80" fmla="*/ 83 w 523"/>
                <a:gd name="T81" fmla="*/ 30 h 470"/>
                <a:gd name="T82" fmla="*/ 38 w 523"/>
                <a:gd name="T83" fmla="*/ 60 h 470"/>
                <a:gd name="T84" fmla="*/ 61 w 523"/>
                <a:gd name="T85" fmla="*/ 114 h 470"/>
                <a:gd name="T86" fmla="*/ 76 w 523"/>
                <a:gd name="T87" fmla="*/ 129 h 470"/>
                <a:gd name="T88" fmla="*/ 76 w 523"/>
                <a:gd name="T89" fmla="*/ 151 h 470"/>
                <a:gd name="T90" fmla="*/ 0 w 523"/>
                <a:gd name="T91" fmla="*/ 144 h 470"/>
                <a:gd name="T92" fmla="*/ 15 w 523"/>
                <a:gd name="T93" fmla="*/ 159 h 470"/>
                <a:gd name="T94" fmla="*/ 53 w 523"/>
                <a:gd name="T95" fmla="*/ 189 h 470"/>
                <a:gd name="T96" fmla="*/ 83 w 523"/>
                <a:gd name="T97" fmla="*/ 189 h 470"/>
                <a:gd name="T98" fmla="*/ 38 w 523"/>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3" h="470">
                  <a:moveTo>
                    <a:pt x="38" y="235"/>
                  </a:moveTo>
                  <a:lnTo>
                    <a:pt x="0" y="265"/>
                  </a:lnTo>
                  <a:lnTo>
                    <a:pt x="15" y="265"/>
                  </a:lnTo>
                  <a:lnTo>
                    <a:pt x="8" y="273"/>
                  </a:lnTo>
                  <a:lnTo>
                    <a:pt x="8" y="288"/>
                  </a:lnTo>
                  <a:lnTo>
                    <a:pt x="30" y="296"/>
                  </a:lnTo>
                  <a:lnTo>
                    <a:pt x="15" y="311"/>
                  </a:lnTo>
                  <a:lnTo>
                    <a:pt x="23" y="326"/>
                  </a:lnTo>
                  <a:lnTo>
                    <a:pt x="30" y="334"/>
                  </a:lnTo>
                  <a:lnTo>
                    <a:pt x="45" y="311"/>
                  </a:lnTo>
                  <a:lnTo>
                    <a:pt x="53" y="349"/>
                  </a:lnTo>
                  <a:lnTo>
                    <a:pt x="45" y="364"/>
                  </a:lnTo>
                  <a:lnTo>
                    <a:pt x="68" y="349"/>
                  </a:lnTo>
                  <a:lnTo>
                    <a:pt x="83" y="371"/>
                  </a:lnTo>
                  <a:lnTo>
                    <a:pt x="91" y="356"/>
                  </a:lnTo>
                  <a:lnTo>
                    <a:pt x="98" y="364"/>
                  </a:lnTo>
                  <a:lnTo>
                    <a:pt x="121" y="356"/>
                  </a:lnTo>
                  <a:lnTo>
                    <a:pt x="98" y="409"/>
                  </a:lnTo>
                  <a:lnTo>
                    <a:pt x="61" y="432"/>
                  </a:lnTo>
                  <a:lnTo>
                    <a:pt x="61" y="447"/>
                  </a:lnTo>
                  <a:lnTo>
                    <a:pt x="38" y="440"/>
                  </a:lnTo>
                  <a:lnTo>
                    <a:pt x="8" y="470"/>
                  </a:lnTo>
                  <a:lnTo>
                    <a:pt x="38" y="447"/>
                  </a:lnTo>
                  <a:lnTo>
                    <a:pt x="68" y="455"/>
                  </a:lnTo>
                  <a:lnTo>
                    <a:pt x="83" y="440"/>
                  </a:lnTo>
                  <a:lnTo>
                    <a:pt x="76" y="425"/>
                  </a:lnTo>
                  <a:lnTo>
                    <a:pt x="98" y="432"/>
                  </a:lnTo>
                  <a:lnTo>
                    <a:pt x="159" y="387"/>
                  </a:lnTo>
                  <a:lnTo>
                    <a:pt x="167" y="364"/>
                  </a:lnTo>
                  <a:lnTo>
                    <a:pt x="159" y="349"/>
                  </a:lnTo>
                  <a:lnTo>
                    <a:pt x="205" y="296"/>
                  </a:lnTo>
                  <a:lnTo>
                    <a:pt x="205" y="265"/>
                  </a:lnTo>
                  <a:lnTo>
                    <a:pt x="205" y="296"/>
                  </a:lnTo>
                  <a:lnTo>
                    <a:pt x="220" y="288"/>
                  </a:lnTo>
                  <a:lnTo>
                    <a:pt x="212" y="296"/>
                  </a:lnTo>
                  <a:lnTo>
                    <a:pt x="227" y="303"/>
                  </a:lnTo>
                  <a:lnTo>
                    <a:pt x="197" y="311"/>
                  </a:lnTo>
                  <a:lnTo>
                    <a:pt x="189" y="356"/>
                  </a:lnTo>
                  <a:lnTo>
                    <a:pt x="235" y="326"/>
                  </a:lnTo>
                  <a:lnTo>
                    <a:pt x="242" y="288"/>
                  </a:lnTo>
                  <a:lnTo>
                    <a:pt x="235" y="303"/>
                  </a:lnTo>
                  <a:lnTo>
                    <a:pt x="258" y="296"/>
                  </a:lnTo>
                  <a:lnTo>
                    <a:pt x="258" y="303"/>
                  </a:lnTo>
                  <a:lnTo>
                    <a:pt x="295" y="318"/>
                  </a:lnTo>
                  <a:lnTo>
                    <a:pt x="348" y="318"/>
                  </a:lnTo>
                  <a:lnTo>
                    <a:pt x="356" y="311"/>
                  </a:lnTo>
                  <a:lnTo>
                    <a:pt x="364" y="311"/>
                  </a:lnTo>
                  <a:lnTo>
                    <a:pt x="356" y="326"/>
                  </a:lnTo>
                  <a:lnTo>
                    <a:pt x="371" y="334"/>
                  </a:lnTo>
                  <a:lnTo>
                    <a:pt x="379" y="318"/>
                  </a:lnTo>
                  <a:lnTo>
                    <a:pt x="379" y="334"/>
                  </a:lnTo>
                  <a:lnTo>
                    <a:pt x="401" y="349"/>
                  </a:lnTo>
                  <a:lnTo>
                    <a:pt x="409" y="341"/>
                  </a:lnTo>
                  <a:lnTo>
                    <a:pt x="394" y="326"/>
                  </a:lnTo>
                  <a:lnTo>
                    <a:pt x="424" y="341"/>
                  </a:lnTo>
                  <a:lnTo>
                    <a:pt x="417" y="311"/>
                  </a:lnTo>
                  <a:lnTo>
                    <a:pt x="432" y="341"/>
                  </a:lnTo>
                  <a:lnTo>
                    <a:pt x="454" y="364"/>
                  </a:lnTo>
                  <a:lnTo>
                    <a:pt x="492" y="379"/>
                  </a:lnTo>
                  <a:lnTo>
                    <a:pt x="492" y="402"/>
                  </a:lnTo>
                  <a:lnTo>
                    <a:pt x="500" y="387"/>
                  </a:lnTo>
                  <a:lnTo>
                    <a:pt x="515" y="417"/>
                  </a:lnTo>
                  <a:lnTo>
                    <a:pt x="523" y="409"/>
                  </a:lnTo>
                  <a:lnTo>
                    <a:pt x="523" y="379"/>
                  </a:lnTo>
                  <a:lnTo>
                    <a:pt x="485" y="371"/>
                  </a:lnTo>
                  <a:lnTo>
                    <a:pt x="409" y="303"/>
                  </a:lnTo>
                  <a:lnTo>
                    <a:pt x="386" y="334"/>
                  </a:lnTo>
                  <a:lnTo>
                    <a:pt x="379" y="311"/>
                  </a:lnTo>
                  <a:lnTo>
                    <a:pt x="371" y="318"/>
                  </a:lnTo>
                  <a:lnTo>
                    <a:pt x="356" y="303"/>
                  </a:lnTo>
                  <a:lnTo>
                    <a:pt x="333" y="303"/>
                  </a:lnTo>
                  <a:lnTo>
                    <a:pt x="288" y="38"/>
                  </a:lnTo>
                  <a:lnTo>
                    <a:pt x="182" y="23"/>
                  </a:lnTo>
                  <a:lnTo>
                    <a:pt x="151" y="7"/>
                  </a:lnTo>
                  <a:lnTo>
                    <a:pt x="151" y="15"/>
                  </a:lnTo>
                  <a:lnTo>
                    <a:pt x="136" y="0"/>
                  </a:lnTo>
                  <a:lnTo>
                    <a:pt x="106" y="15"/>
                  </a:lnTo>
                  <a:lnTo>
                    <a:pt x="106" y="30"/>
                  </a:lnTo>
                  <a:lnTo>
                    <a:pt x="106" y="15"/>
                  </a:lnTo>
                  <a:lnTo>
                    <a:pt x="91" y="23"/>
                  </a:lnTo>
                  <a:lnTo>
                    <a:pt x="91" y="38"/>
                  </a:lnTo>
                  <a:lnTo>
                    <a:pt x="83" y="30"/>
                  </a:lnTo>
                  <a:lnTo>
                    <a:pt x="61" y="60"/>
                  </a:lnTo>
                  <a:lnTo>
                    <a:pt x="38" y="60"/>
                  </a:lnTo>
                  <a:lnTo>
                    <a:pt x="30" y="68"/>
                  </a:lnTo>
                  <a:lnTo>
                    <a:pt x="61" y="114"/>
                  </a:lnTo>
                  <a:lnTo>
                    <a:pt x="98" y="136"/>
                  </a:lnTo>
                  <a:lnTo>
                    <a:pt x="76" y="129"/>
                  </a:lnTo>
                  <a:lnTo>
                    <a:pt x="83" y="144"/>
                  </a:lnTo>
                  <a:lnTo>
                    <a:pt x="76" y="151"/>
                  </a:lnTo>
                  <a:lnTo>
                    <a:pt x="45" y="129"/>
                  </a:lnTo>
                  <a:lnTo>
                    <a:pt x="0" y="144"/>
                  </a:lnTo>
                  <a:lnTo>
                    <a:pt x="23" y="159"/>
                  </a:lnTo>
                  <a:lnTo>
                    <a:pt x="15" y="159"/>
                  </a:lnTo>
                  <a:lnTo>
                    <a:pt x="15" y="182"/>
                  </a:lnTo>
                  <a:lnTo>
                    <a:pt x="53" y="189"/>
                  </a:lnTo>
                  <a:lnTo>
                    <a:pt x="61" y="197"/>
                  </a:lnTo>
                  <a:lnTo>
                    <a:pt x="83" y="189"/>
                  </a:lnTo>
                  <a:lnTo>
                    <a:pt x="76" y="220"/>
                  </a:lnTo>
                  <a:lnTo>
                    <a:pt x="38" y="235"/>
                  </a:lnTo>
                  <a:lnTo>
                    <a:pt x="38" y="24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1914" y="2171"/>
              <a:ext cx="341" cy="395"/>
            </a:xfrm>
            <a:custGeom>
              <a:avLst/>
              <a:gdLst>
                <a:gd name="T0" fmla="*/ 341 w 341"/>
                <a:gd name="T1" fmla="*/ 38 h 395"/>
                <a:gd name="T2" fmla="*/ 91 w 341"/>
                <a:gd name="T3" fmla="*/ 0 h 395"/>
                <a:gd name="T4" fmla="*/ 76 w 341"/>
                <a:gd name="T5" fmla="*/ 53 h 395"/>
                <a:gd name="T6" fmla="*/ 69 w 341"/>
                <a:gd name="T7" fmla="*/ 46 h 395"/>
                <a:gd name="T8" fmla="*/ 46 w 341"/>
                <a:gd name="T9" fmla="*/ 46 h 395"/>
                <a:gd name="T10" fmla="*/ 38 w 341"/>
                <a:gd name="T11" fmla="*/ 114 h 395"/>
                <a:gd name="T12" fmla="*/ 53 w 341"/>
                <a:gd name="T13" fmla="*/ 167 h 395"/>
                <a:gd name="T14" fmla="*/ 31 w 341"/>
                <a:gd name="T15" fmla="*/ 182 h 395"/>
                <a:gd name="T16" fmla="*/ 31 w 341"/>
                <a:gd name="T17" fmla="*/ 205 h 395"/>
                <a:gd name="T18" fmla="*/ 16 w 341"/>
                <a:gd name="T19" fmla="*/ 220 h 395"/>
                <a:gd name="T20" fmla="*/ 23 w 341"/>
                <a:gd name="T21" fmla="*/ 251 h 395"/>
                <a:gd name="T22" fmla="*/ 8 w 341"/>
                <a:gd name="T23" fmla="*/ 258 h 395"/>
                <a:gd name="T24" fmla="*/ 0 w 341"/>
                <a:gd name="T25" fmla="*/ 273 h 395"/>
                <a:gd name="T26" fmla="*/ 182 w 341"/>
                <a:gd name="T27" fmla="*/ 380 h 395"/>
                <a:gd name="T28" fmla="*/ 288 w 341"/>
                <a:gd name="T29" fmla="*/ 395 h 395"/>
                <a:gd name="T30" fmla="*/ 341 w 341"/>
                <a:gd name="T31" fmla="*/ 3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95">
                  <a:moveTo>
                    <a:pt x="341" y="38"/>
                  </a:moveTo>
                  <a:lnTo>
                    <a:pt x="91" y="0"/>
                  </a:lnTo>
                  <a:lnTo>
                    <a:pt x="76" y="53"/>
                  </a:lnTo>
                  <a:lnTo>
                    <a:pt x="69" y="46"/>
                  </a:lnTo>
                  <a:lnTo>
                    <a:pt x="46" y="46"/>
                  </a:lnTo>
                  <a:lnTo>
                    <a:pt x="38" y="114"/>
                  </a:lnTo>
                  <a:lnTo>
                    <a:pt x="53" y="167"/>
                  </a:lnTo>
                  <a:lnTo>
                    <a:pt x="31" y="182"/>
                  </a:lnTo>
                  <a:lnTo>
                    <a:pt x="31" y="205"/>
                  </a:lnTo>
                  <a:lnTo>
                    <a:pt x="16" y="220"/>
                  </a:lnTo>
                  <a:lnTo>
                    <a:pt x="23" y="251"/>
                  </a:lnTo>
                  <a:lnTo>
                    <a:pt x="8" y="258"/>
                  </a:lnTo>
                  <a:lnTo>
                    <a:pt x="0" y="273"/>
                  </a:lnTo>
                  <a:lnTo>
                    <a:pt x="182" y="380"/>
                  </a:lnTo>
                  <a:lnTo>
                    <a:pt x="288" y="395"/>
                  </a:lnTo>
                  <a:lnTo>
                    <a:pt x="341" y="3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1914" y="2171"/>
              <a:ext cx="341" cy="395"/>
            </a:xfrm>
            <a:custGeom>
              <a:avLst/>
              <a:gdLst>
                <a:gd name="T0" fmla="*/ 341 w 341"/>
                <a:gd name="T1" fmla="*/ 38 h 395"/>
                <a:gd name="T2" fmla="*/ 91 w 341"/>
                <a:gd name="T3" fmla="*/ 0 h 395"/>
                <a:gd name="T4" fmla="*/ 76 w 341"/>
                <a:gd name="T5" fmla="*/ 53 h 395"/>
                <a:gd name="T6" fmla="*/ 69 w 341"/>
                <a:gd name="T7" fmla="*/ 46 h 395"/>
                <a:gd name="T8" fmla="*/ 46 w 341"/>
                <a:gd name="T9" fmla="*/ 46 h 395"/>
                <a:gd name="T10" fmla="*/ 38 w 341"/>
                <a:gd name="T11" fmla="*/ 114 h 395"/>
                <a:gd name="T12" fmla="*/ 53 w 341"/>
                <a:gd name="T13" fmla="*/ 167 h 395"/>
                <a:gd name="T14" fmla="*/ 31 w 341"/>
                <a:gd name="T15" fmla="*/ 182 h 395"/>
                <a:gd name="T16" fmla="*/ 31 w 341"/>
                <a:gd name="T17" fmla="*/ 205 h 395"/>
                <a:gd name="T18" fmla="*/ 16 w 341"/>
                <a:gd name="T19" fmla="*/ 220 h 395"/>
                <a:gd name="T20" fmla="*/ 23 w 341"/>
                <a:gd name="T21" fmla="*/ 251 h 395"/>
                <a:gd name="T22" fmla="*/ 8 w 341"/>
                <a:gd name="T23" fmla="*/ 258 h 395"/>
                <a:gd name="T24" fmla="*/ 0 w 341"/>
                <a:gd name="T25" fmla="*/ 273 h 395"/>
                <a:gd name="T26" fmla="*/ 182 w 341"/>
                <a:gd name="T27" fmla="*/ 380 h 395"/>
                <a:gd name="T28" fmla="*/ 288 w 341"/>
                <a:gd name="T29" fmla="*/ 395 h 395"/>
                <a:gd name="T30" fmla="*/ 341 w 341"/>
                <a:gd name="T31" fmla="*/ 38 h 395"/>
                <a:gd name="T32" fmla="*/ 341 w 341"/>
                <a:gd name="T33" fmla="*/ 4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1" h="395">
                  <a:moveTo>
                    <a:pt x="341" y="38"/>
                  </a:moveTo>
                  <a:lnTo>
                    <a:pt x="91" y="0"/>
                  </a:lnTo>
                  <a:lnTo>
                    <a:pt x="76" y="53"/>
                  </a:lnTo>
                  <a:lnTo>
                    <a:pt x="69" y="46"/>
                  </a:lnTo>
                  <a:lnTo>
                    <a:pt x="46" y="46"/>
                  </a:lnTo>
                  <a:lnTo>
                    <a:pt x="38" y="114"/>
                  </a:lnTo>
                  <a:lnTo>
                    <a:pt x="53" y="167"/>
                  </a:lnTo>
                  <a:lnTo>
                    <a:pt x="31" y="182"/>
                  </a:lnTo>
                  <a:lnTo>
                    <a:pt x="31" y="205"/>
                  </a:lnTo>
                  <a:lnTo>
                    <a:pt x="16" y="220"/>
                  </a:lnTo>
                  <a:lnTo>
                    <a:pt x="23" y="251"/>
                  </a:lnTo>
                  <a:lnTo>
                    <a:pt x="8" y="258"/>
                  </a:lnTo>
                  <a:lnTo>
                    <a:pt x="0" y="273"/>
                  </a:lnTo>
                  <a:lnTo>
                    <a:pt x="182" y="380"/>
                  </a:lnTo>
                  <a:lnTo>
                    <a:pt x="288" y="395"/>
                  </a:lnTo>
                  <a:lnTo>
                    <a:pt x="341" y="38"/>
                  </a:lnTo>
                  <a:lnTo>
                    <a:pt x="341" y="4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2975" y="2278"/>
              <a:ext cx="257" cy="227"/>
            </a:xfrm>
            <a:custGeom>
              <a:avLst/>
              <a:gdLst>
                <a:gd name="T0" fmla="*/ 250 w 257"/>
                <a:gd name="T1" fmla="*/ 30 h 227"/>
                <a:gd name="T2" fmla="*/ 219 w 257"/>
                <a:gd name="T3" fmla="*/ 30 h 227"/>
                <a:gd name="T4" fmla="*/ 234 w 257"/>
                <a:gd name="T5" fmla="*/ 15 h 227"/>
                <a:gd name="T6" fmla="*/ 227 w 257"/>
                <a:gd name="T7" fmla="*/ 0 h 227"/>
                <a:gd name="T8" fmla="*/ 197 w 257"/>
                <a:gd name="T9" fmla="*/ 0 h 227"/>
                <a:gd name="T10" fmla="*/ 0 w 257"/>
                <a:gd name="T11" fmla="*/ 7 h 227"/>
                <a:gd name="T12" fmla="*/ 15 w 257"/>
                <a:gd name="T13" fmla="*/ 75 h 227"/>
                <a:gd name="T14" fmla="*/ 7 w 257"/>
                <a:gd name="T15" fmla="*/ 189 h 227"/>
                <a:gd name="T16" fmla="*/ 38 w 257"/>
                <a:gd name="T17" fmla="*/ 197 h 227"/>
                <a:gd name="T18" fmla="*/ 38 w 257"/>
                <a:gd name="T19" fmla="*/ 227 h 227"/>
                <a:gd name="T20" fmla="*/ 189 w 257"/>
                <a:gd name="T21" fmla="*/ 227 h 227"/>
                <a:gd name="T22" fmla="*/ 189 w 257"/>
                <a:gd name="T23" fmla="*/ 197 h 227"/>
                <a:gd name="T24" fmla="*/ 181 w 257"/>
                <a:gd name="T25" fmla="*/ 197 h 227"/>
                <a:gd name="T26" fmla="*/ 181 w 257"/>
                <a:gd name="T27" fmla="*/ 182 h 227"/>
                <a:gd name="T28" fmla="*/ 189 w 257"/>
                <a:gd name="T29" fmla="*/ 182 h 227"/>
                <a:gd name="T30" fmla="*/ 189 w 257"/>
                <a:gd name="T31" fmla="*/ 166 h 227"/>
                <a:gd name="T32" fmla="*/ 204 w 257"/>
                <a:gd name="T33" fmla="*/ 151 h 227"/>
                <a:gd name="T34" fmla="*/ 197 w 257"/>
                <a:gd name="T35" fmla="*/ 144 h 227"/>
                <a:gd name="T36" fmla="*/ 212 w 257"/>
                <a:gd name="T37" fmla="*/ 136 h 227"/>
                <a:gd name="T38" fmla="*/ 212 w 257"/>
                <a:gd name="T39" fmla="*/ 106 h 227"/>
                <a:gd name="T40" fmla="*/ 227 w 257"/>
                <a:gd name="T41" fmla="*/ 106 h 227"/>
                <a:gd name="T42" fmla="*/ 227 w 257"/>
                <a:gd name="T43" fmla="*/ 98 h 227"/>
                <a:gd name="T44" fmla="*/ 234 w 257"/>
                <a:gd name="T45" fmla="*/ 83 h 227"/>
                <a:gd name="T46" fmla="*/ 227 w 257"/>
                <a:gd name="T47" fmla="*/ 68 h 227"/>
                <a:gd name="T48" fmla="*/ 242 w 257"/>
                <a:gd name="T49" fmla="*/ 60 h 227"/>
                <a:gd name="T50" fmla="*/ 242 w 257"/>
                <a:gd name="T51" fmla="*/ 45 h 227"/>
                <a:gd name="T52" fmla="*/ 257 w 257"/>
                <a:gd name="T53" fmla="*/ 38 h 227"/>
                <a:gd name="T54" fmla="*/ 250 w 257"/>
                <a:gd name="T55"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7" h="227">
                  <a:moveTo>
                    <a:pt x="250" y="30"/>
                  </a:moveTo>
                  <a:lnTo>
                    <a:pt x="219" y="30"/>
                  </a:lnTo>
                  <a:lnTo>
                    <a:pt x="234" y="15"/>
                  </a:lnTo>
                  <a:lnTo>
                    <a:pt x="227" y="0"/>
                  </a:lnTo>
                  <a:lnTo>
                    <a:pt x="197" y="0"/>
                  </a:lnTo>
                  <a:lnTo>
                    <a:pt x="0" y="7"/>
                  </a:lnTo>
                  <a:lnTo>
                    <a:pt x="15" y="75"/>
                  </a:lnTo>
                  <a:lnTo>
                    <a:pt x="7" y="189"/>
                  </a:lnTo>
                  <a:lnTo>
                    <a:pt x="38" y="197"/>
                  </a:lnTo>
                  <a:lnTo>
                    <a:pt x="38" y="227"/>
                  </a:lnTo>
                  <a:lnTo>
                    <a:pt x="189" y="227"/>
                  </a:lnTo>
                  <a:lnTo>
                    <a:pt x="189" y="197"/>
                  </a:lnTo>
                  <a:lnTo>
                    <a:pt x="181" y="197"/>
                  </a:lnTo>
                  <a:lnTo>
                    <a:pt x="181" y="182"/>
                  </a:lnTo>
                  <a:lnTo>
                    <a:pt x="189" y="182"/>
                  </a:lnTo>
                  <a:lnTo>
                    <a:pt x="189" y="166"/>
                  </a:lnTo>
                  <a:lnTo>
                    <a:pt x="204" y="151"/>
                  </a:lnTo>
                  <a:lnTo>
                    <a:pt x="197" y="144"/>
                  </a:lnTo>
                  <a:lnTo>
                    <a:pt x="212" y="136"/>
                  </a:lnTo>
                  <a:lnTo>
                    <a:pt x="212" y="106"/>
                  </a:lnTo>
                  <a:lnTo>
                    <a:pt x="227" y="106"/>
                  </a:lnTo>
                  <a:lnTo>
                    <a:pt x="227" y="98"/>
                  </a:lnTo>
                  <a:lnTo>
                    <a:pt x="234" y="83"/>
                  </a:lnTo>
                  <a:lnTo>
                    <a:pt x="227" y="68"/>
                  </a:lnTo>
                  <a:lnTo>
                    <a:pt x="242" y="60"/>
                  </a:lnTo>
                  <a:lnTo>
                    <a:pt x="242" y="45"/>
                  </a:lnTo>
                  <a:lnTo>
                    <a:pt x="257" y="38"/>
                  </a:lnTo>
                  <a:lnTo>
                    <a:pt x="250" y="3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2975" y="2278"/>
              <a:ext cx="257" cy="227"/>
            </a:xfrm>
            <a:custGeom>
              <a:avLst/>
              <a:gdLst>
                <a:gd name="T0" fmla="*/ 250 w 257"/>
                <a:gd name="T1" fmla="*/ 30 h 227"/>
                <a:gd name="T2" fmla="*/ 219 w 257"/>
                <a:gd name="T3" fmla="*/ 30 h 227"/>
                <a:gd name="T4" fmla="*/ 234 w 257"/>
                <a:gd name="T5" fmla="*/ 15 h 227"/>
                <a:gd name="T6" fmla="*/ 227 w 257"/>
                <a:gd name="T7" fmla="*/ 0 h 227"/>
                <a:gd name="T8" fmla="*/ 197 w 257"/>
                <a:gd name="T9" fmla="*/ 0 h 227"/>
                <a:gd name="T10" fmla="*/ 0 w 257"/>
                <a:gd name="T11" fmla="*/ 7 h 227"/>
                <a:gd name="T12" fmla="*/ 15 w 257"/>
                <a:gd name="T13" fmla="*/ 75 h 227"/>
                <a:gd name="T14" fmla="*/ 7 w 257"/>
                <a:gd name="T15" fmla="*/ 189 h 227"/>
                <a:gd name="T16" fmla="*/ 38 w 257"/>
                <a:gd name="T17" fmla="*/ 197 h 227"/>
                <a:gd name="T18" fmla="*/ 38 w 257"/>
                <a:gd name="T19" fmla="*/ 227 h 227"/>
                <a:gd name="T20" fmla="*/ 189 w 257"/>
                <a:gd name="T21" fmla="*/ 227 h 227"/>
                <a:gd name="T22" fmla="*/ 189 w 257"/>
                <a:gd name="T23" fmla="*/ 197 h 227"/>
                <a:gd name="T24" fmla="*/ 181 w 257"/>
                <a:gd name="T25" fmla="*/ 197 h 227"/>
                <a:gd name="T26" fmla="*/ 181 w 257"/>
                <a:gd name="T27" fmla="*/ 182 h 227"/>
                <a:gd name="T28" fmla="*/ 189 w 257"/>
                <a:gd name="T29" fmla="*/ 182 h 227"/>
                <a:gd name="T30" fmla="*/ 189 w 257"/>
                <a:gd name="T31" fmla="*/ 166 h 227"/>
                <a:gd name="T32" fmla="*/ 204 w 257"/>
                <a:gd name="T33" fmla="*/ 151 h 227"/>
                <a:gd name="T34" fmla="*/ 197 w 257"/>
                <a:gd name="T35" fmla="*/ 144 h 227"/>
                <a:gd name="T36" fmla="*/ 212 w 257"/>
                <a:gd name="T37" fmla="*/ 136 h 227"/>
                <a:gd name="T38" fmla="*/ 212 w 257"/>
                <a:gd name="T39" fmla="*/ 106 h 227"/>
                <a:gd name="T40" fmla="*/ 227 w 257"/>
                <a:gd name="T41" fmla="*/ 106 h 227"/>
                <a:gd name="T42" fmla="*/ 227 w 257"/>
                <a:gd name="T43" fmla="*/ 98 h 227"/>
                <a:gd name="T44" fmla="*/ 234 w 257"/>
                <a:gd name="T45" fmla="*/ 83 h 227"/>
                <a:gd name="T46" fmla="*/ 227 w 257"/>
                <a:gd name="T47" fmla="*/ 68 h 227"/>
                <a:gd name="T48" fmla="*/ 242 w 257"/>
                <a:gd name="T49" fmla="*/ 60 h 227"/>
                <a:gd name="T50" fmla="*/ 242 w 257"/>
                <a:gd name="T51" fmla="*/ 45 h 227"/>
                <a:gd name="T52" fmla="*/ 257 w 257"/>
                <a:gd name="T53" fmla="*/ 38 h 227"/>
                <a:gd name="T54" fmla="*/ 250 w 257"/>
                <a:gd name="T55" fmla="*/ 30 h 227"/>
                <a:gd name="T56" fmla="*/ 250 w 257"/>
                <a:gd name="T57" fmla="*/ 3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7">
                  <a:moveTo>
                    <a:pt x="250" y="30"/>
                  </a:moveTo>
                  <a:lnTo>
                    <a:pt x="219" y="30"/>
                  </a:lnTo>
                  <a:lnTo>
                    <a:pt x="234" y="15"/>
                  </a:lnTo>
                  <a:lnTo>
                    <a:pt x="227" y="0"/>
                  </a:lnTo>
                  <a:lnTo>
                    <a:pt x="197" y="0"/>
                  </a:lnTo>
                  <a:lnTo>
                    <a:pt x="0" y="7"/>
                  </a:lnTo>
                  <a:lnTo>
                    <a:pt x="15" y="75"/>
                  </a:lnTo>
                  <a:lnTo>
                    <a:pt x="7" y="189"/>
                  </a:lnTo>
                  <a:lnTo>
                    <a:pt x="38" y="197"/>
                  </a:lnTo>
                  <a:lnTo>
                    <a:pt x="38" y="227"/>
                  </a:lnTo>
                  <a:lnTo>
                    <a:pt x="189" y="227"/>
                  </a:lnTo>
                  <a:lnTo>
                    <a:pt x="189" y="197"/>
                  </a:lnTo>
                  <a:lnTo>
                    <a:pt x="181" y="197"/>
                  </a:lnTo>
                  <a:lnTo>
                    <a:pt x="181" y="182"/>
                  </a:lnTo>
                  <a:lnTo>
                    <a:pt x="189" y="182"/>
                  </a:lnTo>
                  <a:lnTo>
                    <a:pt x="189" y="166"/>
                  </a:lnTo>
                  <a:lnTo>
                    <a:pt x="204" y="151"/>
                  </a:lnTo>
                  <a:lnTo>
                    <a:pt x="197" y="144"/>
                  </a:lnTo>
                  <a:lnTo>
                    <a:pt x="212" y="136"/>
                  </a:lnTo>
                  <a:lnTo>
                    <a:pt x="212" y="106"/>
                  </a:lnTo>
                  <a:lnTo>
                    <a:pt x="227" y="106"/>
                  </a:lnTo>
                  <a:lnTo>
                    <a:pt x="227" y="98"/>
                  </a:lnTo>
                  <a:lnTo>
                    <a:pt x="234" y="83"/>
                  </a:lnTo>
                  <a:lnTo>
                    <a:pt x="227" y="68"/>
                  </a:lnTo>
                  <a:lnTo>
                    <a:pt x="242" y="60"/>
                  </a:lnTo>
                  <a:lnTo>
                    <a:pt x="242" y="45"/>
                  </a:lnTo>
                  <a:lnTo>
                    <a:pt x="257" y="38"/>
                  </a:lnTo>
                  <a:lnTo>
                    <a:pt x="250" y="30"/>
                  </a:lnTo>
                  <a:lnTo>
                    <a:pt x="250"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1566"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5 h 690"/>
                <a:gd name="T20" fmla="*/ 45 w 401"/>
                <a:gd name="T21" fmla="*/ 281 h 690"/>
                <a:gd name="T22" fmla="*/ 53 w 401"/>
                <a:gd name="T23" fmla="*/ 265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8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2 h 690"/>
                <a:gd name="T60" fmla="*/ 220 w 401"/>
                <a:gd name="T61" fmla="*/ 622 h 690"/>
                <a:gd name="T62" fmla="*/ 227 w 401"/>
                <a:gd name="T63" fmla="*/ 675 h 690"/>
                <a:gd name="T64" fmla="*/ 356 w 401"/>
                <a:gd name="T65" fmla="*/ 690 h 690"/>
                <a:gd name="T66" fmla="*/ 371 w 401"/>
                <a:gd name="T67" fmla="*/ 683 h 690"/>
                <a:gd name="T68" fmla="*/ 364 w 401"/>
                <a:gd name="T69" fmla="*/ 652 h 690"/>
                <a:gd name="T70" fmla="*/ 379 w 401"/>
                <a:gd name="T71" fmla="*/ 637 h 690"/>
                <a:gd name="T72" fmla="*/ 379 w 401"/>
                <a:gd name="T73" fmla="*/ 614 h 690"/>
                <a:gd name="T74" fmla="*/ 401 w 401"/>
                <a:gd name="T75" fmla="*/ 599 h 690"/>
                <a:gd name="T76" fmla="*/ 386 w 401"/>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5"/>
                  </a:lnTo>
                  <a:lnTo>
                    <a:pt x="45" y="281"/>
                  </a:lnTo>
                  <a:lnTo>
                    <a:pt x="53" y="265"/>
                  </a:lnTo>
                  <a:lnTo>
                    <a:pt x="61" y="273"/>
                  </a:lnTo>
                  <a:lnTo>
                    <a:pt x="53" y="273"/>
                  </a:lnTo>
                  <a:lnTo>
                    <a:pt x="61" y="311"/>
                  </a:lnTo>
                  <a:lnTo>
                    <a:pt x="45" y="296"/>
                  </a:lnTo>
                  <a:lnTo>
                    <a:pt x="45" y="281"/>
                  </a:lnTo>
                  <a:lnTo>
                    <a:pt x="38" y="319"/>
                  </a:lnTo>
                  <a:lnTo>
                    <a:pt x="61" y="341"/>
                  </a:lnTo>
                  <a:lnTo>
                    <a:pt x="45" y="379"/>
                  </a:lnTo>
                  <a:lnTo>
                    <a:pt x="83" y="448"/>
                  </a:lnTo>
                  <a:lnTo>
                    <a:pt x="76" y="463"/>
                  </a:lnTo>
                  <a:lnTo>
                    <a:pt x="91" y="470"/>
                  </a:lnTo>
                  <a:lnTo>
                    <a:pt x="83" y="508"/>
                  </a:lnTo>
                  <a:lnTo>
                    <a:pt x="91" y="516"/>
                  </a:lnTo>
                  <a:lnTo>
                    <a:pt x="129" y="531"/>
                  </a:lnTo>
                  <a:lnTo>
                    <a:pt x="151" y="554"/>
                  </a:lnTo>
                  <a:lnTo>
                    <a:pt x="182" y="569"/>
                  </a:lnTo>
                  <a:lnTo>
                    <a:pt x="182" y="584"/>
                  </a:lnTo>
                  <a:lnTo>
                    <a:pt x="197" y="592"/>
                  </a:lnTo>
                  <a:lnTo>
                    <a:pt x="220" y="622"/>
                  </a:lnTo>
                  <a:lnTo>
                    <a:pt x="227" y="675"/>
                  </a:lnTo>
                  <a:lnTo>
                    <a:pt x="356" y="690"/>
                  </a:lnTo>
                  <a:lnTo>
                    <a:pt x="371" y="683"/>
                  </a:lnTo>
                  <a:lnTo>
                    <a:pt x="364" y="652"/>
                  </a:lnTo>
                  <a:lnTo>
                    <a:pt x="379" y="637"/>
                  </a:lnTo>
                  <a:lnTo>
                    <a:pt x="379" y="614"/>
                  </a:lnTo>
                  <a:lnTo>
                    <a:pt x="401" y="599"/>
                  </a:lnTo>
                  <a:lnTo>
                    <a:pt x="386" y="54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1566"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5 h 690"/>
                <a:gd name="T20" fmla="*/ 45 w 401"/>
                <a:gd name="T21" fmla="*/ 281 h 690"/>
                <a:gd name="T22" fmla="*/ 53 w 401"/>
                <a:gd name="T23" fmla="*/ 265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8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2 h 690"/>
                <a:gd name="T60" fmla="*/ 220 w 401"/>
                <a:gd name="T61" fmla="*/ 622 h 690"/>
                <a:gd name="T62" fmla="*/ 227 w 401"/>
                <a:gd name="T63" fmla="*/ 675 h 690"/>
                <a:gd name="T64" fmla="*/ 356 w 401"/>
                <a:gd name="T65" fmla="*/ 690 h 690"/>
                <a:gd name="T66" fmla="*/ 371 w 401"/>
                <a:gd name="T67" fmla="*/ 683 h 690"/>
                <a:gd name="T68" fmla="*/ 364 w 401"/>
                <a:gd name="T69" fmla="*/ 652 h 690"/>
                <a:gd name="T70" fmla="*/ 379 w 401"/>
                <a:gd name="T71" fmla="*/ 637 h 690"/>
                <a:gd name="T72" fmla="*/ 379 w 401"/>
                <a:gd name="T73" fmla="*/ 614 h 690"/>
                <a:gd name="T74" fmla="*/ 401 w 401"/>
                <a:gd name="T75" fmla="*/ 599 h 690"/>
                <a:gd name="T76" fmla="*/ 386 w 401"/>
                <a:gd name="T77" fmla="*/ 546 h 690"/>
                <a:gd name="T78" fmla="*/ 386 w 401"/>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5"/>
                  </a:lnTo>
                  <a:lnTo>
                    <a:pt x="45" y="281"/>
                  </a:lnTo>
                  <a:lnTo>
                    <a:pt x="53" y="265"/>
                  </a:lnTo>
                  <a:lnTo>
                    <a:pt x="61" y="273"/>
                  </a:lnTo>
                  <a:lnTo>
                    <a:pt x="53" y="273"/>
                  </a:lnTo>
                  <a:lnTo>
                    <a:pt x="61" y="311"/>
                  </a:lnTo>
                  <a:lnTo>
                    <a:pt x="45" y="296"/>
                  </a:lnTo>
                  <a:lnTo>
                    <a:pt x="45" y="281"/>
                  </a:lnTo>
                  <a:lnTo>
                    <a:pt x="38" y="319"/>
                  </a:lnTo>
                  <a:lnTo>
                    <a:pt x="61" y="341"/>
                  </a:lnTo>
                  <a:lnTo>
                    <a:pt x="45" y="379"/>
                  </a:lnTo>
                  <a:lnTo>
                    <a:pt x="83" y="448"/>
                  </a:lnTo>
                  <a:lnTo>
                    <a:pt x="76" y="463"/>
                  </a:lnTo>
                  <a:lnTo>
                    <a:pt x="91" y="470"/>
                  </a:lnTo>
                  <a:lnTo>
                    <a:pt x="83" y="508"/>
                  </a:lnTo>
                  <a:lnTo>
                    <a:pt x="91" y="516"/>
                  </a:lnTo>
                  <a:lnTo>
                    <a:pt x="129" y="531"/>
                  </a:lnTo>
                  <a:lnTo>
                    <a:pt x="151" y="554"/>
                  </a:lnTo>
                  <a:lnTo>
                    <a:pt x="182" y="569"/>
                  </a:lnTo>
                  <a:lnTo>
                    <a:pt x="182" y="584"/>
                  </a:lnTo>
                  <a:lnTo>
                    <a:pt x="197" y="592"/>
                  </a:lnTo>
                  <a:lnTo>
                    <a:pt x="220" y="622"/>
                  </a:lnTo>
                  <a:lnTo>
                    <a:pt x="227" y="675"/>
                  </a:lnTo>
                  <a:lnTo>
                    <a:pt x="356" y="690"/>
                  </a:lnTo>
                  <a:lnTo>
                    <a:pt x="371" y="683"/>
                  </a:lnTo>
                  <a:lnTo>
                    <a:pt x="364" y="652"/>
                  </a:lnTo>
                  <a:lnTo>
                    <a:pt x="379" y="637"/>
                  </a:lnTo>
                  <a:lnTo>
                    <a:pt x="379" y="614"/>
                  </a:lnTo>
                  <a:lnTo>
                    <a:pt x="401" y="599"/>
                  </a:lnTo>
                  <a:lnTo>
                    <a:pt x="386" y="546"/>
                  </a:lnTo>
                  <a:lnTo>
                    <a:pt x="386" y="55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2255" y="1959"/>
              <a:ext cx="364" cy="288"/>
            </a:xfrm>
            <a:custGeom>
              <a:avLst/>
              <a:gdLst>
                <a:gd name="T0" fmla="*/ 364 w 364"/>
                <a:gd name="T1" fmla="*/ 99 h 288"/>
                <a:gd name="T2" fmla="*/ 364 w 364"/>
                <a:gd name="T3" fmla="*/ 30 h 288"/>
                <a:gd name="T4" fmla="*/ 273 w 364"/>
                <a:gd name="T5" fmla="*/ 23 h 288"/>
                <a:gd name="T6" fmla="*/ 38 w 364"/>
                <a:gd name="T7" fmla="*/ 0 h 288"/>
                <a:gd name="T8" fmla="*/ 0 w 364"/>
                <a:gd name="T9" fmla="*/ 250 h 288"/>
                <a:gd name="T10" fmla="*/ 303 w 364"/>
                <a:gd name="T11" fmla="*/ 281 h 288"/>
                <a:gd name="T12" fmla="*/ 349 w 364"/>
                <a:gd name="T13" fmla="*/ 288 h 288"/>
                <a:gd name="T14" fmla="*/ 364 w 364"/>
                <a:gd name="T15" fmla="*/ 99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288">
                  <a:moveTo>
                    <a:pt x="364" y="99"/>
                  </a:moveTo>
                  <a:lnTo>
                    <a:pt x="364" y="30"/>
                  </a:lnTo>
                  <a:lnTo>
                    <a:pt x="273" y="23"/>
                  </a:lnTo>
                  <a:lnTo>
                    <a:pt x="38" y="0"/>
                  </a:lnTo>
                  <a:lnTo>
                    <a:pt x="0" y="250"/>
                  </a:lnTo>
                  <a:lnTo>
                    <a:pt x="303" y="281"/>
                  </a:lnTo>
                  <a:lnTo>
                    <a:pt x="349" y="288"/>
                  </a:lnTo>
                  <a:lnTo>
                    <a:pt x="364" y="99"/>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2255" y="1959"/>
              <a:ext cx="364" cy="288"/>
            </a:xfrm>
            <a:custGeom>
              <a:avLst/>
              <a:gdLst>
                <a:gd name="T0" fmla="*/ 364 w 364"/>
                <a:gd name="T1" fmla="*/ 99 h 288"/>
                <a:gd name="T2" fmla="*/ 364 w 364"/>
                <a:gd name="T3" fmla="*/ 30 h 288"/>
                <a:gd name="T4" fmla="*/ 273 w 364"/>
                <a:gd name="T5" fmla="*/ 23 h 288"/>
                <a:gd name="T6" fmla="*/ 38 w 364"/>
                <a:gd name="T7" fmla="*/ 0 h 288"/>
                <a:gd name="T8" fmla="*/ 0 w 364"/>
                <a:gd name="T9" fmla="*/ 250 h 288"/>
                <a:gd name="T10" fmla="*/ 303 w 364"/>
                <a:gd name="T11" fmla="*/ 281 h 288"/>
                <a:gd name="T12" fmla="*/ 349 w 364"/>
                <a:gd name="T13" fmla="*/ 288 h 288"/>
                <a:gd name="T14" fmla="*/ 364 w 364"/>
                <a:gd name="T15" fmla="*/ 99 h 288"/>
                <a:gd name="T16" fmla="*/ 364 w 364"/>
                <a:gd name="T17" fmla="*/ 10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288">
                  <a:moveTo>
                    <a:pt x="364" y="99"/>
                  </a:moveTo>
                  <a:lnTo>
                    <a:pt x="364" y="30"/>
                  </a:lnTo>
                  <a:lnTo>
                    <a:pt x="273" y="23"/>
                  </a:lnTo>
                  <a:lnTo>
                    <a:pt x="38" y="0"/>
                  </a:lnTo>
                  <a:lnTo>
                    <a:pt x="0" y="250"/>
                  </a:lnTo>
                  <a:lnTo>
                    <a:pt x="303" y="281"/>
                  </a:lnTo>
                  <a:lnTo>
                    <a:pt x="349" y="288"/>
                  </a:lnTo>
                  <a:lnTo>
                    <a:pt x="364" y="99"/>
                  </a:lnTo>
                  <a:lnTo>
                    <a:pt x="364" y="10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3952" y="1800"/>
              <a:ext cx="83" cy="83"/>
            </a:xfrm>
            <a:custGeom>
              <a:avLst/>
              <a:gdLst>
                <a:gd name="T0" fmla="*/ 75 w 83"/>
                <a:gd name="T1" fmla="*/ 0 h 83"/>
                <a:gd name="T2" fmla="*/ 0 w 83"/>
                <a:gd name="T3" fmla="*/ 15 h 83"/>
                <a:gd name="T4" fmla="*/ 15 w 83"/>
                <a:gd name="T5" fmla="*/ 68 h 83"/>
                <a:gd name="T6" fmla="*/ 0 w 83"/>
                <a:gd name="T7" fmla="*/ 76 h 83"/>
                <a:gd name="T8" fmla="*/ 7 w 83"/>
                <a:gd name="T9" fmla="*/ 83 h 83"/>
                <a:gd name="T10" fmla="*/ 37 w 83"/>
                <a:gd name="T11" fmla="*/ 53 h 83"/>
                <a:gd name="T12" fmla="*/ 60 w 83"/>
                <a:gd name="T13" fmla="*/ 45 h 83"/>
                <a:gd name="T14" fmla="*/ 83 w 83"/>
                <a:gd name="T15" fmla="*/ 30 h 83"/>
                <a:gd name="T16" fmla="*/ 75 w 8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75" y="0"/>
                  </a:moveTo>
                  <a:lnTo>
                    <a:pt x="0" y="15"/>
                  </a:lnTo>
                  <a:lnTo>
                    <a:pt x="15" y="68"/>
                  </a:lnTo>
                  <a:lnTo>
                    <a:pt x="0" y="76"/>
                  </a:lnTo>
                  <a:lnTo>
                    <a:pt x="7" y="83"/>
                  </a:lnTo>
                  <a:lnTo>
                    <a:pt x="37" y="53"/>
                  </a:lnTo>
                  <a:lnTo>
                    <a:pt x="60" y="45"/>
                  </a:lnTo>
                  <a:lnTo>
                    <a:pt x="83" y="30"/>
                  </a:lnTo>
                  <a:lnTo>
                    <a:pt x="75" y="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3952" y="1800"/>
              <a:ext cx="83" cy="83"/>
            </a:xfrm>
            <a:custGeom>
              <a:avLst/>
              <a:gdLst>
                <a:gd name="T0" fmla="*/ 75 w 83"/>
                <a:gd name="T1" fmla="*/ 0 h 83"/>
                <a:gd name="T2" fmla="*/ 0 w 83"/>
                <a:gd name="T3" fmla="*/ 15 h 83"/>
                <a:gd name="T4" fmla="*/ 15 w 83"/>
                <a:gd name="T5" fmla="*/ 68 h 83"/>
                <a:gd name="T6" fmla="*/ 0 w 83"/>
                <a:gd name="T7" fmla="*/ 76 h 83"/>
                <a:gd name="T8" fmla="*/ 7 w 83"/>
                <a:gd name="T9" fmla="*/ 83 h 83"/>
                <a:gd name="T10" fmla="*/ 37 w 83"/>
                <a:gd name="T11" fmla="*/ 53 h 83"/>
                <a:gd name="T12" fmla="*/ 60 w 83"/>
                <a:gd name="T13" fmla="*/ 45 h 83"/>
                <a:gd name="T14" fmla="*/ 83 w 83"/>
                <a:gd name="T15" fmla="*/ 30 h 83"/>
                <a:gd name="T16" fmla="*/ 75 w 83"/>
                <a:gd name="T17" fmla="*/ 0 h 83"/>
                <a:gd name="T18" fmla="*/ 75 w 83"/>
                <a:gd name="T1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75" y="0"/>
                  </a:moveTo>
                  <a:lnTo>
                    <a:pt x="0" y="15"/>
                  </a:lnTo>
                  <a:lnTo>
                    <a:pt x="15" y="68"/>
                  </a:lnTo>
                  <a:lnTo>
                    <a:pt x="0" y="76"/>
                  </a:lnTo>
                  <a:lnTo>
                    <a:pt x="7" y="83"/>
                  </a:lnTo>
                  <a:lnTo>
                    <a:pt x="37" y="53"/>
                  </a:lnTo>
                  <a:lnTo>
                    <a:pt x="60" y="45"/>
                  </a:lnTo>
                  <a:lnTo>
                    <a:pt x="83" y="30"/>
                  </a:lnTo>
                  <a:lnTo>
                    <a:pt x="75" y="0"/>
                  </a:lnTo>
                  <a:lnTo>
                    <a:pt x="75" y="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3876" y="1974"/>
              <a:ext cx="53" cy="84"/>
            </a:xfrm>
            <a:custGeom>
              <a:avLst/>
              <a:gdLst>
                <a:gd name="T0" fmla="*/ 53 w 53"/>
                <a:gd name="T1" fmla="*/ 68 h 84"/>
                <a:gd name="T2" fmla="*/ 45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4">
                  <a:moveTo>
                    <a:pt x="53" y="68"/>
                  </a:moveTo>
                  <a:lnTo>
                    <a:pt x="45" y="53"/>
                  </a:lnTo>
                  <a:lnTo>
                    <a:pt x="15" y="23"/>
                  </a:lnTo>
                  <a:lnTo>
                    <a:pt x="15" y="0"/>
                  </a:lnTo>
                  <a:lnTo>
                    <a:pt x="0" y="8"/>
                  </a:lnTo>
                  <a:lnTo>
                    <a:pt x="23" y="84"/>
                  </a:lnTo>
                  <a:lnTo>
                    <a:pt x="53" y="76"/>
                  </a:lnTo>
                  <a:lnTo>
                    <a:pt x="53" y="6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3876" y="1974"/>
              <a:ext cx="53" cy="84"/>
            </a:xfrm>
            <a:custGeom>
              <a:avLst/>
              <a:gdLst>
                <a:gd name="T0" fmla="*/ 53 w 53"/>
                <a:gd name="T1" fmla="*/ 68 h 84"/>
                <a:gd name="T2" fmla="*/ 45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 name="T16" fmla="*/ 53 w 53"/>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84">
                  <a:moveTo>
                    <a:pt x="53" y="68"/>
                  </a:moveTo>
                  <a:lnTo>
                    <a:pt x="45" y="53"/>
                  </a:lnTo>
                  <a:lnTo>
                    <a:pt x="15" y="23"/>
                  </a:lnTo>
                  <a:lnTo>
                    <a:pt x="15" y="0"/>
                  </a:lnTo>
                  <a:lnTo>
                    <a:pt x="0" y="8"/>
                  </a:lnTo>
                  <a:lnTo>
                    <a:pt x="23" y="84"/>
                  </a:lnTo>
                  <a:lnTo>
                    <a:pt x="53" y="76"/>
                  </a:lnTo>
                  <a:lnTo>
                    <a:pt x="53" y="68"/>
                  </a:lnTo>
                  <a:lnTo>
                    <a:pt x="53" y="7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3823" y="2042"/>
              <a:ext cx="7" cy="8"/>
            </a:xfrm>
            <a:custGeom>
              <a:avLst/>
              <a:gdLst>
                <a:gd name="T0" fmla="*/ 7 w 7"/>
                <a:gd name="T1" fmla="*/ 8 h 8"/>
                <a:gd name="T2" fmla="*/ 0 w 7"/>
                <a:gd name="T3" fmla="*/ 0 h 8"/>
                <a:gd name="T4" fmla="*/ 7 w 7"/>
                <a:gd name="T5" fmla="*/ 0 h 8"/>
                <a:gd name="T6" fmla="*/ 7 w 7"/>
                <a:gd name="T7" fmla="*/ 8 h 8"/>
              </a:gdLst>
              <a:ahLst/>
              <a:cxnLst>
                <a:cxn ang="0">
                  <a:pos x="T0" y="T1"/>
                </a:cxn>
                <a:cxn ang="0">
                  <a:pos x="T2" y="T3"/>
                </a:cxn>
                <a:cxn ang="0">
                  <a:pos x="T4" y="T5"/>
                </a:cxn>
                <a:cxn ang="0">
                  <a:pos x="T6" y="T7"/>
                </a:cxn>
              </a:cxnLst>
              <a:rect l="0" t="0" r="r" b="b"/>
              <a:pathLst>
                <a:path w="7" h="8">
                  <a:moveTo>
                    <a:pt x="7" y="8"/>
                  </a:moveTo>
                  <a:lnTo>
                    <a:pt x="0" y="0"/>
                  </a:lnTo>
                  <a:lnTo>
                    <a:pt x="7" y="0"/>
                  </a:lnTo>
                  <a:lnTo>
                    <a:pt x="7" y="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3823" y="2042"/>
              <a:ext cx="7" cy="16"/>
            </a:xfrm>
            <a:custGeom>
              <a:avLst/>
              <a:gdLst>
                <a:gd name="T0" fmla="*/ 7 w 7"/>
                <a:gd name="T1" fmla="*/ 8 h 16"/>
                <a:gd name="T2" fmla="*/ 0 w 7"/>
                <a:gd name="T3" fmla="*/ 0 h 16"/>
                <a:gd name="T4" fmla="*/ 7 w 7"/>
                <a:gd name="T5" fmla="*/ 0 h 16"/>
                <a:gd name="T6" fmla="*/ 7 w 7"/>
                <a:gd name="T7" fmla="*/ 8 h 16"/>
                <a:gd name="T8" fmla="*/ 7 w 7"/>
                <a:gd name="T9" fmla="*/ 16 h 16"/>
              </a:gdLst>
              <a:ahLst/>
              <a:cxnLst>
                <a:cxn ang="0">
                  <a:pos x="T0" y="T1"/>
                </a:cxn>
                <a:cxn ang="0">
                  <a:pos x="T2" y="T3"/>
                </a:cxn>
                <a:cxn ang="0">
                  <a:pos x="T4" y="T5"/>
                </a:cxn>
                <a:cxn ang="0">
                  <a:pos x="T6" y="T7"/>
                </a:cxn>
                <a:cxn ang="0">
                  <a:pos x="T8" y="T9"/>
                </a:cxn>
              </a:cxnLst>
              <a:rect l="0" t="0" r="r" b="b"/>
              <a:pathLst>
                <a:path w="7" h="16">
                  <a:moveTo>
                    <a:pt x="7" y="8"/>
                  </a:moveTo>
                  <a:lnTo>
                    <a:pt x="0" y="0"/>
                  </a:lnTo>
                  <a:lnTo>
                    <a:pt x="7" y="0"/>
                  </a:lnTo>
                  <a:lnTo>
                    <a:pt x="7" y="8"/>
                  </a:lnTo>
                  <a:lnTo>
                    <a:pt x="7"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3361" y="2596"/>
              <a:ext cx="454" cy="342"/>
            </a:xfrm>
            <a:custGeom>
              <a:avLst/>
              <a:gdLst>
                <a:gd name="T0" fmla="*/ 447 w 454"/>
                <a:gd name="T1" fmla="*/ 228 h 342"/>
                <a:gd name="T2" fmla="*/ 409 w 454"/>
                <a:gd name="T3" fmla="*/ 152 h 342"/>
                <a:gd name="T4" fmla="*/ 401 w 454"/>
                <a:gd name="T5" fmla="*/ 122 h 342"/>
                <a:gd name="T6" fmla="*/ 356 w 454"/>
                <a:gd name="T7" fmla="*/ 61 h 342"/>
                <a:gd name="T8" fmla="*/ 326 w 454"/>
                <a:gd name="T9" fmla="*/ 0 h 342"/>
                <a:gd name="T10" fmla="*/ 303 w 454"/>
                <a:gd name="T11" fmla="*/ 0 h 342"/>
                <a:gd name="T12" fmla="*/ 303 w 454"/>
                <a:gd name="T13" fmla="*/ 23 h 342"/>
                <a:gd name="T14" fmla="*/ 295 w 454"/>
                <a:gd name="T15" fmla="*/ 23 h 342"/>
                <a:gd name="T16" fmla="*/ 295 w 454"/>
                <a:gd name="T17" fmla="*/ 15 h 342"/>
                <a:gd name="T18" fmla="*/ 151 w 454"/>
                <a:gd name="T19" fmla="*/ 23 h 342"/>
                <a:gd name="T20" fmla="*/ 136 w 454"/>
                <a:gd name="T21" fmla="*/ 8 h 342"/>
                <a:gd name="T22" fmla="*/ 0 w 454"/>
                <a:gd name="T23" fmla="*/ 23 h 342"/>
                <a:gd name="T24" fmla="*/ 7 w 454"/>
                <a:gd name="T25" fmla="*/ 53 h 342"/>
                <a:gd name="T26" fmla="*/ 7 w 454"/>
                <a:gd name="T27" fmla="*/ 61 h 342"/>
                <a:gd name="T28" fmla="*/ 23 w 454"/>
                <a:gd name="T29" fmla="*/ 61 h 342"/>
                <a:gd name="T30" fmla="*/ 23 w 454"/>
                <a:gd name="T31" fmla="*/ 46 h 342"/>
                <a:gd name="T32" fmla="*/ 30 w 454"/>
                <a:gd name="T33" fmla="*/ 53 h 342"/>
                <a:gd name="T34" fmla="*/ 30 w 454"/>
                <a:gd name="T35" fmla="*/ 38 h 342"/>
                <a:gd name="T36" fmla="*/ 38 w 454"/>
                <a:gd name="T37" fmla="*/ 53 h 342"/>
                <a:gd name="T38" fmla="*/ 23 w 454"/>
                <a:gd name="T39" fmla="*/ 61 h 342"/>
                <a:gd name="T40" fmla="*/ 76 w 454"/>
                <a:gd name="T41" fmla="*/ 46 h 342"/>
                <a:gd name="T42" fmla="*/ 83 w 454"/>
                <a:gd name="T43" fmla="*/ 53 h 342"/>
                <a:gd name="T44" fmla="*/ 60 w 454"/>
                <a:gd name="T45" fmla="*/ 53 h 342"/>
                <a:gd name="T46" fmla="*/ 106 w 454"/>
                <a:gd name="T47" fmla="*/ 68 h 342"/>
                <a:gd name="T48" fmla="*/ 98 w 454"/>
                <a:gd name="T49" fmla="*/ 53 h 342"/>
                <a:gd name="T50" fmla="*/ 113 w 454"/>
                <a:gd name="T51" fmla="*/ 53 h 342"/>
                <a:gd name="T52" fmla="*/ 106 w 454"/>
                <a:gd name="T53" fmla="*/ 61 h 342"/>
                <a:gd name="T54" fmla="*/ 121 w 454"/>
                <a:gd name="T55" fmla="*/ 68 h 342"/>
                <a:gd name="T56" fmla="*/ 106 w 454"/>
                <a:gd name="T57" fmla="*/ 61 h 342"/>
                <a:gd name="T58" fmla="*/ 129 w 454"/>
                <a:gd name="T59" fmla="*/ 84 h 342"/>
                <a:gd name="T60" fmla="*/ 129 w 454"/>
                <a:gd name="T61" fmla="*/ 91 h 342"/>
                <a:gd name="T62" fmla="*/ 144 w 454"/>
                <a:gd name="T63" fmla="*/ 91 h 342"/>
                <a:gd name="T64" fmla="*/ 182 w 454"/>
                <a:gd name="T65" fmla="*/ 68 h 342"/>
                <a:gd name="T66" fmla="*/ 182 w 454"/>
                <a:gd name="T67" fmla="*/ 61 h 342"/>
                <a:gd name="T68" fmla="*/ 189 w 454"/>
                <a:gd name="T69" fmla="*/ 53 h 342"/>
                <a:gd name="T70" fmla="*/ 219 w 454"/>
                <a:gd name="T71" fmla="*/ 68 h 342"/>
                <a:gd name="T72" fmla="*/ 257 w 454"/>
                <a:gd name="T73" fmla="*/ 106 h 342"/>
                <a:gd name="T74" fmla="*/ 273 w 454"/>
                <a:gd name="T75" fmla="*/ 106 h 342"/>
                <a:gd name="T76" fmla="*/ 288 w 454"/>
                <a:gd name="T77" fmla="*/ 144 h 342"/>
                <a:gd name="T78" fmla="*/ 280 w 454"/>
                <a:gd name="T79" fmla="*/ 190 h 342"/>
                <a:gd name="T80" fmla="*/ 295 w 454"/>
                <a:gd name="T81" fmla="*/ 197 h 342"/>
                <a:gd name="T82" fmla="*/ 295 w 454"/>
                <a:gd name="T83" fmla="*/ 182 h 342"/>
                <a:gd name="T84" fmla="*/ 288 w 454"/>
                <a:gd name="T85" fmla="*/ 175 h 342"/>
                <a:gd name="T86" fmla="*/ 303 w 454"/>
                <a:gd name="T87" fmla="*/ 182 h 342"/>
                <a:gd name="T88" fmla="*/ 303 w 454"/>
                <a:gd name="T89" fmla="*/ 175 h 342"/>
                <a:gd name="T90" fmla="*/ 295 w 454"/>
                <a:gd name="T91" fmla="*/ 205 h 342"/>
                <a:gd name="T92" fmla="*/ 310 w 454"/>
                <a:gd name="T93" fmla="*/ 205 h 342"/>
                <a:gd name="T94" fmla="*/ 295 w 454"/>
                <a:gd name="T95" fmla="*/ 213 h 342"/>
                <a:gd name="T96" fmla="*/ 318 w 454"/>
                <a:gd name="T97" fmla="*/ 243 h 342"/>
                <a:gd name="T98" fmla="*/ 333 w 454"/>
                <a:gd name="T99" fmla="*/ 251 h 342"/>
                <a:gd name="T100" fmla="*/ 326 w 454"/>
                <a:gd name="T101" fmla="*/ 235 h 342"/>
                <a:gd name="T102" fmla="*/ 333 w 454"/>
                <a:gd name="T103" fmla="*/ 235 h 342"/>
                <a:gd name="T104" fmla="*/ 341 w 454"/>
                <a:gd name="T105" fmla="*/ 266 h 342"/>
                <a:gd name="T106" fmla="*/ 348 w 454"/>
                <a:gd name="T107" fmla="*/ 251 h 342"/>
                <a:gd name="T108" fmla="*/ 341 w 454"/>
                <a:gd name="T109" fmla="*/ 266 h 342"/>
                <a:gd name="T110" fmla="*/ 348 w 454"/>
                <a:gd name="T111" fmla="*/ 266 h 342"/>
                <a:gd name="T112" fmla="*/ 363 w 454"/>
                <a:gd name="T113" fmla="*/ 304 h 342"/>
                <a:gd name="T114" fmla="*/ 386 w 454"/>
                <a:gd name="T115" fmla="*/ 311 h 342"/>
                <a:gd name="T116" fmla="*/ 401 w 454"/>
                <a:gd name="T117" fmla="*/ 342 h 342"/>
                <a:gd name="T118" fmla="*/ 447 w 454"/>
                <a:gd name="T119" fmla="*/ 319 h 342"/>
                <a:gd name="T120" fmla="*/ 454 w 454"/>
                <a:gd name="T121" fmla="*/ 288 h 342"/>
                <a:gd name="T122" fmla="*/ 447 w 454"/>
                <a:gd name="T123" fmla="*/ 2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2">
                  <a:moveTo>
                    <a:pt x="447" y="228"/>
                  </a:moveTo>
                  <a:lnTo>
                    <a:pt x="409" y="152"/>
                  </a:lnTo>
                  <a:lnTo>
                    <a:pt x="401" y="122"/>
                  </a:lnTo>
                  <a:lnTo>
                    <a:pt x="356" y="61"/>
                  </a:lnTo>
                  <a:lnTo>
                    <a:pt x="326" y="0"/>
                  </a:lnTo>
                  <a:lnTo>
                    <a:pt x="303" y="0"/>
                  </a:lnTo>
                  <a:lnTo>
                    <a:pt x="303" y="23"/>
                  </a:lnTo>
                  <a:lnTo>
                    <a:pt x="295" y="23"/>
                  </a:lnTo>
                  <a:lnTo>
                    <a:pt x="295" y="15"/>
                  </a:lnTo>
                  <a:lnTo>
                    <a:pt x="151" y="23"/>
                  </a:lnTo>
                  <a:lnTo>
                    <a:pt x="136" y="8"/>
                  </a:lnTo>
                  <a:lnTo>
                    <a:pt x="0" y="23"/>
                  </a:lnTo>
                  <a:lnTo>
                    <a:pt x="7" y="53"/>
                  </a:lnTo>
                  <a:lnTo>
                    <a:pt x="7" y="61"/>
                  </a:lnTo>
                  <a:lnTo>
                    <a:pt x="23" y="61"/>
                  </a:lnTo>
                  <a:lnTo>
                    <a:pt x="23" y="46"/>
                  </a:lnTo>
                  <a:lnTo>
                    <a:pt x="30" y="53"/>
                  </a:lnTo>
                  <a:lnTo>
                    <a:pt x="30" y="38"/>
                  </a:lnTo>
                  <a:lnTo>
                    <a:pt x="38" y="53"/>
                  </a:lnTo>
                  <a:lnTo>
                    <a:pt x="23" y="61"/>
                  </a:lnTo>
                  <a:lnTo>
                    <a:pt x="76" y="46"/>
                  </a:lnTo>
                  <a:lnTo>
                    <a:pt x="83" y="53"/>
                  </a:lnTo>
                  <a:lnTo>
                    <a:pt x="60" y="53"/>
                  </a:lnTo>
                  <a:lnTo>
                    <a:pt x="106" y="68"/>
                  </a:lnTo>
                  <a:lnTo>
                    <a:pt x="98" y="53"/>
                  </a:lnTo>
                  <a:lnTo>
                    <a:pt x="113" y="53"/>
                  </a:lnTo>
                  <a:lnTo>
                    <a:pt x="106" y="61"/>
                  </a:lnTo>
                  <a:lnTo>
                    <a:pt x="121" y="68"/>
                  </a:lnTo>
                  <a:lnTo>
                    <a:pt x="106" y="61"/>
                  </a:lnTo>
                  <a:lnTo>
                    <a:pt x="129" y="84"/>
                  </a:lnTo>
                  <a:lnTo>
                    <a:pt x="129" y="91"/>
                  </a:lnTo>
                  <a:lnTo>
                    <a:pt x="144" y="91"/>
                  </a:lnTo>
                  <a:lnTo>
                    <a:pt x="182" y="68"/>
                  </a:lnTo>
                  <a:lnTo>
                    <a:pt x="182" y="61"/>
                  </a:lnTo>
                  <a:lnTo>
                    <a:pt x="189" y="53"/>
                  </a:lnTo>
                  <a:lnTo>
                    <a:pt x="219" y="68"/>
                  </a:lnTo>
                  <a:lnTo>
                    <a:pt x="257" y="106"/>
                  </a:lnTo>
                  <a:lnTo>
                    <a:pt x="273" y="106"/>
                  </a:lnTo>
                  <a:lnTo>
                    <a:pt x="288" y="144"/>
                  </a:lnTo>
                  <a:lnTo>
                    <a:pt x="280" y="190"/>
                  </a:lnTo>
                  <a:lnTo>
                    <a:pt x="295" y="197"/>
                  </a:lnTo>
                  <a:lnTo>
                    <a:pt x="295" y="182"/>
                  </a:lnTo>
                  <a:lnTo>
                    <a:pt x="288" y="175"/>
                  </a:lnTo>
                  <a:lnTo>
                    <a:pt x="303" y="182"/>
                  </a:lnTo>
                  <a:lnTo>
                    <a:pt x="303" y="175"/>
                  </a:lnTo>
                  <a:lnTo>
                    <a:pt x="295" y="205"/>
                  </a:lnTo>
                  <a:lnTo>
                    <a:pt x="310" y="205"/>
                  </a:lnTo>
                  <a:lnTo>
                    <a:pt x="295" y="213"/>
                  </a:lnTo>
                  <a:lnTo>
                    <a:pt x="318" y="243"/>
                  </a:lnTo>
                  <a:lnTo>
                    <a:pt x="333" y="251"/>
                  </a:lnTo>
                  <a:lnTo>
                    <a:pt x="326" y="235"/>
                  </a:lnTo>
                  <a:lnTo>
                    <a:pt x="333" y="235"/>
                  </a:lnTo>
                  <a:lnTo>
                    <a:pt x="341" y="266"/>
                  </a:lnTo>
                  <a:lnTo>
                    <a:pt x="348" y="251"/>
                  </a:lnTo>
                  <a:lnTo>
                    <a:pt x="341" y="266"/>
                  </a:lnTo>
                  <a:lnTo>
                    <a:pt x="348" y="266"/>
                  </a:lnTo>
                  <a:lnTo>
                    <a:pt x="363" y="304"/>
                  </a:lnTo>
                  <a:lnTo>
                    <a:pt x="386" y="311"/>
                  </a:lnTo>
                  <a:lnTo>
                    <a:pt x="401" y="342"/>
                  </a:lnTo>
                  <a:lnTo>
                    <a:pt x="447" y="319"/>
                  </a:lnTo>
                  <a:lnTo>
                    <a:pt x="454" y="288"/>
                  </a:lnTo>
                  <a:lnTo>
                    <a:pt x="447" y="22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3361" y="2596"/>
              <a:ext cx="454" cy="342"/>
            </a:xfrm>
            <a:custGeom>
              <a:avLst/>
              <a:gdLst>
                <a:gd name="T0" fmla="*/ 447 w 454"/>
                <a:gd name="T1" fmla="*/ 228 h 342"/>
                <a:gd name="T2" fmla="*/ 409 w 454"/>
                <a:gd name="T3" fmla="*/ 152 h 342"/>
                <a:gd name="T4" fmla="*/ 401 w 454"/>
                <a:gd name="T5" fmla="*/ 122 h 342"/>
                <a:gd name="T6" fmla="*/ 356 w 454"/>
                <a:gd name="T7" fmla="*/ 61 h 342"/>
                <a:gd name="T8" fmla="*/ 326 w 454"/>
                <a:gd name="T9" fmla="*/ 0 h 342"/>
                <a:gd name="T10" fmla="*/ 303 w 454"/>
                <a:gd name="T11" fmla="*/ 0 h 342"/>
                <a:gd name="T12" fmla="*/ 303 w 454"/>
                <a:gd name="T13" fmla="*/ 23 h 342"/>
                <a:gd name="T14" fmla="*/ 295 w 454"/>
                <a:gd name="T15" fmla="*/ 23 h 342"/>
                <a:gd name="T16" fmla="*/ 295 w 454"/>
                <a:gd name="T17" fmla="*/ 15 h 342"/>
                <a:gd name="T18" fmla="*/ 151 w 454"/>
                <a:gd name="T19" fmla="*/ 23 h 342"/>
                <a:gd name="T20" fmla="*/ 136 w 454"/>
                <a:gd name="T21" fmla="*/ 8 h 342"/>
                <a:gd name="T22" fmla="*/ 0 w 454"/>
                <a:gd name="T23" fmla="*/ 23 h 342"/>
                <a:gd name="T24" fmla="*/ 7 w 454"/>
                <a:gd name="T25" fmla="*/ 53 h 342"/>
                <a:gd name="T26" fmla="*/ 7 w 454"/>
                <a:gd name="T27" fmla="*/ 61 h 342"/>
                <a:gd name="T28" fmla="*/ 23 w 454"/>
                <a:gd name="T29" fmla="*/ 61 h 342"/>
                <a:gd name="T30" fmla="*/ 23 w 454"/>
                <a:gd name="T31" fmla="*/ 46 h 342"/>
                <a:gd name="T32" fmla="*/ 30 w 454"/>
                <a:gd name="T33" fmla="*/ 53 h 342"/>
                <a:gd name="T34" fmla="*/ 30 w 454"/>
                <a:gd name="T35" fmla="*/ 38 h 342"/>
                <a:gd name="T36" fmla="*/ 38 w 454"/>
                <a:gd name="T37" fmla="*/ 53 h 342"/>
                <a:gd name="T38" fmla="*/ 23 w 454"/>
                <a:gd name="T39" fmla="*/ 61 h 342"/>
                <a:gd name="T40" fmla="*/ 76 w 454"/>
                <a:gd name="T41" fmla="*/ 46 h 342"/>
                <a:gd name="T42" fmla="*/ 83 w 454"/>
                <a:gd name="T43" fmla="*/ 53 h 342"/>
                <a:gd name="T44" fmla="*/ 60 w 454"/>
                <a:gd name="T45" fmla="*/ 53 h 342"/>
                <a:gd name="T46" fmla="*/ 106 w 454"/>
                <a:gd name="T47" fmla="*/ 68 h 342"/>
                <a:gd name="T48" fmla="*/ 98 w 454"/>
                <a:gd name="T49" fmla="*/ 53 h 342"/>
                <a:gd name="T50" fmla="*/ 113 w 454"/>
                <a:gd name="T51" fmla="*/ 53 h 342"/>
                <a:gd name="T52" fmla="*/ 106 w 454"/>
                <a:gd name="T53" fmla="*/ 61 h 342"/>
                <a:gd name="T54" fmla="*/ 121 w 454"/>
                <a:gd name="T55" fmla="*/ 68 h 342"/>
                <a:gd name="T56" fmla="*/ 106 w 454"/>
                <a:gd name="T57" fmla="*/ 61 h 342"/>
                <a:gd name="T58" fmla="*/ 129 w 454"/>
                <a:gd name="T59" fmla="*/ 84 h 342"/>
                <a:gd name="T60" fmla="*/ 129 w 454"/>
                <a:gd name="T61" fmla="*/ 91 h 342"/>
                <a:gd name="T62" fmla="*/ 144 w 454"/>
                <a:gd name="T63" fmla="*/ 91 h 342"/>
                <a:gd name="T64" fmla="*/ 182 w 454"/>
                <a:gd name="T65" fmla="*/ 68 h 342"/>
                <a:gd name="T66" fmla="*/ 182 w 454"/>
                <a:gd name="T67" fmla="*/ 61 h 342"/>
                <a:gd name="T68" fmla="*/ 189 w 454"/>
                <a:gd name="T69" fmla="*/ 53 h 342"/>
                <a:gd name="T70" fmla="*/ 219 w 454"/>
                <a:gd name="T71" fmla="*/ 68 h 342"/>
                <a:gd name="T72" fmla="*/ 257 w 454"/>
                <a:gd name="T73" fmla="*/ 106 h 342"/>
                <a:gd name="T74" fmla="*/ 273 w 454"/>
                <a:gd name="T75" fmla="*/ 106 h 342"/>
                <a:gd name="T76" fmla="*/ 288 w 454"/>
                <a:gd name="T77" fmla="*/ 144 h 342"/>
                <a:gd name="T78" fmla="*/ 280 w 454"/>
                <a:gd name="T79" fmla="*/ 190 h 342"/>
                <a:gd name="T80" fmla="*/ 295 w 454"/>
                <a:gd name="T81" fmla="*/ 197 h 342"/>
                <a:gd name="T82" fmla="*/ 295 w 454"/>
                <a:gd name="T83" fmla="*/ 182 h 342"/>
                <a:gd name="T84" fmla="*/ 288 w 454"/>
                <a:gd name="T85" fmla="*/ 175 h 342"/>
                <a:gd name="T86" fmla="*/ 303 w 454"/>
                <a:gd name="T87" fmla="*/ 182 h 342"/>
                <a:gd name="T88" fmla="*/ 303 w 454"/>
                <a:gd name="T89" fmla="*/ 175 h 342"/>
                <a:gd name="T90" fmla="*/ 295 w 454"/>
                <a:gd name="T91" fmla="*/ 205 h 342"/>
                <a:gd name="T92" fmla="*/ 310 w 454"/>
                <a:gd name="T93" fmla="*/ 205 h 342"/>
                <a:gd name="T94" fmla="*/ 295 w 454"/>
                <a:gd name="T95" fmla="*/ 213 h 342"/>
                <a:gd name="T96" fmla="*/ 318 w 454"/>
                <a:gd name="T97" fmla="*/ 243 h 342"/>
                <a:gd name="T98" fmla="*/ 333 w 454"/>
                <a:gd name="T99" fmla="*/ 251 h 342"/>
                <a:gd name="T100" fmla="*/ 326 w 454"/>
                <a:gd name="T101" fmla="*/ 235 h 342"/>
                <a:gd name="T102" fmla="*/ 333 w 454"/>
                <a:gd name="T103" fmla="*/ 235 h 342"/>
                <a:gd name="T104" fmla="*/ 341 w 454"/>
                <a:gd name="T105" fmla="*/ 266 h 342"/>
                <a:gd name="T106" fmla="*/ 348 w 454"/>
                <a:gd name="T107" fmla="*/ 251 h 342"/>
                <a:gd name="T108" fmla="*/ 341 w 454"/>
                <a:gd name="T109" fmla="*/ 266 h 342"/>
                <a:gd name="T110" fmla="*/ 348 w 454"/>
                <a:gd name="T111" fmla="*/ 266 h 342"/>
                <a:gd name="T112" fmla="*/ 363 w 454"/>
                <a:gd name="T113" fmla="*/ 304 h 342"/>
                <a:gd name="T114" fmla="*/ 386 w 454"/>
                <a:gd name="T115" fmla="*/ 311 h 342"/>
                <a:gd name="T116" fmla="*/ 401 w 454"/>
                <a:gd name="T117" fmla="*/ 342 h 342"/>
                <a:gd name="T118" fmla="*/ 447 w 454"/>
                <a:gd name="T119" fmla="*/ 319 h 342"/>
                <a:gd name="T120" fmla="*/ 454 w 454"/>
                <a:gd name="T121" fmla="*/ 288 h 342"/>
                <a:gd name="T122" fmla="*/ 447 w 454"/>
                <a:gd name="T123" fmla="*/ 228 h 342"/>
                <a:gd name="T124" fmla="*/ 447 w 454"/>
                <a:gd name="T125" fmla="*/ 23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2">
                  <a:moveTo>
                    <a:pt x="447" y="228"/>
                  </a:moveTo>
                  <a:lnTo>
                    <a:pt x="409" y="152"/>
                  </a:lnTo>
                  <a:lnTo>
                    <a:pt x="401" y="122"/>
                  </a:lnTo>
                  <a:lnTo>
                    <a:pt x="356" y="61"/>
                  </a:lnTo>
                  <a:lnTo>
                    <a:pt x="326" y="0"/>
                  </a:lnTo>
                  <a:lnTo>
                    <a:pt x="303" y="0"/>
                  </a:lnTo>
                  <a:lnTo>
                    <a:pt x="303" y="23"/>
                  </a:lnTo>
                  <a:lnTo>
                    <a:pt x="295" y="23"/>
                  </a:lnTo>
                  <a:lnTo>
                    <a:pt x="295" y="15"/>
                  </a:lnTo>
                  <a:lnTo>
                    <a:pt x="151" y="23"/>
                  </a:lnTo>
                  <a:lnTo>
                    <a:pt x="136" y="8"/>
                  </a:lnTo>
                  <a:lnTo>
                    <a:pt x="0" y="23"/>
                  </a:lnTo>
                  <a:lnTo>
                    <a:pt x="7" y="53"/>
                  </a:lnTo>
                  <a:lnTo>
                    <a:pt x="7" y="61"/>
                  </a:lnTo>
                  <a:lnTo>
                    <a:pt x="23" y="61"/>
                  </a:lnTo>
                  <a:lnTo>
                    <a:pt x="23" y="46"/>
                  </a:lnTo>
                  <a:lnTo>
                    <a:pt x="30" y="53"/>
                  </a:lnTo>
                  <a:lnTo>
                    <a:pt x="30" y="38"/>
                  </a:lnTo>
                  <a:lnTo>
                    <a:pt x="38" y="53"/>
                  </a:lnTo>
                  <a:lnTo>
                    <a:pt x="23" y="61"/>
                  </a:lnTo>
                  <a:lnTo>
                    <a:pt x="76" y="46"/>
                  </a:lnTo>
                  <a:lnTo>
                    <a:pt x="83" y="53"/>
                  </a:lnTo>
                  <a:lnTo>
                    <a:pt x="60" y="53"/>
                  </a:lnTo>
                  <a:lnTo>
                    <a:pt x="106" y="68"/>
                  </a:lnTo>
                  <a:lnTo>
                    <a:pt x="98" y="53"/>
                  </a:lnTo>
                  <a:lnTo>
                    <a:pt x="113" y="53"/>
                  </a:lnTo>
                  <a:lnTo>
                    <a:pt x="106" y="61"/>
                  </a:lnTo>
                  <a:lnTo>
                    <a:pt x="121" y="68"/>
                  </a:lnTo>
                  <a:lnTo>
                    <a:pt x="106" y="61"/>
                  </a:lnTo>
                  <a:lnTo>
                    <a:pt x="129" y="84"/>
                  </a:lnTo>
                  <a:lnTo>
                    <a:pt x="129" y="91"/>
                  </a:lnTo>
                  <a:lnTo>
                    <a:pt x="144" y="91"/>
                  </a:lnTo>
                  <a:lnTo>
                    <a:pt x="182" y="68"/>
                  </a:lnTo>
                  <a:lnTo>
                    <a:pt x="182" y="61"/>
                  </a:lnTo>
                  <a:lnTo>
                    <a:pt x="189" y="53"/>
                  </a:lnTo>
                  <a:lnTo>
                    <a:pt x="219" y="68"/>
                  </a:lnTo>
                  <a:lnTo>
                    <a:pt x="257" y="106"/>
                  </a:lnTo>
                  <a:lnTo>
                    <a:pt x="273" y="106"/>
                  </a:lnTo>
                  <a:lnTo>
                    <a:pt x="288" y="144"/>
                  </a:lnTo>
                  <a:lnTo>
                    <a:pt x="280" y="190"/>
                  </a:lnTo>
                  <a:lnTo>
                    <a:pt x="295" y="197"/>
                  </a:lnTo>
                  <a:lnTo>
                    <a:pt x="295" y="182"/>
                  </a:lnTo>
                  <a:lnTo>
                    <a:pt x="288" y="175"/>
                  </a:lnTo>
                  <a:lnTo>
                    <a:pt x="303" y="182"/>
                  </a:lnTo>
                  <a:lnTo>
                    <a:pt x="303" y="175"/>
                  </a:lnTo>
                  <a:lnTo>
                    <a:pt x="295" y="205"/>
                  </a:lnTo>
                  <a:lnTo>
                    <a:pt x="310" y="205"/>
                  </a:lnTo>
                  <a:lnTo>
                    <a:pt x="295" y="213"/>
                  </a:lnTo>
                  <a:lnTo>
                    <a:pt x="318" y="243"/>
                  </a:lnTo>
                  <a:lnTo>
                    <a:pt x="333" y="251"/>
                  </a:lnTo>
                  <a:lnTo>
                    <a:pt x="326" y="235"/>
                  </a:lnTo>
                  <a:lnTo>
                    <a:pt x="333" y="235"/>
                  </a:lnTo>
                  <a:lnTo>
                    <a:pt x="341" y="266"/>
                  </a:lnTo>
                  <a:lnTo>
                    <a:pt x="348" y="251"/>
                  </a:lnTo>
                  <a:lnTo>
                    <a:pt x="341" y="266"/>
                  </a:lnTo>
                  <a:lnTo>
                    <a:pt x="348" y="266"/>
                  </a:lnTo>
                  <a:lnTo>
                    <a:pt x="363" y="304"/>
                  </a:lnTo>
                  <a:lnTo>
                    <a:pt x="386" y="311"/>
                  </a:lnTo>
                  <a:lnTo>
                    <a:pt x="401" y="342"/>
                  </a:lnTo>
                  <a:lnTo>
                    <a:pt x="447" y="319"/>
                  </a:lnTo>
                  <a:lnTo>
                    <a:pt x="454" y="288"/>
                  </a:lnTo>
                  <a:lnTo>
                    <a:pt x="447" y="228"/>
                  </a:lnTo>
                  <a:lnTo>
                    <a:pt x="447"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3437" y="2338"/>
              <a:ext cx="265" cy="281"/>
            </a:xfrm>
            <a:custGeom>
              <a:avLst/>
              <a:gdLst>
                <a:gd name="T0" fmla="*/ 257 w 265"/>
                <a:gd name="T1" fmla="*/ 160 h 281"/>
                <a:gd name="T2" fmla="*/ 234 w 265"/>
                <a:gd name="T3" fmla="*/ 114 h 281"/>
                <a:gd name="T4" fmla="*/ 166 w 265"/>
                <a:gd name="T5" fmla="*/ 61 h 281"/>
                <a:gd name="T6" fmla="*/ 143 w 265"/>
                <a:gd name="T7" fmla="*/ 31 h 281"/>
                <a:gd name="T8" fmla="*/ 121 w 265"/>
                <a:gd name="T9" fmla="*/ 23 h 281"/>
                <a:gd name="T10" fmla="*/ 128 w 265"/>
                <a:gd name="T11" fmla="*/ 0 h 281"/>
                <a:gd name="T12" fmla="*/ 68 w 265"/>
                <a:gd name="T13" fmla="*/ 8 h 281"/>
                <a:gd name="T14" fmla="*/ 0 w 265"/>
                <a:gd name="T15" fmla="*/ 15 h 281"/>
                <a:gd name="T16" fmla="*/ 37 w 265"/>
                <a:gd name="T17" fmla="*/ 144 h 281"/>
                <a:gd name="T18" fmla="*/ 60 w 265"/>
                <a:gd name="T19" fmla="*/ 182 h 281"/>
                <a:gd name="T20" fmla="*/ 53 w 265"/>
                <a:gd name="T21" fmla="*/ 213 h 281"/>
                <a:gd name="T22" fmla="*/ 60 w 265"/>
                <a:gd name="T23" fmla="*/ 266 h 281"/>
                <a:gd name="T24" fmla="*/ 75 w 265"/>
                <a:gd name="T25" fmla="*/ 281 h 281"/>
                <a:gd name="T26" fmla="*/ 219 w 265"/>
                <a:gd name="T27" fmla="*/ 273 h 281"/>
                <a:gd name="T28" fmla="*/ 219 w 265"/>
                <a:gd name="T29" fmla="*/ 281 h 281"/>
                <a:gd name="T30" fmla="*/ 227 w 265"/>
                <a:gd name="T31" fmla="*/ 281 h 281"/>
                <a:gd name="T32" fmla="*/ 227 w 265"/>
                <a:gd name="T33" fmla="*/ 258 h 281"/>
                <a:gd name="T34" fmla="*/ 250 w 265"/>
                <a:gd name="T35" fmla="*/ 258 h 281"/>
                <a:gd name="T36" fmla="*/ 250 w 265"/>
                <a:gd name="T37" fmla="*/ 243 h 281"/>
                <a:gd name="T38" fmla="*/ 242 w 265"/>
                <a:gd name="T39" fmla="*/ 243 h 281"/>
                <a:gd name="T40" fmla="*/ 250 w 265"/>
                <a:gd name="T41" fmla="*/ 235 h 281"/>
                <a:gd name="T42" fmla="*/ 250 w 265"/>
                <a:gd name="T43" fmla="*/ 228 h 281"/>
                <a:gd name="T44" fmla="*/ 257 w 265"/>
                <a:gd name="T45" fmla="*/ 198 h 281"/>
                <a:gd name="T46" fmla="*/ 257 w 265"/>
                <a:gd name="T47" fmla="*/ 175 h 281"/>
                <a:gd name="T48" fmla="*/ 265 w 265"/>
                <a:gd name="T49" fmla="*/ 175 h 281"/>
                <a:gd name="T50" fmla="*/ 257 w 265"/>
                <a:gd name="T51" fmla="*/ 16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281">
                  <a:moveTo>
                    <a:pt x="257" y="160"/>
                  </a:moveTo>
                  <a:lnTo>
                    <a:pt x="234" y="114"/>
                  </a:lnTo>
                  <a:lnTo>
                    <a:pt x="166" y="61"/>
                  </a:lnTo>
                  <a:lnTo>
                    <a:pt x="143" y="31"/>
                  </a:lnTo>
                  <a:lnTo>
                    <a:pt x="121" y="23"/>
                  </a:lnTo>
                  <a:lnTo>
                    <a:pt x="128" y="0"/>
                  </a:lnTo>
                  <a:lnTo>
                    <a:pt x="68" y="8"/>
                  </a:lnTo>
                  <a:lnTo>
                    <a:pt x="0" y="15"/>
                  </a:lnTo>
                  <a:lnTo>
                    <a:pt x="37" y="144"/>
                  </a:lnTo>
                  <a:lnTo>
                    <a:pt x="60" y="182"/>
                  </a:lnTo>
                  <a:lnTo>
                    <a:pt x="53" y="213"/>
                  </a:lnTo>
                  <a:lnTo>
                    <a:pt x="60" y="266"/>
                  </a:lnTo>
                  <a:lnTo>
                    <a:pt x="75" y="281"/>
                  </a:lnTo>
                  <a:lnTo>
                    <a:pt x="219" y="273"/>
                  </a:lnTo>
                  <a:lnTo>
                    <a:pt x="219" y="281"/>
                  </a:lnTo>
                  <a:lnTo>
                    <a:pt x="227" y="281"/>
                  </a:lnTo>
                  <a:lnTo>
                    <a:pt x="227" y="258"/>
                  </a:lnTo>
                  <a:lnTo>
                    <a:pt x="250" y="258"/>
                  </a:lnTo>
                  <a:lnTo>
                    <a:pt x="250" y="243"/>
                  </a:lnTo>
                  <a:lnTo>
                    <a:pt x="242" y="243"/>
                  </a:lnTo>
                  <a:lnTo>
                    <a:pt x="250" y="235"/>
                  </a:lnTo>
                  <a:lnTo>
                    <a:pt x="250" y="228"/>
                  </a:lnTo>
                  <a:lnTo>
                    <a:pt x="257" y="198"/>
                  </a:lnTo>
                  <a:lnTo>
                    <a:pt x="257" y="175"/>
                  </a:lnTo>
                  <a:lnTo>
                    <a:pt x="265" y="175"/>
                  </a:lnTo>
                  <a:lnTo>
                    <a:pt x="257" y="1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3437" y="2338"/>
              <a:ext cx="265" cy="281"/>
            </a:xfrm>
            <a:custGeom>
              <a:avLst/>
              <a:gdLst>
                <a:gd name="T0" fmla="*/ 257 w 265"/>
                <a:gd name="T1" fmla="*/ 160 h 281"/>
                <a:gd name="T2" fmla="*/ 234 w 265"/>
                <a:gd name="T3" fmla="*/ 114 h 281"/>
                <a:gd name="T4" fmla="*/ 166 w 265"/>
                <a:gd name="T5" fmla="*/ 61 h 281"/>
                <a:gd name="T6" fmla="*/ 143 w 265"/>
                <a:gd name="T7" fmla="*/ 31 h 281"/>
                <a:gd name="T8" fmla="*/ 121 w 265"/>
                <a:gd name="T9" fmla="*/ 23 h 281"/>
                <a:gd name="T10" fmla="*/ 128 w 265"/>
                <a:gd name="T11" fmla="*/ 0 h 281"/>
                <a:gd name="T12" fmla="*/ 68 w 265"/>
                <a:gd name="T13" fmla="*/ 8 h 281"/>
                <a:gd name="T14" fmla="*/ 0 w 265"/>
                <a:gd name="T15" fmla="*/ 15 h 281"/>
                <a:gd name="T16" fmla="*/ 37 w 265"/>
                <a:gd name="T17" fmla="*/ 144 h 281"/>
                <a:gd name="T18" fmla="*/ 60 w 265"/>
                <a:gd name="T19" fmla="*/ 182 h 281"/>
                <a:gd name="T20" fmla="*/ 53 w 265"/>
                <a:gd name="T21" fmla="*/ 213 h 281"/>
                <a:gd name="T22" fmla="*/ 60 w 265"/>
                <a:gd name="T23" fmla="*/ 266 h 281"/>
                <a:gd name="T24" fmla="*/ 75 w 265"/>
                <a:gd name="T25" fmla="*/ 281 h 281"/>
                <a:gd name="T26" fmla="*/ 219 w 265"/>
                <a:gd name="T27" fmla="*/ 273 h 281"/>
                <a:gd name="T28" fmla="*/ 219 w 265"/>
                <a:gd name="T29" fmla="*/ 281 h 281"/>
                <a:gd name="T30" fmla="*/ 227 w 265"/>
                <a:gd name="T31" fmla="*/ 281 h 281"/>
                <a:gd name="T32" fmla="*/ 227 w 265"/>
                <a:gd name="T33" fmla="*/ 258 h 281"/>
                <a:gd name="T34" fmla="*/ 250 w 265"/>
                <a:gd name="T35" fmla="*/ 258 h 281"/>
                <a:gd name="T36" fmla="*/ 250 w 265"/>
                <a:gd name="T37" fmla="*/ 243 h 281"/>
                <a:gd name="T38" fmla="*/ 242 w 265"/>
                <a:gd name="T39" fmla="*/ 243 h 281"/>
                <a:gd name="T40" fmla="*/ 250 w 265"/>
                <a:gd name="T41" fmla="*/ 235 h 281"/>
                <a:gd name="T42" fmla="*/ 250 w 265"/>
                <a:gd name="T43" fmla="*/ 228 h 281"/>
                <a:gd name="T44" fmla="*/ 257 w 265"/>
                <a:gd name="T45" fmla="*/ 198 h 281"/>
                <a:gd name="T46" fmla="*/ 257 w 265"/>
                <a:gd name="T47" fmla="*/ 175 h 281"/>
                <a:gd name="T48" fmla="*/ 265 w 265"/>
                <a:gd name="T49" fmla="*/ 175 h 281"/>
                <a:gd name="T50" fmla="*/ 257 w 265"/>
                <a:gd name="T51" fmla="*/ 160 h 281"/>
                <a:gd name="T52" fmla="*/ 257 w 265"/>
                <a:gd name="T53" fmla="*/ 16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5" h="281">
                  <a:moveTo>
                    <a:pt x="257" y="160"/>
                  </a:moveTo>
                  <a:lnTo>
                    <a:pt x="234" y="114"/>
                  </a:lnTo>
                  <a:lnTo>
                    <a:pt x="166" y="61"/>
                  </a:lnTo>
                  <a:lnTo>
                    <a:pt x="143" y="31"/>
                  </a:lnTo>
                  <a:lnTo>
                    <a:pt x="121" y="23"/>
                  </a:lnTo>
                  <a:lnTo>
                    <a:pt x="128" y="0"/>
                  </a:lnTo>
                  <a:lnTo>
                    <a:pt x="68" y="8"/>
                  </a:lnTo>
                  <a:lnTo>
                    <a:pt x="0" y="15"/>
                  </a:lnTo>
                  <a:lnTo>
                    <a:pt x="37" y="144"/>
                  </a:lnTo>
                  <a:lnTo>
                    <a:pt x="60" y="182"/>
                  </a:lnTo>
                  <a:lnTo>
                    <a:pt x="53" y="213"/>
                  </a:lnTo>
                  <a:lnTo>
                    <a:pt x="60" y="266"/>
                  </a:lnTo>
                  <a:lnTo>
                    <a:pt x="75" y="281"/>
                  </a:lnTo>
                  <a:lnTo>
                    <a:pt x="219" y="273"/>
                  </a:lnTo>
                  <a:lnTo>
                    <a:pt x="219" y="281"/>
                  </a:lnTo>
                  <a:lnTo>
                    <a:pt x="227" y="281"/>
                  </a:lnTo>
                  <a:lnTo>
                    <a:pt x="227" y="258"/>
                  </a:lnTo>
                  <a:lnTo>
                    <a:pt x="250" y="258"/>
                  </a:lnTo>
                  <a:lnTo>
                    <a:pt x="250" y="243"/>
                  </a:lnTo>
                  <a:lnTo>
                    <a:pt x="242" y="243"/>
                  </a:lnTo>
                  <a:lnTo>
                    <a:pt x="250" y="235"/>
                  </a:lnTo>
                  <a:lnTo>
                    <a:pt x="250" y="228"/>
                  </a:lnTo>
                  <a:lnTo>
                    <a:pt x="257" y="198"/>
                  </a:lnTo>
                  <a:lnTo>
                    <a:pt x="257" y="175"/>
                  </a:lnTo>
                  <a:lnTo>
                    <a:pt x="265" y="175"/>
                  </a:lnTo>
                  <a:lnTo>
                    <a:pt x="257" y="160"/>
                  </a:lnTo>
                  <a:lnTo>
                    <a:pt x="257" y="16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2293" y="2884"/>
              <a:ext cx="61" cy="99"/>
            </a:xfrm>
            <a:custGeom>
              <a:avLst/>
              <a:gdLst>
                <a:gd name="T0" fmla="*/ 61 w 61"/>
                <a:gd name="T1" fmla="*/ 54 h 99"/>
                <a:gd name="T2" fmla="*/ 53 w 61"/>
                <a:gd name="T3" fmla="*/ 61 h 99"/>
                <a:gd name="T4" fmla="*/ 45 w 61"/>
                <a:gd name="T5" fmla="*/ 69 h 99"/>
                <a:gd name="T6" fmla="*/ 38 w 61"/>
                <a:gd name="T7" fmla="*/ 69 h 99"/>
                <a:gd name="T8" fmla="*/ 30 w 61"/>
                <a:gd name="T9" fmla="*/ 76 h 99"/>
                <a:gd name="T10" fmla="*/ 23 w 61"/>
                <a:gd name="T11" fmla="*/ 91 h 99"/>
                <a:gd name="T12" fmla="*/ 23 w 61"/>
                <a:gd name="T13" fmla="*/ 99 h 99"/>
                <a:gd name="T14" fmla="*/ 15 w 61"/>
                <a:gd name="T15" fmla="*/ 91 h 99"/>
                <a:gd name="T16" fmla="*/ 8 w 61"/>
                <a:gd name="T17" fmla="*/ 84 h 99"/>
                <a:gd name="T18" fmla="*/ 8 w 61"/>
                <a:gd name="T19" fmla="*/ 46 h 99"/>
                <a:gd name="T20" fmla="*/ 0 w 61"/>
                <a:gd name="T21" fmla="*/ 38 h 99"/>
                <a:gd name="T22" fmla="*/ 0 w 61"/>
                <a:gd name="T23" fmla="*/ 31 h 99"/>
                <a:gd name="T24" fmla="*/ 8 w 61"/>
                <a:gd name="T25" fmla="*/ 31 h 99"/>
                <a:gd name="T26" fmla="*/ 15 w 61"/>
                <a:gd name="T27" fmla="*/ 23 h 99"/>
                <a:gd name="T28" fmla="*/ 15 w 61"/>
                <a:gd name="T29" fmla="*/ 16 h 99"/>
                <a:gd name="T30" fmla="*/ 8 w 61"/>
                <a:gd name="T31" fmla="*/ 8 h 99"/>
                <a:gd name="T32" fmla="*/ 8 w 61"/>
                <a:gd name="T33" fmla="*/ 0 h 99"/>
                <a:gd name="T34" fmla="*/ 15 w 61"/>
                <a:gd name="T35" fmla="*/ 0 h 99"/>
                <a:gd name="T36" fmla="*/ 23 w 61"/>
                <a:gd name="T37" fmla="*/ 8 h 99"/>
                <a:gd name="T38" fmla="*/ 30 w 61"/>
                <a:gd name="T39" fmla="*/ 8 h 99"/>
                <a:gd name="T40" fmla="*/ 38 w 61"/>
                <a:gd name="T41" fmla="*/ 16 h 99"/>
                <a:gd name="T42" fmla="*/ 45 w 61"/>
                <a:gd name="T43" fmla="*/ 31 h 99"/>
                <a:gd name="T44" fmla="*/ 45 w 61"/>
                <a:gd name="T45" fmla="*/ 38 h 99"/>
                <a:gd name="T46" fmla="*/ 53 w 61"/>
                <a:gd name="T47" fmla="*/ 38 h 99"/>
                <a:gd name="T48" fmla="*/ 53 w 61"/>
                <a:gd name="T49" fmla="*/ 46 h 99"/>
                <a:gd name="T50" fmla="*/ 61 w 61"/>
                <a:gd name="T51"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99">
                  <a:moveTo>
                    <a:pt x="61" y="54"/>
                  </a:moveTo>
                  <a:lnTo>
                    <a:pt x="53" y="61"/>
                  </a:lnTo>
                  <a:lnTo>
                    <a:pt x="45" y="69"/>
                  </a:lnTo>
                  <a:lnTo>
                    <a:pt x="38" y="69"/>
                  </a:lnTo>
                  <a:lnTo>
                    <a:pt x="30" y="76"/>
                  </a:lnTo>
                  <a:lnTo>
                    <a:pt x="23" y="91"/>
                  </a:lnTo>
                  <a:lnTo>
                    <a:pt x="23" y="99"/>
                  </a:lnTo>
                  <a:lnTo>
                    <a:pt x="15" y="91"/>
                  </a:lnTo>
                  <a:lnTo>
                    <a:pt x="8" y="84"/>
                  </a:lnTo>
                  <a:lnTo>
                    <a:pt x="8" y="46"/>
                  </a:lnTo>
                  <a:lnTo>
                    <a:pt x="0" y="38"/>
                  </a:lnTo>
                  <a:lnTo>
                    <a:pt x="0" y="31"/>
                  </a:lnTo>
                  <a:lnTo>
                    <a:pt x="8" y="31"/>
                  </a:lnTo>
                  <a:lnTo>
                    <a:pt x="15" y="23"/>
                  </a:lnTo>
                  <a:lnTo>
                    <a:pt x="15" y="16"/>
                  </a:lnTo>
                  <a:lnTo>
                    <a:pt x="8" y="8"/>
                  </a:lnTo>
                  <a:lnTo>
                    <a:pt x="8" y="0"/>
                  </a:lnTo>
                  <a:lnTo>
                    <a:pt x="15" y="0"/>
                  </a:lnTo>
                  <a:lnTo>
                    <a:pt x="23" y="8"/>
                  </a:lnTo>
                  <a:lnTo>
                    <a:pt x="30" y="8"/>
                  </a:lnTo>
                  <a:lnTo>
                    <a:pt x="38" y="16"/>
                  </a:lnTo>
                  <a:lnTo>
                    <a:pt x="45" y="31"/>
                  </a:lnTo>
                  <a:lnTo>
                    <a:pt x="45" y="38"/>
                  </a:lnTo>
                  <a:lnTo>
                    <a:pt x="53" y="38"/>
                  </a:lnTo>
                  <a:lnTo>
                    <a:pt x="53" y="46"/>
                  </a:lnTo>
                  <a:lnTo>
                    <a:pt x="61" y="5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293" y="2884"/>
              <a:ext cx="61" cy="99"/>
            </a:xfrm>
            <a:custGeom>
              <a:avLst/>
              <a:gdLst>
                <a:gd name="T0" fmla="*/ 61 w 61"/>
                <a:gd name="T1" fmla="*/ 54 h 99"/>
                <a:gd name="T2" fmla="*/ 53 w 61"/>
                <a:gd name="T3" fmla="*/ 61 h 99"/>
                <a:gd name="T4" fmla="*/ 45 w 61"/>
                <a:gd name="T5" fmla="*/ 69 h 99"/>
                <a:gd name="T6" fmla="*/ 38 w 61"/>
                <a:gd name="T7" fmla="*/ 69 h 99"/>
                <a:gd name="T8" fmla="*/ 30 w 61"/>
                <a:gd name="T9" fmla="*/ 76 h 99"/>
                <a:gd name="T10" fmla="*/ 23 w 61"/>
                <a:gd name="T11" fmla="*/ 91 h 99"/>
                <a:gd name="T12" fmla="*/ 23 w 61"/>
                <a:gd name="T13" fmla="*/ 99 h 99"/>
                <a:gd name="T14" fmla="*/ 15 w 61"/>
                <a:gd name="T15" fmla="*/ 91 h 99"/>
                <a:gd name="T16" fmla="*/ 8 w 61"/>
                <a:gd name="T17" fmla="*/ 84 h 99"/>
                <a:gd name="T18" fmla="*/ 8 w 61"/>
                <a:gd name="T19" fmla="*/ 46 h 99"/>
                <a:gd name="T20" fmla="*/ 0 w 61"/>
                <a:gd name="T21" fmla="*/ 38 h 99"/>
                <a:gd name="T22" fmla="*/ 0 w 61"/>
                <a:gd name="T23" fmla="*/ 31 h 99"/>
                <a:gd name="T24" fmla="*/ 8 w 61"/>
                <a:gd name="T25" fmla="*/ 31 h 99"/>
                <a:gd name="T26" fmla="*/ 15 w 61"/>
                <a:gd name="T27" fmla="*/ 23 h 99"/>
                <a:gd name="T28" fmla="*/ 15 w 61"/>
                <a:gd name="T29" fmla="*/ 16 h 99"/>
                <a:gd name="T30" fmla="*/ 8 w 61"/>
                <a:gd name="T31" fmla="*/ 8 h 99"/>
                <a:gd name="T32" fmla="*/ 8 w 61"/>
                <a:gd name="T33" fmla="*/ 0 h 99"/>
                <a:gd name="T34" fmla="*/ 15 w 61"/>
                <a:gd name="T35" fmla="*/ 0 h 99"/>
                <a:gd name="T36" fmla="*/ 23 w 61"/>
                <a:gd name="T37" fmla="*/ 8 h 99"/>
                <a:gd name="T38" fmla="*/ 30 w 61"/>
                <a:gd name="T39" fmla="*/ 8 h 99"/>
                <a:gd name="T40" fmla="*/ 38 w 61"/>
                <a:gd name="T41" fmla="*/ 16 h 99"/>
                <a:gd name="T42" fmla="*/ 45 w 61"/>
                <a:gd name="T43" fmla="*/ 31 h 99"/>
                <a:gd name="T44" fmla="*/ 45 w 61"/>
                <a:gd name="T45" fmla="*/ 38 h 99"/>
                <a:gd name="T46" fmla="*/ 53 w 61"/>
                <a:gd name="T47" fmla="*/ 38 h 99"/>
                <a:gd name="T48" fmla="*/ 53 w 61"/>
                <a:gd name="T49" fmla="*/ 46 h 99"/>
                <a:gd name="T50" fmla="*/ 61 w 61"/>
                <a:gd name="T51" fmla="*/ 54 h 99"/>
                <a:gd name="T52" fmla="*/ 61 w 61"/>
                <a:gd name="T53"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99">
                  <a:moveTo>
                    <a:pt x="61" y="54"/>
                  </a:moveTo>
                  <a:lnTo>
                    <a:pt x="53" y="61"/>
                  </a:lnTo>
                  <a:lnTo>
                    <a:pt x="45" y="69"/>
                  </a:lnTo>
                  <a:lnTo>
                    <a:pt x="38" y="69"/>
                  </a:lnTo>
                  <a:lnTo>
                    <a:pt x="30" y="76"/>
                  </a:lnTo>
                  <a:lnTo>
                    <a:pt x="23" y="91"/>
                  </a:lnTo>
                  <a:lnTo>
                    <a:pt x="23" y="99"/>
                  </a:lnTo>
                  <a:lnTo>
                    <a:pt x="15" y="91"/>
                  </a:lnTo>
                  <a:lnTo>
                    <a:pt x="8" y="84"/>
                  </a:lnTo>
                  <a:lnTo>
                    <a:pt x="8" y="46"/>
                  </a:lnTo>
                  <a:lnTo>
                    <a:pt x="0" y="38"/>
                  </a:lnTo>
                  <a:lnTo>
                    <a:pt x="0" y="31"/>
                  </a:lnTo>
                  <a:lnTo>
                    <a:pt x="8" y="31"/>
                  </a:lnTo>
                  <a:lnTo>
                    <a:pt x="15" y="23"/>
                  </a:lnTo>
                  <a:lnTo>
                    <a:pt x="15" y="16"/>
                  </a:lnTo>
                  <a:lnTo>
                    <a:pt x="8" y="8"/>
                  </a:lnTo>
                  <a:lnTo>
                    <a:pt x="8" y="0"/>
                  </a:lnTo>
                  <a:lnTo>
                    <a:pt x="15" y="0"/>
                  </a:lnTo>
                  <a:lnTo>
                    <a:pt x="23" y="8"/>
                  </a:lnTo>
                  <a:lnTo>
                    <a:pt x="30" y="8"/>
                  </a:lnTo>
                  <a:lnTo>
                    <a:pt x="38" y="16"/>
                  </a:lnTo>
                  <a:lnTo>
                    <a:pt x="45" y="31"/>
                  </a:lnTo>
                  <a:lnTo>
                    <a:pt x="45" y="38"/>
                  </a:lnTo>
                  <a:lnTo>
                    <a:pt x="53" y="38"/>
                  </a:lnTo>
                  <a:lnTo>
                    <a:pt x="53" y="46"/>
                  </a:lnTo>
                  <a:lnTo>
                    <a:pt x="61" y="54"/>
                  </a:lnTo>
                  <a:lnTo>
                    <a:pt x="61" y="6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2263" y="2831"/>
              <a:ext cx="30" cy="31"/>
            </a:xfrm>
            <a:custGeom>
              <a:avLst/>
              <a:gdLst>
                <a:gd name="T0" fmla="*/ 30 w 30"/>
                <a:gd name="T1" fmla="*/ 23 h 31"/>
                <a:gd name="T2" fmla="*/ 30 w 30"/>
                <a:gd name="T3" fmla="*/ 16 h 31"/>
                <a:gd name="T4" fmla="*/ 22 w 30"/>
                <a:gd name="T5" fmla="*/ 8 h 31"/>
                <a:gd name="T6" fmla="*/ 7 w 30"/>
                <a:gd name="T7" fmla="*/ 8 h 31"/>
                <a:gd name="T8" fmla="*/ 7 w 30"/>
                <a:gd name="T9" fmla="*/ 0 h 31"/>
                <a:gd name="T10" fmla="*/ 0 w 30"/>
                <a:gd name="T11" fmla="*/ 0 h 31"/>
                <a:gd name="T12" fmla="*/ 0 w 30"/>
                <a:gd name="T13" fmla="*/ 16 h 31"/>
                <a:gd name="T14" fmla="*/ 7 w 30"/>
                <a:gd name="T15" fmla="*/ 16 h 31"/>
                <a:gd name="T16" fmla="*/ 15 w 30"/>
                <a:gd name="T17" fmla="*/ 31 h 31"/>
                <a:gd name="T18" fmla="*/ 22 w 30"/>
                <a:gd name="T19" fmla="*/ 31 h 31"/>
                <a:gd name="T20" fmla="*/ 30 w 30"/>
                <a:gd name="T2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30" y="23"/>
                  </a:moveTo>
                  <a:lnTo>
                    <a:pt x="30" y="16"/>
                  </a:lnTo>
                  <a:lnTo>
                    <a:pt x="22" y="8"/>
                  </a:lnTo>
                  <a:lnTo>
                    <a:pt x="7" y="8"/>
                  </a:lnTo>
                  <a:lnTo>
                    <a:pt x="7" y="0"/>
                  </a:lnTo>
                  <a:lnTo>
                    <a:pt x="0" y="0"/>
                  </a:lnTo>
                  <a:lnTo>
                    <a:pt x="0" y="16"/>
                  </a:lnTo>
                  <a:lnTo>
                    <a:pt x="7" y="16"/>
                  </a:lnTo>
                  <a:lnTo>
                    <a:pt x="15" y="31"/>
                  </a:lnTo>
                  <a:lnTo>
                    <a:pt x="22" y="31"/>
                  </a:lnTo>
                  <a:lnTo>
                    <a:pt x="30"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2" name="Freeform 32"/>
            <p:cNvSpPr>
              <a:spLocks/>
            </p:cNvSpPr>
            <p:nvPr/>
          </p:nvSpPr>
          <p:spPr bwMode="auto">
            <a:xfrm>
              <a:off x="2263" y="2831"/>
              <a:ext cx="30" cy="31"/>
            </a:xfrm>
            <a:custGeom>
              <a:avLst/>
              <a:gdLst>
                <a:gd name="T0" fmla="*/ 30 w 30"/>
                <a:gd name="T1" fmla="*/ 23 h 31"/>
                <a:gd name="T2" fmla="*/ 30 w 30"/>
                <a:gd name="T3" fmla="*/ 16 h 31"/>
                <a:gd name="T4" fmla="*/ 22 w 30"/>
                <a:gd name="T5" fmla="*/ 8 h 31"/>
                <a:gd name="T6" fmla="*/ 7 w 30"/>
                <a:gd name="T7" fmla="*/ 8 h 31"/>
                <a:gd name="T8" fmla="*/ 7 w 30"/>
                <a:gd name="T9" fmla="*/ 0 h 31"/>
                <a:gd name="T10" fmla="*/ 0 w 30"/>
                <a:gd name="T11" fmla="*/ 0 h 31"/>
                <a:gd name="T12" fmla="*/ 0 w 30"/>
                <a:gd name="T13" fmla="*/ 16 h 31"/>
                <a:gd name="T14" fmla="*/ 7 w 30"/>
                <a:gd name="T15" fmla="*/ 16 h 31"/>
                <a:gd name="T16" fmla="*/ 15 w 30"/>
                <a:gd name="T17" fmla="*/ 31 h 31"/>
                <a:gd name="T18" fmla="*/ 22 w 30"/>
                <a:gd name="T19" fmla="*/ 31 h 31"/>
                <a:gd name="T20" fmla="*/ 30 w 30"/>
                <a:gd name="T21" fmla="*/ 23 h 31"/>
                <a:gd name="T22" fmla="*/ 30 w 3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1">
                  <a:moveTo>
                    <a:pt x="30" y="23"/>
                  </a:moveTo>
                  <a:lnTo>
                    <a:pt x="30" y="16"/>
                  </a:lnTo>
                  <a:lnTo>
                    <a:pt x="22" y="8"/>
                  </a:lnTo>
                  <a:lnTo>
                    <a:pt x="7" y="8"/>
                  </a:lnTo>
                  <a:lnTo>
                    <a:pt x="7" y="0"/>
                  </a:lnTo>
                  <a:lnTo>
                    <a:pt x="0" y="0"/>
                  </a:lnTo>
                  <a:lnTo>
                    <a:pt x="0" y="16"/>
                  </a:lnTo>
                  <a:lnTo>
                    <a:pt x="7" y="16"/>
                  </a:lnTo>
                  <a:lnTo>
                    <a:pt x="15" y="31"/>
                  </a:lnTo>
                  <a:lnTo>
                    <a:pt x="22" y="31"/>
                  </a:lnTo>
                  <a:lnTo>
                    <a:pt x="30" y="23"/>
                  </a:lnTo>
                  <a:lnTo>
                    <a:pt x="30" y="3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3" name="Freeform 33"/>
            <p:cNvSpPr>
              <a:spLocks/>
            </p:cNvSpPr>
            <p:nvPr/>
          </p:nvSpPr>
          <p:spPr bwMode="auto">
            <a:xfrm>
              <a:off x="2187" y="2786"/>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30 h 30"/>
                <a:gd name="T24" fmla="*/ 30 w 30"/>
                <a:gd name="T25"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30"/>
                  </a:lnTo>
                  <a:lnTo>
                    <a:pt x="30"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9" name="Freeform 34"/>
            <p:cNvSpPr>
              <a:spLocks/>
            </p:cNvSpPr>
            <p:nvPr/>
          </p:nvSpPr>
          <p:spPr bwMode="auto">
            <a:xfrm>
              <a:off x="2187" y="2786"/>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30 h 30"/>
                <a:gd name="T24" fmla="*/ 30 w 30"/>
                <a:gd name="T25" fmla="*/ 23 h 30"/>
                <a:gd name="T26" fmla="*/ 30 w 30"/>
                <a:gd name="T2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30"/>
                  </a:lnTo>
                  <a:lnTo>
                    <a:pt x="30" y="23"/>
                  </a:lnTo>
                  <a:lnTo>
                    <a:pt x="30"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0" name="Freeform 35"/>
            <p:cNvSpPr>
              <a:spLocks/>
            </p:cNvSpPr>
            <p:nvPr/>
          </p:nvSpPr>
          <p:spPr bwMode="auto">
            <a:xfrm>
              <a:off x="2232" y="2816"/>
              <a:ext cx="31" cy="15"/>
            </a:xfrm>
            <a:custGeom>
              <a:avLst/>
              <a:gdLst>
                <a:gd name="T0" fmla="*/ 31 w 31"/>
                <a:gd name="T1" fmla="*/ 8 h 15"/>
                <a:gd name="T2" fmla="*/ 23 w 31"/>
                <a:gd name="T3" fmla="*/ 15 h 15"/>
                <a:gd name="T4" fmla="*/ 16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8"/>
                  </a:moveTo>
                  <a:lnTo>
                    <a:pt x="23" y="15"/>
                  </a:lnTo>
                  <a:lnTo>
                    <a:pt x="16" y="8"/>
                  </a:lnTo>
                  <a:lnTo>
                    <a:pt x="0" y="8"/>
                  </a:lnTo>
                  <a:lnTo>
                    <a:pt x="0" y="0"/>
                  </a:lnTo>
                  <a:lnTo>
                    <a:pt x="16" y="8"/>
                  </a:lnTo>
                  <a:lnTo>
                    <a:pt x="16" y="0"/>
                  </a:lnTo>
                  <a:lnTo>
                    <a:pt x="23" y="8"/>
                  </a:lnTo>
                  <a:lnTo>
                    <a:pt x="31"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1" name="Freeform 36"/>
            <p:cNvSpPr>
              <a:spLocks/>
            </p:cNvSpPr>
            <p:nvPr/>
          </p:nvSpPr>
          <p:spPr bwMode="auto">
            <a:xfrm>
              <a:off x="2232" y="2816"/>
              <a:ext cx="31" cy="15"/>
            </a:xfrm>
            <a:custGeom>
              <a:avLst/>
              <a:gdLst>
                <a:gd name="T0" fmla="*/ 31 w 31"/>
                <a:gd name="T1" fmla="*/ 8 h 15"/>
                <a:gd name="T2" fmla="*/ 23 w 31"/>
                <a:gd name="T3" fmla="*/ 15 h 15"/>
                <a:gd name="T4" fmla="*/ 16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8"/>
                  </a:moveTo>
                  <a:lnTo>
                    <a:pt x="23" y="15"/>
                  </a:lnTo>
                  <a:lnTo>
                    <a:pt x="16" y="8"/>
                  </a:lnTo>
                  <a:lnTo>
                    <a:pt x="0" y="8"/>
                  </a:lnTo>
                  <a:lnTo>
                    <a:pt x="0" y="0"/>
                  </a:lnTo>
                  <a:lnTo>
                    <a:pt x="16" y="8"/>
                  </a:lnTo>
                  <a:lnTo>
                    <a:pt x="16" y="0"/>
                  </a:lnTo>
                  <a:lnTo>
                    <a:pt x="23" y="8"/>
                  </a:lnTo>
                  <a:lnTo>
                    <a:pt x="31" y="8"/>
                  </a:lnTo>
                  <a:lnTo>
                    <a:pt x="31"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2" name="Freeform 37"/>
            <p:cNvSpPr>
              <a:spLocks/>
            </p:cNvSpPr>
            <p:nvPr/>
          </p:nvSpPr>
          <p:spPr bwMode="auto">
            <a:xfrm>
              <a:off x="2111" y="2748"/>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7"/>
                  </a:moveTo>
                  <a:lnTo>
                    <a:pt x="23" y="15"/>
                  </a:lnTo>
                  <a:lnTo>
                    <a:pt x="15" y="23"/>
                  </a:lnTo>
                  <a:lnTo>
                    <a:pt x="8" y="23"/>
                  </a:lnTo>
                  <a:lnTo>
                    <a:pt x="0" y="15"/>
                  </a:lnTo>
                  <a:lnTo>
                    <a:pt x="0" y="7"/>
                  </a:lnTo>
                  <a:lnTo>
                    <a:pt x="8" y="0"/>
                  </a:lnTo>
                  <a:lnTo>
                    <a:pt x="23" y="0"/>
                  </a:lnTo>
                  <a:lnTo>
                    <a:pt x="23"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3" name="Freeform 38"/>
            <p:cNvSpPr>
              <a:spLocks/>
            </p:cNvSpPr>
            <p:nvPr/>
          </p:nvSpPr>
          <p:spPr bwMode="auto">
            <a:xfrm>
              <a:off x="2111" y="2748"/>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7"/>
                  </a:moveTo>
                  <a:lnTo>
                    <a:pt x="23" y="15"/>
                  </a:lnTo>
                  <a:lnTo>
                    <a:pt x="15" y="23"/>
                  </a:lnTo>
                  <a:lnTo>
                    <a:pt x="8" y="23"/>
                  </a:lnTo>
                  <a:lnTo>
                    <a:pt x="0" y="15"/>
                  </a:lnTo>
                  <a:lnTo>
                    <a:pt x="0" y="7"/>
                  </a:lnTo>
                  <a:lnTo>
                    <a:pt x="8" y="0"/>
                  </a:lnTo>
                  <a:lnTo>
                    <a:pt x="23" y="0"/>
                  </a:lnTo>
                  <a:lnTo>
                    <a:pt x="23" y="7"/>
                  </a:lnTo>
                  <a:lnTo>
                    <a:pt x="23"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4" name="Freeform 39"/>
            <p:cNvSpPr>
              <a:spLocks/>
            </p:cNvSpPr>
            <p:nvPr/>
          </p:nvSpPr>
          <p:spPr bwMode="auto">
            <a:xfrm>
              <a:off x="2089" y="2755"/>
              <a:ext cx="15" cy="23"/>
            </a:xfrm>
            <a:custGeom>
              <a:avLst/>
              <a:gdLst>
                <a:gd name="T0" fmla="*/ 15 w 15"/>
                <a:gd name="T1" fmla="*/ 8 h 23"/>
                <a:gd name="T2" fmla="*/ 7 w 15"/>
                <a:gd name="T3" fmla="*/ 0 h 23"/>
                <a:gd name="T4" fmla="*/ 7 w 15"/>
                <a:gd name="T5" fmla="*/ 16 h 23"/>
                <a:gd name="T6" fmla="*/ 0 w 15"/>
                <a:gd name="T7" fmla="*/ 16 h 23"/>
                <a:gd name="T8" fmla="*/ 7 w 15"/>
                <a:gd name="T9" fmla="*/ 23 h 23"/>
                <a:gd name="T10" fmla="*/ 7 w 15"/>
                <a:gd name="T11" fmla="*/ 16 h 23"/>
                <a:gd name="T12" fmla="*/ 15 w 15"/>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5" y="8"/>
                  </a:moveTo>
                  <a:lnTo>
                    <a:pt x="7" y="0"/>
                  </a:lnTo>
                  <a:lnTo>
                    <a:pt x="7" y="16"/>
                  </a:lnTo>
                  <a:lnTo>
                    <a:pt x="0" y="16"/>
                  </a:lnTo>
                  <a:lnTo>
                    <a:pt x="7" y="23"/>
                  </a:lnTo>
                  <a:lnTo>
                    <a:pt x="7" y="16"/>
                  </a:lnTo>
                  <a:lnTo>
                    <a:pt x="15"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5" name="Freeform 40"/>
            <p:cNvSpPr>
              <a:spLocks/>
            </p:cNvSpPr>
            <p:nvPr/>
          </p:nvSpPr>
          <p:spPr bwMode="auto">
            <a:xfrm>
              <a:off x="2089" y="2755"/>
              <a:ext cx="15" cy="23"/>
            </a:xfrm>
            <a:custGeom>
              <a:avLst/>
              <a:gdLst>
                <a:gd name="T0" fmla="*/ 15 w 15"/>
                <a:gd name="T1" fmla="*/ 8 h 23"/>
                <a:gd name="T2" fmla="*/ 7 w 15"/>
                <a:gd name="T3" fmla="*/ 0 h 23"/>
                <a:gd name="T4" fmla="*/ 7 w 15"/>
                <a:gd name="T5" fmla="*/ 16 h 23"/>
                <a:gd name="T6" fmla="*/ 0 w 15"/>
                <a:gd name="T7" fmla="*/ 16 h 23"/>
                <a:gd name="T8" fmla="*/ 7 w 15"/>
                <a:gd name="T9" fmla="*/ 23 h 23"/>
                <a:gd name="T10" fmla="*/ 7 w 15"/>
                <a:gd name="T11" fmla="*/ 16 h 23"/>
                <a:gd name="T12" fmla="*/ 15 w 15"/>
                <a:gd name="T13" fmla="*/ 8 h 23"/>
                <a:gd name="T14" fmla="*/ 15 w 15"/>
                <a:gd name="T15" fmla="*/ 16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3">
                  <a:moveTo>
                    <a:pt x="15" y="8"/>
                  </a:moveTo>
                  <a:lnTo>
                    <a:pt x="7" y="0"/>
                  </a:lnTo>
                  <a:lnTo>
                    <a:pt x="7" y="16"/>
                  </a:lnTo>
                  <a:lnTo>
                    <a:pt x="0" y="16"/>
                  </a:lnTo>
                  <a:lnTo>
                    <a:pt x="7" y="23"/>
                  </a:lnTo>
                  <a:lnTo>
                    <a:pt x="7" y="16"/>
                  </a:lnTo>
                  <a:lnTo>
                    <a:pt x="15" y="8"/>
                  </a:lnTo>
                  <a:lnTo>
                    <a:pt x="15"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6" name="Freeform 41"/>
            <p:cNvSpPr>
              <a:spLocks/>
            </p:cNvSpPr>
            <p:nvPr/>
          </p:nvSpPr>
          <p:spPr bwMode="auto">
            <a:xfrm>
              <a:off x="2263" y="2862"/>
              <a:ext cx="7" cy="7"/>
            </a:xfrm>
            <a:custGeom>
              <a:avLst/>
              <a:gdLst>
                <a:gd name="T0" fmla="*/ 7 w 7"/>
                <a:gd name="T1" fmla="*/ 7 h 7"/>
                <a:gd name="T2" fmla="*/ 0 w 7"/>
                <a:gd name="T3" fmla="*/ 7 h 7"/>
                <a:gd name="T4" fmla="*/ 7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0" y="7"/>
                  </a:lnTo>
                  <a:lnTo>
                    <a:pt x="7" y="0"/>
                  </a:lnTo>
                  <a:lnTo>
                    <a:pt x="7"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7" name="Freeform 42"/>
            <p:cNvSpPr>
              <a:spLocks/>
            </p:cNvSpPr>
            <p:nvPr/>
          </p:nvSpPr>
          <p:spPr bwMode="auto">
            <a:xfrm>
              <a:off x="2263" y="2862"/>
              <a:ext cx="7" cy="15"/>
            </a:xfrm>
            <a:custGeom>
              <a:avLst/>
              <a:gdLst>
                <a:gd name="T0" fmla="*/ 7 w 7"/>
                <a:gd name="T1" fmla="*/ 7 h 15"/>
                <a:gd name="T2" fmla="*/ 0 w 7"/>
                <a:gd name="T3" fmla="*/ 7 h 15"/>
                <a:gd name="T4" fmla="*/ 7 w 7"/>
                <a:gd name="T5" fmla="*/ 0 h 15"/>
                <a:gd name="T6" fmla="*/ 7 w 7"/>
                <a:gd name="T7" fmla="*/ 7 h 15"/>
                <a:gd name="T8" fmla="*/ 7 w 7"/>
                <a:gd name="T9" fmla="*/ 15 h 15"/>
              </a:gdLst>
              <a:ahLst/>
              <a:cxnLst>
                <a:cxn ang="0">
                  <a:pos x="T0" y="T1"/>
                </a:cxn>
                <a:cxn ang="0">
                  <a:pos x="T2" y="T3"/>
                </a:cxn>
                <a:cxn ang="0">
                  <a:pos x="T4" y="T5"/>
                </a:cxn>
                <a:cxn ang="0">
                  <a:pos x="T6" y="T7"/>
                </a:cxn>
                <a:cxn ang="0">
                  <a:pos x="T8" y="T9"/>
                </a:cxn>
              </a:cxnLst>
              <a:rect l="0" t="0" r="r" b="b"/>
              <a:pathLst>
                <a:path w="7" h="15">
                  <a:moveTo>
                    <a:pt x="7" y="7"/>
                  </a:moveTo>
                  <a:lnTo>
                    <a:pt x="0" y="7"/>
                  </a:lnTo>
                  <a:lnTo>
                    <a:pt x="7" y="0"/>
                  </a:lnTo>
                  <a:lnTo>
                    <a:pt x="7" y="7"/>
                  </a:lnTo>
                  <a:lnTo>
                    <a:pt x="7"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8" name="Freeform 43"/>
            <p:cNvSpPr>
              <a:spLocks/>
            </p:cNvSpPr>
            <p:nvPr/>
          </p:nvSpPr>
          <p:spPr bwMode="auto">
            <a:xfrm>
              <a:off x="2248" y="2839"/>
              <a:ext cx="7" cy="15"/>
            </a:xfrm>
            <a:custGeom>
              <a:avLst/>
              <a:gdLst>
                <a:gd name="T0" fmla="*/ 7 w 7"/>
                <a:gd name="T1" fmla="*/ 8 h 15"/>
                <a:gd name="T2" fmla="*/ 0 w 7"/>
                <a:gd name="T3" fmla="*/ 15 h 15"/>
                <a:gd name="T4" fmla="*/ 0 w 7"/>
                <a:gd name="T5" fmla="*/ 0 h 15"/>
                <a:gd name="T6" fmla="*/ 7 w 7"/>
                <a:gd name="T7" fmla="*/ 0 h 15"/>
                <a:gd name="T8" fmla="*/ 7 w 7"/>
                <a:gd name="T9" fmla="*/ 8 h 15"/>
              </a:gdLst>
              <a:ahLst/>
              <a:cxnLst>
                <a:cxn ang="0">
                  <a:pos x="T0" y="T1"/>
                </a:cxn>
                <a:cxn ang="0">
                  <a:pos x="T2" y="T3"/>
                </a:cxn>
                <a:cxn ang="0">
                  <a:pos x="T4" y="T5"/>
                </a:cxn>
                <a:cxn ang="0">
                  <a:pos x="T6" y="T7"/>
                </a:cxn>
                <a:cxn ang="0">
                  <a:pos x="T8" y="T9"/>
                </a:cxn>
              </a:cxnLst>
              <a:rect l="0" t="0" r="r" b="b"/>
              <a:pathLst>
                <a:path w="7" h="15">
                  <a:moveTo>
                    <a:pt x="7" y="8"/>
                  </a:moveTo>
                  <a:lnTo>
                    <a:pt x="0" y="15"/>
                  </a:lnTo>
                  <a:lnTo>
                    <a:pt x="0" y="0"/>
                  </a:lnTo>
                  <a:lnTo>
                    <a:pt x="7" y="0"/>
                  </a:lnTo>
                  <a:lnTo>
                    <a:pt x="7"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9" name="Freeform 44"/>
            <p:cNvSpPr>
              <a:spLocks/>
            </p:cNvSpPr>
            <p:nvPr/>
          </p:nvSpPr>
          <p:spPr bwMode="auto">
            <a:xfrm>
              <a:off x="2248" y="2839"/>
              <a:ext cx="7" cy="15"/>
            </a:xfrm>
            <a:custGeom>
              <a:avLst/>
              <a:gdLst>
                <a:gd name="T0" fmla="*/ 7 w 7"/>
                <a:gd name="T1" fmla="*/ 8 h 15"/>
                <a:gd name="T2" fmla="*/ 0 w 7"/>
                <a:gd name="T3" fmla="*/ 15 h 15"/>
                <a:gd name="T4" fmla="*/ 0 w 7"/>
                <a:gd name="T5" fmla="*/ 0 h 15"/>
                <a:gd name="T6" fmla="*/ 7 w 7"/>
                <a:gd name="T7" fmla="*/ 0 h 15"/>
                <a:gd name="T8" fmla="*/ 7 w 7"/>
                <a:gd name="T9" fmla="*/ 8 h 15"/>
                <a:gd name="T10" fmla="*/ 7 w 7"/>
                <a:gd name="T11" fmla="*/ 15 h 15"/>
              </a:gdLst>
              <a:ahLst/>
              <a:cxnLst>
                <a:cxn ang="0">
                  <a:pos x="T0" y="T1"/>
                </a:cxn>
                <a:cxn ang="0">
                  <a:pos x="T2" y="T3"/>
                </a:cxn>
                <a:cxn ang="0">
                  <a:pos x="T4" y="T5"/>
                </a:cxn>
                <a:cxn ang="0">
                  <a:pos x="T6" y="T7"/>
                </a:cxn>
                <a:cxn ang="0">
                  <a:pos x="T8" y="T9"/>
                </a:cxn>
                <a:cxn ang="0">
                  <a:pos x="T10" y="T11"/>
                </a:cxn>
              </a:cxnLst>
              <a:rect l="0" t="0" r="r" b="b"/>
              <a:pathLst>
                <a:path w="7" h="15">
                  <a:moveTo>
                    <a:pt x="7" y="8"/>
                  </a:moveTo>
                  <a:lnTo>
                    <a:pt x="0" y="15"/>
                  </a:lnTo>
                  <a:lnTo>
                    <a:pt x="0" y="0"/>
                  </a:lnTo>
                  <a:lnTo>
                    <a:pt x="7" y="0"/>
                  </a:lnTo>
                  <a:lnTo>
                    <a:pt x="7" y="8"/>
                  </a:lnTo>
                  <a:lnTo>
                    <a:pt x="7"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0" name="Freeform 45"/>
            <p:cNvSpPr>
              <a:spLocks/>
            </p:cNvSpPr>
            <p:nvPr/>
          </p:nvSpPr>
          <p:spPr bwMode="auto">
            <a:xfrm>
              <a:off x="1930" y="1398"/>
              <a:ext cx="302" cy="485"/>
            </a:xfrm>
            <a:custGeom>
              <a:avLst/>
              <a:gdLst>
                <a:gd name="T0" fmla="*/ 302 w 302"/>
                <a:gd name="T1" fmla="*/ 326 h 485"/>
                <a:gd name="T2" fmla="*/ 287 w 302"/>
                <a:gd name="T3" fmla="*/ 311 h 485"/>
                <a:gd name="T4" fmla="*/ 280 w 302"/>
                <a:gd name="T5" fmla="*/ 318 h 485"/>
                <a:gd name="T6" fmla="*/ 249 w 302"/>
                <a:gd name="T7" fmla="*/ 311 h 485"/>
                <a:gd name="T8" fmla="*/ 219 w 302"/>
                <a:gd name="T9" fmla="*/ 326 h 485"/>
                <a:gd name="T10" fmla="*/ 212 w 302"/>
                <a:gd name="T11" fmla="*/ 295 h 485"/>
                <a:gd name="T12" fmla="*/ 196 w 302"/>
                <a:gd name="T13" fmla="*/ 288 h 485"/>
                <a:gd name="T14" fmla="*/ 189 w 302"/>
                <a:gd name="T15" fmla="*/ 235 h 485"/>
                <a:gd name="T16" fmla="*/ 166 w 302"/>
                <a:gd name="T17" fmla="*/ 242 h 485"/>
                <a:gd name="T18" fmla="*/ 159 w 302"/>
                <a:gd name="T19" fmla="*/ 235 h 485"/>
                <a:gd name="T20" fmla="*/ 181 w 302"/>
                <a:gd name="T21" fmla="*/ 167 h 485"/>
                <a:gd name="T22" fmla="*/ 159 w 302"/>
                <a:gd name="T23" fmla="*/ 159 h 485"/>
                <a:gd name="T24" fmla="*/ 143 w 302"/>
                <a:gd name="T25" fmla="*/ 121 h 485"/>
                <a:gd name="T26" fmla="*/ 128 w 302"/>
                <a:gd name="T27" fmla="*/ 106 h 485"/>
                <a:gd name="T28" fmla="*/ 136 w 302"/>
                <a:gd name="T29" fmla="*/ 91 h 485"/>
                <a:gd name="T30" fmla="*/ 121 w 302"/>
                <a:gd name="T31" fmla="*/ 75 h 485"/>
                <a:gd name="T32" fmla="*/ 136 w 302"/>
                <a:gd name="T33" fmla="*/ 15 h 485"/>
                <a:gd name="T34" fmla="*/ 98 w 302"/>
                <a:gd name="T35" fmla="*/ 0 h 485"/>
                <a:gd name="T36" fmla="*/ 60 w 302"/>
                <a:gd name="T37" fmla="*/ 167 h 485"/>
                <a:gd name="T38" fmla="*/ 60 w 302"/>
                <a:gd name="T39" fmla="*/ 189 h 485"/>
                <a:gd name="T40" fmla="*/ 75 w 302"/>
                <a:gd name="T41" fmla="*/ 212 h 485"/>
                <a:gd name="T42" fmla="*/ 22 w 302"/>
                <a:gd name="T43" fmla="*/ 280 h 485"/>
                <a:gd name="T44" fmla="*/ 37 w 302"/>
                <a:gd name="T45" fmla="*/ 295 h 485"/>
                <a:gd name="T46" fmla="*/ 0 w 302"/>
                <a:gd name="T47" fmla="*/ 432 h 485"/>
                <a:gd name="T48" fmla="*/ 136 w 302"/>
                <a:gd name="T49" fmla="*/ 462 h 485"/>
                <a:gd name="T50" fmla="*/ 272 w 302"/>
                <a:gd name="T51" fmla="*/ 485 h 485"/>
                <a:gd name="T52" fmla="*/ 302 w 302"/>
                <a:gd name="T53" fmla="*/ 32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5">
                  <a:moveTo>
                    <a:pt x="302" y="326"/>
                  </a:moveTo>
                  <a:lnTo>
                    <a:pt x="287" y="311"/>
                  </a:lnTo>
                  <a:lnTo>
                    <a:pt x="280" y="318"/>
                  </a:lnTo>
                  <a:lnTo>
                    <a:pt x="249" y="311"/>
                  </a:lnTo>
                  <a:lnTo>
                    <a:pt x="219" y="326"/>
                  </a:lnTo>
                  <a:lnTo>
                    <a:pt x="212" y="295"/>
                  </a:lnTo>
                  <a:lnTo>
                    <a:pt x="196" y="288"/>
                  </a:lnTo>
                  <a:lnTo>
                    <a:pt x="189" y="235"/>
                  </a:lnTo>
                  <a:lnTo>
                    <a:pt x="166" y="242"/>
                  </a:lnTo>
                  <a:lnTo>
                    <a:pt x="159" y="235"/>
                  </a:lnTo>
                  <a:lnTo>
                    <a:pt x="181" y="167"/>
                  </a:lnTo>
                  <a:lnTo>
                    <a:pt x="159" y="159"/>
                  </a:lnTo>
                  <a:lnTo>
                    <a:pt x="143" y="121"/>
                  </a:lnTo>
                  <a:lnTo>
                    <a:pt x="128" y="106"/>
                  </a:lnTo>
                  <a:lnTo>
                    <a:pt x="136" y="91"/>
                  </a:lnTo>
                  <a:lnTo>
                    <a:pt x="121" y="75"/>
                  </a:lnTo>
                  <a:lnTo>
                    <a:pt x="136" y="15"/>
                  </a:lnTo>
                  <a:lnTo>
                    <a:pt x="98" y="0"/>
                  </a:lnTo>
                  <a:lnTo>
                    <a:pt x="60" y="167"/>
                  </a:lnTo>
                  <a:lnTo>
                    <a:pt x="60" y="189"/>
                  </a:lnTo>
                  <a:lnTo>
                    <a:pt x="75" y="212"/>
                  </a:lnTo>
                  <a:lnTo>
                    <a:pt x="22" y="280"/>
                  </a:lnTo>
                  <a:lnTo>
                    <a:pt x="37" y="295"/>
                  </a:lnTo>
                  <a:lnTo>
                    <a:pt x="0" y="432"/>
                  </a:lnTo>
                  <a:lnTo>
                    <a:pt x="136" y="462"/>
                  </a:lnTo>
                  <a:lnTo>
                    <a:pt x="272" y="485"/>
                  </a:lnTo>
                  <a:lnTo>
                    <a:pt x="302" y="326"/>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1" name="Freeform 46"/>
            <p:cNvSpPr>
              <a:spLocks/>
            </p:cNvSpPr>
            <p:nvPr/>
          </p:nvSpPr>
          <p:spPr bwMode="auto">
            <a:xfrm>
              <a:off x="1930" y="1398"/>
              <a:ext cx="302" cy="485"/>
            </a:xfrm>
            <a:custGeom>
              <a:avLst/>
              <a:gdLst>
                <a:gd name="T0" fmla="*/ 302 w 302"/>
                <a:gd name="T1" fmla="*/ 326 h 485"/>
                <a:gd name="T2" fmla="*/ 287 w 302"/>
                <a:gd name="T3" fmla="*/ 311 h 485"/>
                <a:gd name="T4" fmla="*/ 280 w 302"/>
                <a:gd name="T5" fmla="*/ 318 h 485"/>
                <a:gd name="T6" fmla="*/ 249 w 302"/>
                <a:gd name="T7" fmla="*/ 311 h 485"/>
                <a:gd name="T8" fmla="*/ 219 w 302"/>
                <a:gd name="T9" fmla="*/ 326 h 485"/>
                <a:gd name="T10" fmla="*/ 212 w 302"/>
                <a:gd name="T11" fmla="*/ 295 h 485"/>
                <a:gd name="T12" fmla="*/ 196 w 302"/>
                <a:gd name="T13" fmla="*/ 288 h 485"/>
                <a:gd name="T14" fmla="*/ 189 w 302"/>
                <a:gd name="T15" fmla="*/ 235 h 485"/>
                <a:gd name="T16" fmla="*/ 166 w 302"/>
                <a:gd name="T17" fmla="*/ 242 h 485"/>
                <a:gd name="T18" fmla="*/ 159 w 302"/>
                <a:gd name="T19" fmla="*/ 235 h 485"/>
                <a:gd name="T20" fmla="*/ 181 w 302"/>
                <a:gd name="T21" fmla="*/ 167 h 485"/>
                <a:gd name="T22" fmla="*/ 159 w 302"/>
                <a:gd name="T23" fmla="*/ 159 h 485"/>
                <a:gd name="T24" fmla="*/ 143 w 302"/>
                <a:gd name="T25" fmla="*/ 121 h 485"/>
                <a:gd name="T26" fmla="*/ 128 w 302"/>
                <a:gd name="T27" fmla="*/ 106 h 485"/>
                <a:gd name="T28" fmla="*/ 136 w 302"/>
                <a:gd name="T29" fmla="*/ 91 h 485"/>
                <a:gd name="T30" fmla="*/ 121 w 302"/>
                <a:gd name="T31" fmla="*/ 75 h 485"/>
                <a:gd name="T32" fmla="*/ 136 w 302"/>
                <a:gd name="T33" fmla="*/ 15 h 485"/>
                <a:gd name="T34" fmla="*/ 98 w 302"/>
                <a:gd name="T35" fmla="*/ 0 h 485"/>
                <a:gd name="T36" fmla="*/ 60 w 302"/>
                <a:gd name="T37" fmla="*/ 167 h 485"/>
                <a:gd name="T38" fmla="*/ 60 w 302"/>
                <a:gd name="T39" fmla="*/ 189 h 485"/>
                <a:gd name="T40" fmla="*/ 75 w 302"/>
                <a:gd name="T41" fmla="*/ 212 h 485"/>
                <a:gd name="T42" fmla="*/ 22 w 302"/>
                <a:gd name="T43" fmla="*/ 280 h 485"/>
                <a:gd name="T44" fmla="*/ 37 w 302"/>
                <a:gd name="T45" fmla="*/ 295 h 485"/>
                <a:gd name="T46" fmla="*/ 0 w 302"/>
                <a:gd name="T47" fmla="*/ 432 h 485"/>
                <a:gd name="T48" fmla="*/ 136 w 302"/>
                <a:gd name="T49" fmla="*/ 462 h 485"/>
                <a:gd name="T50" fmla="*/ 272 w 302"/>
                <a:gd name="T51" fmla="*/ 485 h 485"/>
                <a:gd name="T52" fmla="*/ 302 w 302"/>
                <a:gd name="T53" fmla="*/ 326 h 485"/>
                <a:gd name="T54" fmla="*/ 302 w 302"/>
                <a:gd name="T55" fmla="*/ 33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5">
                  <a:moveTo>
                    <a:pt x="302" y="326"/>
                  </a:moveTo>
                  <a:lnTo>
                    <a:pt x="287" y="311"/>
                  </a:lnTo>
                  <a:lnTo>
                    <a:pt x="280" y="318"/>
                  </a:lnTo>
                  <a:lnTo>
                    <a:pt x="249" y="311"/>
                  </a:lnTo>
                  <a:lnTo>
                    <a:pt x="219" y="326"/>
                  </a:lnTo>
                  <a:lnTo>
                    <a:pt x="212" y="295"/>
                  </a:lnTo>
                  <a:lnTo>
                    <a:pt x="196" y="288"/>
                  </a:lnTo>
                  <a:lnTo>
                    <a:pt x="189" y="235"/>
                  </a:lnTo>
                  <a:lnTo>
                    <a:pt x="166" y="242"/>
                  </a:lnTo>
                  <a:lnTo>
                    <a:pt x="159" y="235"/>
                  </a:lnTo>
                  <a:lnTo>
                    <a:pt x="181" y="167"/>
                  </a:lnTo>
                  <a:lnTo>
                    <a:pt x="159" y="159"/>
                  </a:lnTo>
                  <a:lnTo>
                    <a:pt x="143" y="121"/>
                  </a:lnTo>
                  <a:lnTo>
                    <a:pt x="128" y="106"/>
                  </a:lnTo>
                  <a:lnTo>
                    <a:pt x="136" y="91"/>
                  </a:lnTo>
                  <a:lnTo>
                    <a:pt x="121" y="75"/>
                  </a:lnTo>
                  <a:lnTo>
                    <a:pt x="136" y="15"/>
                  </a:lnTo>
                  <a:lnTo>
                    <a:pt x="98" y="0"/>
                  </a:lnTo>
                  <a:lnTo>
                    <a:pt x="60" y="167"/>
                  </a:lnTo>
                  <a:lnTo>
                    <a:pt x="60" y="189"/>
                  </a:lnTo>
                  <a:lnTo>
                    <a:pt x="75" y="212"/>
                  </a:lnTo>
                  <a:lnTo>
                    <a:pt x="22" y="280"/>
                  </a:lnTo>
                  <a:lnTo>
                    <a:pt x="37" y="295"/>
                  </a:lnTo>
                  <a:lnTo>
                    <a:pt x="0" y="432"/>
                  </a:lnTo>
                  <a:lnTo>
                    <a:pt x="136" y="462"/>
                  </a:lnTo>
                  <a:lnTo>
                    <a:pt x="272" y="485"/>
                  </a:lnTo>
                  <a:lnTo>
                    <a:pt x="302" y="326"/>
                  </a:lnTo>
                  <a:lnTo>
                    <a:pt x="302" y="33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2" name="Freeform 47"/>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7 h 356"/>
                <a:gd name="T8" fmla="*/ 53 w 197"/>
                <a:gd name="T9" fmla="*/ 30 h 356"/>
                <a:gd name="T10" fmla="*/ 53 w 197"/>
                <a:gd name="T11" fmla="*/ 53 h 356"/>
                <a:gd name="T12" fmla="*/ 46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6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7" h="356">
                  <a:moveTo>
                    <a:pt x="189" y="212"/>
                  </a:moveTo>
                  <a:lnTo>
                    <a:pt x="182" y="45"/>
                  </a:lnTo>
                  <a:lnTo>
                    <a:pt x="159" y="0"/>
                  </a:lnTo>
                  <a:lnTo>
                    <a:pt x="30" y="7"/>
                  </a:lnTo>
                  <a:lnTo>
                    <a:pt x="53" y="30"/>
                  </a:lnTo>
                  <a:lnTo>
                    <a:pt x="53" y="53"/>
                  </a:lnTo>
                  <a:lnTo>
                    <a:pt x="46" y="68"/>
                  </a:lnTo>
                  <a:lnTo>
                    <a:pt x="15" y="76"/>
                  </a:lnTo>
                  <a:lnTo>
                    <a:pt x="23" y="106"/>
                  </a:lnTo>
                  <a:lnTo>
                    <a:pt x="0" y="144"/>
                  </a:lnTo>
                  <a:lnTo>
                    <a:pt x="8" y="182"/>
                  </a:lnTo>
                  <a:lnTo>
                    <a:pt x="38" y="212"/>
                  </a:lnTo>
                  <a:lnTo>
                    <a:pt x="46"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3" name="Freeform 48"/>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7 h 356"/>
                <a:gd name="T8" fmla="*/ 53 w 197"/>
                <a:gd name="T9" fmla="*/ 30 h 356"/>
                <a:gd name="T10" fmla="*/ 53 w 197"/>
                <a:gd name="T11" fmla="*/ 53 h 356"/>
                <a:gd name="T12" fmla="*/ 46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6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 name="T50" fmla="*/ 189 w 197"/>
                <a:gd name="T51"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356">
                  <a:moveTo>
                    <a:pt x="189" y="212"/>
                  </a:moveTo>
                  <a:lnTo>
                    <a:pt x="182" y="45"/>
                  </a:lnTo>
                  <a:lnTo>
                    <a:pt x="159" y="0"/>
                  </a:lnTo>
                  <a:lnTo>
                    <a:pt x="30" y="7"/>
                  </a:lnTo>
                  <a:lnTo>
                    <a:pt x="53" y="30"/>
                  </a:lnTo>
                  <a:lnTo>
                    <a:pt x="53" y="53"/>
                  </a:lnTo>
                  <a:lnTo>
                    <a:pt x="46" y="68"/>
                  </a:lnTo>
                  <a:lnTo>
                    <a:pt x="15" y="76"/>
                  </a:lnTo>
                  <a:lnTo>
                    <a:pt x="23" y="106"/>
                  </a:lnTo>
                  <a:lnTo>
                    <a:pt x="0" y="144"/>
                  </a:lnTo>
                  <a:lnTo>
                    <a:pt x="8" y="182"/>
                  </a:lnTo>
                  <a:lnTo>
                    <a:pt x="38" y="212"/>
                  </a:lnTo>
                  <a:lnTo>
                    <a:pt x="46"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lnTo>
                    <a:pt x="189" y="22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4" name="Freeform 49"/>
            <p:cNvSpPr>
              <a:spLocks/>
            </p:cNvSpPr>
            <p:nvPr/>
          </p:nvSpPr>
          <p:spPr bwMode="auto">
            <a:xfrm>
              <a:off x="3300" y="1929"/>
              <a:ext cx="152" cy="258"/>
            </a:xfrm>
            <a:custGeom>
              <a:avLst/>
              <a:gdLst>
                <a:gd name="T0" fmla="*/ 152 w 152"/>
                <a:gd name="T1" fmla="*/ 182 h 258"/>
                <a:gd name="T2" fmla="*/ 121 w 152"/>
                <a:gd name="T3" fmla="*/ 189 h 258"/>
                <a:gd name="T4" fmla="*/ 121 w 152"/>
                <a:gd name="T5" fmla="*/ 197 h 258"/>
                <a:gd name="T6" fmla="*/ 99 w 152"/>
                <a:gd name="T7" fmla="*/ 242 h 258"/>
                <a:gd name="T8" fmla="*/ 84 w 152"/>
                <a:gd name="T9" fmla="*/ 227 h 258"/>
                <a:gd name="T10" fmla="*/ 68 w 152"/>
                <a:gd name="T11" fmla="*/ 250 h 258"/>
                <a:gd name="T12" fmla="*/ 61 w 152"/>
                <a:gd name="T13" fmla="*/ 242 h 258"/>
                <a:gd name="T14" fmla="*/ 46 w 152"/>
                <a:gd name="T15" fmla="*/ 258 h 258"/>
                <a:gd name="T16" fmla="*/ 23 w 152"/>
                <a:gd name="T17" fmla="*/ 242 h 258"/>
                <a:gd name="T18" fmla="*/ 23 w 152"/>
                <a:gd name="T19" fmla="*/ 258 h 258"/>
                <a:gd name="T20" fmla="*/ 8 w 152"/>
                <a:gd name="T21" fmla="*/ 250 h 258"/>
                <a:gd name="T22" fmla="*/ 0 w 152"/>
                <a:gd name="T23" fmla="*/ 258 h 258"/>
                <a:gd name="T24" fmla="*/ 0 w 152"/>
                <a:gd name="T25" fmla="*/ 227 h 258"/>
                <a:gd name="T26" fmla="*/ 23 w 152"/>
                <a:gd name="T27" fmla="*/ 197 h 258"/>
                <a:gd name="T28" fmla="*/ 15 w 152"/>
                <a:gd name="T29" fmla="*/ 174 h 258"/>
                <a:gd name="T30" fmla="*/ 8 w 152"/>
                <a:gd name="T31" fmla="*/ 7 h 258"/>
                <a:gd name="T32" fmla="*/ 15 w 152"/>
                <a:gd name="T33" fmla="*/ 15 h 258"/>
                <a:gd name="T34" fmla="*/ 38 w 152"/>
                <a:gd name="T35" fmla="*/ 7 h 258"/>
                <a:gd name="T36" fmla="*/ 129 w 152"/>
                <a:gd name="T37" fmla="*/ 0 h 258"/>
                <a:gd name="T38" fmla="*/ 152 w 152"/>
                <a:gd name="T39" fmla="*/ 159 h 258"/>
                <a:gd name="T40" fmla="*/ 152 w 152"/>
                <a:gd name="T41" fmla="*/ 18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258">
                  <a:moveTo>
                    <a:pt x="152" y="182"/>
                  </a:moveTo>
                  <a:lnTo>
                    <a:pt x="121" y="189"/>
                  </a:lnTo>
                  <a:lnTo>
                    <a:pt x="121" y="197"/>
                  </a:lnTo>
                  <a:lnTo>
                    <a:pt x="99" y="242"/>
                  </a:lnTo>
                  <a:lnTo>
                    <a:pt x="84" y="227"/>
                  </a:lnTo>
                  <a:lnTo>
                    <a:pt x="68" y="250"/>
                  </a:lnTo>
                  <a:lnTo>
                    <a:pt x="61" y="242"/>
                  </a:lnTo>
                  <a:lnTo>
                    <a:pt x="46" y="258"/>
                  </a:lnTo>
                  <a:lnTo>
                    <a:pt x="23" y="242"/>
                  </a:lnTo>
                  <a:lnTo>
                    <a:pt x="23" y="258"/>
                  </a:lnTo>
                  <a:lnTo>
                    <a:pt x="8" y="250"/>
                  </a:lnTo>
                  <a:lnTo>
                    <a:pt x="0" y="258"/>
                  </a:lnTo>
                  <a:lnTo>
                    <a:pt x="0" y="227"/>
                  </a:lnTo>
                  <a:lnTo>
                    <a:pt x="23" y="197"/>
                  </a:lnTo>
                  <a:lnTo>
                    <a:pt x="15" y="174"/>
                  </a:lnTo>
                  <a:lnTo>
                    <a:pt x="8" y="7"/>
                  </a:lnTo>
                  <a:lnTo>
                    <a:pt x="15" y="15"/>
                  </a:lnTo>
                  <a:lnTo>
                    <a:pt x="38" y="7"/>
                  </a:lnTo>
                  <a:lnTo>
                    <a:pt x="129" y="0"/>
                  </a:lnTo>
                  <a:lnTo>
                    <a:pt x="152" y="159"/>
                  </a:lnTo>
                  <a:lnTo>
                    <a:pt x="152" y="18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5" name="Freeform 50"/>
            <p:cNvSpPr>
              <a:spLocks/>
            </p:cNvSpPr>
            <p:nvPr/>
          </p:nvSpPr>
          <p:spPr bwMode="auto">
            <a:xfrm>
              <a:off x="3300" y="1929"/>
              <a:ext cx="152" cy="258"/>
            </a:xfrm>
            <a:custGeom>
              <a:avLst/>
              <a:gdLst>
                <a:gd name="T0" fmla="*/ 152 w 152"/>
                <a:gd name="T1" fmla="*/ 182 h 258"/>
                <a:gd name="T2" fmla="*/ 121 w 152"/>
                <a:gd name="T3" fmla="*/ 189 h 258"/>
                <a:gd name="T4" fmla="*/ 121 w 152"/>
                <a:gd name="T5" fmla="*/ 197 h 258"/>
                <a:gd name="T6" fmla="*/ 99 w 152"/>
                <a:gd name="T7" fmla="*/ 242 h 258"/>
                <a:gd name="T8" fmla="*/ 84 w 152"/>
                <a:gd name="T9" fmla="*/ 227 h 258"/>
                <a:gd name="T10" fmla="*/ 68 w 152"/>
                <a:gd name="T11" fmla="*/ 250 h 258"/>
                <a:gd name="T12" fmla="*/ 61 w 152"/>
                <a:gd name="T13" fmla="*/ 242 h 258"/>
                <a:gd name="T14" fmla="*/ 46 w 152"/>
                <a:gd name="T15" fmla="*/ 258 h 258"/>
                <a:gd name="T16" fmla="*/ 23 w 152"/>
                <a:gd name="T17" fmla="*/ 242 h 258"/>
                <a:gd name="T18" fmla="*/ 23 w 152"/>
                <a:gd name="T19" fmla="*/ 258 h 258"/>
                <a:gd name="T20" fmla="*/ 8 w 152"/>
                <a:gd name="T21" fmla="*/ 250 h 258"/>
                <a:gd name="T22" fmla="*/ 0 w 152"/>
                <a:gd name="T23" fmla="*/ 258 h 258"/>
                <a:gd name="T24" fmla="*/ 0 w 152"/>
                <a:gd name="T25" fmla="*/ 227 h 258"/>
                <a:gd name="T26" fmla="*/ 23 w 152"/>
                <a:gd name="T27" fmla="*/ 197 h 258"/>
                <a:gd name="T28" fmla="*/ 15 w 152"/>
                <a:gd name="T29" fmla="*/ 174 h 258"/>
                <a:gd name="T30" fmla="*/ 8 w 152"/>
                <a:gd name="T31" fmla="*/ 7 h 258"/>
                <a:gd name="T32" fmla="*/ 15 w 152"/>
                <a:gd name="T33" fmla="*/ 15 h 258"/>
                <a:gd name="T34" fmla="*/ 38 w 152"/>
                <a:gd name="T35" fmla="*/ 7 h 258"/>
                <a:gd name="T36" fmla="*/ 129 w 152"/>
                <a:gd name="T37" fmla="*/ 0 h 258"/>
                <a:gd name="T38" fmla="*/ 152 w 152"/>
                <a:gd name="T39" fmla="*/ 159 h 258"/>
                <a:gd name="T40" fmla="*/ 152 w 152"/>
                <a:gd name="T41" fmla="*/ 182 h 258"/>
                <a:gd name="T42" fmla="*/ 152 w 152"/>
                <a:gd name="T43" fmla="*/ 18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258">
                  <a:moveTo>
                    <a:pt x="152" y="182"/>
                  </a:moveTo>
                  <a:lnTo>
                    <a:pt x="121" y="189"/>
                  </a:lnTo>
                  <a:lnTo>
                    <a:pt x="121" y="197"/>
                  </a:lnTo>
                  <a:lnTo>
                    <a:pt x="99" y="242"/>
                  </a:lnTo>
                  <a:lnTo>
                    <a:pt x="84" y="227"/>
                  </a:lnTo>
                  <a:lnTo>
                    <a:pt x="68" y="250"/>
                  </a:lnTo>
                  <a:lnTo>
                    <a:pt x="61" y="242"/>
                  </a:lnTo>
                  <a:lnTo>
                    <a:pt x="46" y="258"/>
                  </a:lnTo>
                  <a:lnTo>
                    <a:pt x="23" y="242"/>
                  </a:lnTo>
                  <a:lnTo>
                    <a:pt x="23" y="258"/>
                  </a:lnTo>
                  <a:lnTo>
                    <a:pt x="8" y="250"/>
                  </a:lnTo>
                  <a:lnTo>
                    <a:pt x="0" y="258"/>
                  </a:lnTo>
                  <a:lnTo>
                    <a:pt x="0" y="227"/>
                  </a:lnTo>
                  <a:lnTo>
                    <a:pt x="23" y="197"/>
                  </a:lnTo>
                  <a:lnTo>
                    <a:pt x="15" y="174"/>
                  </a:lnTo>
                  <a:lnTo>
                    <a:pt x="8" y="7"/>
                  </a:lnTo>
                  <a:lnTo>
                    <a:pt x="15" y="15"/>
                  </a:lnTo>
                  <a:lnTo>
                    <a:pt x="38" y="7"/>
                  </a:lnTo>
                  <a:lnTo>
                    <a:pt x="129" y="0"/>
                  </a:lnTo>
                  <a:lnTo>
                    <a:pt x="152" y="159"/>
                  </a:lnTo>
                  <a:lnTo>
                    <a:pt x="152" y="182"/>
                  </a:lnTo>
                  <a:lnTo>
                    <a:pt x="152" y="18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6" name="Freeform 51"/>
            <p:cNvSpPr>
              <a:spLocks/>
            </p:cNvSpPr>
            <p:nvPr/>
          </p:nvSpPr>
          <p:spPr bwMode="auto">
            <a:xfrm>
              <a:off x="2876" y="1838"/>
              <a:ext cx="303" cy="197"/>
            </a:xfrm>
            <a:custGeom>
              <a:avLst/>
              <a:gdLst>
                <a:gd name="T0" fmla="*/ 303 w 303"/>
                <a:gd name="T1" fmla="*/ 83 h 197"/>
                <a:gd name="T2" fmla="*/ 280 w 303"/>
                <a:gd name="T3" fmla="*/ 60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6 w 303"/>
                <a:gd name="T33" fmla="*/ 121 h 197"/>
                <a:gd name="T34" fmla="*/ 303 w 303"/>
                <a:gd name="T35" fmla="*/ 106 h 197"/>
                <a:gd name="T36" fmla="*/ 303 w 303"/>
                <a:gd name="T37" fmla="*/ 8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97">
                  <a:moveTo>
                    <a:pt x="303" y="83"/>
                  </a:moveTo>
                  <a:lnTo>
                    <a:pt x="280" y="60"/>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6" y="121"/>
                  </a:lnTo>
                  <a:lnTo>
                    <a:pt x="303" y="106"/>
                  </a:lnTo>
                  <a:lnTo>
                    <a:pt x="303" y="83"/>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7" name="Freeform 52"/>
            <p:cNvSpPr>
              <a:spLocks/>
            </p:cNvSpPr>
            <p:nvPr/>
          </p:nvSpPr>
          <p:spPr bwMode="auto">
            <a:xfrm>
              <a:off x="2876" y="1838"/>
              <a:ext cx="303" cy="197"/>
            </a:xfrm>
            <a:custGeom>
              <a:avLst/>
              <a:gdLst>
                <a:gd name="T0" fmla="*/ 303 w 303"/>
                <a:gd name="T1" fmla="*/ 83 h 197"/>
                <a:gd name="T2" fmla="*/ 280 w 303"/>
                <a:gd name="T3" fmla="*/ 60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6 w 303"/>
                <a:gd name="T33" fmla="*/ 121 h 197"/>
                <a:gd name="T34" fmla="*/ 303 w 303"/>
                <a:gd name="T35" fmla="*/ 106 h 197"/>
                <a:gd name="T36" fmla="*/ 303 w 303"/>
                <a:gd name="T37" fmla="*/ 83 h 197"/>
                <a:gd name="T38" fmla="*/ 303 w 303"/>
                <a:gd name="T39" fmla="*/ 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197">
                  <a:moveTo>
                    <a:pt x="303" y="83"/>
                  </a:moveTo>
                  <a:lnTo>
                    <a:pt x="280" y="60"/>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6" y="121"/>
                  </a:lnTo>
                  <a:lnTo>
                    <a:pt x="303" y="106"/>
                  </a:lnTo>
                  <a:lnTo>
                    <a:pt x="303" y="83"/>
                  </a:lnTo>
                  <a:lnTo>
                    <a:pt x="303" y="9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8" name="Freeform 53"/>
            <p:cNvSpPr>
              <a:spLocks/>
            </p:cNvSpPr>
            <p:nvPr/>
          </p:nvSpPr>
          <p:spPr bwMode="auto">
            <a:xfrm>
              <a:off x="2604" y="2058"/>
              <a:ext cx="371" cy="197"/>
            </a:xfrm>
            <a:custGeom>
              <a:avLst/>
              <a:gdLst>
                <a:gd name="T0" fmla="*/ 371 w 371"/>
                <a:gd name="T1" fmla="*/ 197 h 197"/>
                <a:gd name="T2" fmla="*/ 0 w 371"/>
                <a:gd name="T3" fmla="*/ 189 h 197"/>
                <a:gd name="T4" fmla="*/ 15 w 371"/>
                <a:gd name="T5" fmla="*/ 0 h 197"/>
                <a:gd name="T6" fmla="*/ 333 w 371"/>
                <a:gd name="T7" fmla="*/ 7 h 197"/>
                <a:gd name="T8" fmla="*/ 355 w 371"/>
                <a:gd name="T9" fmla="*/ 15 h 197"/>
                <a:gd name="T10" fmla="*/ 355 w 371"/>
                <a:gd name="T11" fmla="*/ 22 h 197"/>
                <a:gd name="T12" fmla="*/ 348 w 371"/>
                <a:gd name="T13" fmla="*/ 38 h 197"/>
                <a:gd name="T14" fmla="*/ 371 w 371"/>
                <a:gd name="T15" fmla="*/ 60 h 197"/>
                <a:gd name="T16" fmla="*/ 371 w 371"/>
                <a:gd name="T1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197">
                  <a:moveTo>
                    <a:pt x="371" y="197"/>
                  </a:moveTo>
                  <a:lnTo>
                    <a:pt x="0" y="189"/>
                  </a:lnTo>
                  <a:lnTo>
                    <a:pt x="15" y="0"/>
                  </a:lnTo>
                  <a:lnTo>
                    <a:pt x="333" y="7"/>
                  </a:lnTo>
                  <a:lnTo>
                    <a:pt x="355" y="15"/>
                  </a:lnTo>
                  <a:lnTo>
                    <a:pt x="355" y="22"/>
                  </a:lnTo>
                  <a:lnTo>
                    <a:pt x="348" y="38"/>
                  </a:lnTo>
                  <a:lnTo>
                    <a:pt x="371" y="60"/>
                  </a:lnTo>
                  <a:lnTo>
                    <a:pt x="371" y="19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9" name="Freeform 54"/>
            <p:cNvSpPr>
              <a:spLocks/>
            </p:cNvSpPr>
            <p:nvPr/>
          </p:nvSpPr>
          <p:spPr bwMode="auto">
            <a:xfrm>
              <a:off x="2604" y="2058"/>
              <a:ext cx="371" cy="204"/>
            </a:xfrm>
            <a:custGeom>
              <a:avLst/>
              <a:gdLst>
                <a:gd name="T0" fmla="*/ 371 w 371"/>
                <a:gd name="T1" fmla="*/ 197 h 204"/>
                <a:gd name="T2" fmla="*/ 0 w 371"/>
                <a:gd name="T3" fmla="*/ 189 h 204"/>
                <a:gd name="T4" fmla="*/ 15 w 371"/>
                <a:gd name="T5" fmla="*/ 0 h 204"/>
                <a:gd name="T6" fmla="*/ 333 w 371"/>
                <a:gd name="T7" fmla="*/ 7 h 204"/>
                <a:gd name="T8" fmla="*/ 355 w 371"/>
                <a:gd name="T9" fmla="*/ 15 h 204"/>
                <a:gd name="T10" fmla="*/ 355 w 371"/>
                <a:gd name="T11" fmla="*/ 22 h 204"/>
                <a:gd name="T12" fmla="*/ 348 w 371"/>
                <a:gd name="T13" fmla="*/ 38 h 204"/>
                <a:gd name="T14" fmla="*/ 371 w 371"/>
                <a:gd name="T15" fmla="*/ 60 h 204"/>
                <a:gd name="T16" fmla="*/ 371 w 371"/>
                <a:gd name="T17" fmla="*/ 197 h 204"/>
                <a:gd name="T18" fmla="*/ 371 w 371"/>
                <a:gd name="T1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04">
                  <a:moveTo>
                    <a:pt x="371" y="197"/>
                  </a:moveTo>
                  <a:lnTo>
                    <a:pt x="0" y="189"/>
                  </a:lnTo>
                  <a:lnTo>
                    <a:pt x="15" y="0"/>
                  </a:lnTo>
                  <a:lnTo>
                    <a:pt x="333" y="7"/>
                  </a:lnTo>
                  <a:lnTo>
                    <a:pt x="355" y="15"/>
                  </a:lnTo>
                  <a:lnTo>
                    <a:pt x="355" y="22"/>
                  </a:lnTo>
                  <a:lnTo>
                    <a:pt x="348" y="38"/>
                  </a:lnTo>
                  <a:lnTo>
                    <a:pt x="371" y="60"/>
                  </a:lnTo>
                  <a:lnTo>
                    <a:pt x="371" y="197"/>
                  </a:lnTo>
                  <a:lnTo>
                    <a:pt x="371" y="20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0" name="Freeform 55"/>
            <p:cNvSpPr>
              <a:spLocks/>
            </p:cNvSpPr>
            <p:nvPr/>
          </p:nvSpPr>
          <p:spPr bwMode="auto">
            <a:xfrm>
              <a:off x="3240" y="2088"/>
              <a:ext cx="363" cy="190"/>
            </a:xfrm>
            <a:custGeom>
              <a:avLst/>
              <a:gdLst>
                <a:gd name="T0" fmla="*/ 333 w 363"/>
                <a:gd name="T1" fmla="*/ 61 h 190"/>
                <a:gd name="T2" fmla="*/ 325 w 363"/>
                <a:gd name="T3" fmla="*/ 30 h 190"/>
                <a:gd name="T4" fmla="*/ 310 w 363"/>
                <a:gd name="T5" fmla="*/ 15 h 190"/>
                <a:gd name="T6" fmla="*/ 287 w 363"/>
                <a:gd name="T7" fmla="*/ 23 h 190"/>
                <a:gd name="T8" fmla="*/ 272 w 363"/>
                <a:gd name="T9" fmla="*/ 23 h 190"/>
                <a:gd name="T10" fmla="*/ 242 w 363"/>
                <a:gd name="T11" fmla="*/ 15 h 190"/>
                <a:gd name="T12" fmla="*/ 227 w 363"/>
                <a:gd name="T13" fmla="*/ 0 h 190"/>
                <a:gd name="T14" fmla="*/ 212 w 363"/>
                <a:gd name="T15" fmla="*/ 0 h 190"/>
                <a:gd name="T16" fmla="*/ 212 w 363"/>
                <a:gd name="T17" fmla="*/ 23 h 190"/>
                <a:gd name="T18" fmla="*/ 181 w 363"/>
                <a:gd name="T19" fmla="*/ 30 h 190"/>
                <a:gd name="T20" fmla="*/ 181 w 363"/>
                <a:gd name="T21" fmla="*/ 38 h 190"/>
                <a:gd name="T22" fmla="*/ 159 w 363"/>
                <a:gd name="T23" fmla="*/ 83 h 190"/>
                <a:gd name="T24" fmla="*/ 144 w 363"/>
                <a:gd name="T25" fmla="*/ 68 h 190"/>
                <a:gd name="T26" fmla="*/ 128 w 363"/>
                <a:gd name="T27" fmla="*/ 91 h 190"/>
                <a:gd name="T28" fmla="*/ 121 w 363"/>
                <a:gd name="T29" fmla="*/ 83 h 190"/>
                <a:gd name="T30" fmla="*/ 106 w 363"/>
                <a:gd name="T31" fmla="*/ 99 h 190"/>
                <a:gd name="T32" fmla="*/ 83 w 363"/>
                <a:gd name="T33" fmla="*/ 83 h 190"/>
                <a:gd name="T34" fmla="*/ 83 w 363"/>
                <a:gd name="T35" fmla="*/ 99 h 190"/>
                <a:gd name="T36" fmla="*/ 68 w 363"/>
                <a:gd name="T37" fmla="*/ 91 h 190"/>
                <a:gd name="T38" fmla="*/ 60 w 363"/>
                <a:gd name="T39" fmla="*/ 99 h 190"/>
                <a:gd name="T40" fmla="*/ 60 w 363"/>
                <a:gd name="T41" fmla="*/ 121 h 190"/>
                <a:gd name="T42" fmla="*/ 45 w 363"/>
                <a:gd name="T43" fmla="*/ 129 h 190"/>
                <a:gd name="T44" fmla="*/ 45 w 363"/>
                <a:gd name="T45" fmla="*/ 144 h 190"/>
                <a:gd name="T46" fmla="*/ 15 w 363"/>
                <a:gd name="T47" fmla="*/ 136 h 190"/>
                <a:gd name="T48" fmla="*/ 7 w 363"/>
                <a:gd name="T49" fmla="*/ 159 h 190"/>
                <a:gd name="T50" fmla="*/ 7 w 363"/>
                <a:gd name="T51" fmla="*/ 174 h 190"/>
                <a:gd name="T52" fmla="*/ 0 w 363"/>
                <a:gd name="T53" fmla="*/ 190 h 190"/>
                <a:gd name="T54" fmla="*/ 68 w 363"/>
                <a:gd name="T55" fmla="*/ 182 h 190"/>
                <a:gd name="T56" fmla="*/ 68 w 363"/>
                <a:gd name="T57" fmla="*/ 174 h 190"/>
                <a:gd name="T58" fmla="*/ 287 w 363"/>
                <a:gd name="T59" fmla="*/ 152 h 190"/>
                <a:gd name="T60" fmla="*/ 310 w 363"/>
                <a:gd name="T61" fmla="*/ 136 h 190"/>
                <a:gd name="T62" fmla="*/ 363 w 363"/>
                <a:gd name="T63" fmla="*/ 83 h 190"/>
                <a:gd name="T64" fmla="*/ 333 w 363"/>
                <a:gd name="T65"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90">
                  <a:moveTo>
                    <a:pt x="333" y="61"/>
                  </a:moveTo>
                  <a:lnTo>
                    <a:pt x="325" y="30"/>
                  </a:lnTo>
                  <a:lnTo>
                    <a:pt x="310" y="15"/>
                  </a:lnTo>
                  <a:lnTo>
                    <a:pt x="287" y="23"/>
                  </a:lnTo>
                  <a:lnTo>
                    <a:pt x="272" y="23"/>
                  </a:lnTo>
                  <a:lnTo>
                    <a:pt x="242" y="15"/>
                  </a:lnTo>
                  <a:lnTo>
                    <a:pt x="227" y="0"/>
                  </a:lnTo>
                  <a:lnTo>
                    <a:pt x="212" y="0"/>
                  </a:lnTo>
                  <a:lnTo>
                    <a:pt x="212" y="23"/>
                  </a:lnTo>
                  <a:lnTo>
                    <a:pt x="181" y="30"/>
                  </a:lnTo>
                  <a:lnTo>
                    <a:pt x="181" y="38"/>
                  </a:lnTo>
                  <a:lnTo>
                    <a:pt x="159" y="83"/>
                  </a:lnTo>
                  <a:lnTo>
                    <a:pt x="144" y="68"/>
                  </a:lnTo>
                  <a:lnTo>
                    <a:pt x="128" y="91"/>
                  </a:lnTo>
                  <a:lnTo>
                    <a:pt x="121" y="83"/>
                  </a:lnTo>
                  <a:lnTo>
                    <a:pt x="106" y="99"/>
                  </a:lnTo>
                  <a:lnTo>
                    <a:pt x="83" y="83"/>
                  </a:lnTo>
                  <a:lnTo>
                    <a:pt x="83" y="99"/>
                  </a:lnTo>
                  <a:lnTo>
                    <a:pt x="68" y="91"/>
                  </a:lnTo>
                  <a:lnTo>
                    <a:pt x="60" y="99"/>
                  </a:lnTo>
                  <a:lnTo>
                    <a:pt x="60" y="121"/>
                  </a:lnTo>
                  <a:lnTo>
                    <a:pt x="45" y="129"/>
                  </a:lnTo>
                  <a:lnTo>
                    <a:pt x="45" y="144"/>
                  </a:lnTo>
                  <a:lnTo>
                    <a:pt x="15" y="136"/>
                  </a:lnTo>
                  <a:lnTo>
                    <a:pt x="7" y="159"/>
                  </a:lnTo>
                  <a:lnTo>
                    <a:pt x="7" y="174"/>
                  </a:lnTo>
                  <a:lnTo>
                    <a:pt x="0" y="190"/>
                  </a:lnTo>
                  <a:lnTo>
                    <a:pt x="68" y="182"/>
                  </a:lnTo>
                  <a:lnTo>
                    <a:pt x="68" y="174"/>
                  </a:lnTo>
                  <a:lnTo>
                    <a:pt x="287" y="152"/>
                  </a:lnTo>
                  <a:lnTo>
                    <a:pt x="310" y="136"/>
                  </a:lnTo>
                  <a:lnTo>
                    <a:pt x="363" y="83"/>
                  </a:lnTo>
                  <a:lnTo>
                    <a:pt x="333" y="61"/>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1" name="Freeform 56"/>
            <p:cNvSpPr>
              <a:spLocks/>
            </p:cNvSpPr>
            <p:nvPr/>
          </p:nvSpPr>
          <p:spPr bwMode="auto">
            <a:xfrm>
              <a:off x="3240" y="2088"/>
              <a:ext cx="363" cy="190"/>
            </a:xfrm>
            <a:custGeom>
              <a:avLst/>
              <a:gdLst>
                <a:gd name="T0" fmla="*/ 333 w 363"/>
                <a:gd name="T1" fmla="*/ 61 h 190"/>
                <a:gd name="T2" fmla="*/ 325 w 363"/>
                <a:gd name="T3" fmla="*/ 30 h 190"/>
                <a:gd name="T4" fmla="*/ 310 w 363"/>
                <a:gd name="T5" fmla="*/ 15 h 190"/>
                <a:gd name="T6" fmla="*/ 287 w 363"/>
                <a:gd name="T7" fmla="*/ 23 h 190"/>
                <a:gd name="T8" fmla="*/ 272 w 363"/>
                <a:gd name="T9" fmla="*/ 23 h 190"/>
                <a:gd name="T10" fmla="*/ 242 w 363"/>
                <a:gd name="T11" fmla="*/ 15 h 190"/>
                <a:gd name="T12" fmla="*/ 227 w 363"/>
                <a:gd name="T13" fmla="*/ 0 h 190"/>
                <a:gd name="T14" fmla="*/ 212 w 363"/>
                <a:gd name="T15" fmla="*/ 0 h 190"/>
                <a:gd name="T16" fmla="*/ 212 w 363"/>
                <a:gd name="T17" fmla="*/ 23 h 190"/>
                <a:gd name="T18" fmla="*/ 181 w 363"/>
                <a:gd name="T19" fmla="*/ 30 h 190"/>
                <a:gd name="T20" fmla="*/ 181 w 363"/>
                <a:gd name="T21" fmla="*/ 38 h 190"/>
                <a:gd name="T22" fmla="*/ 159 w 363"/>
                <a:gd name="T23" fmla="*/ 83 h 190"/>
                <a:gd name="T24" fmla="*/ 144 w 363"/>
                <a:gd name="T25" fmla="*/ 68 h 190"/>
                <a:gd name="T26" fmla="*/ 128 w 363"/>
                <a:gd name="T27" fmla="*/ 91 h 190"/>
                <a:gd name="T28" fmla="*/ 121 w 363"/>
                <a:gd name="T29" fmla="*/ 83 h 190"/>
                <a:gd name="T30" fmla="*/ 106 w 363"/>
                <a:gd name="T31" fmla="*/ 99 h 190"/>
                <a:gd name="T32" fmla="*/ 83 w 363"/>
                <a:gd name="T33" fmla="*/ 83 h 190"/>
                <a:gd name="T34" fmla="*/ 83 w 363"/>
                <a:gd name="T35" fmla="*/ 99 h 190"/>
                <a:gd name="T36" fmla="*/ 68 w 363"/>
                <a:gd name="T37" fmla="*/ 91 h 190"/>
                <a:gd name="T38" fmla="*/ 60 w 363"/>
                <a:gd name="T39" fmla="*/ 99 h 190"/>
                <a:gd name="T40" fmla="*/ 60 w 363"/>
                <a:gd name="T41" fmla="*/ 121 h 190"/>
                <a:gd name="T42" fmla="*/ 45 w 363"/>
                <a:gd name="T43" fmla="*/ 129 h 190"/>
                <a:gd name="T44" fmla="*/ 45 w 363"/>
                <a:gd name="T45" fmla="*/ 144 h 190"/>
                <a:gd name="T46" fmla="*/ 15 w 363"/>
                <a:gd name="T47" fmla="*/ 136 h 190"/>
                <a:gd name="T48" fmla="*/ 7 w 363"/>
                <a:gd name="T49" fmla="*/ 159 h 190"/>
                <a:gd name="T50" fmla="*/ 7 w 363"/>
                <a:gd name="T51" fmla="*/ 174 h 190"/>
                <a:gd name="T52" fmla="*/ 0 w 363"/>
                <a:gd name="T53" fmla="*/ 190 h 190"/>
                <a:gd name="T54" fmla="*/ 68 w 363"/>
                <a:gd name="T55" fmla="*/ 182 h 190"/>
                <a:gd name="T56" fmla="*/ 68 w 363"/>
                <a:gd name="T57" fmla="*/ 174 h 190"/>
                <a:gd name="T58" fmla="*/ 287 w 363"/>
                <a:gd name="T59" fmla="*/ 152 h 190"/>
                <a:gd name="T60" fmla="*/ 310 w 363"/>
                <a:gd name="T61" fmla="*/ 136 h 190"/>
                <a:gd name="T62" fmla="*/ 363 w 363"/>
                <a:gd name="T63" fmla="*/ 83 h 190"/>
                <a:gd name="T64" fmla="*/ 333 w 363"/>
                <a:gd name="T65" fmla="*/ 61 h 190"/>
                <a:gd name="T66" fmla="*/ 333 w 363"/>
                <a:gd name="T67" fmla="*/ 6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90">
                  <a:moveTo>
                    <a:pt x="333" y="61"/>
                  </a:moveTo>
                  <a:lnTo>
                    <a:pt x="325" y="30"/>
                  </a:lnTo>
                  <a:lnTo>
                    <a:pt x="310" y="15"/>
                  </a:lnTo>
                  <a:lnTo>
                    <a:pt x="287" y="23"/>
                  </a:lnTo>
                  <a:lnTo>
                    <a:pt x="272" y="23"/>
                  </a:lnTo>
                  <a:lnTo>
                    <a:pt x="242" y="15"/>
                  </a:lnTo>
                  <a:lnTo>
                    <a:pt x="227" y="0"/>
                  </a:lnTo>
                  <a:lnTo>
                    <a:pt x="212" y="0"/>
                  </a:lnTo>
                  <a:lnTo>
                    <a:pt x="212" y="23"/>
                  </a:lnTo>
                  <a:lnTo>
                    <a:pt x="181" y="30"/>
                  </a:lnTo>
                  <a:lnTo>
                    <a:pt x="181" y="38"/>
                  </a:lnTo>
                  <a:lnTo>
                    <a:pt x="159" y="83"/>
                  </a:lnTo>
                  <a:lnTo>
                    <a:pt x="144" y="68"/>
                  </a:lnTo>
                  <a:lnTo>
                    <a:pt x="128" y="91"/>
                  </a:lnTo>
                  <a:lnTo>
                    <a:pt x="121" y="83"/>
                  </a:lnTo>
                  <a:lnTo>
                    <a:pt x="106" y="99"/>
                  </a:lnTo>
                  <a:lnTo>
                    <a:pt x="83" y="83"/>
                  </a:lnTo>
                  <a:lnTo>
                    <a:pt x="83" y="99"/>
                  </a:lnTo>
                  <a:lnTo>
                    <a:pt x="68" y="91"/>
                  </a:lnTo>
                  <a:lnTo>
                    <a:pt x="60" y="99"/>
                  </a:lnTo>
                  <a:lnTo>
                    <a:pt x="60" y="121"/>
                  </a:lnTo>
                  <a:lnTo>
                    <a:pt x="45" y="129"/>
                  </a:lnTo>
                  <a:lnTo>
                    <a:pt x="45" y="144"/>
                  </a:lnTo>
                  <a:lnTo>
                    <a:pt x="15" y="136"/>
                  </a:lnTo>
                  <a:lnTo>
                    <a:pt x="7" y="159"/>
                  </a:lnTo>
                  <a:lnTo>
                    <a:pt x="7" y="174"/>
                  </a:lnTo>
                  <a:lnTo>
                    <a:pt x="0" y="190"/>
                  </a:lnTo>
                  <a:lnTo>
                    <a:pt x="68" y="182"/>
                  </a:lnTo>
                  <a:lnTo>
                    <a:pt x="68" y="174"/>
                  </a:lnTo>
                  <a:lnTo>
                    <a:pt x="287" y="152"/>
                  </a:lnTo>
                  <a:lnTo>
                    <a:pt x="310" y="136"/>
                  </a:lnTo>
                  <a:lnTo>
                    <a:pt x="363" y="83"/>
                  </a:lnTo>
                  <a:lnTo>
                    <a:pt x="333" y="61"/>
                  </a:lnTo>
                  <a:lnTo>
                    <a:pt x="333"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2" name="Freeform 57"/>
            <p:cNvSpPr>
              <a:spLocks/>
            </p:cNvSpPr>
            <p:nvPr/>
          </p:nvSpPr>
          <p:spPr bwMode="auto">
            <a:xfrm>
              <a:off x="3013" y="2505"/>
              <a:ext cx="280" cy="243"/>
            </a:xfrm>
            <a:custGeom>
              <a:avLst/>
              <a:gdLst>
                <a:gd name="T0" fmla="*/ 249 w 280"/>
                <a:gd name="T1" fmla="*/ 220 h 243"/>
                <a:gd name="T2" fmla="*/ 249 w 280"/>
                <a:gd name="T3" fmla="*/ 205 h 243"/>
                <a:gd name="T4" fmla="*/ 265 w 280"/>
                <a:gd name="T5" fmla="*/ 167 h 243"/>
                <a:gd name="T6" fmla="*/ 227 w 280"/>
                <a:gd name="T7" fmla="*/ 182 h 243"/>
                <a:gd name="T8" fmla="*/ 234 w 280"/>
                <a:gd name="T9" fmla="*/ 175 h 243"/>
                <a:gd name="T10" fmla="*/ 196 w 280"/>
                <a:gd name="T11" fmla="*/ 175 h 243"/>
                <a:gd name="T12" fmla="*/ 242 w 280"/>
                <a:gd name="T13" fmla="*/ 167 h 243"/>
                <a:gd name="T14" fmla="*/ 234 w 280"/>
                <a:gd name="T15" fmla="*/ 122 h 243"/>
                <a:gd name="T16" fmla="*/ 128 w 280"/>
                <a:gd name="T17" fmla="*/ 106 h 243"/>
                <a:gd name="T18" fmla="*/ 136 w 280"/>
                <a:gd name="T19" fmla="*/ 84 h 243"/>
                <a:gd name="T20" fmla="*/ 143 w 280"/>
                <a:gd name="T21" fmla="*/ 68 h 243"/>
                <a:gd name="T22" fmla="*/ 151 w 280"/>
                <a:gd name="T23" fmla="*/ 46 h 243"/>
                <a:gd name="T24" fmla="*/ 151 w 280"/>
                <a:gd name="T25" fmla="*/ 31 h 243"/>
                <a:gd name="T26" fmla="*/ 159 w 280"/>
                <a:gd name="T27" fmla="*/ 23 h 243"/>
                <a:gd name="T28" fmla="*/ 151 w 280"/>
                <a:gd name="T29" fmla="*/ 0 h 243"/>
                <a:gd name="T30" fmla="*/ 0 w 280"/>
                <a:gd name="T31" fmla="*/ 68 h 243"/>
                <a:gd name="T32" fmla="*/ 15 w 280"/>
                <a:gd name="T33" fmla="*/ 190 h 243"/>
                <a:gd name="T34" fmla="*/ 45 w 280"/>
                <a:gd name="T35" fmla="*/ 205 h 243"/>
                <a:gd name="T36" fmla="*/ 128 w 280"/>
                <a:gd name="T37" fmla="*/ 213 h 243"/>
                <a:gd name="T38" fmla="*/ 121 w 280"/>
                <a:gd name="T39" fmla="*/ 197 h 243"/>
                <a:gd name="T40" fmla="*/ 136 w 280"/>
                <a:gd name="T41" fmla="*/ 205 h 243"/>
                <a:gd name="T42" fmla="*/ 159 w 280"/>
                <a:gd name="T43" fmla="*/ 220 h 243"/>
                <a:gd name="T44" fmla="*/ 159 w 280"/>
                <a:gd name="T45" fmla="*/ 228 h 243"/>
                <a:gd name="T46" fmla="*/ 151 w 280"/>
                <a:gd name="T47" fmla="*/ 235 h 243"/>
                <a:gd name="T48" fmla="*/ 196 w 280"/>
                <a:gd name="T49" fmla="*/ 228 h 243"/>
                <a:gd name="T50" fmla="*/ 219 w 280"/>
                <a:gd name="T51" fmla="*/ 235 h 243"/>
                <a:gd name="T52" fmla="*/ 212 w 280"/>
                <a:gd name="T53" fmla="*/ 213 h 243"/>
                <a:gd name="T54" fmla="*/ 212 w 280"/>
                <a:gd name="T55" fmla="*/ 190 h 243"/>
                <a:gd name="T56" fmla="*/ 227 w 280"/>
                <a:gd name="T57" fmla="*/ 213 h 243"/>
                <a:gd name="T58" fmla="*/ 234 w 280"/>
                <a:gd name="T59" fmla="*/ 228 h 243"/>
                <a:gd name="T60" fmla="*/ 257 w 280"/>
                <a:gd name="T61" fmla="*/ 235 h 243"/>
                <a:gd name="T62" fmla="*/ 272 w 280"/>
                <a:gd name="T63"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243">
                  <a:moveTo>
                    <a:pt x="280" y="228"/>
                  </a:moveTo>
                  <a:lnTo>
                    <a:pt x="249" y="220"/>
                  </a:lnTo>
                  <a:lnTo>
                    <a:pt x="234" y="205"/>
                  </a:lnTo>
                  <a:lnTo>
                    <a:pt x="249" y="205"/>
                  </a:lnTo>
                  <a:lnTo>
                    <a:pt x="265" y="197"/>
                  </a:lnTo>
                  <a:lnTo>
                    <a:pt x="265" y="167"/>
                  </a:lnTo>
                  <a:lnTo>
                    <a:pt x="242" y="190"/>
                  </a:lnTo>
                  <a:lnTo>
                    <a:pt x="227" y="182"/>
                  </a:lnTo>
                  <a:lnTo>
                    <a:pt x="242" y="175"/>
                  </a:lnTo>
                  <a:lnTo>
                    <a:pt x="234" y="175"/>
                  </a:lnTo>
                  <a:lnTo>
                    <a:pt x="212" y="182"/>
                  </a:lnTo>
                  <a:lnTo>
                    <a:pt x="196" y="175"/>
                  </a:lnTo>
                  <a:lnTo>
                    <a:pt x="212" y="159"/>
                  </a:lnTo>
                  <a:lnTo>
                    <a:pt x="242" y="167"/>
                  </a:lnTo>
                  <a:lnTo>
                    <a:pt x="227" y="144"/>
                  </a:lnTo>
                  <a:lnTo>
                    <a:pt x="234" y="122"/>
                  </a:lnTo>
                  <a:lnTo>
                    <a:pt x="128" y="122"/>
                  </a:lnTo>
                  <a:lnTo>
                    <a:pt x="128" y="106"/>
                  </a:lnTo>
                  <a:lnTo>
                    <a:pt x="143" y="91"/>
                  </a:lnTo>
                  <a:lnTo>
                    <a:pt x="136" y="84"/>
                  </a:lnTo>
                  <a:lnTo>
                    <a:pt x="143" y="76"/>
                  </a:lnTo>
                  <a:lnTo>
                    <a:pt x="143" y="68"/>
                  </a:lnTo>
                  <a:lnTo>
                    <a:pt x="159" y="53"/>
                  </a:lnTo>
                  <a:lnTo>
                    <a:pt x="151" y="46"/>
                  </a:lnTo>
                  <a:lnTo>
                    <a:pt x="166" y="38"/>
                  </a:lnTo>
                  <a:lnTo>
                    <a:pt x="151" y="31"/>
                  </a:lnTo>
                  <a:lnTo>
                    <a:pt x="159" y="31"/>
                  </a:lnTo>
                  <a:lnTo>
                    <a:pt x="159" y="23"/>
                  </a:lnTo>
                  <a:lnTo>
                    <a:pt x="151" y="23"/>
                  </a:lnTo>
                  <a:lnTo>
                    <a:pt x="151" y="0"/>
                  </a:lnTo>
                  <a:lnTo>
                    <a:pt x="0" y="0"/>
                  </a:lnTo>
                  <a:lnTo>
                    <a:pt x="0" y="68"/>
                  </a:lnTo>
                  <a:lnTo>
                    <a:pt x="30" y="129"/>
                  </a:lnTo>
                  <a:lnTo>
                    <a:pt x="15" y="190"/>
                  </a:lnTo>
                  <a:lnTo>
                    <a:pt x="15" y="213"/>
                  </a:lnTo>
                  <a:lnTo>
                    <a:pt x="45" y="205"/>
                  </a:lnTo>
                  <a:lnTo>
                    <a:pt x="121" y="220"/>
                  </a:lnTo>
                  <a:lnTo>
                    <a:pt x="128" y="213"/>
                  </a:lnTo>
                  <a:lnTo>
                    <a:pt x="98" y="205"/>
                  </a:lnTo>
                  <a:lnTo>
                    <a:pt x="121" y="197"/>
                  </a:lnTo>
                  <a:lnTo>
                    <a:pt x="121" y="205"/>
                  </a:lnTo>
                  <a:lnTo>
                    <a:pt x="136" y="205"/>
                  </a:lnTo>
                  <a:lnTo>
                    <a:pt x="136" y="220"/>
                  </a:lnTo>
                  <a:lnTo>
                    <a:pt x="159" y="220"/>
                  </a:lnTo>
                  <a:lnTo>
                    <a:pt x="166" y="235"/>
                  </a:lnTo>
                  <a:lnTo>
                    <a:pt x="159" y="228"/>
                  </a:lnTo>
                  <a:lnTo>
                    <a:pt x="151" y="228"/>
                  </a:lnTo>
                  <a:lnTo>
                    <a:pt x="151" y="235"/>
                  </a:lnTo>
                  <a:lnTo>
                    <a:pt x="181" y="243"/>
                  </a:lnTo>
                  <a:lnTo>
                    <a:pt x="196" y="228"/>
                  </a:lnTo>
                  <a:lnTo>
                    <a:pt x="212" y="243"/>
                  </a:lnTo>
                  <a:lnTo>
                    <a:pt x="219" y="235"/>
                  </a:lnTo>
                  <a:lnTo>
                    <a:pt x="219" y="220"/>
                  </a:lnTo>
                  <a:lnTo>
                    <a:pt x="212" y="213"/>
                  </a:lnTo>
                  <a:lnTo>
                    <a:pt x="204" y="205"/>
                  </a:lnTo>
                  <a:lnTo>
                    <a:pt x="212" y="190"/>
                  </a:lnTo>
                  <a:lnTo>
                    <a:pt x="219" y="213"/>
                  </a:lnTo>
                  <a:lnTo>
                    <a:pt x="227" y="213"/>
                  </a:lnTo>
                  <a:lnTo>
                    <a:pt x="227" y="205"/>
                  </a:lnTo>
                  <a:lnTo>
                    <a:pt x="234" y="228"/>
                  </a:lnTo>
                  <a:lnTo>
                    <a:pt x="242" y="228"/>
                  </a:lnTo>
                  <a:lnTo>
                    <a:pt x="257" y="235"/>
                  </a:lnTo>
                  <a:lnTo>
                    <a:pt x="265" y="235"/>
                  </a:lnTo>
                  <a:lnTo>
                    <a:pt x="272" y="243"/>
                  </a:lnTo>
                  <a:lnTo>
                    <a:pt x="280" y="22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3" name="Freeform 58"/>
            <p:cNvSpPr>
              <a:spLocks/>
            </p:cNvSpPr>
            <p:nvPr/>
          </p:nvSpPr>
          <p:spPr bwMode="auto">
            <a:xfrm>
              <a:off x="3013" y="2505"/>
              <a:ext cx="280" cy="243"/>
            </a:xfrm>
            <a:custGeom>
              <a:avLst/>
              <a:gdLst>
                <a:gd name="T0" fmla="*/ 249 w 280"/>
                <a:gd name="T1" fmla="*/ 220 h 243"/>
                <a:gd name="T2" fmla="*/ 249 w 280"/>
                <a:gd name="T3" fmla="*/ 205 h 243"/>
                <a:gd name="T4" fmla="*/ 265 w 280"/>
                <a:gd name="T5" fmla="*/ 167 h 243"/>
                <a:gd name="T6" fmla="*/ 227 w 280"/>
                <a:gd name="T7" fmla="*/ 182 h 243"/>
                <a:gd name="T8" fmla="*/ 234 w 280"/>
                <a:gd name="T9" fmla="*/ 175 h 243"/>
                <a:gd name="T10" fmla="*/ 196 w 280"/>
                <a:gd name="T11" fmla="*/ 175 h 243"/>
                <a:gd name="T12" fmla="*/ 242 w 280"/>
                <a:gd name="T13" fmla="*/ 167 h 243"/>
                <a:gd name="T14" fmla="*/ 234 w 280"/>
                <a:gd name="T15" fmla="*/ 122 h 243"/>
                <a:gd name="T16" fmla="*/ 128 w 280"/>
                <a:gd name="T17" fmla="*/ 106 h 243"/>
                <a:gd name="T18" fmla="*/ 136 w 280"/>
                <a:gd name="T19" fmla="*/ 84 h 243"/>
                <a:gd name="T20" fmla="*/ 143 w 280"/>
                <a:gd name="T21" fmla="*/ 68 h 243"/>
                <a:gd name="T22" fmla="*/ 151 w 280"/>
                <a:gd name="T23" fmla="*/ 46 h 243"/>
                <a:gd name="T24" fmla="*/ 151 w 280"/>
                <a:gd name="T25" fmla="*/ 31 h 243"/>
                <a:gd name="T26" fmla="*/ 159 w 280"/>
                <a:gd name="T27" fmla="*/ 23 h 243"/>
                <a:gd name="T28" fmla="*/ 151 w 280"/>
                <a:gd name="T29" fmla="*/ 0 h 243"/>
                <a:gd name="T30" fmla="*/ 0 w 280"/>
                <a:gd name="T31" fmla="*/ 68 h 243"/>
                <a:gd name="T32" fmla="*/ 15 w 280"/>
                <a:gd name="T33" fmla="*/ 190 h 243"/>
                <a:gd name="T34" fmla="*/ 45 w 280"/>
                <a:gd name="T35" fmla="*/ 205 h 243"/>
                <a:gd name="T36" fmla="*/ 128 w 280"/>
                <a:gd name="T37" fmla="*/ 213 h 243"/>
                <a:gd name="T38" fmla="*/ 121 w 280"/>
                <a:gd name="T39" fmla="*/ 197 h 243"/>
                <a:gd name="T40" fmla="*/ 136 w 280"/>
                <a:gd name="T41" fmla="*/ 205 h 243"/>
                <a:gd name="T42" fmla="*/ 159 w 280"/>
                <a:gd name="T43" fmla="*/ 220 h 243"/>
                <a:gd name="T44" fmla="*/ 159 w 280"/>
                <a:gd name="T45" fmla="*/ 228 h 243"/>
                <a:gd name="T46" fmla="*/ 151 w 280"/>
                <a:gd name="T47" fmla="*/ 235 h 243"/>
                <a:gd name="T48" fmla="*/ 196 w 280"/>
                <a:gd name="T49" fmla="*/ 228 h 243"/>
                <a:gd name="T50" fmla="*/ 219 w 280"/>
                <a:gd name="T51" fmla="*/ 235 h 243"/>
                <a:gd name="T52" fmla="*/ 212 w 280"/>
                <a:gd name="T53" fmla="*/ 213 h 243"/>
                <a:gd name="T54" fmla="*/ 212 w 280"/>
                <a:gd name="T55" fmla="*/ 190 h 243"/>
                <a:gd name="T56" fmla="*/ 227 w 280"/>
                <a:gd name="T57" fmla="*/ 213 h 243"/>
                <a:gd name="T58" fmla="*/ 234 w 280"/>
                <a:gd name="T59" fmla="*/ 228 h 243"/>
                <a:gd name="T60" fmla="*/ 257 w 280"/>
                <a:gd name="T61" fmla="*/ 235 h 243"/>
                <a:gd name="T62" fmla="*/ 272 w 280"/>
                <a:gd name="T63" fmla="*/ 243 h 243"/>
                <a:gd name="T64" fmla="*/ 280 w 280"/>
                <a:gd name="T65" fmla="*/ 2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43">
                  <a:moveTo>
                    <a:pt x="280" y="228"/>
                  </a:moveTo>
                  <a:lnTo>
                    <a:pt x="249" y="220"/>
                  </a:lnTo>
                  <a:lnTo>
                    <a:pt x="234" y="205"/>
                  </a:lnTo>
                  <a:lnTo>
                    <a:pt x="249" y="205"/>
                  </a:lnTo>
                  <a:lnTo>
                    <a:pt x="265" y="197"/>
                  </a:lnTo>
                  <a:lnTo>
                    <a:pt x="265" y="167"/>
                  </a:lnTo>
                  <a:lnTo>
                    <a:pt x="242" y="190"/>
                  </a:lnTo>
                  <a:lnTo>
                    <a:pt x="227" y="182"/>
                  </a:lnTo>
                  <a:lnTo>
                    <a:pt x="242" y="175"/>
                  </a:lnTo>
                  <a:lnTo>
                    <a:pt x="234" y="175"/>
                  </a:lnTo>
                  <a:lnTo>
                    <a:pt x="212" y="182"/>
                  </a:lnTo>
                  <a:lnTo>
                    <a:pt x="196" y="175"/>
                  </a:lnTo>
                  <a:lnTo>
                    <a:pt x="212" y="159"/>
                  </a:lnTo>
                  <a:lnTo>
                    <a:pt x="242" y="167"/>
                  </a:lnTo>
                  <a:lnTo>
                    <a:pt x="227" y="144"/>
                  </a:lnTo>
                  <a:lnTo>
                    <a:pt x="234" y="122"/>
                  </a:lnTo>
                  <a:lnTo>
                    <a:pt x="128" y="122"/>
                  </a:lnTo>
                  <a:lnTo>
                    <a:pt x="128" y="106"/>
                  </a:lnTo>
                  <a:lnTo>
                    <a:pt x="143" y="91"/>
                  </a:lnTo>
                  <a:lnTo>
                    <a:pt x="136" y="84"/>
                  </a:lnTo>
                  <a:lnTo>
                    <a:pt x="143" y="76"/>
                  </a:lnTo>
                  <a:lnTo>
                    <a:pt x="143" y="68"/>
                  </a:lnTo>
                  <a:lnTo>
                    <a:pt x="159" y="53"/>
                  </a:lnTo>
                  <a:lnTo>
                    <a:pt x="151" y="46"/>
                  </a:lnTo>
                  <a:lnTo>
                    <a:pt x="166" y="38"/>
                  </a:lnTo>
                  <a:lnTo>
                    <a:pt x="151" y="31"/>
                  </a:lnTo>
                  <a:lnTo>
                    <a:pt x="159" y="31"/>
                  </a:lnTo>
                  <a:lnTo>
                    <a:pt x="159" y="23"/>
                  </a:lnTo>
                  <a:lnTo>
                    <a:pt x="151" y="23"/>
                  </a:lnTo>
                  <a:lnTo>
                    <a:pt x="151" y="0"/>
                  </a:lnTo>
                  <a:lnTo>
                    <a:pt x="0" y="0"/>
                  </a:lnTo>
                  <a:lnTo>
                    <a:pt x="0" y="68"/>
                  </a:lnTo>
                  <a:lnTo>
                    <a:pt x="30" y="129"/>
                  </a:lnTo>
                  <a:lnTo>
                    <a:pt x="15" y="190"/>
                  </a:lnTo>
                  <a:lnTo>
                    <a:pt x="15" y="213"/>
                  </a:lnTo>
                  <a:lnTo>
                    <a:pt x="45" y="205"/>
                  </a:lnTo>
                  <a:lnTo>
                    <a:pt x="121" y="220"/>
                  </a:lnTo>
                  <a:lnTo>
                    <a:pt x="128" y="213"/>
                  </a:lnTo>
                  <a:lnTo>
                    <a:pt x="98" y="205"/>
                  </a:lnTo>
                  <a:lnTo>
                    <a:pt x="121" y="197"/>
                  </a:lnTo>
                  <a:lnTo>
                    <a:pt x="121" y="205"/>
                  </a:lnTo>
                  <a:lnTo>
                    <a:pt x="136" y="205"/>
                  </a:lnTo>
                  <a:lnTo>
                    <a:pt x="136" y="220"/>
                  </a:lnTo>
                  <a:lnTo>
                    <a:pt x="159" y="220"/>
                  </a:lnTo>
                  <a:lnTo>
                    <a:pt x="166" y="235"/>
                  </a:lnTo>
                  <a:lnTo>
                    <a:pt x="159" y="228"/>
                  </a:lnTo>
                  <a:lnTo>
                    <a:pt x="151" y="228"/>
                  </a:lnTo>
                  <a:lnTo>
                    <a:pt x="151" y="235"/>
                  </a:lnTo>
                  <a:lnTo>
                    <a:pt x="181" y="243"/>
                  </a:lnTo>
                  <a:lnTo>
                    <a:pt x="196" y="228"/>
                  </a:lnTo>
                  <a:lnTo>
                    <a:pt x="212" y="243"/>
                  </a:lnTo>
                  <a:lnTo>
                    <a:pt x="219" y="235"/>
                  </a:lnTo>
                  <a:lnTo>
                    <a:pt x="219" y="220"/>
                  </a:lnTo>
                  <a:lnTo>
                    <a:pt x="212" y="213"/>
                  </a:lnTo>
                  <a:lnTo>
                    <a:pt x="204" y="205"/>
                  </a:lnTo>
                  <a:lnTo>
                    <a:pt x="212" y="190"/>
                  </a:lnTo>
                  <a:lnTo>
                    <a:pt x="219" y="213"/>
                  </a:lnTo>
                  <a:lnTo>
                    <a:pt x="227" y="213"/>
                  </a:lnTo>
                  <a:lnTo>
                    <a:pt x="227" y="205"/>
                  </a:lnTo>
                  <a:lnTo>
                    <a:pt x="234" y="228"/>
                  </a:lnTo>
                  <a:lnTo>
                    <a:pt x="242" y="228"/>
                  </a:lnTo>
                  <a:lnTo>
                    <a:pt x="257" y="235"/>
                  </a:lnTo>
                  <a:lnTo>
                    <a:pt x="265" y="235"/>
                  </a:lnTo>
                  <a:lnTo>
                    <a:pt x="272" y="243"/>
                  </a:lnTo>
                  <a:lnTo>
                    <a:pt x="280" y="228"/>
                  </a:lnTo>
                  <a:lnTo>
                    <a:pt x="280"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4" name="Freeform 59"/>
            <p:cNvSpPr>
              <a:spLocks/>
            </p:cNvSpPr>
            <p:nvPr/>
          </p:nvSpPr>
          <p:spPr bwMode="auto">
            <a:xfrm>
              <a:off x="4005" y="1428"/>
              <a:ext cx="189" cy="288"/>
            </a:xfrm>
            <a:custGeom>
              <a:avLst/>
              <a:gdLst>
                <a:gd name="T0" fmla="*/ 181 w 189"/>
                <a:gd name="T1" fmla="*/ 144 h 288"/>
                <a:gd name="T2" fmla="*/ 174 w 189"/>
                <a:gd name="T3" fmla="*/ 137 h 288"/>
                <a:gd name="T4" fmla="*/ 189 w 189"/>
                <a:gd name="T5" fmla="*/ 129 h 288"/>
                <a:gd name="T6" fmla="*/ 174 w 189"/>
                <a:gd name="T7" fmla="*/ 121 h 288"/>
                <a:gd name="T8" fmla="*/ 159 w 189"/>
                <a:gd name="T9" fmla="*/ 121 h 288"/>
                <a:gd name="T10" fmla="*/ 151 w 189"/>
                <a:gd name="T11" fmla="*/ 99 h 288"/>
                <a:gd name="T12" fmla="*/ 136 w 189"/>
                <a:gd name="T13" fmla="*/ 99 h 288"/>
                <a:gd name="T14" fmla="*/ 113 w 189"/>
                <a:gd name="T15" fmla="*/ 15 h 288"/>
                <a:gd name="T16" fmla="*/ 90 w 189"/>
                <a:gd name="T17" fmla="*/ 0 h 288"/>
                <a:gd name="T18" fmla="*/ 60 w 189"/>
                <a:gd name="T19" fmla="*/ 23 h 288"/>
                <a:gd name="T20" fmla="*/ 45 w 189"/>
                <a:gd name="T21" fmla="*/ 8 h 288"/>
                <a:gd name="T22" fmla="*/ 22 w 189"/>
                <a:gd name="T23" fmla="*/ 61 h 288"/>
                <a:gd name="T24" fmla="*/ 30 w 189"/>
                <a:gd name="T25" fmla="*/ 114 h 288"/>
                <a:gd name="T26" fmla="*/ 15 w 189"/>
                <a:gd name="T27" fmla="*/ 144 h 288"/>
                <a:gd name="T28" fmla="*/ 22 w 189"/>
                <a:gd name="T29" fmla="*/ 152 h 288"/>
                <a:gd name="T30" fmla="*/ 15 w 189"/>
                <a:gd name="T31" fmla="*/ 152 h 288"/>
                <a:gd name="T32" fmla="*/ 15 w 189"/>
                <a:gd name="T33" fmla="*/ 159 h 288"/>
                <a:gd name="T34" fmla="*/ 0 w 189"/>
                <a:gd name="T35" fmla="*/ 159 h 288"/>
                <a:gd name="T36" fmla="*/ 37 w 189"/>
                <a:gd name="T37" fmla="*/ 273 h 288"/>
                <a:gd name="T38" fmla="*/ 53 w 189"/>
                <a:gd name="T39" fmla="*/ 288 h 288"/>
                <a:gd name="T40" fmla="*/ 68 w 189"/>
                <a:gd name="T41" fmla="*/ 243 h 288"/>
                <a:gd name="T42" fmla="*/ 75 w 189"/>
                <a:gd name="T43" fmla="*/ 235 h 288"/>
                <a:gd name="T44" fmla="*/ 75 w 189"/>
                <a:gd name="T45" fmla="*/ 220 h 288"/>
                <a:gd name="T46" fmla="*/ 90 w 189"/>
                <a:gd name="T47" fmla="*/ 235 h 288"/>
                <a:gd name="T48" fmla="*/ 98 w 189"/>
                <a:gd name="T49" fmla="*/ 212 h 288"/>
                <a:gd name="T50" fmla="*/ 106 w 189"/>
                <a:gd name="T51" fmla="*/ 220 h 288"/>
                <a:gd name="T52" fmla="*/ 106 w 189"/>
                <a:gd name="T53" fmla="*/ 190 h 288"/>
                <a:gd name="T54" fmla="*/ 113 w 189"/>
                <a:gd name="T55" fmla="*/ 182 h 288"/>
                <a:gd name="T56" fmla="*/ 113 w 189"/>
                <a:gd name="T57" fmla="*/ 190 h 288"/>
                <a:gd name="T58" fmla="*/ 128 w 189"/>
                <a:gd name="T59" fmla="*/ 190 h 288"/>
                <a:gd name="T60" fmla="*/ 128 w 189"/>
                <a:gd name="T61" fmla="*/ 174 h 288"/>
                <a:gd name="T62" fmla="*/ 136 w 189"/>
                <a:gd name="T63" fmla="*/ 182 h 288"/>
                <a:gd name="T64" fmla="*/ 136 w 189"/>
                <a:gd name="T65" fmla="*/ 167 h 288"/>
                <a:gd name="T66" fmla="*/ 151 w 189"/>
                <a:gd name="T67" fmla="*/ 182 h 288"/>
                <a:gd name="T68" fmla="*/ 159 w 189"/>
                <a:gd name="T69" fmla="*/ 159 h 288"/>
                <a:gd name="T70" fmla="*/ 166 w 189"/>
                <a:gd name="T71" fmla="*/ 159 h 288"/>
                <a:gd name="T72" fmla="*/ 166 w 189"/>
                <a:gd name="T73" fmla="*/ 152 h 288"/>
                <a:gd name="T74" fmla="*/ 181 w 189"/>
                <a:gd name="T75" fmla="*/ 152 h 288"/>
                <a:gd name="T76" fmla="*/ 189 w 189"/>
                <a:gd name="T77" fmla="*/ 137 h 288"/>
                <a:gd name="T78" fmla="*/ 181 w 189"/>
                <a:gd name="T79"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88">
                  <a:moveTo>
                    <a:pt x="181" y="144"/>
                  </a:moveTo>
                  <a:lnTo>
                    <a:pt x="174" y="137"/>
                  </a:lnTo>
                  <a:lnTo>
                    <a:pt x="189" y="129"/>
                  </a:lnTo>
                  <a:lnTo>
                    <a:pt x="174" y="121"/>
                  </a:lnTo>
                  <a:lnTo>
                    <a:pt x="159" y="121"/>
                  </a:lnTo>
                  <a:lnTo>
                    <a:pt x="151" y="99"/>
                  </a:lnTo>
                  <a:lnTo>
                    <a:pt x="136" y="99"/>
                  </a:lnTo>
                  <a:lnTo>
                    <a:pt x="113" y="15"/>
                  </a:lnTo>
                  <a:lnTo>
                    <a:pt x="90" y="0"/>
                  </a:lnTo>
                  <a:lnTo>
                    <a:pt x="60" y="23"/>
                  </a:lnTo>
                  <a:lnTo>
                    <a:pt x="45" y="8"/>
                  </a:lnTo>
                  <a:lnTo>
                    <a:pt x="22" y="61"/>
                  </a:lnTo>
                  <a:lnTo>
                    <a:pt x="30" y="114"/>
                  </a:lnTo>
                  <a:lnTo>
                    <a:pt x="15" y="144"/>
                  </a:lnTo>
                  <a:lnTo>
                    <a:pt x="22" y="152"/>
                  </a:lnTo>
                  <a:lnTo>
                    <a:pt x="15" y="152"/>
                  </a:lnTo>
                  <a:lnTo>
                    <a:pt x="15" y="159"/>
                  </a:lnTo>
                  <a:lnTo>
                    <a:pt x="0" y="159"/>
                  </a:lnTo>
                  <a:lnTo>
                    <a:pt x="37" y="273"/>
                  </a:lnTo>
                  <a:lnTo>
                    <a:pt x="53" y="288"/>
                  </a:lnTo>
                  <a:lnTo>
                    <a:pt x="68" y="243"/>
                  </a:lnTo>
                  <a:lnTo>
                    <a:pt x="75" y="235"/>
                  </a:lnTo>
                  <a:lnTo>
                    <a:pt x="75" y="220"/>
                  </a:lnTo>
                  <a:lnTo>
                    <a:pt x="90" y="235"/>
                  </a:lnTo>
                  <a:lnTo>
                    <a:pt x="98" y="212"/>
                  </a:lnTo>
                  <a:lnTo>
                    <a:pt x="106" y="220"/>
                  </a:lnTo>
                  <a:lnTo>
                    <a:pt x="106" y="190"/>
                  </a:lnTo>
                  <a:lnTo>
                    <a:pt x="113" y="182"/>
                  </a:lnTo>
                  <a:lnTo>
                    <a:pt x="113" y="190"/>
                  </a:lnTo>
                  <a:lnTo>
                    <a:pt x="128" y="190"/>
                  </a:lnTo>
                  <a:lnTo>
                    <a:pt x="128" y="174"/>
                  </a:lnTo>
                  <a:lnTo>
                    <a:pt x="136" y="182"/>
                  </a:lnTo>
                  <a:lnTo>
                    <a:pt x="136" y="167"/>
                  </a:lnTo>
                  <a:lnTo>
                    <a:pt x="151" y="182"/>
                  </a:lnTo>
                  <a:lnTo>
                    <a:pt x="159" y="159"/>
                  </a:lnTo>
                  <a:lnTo>
                    <a:pt x="166" y="159"/>
                  </a:lnTo>
                  <a:lnTo>
                    <a:pt x="166" y="152"/>
                  </a:lnTo>
                  <a:lnTo>
                    <a:pt x="181" y="152"/>
                  </a:lnTo>
                  <a:lnTo>
                    <a:pt x="189" y="137"/>
                  </a:lnTo>
                  <a:lnTo>
                    <a:pt x="181" y="144"/>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5" name="Freeform 60"/>
            <p:cNvSpPr>
              <a:spLocks/>
            </p:cNvSpPr>
            <p:nvPr/>
          </p:nvSpPr>
          <p:spPr bwMode="auto">
            <a:xfrm>
              <a:off x="4005" y="1428"/>
              <a:ext cx="189" cy="288"/>
            </a:xfrm>
            <a:custGeom>
              <a:avLst/>
              <a:gdLst>
                <a:gd name="T0" fmla="*/ 181 w 189"/>
                <a:gd name="T1" fmla="*/ 144 h 288"/>
                <a:gd name="T2" fmla="*/ 174 w 189"/>
                <a:gd name="T3" fmla="*/ 137 h 288"/>
                <a:gd name="T4" fmla="*/ 189 w 189"/>
                <a:gd name="T5" fmla="*/ 129 h 288"/>
                <a:gd name="T6" fmla="*/ 174 w 189"/>
                <a:gd name="T7" fmla="*/ 121 h 288"/>
                <a:gd name="T8" fmla="*/ 159 w 189"/>
                <a:gd name="T9" fmla="*/ 121 h 288"/>
                <a:gd name="T10" fmla="*/ 151 w 189"/>
                <a:gd name="T11" fmla="*/ 99 h 288"/>
                <a:gd name="T12" fmla="*/ 136 w 189"/>
                <a:gd name="T13" fmla="*/ 99 h 288"/>
                <a:gd name="T14" fmla="*/ 113 w 189"/>
                <a:gd name="T15" fmla="*/ 15 h 288"/>
                <a:gd name="T16" fmla="*/ 90 w 189"/>
                <a:gd name="T17" fmla="*/ 0 h 288"/>
                <a:gd name="T18" fmla="*/ 60 w 189"/>
                <a:gd name="T19" fmla="*/ 23 h 288"/>
                <a:gd name="T20" fmla="*/ 45 w 189"/>
                <a:gd name="T21" fmla="*/ 8 h 288"/>
                <a:gd name="T22" fmla="*/ 22 w 189"/>
                <a:gd name="T23" fmla="*/ 61 h 288"/>
                <a:gd name="T24" fmla="*/ 30 w 189"/>
                <a:gd name="T25" fmla="*/ 114 h 288"/>
                <a:gd name="T26" fmla="*/ 15 w 189"/>
                <a:gd name="T27" fmla="*/ 144 h 288"/>
                <a:gd name="T28" fmla="*/ 22 w 189"/>
                <a:gd name="T29" fmla="*/ 152 h 288"/>
                <a:gd name="T30" fmla="*/ 15 w 189"/>
                <a:gd name="T31" fmla="*/ 152 h 288"/>
                <a:gd name="T32" fmla="*/ 15 w 189"/>
                <a:gd name="T33" fmla="*/ 159 h 288"/>
                <a:gd name="T34" fmla="*/ 0 w 189"/>
                <a:gd name="T35" fmla="*/ 159 h 288"/>
                <a:gd name="T36" fmla="*/ 37 w 189"/>
                <a:gd name="T37" fmla="*/ 273 h 288"/>
                <a:gd name="T38" fmla="*/ 53 w 189"/>
                <a:gd name="T39" fmla="*/ 288 h 288"/>
                <a:gd name="T40" fmla="*/ 68 w 189"/>
                <a:gd name="T41" fmla="*/ 243 h 288"/>
                <a:gd name="T42" fmla="*/ 75 w 189"/>
                <a:gd name="T43" fmla="*/ 235 h 288"/>
                <a:gd name="T44" fmla="*/ 75 w 189"/>
                <a:gd name="T45" fmla="*/ 220 h 288"/>
                <a:gd name="T46" fmla="*/ 90 w 189"/>
                <a:gd name="T47" fmla="*/ 235 h 288"/>
                <a:gd name="T48" fmla="*/ 98 w 189"/>
                <a:gd name="T49" fmla="*/ 212 h 288"/>
                <a:gd name="T50" fmla="*/ 106 w 189"/>
                <a:gd name="T51" fmla="*/ 220 h 288"/>
                <a:gd name="T52" fmla="*/ 106 w 189"/>
                <a:gd name="T53" fmla="*/ 190 h 288"/>
                <a:gd name="T54" fmla="*/ 113 w 189"/>
                <a:gd name="T55" fmla="*/ 182 h 288"/>
                <a:gd name="T56" fmla="*/ 113 w 189"/>
                <a:gd name="T57" fmla="*/ 190 h 288"/>
                <a:gd name="T58" fmla="*/ 128 w 189"/>
                <a:gd name="T59" fmla="*/ 190 h 288"/>
                <a:gd name="T60" fmla="*/ 128 w 189"/>
                <a:gd name="T61" fmla="*/ 174 h 288"/>
                <a:gd name="T62" fmla="*/ 136 w 189"/>
                <a:gd name="T63" fmla="*/ 182 h 288"/>
                <a:gd name="T64" fmla="*/ 136 w 189"/>
                <a:gd name="T65" fmla="*/ 167 h 288"/>
                <a:gd name="T66" fmla="*/ 151 w 189"/>
                <a:gd name="T67" fmla="*/ 182 h 288"/>
                <a:gd name="T68" fmla="*/ 159 w 189"/>
                <a:gd name="T69" fmla="*/ 159 h 288"/>
                <a:gd name="T70" fmla="*/ 166 w 189"/>
                <a:gd name="T71" fmla="*/ 159 h 288"/>
                <a:gd name="T72" fmla="*/ 166 w 189"/>
                <a:gd name="T73" fmla="*/ 152 h 288"/>
                <a:gd name="T74" fmla="*/ 181 w 189"/>
                <a:gd name="T75" fmla="*/ 152 h 288"/>
                <a:gd name="T76" fmla="*/ 189 w 189"/>
                <a:gd name="T77" fmla="*/ 137 h 288"/>
                <a:gd name="T78" fmla="*/ 181 w 189"/>
                <a:gd name="T79" fmla="*/ 144 h 288"/>
                <a:gd name="T80" fmla="*/ 181 w 189"/>
                <a:gd name="T81" fmla="*/ 15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88">
                  <a:moveTo>
                    <a:pt x="181" y="144"/>
                  </a:moveTo>
                  <a:lnTo>
                    <a:pt x="174" y="137"/>
                  </a:lnTo>
                  <a:lnTo>
                    <a:pt x="189" y="129"/>
                  </a:lnTo>
                  <a:lnTo>
                    <a:pt x="174" y="121"/>
                  </a:lnTo>
                  <a:lnTo>
                    <a:pt x="159" y="121"/>
                  </a:lnTo>
                  <a:lnTo>
                    <a:pt x="151" y="99"/>
                  </a:lnTo>
                  <a:lnTo>
                    <a:pt x="136" y="99"/>
                  </a:lnTo>
                  <a:lnTo>
                    <a:pt x="113" y="15"/>
                  </a:lnTo>
                  <a:lnTo>
                    <a:pt x="90" y="0"/>
                  </a:lnTo>
                  <a:lnTo>
                    <a:pt x="60" y="23"/>
                  </a:lnTo>
                  <a:lnTo>
                    <a:pt x="45" y="8"/>
                  </a:lnTo>
                  <a:lnTo>
                    <a:pt x="22" y="61"/>
                  </a:lnTo>
                  <a:lnTo>
                    <a:pt x="30" y="114"/>
                  </a:lnTo>
                  <a:lnTo>
                    <a:pt x="15" y="144"/>
                  </a:lnTo>
                  <a:lnTo>
                    <a:pt x="22" y="152"/>
                  </a:lnTo>
                  <a:lnTo>
                    <a:pt x="15" y="152"/>
                  </a:lnTo>
                  <a:lnTo>
                    <a:pt x="15" y="159"/>
                  </a:lnTo>
                  <a:lnTo>
                    <a:pt x="0" y="159"/>
                  </a:lnTo>
                  <a:lnTo>
                    <a:pt x="37" y="273"/>
                  </a:lnTo>
                  <a:lnTo>
                    <a:pt x="53" y="288"/>
                  </a:lnTo>
                  <a:lnTo>
                    <a:pt x="68" y="243"/>
                  </a:lnTo>
                  <a:lnTo>
                    <a:pt x="75" y="235"/>
                  </a:lnTo>
                  <a:lnTo>
                    <a:pt x="75" y="220"/>
                  </a:lnTo>
                  <a:lnTo>
                    <a:pt x="90" y="235"/>
                  </a:lnTo>
                  <a:lnTo>
                    <a:pt x="98" y="212"/>
                  </a:lnTo>
                  <a:lnTo>
                    <a:pt x="106" y="220"/>
                  </a:lnTo>
                  <a:lnTo>
                    <a:pt x="106" y="190"/>
                  </a:lnTo>
                  <a:lnTo>
                    <a:pt x="113" y="182"/>
                  </a:lnTo>
                  <a:lnTo>
                    <a:pt x="113" y="190"/>
                  </a:lnTo>
                  <a:lnTo>
                    <a:pt x="128" y="190"/>
                  </a:lnTo>
                  <a:lnTo>
                    <a:pt x="128" y="174"/>
                  </a:lnTo>
                  <a:lnTo>
                    <a:pt x="136" y="182"/>
                  </a:lnTo>
                  <a:lnTo>
                    <a:pt x="136" y="167"/>
                  </a:lnTo>
                  <a:lnTo>
                    <a:pt x="151" y="182"/>
                  </a:lnTo>
                  <a:lnTo>
                    <a:pt x="159" y="159"/>
                  </a:lnTo>
                  <a:lnTo>
                    <a:pt x="166" y="159"/>
                  </a:lnTo>
                  <a:lnTo>
                    <a:pt x="166" y="152"/>
                  </a:lnTo>
                  <a:lnTo>
                    <a:pt x="181" y="152"/>
                  </a:lnTo>
                  <a:lnTo>
                    <a:pt x="189" y="137"/>
                  </a:lnTo>
                  <a:lnTo>
                    <a:pt x="181" y="144"/>
                  </a:lnTo>
                  <a:lnTo>
                    <a:pt x="181" y="15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6" name="Freeform 61"/>
            <p:cNvSpPr>
              <a:spLocks/>
            </p:cNvSpPr>
            <p:nvPr/>
          </p:nvSpPr>
          <p:spPr bwMode="auto">
            <a:xfrm>
              <a:off x="4141" y="1602"/>
              <a:ext cx="7" cy="16"/>
            </a:xfrm>
            <a:custGeom>
              <a:avLst/>
              <a:gdLst>
                <a:gd name="T0" fmla="*/ 7 w 7"/>
                <a:gd name="T1" fmla="*/ 8 h 16"/>
                <a:gd name="T2" fmla="*/ 0 w 7"/>
                <a:gd name="T3" fmla="*/ 8 h 16"/>
                <a:gd name="T4" fmla="*/ 0 w 7"/>
                <a:gd name="T5" fmla="*/ 16 h 16"/>
                <a:gd name="T6" fmla="*/ 0 w 7"/>
                <a:gd name="T7" fmla="*/ 0 h 16"/>
                <a:gd name="T8" fmla="*/ 7 w 7"/>
                <a:gd name="T9" fmla="*/ 8 h 16"/>
              </a:gdLst>
              <a:ahLst/>
              <a:cxnLst>
                <a:cxn ang="0">
                  <a:pos x="T0" y="T1"/>
                </a:cxn>
                <a:cxn ang="0">
                  <a:pos x="T2" y="T3"/>
                </a:cxn>
                <a:cxn ang="0">
                  <a:pos x="T4" y="T5"/>
                </a:cxn>
                <a:cxn ang="0">
                  <a:pos x="T6" y="T7"/>
                </a:cxn>
                <a:cxn ang="0">
                  <a:pos x="T8" y="T9"/>
                </a:cxn>
              </a:cxnLst>
              <a:rect l="0" t="0" r="r" b="b"/>
              <a:pathLst>
                <a:path w="7" h="16">
                  <a:moveTo>
                    <a:pt x="7" y="8"/>
                  </a:moveTo>
                  <a:lnTo>
                    <a:pt x="0" y="8"/>
                  </a:lnTo>
                  <a:lnTo>
                    <a:pt x="0" y="16"/>
                  </a:lnTo>
                  <a:lnTo>
                    <a:pt x="0" y="0"/>
                  </a:lnTo>
                  <a:lnTo>
                    <a:pt x="7" y="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7" name="Freeform 62"/>
            <p:cNvSpPr>
              <a:spLocks/>
            </p:cNvSpPr>
            <p:nvPr/>
          </p:nvSpPr>
          <p:spPr bwMode="auto">
            <a:xfrm>
              <a:off x="4141" y="1602"/>
              <a:ext cx="7" cy="16"/>
            </a:xfrm>
            <a:custGeom>
              <a:avLst/>
              <a:gdLst>
                <a:gd name="T0" fmla="*/ 7 w 7"/>
                <a:gd name="T1" fmla="*/ 8 h 16"/>
                <a:gd name="T2" fmla="*/ 0 w 7"/>
                <a:gd name="T3" fmla="*/ 8 h 16"/>
                <a:gd name="T4" fmla="*/ 0 w 7"/>
                <a:gd name="T5" fmla="*/ 16 h 16"/>
                <a:gd name="T6" fmla="*/ 0 w 7"/>
                <a:gd name="T7" fmla="*/ 0 h 16"/>
                <a:gd name="T8" fmla="*/ 7 w 7"/>
                <a:gd name="T9" fmla="*/ 8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8"/>
                  </a:moveTo>
                  <a:lnTo>
                    <a:pt x="0" y="8"/>
                  </a:lnTo>
                  <a:lnTo>
                    <a:pt x="0" y="16"/>
                  </a:lnTo>
                  <a:lnTo>
                    <a:pt x="0" y="0"/>
                  </a:lnTo>
                  <a:lnTo>
                    <a:pt x="7" y="8"/>
                  </a:lnTo>
                  <a:lnTo>
                    <a:pt x="7"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8" name="Freeform 63"/>
            <p:cNvSpPr>
              <a:spLocks/>
            </p:cNvSpPr>
            <p:nvPr/>
          </p:nvSpPr>
          <p:spPr bwMode="auto">
            <a:xfrm>
              <a:off x="3702" y="1982"/>
              <a:ext cx="227" cy="106"/>
            </a:xfrm>
            <a:custGeom>
              <a:avLst/>
              <a:gdLst>
                <a:gd name="T0" fmla="*/ 227 w 227"/>
                <a:gd name="T1" fmla="*/ 68 h 106"/>
                <a:gd name="T2" fmla="*/ 197 w 227"/>
                <a:gd name="T3" fmla="*/ 76 h 106"/>
                <a:gd name="T4" fmla="*/ 174 w 227"/>
                <a:gd name="T5" fmla="*/ 0 h 106"/>
                <a:gd name="T6" fmla="*/ 0 w 227"/>
                <a:gd name="T7" fmla="*/ 30 h 106"/>
                <a:gd name="T8" fmla="*/ 7 w 227"/>
                <a:gd name="T9" fmla="*/ 68 h 106"/>
                <a:gd name="T10" fmla="*/ 30 w 227"/>
                <a:gd name="T11" fmla="*/ 30 h 106"/>
                <a:gd name="T12" fmla="*/ 53 w 227"/>
                <a:gd name="T13" fmla="*/ 38 h 106"/>
                <a:gd name="T14" fmla="*/ 60 w 227"/>
                <a:gd name="T15" fmla="*/ 22 h 106"/>
                <a:gd name="T16" fmla="*/ 75 w 227"/>
                <a:gd name="T17" fmla="*/ 22 h 106"/>
                <a:gd name="T18" fmla="*/ 91 w 227"/>
                <a:gd name="T19" fmla="*/ 45 h 106"/>
                <a:gd name="T20" fmla="*/ 121 w 227"/>
                <a:gd name="T21" fmla="*/ 60 h 106"/>
                <a:gd name="T22" fmla="*/ 128 w 227"/>
                <a:gd name="T23" fmla="*/ 60 h 106"/>
                <a:gd name="T24" fmla="*/ 128 w 227"/>
                <a:gd name="T25" fmla="*/ 68 h 106"/>
                <a:gd name="T26" fmla="*/ 121 w 227"/>
                <a:gd name="T27" fmla="*/ 98 h 106"/>
                <a:gd name="T28" fmla="*/ 136 w 227"/>
                <a:gd name="T29" fmla="*/ 98 h 106"/>
                <a:gd name="T30" fmla="*/ 136 w 227"/>
                <a:gd name="T31" fmla="*/ 91 h 106"/>
                <a:gd name="T32" fmla="*/ 174 w 227"/>
                <a:gd name="T33" fmla="*/ 106 h 106"/>
                <a:gd name="T34" fmla="*/ 166 w 227"/>
                <a:gd name="T35" fmla="*/ 91 h 106"/>
                <a:gd name="T36" fmla="*/ 144 w 227"/>
                <a:gd name="T37" fmla="*/ 83 h 106"/>
                <a:gd name="T38" fmla="*/ 144 w 227"/>
                <a:gd name="T39" fmla="*/ 76 h 106"/>
                <a:gd name="T40" fmla="*/ 166 w 227"/>
                <a:gd name="T41" fmla="*/ 91 h 106"/>
                <a:gd name="T42" fmla="*/ 144 w 227"/>
                <a:gd name="T43" fmla="*/ 53 h 106"/>
                <a:gd name="T44" fmla="*/ 151 w 227"/>
                <a:gd name="T45" fmla="*/ 53 h 106"/>
                <a:gd name="T46" fmla="*/ 151 w 227"/>
                <a:gd name="T47" fmla="*/ 45 h 106"/>
                <a:gd name="T48" fmla="*/ 144 w 227"/>
                <a:gd name="T49" fmla="*/ 38 h 106"/>
                <a:gd name="T50" fmla="*/ 151 w 227"/>
                <a:gd name="T51" fmla="*/ 38 h 106"/>
                <a:gd name="T52" fmla="*/ 159 w 227"/>
                <a:gd name="T53" fmla="*/ 15 h 106"/>
                <a:gd name="T54" fmla="*/ 159 w 227"/>
                <a:gd name="T55" fmla="*/ 22 h 106"/>
                <a:gd name="T56" fmla="*/ 159 w 227"/>
                <a:gd name="T57" fmla="*/ 7 h 106"/>
                <a:gd name="T58" fmla="*/ 166 w 227"/>
                <a:gd name="T59" fmla="*/ 7 h 106"/>
                <a:gd name="T60" fmla="*/ 166 w 227"/>
                <a:gd name="T61" fmla="*/ 22 h 106"/>
                <a:gd name="T62" fmla="*/ 174 w 227"/>
                <a:gd name="T63" fmla="*/ 22 h 106"/>
                <a:gd name="T64" fmla="*/ 166 w 227"/>
                <a:gd name="T65" fmla="*/ 22 h 106"/>
                <a:gd name="T66" fmla="*/ 159 w 227"/>
                <a:gd name="T67" fmla="*/ 38 h 106"/>
                <a:gd name="T68" fmla="*/ 174 w 227"/>
                <a:gd name="T69" fmla="*/ 38 h 106"/>
                <a:gd name="T70" fmla="*/ 166 w 227"/>
                <a:gd name="T71" fmla="*/ 53 h 106"/>
                <a:gd name="T72" fmla="*/ 174 w 227"/>
                <a:gd name="T73" fmla="*/ 60 h 106"/>
                <a:gd name="T74" fmla="*/ 166 w 227"/>
                <a:gd name="T75" fmla="*/ 60 h 106"/>
                <a:gd name="T76" fmla="*/ 166 w 227"/>
                <a:gd name="T77" fmla="*/ 68 h 106"/>
                <a:gd name="T78" fmla="*/ 174 w 227"/>
                <a:gd name="T79" fmla="*/ 60 h 106"/>
                <a:gd name="T80" fmla="*/ 174 w 227"/>
                <a:gd name="T81" fmla="*/ 68 h 106"/>
                <a:gd name="T82" fmla="*/ 166 w 227"/>
                <a:gd name="T83" fmla="*/ 68 h 106"/>
                <a:gd name="T84" fmla="*/ 174 w 227"/>
                <a:gd name="T85" fmla="*/ 76 h 106"/>
                <a:gd name="T86" fmla="*/ 166 w 227"/>
                <a:gd name="T87" fmla="*/ 83 h 106"/>
                <a:gd name="T88" fmla="*/ 189 w 227"/>
                <a:gd name="T89" fmla="*/ 83 h 106"/>
                <a:gd name="T90" fmla="*/ 197 w 227"/>
                <a:gd name="T91" fmla="*/ 98 h 106"/>
                <a:gd name="T92" fmla="*/ 189 w 227"/>
                <a:gd name="T93" fmla="*/ 106 h 106"/>
                <a:gd name="T94" fmla="*/ 204 w 227"/>
                <a:gd name="T95" fmla="*/ 106 h 106"/>
                <a:gd name="T96" fmla="*/ 219 w 227"/>
                <a:gd name="T97" fmla="*/ 98 h 106"/>
                <a:gd name="T98" fmla="*/ 227 w 227"/>
                <a:gd name="T99"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106">
                  <a:moveTo>
                    <a:pt x="227" y="68"/>
                  </a:moveTo>
                  <a:lnTo>
                    <a:pt x="197" y="76"/>
                  </a:lnTo>
                  <a:lnTo>
                    <a:pt x="174" y="0"/>
                  </a:lnTo>
                  <a:lnTo>
                    <a:pt x="0" y="30"/>
                  </a:lnTo>
                  <a:lnTo>
                    <a:pt x="7" y="68"/>
                  </a:lnTo>
                  <a:lnTo>
                    <a:pt x="30" y="30"/>
                  </a:lnTo>
                  <a:lnTo>
                    <a:pt x="53" y="38"/>
                  </a:lnTo>
                  <a:lnTo>
                    <a:pt x="60" y="22"/>
                  </a:lnTo>
                  <a:lnTo>
                    <a:pt x="75" y="22"/>
                  </a:lnTo>
                  <a:lnTo>
                    <a:pt x="91" y="45"/>
                  </a:lnTo>
                  <a:lnTo>
                    <a:pt x="121" y="60"/>
                  </a:lnTo>
                  <a:lnTo>
                    <a:pt x="128" y="60"/>
                  </a:lnTo>
                  <a:lnTo>
                    <a:pt x="128" y="68"/>
                  </a:lnTo>
                  <a:lnTo>
                    <a:pt x="121" y="98"/>
                  </a:lnTo>
                  <a:lnTo>
                    <a:pt x="136" y="98"/>
                  </a:lnTo>
                  <a:lnTo>
                    <a:pt x="136" y="91"/>
                  </a:lnTo>
                  <a:lnTo>
                    <a:pt x="174" y="106"/>
                  </a:lnTo>
                  <a:lnTo>
                    <a:pt x="166" y="91"/>
                  </a:lnTo>
                  <a:lnTo>
                    <a:pt x="144" y="83"/>
                  </a:lnTo>
                  <a:lnTo>
                    <a:pt x="144" y="76"/>
                  </a:lnTo>
                  <a:lnTo>
                    <a:pt x="166" y="91"/>
                  </a:lnTo>
                  <a:lnTo>
                    <a:pt x="144" y="53"/>
                  </a:lnTo>
                  <a:lnTo>
                    <a:pt x="151" y="53"/>
                  </a:lnTo>
                  <a:lnTo>
                    <a:pt x="151" y="45"/>
                  </a:lnTo>
                  <a:lnTo>
                    <a:pt x="144" y="38"/>
                  </a:lnTo>
                  <a:lnTo>
                    <a:pt x="151" y="38"/>
                  </a:lnTo>
                  <a:lnTo>
                    <a:pt x="159" y="15"/>
                  </a:lnTo>
                  <a:lnTo>
                    <a:pt x="159" y="22"/>
                  </a:lnTo>
                  <a:lnTo>
                    <a:pt x="159" y="7"/>
                  </a:lnTo>
                  <a:lnTo>
                    <a:pt x="166" y="7"/>
                  </a:lnTo>
                  <a:lnTo>
                    <a:pt x="166" y="22"/>
                  </a:lnTo>
                  <a:lnTo>
                    <a:pt x="174" y="22"/>
                  </a:lnTo>
                  <a:lnTo>
                    <a:pt x="166" y="22"/>
                  </a:lnTo>
                  <a:lnTo>
                    <a:pt x="159" y="38"/>
                  </a:lnTo>
                  <a:lnTo>
                    <a:pt x="174" y="38"/>
                  </a:lnTo>
                  <a:lnTo>
                    <a:pt x="166" y="53"/>
                  </a:lnTo>
                  <a:lnTo>
                    <a:pt x="174" y="60"/>
                  </a:lnTo>
                  <a:lnTo>
                    <a:pt x="166" y="60"/>
                  </a:lnTo>
                  <a:lnTo>
                    <a:pt x="166" y="68"/>
                  </a:lnTo>
                  <a:lnTo>
                    <a:pt x="174" y="60"/>
                  </a:lnTo>
                  <a:lnTo>
                    <a:pt x="174" y="68"/>
                  </a:lnTo>
                  <a:lnTo>
                    <a:pt x="166" y="68"/>
                  </a:lnTo>
                  <a:lnTo>
                    <a:pt x="174" y="76"/>
                  </a:lnTo>
                  <a:lnTo>
                    <a:pt x="166" y="83"/>
                  </a:lnTo>
                  <a:lnTo>
                    <a:pt x="189" y="83"/>
                  </a:lnTo>
                  <a:lnTo>
                    <a:pt x="197" y="98"/>
                  </a:lnTo>
                  <a:lnTo>
                    <a:pt x="189" y="106"/>
                  </a:lnTo>
                  <a:lnTo>
                    <a:pt x="204" y="106"/>
                  </a:lnTo>
                  <a:lnTo>
                    <a:pt x="219" y="98"/>
                  </a:lnTo>
                  <a:lnTo>
                    <a:pt x="227" y="6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9" name="Freeform 64"/>
            <p:cNvSpPr>
              <a:spLocks/>
            </p:cNvSpPr>
            <p:nvPr/>
          </p:nvSpPr>
          <p:spPr bwMode="auto">
            <a:xfrm>
              <a:off x="3702" y="1982"/>
              <a:ext cx="227" cy="106"/>
            </a:xfrm>
            <a:custGeom>
              <a:avLst/>
              <a:gdLst>
                <a:gd name="T0" fmla="*/ 227 w 227"/>
                <a:gd name="T1" fmla="*/ 68 h 106"/>
                <a:gd name="T2" fmla="*/ 197 w 227"/>
                <a:gd name="T3" fmla="*/ 76 h 106"/>
                <a:gd name="T4" fmla="*/ 174 w 227"/>
                <a:gd name="T5" fmla="*/ 0 h 106"/>
                <a:gd name="T6" fmla="*/ 0 w 227"/>
                <a:gd name="T7" fmla="*/ 30 h 106"/>
                <a:gd name="T8" fmla="*/ 7 w 227"/>
                <a:gd name="T9" fmla="*/ 68 h 106"/>
                <a:gd name="T10" fmla="*/ 30 w 227"/>
                <a:gd name="T11" fmla="*/ 30 h 106"/>
                <a:gd name="T12" fmla="*/ 53 w 227"/>
                <a:gd name="T13" fmla="*/ 38 h 106"/>
                <a:gd name="T14" fmla="*/ 60 w 227"/>
                <a:gd name="T15" fmla="*/ 22 h 106"/>
                <a:gd name="T16" fmla="*/ 75 w 227"/>
                <a:gd name="T17" fmla="*/ 22 h 106"/>
                <a:gd name="T18" fmla="*/ 91 w 227"/>
                <a:gd name="T19" fmla="*/ 45 h 106"/>
                <a:gd name="T20" fmla="*/ 121 w 227"/>
                <a:gd name="T21" fmla="*/ 60 h 106"/>
                <a:gd name="T22" fmla="*/ 128 w 227"/>
                <a:gd name="T23" fmla="*/ 60 h 106"/>
                <a:gd name="T24" fmla="*/ 128 w 227"/>
                <a:gd name="T25" fmla="*/ 68 h 106"/>
                <a:gd name="T26" fmla="*/ 121 w 227"/>
                <a:gd name="T27" fmla="*/ 98 h 106"/>
                <a:gd name="T28" fmla="*/ 136 w 227"/>
                <a:gd name="T29" fmla="*/ 98 h 106"/>
                <a:gd name="T30" fmla="*/ 136 w 227"/>
                <a:gd name="T31" fmla="*/ 91 h 106"/>
                <a:gd name="T32" fmla="*/ 174 w 227"/>
                <a:gd name="T33" fmla="*/ 106 h 106"/>
                <a:gd name="T34" fmla="*/ 166 w 227"/>
                <a:gd name="T35" fmla="*/ 91 h 106"/>
                <a:gd name="T36" fmla="*/ 144 w 227"/>
                <a:gd name="T37" fmla="*/ 83 h 106"/>
                <a:gd name="T38" fmla="*/ 144 w 227"/>
                <a:gd name="T39" fmla="*/ 76 h 106"/>
                <a:gd name="T40" fmla="*/ 166 w 227"/>
                <a:gd name="T41" fmla="*/ 91 h 106"/>
                <a:gd name="T42" fmla="*/ 144 w 227"/>
                <a:gd name="T43" fmla="*/ 53 h 106"/>
                <a:gd name="T44" fmla="*/ 151 w 227"/>
                <a:gd name="T45" fmla="*/ 53 h 106"/>
                <a:gd name="T46" fmla="*/ 151 w 227"/>
                <a:gd name="T47" fmla="*/ 45 h 106"/>
                <a:gd name="T48" fmla="*/ 144 w 227"/>
                <a:gd name="T49" fmla="*/ 38 h 106"/>
                <a:gd name="T50" fmla="*/ 151 w 227"/>
                <a:gd name="T51" fmla="*/ 38 h 106"/>
                <a:gd name="T52" fmla="*/ 159 w 227"/>
                <a:gd name="T53" fmla="*/ 15 h 106"/>
                <a:gd name="T54" fmla="*/ 159 w 227"/>
                <a:gd name="T55" fmla="*/ 22 h 106"/>
                <a:gd name="T56" fmla="*/ 159 w 227"/>
                <a:gd name="T57" fmla="*/ 7 h 106"/>
                <a:gd name="T58" fmla="*/ 166 w 227"/>
                <a:gd name="T59" fmla="*/ 7 h 106"/>
                <a:gd name="T60" fmla="*/ 166 w 227"/>
                <a:gd name="T61" fmla="*/ 22 h 106"/>
                <a:gd name="T62" fmla="*/ 174 w 227"/>
                <a:gd name="T63" fmla="*/ 22 h 106"/>
                <a:gd name="T64" fmla="*/ 166 w 227"/>
                <a:gd name="T65" fmla="*/ 22 h 106"/>
                <a:gd name="T66" fmla="*/ 159 w 227"/>
                <a:gd name="T67" fmla="*/ 38 h 106"/>
                <a:gd name="T68" fmla="*/ 174 w 227"/>
                <a:gd name="T69" fmla="*/ 38 h 106"/>
                <a:gd name="T70" fmla="*/ 166 w 227"/>
                <a:gd name="T71" fmla="*/ 53 h 106"/>
                <a:gd name="T72" fmla="*/ 174 w 227"/>
                <a:gd name="T73" fmla="*/ 60 h 106"/>
                <a:gd name="T74" fmla="*/ 166 w 227"/>
                <a:gd name="T75" fmla="*/ 60 h 106"/>
                <a:gd name="T76" fmla="*/ 166 w 227"/>
                <a:gd name="T77" fmla="*/ 68 h 106"/>
                <a:gd name="T78" fmla="*/ 174 w 227"/>
                <a:gd name="T79" fmla="*/ 60 h 106"/>
                <a:gd name="T80" fmla="*/ 174 w 227"/>
                <a:gd name="T81" fmla="*/ 68 h 106"/>
                <a:gd name="T82" fmla="*/ 166 w 227"/>
                <a:gd name="T83" fmla="*/ 68 h 106"/>
                <a:gd name="T84" fmla="*/ 174 w 227"/>
                <a:gd name="T85" fmla="*/ 76 h 106"/>
                <a:gd name="T86" fmla="*/ 166 w 227"/>
                <a:gd name="T87" fmla="*/ 83 h 106"/>
                <a:gd name="T88" fmla="*/ 189 w 227"/>
                <a:gd name="T89" fmla="*/ 83 h 106"/>
                <a:gd name="T90" fmla="*/ 197 w 227"/>
                <a:gd name="T91" fmla="*/ 98 h 106"/>
                <a:gd name="T92" fmla="*/ 189 w 227"/>
                <a:gd name="T93" fmla="*/ 106 h 106"/>
                <a:gd name="T94" fmla="*/ 204 w 227"/>
                <a:gd name="T95" fmla="*/ 106 h 106"/>
                <a:gd name="T96" fmla="*/ 219 w 227"/>
                <a:gd name="T97" fmla="*/ 98 h 106"/>
                <a:gd name="T98" fmla="*/ 227 w 227"/>
                <a:gd name="T99" fmla="*/ 68 h 106"/>
                <a:gd name="T100" fmla="*/ 227 w 227"/>
                <a:gd name="T101"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74" y="0"/>
                  </a:lnTo>
                  <a:lnTo>
                    <a:pt x="0" y="30"/>
                  </a:lnTo>
                  <a:lnTo>
                    <a:pt x="7" y="68"/>
                  </a:lnTo>
                  <a:lnTo>
                    <a:pt x="30" y="30"/>
                  </a:lnTo>
                  <a:lnTo>
                    <a:pt x="53" y="38"/>
                  </a:lnTo>
                  <a:lnTo>
                    <a:pt x="60" y="22"/>
                  </a:lnTo>
                  <a:lnTo>
                    <a:pt x="75" y="22"/>
                  </a:lnTo>
                  <a:lnTo>
                    <a:pt x="91" y="45"/>
                  </a:lnTo>
                  <a:lnTo>
                    <a:pt x="121" y="60"/>
                  </a:lnTo>
                  <a:lnTo>
                    <a:pt x="128" y="60"/>
                  </a:lnTo>
                  <a:lnTo>
                    <a:pt x="128" y="68"/>
                  </a:lnTo>
                  <a:lnTo>
                    <a:pt x="121" y="98"/>
                  </a:lnTo>
                  <a:lnTo>
                    <a:pt x="136" y="98"/>
                  </a:lnTo>
                  <a:lnTo>
                    <a:pt x="136" y="91"/>
                  </a:lnTo>
                  <a:lnTo>
                    <a:pt x="174" y="106"/>
                  </a:lnTo>
                  <a:lnTo>
                    <a:pt x="166" y="91"/>
                  </a:lnTo>
                  <a:lnTo>
                    <a:pt x="144" y="83"/>
                  </a:lnTo>
                  <a:lnTo>
                    <a:pt x="144" y="76"/>
                  </a:lnTo>
                  <a:lnTo>
                    <a:pt x="166" y="91"/>
                  </a:lnTo>
                  <a:lnTo>
                    <a:pt x="144" y="53"/>
                  </a:lnTo>
                  <a:lnTo>
                    <a:pt x="151" y="53"/>
                  </a:lnTo>
                  <a:lnTo>
                    <a:pt x="151" y="45"/>
                  </a:lnTo>
                  <a:lnTo>
                    <a:pt x="144" y="38"/>
                  </a:lnTo>
                  <a:lnTo>
                    <a:pt x="151" y="38"/>
                  </a:lnTo>
                  <a:lnTo>
                    <a:pt x="159" y="15"/>
                  </a:lnTo>
                  <a:lnTo>
                    <a:pt x="159" y="22"/>
                  </a:lnTo>
                  <a:lnTo>
                    <a:pt x="159" y="7"/>
                  </a:lnTo>
                  <a:lnTo>
                    <a:pt x="166" y="7"/>
                  </a:lnTo>
                  <a:lnTo>
                    <a:pt x="166" y="22"/>
                  </a:lnTo>
                  <a:lnTo>
                    <a:pt x="174" y="22"/>
                  </a:lnTo>
                  <a:lnTo>
                    <a:pt x="166" y="22"/>
                  </a:lnTo>
                  <a:lnTo>
                    <a:pt x="159" y="38"/>
                  </a:lnTo>
                  <a:lnTo>
                    <a:pt x="174" y="38"/>
                  </a:lnTo>
                  <a:lnTo>
                    <a:pt x="166" y="53"/>
                  </a:lnTo>
                  <a:lnTo>
                    <a:pt x="174" y="60"/>
                  </a:lnTo>
                  <a:lnTo>
                    <a:pt x="166" y="60"/>
                  </a:lnTo>
                  <a:lnTo>
                    <a:pt x="166" y="68"/>
                  </a:lnTo>
                  <a:lnTo>
                    <a:pt x="174" y="60"/>
                  </a:lnTo>
                  <a:lnTo>
                    <a:pt x="174" y="68"/>
                  </a:lnTo>
                  <a:lnTo>
                    <a:pt x="166" y="68"/>
                  </a:lnTo>
                  <a:lnTo>
                    <a:pt x="174" y="76"/>
                  </a:lnTo>
                  <a:lnTo>
                    <a:pt x="166" y="83"/>
                  </a:lnTo>
                  <a:lnTo>
                    <a:pt x="189" y="83"/>
                  </a:lnTo>
                  <a:lnTo>
                    <a:pt x="197" y="98"/>
                  </a:lnTo>
                  <a:lnTo>
                    <a:pt x="189" y="106"/>
                  </a:lnTo>
                  <a:lnTo>
                    <a:pt x="204" y="106"/>
                  </a:lnTo>
                  <a:lnTo>
                    <a:pt x="219" y="98"/>
                  </a:lnTo>
                  <a:lnTo>
                    <a:pt x="227" y="68"/>
                  </a:lnTo>
                  <a:lnTo>
                    <a:pt x="227" y="7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0" name="Freeform 65"/>
            <p:cNvSpPr>
              <a:spLocks/>
            </p:cNvSpPr>
            <p:nvPr/>
          </p:nvSpPr>
          <p:spPr bwMode="auto">
            <a:xfrm>
              <a:off x="3952" y="1731"/>
              <a:ext cx="166" cy="91"/>
            </a:xfrm>
            <a:custGeom>
              <a:avLst/>
              <a:gdLst>
                <a:gd name="T0" fmla="*/ 151 w 166"/>
                <a:gd name="T1" fmla="*/ 46 h 91"/>
                <a:gd name="T2" fmla="*/ 143 w 166"/>
                <a:gd name="T3" fmla="*/ 46 h 91"/>
                <a:gd name="T4" fmla="*/ 159 w 166"/>
                <a:gd name="T5" fmla="*/ 53 h 91"/>
                <a:gd name="T6" fmla="*/ 151 w 166"/>
                <a:gd name="T7" fmla="*/ 69 h 91"/>
                <a:gd name="T8" fmla="*/ 128 w 166"/>
                <a:gd name="T9" fmla="*/ 53 h 91"/>
                <a:gd name="T10" fmla="*/ 121 w 166"/>
                <a:gd name="T11" fmla="*/ 38 h 91"/>
                <a:gd name="T12" fmla="*/ 106 w 166"/>
                <a:gd name="T13" fmla="*/ 38 h 91"/>
                <a:gd name="T14" fmla="*/ 121 w 166"/>
                <a:gd name="T15" fmla="*/ 16 h 91"/>
                <a:gd name="T16" fmla="*/ 106 w 166"/>
                <a:gd name="T17" fmla="*/ 8 h 91"/>
                <a:gd name="T18" fmla="*/ 106 w 166"/>
                <a:gd name="T19" fmla="*/ 0 h 91"/>
                <a:gd name="T20" fmla="*/ 90 w 166"/>
                <a:gd name="T21" fmla="*/ 16 h 91"/>
                <a:gd name="T22" fmla="*/ 37 w 166"/>
                <a:gd name="T23" fmla="*/ 31 h 91"/>
                <a:gd name="T24" fmla="*/ 0 w 166"/>
                <a:gd name="T25" fmla="*/ 38 h 91"/>
                <a:gd name="T26" fmla="*/ 0 w 166"/>
                <a:gd name="T27" fmla="*/ 84 h 91"/>
                <a:gd name="T28" fmla="*/ 75 w 166"/>
                <a:gd name="T29" fmla="*/ 69 h 91"/>
                <a:gd name="T30" fmla="*/ 98 w 166"/>
                <a:gd name="T31" fmla="*/ 61 h 91"/>
                <a:gd name="T32" fmla="*/ 98 w 166"/>
                <a:gd name="T33" fmla="*/ 76 h 91"/>
                <a:gd name="T34" fmla="*/ 113 w 166"/>
                <a:gd name="T35" fmla="*/ 76 h 91"/>
                <a:gd name="T36" fmla="*/ 113 w 166"/>
                <a:gd name="T37" fmla="*/ 91 h 91"/>
                <a:gd name="T38" fmla="*/ 136 w 166"/>
                <a:gd name="T39" fmla="*/ 69 h 91"/>
                <a:gd name="T40" fmla="*/ 136 w 166"/>
                <a:gd name="T41" fmla="*/ 84 h 91"/>
                <a:gd name="T42" fmla="*/ 166 w 166"/>
                <a:gd name="T43" fmla="*/ 69 h 91"/>
                <a:gd name="T44" fmla="*/ 159 w 166"/>
                <a:gd name="T45" fmla="*/ 61 h 91"/>
                <a:gd name="T46" fmla="*/ 151 w 166"/>
                <a:gd name="T47"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91">
                  <a:moveTo>
                    <a:pt x="151" y="46"/>
                  </a:moveTo>
                  <a:lnTo>
                    <a:pt x="143" y="46"/>
                  </a:lnTo>
                  <a:lnTo>
                    <a:pt x="159" y="53"/>
                  </a:lnTo>
                  <a:lnTo>
                    <a:pt x="151" y="69"/>
                  </a:lnTo>
                  <a:lnTo>
                    <a:pt x="128" y="53"/>
                  </a:lnTo>
                  <a:lnTo>
                    <a:pt x="121" y="38"/>
                  </a:lnTo>
                  <a:lnTo>
                    <a:pt x="106" y="38"/>
                  </a:lnTo>
                  <a:lnTo>
                    <a:pt x="121" y="16"/>
                  </a:lnTo>
                  <a:lnTo>
                    <a:pt x="106" y="8"/>
                  </a:lnTo>
                  <a:lnTo>
                    <a:pt x="106" y="0"/>
                  </a:lnTo>
                  <a:lnTo>
                    <a:pt x="90" y="16"/>
                  </a:lnTo>
                  <a:lnTo>
                    <a:pt x="37" y="31"/>
                  </a:lnTo>
                  <a:lnTo>
                    <a:pt x="0" y="38"/>
                  </a:lnTo>
                  <a:lnTo>
                    <a:pt x="0" y="84"/>
                  </a:lnTo>
                  <a:lnTo>
                    <a:pt x="75" y="69"/>
                  </a:lnTo>
                  <a:lnTo>
                    <a:pt x="98" y="61"/>
                  </a:lnTo>
                  <a:lnTo>
                    <a:pt x="98" y="76"/>
                  </a:lnTo>
                  <a:lnTo>
                    <a:pt x="113" y="76"/>
                  </a:lnTo>
                  <a:lnTo>
                    <a:pt x="113" y="91"/>
                  </a:lnTo>
                  <a:lnTo>
                    <a:pt x="136" y="69"/>
                  </a:lnTo>
                  <a:lnTo>
                    <a:pt x="136" y="84"/>
                  </a:lnTo>
                  <a:lnTo>
                    <a:pt x="166" y="69"/>
                  </a:lnTo>
                  <a:lnTo>
                    <a:pt x="159" y="61"/>
                  </a:lnTo>
                  <a:lnTo>
                    <a:pt x="151" y="4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1" name="Freeform 66"/>
            <p:cNvSpPr>
              <a:spLocks/>
            </p:cNvSpPr>
            <p:nvPr/>
          </p:nvSpPr>
          <p:spPr bwMode="auto">
            <a:xfrm>
              <a:off x="3952" y="1731"/>
              <a:ext cx="166" cy="91"/>
            </a:xfrm>
            <a:custGeom>
              <a:avLst/>
              <a:gdLst>
                <a:gd name="T0" fmla="*/ 151 w 166"/>
                <a:gd name="T1" fmla="*/ 46 h 91"/>
                <a:gd name="T2" fmla="*/ 143 w 166"/>
                <a:gd name="T3" fmla="*/ 46 h 91"/>
                <a:gd name="T4" fmla="*/ 159 w 166"/>
                <a:gd name="T5" fmla="*/ 53 h 91"/>
                <a:gd name="T6" fmla="*/ 151 w 166"/>
                <a:gd name="T7" fmla="*/ 69 h 91"/>
                <a:gd name="T8" fmla="*/ 128 w 166"/>
                <a:gd name="T9" fmla="*/ 53 h 91"/>
                <a:gd name="T10" fmla="*/ 121 w 166"/>
                <a:gd name="T11" fmla="*/ 38 h 91"/>
                <a:gd name="T12" fmla="*/ 106 w 166"/>
                <a:gd name="T13" fmla="*/ 38 h 91"/>
                <a:gd name="T14" fmla="*/ 121 w 166"/>
                <a:gd name="T15" fmla="*/ 16 h 91"/>
                <a:gd name="T16" fmla="*/ 106 w 166"/>
                <a:gd name="T17" fmla="*/ 8 h 91"/>
                <a:gd name="T18" fmla="*/ 106 w 166"/>
                <a:gd name="T19" fmla="*/ 0 h 91"/>
                <a:gd name="T20" fmla="*/ 90 w 166"/>
                <a:gd name="T21" fmla="*/ 16 h 91"/>
                <a:gd name="T22" fmla="*/ 37 w 166"/>
                <a:gd name="T23" fmla="*/ 31 h 91"/>
                <a:gd name="T24" fmla="*/ 0 w 166"/>
                <a:gd name="T25" fmla="*/ 38 h 91"/>
                <a:gd name="T26" fmla="*/ 0 w 166"/>
                <a:gd name="T27" fmla="*/ 84 h 91"/>
                <a:gd name="T28" fmla="*/ 75 w 166"/>
                <a:gd name="T29" fmla="*/ 69 h 91"/>
                <a:gd name="T30" fmla="*/ 98 w 166"/>
                <a:gd name="T31" fmla="*/ 61 h 91"/>
                <a:gd name="T32" fmla="*/ 98 w 166"/>
                <a:gd name="T33" fmla="*/ 76 h 91"/>
                <a:gd name="T34" fmla="*/ 113 w 166"/>
                <a:gd name="T35" fmla="*/ 76 h 91"/>
                <a:gd name="T36" fmla="*/ 113 w 166"/>
                <a:gd name="T37" fmla="*/ 91 h 91"/>
                <a:gd name="T38" fmla="*/ 136 w 166"/>
                <a:gd name="T39" fmla="*/ 69 h 91"/>
                <a:gd name="T40" fmla="*/ 136 w 166"/>
                <a:gd name="T41" fmla="*/ 84 h 91"/>
                <a:gd name="T42" fmla="*/ 166 w 166"/>
                <a:gd name="T43" fmla="*/ 69 h 91"/>
                <a:gd name="T44" fmla="*/ 159 w 166"/>
                <a:gd name="T45" fmla="*/ 61 h 91"/>
                <a:gd name="T46" fmla="*/ 151 w 166"/>
                <a:gd name="T47" fmla="*/ 46 h 91"/>
                <a:gd name="T48" fmla="*/ 151 w 166"/>
                <a:gd name="T49"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91">
                  <a:moveTo>
                    <a:pt x="151" y="46"/>
                  </a:moveTo>
                  <a:lnTo>
                    <a:pt x="143" y="46"/>
                  </a:lnTo>
                  <a:lnTo>
                    <a:pt x="159" y="53"/>
                  </a:lnTo>
                  <a:lnTo>
                    <a:pt x="151" y="69"/>
                  </a:lnTo>
                  <a:lnTo>
                    <a:pt x="128" y="53"/>
                  </a:lnTo>
                  <a:lnTo>
                    <a:pt x="121" y="38"/>
                  </a:lnTo>
                  <a:lnTo>
                    <a:pt x="106" y="38"/>
                  </a:lnTo>
                  <a:lnTo>
                    <a:pt x="121" y="16"/>
                  </a:lnTo>
                  <a:lnTo>
                    <a:pt x="106" y="8"/>
                  </a:lnTo>
                  <a:lnTo>
                    <a:pt x="106" y="0"/>
                  </a:lnTo>
                  <a:lnTo>
                    <a:pt x="90" y="16"/>
                  </a:lnTo>
                  <a:lnTo>
                    <a:pt x="37" y="31"/>
                  </a:lnTo>
                  <a:lnTo>
                    <a:pt x="0" y="38"/>
                  </a:lnTo>
                  <a:lnTo>
                    <a:pt x="0" y="84"/>
                  </a:lnTo>
                  <a:lnTo>
                    <a:pt x="75" y="69"/>
                  </a:lnTo>
                  <a:lnTo>
                    <a:pt x="98" y="61"/>
                  </a:lnTo>
                  <a:lnTo>
                    <a:pt x="98" y="76"/>
                  </a:lnTo>
                  <a:lnTo>
                    <a:pt x="113" y="76"/>
                  </a:lnTo>
                  <a:lnTo>
                    <a:pt x="113" y="91"/>
                  </a:lnTo>
                  <a:lnTo>
                    <a:pt x="136" y="69"/>
                  </a:lnTo>
                  <a:lnTo>
                    <a:pt x="136" y="84"/>
                  </a:lnTo>
                  <a:lnTo>
                    <a:pt x="166" y="69"/>
                  </a:lnTo>
                  <a:lnTo>
                    <a:pt x="159" y="61"/>
                  </a:lnTo>
                  <a:lnTo>
                    <a:pt x="151" y="46"/>
                  </a:lnTo>
                  <a:lnTo>
                    <a:pt x="151" y="5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2" name="Freeform 67"/>
            <p:cNvSpPr>
              <a:spLocks/>
            </p:cNvSpPr>
            <p:nvPr/>
          </p:nvSpPr>
          <p:spPr bwMode="auto">
            <a:xfrm>
              <a:off x="3149" y="1580"/>
              <a:ext cx="295" cy="144"/>
            </a:xfrm>
            <a:custGeom>
              <a:avLst/>
              <a:gdLst>
                <a:gd name="T0" fmla="*/ 272 w 295"/>
                <a:gd name="T1" fmla="*/ 60 h 144"/>
                <a:gd name="T2" fmla="*/ 272 w 295"/>
                <a:gd name="T3" fmla="*/ 45 h 144"/>
                <a:gd name="T4" fmla="*/ 242 w 295"/>
                <a:gd name="T5" fmla="*/ 45 h 144"/>
                <a:gd name="T6" fmla="*/ 242 w 295"/>
                <a:gd name="T7" fmla="*/ 30 h 144"/>
                <a:gd name="T8" fmla="*/ 189 w 295"/>
                <a:gd name="T9" fmla="*/ 45 h 144"/>
                <a:gd name="T10" fmla="*/ 166 w 295"/>
                <a:gd name="T11" fmla="*/ 60 h 144"/>
                <a:gd name="T12" fmla="*/ 136 w 295"/>
                <a:gd name="T13" fmla="*/ 60 h 144"/>
                <a:gd name="T14" fmla="*/ 113 w 295"/>
                <a:gd name="T15" fmla="*/ 38 h 144"/>
                <a:gd name="T16" fmla="*/ 98 w 295"/>
                <a:gd name="T17" fmla="*/ 30 h 144"/>
                <a:gd name="T18" fmla="*/ 91 w 295"/>
                <a:gd name="T19" fmla="*/ 45 h 144"/>
                <a:gd name="T20" fmla="*/ 98 w 295"/>
                <a:gd name="T21" fmla="*/ 15 h 144"/>
                <a:gd name="T22" fmla="*/ 113 w 295"/>
                <a:gd name="T23" fmla="*/ 0 h 144"/>
                <a:gd name="T24" fmla="*/ 106 w 295"/>
                <a:gd name="T25" fmla="*/ 0 h 144"/>
                <a:gd name="T26" fmla="*/ 60 w 295"/>
                <a:gd name="T27" fmla="*/ 30 h 144"/>
                <a:gd name="T28" fmla="*/ 0 w 295"/>
                <a:gd name="T29" fmla="*/ 60 h 144"/>
                <a:gd name="T30" fmla="*/ 23 w 295"/>
                <a:gd name="T31" fmla="*/ 76 h 144"/>
                <a:gd name="T32" fmla="*/ 106 w 295"/>
                <a:gd name="T33" fmla="*/ 98 h 144"/>
                <a:gd name="T34" fmla="*/ 106 w 295"/>
                <a:gd name="T35" fmla="*/ 106 h 144"/>
                <a:gd name="T36" fmla="*/ 121 w 295"/>
                <a:gd name="T37" fmla="*/ 113 h 144"/>
                <a:gd name="T38" fmla="*/ 121 w 295"/>
                <a:gd name="T39" fmla="*/ 129 h 144"/>
                <a:gd name="T40" fmla="*/ 129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3 h 144"/>
                <a:gd name="T52" fmla="*/ 189 w 295"/>
                <a:gd name="T53" fmla="*/ 91 h 144"/>
                <a:gd name="T54" fmla="*/ 212 w 295"/>
                <a:gd name="T55" fmla="*/ 83 h 144"/>
                <a:gd name="T56" fmla="*/ 219 w 295"/>
                <a:gd name="T57" fmla="*/ 76 h 144"/>
                <a:gd name="T58" fmla="*/ 257 w 295"/>
                <a:gd name="T59" fmla="*/ 91 h 144"/>
                <a:gd name="T60" fmla="*/ 257 w 295"/>
                <a:gd name="T61" fmla="*/ 76 h 144"/>
                <a:gd name="T62" fmla="*/ 295 w 295"/>
                <a:gd name="T63" fmla="*/ 76 h 144"/>
                <a:gd name="T64" fmla="*/ 272 w 295"/>
                <a:gd name="T65" fmla="*/ 6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144">
                  <a:moveTo>
                    <a:pt x="272" y="60"/>
                  </a:moveTo>
                  <a:lnTo>
                    <a:pt x="272" y="45"/>
                  </a:lnTo>
                  <a:lnTo>
                    <a:pt x="242" y="45"/>
                  </a:lnTo>
                  <a:lnTo>
                    <a:pt x="242" y="30"/>
                  </a:lnTo>
                  <a:lnTo>
                    <a:pt x="189" y="45"/>
                  </a:lnTo>
                  <a:lnTo>
                    <a:pt x="166" y="60"/>
                  </a:lnTo>
                  <a:lnTo>
                    <a:pt x="136" y="60"/>
                  </a:lnTo>
                  <a:lnTo>
                    <a:pt x="113" y="38"/>
                  </a:lnTo>
                  <a:lnTo>
                    <a:pt x="98" y="30"/>
                  </a:lnTo>
                  <a:lnTo>
                    <a:pt x="91" y="45"/>
                  </a:lnTo>
                  <a:lnTo>
                    <a:pt x="98" y="15"/>
                  </a:lnTo>
                  <a:lnTo>
                    <a:pt x="113" y="0"/>
                  </a:lnTo>
                  <a:lnTo>
                    <a:pt x="106" y="0"/>
                  </a:lnTo>
                  <a:lnTo>
                    <a:pt x="60" y="30"/>
                  </a:lnTo>
                  <a:lnTo>
                    <a:pt x="0" y="60"/>
                  </a:lnTo>
                  <a:lnTo>
                    <a:pt x="23" y="76"/>
                  </a:lnTo>
                  <a:lnTo>
                    <a:pt x="106" y="98"/>
                  </a:lnTo>
                  <a:lnTo>
                    <a:pt x="106" y="106"/>
                  </a:lnTo>
                  <a:lnTo>
                    <a:pt x="121" y="113"/>
                  </a:lnTo>
                  <a:lnTo>
                    <a:pt x="121" y="129"/>
                  </a:lnTo>
                  <a:lnTo>
                    <a:pt x="129" y="129"/>
                  </a:lnTo>
                  <a:lnTo>
                    <a:pt x="136" y="144"/>
                  </a:lnTo>
                  <a:lnTo>
                    <a:pt x="159" y="91"/>
                  </a:lnTo>
                  <a:lnTo>
                    <a:pt x="159" y="106"/>
                  </a:lnTo>
                  <a:lnTo>
                    <a:pt x="174" y="91"/>
                  </a:lnTo>
                  <a:lnTo>
                    <a:pt x="174" y="113"/>
                  </a:lnTo>
                  <a:lnTo>
                    <a:pt x="189" y="91"/>
                  </a:lnTo>
                  <a:lnTo>
                    <a:pt x="212" y="83"/>
                  </a:lnTo>
                  <a:lnTo>
                    <a:pt x="219" y="76"/>
                  </a:lnTo>
                  <a:lnTo>
                    <a:pt x="257" y="91"/>
                  </a:lnTo>
                  <a:lnTo>
                    <a:pt x="257" y="76"/>
                  </a:lnTo>
                  <a:lnTo>
                    <a:pt x="295" y="76"/>
                  </a:lnTo>
                  <a:lnTo>
                    <a:pt x="272" y="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3" name="Freeform 68"/>
            <p:cNvSpPr>
              <a:spLocks/>
            </p:cNvSpPr>
            <p:nvPr/>
          </p:nvSpPr>
          <p:spPr bwMode="auto">
            <a:xfrm>
              <a:off x="3149" y="1580"/>
              <a:ext cx="295" cy="144"/>
            </a:xfrm>
            <a:custGeom>
              <a:avLst/>
              <a:gdLst>
                <a:gd name="T0" fmla="*/ 272 w 295"/>
                <a:gd name="T1" fmla="*/ 60 h 144"/>
                <a:gd name="T2" fmla="*/ 272 w 295"/>
                <a:gd name="T3" fmla="*/ 45 h 144"/>
                <a:gd name="T4" fmla="*/ 242 w 295"/>
                <a:gd name="T5" fmla="*/ 45 h 144"/>
                <a:gd name="T6" fmla="*/ 242 w 295"/>
                <a:gd name="T7" fmla="*/ 30 h 144"/>
                <a:gd name="T8" fmla="*/ 189 w 295"/>
                <a:gd name="T9" fmla="*/ 45 h 144"/>
                <a:gd name="T10" fmla="*/ 166 w 295"/>
                <a:gd name="T11" fmla="*/ 60 h 144"/>
                <a:gd name="T12" fmla="*/ 136 w 295"/>
                <a:gd name="T13" fmla="*/ 60 h 144"/>
                <a:gd name="T14" fmla="*/ 113 w 295"/>
                <a:gd name="T15" fmla="*/ 38 h 144"/>
                <a:gd name="T16" fmla="*/ 98 w 295"/>
                <a:gd name="T17" fmla="*/ 30 h 144"/>
                <a:gd name="T18" fmla="*/ 91 w 295"/>
                <a:gd name="T19" fmla="*/ 45 h 144"/>
                <a:gd name="T20" fmla="*/ 98 w 295"/>
                <a:gd name="T21" fmla="*/ 15 h 144"/>
                <a:gd name="T22" fmla="*/ 113 w 295"/>
                <a:gd name="T23" fmla="*/ 0 h 144"/>
                <a:gd name="T24" fmla="*/ 106 w 295"/>
                <a:gd name="T25" fmla="*/ 0 h 144"/>
                <a:gd name="T26" fmla="*/ 60 w 295"/>
                <a:gd name="T27" fmla="*/ 30 h 144"/>
                <a:gd name="T28" fmla="*/ 0 w 295"/>
                <a:gd name="T29" fmla="*/ 60 h 144"/>
                <a:gd name="T30" fmla="*/ 23 w 295"/>
                <a:gd name="T31" fmla="*/ 76 h 144"/>
                <a:gd name="T32" fmla="*/ 106 w 295"/>
                <a:gd name="T33" fmla="*/ 98 h 144"/>
                <a:gd name="T34" fmla="*/ 106 w 295"/>
                <a:gd name="T35" fmla="*/ 106 h 144"/>
                <a:gd name="T36" fmla="*/ 121 w 295"/>
                <a:gd name="T37" fmla="*/ 113 h 144"/>
                <a:gd name="T38" fmla="*/ 121 w 295"/>
                <a:gd name="T39" fmla="*/ 129 h 144"/>
                <a:gd name="T40" fmla="*/ 129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3 h 144"/>
                <a:gd name="T52" fmla="*/ 189 w 295"/>
                <a:gd name="T53" fmla="*/ 91 h 144"/>
                <a:gd name="T54" fmla="*/ 212 w 295"/>
                <a:gd name="T55" fmla="*/ 83 h 144"/>
                <a:gd name="T56" fmla="*/ 219 w 295"/>
                <a:gd name="T57" fmla="*/ 76 h 144"/>
                <a:gd name="T58" fmla="*/ 257 w 295"/>
                <a:gd name="T59" fmla="*/ 91 h 144"/>
                <a:gd name="T60" fmla="*/ 257 w 295"/>
                <a:gd name="T61" fmla="*/ 76 h 144"/>
                <a:gd name="T62" fmla="*/ 295 w 295"/>
                <a:gd name="T63" fmla="*/ 76 h 144"/>
                <a:gd name="T64" fmla="*/ 272 w 295"/>
                <a:gd name="T65" fmla="*/ 60 h 144"/>
                <a:gd name="T66" fmla="*/ 272 w 295"/>
                <a:gd name="T67" fmla="*/ 6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5" h="144">
                  <a:moveTo>
                    <a:pt x="272" y="60"/>
                  </a:moveTo>
                  <a:lnTo>
                    <a:pt x="272" y="45"/>
                  </a:lnTo>
                  <a:lnTo>
                    <a:pt x="242" y="45"/>
                  </a:lnTo>
                  <a:lnTo>
                    <a:pt x="242" y="30"/>
                  </a:lnTo>
                  <a:lnTo>
                    <a:pt x="189" y="45"/>
                  </a:lnTo>
                  <a:lnTo>
                    <a:pt x="166" y="60"/>
                  </a:lnTo>
                  <a:lnTo>
                    <a:pt x="136" y="60"/>
                  </a:lnTo>
                  <a:lnTo>
                    <a:pt x="113" y="38"/>
                  </a:lnTo>
                  <a:lnTo>
                    <a:pt x="98" y="30"/>
                  </a:lnTo>
                  <a:lnTo>
                    <a:pt x="91" y="45"/>
                  </a:lnTo>
                  <a:lnTo>
                    <a:pt x="98" y="15"/>
                  </a:lnTo>
                  <a:lnTo>
                    <a:pt x="113" y="0"/>
                  </a:lnTo>
                  <a:lnTo>
                    <a:pt x="106" y="0"/>
                  </a:lnTo>
                  <a:lnTo>
                    <a:pt x="60" y="30"/>
                  </a:lnTo>
                  <a:lnTo>
                    <a:pt x="0" y="60"/>
                  </a:lnTo>
                  <a:lnTo>
                    <a:pt x="23" y="76"/>
                  </a:lnTo>
                  <a:lnTo>
                    <a:pt x="106" y="98"/>
                  </a:lnTo>
                  <a:lnTo>
                    <a:pt x="106" y="106"/>
                  </a:lnTo>
                  <a:lnTo>
                    <a:pt x="121" y="113"/>
                  </a:lnTo>
                  <a:lnTo>
                    <a:pt x="121" y="129"/>
                  </a:lnTo>
                  <a:lnTo>
                    <a:pt x="129" y="129"/>
                  </a:lnTo>
                  <a:lnTo>
                    <a:pt x="136" y="144"/>
                  </a:lnTo>
                  <a:lnTo>
                    <a:pt x="159" y="91"/>
                  </a:lnTo>
                  <a:lnTo>
                    <a:pt x="159" y="106"/>
                  </a:lnTo>
                  <a:lnTo>
                    <a:pt x="174" y="91"/>
                  </a:lnTo>
                  <a:lnTo>
                    <a:pt x="174" y="113"/>
                  </a:lnTo>
                  <a:lnTo>
                    <a:pt x="189" y="91"/>
                  </a:lnTo>
                  <a:lnTo>
                    <a:pt x="212" y="83"/>
                  </a:lnTo>
                  <a:lnTo>
                    <a:pt x="219" y="76"/>
                  </a:lnTo>
                  <a:lnTo>
                    <a:pt x="257" y="91"/>
                  </a:lnTo>
                  <a:lnTo>
                    <a:pt x="257" y="76"/>
                  </a:lnTo>
                  <a:lnTo>
                    <a:pt x="295" y="76"/>
                  </a:lnTo>
                  <a:lnTo>
                    <a:pt x="272" y="60"/>
                  </a:lnTo>
                  <a:lnTo>
                    <a:pt x="272"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4" name="Freeform 69"/>
            <p:cNvSpPr>
              <a:spLocks/>
            </p:cNvSpPr>
            <p:nvPr/>
          </p:nvSpPr>
          <p:spPr bwMode="auto">
            <a:xfrm>
              <a:off x="3338" y="1671"/>
              <a:ext cx="197" cy="265"/>
            </a:xfrm>
            <a:custGeom>
              <a:avLst/>
              <a:gdLst>
                <a:gd name="T0" fmla="*/ 189 w 197"/>
                <a:gd name="T1" fmla="*/ 182 h 265"/>
                <a:gd name="T2" fmla="*/ 189 w 197"/>
                <a:gd name="T3" fmla="*/ 189 h 265"/>
                <a:gd name="T4" fmla="*/ 189 w 197"/>
                <a:gd name="T5" fmla="*/ 182 h 265"/>
                <a:gd name="T6" fmla="*/ 182 w 197"/>
                <a:gd name="T7" fmla="*/ 182 h 265"/>
                <a:gd name="T8" fmla="*/ 159 w 197"/>
                <a:gd name="T9" fmla="*/ 242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6 w 197"/>
                <a:gd name="T25" fmla="*/ 30 h 265"/>
                <a:gd name="T26" fmla="*/ 61 w 197"/>
                <a:gd name="T27" fmla="*/ 22 h 265"/>
                <a:gd name="T28" fmla="*/ 53 w 197"/>
                <a:gd name="T29" fmla="*/ 22 h 265"/>
                <a:gd name="T30" fmla="*/ 61 w 197"/>
                <a:gd name="T31" fmla="*/ 7 h 265"/>
                <a:gd name="T32" fmla="*/ 68 w 197"/>
                <a:gd name="T33" fmla="*/ 0 h 265"/>
                <a:gd name="T34" fmla="*/ 129 w 197"/>
                <a:gd name="T35" fmla="*/ 22 h 265"/>
                <a:gd name="T36" fmla="*/ 136 w 197"/>
                <a:gd name="T37" fmla="*/ 38 h 265"/>
                <a:gd name="T38" fmla="*/ 129 w 197"/>
                <a:gd name="T39" fmla="*/ 38 h 265"/>
                <a:gd name="T40" fmla="*/ 144 w 197"/>
                <a:gd name="T41" fmla="*/ 60 h 265"/>
                <a:gd name="T42" fmla="*/ 144 w 197"/>
                <a:gd name="T43" fmla="*/ 83 h 265"/>
                <a:gd name="T44" fmla="*/ 121 w 197"/>
                <a:gd name="T45" fmla="*/ 106 h 265"/>
                <a:gd name="T46" fmla="*/ 121 w 197"/>
                <a:gd name="T47" fmla="*/ 129 h 265"/>
                <a:gd name="T48" fmla="*/ 129 w 197"/>
                <a:gd name="T49" fmla="*/ 129 h 265"/>
                <a:gd name="T50" fmla="*/ 144 w 197"/>
                <a:gd name="T51" fmla="*/ 106 h 265"/>
                <a:gd name="T52" fmla="*/ 159 w 197"/>
                <a:gd name="T53" fmla="*/ 98 h 265"/>
                <a:gd name="T54" fmla="*/ 174 w 197"/>
                <a:gd name="T55" fmla="*/ 106 h 265"/>
                <a:gd name="T56" fmla="*/ 197 w 197"/>
                <a:gd name="T57" fmla="*/ 159 h 265"/>
                <a:gd name="T58" fmla="*/ 189 w 197"/>
                <a:gd name="T59" fmla="*/ 18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5">
                  <a:moveTo>
                    <a:pt x="189" y="182"/>
                  </a:moveTo>
                  <a:lnTo>
                    <a:pt x="189" y="189"/>
                  </a:lnTo>
                  <a:lnTo>
                    <a:pt x="189" y="182"/>
                  </a:lnTo>
                  <a:lnTo>
                    <a:pt x="182" y="182"/>
                  </a:lnTo>
                  <a:lnTo>
                    <a:pt x="159" y="242"/>
                  </a:lnTo>
                  <a:lnTo>
                    <a:pt x="91" y="258"/>
                  </a:lnTo>
                  <a:lnTo>
                    <a:pt x="0" y="265"/>
                  </a:lnTo>
                  <a:lnTo>
                    <a:pt x="23" y="205"/>
                  </a:lnTo>
                  <a:lnTo>
                    <a:pt x="0" y="144"/>
                  </a:lnTo>
                  <a:lnTo>
                    <a:pt x="8" y="76"/>
                  </a:lnTo>
                  <a:lnTo>
                    <a:pt x="38" y="38"/>
                  </a:lnTo>
                  <a:lnTo>
                    <a:pt x="38" y="68"/>
                  </a:lnTo>
                  <a:lnTo>
                    <a:pt x="46" y="30"/>
                  </a:lnTo>
                  <a:lnTo>
                    <a:pt x="61" y="22"/>
                  </a:lnTo>
                  <a:lnTo>
                    <a:pt x="53" y="22"/>
                  </a:lnTo>
                  <a:lnTo>
                    <a:pt x="61" y="7"/>
                  </a:lnTo>
                  <a:lnTo>
                    <a:pt x="68" y="0"/>
                  </a:lnTo>
                  <a:lnTo>
                    <a:pt x="129" y="22"/>
                  </a:lnTo>
                  <a:lnTo>
                    <a:pt x="136" y="38"/>
                  </a:lnTo>
                  <a:lnTo>
                    <a:pt x="129" y="38"/>
                  </a:lnTo>
                  <a:lnTo>
                    <a:pt x="144" y="60"/>
                  </a:lnTo>
                  <a:lnTo>
                    <a:pt x="144" y="83"/>
                  </a:lnTo>
                  <a:lnTo>
                    <a:pt x="121" y="106"/>
                  </a:lnTo>
                  <a:lnTo>
                    <a:pt x="121" y="129"/>
                  </a:lnTo>
                  <a:lnTo>
                    <a:pt x="129" y="129"/>
                  </a:lnTo>
                  <a:lnTo>
                    <a:pt x="144" y="106"/>
                  </a:lnTo>
                  <a:lnTo>
                    <a:pt x="159" y="98"/>
                  </a:lnTo>
                  <a:lnTo>
                    <a:pt x="174" y="106"/>
                  </a:lnTo>
                  <a:lnTo>
                    <a:pt x="197" y="159"/>
                  </a:lnTo>
                  <a:lnTo>
                    <a:pt x="189" y="18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5" name="Freeform 70"/>
            <p:cNvSpPr>
              <a:spLocks/>
            </p:cNvSpPr>
            <p:nvPr/>
          </p:nvSpPr>
          <p:spPr bwMode="auto">
            <a:xfrm>
              <a:off x="3338" y="1671"/>
              <a:ext cx="197" cy="265"/>
            </a:xfrm>
            <a:custGeom>
              <a:avLst/>
              <a:gdLst>
                <a:gd name="T0" fmla="*/ 189 w 197"/>
                <a:gd name="T1" fmla="*/ 182 h 265"/>
                <a:gd name="T2" fmla="*/ 189 w 197"/>
                <a:gd name="T3" fmla="*/ 189 h 265"/>
                <a:gd name="T4" fmla="*/ 189 w 197"/>
                <a:gd name="T5" fmla="*/ 182 h 265"/>
                <a:gd name="T6" fmla="*/ 182 w 197"/>
                <a:gd name="T7" fmla="*/ 182 h 265"/>
                <a:gd name="T8" fmla="*/ 159 w 197"/>
                <a:gd name="T9" fmla="*/ 242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6 w 197"/>
                <a:gd name="T25" fmla="*/ 30 h 265"/>
                <a:gd name="T26" fmla="*/ 61 w 197"/>
                <a:gd name="T27" fmla="*/ 22 h 265"/>
                <a:gd name="T28" fmla="*/ 53 w 197"/>
                <a:gd name="T29" fmla="*/ 22 h 265"/>
                <a:gd name="T30" fmla="*/ 61 w 197"/>
                <a:gd name="T31" fmla="*/ 7 h 265"/>
                <a:gd name="T32" fmla="*/ 68 w 197"/>
                <a:gd name="T33" fmla="*/ 0 h 265"/>
                <a:gd name="T34" fmla="*/ 129 w 197"/>
                <a:gd name="T35" fmla="*/ 22 h 265"/>
                <a:gd name="T36" fmla="*/ 136 w 197"/>
                <a:gd name="T37" fmla="*/ 38 h 265"/>
                <a:gd name="T38" fmla="*/ 129 w 197"/>
                <a:gd name="T39" fmla="*/ 38 h 265"/>
                <a:gd name="T40" fmla="*/ 144 w 197"/>
                <a:gd name="T41" fmla="*/ 60 h 265"/>
                <a:gd name="T42" fmla="*/ 144 w 197"/>
                <a:gd name="T43" fmla="*/ 83 h 265"/>
                <a:gd name="T44" fmla="*/ 121 w 197"/>
                <a:gd name="T45" fmla="*/ 106 h 265"/>
                <a:gd name="T46" fmla="*/ 121 w 197"/>
                <a:gd name="T47" fmla="*/ 129 h 265"/>
                <a:gd name="T48" fmla="*/ 129 w 197"/>
                <a:gd name="T49" fmla="*/ 129 h 265"/>
                <a:gd name="T50" fmla="*/ 144 w 197"/>
                <a:gd name="T51" fmla="*/ 106 h 265"/>
                <a:gd name="T52" fmla="*/ 159 w 197"/>
                <a:gd name="T53" fmla="*/ 98 h 265"/>
                <a:gd name="T54" fmla="*/ 174 w 197"/>
                <a:gd name="T55" fmla="*/ 106 h 265"/>
                <a:gd name="T56" fmla="*/ 197 w 197"/>
                <a:gd name="T57" fmla="*/ 159 h 265"/>
                <a:gd name="T58" fmla="*/ 189 w 197"/>
                <a:gd name="T59" fmla="*/ 182 h 265"/>
                <a:gd name="T60" fmla="*/ 189 w 197"/>
                <a:gd name="T61" fmla="*/ 18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5">
                  <a:moveTo>
                    <a:pt x="189" y="182"/>
                  </a:moveTo>
                  <a:lnTo>
                    <a:pt x="189" y="189"/>
                  </a:lnTo>
                  <a:lnTo>
                    <a:pt x="189" y="182"/>
                  </a:lnTo>
                  <a:lnTo>
                    <a:pt x="182" y="182"/>
                  </a:lnTo>
                  <a:lnTo>
                    <a:pt x="159" y="242"/>
                  </a:lnTo>
                  <a:lnTo>
                    <a:pt x="91" y="258"/>
                  </a:lnTo>
                  <a:lnTo>
                    <a:pt x="0" y="265"/>
                  </a:lnTo>
                  <a:lnTo>
                    <a:pt x="23" y="205"/>
                  </a:lnTo>
                  <a:lnTo>
                    <a:pt x="0" y="144"/>
                  </a:lnTo>
                  <a:lnTo>
                    <a:pt x="8" y="76"/>
                  </a:lnTo>
                  <a:lnTo>
                    <a:pt x="38" y="38"/>
                  </a:lnTo>
                  <a:lnTo>
                    <a:pt x="38" y="68"/>
                  </a:lnTo>
                  <a:lnTo>
                    <a:pt x="46" y="30"/>
                  </a:lnTo>
                  <a:lnTo>
                    <a:pt x="61" y="22"/>
                  </a:lnTo>
                  <a:lnTo>
                    <a:pt x="53" y="22"/>
                  </a:lnTo>
                  <a:lnTo>
                    <a:pt x="61" y="7"/>
                  </a:lnTo>
                  <a:lnTo>
                    <a:pt x="68" y="0"/>
                  </a:lnTo>
                  <a:lnTo>
                    <a:pt x="129" y="22"/>
                  </a:lnTo>
                  <a:lnTo>
                    <a:pt x="136" y="38"/>
                  </a:lnTo>
                  <a:lnTo>
                    <a:pt x="129" y="38"/>
                  </a:lnTo>
                  <a:lnTo>
                    <a:pt x="144" y="60"/>
                  </a:lnTo>
                  <a:lnTo>
                    <a:pt x="144" y="83"/>
                  </a:lnTo>
                  <a:lnTo>
                    <a:pt x="121" y="106"/>
                  </a:lnTo>
                  <a:lnTo>
                    <a:pt x="121" y="129"/>
                  </a:lnTo>
                  <a:lnTo>
                    <a:pt x="129" y="129"/>
                  </a:lnTo>
                  <a:lnTo>
                    <a:pt x="144" y="106"/>
                  </a:lnTo>
                  <a:lnTo>
                    <a:pt x="159" y="98"/>
                  </a:lnTo>
                  <a:lnTo>
                    <a:pt x="174" y="106"/>
                  </a:lnTo>
                  <a:lnTo>
                    <a:pt x="197" y="159"/>
                  </a:lnTo>
                  <a:lnTo>
                    <a:pt x="189" y="182"/>
                  </a:lnTo>
                  <a:lnTo>
                    <a:pt x="189" y="18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6" name="Freeform 71"/>
            <p:cNvSpPr>
              <a:spLocks/>
            </p:cNvSpPr>
            <p:nvPr/>
          </p:nvSpPr>
          <p:spPr bwMode="auto">
            <a:xfrm>
              <a:off x="2853" y="1473"/>
              <a:ext cx="334" cy="372"/>
            </a:xfrm>
            <a:custGeom>
              <a:avLst/>
              <a:gdLst>
                <a:gd name="T0" fmla="*/ 281 w 334"/>
                <a:gd name="T1" fmla="*/ 107 h 372"/>
                <a:gd name="T2" fmla="*/ 228 w 334"/>
                <a:gd name="T3" fmla="*/ 160 h 372"/>
                <a:gd name="T4" fmla="*/ 228 w 334"/>
                <a:gd name="T5" fmla="*/ 167 h 372"/>
                <a:gd name="T6" fmla="*/ 220 w 334"/>
                <a:gd name="T7" fmla="*/ 167 h 372"/>
                <a:gd name="T8" fmla="*/ 220 w 334"/>
                <a:gd name="T9" fmla="*/ 205 h 372"/>
                <a:gd name="T10" fmla="*/ 190 w 334"/>
                <a:gd name="T11" fmla="*/ 228 h 372"/>
                <a:gd name="T12" fmla="*/ 205 w 334"/>
                <a:gd name="T13" fmla="*/ 243 h 372"/>
                <a:gd name="T14" fmla="*/ 197 w 334"/>
                <a:gd name="T15" fmla="*/ 258 h 372"/>
                <a:gd name="T16" fmla="*/ 197 w 334"/>
                <a:gd name="T17" fmla="*/ 289 h 372"/>
                <a:gd name="T18" fmla="*/ 266 w 334"/>
                <a:gd name="T19" fmla="*/ 334 h 372"/>
                <a:gd name="T20" fmla="*/ 273 w 334"/>
                <a:gd name="T21" fmla="*/ 365 h 372"/>
                <a:gd name="T22" fmla="*/ 31 w 334"/>
                <a:gd name="T23" fmla="*/ 372 h 372"/>
                <a:gd name="T24" fmla="*/ 31 w 334"/>
                <a:gd name="T25" fmla="*/ 258 h 372"/>
                <a:gd name="T26" fmla="*/ 16 w 334"/>
                <a:gd name="T27" fmla="*/ 236 h 372"/>
                <a:gd name="T28" fmla="*/ 31 w 334"/>
                <a:gd name="T29" fmla="*/ 213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6 h 372"/>
                <a:gd name="T42" fmla="*/ 152 w 334"/>
                <a:gd name="T43" fmla="*/ 54 h 372"/>
                <a:gd name="T44" fmla="*/ 182 w 334"/>
                <a:gd name="T45" fmla="*/ 46 h 372"/>
                <a:gd name="T46" fmla="*/ 197 w 334"/>
                <a:gd name="T47" fmla="*/ 54 h 372"/>
                <a:gd name="T48" fmla="*/ 213 w 334"/>
                <a:gd name="T49" fmla="*/ 69 h 372"/>
                <a:gd name="T50" fmla="*/ 220 w 334"/>
                <a:gd name="T51" fmla="*/ 61 h 372"/>
                <a:gd name="T52" fmla="*/ 243 w 334"/>
                <a:gd name="T53" fmla="*/ 84 h 372"/>
                <a:gd name="T54" fmla="*/ 273 w 334"/>
                <a:gd name="T55" fmla="*/ 69 h 372"/>
                <a:gd name="T56" fmla="*/ 281 w 334"/>
                <a:gd name="T57" fmla="*/ 76 h 372"/>
                <a:gd name="T58" fmla="*/ 334 w 334"/>
                <a:gd name="T59" fmla="*/ 76 h 372"/>
                <a:gd name="T60" fmla="*/ 281 w 334"/>
                <a:gd name="T61" fmla="*/ 10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72">
                  <a:moveTo>
                    <a:pt x="281" y="107"/>
                  </a:moveTo>
                  <a:lnTo>
                    <a:pt x="228" y="160"/>
                  </a:lnTo>
                  <a:lnTo>
                    <a:pt x="228" y="167"/>
                  </a:lnTo>
                  <a:lnTo>
                    <a:pt x="220" y="167"/>
                  </a:lnTo>
                  <a:lnTo>
                    <a:pt x="220" y="205"/>
                  </a:lnTo>
                  <a:lnTo>
                    <a:pt x="190" y="228"/>
                  </a:lnTo>
                  <a:lnTo>
                    <a:pt x="205" y="243"/>
                  </a:lnTo>
                  <a:lnTo>
                    <a:pt x="197" y="258"/>
                  </a:lnTo>
                  <a:lnTo>
                    <a:pt x="197" y="289"/>
                  </a:lnTo>
                  <a:lnTo>
                    <a:pt x="266" y="334"/>
                  </a:lnTo>
                  <a:lnTo>
                    <a:pt x="273" y="365"/>
                  </a:lnTo>
                  <a:lnTo>
                    <a:pt x="31" y="372"/>
                  </a:lnTo>
                  <a:lnTo>
                    <a:pt x="31" y="258"/>
                  </a:lnTo>
                  <a:lnTo>
                    <a:pt x="16" y="236"/>
                  </a:lnTo>
                  <a:lnTo>
                    <a:pt x="31" y="213"/>
                  </a:lnTo>
                  <a:lnTo>
                    <a:pt x="0" y="23"/>
                  </a:lnTo>
                  <a:lnTo>
                    <a:pt x="91" y="23"/>
                  </a:lnTo>
                  <a:lnTo>
                    <a:pt x="91" y="0"/>
                  </a:lnTo>
                  <a:lnTo>
                    <a:pt x="99" y="0"/>
                  </a:lnTo>
                  <a:lnTo>
                    <a:pt x="114" y="38"/>
                  </a:lnTo>
                  <a:lnTo>
                    <a:pt x="144" y="46"/>
                  </a:lnTo>
                  <a:lnTo>
                    <a:pt x="152" y="54"/>
                  </a:lnTo>
                  <a:lnTo>
                    <a:pt x="182" y="46"/>
                  </a:lnTo>
                  <a:lnTo>
                    <a:pt x="197" y="54"/>
                  </a:lnTo>
                  <a:lnTo>
                    <a:pt x="213" y="69"/>
                  </a:lnTo>
                  <a:lnTo>
                    <a:pt x="220" y="61"/>
                  </a:lnTo>
                  <a:lnTo>
                    <a:pt x="243" y="84"/>
                  </a:lnTo>
                  <a:lnTo>
                    <a:pt x="273" y="69"/>
                  </a:lnTo>
                  <a:lnTo>
                    <a:pt x="281" y="76"/>
                  </a:lnTo>
                  <a:lnTo>
                    <a:pt x="334" y="76"/>
                  </a:lnTo>
                  <a:lnTo>
                    <a:pt x="281" y="10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7" name="Freeform 72"/>
            <p:cNvSpPr>
              <a:spLocks/>
            </p:cNvSpPr>
            <p:nvPr/>
          </p:nvSpPr>
          <p:spPr bwMode="auto">
            <a:xfrm>
              <a:off x="2853" y="1473"/>
              <a:ext cx="334" cy="372"/>
            </a:xfrm>
            <a:custGeom>
              <a:avLst/>
              <a:gdLst>
                <a:gd name="T0" fmla="*/ 281 w 334"/>
                <a:gd name="T1" fmla="*/ 107 h 372"/>
                <a:gd name="T2" fmla="*/ 228 w 334"/>
                <a:gd name="T3" fmla="*/ 160 h 372"/>
                <a:gd name="T4" fmla="*/ 228 w 334"/>
                <a:gd name="T5" fmla="*/ 167 h 372"/>
                <a:gd name="T6" fmla="*/ 220 w 334"/>
                <a:gd name="T7" fmla="*/ 167 h 372"/>
                <a:gd name="T8" fmla="*/ 220 w 334"/>
                <a:gd name="T9" fmla="*/ 205 h 372"/>
                <a:gd name="T10" fmla="*/ 190 w 334"/>
                <a:gd name="T11" fmla="*/ 228 h 372"/>
                <a:gd name="T12" fmla="*/ 205 w 334"/>
                <a:gd name="T13" fmla="*/ 243 h 372"/>
                <a:gd name="T14" fmla="*/ 197 w 334"/>
                <a:gd name="T15" fmla="*/ 258 h 372"/>
                <a:gd name="T16" fmla="*/ 197 w 334"/>
                <a:gd name="T17" fmla="*/ 289 h 372"/>
                <a:gd name="T18" fmla="*/ 266 w 334"/>
                <a:gd name="T19" fmla="*/ 334 h 372"/>
                <a:gd name="T20" fmla="*/ 273 w 334"/>
                <a:gd name="T21" fmla="*/ 365 h 372"/>
                <a:gd name="T22" fmla="*/ 31 w 334"/>
                <a:gd name="T23" fmla="*/ 372 h 372"/>
                <a:gd name="T24" fmla="*/ 31 w 334"/>
                <a:gd name="T25" fmla="*/ 258 h 372"/>
                <a:gd name="T26" fmla="*/ 16 w 334"/>
                <a:gd name="T27" fmla="*/ 236 h 372"/>
                <a:gd name="T28" fmla="*/ 31 w 334"/>
                <a:gd name="T29" fmla="*/ 213 h 372"/>
                <a:gd name="T30" fmla="*/ 0 w 334"/>
                <a:gd name="T31" fmla="*/ 23 h 372"/>
                <a:gd name="T32" fmla="*/ 91 w 334"/>
                <a:gd name="T33" fmla="*/ 23 h 372"/>
                <a:gd name="T34" fmla="*/ 91 w 334"/>
                <a:gd name="T35" fmla="*/ 0 h 372"/>
                <a:gd name="T36" fmla="*/ 99 w 334"/>
                <a:gd name="T37" fmla="*/ 0 h 372"/>
                <a:gd name="T38" fmla="*/ 114 w 334"/>
                <a:gd name="T39" fmla="*/ 38 h 372"/>
                <a:gd name="T40" fmla="*/ 144 w 334"/>
                <a:gd name="T41" fmla="*/ 46 h 372"/>
                <a:gd name="T42" fmla="*/ 152 w 334"/>
                <a:gd name="T43" fmla="*/ 54 h 372"/>
                <a:gd name="T44" fmla="*/ 182 w 334"/>
                <a:gd name="T45" fmla="*/ 46 h 372"/>
                <a:gd name="T46" fmla="*/ 197 w 334"/>
                <a:gd name="T47" fmla="*/ 54 h 372"/>
                <a:gd name="T48" fmla="*/ 213 w 334"/>
                <a:gd name="T49" fmla="*/ 69 h 372"/>
                <a:gd name="T50" fmla="*/ 220 w 334"/>
                <a:gd name="T51" fmla="*/ 61 h 372"/>
                <a:gd name="T52" fmla="*/ 243 w 334"/>
                <a:gd name="T53" fmla="*/ 84 h 372"/>
                <a:gd name="T54" fmla="*/ 273 w 334"/>
                <a:gd name="T55" fmla="*/ 69 h 372"/>
                <a:gd name="T56" fmla="*/ 281 w 334"/>
                <a:gd name="T57" fmla="*/ 76 h 372"/>
                <a:gd name="T58" fmla="*/ 334 w 334"/>
                <a:gd name="T59" fmla="*/ 76 h 372"/>
                <a:gd name="T60" fmla="*/ 281 w 334"/>
                <a:gd name="T61" fmla="*/ 107 h 372"/>
                <a:gd name="T62" fmla="*/ 281 w 334"/>
                <a:gd name="T63" fmla="*/ 11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72">
                  <a:moveTo>
                    <a:pt x="281" y="107"/>
                  </a:moveTo>
                  <a:lnTo>
                    <a:pt x="228" y="160"/>
                  </a:lnTo>
                  <a:lnTo>
                    <a:pt x="228" y="167"/>
                  </a:lnTo>
                  <a:lnTo>
                    <a:pt x="220" y="167"/>
                  </a:lnTo>
                  <a:lnTo>
                    <a:pt x="220" y="205"/>
                  </a:lnTo>
                  <a:lnTo>
                    <a:pt x="190" y="228"/>
                  </a:lnTo>
                  <a:lnTo>
                    <a:pt x="205" y="243"/>
                  </a:lnTo>
                  <a:lnTo>
                    <a:pt x="197" y="258"/>
                  </a:lnTo>
                  <a:lnTo>
                    <a:pt x="197" y="289"/>
                  </a:lnTo>
                  <a:lnTo>
                    <a:pt x="266" y="334"/>
                  </a:lnTo>
                  <a:lnTo>
                    <a:pt x="273" y="365"/>
                  </a:lnTo>
                  <a:lnTo>
                    <a:pt x="31" y="372"/>
                  </a:lnTo>
                  <a:lnTo>
                    <a:pt x="31" y="258"/>
                  </a:lnTo>
                  <a:lnTo>
                    <a:pt x="16" y="236"/>
                  </a:lnTo>
                  <a:lnTo>
                    <a:pt x="31" y="213"/>
                  </a:lnTo>
                  <a:lnTo>
                    <a:pt x="0" y="23"/>
                  </a:lnTo>
                  <a:lnTo>
                    <a:pt x="91" y="23"/>
                  </a:lnTo>
                  <a:lnTo>
                    <a:pt x="91" y="0"/>
                  </a:lnTo>
                  <a:lnTo>
                    <a:pt x="99" y="0"/>
                  </a:lnTo>
                  <a:lnTo>
                    <a:pt x="114" y="38"/>
                  </a:lnTo>
                  <a:lnTo>
                    <a:pt x="144" y="46"/>
                  </a:lnTo>
                  <a:lnTo>
                    <a:pt x="152" y="54"/>
                  </a:lnTo>
                  <a:lnTo>
                    <a:pt x="182" y="46"/>
                  </a:lnTo>
                  <a:lnTo>
                    <a:pt x="197" y="54"/>
                  </a:lnTo>
                  <a:lnTo>
                    <a:pt x="213" y="69"/>
                  </a:lnTo>
                  <a:lnTo>
                    <a:pt x="220" y="61"/>
                  </a:lnTo>
                  <a:lnTo>
                    <a:pt x="243" y="84"/>
                  </a:lnTo>
                  <a:lnTo>
                    <a:pt x="273" y="69"/>
                  </a:lnTo>
                  <a:lnTo>
                    <a:pt x="281" y="76"/>
                  </a:lnTo>
                  <a:lnTo>
                    <a:pt x="334" y="76"/>
                  </a:lnTo>
                  <a:lnTo>
                    <a:pt x="281" y="107"/>
                  </a:lnTo>
                  <a:lnTo>
                    <a:pt x="281" y="11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8" name="Freeform 73"/>
            <p:cNvSpPr>
              <a:spLocks/>
            </p:cNvSpPr>
            <p:nvPr/>
          </p:nvSpPr>
          <p:spPr bwMode="auto">
            <a:xfrm>
              <a:off x="3141" y="2369"/>
              <a:ext cx="182" cy="303"/>
            </a:xfrm>
            <a:custGeom>
              <a:avLst/>
              <a:gdLst>
                <a:gd name="T0" fmla="*/ 167 w 182"/>
                <a:gd name="T1" fmla="*/ 197 h 303"/>
                <a:gd name="T2" fmla="*/ 182 w 182"/>
                <a:gd name="T3" fmla="*/ 288 h 303"/>
                <a:gd name="T4" fmla="*/ 129 w 182"/>
                <a:gd name="T5" fmla="*/ 295 h 303"/>
                <a:gd name="T6" fmla="*/ 121 w 182"/>
                <a:gd name="T7" fmla="*/ 303 h 303"/>
                <a:gd name="T8" fmla="*/ 114 w 182"/>
                <a:gd name="T9" fmla="*/ 303 h 303"/>
                <a:gd name="T10" fmla="*/ 99 w 182"/>
                <a:gd name="T11" fmla="*/ 280 h 303"/>
                <a:gd name="T12" fmla="*/ 106 w 182"/>
                <a:gd name="T13" fmla="*/ 258 h 303"/>
                <a:gd name="T14" fmla="*/ 0 w 182"/>
                <a:gd name="T15" fmla="*/ 258 h 303"/>
                <a:gd name="T16" fmla="*/ 0 w 182"/>
                <a:gd name="T17" fmla="*/ 242 h 303"/>
                <a:gd name="T18" fmla="*/ 15 w 182"/>
                <a:gd name="T19" fmla="*/ 227 h 303"/>
                <a:gd name="T20" fmla="*/ 8 w 182"/>
                <a:gd name="T21" fmla="*/ 220 h 303"/>
                <a:gd name="T22" fmla="*/ 15 w 182"/>
                <a:gd name="T23" fmla="*/ 212 h 303"/>
                <a:gd name="T24" fmla="*/ 15 w 182"/>
                <a:gd name="T25" fmla="*/ 204 h 303"/>
                <a:gd name="T26" fmla="*/ 31 w 182"/>
                <a:gd name="T27" fmla="*/ 189 h 303"/>
                <a:gd name="T28" fmla="*/ 23 w 182"/>
                <a:gd name="T29" fmla="*/ 182 h 303"/>
                <a:gd name="T30" fmla="*/ 38 w 182"/>
                <a:gd name="T31" fmla="*/ 174 h 303"/>
                <a:gd name="T32" fmla="*/ 23 w 182"/>
                <a:gd name="T33" fmla="*/ 167 h 303"/>
                <a:gd name="T34" fmla="*/ 31 w 182"/>
                <a:gd name="T35" fmla="*/ 167 h 303"/>
                <a:gd name="T36" fmla="*/ 31 w 182"/>
                <a:gd name="T37" fmla="*/ 159 h 303"/>
                <a:gd name="T38" fmla="*/ 23 w 182"/>
                <a:gd name="T39" fmla="*/ 159 h 303"/>
                <a:gd name="T40" fmla="*/ 23 w 182"/>
                <a:gd name="T41" fmla="*/ 106 h 303"/>
                <a:gd name="T42" fmla="*/ 15 w 182"/>
                <a:gd name="T43" fmla="*/ 106 h 303"/>
                <a:gd name="T44" fmla="*/ 15 w 182"/>
                <a:gd name="T45" fmla="*/ 91 h 303"/>
                <a:gd name="T46" fmla="*/ 23 w 182"/>
                <a:gd name="T47" fmla="*/ 91 h 303"/>
                <a:gd name="T48" fmla="*/ 23 w 182"/>
                <a:gd name="T49" fmla="*/ 75 h 303"/>
                <a:gd name="T50" fmla="*/ 38 w 182"/>
                <a:gd name="T51" fmla="*/ 60 h 303"/>
                <a:gd name="T52" fmla="*/ 31 w 182"/>
                <a:gd name="T53" fmla="*/ 53 h 303"/>
                <a:gd name="T54" fmla="*/ 46 w 182"/>
                <a:gd name="T55" fmla="*/ 45 h 303"/>
                <a:gd name="T56" fmla="*/ 46 w 182"/>
                <a:gd name="T57" fmla="*/ 15 h 303"/>
                <a:gd name="T58" fmla="*/ 61 w 182"/>
                <a:gd name="T59" fmla="*/ 15 h 303"/>
                <a:gd name="T60" fmla="*/ 61 w 182"/>
                <a:gd name="T61" fmla="*/ 7 h 303"/>
                <a:gd name="T62" fmla="*/ 167 w 182"/>
                <a:gd name="T63" fmla="*/ 0 h 303"/>
                <a:gd name="T64" fmla="*/ 174 w 182"/>
                <a:gd name="T65" fmla="*/ 0 h 303"/>
                <a:gd name="T66" fmla="*/ 167 w 182"/>
                <a:gd name="T67" fmla="*/ 19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 h="303">
                  <a:moveTo>
                    <a:pt x="167" y="197"/>
                  </a:moveTo>
                  <a:lnTo>
                    <a:pt x="182" y="288"/>
                  </a:lnTo>
                  <a:lnTo>
                    <a:pt x="129" y="295"/>
                  </a:lnTo>
                  <a:lnTo>
                    <a:pt x="121" y="303"/>
                  </a:lnTo>
                  <a:lnTo>
                    <a:pt x="114" y="303"/>
                  </a:lnTo>
                  <a:lnTo>
                    <a:pt x="99" y="280"/>
                  </a:lnTo>
                  <a:lnTo>
                    <a:pt x="106" y="258"/>
                  </a:lnTo>
                  <a:lnTo>
                    <a:pt x="0" y="258"/>
                  </a:lnTo>
                  <a:lnTo>
                    <a:pt x="0" y="242"/>
                  </a:lnTo>
                  <a:lnTo>
                    <a:pt x="15" y="227"/>
                  </a:lnTo>
                  <a:lnTo>
                    <a:pt x="8" y="220"/>
                  </a:lnTo>
                  <a:lnTo>
                    <a:pt x="15" y="212"/>
                  </a:lnTo>
                  <a:lnTo>
                    <a:pt x="15" y="204"/>
                  </a:lnTo>
                  <a:lnTo>
                    <a:pt x="31" y="189"/>
                  </a:lnTo>
                  <a:lnTo>
                    <a:pt x="23" y="182"/>
                  </a:lnTo>
                  <a:lnTo>
                    <a:pt x="38" y="174"/>
                  </a:lnTo>
                  <a:lnTo>
                    <a:pt x="23" y="167"/>
                  </a:lnTo>
                  <a:lnTo>
                    <a:pt x="31" y="167"/>
                  </a:lnTo>
                  <a:lnTo>
                    <a:pt x="31" y="159"/>
                  </a:lnTo>
                  <a:lnTo>
                    <a:pt x="23" y="159"/>
                  </a:lnTo>
                  <a:lnTo>
                    <a:pt x="23" y="106"/>
                  </a:lnTo>
                  <a:lnTo>
                    <a:pt x="15" y="106"/>
                  </a:lnTo>
                  <a:lnTo>
                    <a:pt x="15" y="91"/>
                  </a:lnTo>
                  <a:lnTo>
                    <a:pt x="23" y="91"/>
                  </a:lnTo>
                  <a:lnTo>
                    <a:pt x="23" y="75"/>
                  </a:lnTo>
                  <a:lnTo>
                    <a:pt x="38" y="60"/>
                  </a:lnTo>
                  <a:lnTo>
                    <a:pt x="31" y="53"/>
                  </a:lnTo>
                  <a:lnTo>
                    <a:pt x="46" y="45"/>
                  </a:lnTo>
                  <a:lnTo>
                    <a:pt x="46" y="15"/>
                  </a:lnTo>
                  <a:lnTo>
                    <a:pt x="61" y="15"/>
                  </a:lnTo>
                  <a:lnTo>
                    <a:pt x="61" y="7"/>
                  </a:lnTo>
                  <a:lnTo>
                    <a:pt x="167" y="0"/>
                  </a:lnTo>
                  <a:lnTo>
                    <a:pt x="174" y="0"/>
                  </a:lnTo>
                  <a:lnTo>
                    <a:pt x="167" y="19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9" name="Freeform 74"/>
            <p:cNvSpPr>
              <a:spLocks/>
            </p:cNvSpPr>
            <p:nvPr/>
          </p:nvSpPr>
          <p:spPr bwMode="auto">
            <a:xfrm>
              <a:off x="3141" y="2369"/>
              <a:ext cx="182" cy="303"/>
            </a:xfrm>
            <a:custGeom>
              <a:avLst/>
              <a:gdLst>
                <a:gd name="T0" fmla="*/ 167 w 182"/>
                <a:gd name="T1" fmla="*/ 197 h 303"/>
                <a:gd name="T2" fmla="*/ 182 w 182"/>
                <a:gd name="T3" fmla="*/ 288 h 303"/>
                <a:gd name="T4" fmla="*/ 129 w 182"/>
                <a:gd name="T5" fmla="*/ 295 h 303"/>
                <a:gd name="T6" fmla="*/ 121 w 182"/>
                <a:gd name="T7" fmla="*/ 303 h 303"/>
                <a:gd name="T8" fmla="*/ 114 w 182"/>
                <a:gd name="T9" fmla="*/ 303 h 303"/>
                <a:gd name="T10" fmla="*/ 99 w 182"/>
                <a:gd name="T11" fmla="*/ 280 h 303"/>
                <a:gd name="T12" fmla="*/ 106 w 182"/>
                <a:gd name="T13" fmla="*/ 258 h 303"/>
                <a:gd name="T14" fmla="*/ 0 w 182"/>
                <a:gd name="T15" fmla="*/ 258 h 303"/>
                <a:gd name="T16" fmla="*/ 0 w 182"/>
                <a:gd name="T17" fmla="*/ 242 h 303"/>
                <a:gd name="T18" fmla="*/ 15 w 182"/>
                <a:gd name="T19" fmla="*/ 227 h 303"/>
                <a:gd name="T20" fmla="*/ 8 w 182"/>
                <a:gd name="T21" fmla="*/ 220 h 303"/>
                <a:gd name="T22" fmla="*/ 15 w 182"/>
                <a:gd name="T23" fmla="*/ 212 h 303"/>
                <a:gd name="T24" fmla="*/ 15 w 182"/>
                <a:gd name="T25" fmla="*/ 204 h 303"/>
                <a:gd name="T26" fmla="*/ 31 w 182"/>
                <a:gd name="T27" fmla="*/ 189 h 303"/>
                <a:gd name="T28" fmla="*/ 23 w 182"/>
                <a:gd name="T29" fmla="*/ 182 h 303"/>
                <a:gd name="T30" fmla="*/ 38 w 182"/>
                <a:gd name="T31" fmla="*/ 174 h 303"/>
                <a:gd name="T32" fmla="*/ 23 w 182"/>
                <a:gd name="T33" fmla="*/ 167 h 303"/>
                <a:gd name="T34" fmla="*/ 31 w 182"/>
                <a:gd name="T35" fmla="*/ 167 h 303"/>
                <a:gd name="T36" fmla="*/ 31 w 182"/>
                <a:gd name="T37" fmla="*/ 159 h 303"/>
                <a:gd name="T38" fmla="*/ 23 w 182"/>
                <a:gd name="T39" fmla="*/ 159 h 303"/>
                <a:gd name="T40" fmla="*/ 23 w 182"/>
                <a:gd name="T41" fmla="*/ 106 h 303"/>
                <a:gd name="T42" fmla="*/ 15 w 182"/>
                <a:gd name="T43" fmla="*/ 106 h 303"/>
                <a:gd name="T44" fmla="*/ 15 w 182"/>
                <a:gd name="T45" fmla="*/ 91 h 303"/>
                <a:gd name="T46" fmla="*/ 23 w 182"/>
                <a:gd name="T47" fmla="*/ 91 h 303"/>
                <a:gd name="T48" fmla="*/ 23 w 182"/>
                <a:gd name="T49" fmla="*/ 75 h 303"/>
                <a:gd name="T50" fmla="*/ 38 w 182"/>
                <a:gd name="T51" fmla="*/ 60 h 303"/>
                <a:gd name="T52" fmla="*/ 31 w 182"/>
                <a:gd name="T53" fmla="*/ 53 h 303"/>
                <a:gd name="T54" fmla="*/ 46 w 182"/>
                <a:gd name="T55" fmla="*/ 45 h 303"/>
                <a:gd name="T56" fmla="*/ 46 w 182"/>
                <a:gd name="T57" fmla="*/ 15 h 303"/>
                <a:gd name="T58" fmla="*/ 61 w 182"/>
                <a:gd name="T59" fmla="*/ 15 h 303"/>
                <a:gd name="T60" fmla="*/ 61 w 182"/>
                <a:gd name="T61" fmla="*/ 7 h 303"/>
                <a:gd name="T62" fmla="*/ 167 w 182"/>
                <a:gd name="T63" fmla="*/ 0 h 303"/>
                <a:gd name="T64" fmla="*/ 174 w 182"/>
                <a:gd name="T65" fmla="*/ 0 h 303"/>
                <a:gd name="T66" fmla="*/ 167 w 182"/>
                <a:gd name="T67" fmla="*/ 197 h 303"/>
                <a:gd name="T68" fmla="*/ 167 w 182"/>
                <a:gd name="T69" fmla="*/ 20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3">
                  <a:moveTo>
                    <a:pt x="167" y="197"/>
                  </a:moveTo>
                  <a:lnTo>
                    <a:pt x="182" y="288"/>
                  </a:lnTo>
                  <a:lnTo>
                    <a:pt x="129" y="295"/>
                  </a:lnTo>
                  <a:lnTo>
                    <a:pt x="121" y="303"/>
                  </a:lnTo>
                  <a:lnTo>
                    <a:pt x="114" y="303"/>
                  </a:lnTo>
                  <a:lnTo>
                    <a:pt x="99" y="280"/>
                  </a:lnTo>
                  <a:lnTo>
                    <a:pt x="106" y="258"/>
                  </a:lnTo>
                  <a:lnTo>
                    <a:pt x="0" y="258"/>
                  </a:lnTo>
                  <a:lnTo>
                    <a:pt x="0" y="242"/>
                  </a:lnTo>
                  <a:lnTo>
                    <a:pt x="15" y="227"/>
                  </a:lnTo>
                  <a:lnTo>
                    <a:pt x="8" y="220"/>
                  </a:lnTo>
                  <a:lnTo>
                    <a:pt x="15" y="212"/>
                  </a:lnTo>
                  <a:lnTo>
                    <a:pt x="15" y="204"/>
                  </a:lnTo>
                  <a:lnTo>
                    <a:pt x="31" y="189"/>
                  </a:lnTo>
                  <a:lnTo>
                    <a:pt x="23" y="182"/>
                  </a:lnTo>
                  <a:lnTo>
                    <a:pt x="38" y="174"/>
                  </a:lnTo>
                  <a:lnTo>
                    <a:pt x="23" y="167"/>
                  </a:lnTo>
                  <a:lnTo>
                    <a:pt x="31" y="167"/>
                  </a:lnTo>
                  <a:lnTo>
                    <a:pt x="31" y="159"/>
                  </a:lnTo>
                  <a:lnTo>
                    <a:pt x="23" y="159"/>
                  </a:lnTo>
                  <a:lnTo>
                    <a:pt x="23" y="106"/>
                  </a:lnTo>
                  <a:lnTo>
                    <a:pt x="15" y="106"/>
                  </a:lnTo>
                  <a:lnTo>
                    <a:pt x="15" y="91"/>
                  </a:lnTo>
                  <a:lnTo>
                    <a:pt x="23" y="91"/>
                  </a:lnTo>
                  <a:lnTo>
                    <a:pt x="23" y="75"/>
                  </a:lnTo>
                  <a:lnTo>
                    <a:pt x="38" y="60"/>
                  </a:lnTo>
                  <a:lnTo>
                    <a:pt x="31" y="53"/>
                  </a:lnTo>
                  <a:lnTo>
                    <a:pt x="46" y="45"/>
                  </a:lnTo>
                  <a:lnTo>
                    <a:pt x="46" y="15"/>
                  </a:lnTo>
                  <a:lnTo>
                    <a:pt x="61" y="15"/>
                  </a:lnTo>
                  <a:lnTo>
                    <a:pt x="61" y="7"/>
                  </a:lnTo>
                  <a:lnTo>
                    <a:pt x="167" y="0"/>
                  </a:lnTo>
                  <a:lnTo>
                    <a:pt x="174" y="0"/>
                  </a:lnTo>
                  <a:lnTo>
                    <a:pt x="167" y="197"/>
                  </a:lnTo>
                  <a:lnTo>
                    <a:pt x="167" y="20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0" name="Freeform 75"/>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50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7 w 325"/>
                <a:gd name="T25" fmla="*/ 53 h 288"/>
                <a:gd name="T26" fmla="*/ 37 w 325"/>
                <a:gd name="T27" fmla="*/ 60 h 288"/>
                <a:gd name="T28" fmla="*/ 30 w 325"/>
                <a:gd name="T29" fmla="*/ 76 h 288"/>
                <a:gd name="T30" fmla="*/ 53 w 325"/>
                <a:gd name="T31" fmla="*/ 98 h 288"/>
                <a:gd name="T32" fmla="*/ 53 w 325"/>
                <a:gd name="T33" fmla="*/ 265 h 288"/>
                <a:gd name="T34" fmla="*/ 250 w 325"/>
                <a:gd name="T35" fmla="*/ 258 h 288"/>
                <a:gd name="T36" fmla="*/ 280 w 325"/>
                <a:gd name="T37" fmla="*/ 258 h 288"/>
                <a:gd name="T38" fmla="*/ 287 w 325"/>
                <a:gd name="T39" fmla="*/ 273 h 288"/>
                <a:gd name="T40" fmla="*/ 272 w 325"/>
                <a:gd name="T41" fmla="*/ 288 h 288"/>
                <a:gd name="T42" fmla="*/ 303 w 325"/>
                <a:gd name="T43" fmla="*/ 288 h 288"/>
                <a:gd name="T44" fmla="*/ 310 w 325"/>
                <a:gd name="T45" fmla="*/ 258 h 288"/>
                <a:gd name="T46" fmla="*/ 310 w 325"/>
                <a:gd name="T47" fmla="*/ 250 h 288"/>
                <a:gd name="T48" fmla="*/ 310 w 325"/>
                <a:gd name="T49" fmla="*/ 258 h 288"/>
                <a:gd name="T50" fmla="*/ 318 w 325"/>
                <a:gd name="T51" fmla="*/ 258 h 288"/>
                <a:gd name="T52" fmla="*/ 325 w 325"/>
                <a:gd name="T53" fmla="*/ 242 h 288"/>
                <a:gd name="T54" fmla="*/ 325 w 325"/>
                <a:gd name="T55"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288">
                  <a:moveTo>
                    <a:pt x="325" y="227"/>
                  </a:moveTo>
                  <a:lnTo>
                    <a:pt x="310" y="204"/>
                  </a:lnTo>
                  <a:lnTo>
                    <a:pt x="310" y="182"/>
                  </a:lnTo>
                  <a:lnTo>
                    <a:pt x="265" y="151"/>
                  </a:lnTo>
                  <a:lnTo>
                    <a:pt x="272" y="106"/>
                  </a:lnTo>
                  <a:lnTo>
                    <a:pt x="250" y="106"/>
                  </a:lnTo>
                  <a:lnTo>
                    <a:pt x="242" y="83"/>
                  </a:lnTo>
                  <a:lnTo>
                    <a:pt x="212" y="53"/>
                  </a:lnTo>
                  <a:lnTo>
                    <a:pt x="204" y="15"/>
                  </a:lnTo>
                  <a:lnTo>
                    <a:pt x="189" y="0"/>
                  </a:lnTo>
                  <a:lnTo>
                    <a:pt x="0" y="7"/>
                  </a:lnTo>
                  <a:lnTo>
                    <a:pt x="15" y="45"/>
                  </a:lnTo>
                  <a:lnTo>
                    <a:pt x="37" y="53"/>
                  </a:lnTo>
                  <a:lnTo>
                    <a:pt x="37" y="60"/>
                  </a:lnTo>
                  <a:lnTo>
                    <a:pt x="30" y="76"/>
                  </a:lnTo>
                  <a:lnTo>
                    <a:pt x="53" y="98"/>
                  </a:lnTo>
                  <a:lnTo>
                    <a:pt x="53" y="265"/>
                  </a:lnTo>
                  <a:lnTo>
                    <a:pt x="250" y="258"/>
                  </a:lnTo>
                  <a:lnTo>
                    <a:pt x="280" y="258"/>
                  </a:lnTo>
                  <a:lnTo>
                    <a:pt x="287" y="273"/>
                  </a:lnTo>
                  <a:lnTo>
                    <a:pt x="272" y="288"/>
                  </a:lnTo>
                  <a:lnTo>
                    <a:pt x="303" y="288"/>
                  </a:lnTo>
                  <a:lnTo>
                    <a:pt x="310" y="258"/>
                  </a:lnTo>
                  <a:lnTo>
                    <a:pt x="310" y="250"/>
                  </a:lnTo>
                  <a:lnTo>
                    <a:pt x="310" y="258"/>
                  </a:lnTo>
                  <a:lnTo>
                    <a:pt x="318" y="258"/>
                  </a:lnTo>
                  <a:lnTo>
                    <a:pt x="325" y="242"/>
                  </a:lnTo>
                  <a:lnTo>
                    <a:pt x="325" y="22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1" name="Freeform 76"/>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50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7 w 325"/>
                <a:gd name="T25" fmla="*/ 53 h 288"/>
                <a:gd name="T26" fmla="*/ 37 w 325"/>
                <a:gd name="T27" fmla="*/ 60 h 288"/>
                <a:gd name="T28" fmla="*/ 30 w 325"/>
                <a:gd name="T29" fmla="*/ 76 h 288"/>
                <a:gd name="T30" fmla="*/ 53 w 325"/>
                <a:gd name="T31" fmla="*/ 98 h 288"/>
                <a:gd name="T32" fmla="*/ 53 w 325"/>
                <a:gd name="T33" fmla="*/ 265 h 288"/>
                <a:gd name="T34" fmla="*/ 250 w 325"/>
                <a:gd name="T35" fmla="*/ 258 h 288"/>
                <a:gd name="T36" fmla="*/ 280 w 325"/>
                <a:gd name="T37" fmla="*/ 258 h 288"/>
                <a:gd name="T38" fmla="*/ 287 w 325"/>
                <a:gd name="T39" fmla="*/ 273 h 288"/>
                <a:gd name="T40" fmla="*/ 272 w 325"/>
                <a:gd name="T41" fmla="*/ 288 h 288"/>
                <a:gd name="T42" fmla="*/ 303 w 325"/>
                <a:gd name="T43" fmla="*/ 288 h 288"/>
                <a:gd name="T44" fmla="*/ 310 w 325"/>
                <a:gd name="T45" fmla="*/ 258 h 288"/>
                <a:gd name="T46" fmla="*/ 310 w 325"/>
                <a:gd name="T47" fmla="*/ 250 h 288"/>
                <a:gd name="T48" fmla="*/ 310 w 325"/>
                <a:gd name="T49" fmla="*/ 258 h 288"/>
                <a:gd name="T50" fmla="*/ 318 w 325"/>
                <a:gd name="T51" fmla="*/ 258 h 288"/>
                <a:gd name="T52" fmla="*/ 325 w 325"/>
                <a:gd name="T53" fmla="*/ 242 h 288"/>
                <a:gd name="T54" fmla="*/ 325 w 325"/>
                <a:gd name="T55" fmla="*/ 227 h 288"/>
                <a:gd name="T56" fmla="*/ 325 w 325"/>
                <a:gd name="T57"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5" h="288">
                  <a:moveTo>
                    <a:pt x="325" y="227"/>
                  </a:moveTo>
                  <a:lnTo>
                    <a:pt x="310" y="204"/>
                  </a:lnTo>
                  <a:lnTo>
                    <a:pt x="310" y="182"/>
                  </a:lnTo>
                  <a:lnTo>
                    <a:pt x="265" y="151"/>
                  </a:lnTo>
                  <a:lnTo>
                    <a:pt x="272" y="106"/>
                  </a:lnTo>
                  <a:lnTo>
                    <a:pt x="250" y="106"/>
                  </a:lnTo>
                  <a:lnTo>
                    <a:pt x="242" y="83"/>
                  </a:lnTo>
                  <a:lnTo>
                    <a:pt x="212" y="53"/>
                  </a:lnTo>
                  <a:lnTo>
                    <a:pt x="204" y="15"/>
                  </a:lnTo>
                  <a:lnTo>
                    <a:pt x="189" y="0"/>
                  </a:lnTo>
                  <a:lnTo>
                    <a:pt x="0" y="7"/>
                  </a:lnTo>
                  <a:lnTo>
                    <a:pt x="15" y="45"/>
                  </a:lnTo>
                  <a:lnTo>
                    <a:pt x="37" y="53"/>
                  </a:lnTo>
                  <a:lnTo>
                    <a:pt x="37" y="60"/>
                  </a:lnTo>
                  <a:lnTo>
                    <a:pt x="30" y="76"/>
                  </a:lnTo>
                  <a:lnTo>
                    <a:pt x="53" y="98"/>
                  </a:lnTo>
                  <a:lnTo>
                    <a:pt x="53" y="265"/>
                  </a:lnTo>
                  <a:lnTo>
                    <a:pt x="250" y="258"/>
                  </a:lnTo>
                  <a:lnTo>
                    <a:pt x="280" y="258"/>
                  </a:lnTo>
                  <a:lnTo>
                    <a:pt x="287" y="273"/>
                  </a:lnTo>
                  <a:lnTo>
                    <a:pt x="272" y="288"/>
                  </a:lnTo>
                  <a:lnTo>
                    <a:pt x="303" y="288"/>
                  </a:lnTo>
                  <a:lnTo>
                    <a:pt x="310" y="258"/>
                  </a:lnTo>
                  <a:lnTo>
                    <a:pt x="310" y="250"/>
                  </a:lnTo>
                  <a:lnTo>
                    <a:pt x="310" y="258"/>
                  </a:lnTo>
                  <a:lnTo>
                    <a:pt x="318" y="258"/>
                  </a:lnTo>
                  <a:lnTo>
                    <a:pt x="325" y="242"/>
                  </a:lnTo>
                  <a:lnTo>
                    <a:pt x="325" y="227"/>
                  </a:lnTo>
                  <a:lnTo>
                    <a:pt x="32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2" name="Freeform 77"/>
            <p:cNvSpPr>
              <a:spLocks/>
            </p:cNvSpPr>
            <p:nvPr/>
          </p:nvSpPr>
          <p:spPr bwMode="auto">
            <a:xfrm>
              <a:off x="2051" y="1413"/>
              <a:ext cx="515" cy="318"/>
            </a:xfrm>
            <a:custGeom>
              <a:avLst/>
              <a:gdLst>
                <a:gd name="T0" fmla="*/ 500 w 515"/>
                <a:gd name="T1" fmla="*/ 258 h 318"/>
                <a:gd name="T2" fmla="*/ 515 w 515"/>
                <a:gd name="T3" fmla="*/ 68 h 318"/>
                <a:gd name="T4" fmla="*/ 212 w 515"/>
                <a:gd name="T5" fmla="*/ 30 h 318"/>
                <a:gd name="T6" fmla="*/ 15 w 515"/>
                <a:gd name="T7" fmla="*/ 0 h 318"/>
                <a:gd name="T8" fmla="*/ 0 w 515"/>
                <a:gd name="T9" fmla="*/ 60 h 318"/>
                <a:gd name="T10" fmla="*/ 15 w 515"/>
                <a:gd name="T11" fmla="*/ 76 h 318"/>
                <a:gd name="T12" fmla="*/ 7 w 515"/>
                <a:gd name="T13" fmla="*/ 91 h 318"/>
                <a:gd name="T14" fmla="*/ 22 w 515"/>
                <a:gd name="T15" fmla="*/ 106 h 318"/>
                <a:gd name="T16" fmla="*/ 38 w 515"/>
                <a:gd name="T17" fmla="*/ 144 h 318"/>
                <a:gd name="T18" fmla="*/ 60 w 515"/>
                <a:gd name="T19" fmla="*/ 152 h 318"/>
                <a:gd name="T20" fmla="*/ 38 w 515"/>
                <a:gd name="T21" fmla="*/ 220 h 318"/>
                <a:gd name="T22" fmla="*/ 45 w 515"/>
                <a:gd name="T23" fmla="*/ 227 h 318"/>
                <a:gd name="T24" fmla="*/ 68 w 515"/>
                <a:gd name="T25" fmla="*/ 220 h 318"/>
                <a:gd name="T26" fmla="*/ 75 w 515"/>
                <a:gd name="T27" fmla="*/ 273 h 318"/>
                <a:gd name="T28" fmla="*/ 91 w 515"/>
                <a:gd name="T29" fmla="*/ 280 h 318"/>
                <a:gd name="T30" fmla="*/ 98 w 515"/>
                <a:gd name="T31" fmla="*/ 311 h 318"/>
                <a:gd name="T32" fmla="*/ 128 w 515"/>
                <a:gd name="T33" fmla="*/ 296 h 318"/>
                <a:gd name="T34" fmla="*/ 159 w 515"/>
                <a:gd name="T35" fmla="*/ 303 h 318"/>
                <a:gd name="T36" fmla="*/ 166 w 515"/>
                <a:gd name="T37" fmla="*/ 296 h 318"/>
                <a:gd name="T38" fmla="*/ 181 w 515"/>
                <a:gd name="T39" fmla="*/ 311 h 318"/>
                <a:gd name="T40" fmla="*/ 181 w 515"/>
                <a:gd name="T41" fmla="*/ 280 h 318"/>
                <a:gd name="T42" fmla="*/ 492 w 515"/>
                <a:gd name="T43" fmla="*/ 318 h 318"/>
                <a:gd name="T44" fmla="*/ 500 w 515"/>
                <a:gd name="T45" fmla="*/ 25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318">
                  <a:moveTo>
                    <a:pt x="500" y="258"/>
                  </a:moveTo>
                  <a:lnTo>
                    <a:pt x="515" y="68"/>
                  </a:lnTo>
                  <a:lnTo>
                    <a:pt x="212" y="30"/>
                  </a:lnTo>
                  <a:lnTo>
                    <a:pt x="15" y="0"/>
                  </a:lnTo>
                  <a:lnTo>
                    <a:pt x="0" y="60"/>
                  </a:lnTo>
                  <a:lnTo>
                    <a:pt x="15" y="76"/>
                  </a:lnTo>
                  <a:lnTo>
                    <a:pt x="7" y="91"/>
                  </a:lnTo>
                  <a:lnTo>
                    <a:pt x="22" y="106"/>
                  </a:lnTo>
                  <a:lnTo>
                    <a:pt x="38" y="144"/>
                  </a:lnTo>
                  <a:lnTo>
                    <a:pt x="60" y="152"/>
                  </a:lnTo>
                  <a:lnTo>
                    <a:pt x="38" y="220"/>
                  </a:lnTo>
                  <a:lnTo>
                    <a:pt x="45" y="227"/>
                  </a:lnTo>
                  <a:lnTo>
                    <a:pt x="68" y="220"/>
                  </a:lnTo>
                  <a:lnTo>
                    <a:pt x="75" y="273"/>
                  </a:lnTo>
                  <a:lnTo>
                    <a:pt x="91" y="280"/>
                  </a:lnTo>
                  <a:lnTo>
                    <a:pt x="98" y="311"/>
                  </a:lnTo>
                  <a:lnTo>
                    <a:pt x="128" y="296"/>
                  </a:lnTo>
                  <a:lnTo>
                    <a:pt x="159" y="303"/>
                  </a:lnTo>
                  <a:lnTo>
                    <a:pt x="166" y="296"/>
                  </a:lnTo>
                  <a:lnTo>
                    <a:pt x="181" y="311"/>
                  </a:lnTo>
                  <a:lnTo>
                    <a:pt x="181" y="280"/>
                  </a:lnTo>
                  <a:lnTo>
                    <a:pt x="492" y="318"/>
                  </a:lnTo>
                  <a:lnTo>
                    <a:pt x="500" y="25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3" name="Freeform 78"/>
            <p:cNvSpPr>
              <a:spLocks/>
            </p:cNvSpPr>
            <p:nvPr/>
          </p:nvSpPr>
          <p:spPr bwMode="auto">
            <a:xfrm>
              <a:off x="2051" y="1413"/>
              <a:ext cx="515" cy="318"/>
            </a:xfrm>
            <a:custGeom>
              <a:avLst/>
              <a:gdLst>
                <a:gd name="T0" fmla="*/ 500 w 515"/>
                <a:gd name="T1" fmla="*/ 258 h 318"/>
                <a:gd name="T2" fmla="*/ 515 w 515"/>
                <a:gd name="T3" fmla="*/ 68 h 318"/>
                <a:gd name="T4" fmla="*/ 212 w 515"/>
                <a:gd name="T5" fmla="*/ 30 h 318"/>
                <a:gd name="T6" fmla="*/ 15 w 515"/>
                <a:gd name="T7" fmla="*/ 0 h 318"/>
                <a:gd name="T8" fmla="*/ 0 w 515"/>
                <a:gd name="T9" fmla="*/ 60 h 318"/>
                <a:gd name="T10" fmla="*/ 15 w 515"/>
                <a:gd name="T11" fmla="*/ 76 h 318"/>
                <a:gd name="T12" fmla="*/ 7 w 515"/>
                <a:gd name="T13" fmla="*/ 91 h 318"/>
                <a:gd name="T14" fmla="*/ 22 w 515"/>
                <a:gd name="T15" fmla="*/ 106 h 318"/>
                <a:gd name="T16" fmla="*/ 38 w 515"/>
                <a:gd name="T17" fmla="*/ 144 h 318"/>
                <a:gd name="T18" fmla="*/ 60 w 515"/>
                <a:gd name="T19" fmla="*/ 152 h 318"/>
                <a:gd name="T20" fmla="*/ 38 w 515"/>
                <a:gd name="T21" fmla="*/ 220 h 318"/>
                <a:gd name="T22" fmla="*/ 45 w 515"/>
                <a:gd name="T23" fmla="*/ 227 h 318"/>
                <a:gd name="T24" fmla="*/ 68 w 515"/>
                <a:gd name="T25" fmla="*/ 220 h 318"/>
                <a:gd name="T26" fmla="*/ 75 w 515"/>
                <a:gd name="T27" fmla="*/ 273 h 318"/>
                <a:gd name="T28" fmla="*/ 91 w 515"/>
                <a:gd name="T29" fmla="*/ 280 h 318"/>
                <a:gd name="T30" fmla="*/ 98 w 515"/>
                <a:gd name="T31" fmla="*/ 311 h 318"/>
                <a:gd name="T32" fmla="*/ 128 w 515"/>
                <a:gd name="T33" fmla="*/ 296 h 318"/>
                <a:gd name="T34" fmla="*/ 159 w 515"/>
                <a:gd name="T35" fmla="*/ 303 h 318"/>
                <a:gd name="T36" fmla="*/ 166 w 515"/>
                <a:gd name="T37" fmla="*/ 296 h 318"/>
                <a:gd name="T38" fmla="*/ 181 w 515"/>
                <a:gd name="T39" fmla="*/ 311 h 318"/>
                <a:gd name="T40" fmla="*/ 181 w 515"/>
                <a:gd name="T41" fmla="*/ 280 h 318"/>
                <a:gd name="T42" fmla="*/ 492 w 515"/>
                <a:gd name="T43" fmla="*/ 318 h 318"/>
                <a:gd name="T44" fmla="*/ 500 w 515"/>
                <a:gd name="T45" fmla="*/ 258 h 318"/>
                <a:gd name="T46" fmla="*/ 500 w 515"/>
                <a:gd name="T47" fmla="*/ 2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5" h="318">
                  <a:moveTo>
                    <a:pt x="500" y="258"/>
                  </a:moveTo>
                  <a:lnTo>
                    <a:pt x="515" y="68"/>
                  </a:lnTo>
                  <a:lnTo>
                    <a:pt x="212" y="30"/>
                  </a:lnTo>
                  <a:lnTo>
                    <a:pt x="15" y="0"/>
                  </a:lnTo>
                  <a:lnTo>
                    <a:pt x="0" y="60"/>
                  </a:lnTo>
                  <a:lnTo>
                    <a:pt x="15" y="76"/>
                  </a:lnTo>
                  <a:lnTo>
                    <a:pt x="7" y="91"/>
                  </a:lnTo>
                  <a:lnTo>
                    <a:pt x="22" y="106"/>
                  </a:lnTo>
                  <a:lnTo>
                    <a:pt x="38" y="144"/>
                  </a:lnTo>
                  <a:lnTo>
                    <a:pt x="60" y="152"/>
                  </a:lnTo>
                  <a:lnTo>
                    <a:pt x="38" y="220"/>
                  </a:lnTo>
                  <a:lnTo>
                    <a:pt x="45" y="227"/>
                  </a:lnTo>
                  <a:lnTo>
                    <a:pt x="68" y="220"/>
                  </a:lnTo>
                  <a:lnTo>
                    <a:pt x="75" y="273"/>
                  </a:lnTo>
                  <a:lnTo>
                    <a:pt x="91" y="280"/>
                  </a:lnTo>
                  <a:lnTo>
                    <a:pt x="98" y="311"/>
                  </a:lnTo>
                  <a:lnTo>
                    <a:pt x="128" y="296"/>
                  </a:lnTo>
                  <a:lnTo>
                    <a:pt x="159" y="303"/>
                  </a:lnTo>
                  <a:lnTo>
                    <a:pt x="166" y="296"/>
                  </a:lnTo>
                  <a:lnTo>
                    <a:pt x="181" y="311"/>
                  </a:lnTo>
                  <a:lnTo>
                    <a:pt x="181" y="280"/>
                  </a:lnTo>
                  <a:lnTo>
                    <a:pt x="492" y="318"/>
                  </a:lnTo>
                  <a:lnTo>
                    <a:pt x="500" y="258"/>
                  </a:lnTo>
                  <a:lnTo>
                    <a:pt x="500" y="26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4" name="Freeform 79"/>
            <p:cNvSpPr>
              <a:spLocks/>
            </p:cNvSpPr>
            <p:nvPr/>
          </p:nvSpPr>
          <p:spPr bwMode="auto">
            <a:xfrm>
              <a:off x="2528" y="1860"/>
              <a:ext cx="409" cy="205"/>
            </a:xfrm>
            <a:custGeom>
              <a:avLst/>
              <a:gdLst>
                <a:gd name="T0" fmla="*/ 409 w 409"/>
                <a:gd name="T1" fmla="*/ 205 h 205"/>
                <a:gd name="T2" fmla="*/ 91 w 409"/>
                <a:gd name="T3" fmla="*/ 198 h 205"/>
                <a:gd name="T4" fmla="*/ 91 w 409"/>
                <a:gd name="T5" fmla="*/ 129 h 205"/>
                <a:gd name="T6" fmla="*/ 0 w 409"/>
                <a:gd name="T7" fmla="*/ 122 h 205"/>
                <a:gd name="T8" fmla="*/ 7 w 409"/>
                <a:gd name="T9" fmla="*/ 0 h 205"/>
                <a:gd name="T10" fmla="*/ 265 w 409"/>
                <a:gd name="T11" fmla="*/ 16 h 205"/>
                <a:gd name="T12" fmla="*/ 288 w 409"/>
                <a:gd name="T13" fmla="*/ 31 h 205"/>
                <a:gd name="T14" fmla="*/ 325 w 409"/>
                <a:gd name="T15" fmla="*/ 23 h 205"/>
                <a:gd name="T16" fmla="*/ 356 w 409"/>
                <a:gd name="T17" fmla="*/ 46 h 205"/>
                <a:gd name="T18" fmla="*/ 371 w 409"/>
                <a:gd name="T19" fmla="*/ 107 h 205"/>
                <a:gd name="T20" fmla="*/ 386 w 409"/>
                <a:gd name="T21" fmla="*/ 114 h 205"/>
                <a:gd name="T22" fmla="*/ 394 w 409"/>
                <a:gd name="T23" fmla="*/ 167 h 205"/>
                <a:gd name="T24" fmla="*/ 409 w 409"/>
                <a:gd name="T2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205">
                  <a:moveTo>
                    <a:pt x="409" y="205"/>
                  </a:moveTo>
                  <a:lnTo>
                    <a:pt x="91" y="198"/>
                  </a:lnTo>
                  <a:lnTo>
                    <a:pt x="91" y="129"/>
                  </a:lnTo>
                  <a:lnTo>
                    <a:pt x="0" y="122"/>
                  </a:lnTo>
                  <a:lnTo>
                    <a:pt x="7" y="0"/>
                  </a:lnTo>
                  <a:lnTo>
                    <a:pt x="265" y="16"/>
                  </a:lnTo>
                  <a:lnTo>
                    <a:pt x="288" y="31"/>
                  </a:lnTo>
                  <a:lnTo>
                    <a:pt x="325" y="23"/>
                  </a:lnTo>
                  <a:lnTo>
                    <a:pt x="356" y="46"/>
                  </a:lnTo>
                  <a:lnTo>
                    <a:pt x="371" y="107"/>
                  </a:lnTo>
                  <a:lnTo>
                    <a:pt x="386" y="114"/>
                  </a:lnTo>
                  <a:lnTo>
                    <a:pt x="394" y="167"/>
                  </a:lnTo>
                  <a:lnTo>
                    <a:pt x="409" y="205"/>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5" name="Freeform 80"/>
            <p:cNvSpPr>
              <a:spLocks/>
            </p:cNvSpPr>
            <p:nvPr/>
          </p:nvSpPr>
          <p:spPr bwMode="auto">
            <a:xfrm>
              <a:off x="2528" y="1860"/>
              <a:ext cx="409" cy="213"/>
            </a:xfrm>
            <a:custGeom>
              <a:avLst/>
              <a:gdLst>
                <a:gd name="T0" fmla="*/ 409 w 409"/>
                <a:gd name="T1" fmla="*/ 205 h 213"/>
                <a:gd name="T2" fmla="*/ 91 w 409"/>
                <a:gd name="T3" fmla="*/ 198 h 213"/>
                <a:gd name="T4" fmla="*/ 91 w 409"/>
                <a:gd name="T5" fmla="*/ 129 h 213"/>
                <a:gd name="T6" fmla="*/ 0 w 409"/>
                <a:gd name="T7" fmla="*/ 122 h 213"/>
                <a:gd name="T8" fmla="*/ 7 w 409"/>
                <a:gd name="T9" fmla="*/ 0 h 213"/>
                <a:gd name="T10" fmla="*/ 265 w 409"/>
                <a:gd name="T11" fmla="*/ 16 h 213"/>
                <a:gd name="T12" fmla="*/ 288 w 409"/>
                <a:gd name="T13" fmla="*/ 31 h 213"/>
                <a:gd name="T14" fmla="*/ 325 w 409"/>
                <a:gd name="T15" fmla="*/ 23 h 213"/>
                <a:gd name="T16" fmla="*/ 356 w 409"/>
                <a:gd name="T17" fmla="*/ 46 h 213"/>
                <a:gd name="T18" fmla="*/ 371 w 409"/>
                <a:gd name="T19" fmla="*/ 107 h 213"/>
                <a:gd name="T20" fmla="*/ 386 w 409"/>
                <a:gd name="T21" fmla="*/ 114 h 213"/>
                <a:gd name="T22" fmla="*/ 394 w 409"/>
                <a:gd name="T23" fmla="*/ 167 h 213"/>
                <a:gd name="T24" fmla="*/ 409 w 409"/>
                <a:gd name="T25" fmla="*/ 205 h 213"/>
                <a:gd name="T26" fmla="*/ 409 w 409"/>
                <a:gd name="T27"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 h="213">
                  <a:moveTo>
                    <a:pt x="409" y="205"/>
                  </a:moveTo>
                  <a:lnTo>
                    <a:pt x="91" y="198"/>
                  </a:lnTo>
                  <a:lnTo>
                    <a:pt x="91" y="129"/>
                  </a:lnTo>
                  <a:lnTo>
                    <a:pt x="0" y="122"/>
                  </a:lnTo>
                  <a:lnTo>
                    <a:pt x="7" y="0"/>
                  </a:lnTo>
                  <a:lnTo>
                    <a:pt x="265" y="16"/>
                  </a:lnTo>
                  <a:lnTo>
                    <a:pt x="288" y="31"/>
                  </a:lnTo>
                  <a:lnTo>
                    <a:pt x="325" y="23"/>
                  </a:lnTo>
                  <a:lnTo>
                    <a:pt x="356" y="46"/>
                  </a:lnTo>
                  <a:lnTo>
                    <a:pt x="371" y="107"/>
                  </a:lnTo>
                  <a:lnTo>
                    <a:pt x="386" y="114"/>
                  </a:lnTo>
                  <a:lnTo>
                    <a:pt x="394" y="167"/>
                  </a:lnTo>
                  <a:lnTo>
                    <a:pt x="409" y="205"/>
                  </a:lnTo>
                  <a:lnTo>
                    <a:pt x="409" y="21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6" name="Freeform 81"/>
            <p:cNvSpPr>
              <a:spLocks/>
            </p:cNvSpPr>
            <p:nvPr/>
          </p:nvSpPr>
          <p:spPr bwMode="auto">
            <a:xfrm>
              <a:off x="1748" y="1800"/>
              <a:ext cx="318" cy="485"/>
            </a:xfrm>
            <a:custGeom>
              <a:avLst/>
              <a:gdLst>
                <a:gd name="T0" fmla="*/ 257 w 318"/>
                <a:gd name="T1" fmla="*/ 371 h 485"/>
                <a:gd name="T2" fmla="*/ 242 w 318"/>
                <a:gd name="T3" fmla="*/ 424 h 485"/>
                <a:gd name="T4" fmla="*/ 235 w 318"/>
                <a:gd name="T5" fmla="*/ 417 h 485"/>
                <a:gd name="T6" fmla="*/ 212 w 318"/>
                <a:gd name="T7" fmla="*/ 417 h 485"/>
                <a:gd name="T8" fmla="*/ 204 w 318"/>
                <a:gd name="T9" fmla="*/ 485 h 485"/>
                <a:gd name="T10" fmla="*/ 0 w 318"/>
                <a:gd name="T11" fmla="*/ 182 h 485"/>
                <a:gd name="T12" fmla="*/ 45 w 318"/>
                <a:gd name="T13" fmla="*/ 0 h 485"/>
                <a:gd name="T14" fmla="*/ 182 w 318"/>
                <a:gd name="T15" fmla="*/ 30 h 485"/>
                <a:gd name="T16" fmla="*/ 318 w 318"/>
                <a:gd name="T17" fmla="*/ 60 h 485"/>
                <a:gd name="T18" fmla="*/ 257 w 318"/>
                <a:gd name="T19" fmla="*/ 3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485">
                  <a:moveTo>
                    <a:pt x="257" y="371"/>
                  </a:moveTo>
                  <a:lnTo>
                    <a:pt x="242" y="424"/>
                  </a:lnTo>
                  <a:lnTo>
                    <a:pt x="235" y="417"/>
                  </a:lnTo>
                  <a:lnTo>
                    <a:pt x="212" y="417"/>
                  </a:lnTo>
                  <a:lnTo>
                    <a:pt x="204" y="485"/>
                  </a:lnTo>
                  <a:lnTo>
                    <a:pt x="0" y="182"/>
                  </a:lnTo>
                  <a:lnTo>
                    <a:pt x="45" y="0"/>
                  </a:lnTo>
                  <a:lnTo>
                    <a:pt x="182" y="30"/>
                  </a:lnTo>
                  <a:lnTo>
                    <a:pt x="318" y="60"/>
                  </a:lnTo>
                  <a:lnTo>
                    <a:pt x="257" y="37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7" name="Freeform 82"/>
            <p:cNvSpPr>
              <a:spLocks/>
            </p:cNvSpPr>
            <p:nvPr/>
          </p:nvSpPr>
          <p:spPr bwMode="auto">
            <a:xfrm>
              <a:off x="1748" y="1800"/>
              <a:ext cx="318" cy="485"/>
            </a:xfrm>
            <a:custGeom>
              <a:avLst/>
              <a:gdLst>
                <a:gd name="T0" fmla="*/ 257 w 318"/>
                <a:gd name="T1" fmla="*/ 371 h 485"/>
                <a:gd name="T2" fmla="*/ 242 w 318"/>
                <a:gd name="T3" fmla="*/ 424 h 485"/>
                <a:gd name="T4" fmla="*/ 235 w 318"/>
                <a:gd name="T5" fmla="*/ 417 h 485"/>
                <a:gd name="T6" fmla="*/ 212 w 318"/>
                <a:gd name="T7" fmla="*/ 417 h 485"/>
                <a:gd name="T8" fmla="*/ 204 w 318"/>
                <a:gd name="T9" fmla="*/ 485 h 485"/>
                <a:gd name="T10" fmla="*/ 0 w 318"/>
                <a:gd name="T11" fmla="*/ 182 h 485"/>
                <a:gd name="T12" fmla="*/ 45 w 318"/>
                <a:gd name="T13" fmla="*/ 0 h 485"/>
                <a:gd name="T14" fmla="*/ 182 w 318"/>
                <a:gd name="T15" fmla="*/ 30 h 485"/>
                <a:gd name="T16" fmla="*/ 318 w 318"/>
                <a:gd name="T17" fmla="*/ 60 h 485"/>
                <a:gd name="T18" fmla="*/ 257 w 318"/>
                <a:gd name="T19" fmla="*/ 371 h 485"/>
                <a:gd name="T20" fmla="*/ 257 w 318"/>
                <a:gd name="T21" fmla="*/ 37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8" h="485">
                  <a:moveTo>
                    <a:pt x="257" y="371"/>
                  </a:moveTo>
                  <a:lnTo>
                    <a:pt x="242" y="424"/>
                  </a:lnTo>
                  <a:lnTo>
                    <a:pt x="235" y="417"/>
                  </a:lnTo>
                  <a:lnTo>
                    <a:pt x="212" y="417"/>
                  </a:lnTo>
                  <a:lnTo>
                    <a:pt x="204" y="485"/>
                  </a:lnTo>
                  <a:lnTo>
                    <a:pt x="0" y="182"/>
                  </a:lnTo>
                  <a:lnTo>
                    <a:pt x="45" y="0"/>
                  </a:lnTo>
                  <a:lnTo>
                    <a:pt x="182" y="30"/>
                  </a:lnTo>
                  <a:lnTo>
                    <a:pt x="318" y="60"/>
                  </a:lnTo>
                  <a:lnTo>
                    <a:pt x="257" y="371"/>
                  </a:lnTo>
                  <a:lnTo>
                    <a:pt x="257" y="37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8" name="Freeform 83"/>
            <p:cNvSpPr>
              <a:spLocks/>
            </p:cNvSpPr>
            <p:nvPr/>
          </p:nvSpPr>
          <p:spPr bwMode="auto">
            <a:xfrm>
              <a:off x="3974" y="1587"/>
              <a:ext cx="84" cy="175"/>
            </a:xfrm>
            <a:custGeom>
              <a:avLst/>
              <a:gdLst>
                <a:gd name="T0" fmla="*/ 68 w 84"/>
                <a:gd name="T1" fmla="*/ 114 h 175"/>
                <a:gd name="T2" fmla="*/ 31 w 84"/>
                <a:gd name="T3" fmla="*/ 0 h 175"/>
                <a:gd name="T4" fmla="*/ 15 w 84"/>
                <a:gd name="T5" fmla="*/ 8 h 175"/>
                <a:gd name="T6" fmla="*/ 23 w 84"/>
                <a:gd name="T7" fmla="*/ 23 h 175"/>
                <a:gd name="T8" fmla="*/ 23 w 84"/>
                <a:gd name="T9" fmla="*/ 53 h 175"/>
                <a:gd name="T10" fmla="*/ 8 w 84"/>
                <a:gd name="T11" fmla="*/ 69 h 175"/>
                <a:gd name="T12" fmla="*/ 0 w 84"/>
                <a:gd name="T13" fmla="*/ 122 h 175"/>
                <a:gd name="T14" fmla="*/ 15 w 84"/>
                <a:gd name="T15" fmla="*/ 175 h 175"/>
                <a:gd name="T16" fmla="*/ 68 w 84"/>
                <a:gd name="T17" fmla="*/ 160 h 175"/>
                <a:gd name="T18" fmla="*/ 84 w 84"/>
                <a:gd name="T19" fmla="*/ 144 h 175"/>
                <a:gd name="T20" fmla="*/ 84 w 84"/>
                <a:gd name="T21" fmla="*/ 129 h 175"/>
                <a:gd name="T22" fmla="*/ 68 w 84"/>
                <a:gd name="T23" fmla="*/ 11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5">
                  <a:moveTo>
                    <a:pt x="68" y="114"/>
                  </a:moveTo>
                  <a:lnTo>
                    <a:pt x="31" y="0"/>
                  </a:lnTo>
                  <a:lnTo>
                    <a:pt x="15" y="8"/>
                  </a:lnTo>
                  <a:lnTo>
                    <a:pt x="23" y="23"/>
                  </a:lnTo>
                  <a:lnTo>
                    <a:pt x="23" y="53"/>
                  </a:lnTo>
                  <a:lnTo>
                    <a:pt x="8" y="69"/>
                  </a:lnTo>
                  <a:lnTo>
                    <a:pt x="0" y="122"/>
                  </a:lnTo>
                  <a:lnTo>
                    <a:pt x="15" y="175"/>
                  </a:lnTo>
                  <a:lnTo>
                    <a:pt x="68" y="160"/>
                  </a:lnTo>
                  <a:lnTo>
                    <a:pt x="84" y="144"/>
                  </a:lnTo>
                  <a:lnTo>
                    <a:pt x="84" y="129"/>
                  </a:lnTo>
                  <a:lnTo>
                    <a:pt x="68" y="11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9" name="Freeform 84"/>
            <p:cNvSpPr>
              <a:spLocks/>
            </p:cNvSpPr>
            <p:nvPr/>
          </p:nvSpPr>
          <p:spPr bwMode="auto">
            <a:xfrm>
              <a:off x="3974" y="1587"/>
              <a:ext cx="84" cy="175"/>
            </a:xfrm>
            <a:custGeom>
              <a:avLst/>
              <a:gdLst>
                <a:gd name="T0" fmla="*/ 68 w 84"/>
                <a:gd name="T1" fmla="*/ 114 h 175"/>
                <a:gd name="T2" fmla="*/ 31 w 84"/>
                <a:gd name="T3" fmla="*/ 0 h 175"/>
                <a:gd name="T4" fmla="*/ 15 w 84"/>
                <a:gd name="T5" fmla="*/ 8 h 175"/>
                <a:gd name="T6" fmla="*/ 23 w 84"/>
                <a:gd name="T7" fmla="*/ 23 h 175"/>
                <a:gd name="T8" fmla="*/ 23 w 84"/>
                <a:gd name="T9" fmla="*/ 53 h 175"/>
                <a:gd name="T10" fmla="*/ 8 w 84"/>
                <a:gd name="T11" fmla="*/ 69 h 175"/>
                <a:gd name="T12" fmla="*/ 0 w 84"/>
                <a:gd name="T13" fmla="*/ 122 h 175"/>
                <a:gd name="T14" fmla="*/ 15 w 84"/>
                <a:gd name="T15" fmla="*/ 175 h 175"/>
                <a:gd name="T16" fmla="*/ 68 w 84"/>
                <a:gd name="T17" fmla="*/ 160 h 175"/>
                <a:gd name="T18" fmla="*/ 84 w 84"/>
                <a:gd name="T19" fmla="*/ 144 h 175"/>
                <a:gd name="T20" fmla="*/ 84 w 84"/>
                <a:gd name="T21" fmla="*/ 129 h 175"/>
                <a:gd name="T22" fmla="*/ 68 w 84"/>
                <a:gd name="T23" fmla="*/ 114 h 175"/>
                <a:gd name="T24" fmla="*/ 68 w 84"/>
                <a:gd name="T25" fmla="*/ 12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75">
                  <a:moveTo>
                    <a:pt x="68" y="114"/>
                  </a:moveTo>
                  <a:lnTo>
                    <a:pt x="31" y="0"/>
                  </a:lnTo>
                  <a:lnTo>
                    <a:pt x="15" y="8"/>
                  </a:lnTo>
                  <a:lnTo>
                    <a:pt x="23" y="23"/>
                  </a:lnTo>
                  <a:lnTo>
                    <a:pt x="23" y="53"/>
                  </a:lnTo>
                  <a:lnTo>
                    <a:pt x="8" y="69"/>
                  </a:lnTo>
                  <a:lnTo>
                    <a:pt x="0" y="122"/>
                  </a:lnTo>
                  <a:lnTo>
                    <a:pt x="15" y="175"/>
                  </a:lnTo>
                  <a:lnTo>
                    <a:pt x="68" y="160"/>
                  </a:lnTo>
                  <a:lnTo>
                    <a:pt x="84" y="144"/>
                  </a:lnTo>
                  <a:lnTo>
                    <a:pt x="84" y="129"/>
                  </a:lnTo>
                  <a:lnTo>
                    <a:pt x="68" y="114"/>
                  </a:lnTo>
                  <a:lnTo>
                    <a:pt x="68" y="12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0" name="Freeform 85"/>
            <p:cNvSpPr>
              <a:spLocks/>
            </p:cNvSpPr>
            <p:nvPr/>
          </p:nvSpPr>
          <p:spPr bwMode="auto">
            <a:xfrm>
              <a:off x="3891" y="1868"/>
              <a:ext cx="61" cy="152"/>
            </a:xfrm>
            <a:custGeom>
              <a:avLst/>
              <a:gdLst>
                <a:gd name="T0" fmla="*/ 53 w 61"/>
                <a:gd name="T1" fmla="*/ 23 h 152"/>
                <a:gd name="T2" fmla="*/ 45 w 61"/>
                <a:gd name="T3" fmla="*/ 53 h 152"/>
                <a:gd name="T4" fmla="*/ 61 w 61"/>
                <a:gd name="T5" fmla="*/ 45 h 152"/>
                <a:gd name="T6" fmla="*/ 61 w 61"/>
                <a:gd name="T7" fmla="*/ 91 h 152"/>
                <a:gd name="T8" fmla="*/ 61 w 61"/>
                <a:gd name="T9" fmla="*/ 76 h 152"/>
                <a:gd name="T10" fmla="*/ 61 w 61"/>
                <a:gd name="T11" fmla="*/ 99 h 152"/>
                <a:gd name="T12" fmla="*/ 45 w 61"/>
                <a:gd name="T13" fmla="*/ 144 h 152"/>
                <a:gd name="T14" fmla="*/ 38 w 61"/>
                <a:gd name="T15" fmla="*/ 152 h 152"/>
                <a:gd name="T16" fmla="*/ 38 w 61"/>
                <a:gd name="T17" fmla="*/ 136 h 152"/>
                <a:gd name="T18" fmla="*/ 0 w 61"/>
                <a:gd name="T19" fmla="*/ 129 h 152"/>
                <a:gd name="T20" fmla="*/ 0 w 61"/>
                <a:gd name="T21" fmla="*/ 106 h 152"/>
                <a:gd name="T22" fmla="*/ 30 w 61"/>
                <a:gd name="T23" fmla="*/ 76 h 152"/>
                <a:gd name="T24" fmla="*/ 0 w 61"/>
                <a:gd name="T25" fmla="*/ 45 h 152"/>
                <a:gd name="T26" fmla="*/ 0 w 61"/>
                <a:gd name="T27" fmla="*/ 30 h 152"/>
                <a:gd name="T28" fmla="*/ 15 w 61"/>
                <a:gd name="T29" fmla="*/ 0 h 152"/>
                <a:gd name="T30" fmla="*/ 53 w 61"/>
                <a:gd name="T31" fmla="*/ 15 h 152"/>
                <a:gd name="T32" fmla="*/ 53 w 61"/>
                <a:gd name="T33"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52">
                  <a:moveTo>
                    <a:pt x="53" y="23"/>
                  </a:moveTo>
                  <a:lnTo>
                    <a:pt x="45" y="53"/>
                  </a:lnTo>
                  <a:lnTo>
                    <a:pt x="61" y="45"/>
                  </a:lnTo>
                  <a:lnTo>
                    <a:pt x="61" y="91"/>
                  </a:lnTo>
                  <a:lnTo>
                    <a:pt x="61" y="76"/>
                  </a:lnTo>
                  <a:lnTo>
                    <a:pt x="61" y="99"/>
                  </a:lnTo>
                  <a:lnTo>
                    <a:pt x="45" y="144"/>
                  </a:lnTo>
                  <a:lnTo>
                    <a:pt x="38" y="152"/>
                  </a:lnTo>
                  <a:lnTo>
                    <a:pt x="38" y="136"/>
                  </a:lnTo>
                  <a:lnTo>
                    <a:pt x="0" y="129"/>
                  </a:lnTo>
                  <a:lnTo>
                    <a:pt x="0" y="106"/>
                  </a:lnTo>
                  <a:lnTo>
                    <a:pt x="30" y="76"/>
                  </a:lnTo>
                  <a:lnTo>
                    <a:pt x="0" y="45"/>
                  </a:lnTo>
                  <a:lnTo>
                    <a:pt x="0" y="30"/>
                  </a:lnTo>
                  <a:lnTo>
                    <a:pt x="15" y="0"/>
                  </a:lnTo>
                  <a:lnTo>
                    <a:pt x="53" y="15"/>
                  </a:lnTo>
                  <a:lnTo>
                    <a:pt x="53"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1" name="Freeform 86"/>
            <p:cNvSpPr>
              <a:spLocks/>
            </p:cNvSpPr>
            <p:nvPr/>
          </p:nvSpPr>
          <p:spPr bwMode="auto">
            <a:xfrm>
              <a:off x="3891" y="1868"/>
              <a:ext cx="61" cy="152"/>
            </a:xfrm>
            <a:custGeom>
              <a:avLst/>
              <a:gdLst>
                <a:gd name="T0" fmla="*/ 53 w 61"/>
                <a:gd name="T1" fmla="*/ 23 h 152"/>
                <a:gd name="T2" fmla="*/ 45 w 61"/>
                <a:gd name="T3" fmla="*/ 53 h 152"/>
                <a:gd name="T4" fmla="*/ 61 w 61"/>
                <a:gd name="T5" fmla="*/ 45 h 152"/>
                <a:gd name="T6" fmla="*/ 61 w 61"/>
                <a:gd name="T7" fmla="*/ 91 h 152"/>
                <a:gd name="T8" fmla="*/ 61 w 61"/>
                <a:gd name="T9" fmla="*/ 76 h 152"/>
                <a:gd name="T10" fmla="*/ 61 w 61"/>
                <a:gd name="T11" fmla="*/ 99 h 152"/>
                <a:gd name="T12" fmla="*/ 45 w 61"/>
                <a:gd name="T13" fmla="*/ 144 h 152"/>
                <a:gd name="T14" fmla="*/ 38 w 61"/>
                <a:gd name="T15" fmla="*/ 152 h 152"/>
                <a:gd name="T16" fmla="*/ 38 w 61"/>
                <a:gd name="T17" fmla="*/ 136 h 152"/>
                <a:gd name="T18" fmla="*/ 0 w 61"/>
                <a:gd name="T19" fmla="*/ 129 h 152"/>
                <a:gd name="T20" fmla="*/ 0 w 61"/>
                <a:gd name="T21" fmla="*/ 106 h 152"/>
                <a:gd name="T22" fmla="*/ 30 w 61"/>
                <a:gd name="T23" fmla="*/ 76 h 152"/>
                <a:gd name="T24" fmla="*/ 0 w 61"/>
                <a:gd name="T25" fmla="*/ 45 h 152"/>
                <a:gd name="T26" fmla="*/ 0 w 61"/>
                <a:gd name="T27" fmla="*/ 30 h 152"/>
                <a:gd name="T28" fmla="*/ 15 w 61"/>
                <a:gd name="T29" fmla="*/ 0 h 152"/>
                <a:gd name="T30" fmla="*/ 53 w 61"/>
                <a:gd name="T31" fmla="*/ 15 h 152"/>
                <a:gd name="T32" fmla="*/ 53 w 61"/>
                <a:gd name="T33" fmla="*/ 23 h 152"/>
                <a:gd name="T34" fmla="*/ 53 w 61"/>
                <a:gd name="T35" fmla="*/ 3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152">
                  <a:moveTo>
                    <a:pt x="53" y="23"/>
                  </a:moveTo>
                  <a:lnTo>
                    <a:pt x="45" y="53"/>
                  </a:lnTo>
                  <a:lnTo>
                    <a:pt x="61" y="45"/>
                  </a:lnTo>
                  <a:lnTo>
                    <a:pt x="61" y="91"/>
                  </a:lnTo>
                  <a:lnTo>
                    <a:pt x="61" y="76"/>
                  </a:lnTo>
                  <a:lnTo>
                    <a:pt x="61" y="99"/>
                  </a:lnTo>
                  <a:lnTo>
                    <a:pt x="45" y="144"/>
                  </a:lnTo>
                  <a:lnTo>
                    <a:pt x="38" y="152"/>
                  </a:lnTo>
                  <a:lnTo>
                    <a:pt x="38" y="136"/>
                  </a:lnTo>
                  <a:lnTo>
                    <a:pt x="0" y="129"/>
                  </a:lnTo>
                  <a:lnTo>
                    <a:pt x="0" y="106"/>
                  </a:lnTo>
                  <a:lnTo>
                    <a:pt x="30" y="76"/>
                  </a:lnTo>
                  <a:lnTo>
                    <a:pt x="0" y="45"/>
                  </a:lnTo>
                  <a:lnTo>
                    <a:pt x="0" y="30"/>
                  </a:lnTo>
                  <a:lnTo>
                    <a:pt x="15" y="0"/>
                  </a:lnTo>
                  <a:lnTo>
                    <a:pt x="53" y="15"/>
                  </a:lnTo>
                  <a:lnTo>
                    <a:pt x="53" y="23"/>
                  </a:lnTo>
                  <a:lnTo>
                    <a:pt x="53"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2" name="Freeform 87"/>
            <p:cNvSpPr>
              <a:spLocks/>
            </p:cNvSpPr>
            <p:nvPr/>
          </p:nvSpPr>
          <p:spPr bwMode="auto">
            <a:xfrm>
              <a:off x="2202" y="2209"/>
              <a:ext cx="356" cy="364"/>
            </a:xfrm>
            <a:custGeom>
              <a:avLst/>
              <a:gdLst>
                <a:gd name="T0" fmla="*/ 356 w 356"/>
                <a:gd name="T1" fmla="*/ 31 h 364"/>
                <a:gd name="T2" fmla="*/ 53 w 356"/>
                <a:gd name="T3" fmla="*/ 0 h 364"/>
                <a:gd name="T4" fmla="*/ 0 w 356"/>
                <a:gd name="T5" fmla="*/ 357 h 364"/>
                <a:gd name="T6" fmla="*/ 46 w 356"/>
                <a:gd name="T7" fmla="*/ 364 h 364"/>
                <a:gd name="T8" fmla="*/ 53 w 356"/>
                <a:gd name="T9" fmla="*/ 334 h 364"/>
                <a:gd name="T10" fmla="*/ 144 w 356"/>
                <a:gd name="T11" fmla="*/ 342 h 364"/>
                <a:gd name="T12" fmla="*/ 136 w 356"/>
                <a:gd name="T13" fmla="*/ 327 h 364"/>
                <a:gd name="T14" fmla="*/ 326 w 356"/>
                <a:gd name="T15" fmla="*/ 349 h 364"/>
                <a:gd name="T16" fmla="*/ 349 w 356"/>
                <a:gd name="T17" fmla="*/ 61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57"/>
                  </a:lnTo>
                  <a:lnTo>
                    <a:pt x="46" y="364"/>
                  </a:lnTo>
                  <a:lnTo>
                    <a:pt x="53" y="334"/>
                  </a:lnTo>
                  <a:lnTo>
                    <a:pt x="144" y="342"/>
                  </a:lnTo>
                  <a:lnTo>
                    <a:pt x="136" y="327"/>
                  </a:lnTo>
                  <a:lnTo>
                    <a:pt x="326" y="349"/>
                  </a:lnTo>
                  <a:lnTo>
                    <a:pt x="349" y="61"/>
                  </a:lnTo>
                  <a:lnTo>
                    <a:pt x="356" y="3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3" name="Freeform 88"/>
            <p:cNvSpPr>
              <a:spLocks/>
            </p:cNvSpPr>
            <p:nvPr/>
          </p:nvSpPr>
          <p:spPr bwMode="auto">
            <a:xfrm>
              <a:off x="2202" y="2209"/>
              <a:ext cx="356" cy="364"/>
            </a:xfrm>
            <a:custGeom>
              <a:avLst/>
              <a:gdLst>
                <a:gd name="T0" fmla="*/ 356 w 356"/>
                <a:gd name="T1" fmla="*/ 31 h 364"/>
                <a:gd name="T2" fmla="*/ 53 w 356"/>
                <a:gd name="T3" fmla="*/ 0 h 364"/>
                <a:gd name="T4" fmla="*/ 0 w 356"/>
                <a:gd name="T5" fmla="*/ 357 h 364"/>
                <a:gd name="T6" fmla="*/ 46 w 356"/>
                <a:gd name="T7" fmla="*/ 364 h 364"/>
                <a:gd name="T8" fmla="*/ 53 w 356"/>
                <a:gd name="T9" fmla="*/ 334 h 364"/>
                <a:gd name="T10" fmla="*/ 144 w 356"/>
                <a:gd name="T11" fmla="*/ 342 h 364"/>
                <a:gd name="T12" fmla="*/ 136 w 356"/>
                <a:gd name="T13" fmla="*/ 327 h 364"/>
                <a:gd name="T14" fmla="*/ 326 w 356"/>
                <a:gd name="T15" fmla="*/ 349 h 364"/>
                <a:gd name="T16" fmla="*/ 349 w 356"/>
                <a:gd name="T17" fmla="*/ 61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57"/>
                  </a:lnTo>
                  <a:lnTo>
                    <a:pt x="46" y="364"/>
                  </a:lnTo>
                  <a:lnTo>
                    <a:pt x="53" y="334"/>
                  </a:lnTo>
                  <a:lnTo>
                    <a:pt x="144" y="342"/>
                  </a:lnTo>
                  <a:lnTo>
                    <a:pt x="136" y="327"/>
                  </a:lnTo>
                  <a:lnTo>
                    <a:pt x="326" y="349"/>
                  </a:lnTo>
                  <a:lnTo>
                    <a:pt x="349" y="61"/>
                  </a:lnTo>
                  <a:lnTo>
                    <a:pt x="356" y="31"/>
                  </a:lnTo>
                  <a:lnTo>
                    <a:pt x="356"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4" name="Freeform 89"/>
            <p:cNvSpPr>
              <a:spLocks/>
            </p:cNvSpPr>
            <p:nvPr/>
          </p:nvSpPr>
          <p:spPr bwMode="auto">
            <a:xfrm>
              <a:off x="3664" y="1633"/>
              <a:ext cx="303" cy="265"/>
            </a:xfrm>
            <a:custGeom>
              <a:avLst/>
              <a:gdLst>
                <a:gd name="T0" fmla="*/ 288 w 303"/>
                <a:gd name="T1" fmla="*/ 136 h 265"/>
                <a:gd name="T2" fmla="*/ 288 w 303"/>
                <a:gd name="T3" fmla="*/ 182 h 265"/>
                <a:gd name="T4" fmla="*/ 303 w 303"/>
                <a:gd name="T5" fmla="*/ 235 h 265"/>
                <a:gd name="T6" fmla="*/ 288 w 303"/>
                <a:gd name="T7" fmla="*/ 243 h 265"/>
                <a:gd name="T8" fmla="*/ 295 w 303"/>
                <a:gd name="T9" fmla="*/ 250 h 265"/>
                <a:gd name="T10" fmla="*/ 280 w 303"/>
                <a:gd name="T11" fmla="*/ 265 h 265"/>
                <a:gd name="T12" fmla="*/ 280 w 303"/>
                <a:gd name="T13" fmla="*/ 250 h 265"/>
                <a:gd name="T14" fmla="*/ 242 w 303"/>
                <a:gd name="T15" fmla="*/ 235 h 265"/>
                <a:gd name="T16" fmla="*/ 227 w 303"/>
                <a:gd name="T17" fmla="*/ 227 h 265"/>
                <a:gd name="T18" fmla="*/ 219 w 303"/>
                <a:gd name="T19" fmla="*/ 212 h 265"/>
                <a:gd name="T20" fmla="*/ 204 w 303"/>
                <a:gd name="T21" fmla="*/ 205 h 265"/>
                <a:gd name="T22" fmla="*/ 0 w 303"/>
                <a:gd name="T23" fmla="*/ 243 h 265"/>
                <a:gd name="T24" fmla="*/ 0 w 303"/>
                <a:gd name="T25" fmla="*/ 227 h 265"/>
                <a:gd name="T26" fmla="*/ 30 w 303"/>
                <a:gd name="T27" fmla="*/ 182 h 265"/>
                <a:gd name="T28" fmla="*/ 15 w 303"/>
                <a:gd name="T29" fmla="*/ 159 h 265"/>
                <a:gd name="T30" fmla="*/ 45 w 303"/>
                <a:gd name="T31" fmla="*/ 144 h 265"/>
                <a:gd name="T32" fmla="*/ 113 w 303"/>
                <a:gd name="T33" fmla="*/ 136 h 265"/>
                <a:gd name="T34" fmla="*/ 144 w 303"/>
                <a:gd name="T35" fmla="*/ 114 h 265"/>
                <a:gd name="T36" fmla="*/ 136 w 303"/>
                <a:gd name="T37" fmla="*/ 98 h 265"/>
                <a:gd name="T38" fmla="*/ 144 w 303"/>
                <a:gd name="T39" fmla="*/ 83 h 265"/>
                <a:gd name="T40" fmla="*/ 136 w 303"/>
                <a:gd name="T41" fmla="*/ 83 h 265"/>
                <a:gd name="T42" fmla="*/ 136 w 303"/>
                <a:gd name="T43" fmla="*/ 91 h 265"/>
                <a:gd name="T44" fmla="*/ 129 w 303"/>
                <a:gd name="T45" fmla="*/ 83 h 265"/>
                <a:gd name="T46" fmla="*/ 182 w 303"/>
                <a:gd name="T47" fmla="*/ 15 h 265"/>
                <a:gd name="T48" fmla="*/ 250 w 303"/>
                <a:gd name="T49" fmla="*/ 0 h 265"/>
                <a:gd name="T50" fmla="*/ 265 w 303"/>
                <a:gd name="T51" fmla="*/ 76 h 265"/>
                <a:gd name="T52" fmla="*/ 288 w 303"/>
                <a:gd name="T53" fmla="*/ 13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65">
                  <a:moveTo>
                    <a:pt x="288" y="136"/>
                  </a:moveTo>
                  <a:lnTo>
                    <a:pt x="288" y="182"/>
                  </a:lnTo>
                  <a:lnTo>
                    <a:pt x="303" y="235"/>
                  </a:lnTo>
                  <a:lnTo>
                    <a:pt x="288" y="243"/>
                  </a:lnTo>
                  <a:lnTo>
                    <a:pt x="295" y="250"/>
                  </a:lnTo>
                  <a:lnTo>
                    <a:pt x="280" y="265"/>
                  </a:lnTo>
                  <a:lnTo>
                    <a:pt x="280" y="250"/>
                  </a:lnTo>
                  <a:lnTo>
                    <a:pt x="242" y="235"/>
                  </a:lnTo>
                  <a:lnTo>
                    <a:pt x="227" y="227"/>
                  </a:lnTo>
                  <a:lnTo>
                    <a:pt x="219" y="212"/>
                  </a:lnTo>
                  <a:lnTo>
                    <a:pt x="204" y="205"/>
                  </a:lnTo>
                  <a:lnTo>
                    <a:pt x="0" y="243"/>
                  </a:lnTo>
                  <a:lnTo>
                    <a:pt x="0" y="227"/>
                  </a:lnTo>
                  <a:lnTo>
                    <a:pt x="30" y="182"/>
                  </a:lnTo>
                  <a:lnTo>
                    <a:pt x="15" y="159"/>
                  </a:lnTo>
                  <a:lnTo>
                    <a:pt x="45" y="144"/>
                  </a:lnTo>
                  <a:lnTo>
                    <a:pt x="113" y="136"/>
                  </a:lnTo>
                  <a:lnTo>
                    <a:pt x="144" y="114"/>
                  </a:lnTo>
                  <a:lnTo>
                    <a:pt x="136" y="98"/>
                  </a:lnTo>
                  <a:lnTo>
                    <a:pt x="144" y="83"/>
                  </a:lnTo>
                  <a:lnTo>
                    <a:pt x="136" y="83"/>
                  </a:lnTo>
                  <a:lnTo>
                    <a:pt x="136" y="91"/>
                  </a:lnTo>
                  <a:lnTo>
                    <a:pt x="129" y="83"/>
                  </a:lnTo>
                  <a:lnTo>
                    <a:pt x="182" y="15"/>
                  </a:lnTo>
                  <a:lnTo>
                    <a:pt x="250" y="0"/>
                  </a:lnTo>
                  <a:lnTo>
                    <a:pt x="265" y="76"/>
                  </a:lnTo>
                  <a:lnTo>
                    <a:pt x="288" y="13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5" name="Freeform 90"/>
            <p:cNvSpPr>
              <a:spLocks/>
            </p:cNvSpPr>
            <p:nvPr/>
          </p:nvSpPr>
          <p:spPr bwMode="auto">
            <a:xfrm>
              <a:off x="3664" y="1633"/>
              <a:ext cx="303" cy="265"/>
            </a:xfrm>
            <a:custGeom>
              <a:avLst/>
              <a:gdLst>
                <a:gd name="T0" fmla="*/ 288 w 303"/>
                <a:gd name="T1" fmla="*/ 136 h 265"/>
                <a:gd name="T2" fmla="*/ 288 w 303"/>
                <a:gd name="T3" fmla="*/ 182 h 265"/>
                <a:gd name="T4" fmla="*/ 303 w 303"/>
                <a:gd name="T5" fmla="*/ 235 h 265"/>
                <a:gd name="T6" fmla="*/ 288 w 303"/>
                <a:gd name="T7" fmla="*/ 243 h 265"/>
                <a:gd name="T8" fmla="*/ 295 w 303"/>
                <a:gd name="T9" fmla="*/ 250 h 265"/>
                <a:gd name="T10" fmla="*/ 280 w 303"/>
                <a:gd name="T11" fmla="*/ 265 h 265"/>
                <a:gd name="T12" fmla="*/ 280 w 303"/>
                <a:gd name="T13" fmla="*/ 250 h 265"/>
                <a:gd name="T14" fmla="*/ 242 w 303"/>
                <a:gd name="T15" fmla="*/ 235 h 265"/>
                <a:gd name="T16" fmla="*/ 227 w 303"/>
                <a:gd name="T17" fmla="*/ 227 h 265"/>
                <a:gd name="T18" fmla="*/ 219 w 303"/>
                <a:gd name="T19" fmla="*/ 212 h 265"/>
                <a:gd name="T20" fmla="*/ 204 w 303"/>
                <a:gd name="T21" fmla="*/ 205 h 265"/>
                <a:gd name="T22" fmla="*/ 0 w 303"/>
                <a:gd name="T23" fmla="*/ 243 h 265"/>
                <a:gd name="T24" fmla="*/ 0 w 303"/>
                <a:gd name="T25" fmla="*/ 227 h 265"/>
                <a:gd name="T26" fmla="*/ 30 w 303"/>
                <a:gd name="T27" fmla="*/ 182 h 265"/>
                <a:gd name="T28" fmla="*/ 15 w 303"/>
                <a:gd name="T29" fmla="*/ 159 h 265"/>
                <a:gd name="T30" fmla="*/ 45 w 303"/>
                <a:gd name="T31" fmla="*/ 144 h 265"/>
                <a:gd name="T32" fmla="*/ 113 w 303"/>
                <a:gd name="T33" fmla="*/ 136 h 265"/>
                <a:gd name="T34" fmla="*/ 144 w 303"/>
                <a:gd name="T35" fmla="*/ 114 h 265"/>
                <a:gd name="T36" fmla="*/ 136 w 303"/>
                <a:gd name="T37" fmla="*/ 98 h 265"/>
                <a:gd name="T38" fmla="*/ 144 w 303"/>
                <a:gd name="T39" fmla="*/ 83 h 265"/>
                <a:gd name="T40" fmla="*/ 136 w 303"/>
                <a:gd name="T41" fmla="*/ 83 h 265"/>
                <a:gd name="T42" fmla="*/ 136 w 303"/>
                <a:gd name="T43" fmla="*/ 91 h 265"/>
                <a:gd name="T44" fmla="*/ 129 w 303"/>
                <a:gd name="T45" fmla="*/ 83 h 265"/>
                <a:gd name="T46" fmla="*/ 182 w 303"/>
                <a:gd name="T47" fmla="*/ 15 h 265"/>
                <a:gd name="T48" fmla="*/ 250 w 303"/>
                <a:gd name="T49" fmla="*/ 0 h 265"/>
                <a:gd name="T50" fmla="*/ 265 w 303"/>
                <a:gd name="T51" fmla="*/ 76 h 265"/>
                <a:gd name="T52" fmla="*/ 288 w 303"/>
                <a:gd name="T53" fmla="*/ 136 h 265"/>
                <a:gd name="T54" fmla="*/ 288 w 303"/>
                <a:gd name="T55" fmla="*/ 14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65">
                  <a:moveTo>
                    <a:pt x="288" y="136"/>
                  </a:moveTo>
                  <a:lnTo>
                    <a:pt x="288" y="182"/>
                  </a:lnTo>
                  <a:lnTo>
                    <a:pt x="303" y="235"/>
                  </a:lnTo>
                  <a:lnTo>
                    <a:pt x="288" y="243"/>
                  </a:lnTo>
                  <a:lnTo>
                    <a:pt x="295" y="250"/>
                  </a:lnTo>
                  <a:lnTo>
                    <a:pt x="280" y="265"/>
                  </a:lnTo>
                  <a:lnTo>
                    <a:pt x="280" y="250"/>
                  </a:lnTo>
                  <a:lnTo>
                    <a:pt x="242" y="235"/>
                  </a:lnTo>
                  <a:lnTo>
                    <a:pt x="227" y="227"/>
                  </a:lnTo>
                  <a:lnTo>
                    <a:pt x="219" y="212"/>
                  </a:lnTo>
                  <a:lnTo>
                    <a:pt x="204" y="205"/>
                  </a:lnTo>
                  <a:lnTo>
                    <a:pt x="0" y="243"/>
                  </a:lnTo>
                  <a:lnTo>
                    <a:pt x="0" y="227"/>
                  </a:lnTo>
                  <a:lnTo>
                    <a:pt x="30" y="182"/>
                  </a:lnTo>
                  <a:lnTo>
                    <a:pt x="15" y="159"/>
                  </a:lnTo>
                  <a:lnTo>
                    <a:pt x="45" y="144"/>
                  </a:lnTo>
                  <a:lnTo>
                    <a:pt x="113" y="136"/>
                  </a:lnTo>
                  <a:lnTo>
                    <a:pt x="144" y="114"/>
                  </a:lnTo>
                  <a:lnTo>
                    <a:pt x="136" y="98"/>
                  </a:lnTo>
                  <a:lnTo>
                    <a:pt x="144" y="83"/>
                  </a:lnTo>
                  <a:lnTo>
                    <a:pt x="136" y="83"/>
                  </a:lnTo>
                  <a:lnTo>
                    <a:pt x="136" y="91"/>
                  </a:lnTo>
                  <a:lnTo>
                    <a:pt x="129" y="83"/>
                  </a:lnTo>
                  <a:lnTo>
                    <a:pt x="182" y="15"/>
                  </a:lnTo>
                  <a:lnTo>
                    <a:pt x="250" y="0"/>
                  </a:lnTo>
                  <a:lnTo>
                    <a:pt x="265" y="76"/>
                  </a:lnTo>
                  <a:lnTo>
                    <a:pt x="288" y="136"/>
                  </a:lnTo>
                  <a:lnTo>
                    <a:pt x="288" y="14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6" name="Freeform 91"/>
            <p:cNvSpPr>
              <a:spLocks/>
            </p:cNvSpPr>
            <p:nvPr/>
          </p:nvSpPr>
          <p:spPr bwMode="auto">
            <a:xfrm>
              <a:off x="3505" y="2179"/>
              <a:ext cx="431" cy="197"/>
            </a:xfrm>
            <a:custGeom>
              <a:avLst/>
              <a:gdLst>
                <a:gd name="T0" fmla="*/ 409 w 431"/>
                <a:gd name="T1" fmla="*/ 53 h 197"/>
                <a:gd name="T2" fmla="*/ 378 w 431"/>
                <a:gd name="T3" fmla="*/ 45 h 197"/>
                <a:gd name="T4" fmla="*/ 378 w 431"/>
                <a:gd name="T5" fmla="*/ 38 h 197"/>
                <a:gd name="T6" fmla="*/ 386 w 431"/>
                <a:gd name="T7" fmla="*/ 30 h 197"/>
                <a:gd name="T8" fmla="*/ 394 w 431"/>
                <a:gd name="T9" fmla="*/ 15 h 197"/>
                <a:gd name="T10" fmla="*/ 409 w 431"/>
                <a:gd name="T11" fmla="*/ 15 h 197"/>
                <a:gd name="T12" fmla="*/ 401 w 431"/>
                <a:gd name="T13" fmla="*/ 0 h 197"/>
                <a:gd name="T14" fmla="*/ 121 w 431"/>
                <a:gd name="T15" fmla="*/ 45 h 197"/>
                <a:gd name="T16" fmla="*/ 106 w 431"/>
                <a:gd name="T17" fmla="*/ 83 h 197"/>
                <a:gd name="T18" fmla="*/ 75 w 431"/>
                <a:gd name="T19" fmla="*/ 91 h 197"/>
                <a:gd name="T20" fmla="*/ 22 w 431"/>
                <a:gd name="T21" fmla="*/ 129 h 197"/>
                <a:gd name="T22" fmla="*/ 0 w 431"/>
                <a:gd name="T23" fmla="*/ 152 h 197"/>
                <a:gd name="T24" fmla="*/ 60 w 431"/>
                <a:gd name="T25" fmla="*/ 159 h 197"/>
                <a:gd name="T26" fmla="*/ 166 w 431"/>
                <a:gd name="T27" fmla="*/ 137 h 197"/>
                <a:gd name="T28" fmla="*/ 242 w 431"/>
                <a:gd name="T29" fmla="*/ 144 h 197"/>
                <a:gd name="T30" fmla="*/ 333 w 431"/>
                <a:gd name="T31" fmla="*/ 190 h 197"/>
                <a:gd name="T32" fmla="*/ 341 w 431"/>
                <a:gd name="T33" fmla="*/ 182 h 197"/>
                <a:gd name="T34" fmla="*/ 363 w 431"/>
                <a:gd name="T35" fmla="*/ 144 h 197"/>
                <a:gd name="T36" fmla="*/ 363 w 431"/>
                <a:gd name="T37" fmla="*/ 137 h 197"/>
                <a:gd name="T38" fmla="*/ 394 w 431"/>
                <a:gd name="T39" fmla="*/ 121 h 197"/>
                <a:gd name="T40" fmla="*/ 394 w 431"/>
                <a:gd name="T41" fmla="*/ 121 h 197"/>
                <a:gd name="T42" fmla="*/ 401 w 431"/>
                <a:gd name="T43" fmla="*/ 121 h 197"/>
                <a:gd name="T44" fmla="*/ 409 w 431"/>
                <a:gd name="T45" fmla="*/ 99 h 197"/>
                <a:gd name="T46" fmla="*/ 401 w 431"/>
                <a:gd name="T47" fmla="*/ 99 h 197"/>
                <a:gd name="T48" fmla="*/ 394 w 431"/>
                <a:gd name="T49" fmla="*/ 106 h 197"/>
                <a:gd name="T50" fmla="*/ 363 w 431"/>
                <a:gd name="T51" fmla="*/ 99 h 197"/>
                <a:gd name="T52" fmla="*/ 394 w 431"/>
                <a:gd name="T53" fmla="*/ 83 h 197"/>
                <a:gd name="T54" fmla="*/ 386 w 431"/>
                <a:gd name="T55" fmla="*/ 83 h 197"/>
                <a:gd name="T56" fmla="*/ 363 w 431"/>
                <a:gd name="T57" fmla="*/ 76 h 197"/>
                <a:gd name="T58" fmla="*/ 378 w 431"/>
                <a:gd name="T59" fmla="*/ 76 h 197"/>
                <a:gd name="T60" fmla="*/ 394 w 431"/>
                <a:gd name="T61" fmla="*/ 76 h 197"/>
                <a:gd name="T62" fmla="*/ 431 w 431"/>
                <a:gd name="T63"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16" y="38"/>
                  </a:moveTo>
                  <a:lnTo>
                    <a:pt x="409" y="53"/>
                  </a:lnTo>
                  <a:lnTo>
                    <a:pt x="409" y="38"/>
                  </a:lnTo>
                  <a:lnTo>
                    <a:pt x="378" y="45"/>
                  </a:lnTo>
                  <a:lnTo>
                    <a:pt x="371" y="23"/>
                  </a:lnTo>
                  <a:lnTo>
                    <a:pt x="378" y="38"/>
                  </a:lnTo>
                  <a:lnTo>
                    <a:pt x="394" y="30"/>
                  </a:lnTo>
                  <a:lnTo>
                    <a:pt x="386" y="30"/>
                  </a:lnTo>
                  <a:lnTo>
                    <a:pt x="401" y="23"/>
                  </a:lnTo>
                  <a:lnTo>
                    <a:pt x="394" y="15"/>
                  </a:lnTo>
                  <a:lnTo>
                    <a:pt x="409" y="23"/>
                  </a:lnTo>
                  <a:lnTo>
                    <a:pt x="409" y="15"/>
                  </a:lnTo>
                  <a:lnTo>
                    <a:pt x="416" y="30"/>
                  </a:lnTo>
                  <a:lnTo>
                    <a:pt x="401" y="0"/>
                  </a:lnTo>
                  <a:lnTo>
                    <a:pt x="394" y="0"/>
                  </a:lnTo>
                  <a:lnTo>
                    <a:pt x="121" y="45"/>
                  </a:lnTo>
                  <a:lnTo>
                    <a:pt x="121" y="68"/>
                  </a:lnTo>
                  <a:lnTo>
                    <a:pt x="106" y="83"/>
                  </a:lnTo>
                  <a:lnTo>
                    <a:pt x="83" y="99"/>
                  </a:lnTo>
                  <a:lnTo>
                    <a:pt x="75" y="91"/>
                  </a:lnTo>
                  <a:lnTo>
                    <a:pt x="60" y="106"/>
                  </a:lnTo>
                  <a:lnTo>
                    <a:pt x="22" y="129"/>
                  </a:lnTo>
                  <a:lnTo>
                    <a:pt x="15" y="144"/>
                  </a:lnTo>
                  <a:lnTo>
                    <a:pt x="0" y="152"/>
                  </a:lnTo>
                  <a:lnTo>
                    <a:pt x="0" y="167"/>
                  </a:lnTo>
                  <a:lnTo>
                    <a:pt x="60" y="159"/>
                  </a:lnTo>
                  <a:lnTo>
                    <a:pt x="98" y="144"/>
                  </a:lnTo>
                  <a:lnTo>
                    <a:pt x="166" y="137"/>
                  </a:lnTo>
                  <a:lnTo>
                    <a:pt x="182" y="152"/>
                  </a:lnTo>
                  <a:lnTo>
                    <a:pt x="242" y="144"/>
                  </a:lnTo>
                  <a:lnTo>
                    <a:pt x="310" y="197"/>
                  </a:lnTo>
                  <a:lnTo>
                    <a:pt x="333" y="190"/>
                  </a:lnTo>
                  <a:lnTo>
                    <a:pt x="333" y="167"/>
                  </a:lnTo>
                  <a:lnTo>
                    <a:pt x="341" y="182"/>
                  </a:lnTo>
                  <a:lnTo>
                    <a:pt x="348" y="152"/>
                  </a:lnTo>
                  <a:lnTo>
                    <a:pt x="363" y="144"/>
                  </a:lnTo>
                  <a:lnTo>
                    <a:pt x="356" y="129"/>
                  </a:lnTo>
                  <a:lnTo>
                    <a:pt x="363" y="137"/>
                  </a:lnTo>
                  <a:lnTo>
                    <a:pt x="371" y="121"/>
                  </a:lnTo>
                  <a:lnTo>
                    <a:pt x="394" y="121"/>
                  </a:lnTo>
                  <a:lnTo>
                    <a:pt x="394" y="114"/>
                  </a:lnTo>
                  <a:lnTo>
                    <a:pt x="394" y="121"/>
                  </a:lnTo>
                  <a:lnTo>
                    <a:pt x="394" y="114"/>
                  </a:lnTo>
                  <a:lnTo>
                    <a:pt x="401" y="121"/>
                  </a:lnTo>
                  <a:lnTo>
                    <a:pt x="409" y="106"/>
                  </a:lnTo>
                  <a:lnTo>
                    <a:pt x="409" y="99"/>
                  </a:lnTo>
                  <a:lnTo>
                    <a:pt x="401" y="106"/>
                  </a:lnTo>
                  <a:lnTo>
                    <a:pt x="401" y="99"/>
                  </a:lnTo>
                  <a:lnTo>
                    <a:pt x="401" y="106"/>
                  </a:lnTo>
                  <a:lnTo>
                    <a:pt x="394" y="106"/>
                  </a:lnTo>
                  <a:lnTo>
                    <a:pt x="378" y="114"/>
                  </a:lnTo>
                  <a:lnTo>
                    <a:pt x="363" y="99"/>
                  </a:lnTo>
                  <a:lnTo>
                    <a:pt x="386" y="106"/>
                  </a:lnTo>
                  <a:lnTo>
                    <a:pt x="394" y="83"/>
                  </a:lnTo>
                  <a:lnTo>
                    <a:pt x="378" y="91"/>
                  </a:lnTo>
                  <a:lnTo>
                    <a:pt x="386" y="83"/>
                  </a:lnTo>
                  <a:lnTo>
                    <a:pt x="371" y="83"/>
                  </a:lnTo>
                  <a:lnTo>
                    <a:pt x="363" y="76"/>
                  </a:lnTo>
                  <a:lnTo>
                    <a:pt x="386" y="76"/>
                  </a:lnTo>
                  <a:lnTo>
                    <a:pt x="378" y="76"/>
                  </a:lnTo>
                  <a:lnTo>
                    <a:pt x="394" y="68"/>
                  </a:lnTo>
                  <a:lnTo>
                    <a:pt x="394" y="76"/>
                  </a:lnTo>
                  <a:lnTo>
                    <a:pt x="409" y="76"/>
                  </a:lnTo>
                  <a:lnTo>
                    <a:pt x="431" y="53"/>
                  </a:lnTo>
                  <a:lnTo>
                    <a:pt x="416" y="3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7" name="Freeform 92"/>
            <p:cNvSpPr>
              <a:spLocks/>
            </p:cNvSpPr>
            <p:nvPr/>
          </p:nvSpPr>
          <p:spPr bwMode="auto">
            <a:xfrm>
              <a:off x="3505" y="2179"/>
              <a:ext cx="431" cy="197"/>
            </a:xfrm>
            <a:custGeom>
              <a:avLst/>
              <a:gdLst>
                <a:gd name="T0" fmla="*/ 409 w 431"/>
                <a:gd name="T1" fmla="*/ 53 h 197"/>
                <a:gd name="T2" fmla="*/ 378 w 431"/>
                <a:gd name="T3" fmla="*/ 45 h 197"/>
                <a:gd name="T4" fmla="*/ 378 w 431"/>
                <a:gd name="T5" fmla="*/ 38 h 197"/>
                <a:gd name="T6" fmla="*/ 386 w 431"/>
                <a:gd name="T7" fmla="*/ 30 h 197"/>
                <a:gd name="T8" fmla="*/ 394 w 431"/>
                <a:gd name="T9" fmla="*/ 15 h 197"/>
                <a:gd name="T10" fmla="*/ 409 w 431"/>
                <a:gd name="T11" fmla="*/ 15 h 197"/>
                <a:gd name="T12" fmla="*/ 401 w 431"/>
                <a:gd name="T13" fmla="*/ 0 h 197"/>
                <a:gd name="T14" fmla="*/ 121 w 431"/>
                <a:gd name="T15" fmla="*/ 45 h 197"/>
                <a:gd name="T16" fmla="*/ 106 w 431"/>
                <a:gd name="T17" fmla="*/ 83 h 197"/>
                <a:gd name="T18" fmla="*/ 75 w 431"/>
                <a:gd name="T19" fmla="*/ 91 h 197"/>
                <a:gd name="T20" fmla="*/ 22 w 431"/>
                <a:gd name="T21" fmla="*/ 129 h 197"/>
                <a:gd name="T22" fmla="*/ 0 w 431"/>
                <a:gd name="T23" fmla="*/ 152 h 197"/>
                <a:gd name="T24" fmla="*/ 60 w 431"/>
                <a:gd name="T25" fmla="*/ 159 h 197"/>
                <a:gd name="T26" fmla="*/ 166 w 431"/>
                <a:gd name="T27" fmla="*/ 137 h 197"/>
                <a:gd name="T28" fmla="*/ 242 w 431"/>
                <a:gd name="T29" fmla="*/ 144 h 197"/>
                <a:gd name="T30" fmla="*/ 333 w 431"/>
                <a:gd name="T31" fmla="*/ 190 h 197"/>
                <a:gd name="T32" fmla="*/ 341 w 431"/>
                <a:gd name="T33" fmla="*/ 182 h 197"/>
                <a:gd name="T34" fmla="*/ 363 w 431"/>
                <a:gd name="T35" fmla="*/ 144 h 197"/>
                <a:gd name="T36" fmla="*/ 363 w 431"/>
                <a:gd name="T37" fmla="*/ 137 h 197"/>
                <a:gd name="T38" fmla="*/ 394 w 431"/>
                <a:gd name="T39" fmla="*/ 121 h 197"/>
                <a:gd name="T40" fmla="*/ 394 w 431"/>
                <a:gd name="T41" fmla="*/ 121 h 197"/>
                <a:gd name="T42" fmla="*/ 401 w 431"/>
                <a:gd name="T43" fmla="*/ 121 h 197"/>
                <a:gd name="T44" fmla="*/ 409 w 431"/>
                <a:gd name="T45" fmla="*/ 99 h 197"/>
                <a:gd name="T46" fmla="*/ 401 w 431"/>
                <a:gd name="T47" fmla="*/ 99 h 197"/>
                <a:gd name="T48" fmla="*/ 394 w 431"/>
                <a:gd name="T49" fmla="*/ 106 h 197"/>
                <a:gd name="T50" fmla="*/ 363 w 431"/>
                <a:gd name="T51" fmla="*/ 99 h 197"/>
                <a:gd name="T52" fmla="*/ 394 w 431"/>
                <a:gd name="T53" fmla="*/ 83 h 197"/>
                <a:gd name="T54" fmla="*/ 386 w 431"/>
                <a:gd name="T55" fmla="*/ 83 h 197"/>
                <a:gd name="T56" fmla="*/ 363 w 431"/>
                <a:gd name="T57" fmla="*/ 76 h 197"/>
                <a:gd name="T58" fmla="*/ 378 w 431"/>
                <a:gd name="T59" fmla="*/ 76 h 197"/>
                <a:gd name="T60" fmla="*/ 394 w 431"/>
                <a:gd name="T61" fmla="*/ 76 h 197"/>
                <a:gd name="T62" fmla="*/ 431 w 431"/>
                <a:gd name="T63" fmla="*/ 53 h 197"/>
                <a:gd name="T64" fmla="*/ 416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16" y="38"/>
                  </a:moveTo>
                  <a:lnTo>
                    <a:pt x="409" y="53"/>
                  </a:lnTo>
                  <a:lnTo>
                    <a:pt x="409" y="38"/>
                  </a:lnTo>
                  <a:lnTo>
                    <a:pt x="378" y="45"/>
                  </a:lnTo>
                  <a:lnTo>
                    <a:pt x="371" y="23"/>
                  </a:lnTo>
                  <a:lnTo>
                    <a:pt x="378" y="38"/>
                  </a:lnTo>
                  <a:lnTo>
                    <a:pt x="394" y="30"/>
                  </a:lnTo>
                  <a:lnTo>
                    <a:pt x="386" y="30"/>
                  </a:lnTo>
                  <a:lnTo>
                    <a:pt x="401" y="23"/>
                  </a:lnTo>
                  <a:lnTo>
                    <a:pt x="394" y="15"/>
                  </a:lnTo>
                  <a:lnTo>
                    <a:pt x="409" y="23"/>
                  </a:lnTo>
                  <a:lnTo>
                    <a:pt x="409" y="15"/>
                  </a:lnTo>
                  <a:lnTo>
                    <a:pt x="416" y="30"/>
                  </a:lnTo>
                  <a:lnTo>
                    <a:pt x="401" y="0"/>
                  </a:lnTo>
                  <a:lnTo>
                    <a:pt x="394" y="0"/>
                  </a:lnTo>
                  <a:lnTo>
                    <a:pt x="121" y="45"/>
                  </a:lnTo>
                  <a:lnTo>
                    <a:pt x="121" y="68"/>
                  </a:lnTo>
                  <a:lnTo>
                    <a:pt x="106" y="83"/>
                  </a:lnTo>
                  <a:lnTo>
                    <a:pt x="83" y="99"/>
                  </a:lnTo>
                  <a:lnTo>
                    <a:pt x="75" y="91"/>
                  </a:lnTo>
                  <a:lnTo>
                    <a:pt x="60" y="106"/>
                  </a:lnTo>
                  <a:lnTo>
                    <a:pt x="22" y="129"/>
                  </a:lnTo>
                  <a:lnTo>
                    <a:pt x="15" y="144"/>
                  </a:lnTo>
                  <a:lnTo>
                    <a:pt x="0" y="152"/>
                  </a:lnTo>
                  <a:lnTo>
                    <a:pt x="0" y="167"/>
                  </a:lnTo>
                  <a:lnTo>
                    <a:pt x="60" y="159"/>
                  </a:lnTo>
                  <a:lnTo>
                    <a:pt x="98" y="144"/>
                  </a:lnTo>
                  <a:lnTo>
                    <a:pt x="166" y="137"/>
                  </a:lnTo>
                  <a:lnTo>
                    <a:pt x="182" y="152"/>
                  </a:lnTo>
                  <a:lnTo>
                    <a:pt x="242" y="144"/>
                  </a:lnTo>
                  <a:lnTo>
                    <a:pt x="310" y="197"/>
                  </a:lnTo>
                  <a:lnTo>
                    <a:pt x="333" y="190"/>
                  </a:lnTo>
                  <a:lnTo>
                    <a:pt x="333" y="167"/>
                  </a:lnTo>
                  <a:lnTo>
                    <a:pt x="341" y="182"/>
                  </a:lnTo>
                  <a:lnTo>
                    <a:pt x="348" y="152"/>
                  </a:lnTo>
                  <a:lnTo>
                    <a:pt x="363" y="144"/>
                  </a:lnTo>
                  <a:lnTo>
                    <a:pt x="356" y="129"/>
                  </a:lnTo>
                  <a:lnTo>
                    <a:pt x="363" y="137"/>
                  </a:lnTo>
                  <a:lnTo>
                    <a:pt x="371" y="121"/>
                  </a:lnTo>
                  <a:lnTo>
                    <a:pt x="394" y="121"/>
                  </a:lnTo>
                  <a:lnTo>
                    <a:pt x="394" y="114"/>
                  </a:lnTo>
                  <a:lnTo>
                    <a:pt x="394" y="121"/>
                  </a:lnTo>
                  <a:lnTo>
                    <a:pt x="394" y="114"/>
                  </a:lnTo>
                  <a:lnTo>
                    <a:pt x="401" y="121"/>
                  </a:lnTo>
                  <a:lnTo>
                    <a:pt x="409" y="106"/>
                  </a:lnTo>
                  <a:lnTo>
                    <a:pt x="409" y="99"/>
                  </a:lnTo>
                  <a:lnTo>
                    <a:pt x="401" y="106"/>
                  </a:lnTo>
                  <a:lnTo>
                    <a:pt x="401" y="99"/>
                  </a:lnTo>
                  <a:lnTo>
                    <a:pt x="401" y="106"/>
                  </a:lnTo>
                  <a:lnTo>
                    <a:pt x="394" y="106"/>
                  </a:lnTo>
                  <a:lnTo>
                    <a:pt x="378" y="114"/>
                  </a:lnTo>
                  <a:lnTo>
                    <a:pt x="363" y="99"/>
                  </a:lnTo>
                  <a:lnTo>
                    <a:pt x="386" y="106"/>
                  </a:lnTo>
                  <a:lnTo>
                    <a:pt x="394" y="83"/>
                  </a:lnTo>
                  <a:lnTo>
                    <a:pt x="378" y="91"/>
                  </a:lnTo>
                  <a:lnTo>
                    <a:pt x="386" y="83"/>
                  </a:lnTo>
                  <a:lnTo>
                    <a:pt x="371" y="83"/>
                  </a:lnTo>
                  <a:lnTo>
                    <a:pt x="363" y="76"/>
                  </a:lnTo>
                  <a:lnTo>
                    <a:pt x="386" y="76"/>
                  </a:lnTo>
                  <a:lnTo>
                    <a:pt x="378" y="76"/>
                  </a:lnTo>
                  <a:lnTo>
                    <a:pt x="394" y="68"/>
                  </a:lnTo>
                  <a:lnTo>
                    <a:pt x="394" y="76"/>
                  </a:lnTo>
                  <a:lnTo>
                    <a:pt x="409" y="76"/>
                  </a:lnTo>
                  <a:lnTo>
                    <a:pt x="431" y="53"/>
                  </a:lnTo>
                  <a:lnTo>
                    <a:pt x="416" y="38"/>
                  </a:lnTo>
                  <a:lnTo>
                    <a:pt x="416" y="4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8" name="Line 93"/>
            <p:cNvSpPr>
              <a:spLocks noChangeShapeType="1"/>
            </p:cNvSpPr>
            <p:nvPr/>
          </p:nvSpPr>
          <p:spPr bwMode="auto">
            <a:xfrm>
              <a:off x="3914" y="2179"/>
              <a:ext cx="7" cy="15"/>
            </a:xfrm>
            <a:prstGeom prst="line">
              <a:avLst/>
            </a:prstGeom>
            <a:noFill/>
            <a:ln w="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59" name="Freeform 94"/>
            <p:cNvSpPr>
              <a:spLocks/>
            </p:cNvSpPr>
            <p:nvPr/>
          </p:nvSpPr>
          <p:spPr bwMode="auto">
            <a:xfrm>
              <a:off x="2551" y="1481"/>
              <a:ext cx="333" cy="205"/>
            </a:xfrm>
            <a:custGeom>
              <a:avLst/>
              <a:gdLst>
                <a:gd name="T0" fmla="*/ 333 w 333"/>
                <a:gd name="T1" fmla="*/ 205 h 205"/>
                <a:gd name="T2" fmla="*/ 0 w 333"/>
                <a:gd name="T3" fmla="*/ 190 h 205"/>
                <a:gd name="T4" fmla="*/ 15 w 333"/>
                <a:gd name="T5" fmla="*/ 0 h 205"/>
                <a:gd name="T6" fmla="*/ 302 w 333"/>
                <a:gd name="T7" fmla="*/ 15 h 205"/>
                <a:gd name="T8" fmla="*/ 333 w 333"/>
                <a:gd name="T9" fmla="*/ 205 h 205"/>
              </a:gdLst>
              <a:ahLst/>
              <a:cxnLst>
                <a:cxn ang="0">
                  <a:pos x="T0" y="T1"/>
                </a:cxn>
                <a:cxn ang="0">
                  <a:pos x="T2" y="T3"/>
                </a:cxn>
                <a:cxn ang="0">
                  <a:pos x="T4" y="T5"/>
                </a:cxn>
                <a:cxn ang="0">
                  <a:pos x="T6" y="T7"/>
                </a:cxn>
                <a:cxn ang="0">
                  <a:pos x="T8" y="T9"/>
                </a:cxn>
              </a:cxnLst>
              <a:rect l="0" t="0" r="r" b="b"/>
              <a:pathLst>
                <a:path w="333" h="205">
                  <a:moveTo>
                    <a:pt x="333" y="205"/>
                  </a:moveTo>
                  <a:lnTo>
                    <a:pt x="0" y="190"/>
                  </a:lnTo>
                  <a:lnTo>
                    <a:pt x="15" y="0"/>
                  </a:lnTo>
                  <a:lnTo>
                    <a:pt x="302" y="15"/>
                  </a:lnTo>
                  <a:lnTo>
                    <a:pt x="333" y="205"/>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0" name="Freeform 95"/>
            <p:cNvSpPr>
              <a:spLocks/>
            </p:cNvSpPr>
            <p:nvPr/>
          </p:nvSpPr>
          <p:spPr bwMode="auto">
            <a:xfrm>
              <a:off x="2551" y="1481"/>
              <a:ext cx="333" cy="212"/>
            </a:xfrm>
            <a:custGeom>
              <a:avLst/>
              <a:gdLst>
                <a:gd name="T0" fmla="*/ 333 w 333"/>
                <a:gd name="T1" fmla="*/ 205 h 212"/>
                <a:gd name="T2" fmla="*/ 0 w 333"/>
                <a:gd name="T3" fmla="*/ 190 h 212"/>
                <a:gd name="T4" fmla="*/ 15 w 333"/>
                <a:gd name="T5" fmla="*/ 0 h 212"/>
                <a:gd name="T6" fmla="*/ 302 w 333"/>
                <a:gd name="T7" fmla="*/ 15 h 212"/>
                <a:gd name="T8" fmla="*/ 333 w 333"/>
                <a:gd name="T9" fmla="*/ 205 h 212"/>
                <a:gd name="T10" fmla="*/ 333 w 333"/>
                <a:gd name="T11" fmla="*/ 212 h 212"/>
              </a:gdLst>
              <a:ahLst/>
              <a:cxnLst>
                <a:cxn ang="0">
                  <a:pos x="T0" y="T1"/>
                </a:cxn>
                <a:cxn ang="0">
                  <a:pos x="T2" y="T3"/>
                </a:cxn>
                <a:cxn ang="0">
                  <a:pos x="T4" y="T5"/>
                </a:cxn>
                <a:cxn ang="0">
                  <a:pos x="T6" y="T7"/>
                </a:cxn>
                <a:cxn ang="0">
                  <a:pos x="T8" y="T9"/>
                </a:cxn>
                <a:cxn ang="0">
                  <a:pos x="T10" y="T11"/>
                </a:cxn>
              </a:cxnLst>
              <a:rect l="0" t="0" r="r" b="b"/>
              <a:pathLst>
                <a:path w="333" h="212">
                  <a:moveTo>
                    <a:pt x="333" y="205"/>
                  </a:moveTo>
                  <a:lnTo>
                    <a:pt x="0" y="190"/>
                  </a:lnTo>
                  <a:lnTo>
                    <a:pt x="15" y="0"/>
                  </a:lnTo>
                  <a:lnTo>
                    <a:pt x="302" y="15"/>
                  </a:lnTo>
                  <a:lnTo>
                    <a:pt x="333" y="205"/>
                  </a:lnTo>
                  <a:lnTo>
                    <a:pt x="333" y="21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1" name="Freeform 96"/>
            <p:cNvSpPr>
              <a:spLocks/>
            </p:cNvSpPr>
            <p:nvPr/>
          </p:nvSpPr>
          <p:spPr bwMode="auto">
            <a:xfrm>
              <a:off x="3429" y="1883"/>
              <a:ext cx="212" cy="235"/>
            </a:xfrm>
            <a:custGeom>
              <a:avLst/>
              <a:gdLst>
                <a:gd name="T0" fmla="*/ 197 w 212"/>
                <a:gd name="T1" fmla="*/ 0 h 235"/>
                <a:gd name="T2" fmla="*/ 151 w 212"/>
                <a:gd name="T3" fmla="*/ 38 h 235"/>
                <a:gd name="T4" fmla="*/ 114 w 212"/>
                <a:gd name="T5" fmla="*/ 53 h 235"/>
                <a:gd name="T6" fmla="*/ 91 w 212"/>
                <a:gd name="T7" fmla="*/ 53 h 235"/>
                <a:gd name="T8" fmla="*/ 98 w 212"/>
                <a:gd name="T9" fmla="*/ 38 h 235"/>
                <a:gd name="T10" fmla="*/ 91 w 212"/>
                <a:gd name="T11" fmla="*/ 46 h 235"/>
                <a:gd name="T12" fmla="*/ 68 w 212"/>
                <a:gd name="T13" fmla="*/ 30 h 235"/>
                <a:gd name="T14" fmla="*/ 0 w 212"/>
                <a:gd name="T15" fmla="*/ 46 h 235"/>
                <a:gd name="T16" fmla="*/ 23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5 w 212"/>
                <a:gd name="T39" fmla="*/ 152 h 235"/>
                <a:gd name="T40" fmla="*/ 212 w 212"/>
                <a:gd name="T41" fmla="*/ 106 h 235"/>
                <a:gd name="T42" fmla="*/ 205 w 212"/>
                <a:gd name="T43" fmla="*/ 84 h 235"/>
                <a:gd name="T44" fmla="*/ 212 w 212"/>
                <a:gd name="T45" fmla="*/ 84 h 235"/>
                <a:gd name="T46" fmla="*/ 197 w 212"/>
                <a:gd name="T4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35">
                  <a:moveTo>
                    <a:pt x="197" y="0"/>
                  </a:moveTo>
                  <a:lnTo>
                    <a:pt x="151" y="38"/>
                  </a:lnTo>
                  <a:lnTo>
                    <a:pt x="114" y="53"/>
                  </a:lnTo>
                  <a:lnTo>
                    <a:pt x="91" y="53"/>
                  </a:lnTo>
                  <a:lnTo>
                    <a:pt x="98" y="38"/>
                  </a:lnTo>
                  <a:lnTo>
                    <a:pt x="91" y="46"/>
                  </a:lnTo>
                  <a:lnTo>
                    <a:pt x="68" y="30"/>
                  </a:lnTo>
                  <a:lnTo>
                    <a:pt x="0" y="46"/>
                  </a:lnTo>
                  <a:lnTo>
                    <a:pt x="23"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5" y="152"/>
                  </a:lnTo>
                  <a:lnTo>
                    <a:pt x="212" y="106"/>
                  </a:lnTo>
                  <a:lnTo>
                    <a:pt x="205" y="84"/>
                  </a:lnTo>
                  <a:lnTo>
                    <a:pt x="212" y="84"/>
                  </a:lnTo>
                  <a:lnTo>
                    <a:pt x="197"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2" name="Freeform 97"/>
            <p:cNvSpPr>
              <a:spLocks/>
            </p:cNvSpPr>
            <p:nvPr/>
          </p:nvSpPr>
          <p:spPr bwMode="auto">
            <a:xfrm>
              <a:off x="3429" y="1883"/>
              <a:ext cx="212" cy="235"/>
            </a:xfrm>
            <a:custGeom>
              <a:avLst/>
              <a:gdLst>
                <a:gd name="T0" fmla="*/ 197 w 212"/>
                <a:gd name="T1" fmla="*/ 0 h 235"/>
                <a:gd name="T2" fmla="*/ 151 w 212"/>
                <a:gd name="T3" fmla="*/ 38 h 235"/>
                <a:gd name="T4" fmla="*/ 114 w 212"/>
                <a:gd name="T5" fmla="*/ 53 h 235"/>
                <a:gd name="T6" fmla="*/ 91 w 212"/>
                <a:gd name="T7" fmla="*/ 53 h 235"/>
                <a:gd name="T8" fmla="*/ 98 w 212"/>
                <a:gd name="T9" fmla="*/ 38 h 235"/>
                <a:gd name="T10" fmla="*/ 91 w 212"/>
                <a:gd name="T11" fmla="*/ 46 h 235"/>
                <a:gd name="T12" fmla="*/ 68 w 212"/>
                <a:gd name="T13" fmla="*/ 30 h 235"/>
                <a:gd name="T14" fmla="*/ 0 w 212"/>
                <a:gd name="T15" fmla="*/ 46 h 235"/>
                <a:gd name="T16" fmla="*/ 23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5 w 212"/>
                <a:gd name="T39" fmla="*/ 152 h 235"/>
                <a:gd name="T40" fmla="*/ 212 w 212"/>
                <a:gd name="T41" fmla="*/ 106 h 235"/>
                <a:gd name="T42" fmla="*/ 205 w 212"/>
                <a:gd name="T43" fmla="*/ 84 h 235"/>
                <a:gd name="T44" fmla="*/ 212 w 212"/>
                <a:gd name="T45" fmla="*/ 84 h 235"/>
                <a:gd name="T46" fmla="*/ 197 w 212"/>
                <a:gd name="T47" fmla="*/ 0 h 235"/>
                <a:gd name="T48" fmla="*/ 197 w 212"/>
                <a:gd name="T49" fmla="*/ 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35">
                  <a:moveTo>
                    <a:pt x="197" y="0"/>
                  </a:moveTo>
                  <a:lnTo>
                    <a:pt x="151" y="38"/>
                  </a:lnTo>
                  <a:lnTo>
                    <a:pt x="114" y="53"/>
                  </a:lnTo>
                  <a:lnTo>
                    <a:pt x="91" y="53"/>
                  </a:lnTo>
                  <a:lnTo>
                    <a:pt x="98" y="38"/>
                  </a:lnTo>
                  <a:lnTo>
                    <a:pt x="91" y="46"/>
                  </a:lnTo>
                  <a:lnTo>
                    <a:pt x="68" y="30"/>
                  </a:lnTo>
                  <a:lnTo>
                    <a:pt x="0" y="46"/>
                  </a:lnTo>
                  <a:lnTo>
                    <a:pt x="23"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5" y="152"/>
                  </a:lnTo>
                  <a:lnTo>
                    <a:pt x="212" y="106"/>
                  </a:lnTo>
                  <a:lnTo>
                    <a:pt x="205" y="84"/>
                  </a:lnTo>
                  <a:lnTo>
                    <a:pt x="212" y="84"/>
                  </a:lnTo>
                  <a:lnTo>
                    <a:pt x="197" y="0"/>
                  </a:lnTo>
                  <a:lnTo>
                    <a:pt x="197"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3" name="Freeform 98"/>
            <p:cNvSpPr>
              <a:spLocks/>
            </p:cNvSpPr>
            <p:nvPr/>
          </p:nvSpPr>
          <p:spPr bwMode="auto">
            <a:xfrm>
              <a:off x="2551" y="2240"/>
              <a:ext cx="439" cy="227"/>
            </a:xfrm>
            <a:custGeom>
              <a:avLst/>
              <a:gdLst>
                <a:gd name="T0" fmla="*/ 431 w 439"/>
                <a:gd name="T1" fmla="*/ 227 h 227"/>
                <a:gd name="T2" fmla="*/ 393 w 439"/>
                <a:gd name="T3" fmla="*/ 204 h 227"/>
                <a:gd name="T4" fmla="*/ 348 w 439"/>
                <a:gd name="T5" fmla="*/ 212 h 227"/>
                <a:gd name="T6" fmla="*/ 340 w 439"/>
                <a:gd name="T7" fmla="*/ 227 h 227"/>
                <a:gd name="T8" fmla="*/ 325 w 439"/>
                <a:gd name="T9" fmla="*/ 212 h 227"/>
                <a:gd name="T10" fmla="*/ 318 w 439"/>
                <a:gd name="T11" fmla="*/ 212 h 227"/>
                <a:gd name="T12" fmla="*/ 302 w 439"/>
                <a:gd name="T13" fmla="*/ 204 h 227"/>
                <a:gd name="T14" fmla="*/ 295 w 439"/>
                <a:gd name="T15" fmla="*/ 220 h 227"/>
                <a:gd name="T16" fmla="*/ 295 w 439"/>
                <a:gd name="T17" fmla="*/ 212 h 227"/>
                <a:gd name="T18" fmla="*/ 280 w 439"/>
                <a:gd name="T19" fmla="*/ 212 h 227"/>
                <a:gd name="T20" fmla="*/ 272 w 439"/>
                <a:gd name="T21" fmla="*/ 204 h 227"/>
                <a:gd name="T22" fmla="*/ 249 w 439"/>
                <a:gd name="T23" fmla="*/ 212 h 227"/>
                <a:gd name="T24" fmla="*/ 242 w 439"/>
                <a:gd name="T25" fmla="*/ 197 h 227"/>
                <a:gd name="T26" fmla="*/ 227 w 439"/>
                <a:gd name="T27" fmla="*/ 197 h 227"/>
                <a:gd name="T28" fmla="*/ 189 w 439"/>
                <a:gd name="T29" fmla="*/ 189 h 227"/>
                <a:gd name="T30" fmla="*/ 181 w 439"/>
                <a:gd name="T31" fmla="*/ 174 h 227"/>
                <a:gd name="T32" fmla="*/ 166 w 439"/>
                <a:gd name="T33" fmla="*/ 174 h 227"/>
                <a:gd name="T34" fmla="*/ 151 w 439"/>
                <a:gd name="T35" fmla="*/ 167 h 227"/>
                <a:gd name="T36" fmla="*/ 151 w 439"/>
                <a:gd name="T37" fmla="*/ 45 h 227"/>
                <a:gd name="T38" fmla="*/ 0 w 439"/>
                <a:gd name="T39" fmla="*/ 30 h 227"/>
                <a:gd name="T40" fmla="*/ 7 w 439"/>
                <a:gd name="T41" fmla="*/ 0 h 227"/>
                <a:gd name="T42" fmla="*/ 53 w 439"/>
                <a:gd name="T43" fmla="*/ 7 h 227"/>
                <a:gd name="T44" fmla="*/ 424 w 439"/>
                <a:gd name="T45" fmla="*/ 15 h 227"/>
                <a:gd name="T46" fmla="*/ 424 w 439"/>
                <a:gd name="T47" fmla="*/ 45 h 227"/>
                <a:gd name="T48" fmla="*/ 439 w 439"/>
                <a:gd name="T49" fmla="*/ 113 h 227"/>
                <a:gd name="T50" fmla="*/ 431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1" y="227"/>
                  </a:moveTo>
                  <a:lnTo>
                    <a:pt x="393" y="204"/>
                  </a:lnTo>
                  <a:lnTo>
                    <a:pt x="348" y="212"/>
                  </a:lnTo>
                  <a:lnTo>
                    <a:pt x="340" y="227"/>
                  </a:lnTo>
                  <a:lnTo>
                    <a:pt x="325" y="212"/>
                  </a:lnTo>
                  <a:lnTo>
                    <a:pt x="318" y="212"/>
                  </a:lnTo>
                  <a:lnTo>
                    <a:pt x="302" y="204"/>
                  </a:lnTo>
                  <a:lnTo>
                    <a:pt x="295" y="220"/>
                  </a:lnTo>
                  <a:lnTo>
                    <a:pt x="295" y="212"/>
                  </a:lnTo>
                  <a:lnTo>
                    <a:pt x="280" y="212"/>
                  </a:lnTo>
                  <a:lnTo>
                    <a:pt x="272" y="204"/>
                  </a:lnTo>
                  <a:lnTo>
                    <a:pt x="249" y="212"/>
                  </a:lnTo>
                  <a:lnTo>
                    <a:pt x="242" y="197"/>
                  </a:lnTo>
                  <a:lnTo>
                    <a:pt x="227" y="197"/>
                  </a:lnTo>
                  <a:lnTo>
                    <a:pt x="189" y="189"/>
                  </a:lnTo>
                  <a:lnTo>
                    <a:pt x="181" y="174"/>
                  </a:lnTo>
                  <a:lnTo>
                    <a:pt x="166" y="174"/>
                  </a:lnTo>
                  <a:lnTo>
                    <a:pt x="151" y="167"/>
                  </a:lnTo>
                  <a:lnTo>
                    <a:pt x="151" y="45"/>
                  </a:lnTo>
                  <a:lnTo>
                    <a:pt x="0" y="30"/>
                  </a:lnTo>
                  <a:lnTo>
                    <a:pt x="7" y="0"/>
                  </a:lnTo>
                  <a:lnTo>
                    <a:pt x="53" y="7"/>
                  </a:lnTo>
                  <a:lnTo>
                    <a:pt x="424" y="15"/>
                  </a:lnTo>
                  <a:lnTo>
                    <a:pt x="424" y="45"/>
                  </a:lnTo>
                  <a:lnTo>
                    <a:pt x="439" y="113"/>
                  </a:lnTo>
                  <a:lnTo>
                    <a:pt x="431" y="22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4" name="Freeform 99"/>
            <p:cNvSpPr>
              <a:spLocks/>
            </p:cNvSpPr>
            <p:nvPr/>
          </p:nvSpPr>
          <p:spPr bwMode="auto">
            <a:xfrm>
              <a:off x="2551" y="2240"/>
              <a:ext cx="439" cy="235"/>
            </a:xfrm>
            <a:custGeom>
              <a:avLst/>
              <a:gdLst>
                <a:gd name="T0" fmla="*/ 431 w 439"/>
                <a:gd name="T1" fmla="*/ 227 h 235"/>
                <a:gd name="T2" fmla="*/ 393 w 439"/>
                <a:gd name="T3" fmla="*/ 204 h 235"/>
                <a:gd name="T4" fmla="*/ 348 w 439"/>
                <a:gd name="T5" fmla="*/ 212 h 235"/>
                <a:gd name="T6" fmla="*/ 340 w 439"/>
                <a:gd name="T7" fmla="*/ 227 h 235"/>
                <a:gd name="T8" fmla="*/ 325 w 439"/>
                <a:gd name="T9" fmla="*/ 212 h 235"/>
                <a:gd name="T10" fmla="*/ 318 w 439"/>
                <a:gd name="T11" fmla="*/ 212 h 235"/>
                <a:gd name="T12" fmla="*/ 302 w 439"/>
                <a:gd name="T13" fmla="*/ 204 h 235"/>
                <a:gd name="T14" fmla="*/ 295 w 439"/>
                <a:gd name="T15" fmla="*/ 220 h 235"/>
                <a:gd name="T16" fmla="*/ 295 w 439"/>
                <a:gd name="T17" fmla="*/ 212 h 235"/>
                <a:gd name="T18" fmla="*/ 280 w 439"/>
                <a:gd name="T19" fmla="*/ 212 h 235"/>
                <a:gd name="T20" fmla="*/ 272 w 439"/>
                <a:gd name="T21" fmla="*/ 204 h 235"/>
                <a:gd name="T22" fmla="*/ 249 w 439"/>
                <a:gd name="T23" fmla="*/ 212 h 235"/>
                <a:gd name="T24" fmla="*/ 242 w 439"/>
                <a:gd name="T25" fmla="*/ 197 h 235"/>
                <a:gd name="T26" fmla="*/ 227 w 439"/>
                <a:gd name="T27" fmla="*/ 197 h 235"/>
                <a:gd name="T28" fmla="*/ 189 w 439"/>
                <a:gd name="T29" fmla="*/ 189 h 235"/>
                <a:gd name="T30" fmla="*/ 181 w 439"/>
                <a:gd name="T31" fmla="*/ 174 h 235"/>
                <a:gd name="T32" fmla="*/ 166 w 439"/>
                <a:gd name="T33" fmla="*/ 174 h 235"/>
                <a:gd name="T34" fmla="*/ 151 w 439"/>
                <a:gd name="T35" fmla="*/ 167 h 235"/>
                <a:gd name="T36" fmla="*/ 151 w 439"/>
                <a:gd name="T37" fmla="*/ 45 h 235"/>
                <a:gd name="T38" fmla="*/ 0 w 439"/>
                <a:gd name="T39" fmla="*/ 30 h 235"/>
                <a:gd name="T40" fmla="*/ 7 w 439"/>
                <a:gd name="T41" fmla="*/ 0 h 235"/>
                <a:gd name="T42" fmla="*/ 53 w 439"/>
                <a:gd name="T43" fmla="*/ 7 h 235"/>
                <a:gd name="T44" fmla="*/ 424 w 439"/>
                <a:gd name="T45" fmla="*/ 15 h 235"/>
                <a:gd name="T46" fmla="*/ 424 w 439"/>
                <a:gd name="T47" fmla="*/ 45 h 235"/>
                <a:gd name="T48" fmla="*/ 439 w 439"/>
                <a:gd name="T49" fmla="*/ 113 h 235"/>
                <a:gd name="T50" fmla="*/ 431 w 439"/>
                <a:gd name="T51" fmla="*/ 227 h 235"/>
                <a:gd name="T52" fmla="*/ 431 w 439"/>
                <a:gd name="T53"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5">
                  <a:moveTo>
                    <a:pt x="431" y="227"/>
                  </a:moveTo>
                  <a:lnTo>
                    <a:pt x="393" y="204"/>
                  </a:lnTo>
                  <a:lnTo>
                    <a:pt x="348" y="212"/>
                  </a:lnTo>
                  <a:lnTo>
                    <a:pt x="340" y="227"/>
                  </a:lnTo>
                  <a:lnTo>
                    <a:pt x="325" y="212"/>
                  </a:lnTo>
                  <a:lnTo>
                    <a:pt x="318" y="212"/>
                  </a:lnTo>
                  <a:lnTo>
                    <a:pt x="302" y="204"/>
                  </a:lnTo>
                  <a:lnTo>
                    <a:pt x="295" y="220"/>
                  </a:lnTo>
                  <a:lnTo>
                    <a:pt x="295" y="212"/>
                  </a:lnTo>
                  <a:lnTo>
                    <a:pt x="280" y="212"/>
                  </a:lnTo>
                  <a:lnTo>
                    <a:pt x="272" y="204"/>
                  </a:lnTo>
                  <a:lnTo>
                    <a:pt x="249" y="212"/>
                  </a:lnTo>
                  <a:lnTo>
                    <a:pt x="242" y="197"/>
                  </a:lnTo>
                  <a:lnTo>
                    <a:pt x="227" y="197"/>
                  </a:lnTo>
                  <a:lnTo>
                    <a:pt x="189" y="189"/>
                  </a:lnTo>
                  <a:lnTo>
                    <a:pt x="181" y="174"/>
                  </a:lnTo>
                  <a:lnTo>
                    <a:pt x="166" y="174"/>
                  </a:lnTo>
                  <a:lnTo>
                    <a:pt x="151" y="167"/>
                  </a:lnTo>
                  <a:lnTo>
                    <a:pt x="151" y="45"/>
                  </a:lnTo>
                  <a:lnTo>
                    <a:pt x="0" y="30"/>
                  </a:lnTo>
                  <a:lnTo>
                    <a:pt x="7" y="0"/>
                  </a:lnTo>
                  <a:lnTo>
                    <a:pt x="53" y="7"/>
                  </a:lnTo>
                  <a:lnTo>
                    <a:pt x="424" y="15"/>
                  </a:lnTo>
                  <a:lnTo>
                    <a:pt x="424" y="45"/>
                  </a:lnTo>
                  <a:lnTo>
                    <a:pt x="439" y="113"/>
                  </a:lnTo>
                  <a:lnTo>
                    <a:pt x="431" y="227"/>
                  </a:lnTo>
                  <a:lnTo>
                    <a:pt x="431"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5" name="Freeform 100"/>
            <p:cNvSpPr>
              <a:spLocks/>
            </p:cNvSpPr>
            <p:nvPr/>
          </p:nvSpPr>
          <p:spPr bwMode="auto">
            <a:xfrm>
              <a:off x="1604" y="1489"/>
              <a:ext cx="401" cy="341"/>
            </a:xfrm>
            <a:custGeom>
              <a:avLst/>
              <a:gdLst>
                <a:gd name="T0" fmla="*/ 386 w 401"/>
                <a:gd name="T1" fmla="*/ 98 h 341"/>
                <a:gd name="T2" fmla="*/ 295 w 401"/>
                <a:gd name="T3" fmla="*/ 76 h 341"/>
                <a:gd name="T4" fmla="*/ 197 w 401"/>
                <a:gd name="T5" fmla="*/ 76 h 341"/>
                <a:gd name="T6" fmla="*/ 174 w 401"/>
                <a:gd name="T7" fmla="*/ 60 h 341"/>
                <a:gd name="T8" fmla="*/ 151 w 401"/>
                <a:gd name="T9" fmla="*/ 60 h 341"/>
                <a:gd name="T10" fmla="*/ 129 w 401"/>
                <a:gd name="T11" fmla="*/ 53 h 341"/>
                <a:gd name="T12" fmla="*/ 129 w 401"/>
                <a:gd name="T13" fmla="*/ 22 h 341"/>
                <a:gd name="T14" fmla="*/ 121 w 401"/>
                <a:gd name="T15" fmla="*/ 15 h 341"/>
                <a:gd name="T16" fmla="*/ 113 w 401"/>
                <a:gd name="T17" fmla="*/ 7 h 341"/>
                <a:gd name="T18" fmla="*/ 106 w 401"/>
                <a:gd name="T19" fmla="*/ 7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6 w 401"/>
                <a:gd name="T31" fmla="*/ 341 h 341"/>
                <a:gd name="T32" fmla="*/ 363 w 401"/>
                <a:gd name="T33" fmla="*/ 204 h 341"/>
                <a:gd name="T34" fmla="*/ 348 w 401"/>
                <a:gd name="T35" fmla="*/ 189 h 341"/>
                <a:gd name="T36" fmla="*/ 401 w 401"/>
                <a:gd name="T37" fmla="*/ 121 h 341"/>
                <a:gd name="T38" fmla="*/ 386 w 401"/>
                <a:gd name="T39" fmla="*/ 9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 h="341">
                  <a:moveTo>
                    <a:pt x="386" y="98"/>
                  </a:moveTo>
                  <a:lnTo>
                    <a:pt x="295" y="76"/>
                  </a:lnTo>
                  <a:lnTo>
                    <a:pt x="197" y="76"/>
                  </a:lnTo>
                  <a:lnTo>
                    <a:pt x="174" y="60"/>
                  </a:lnTo>
                  <a:lnTo>
                    <a:pt x="151" y="60"/>
                  </a:lnTo>
                  <a:lnTo>
                    <a:pt x="129" y="53"/>
                  </a:lnTo>
                  <a:lnTo>
                    <a:pt x="129" y="22"/>
                  </a:lnTo>
                  <a:lnTo>
                    <a:pt x="121" y="15"/>
                  </a:lnTo>
                  <a:lnTo>
                    <a:pt x="113" y="7"/>
                  </a:lnTo>
                  <a:lnTo>
                    <a:pt x="106" y="7"/>
                  </a:lnTo>
                  <a:lnTo>
                    <a:pt x="91" y="0"/>
                  </a:lnTo>
                  <a:lnTo>
                    <a:pt x="38" y="144"/>
                  </a:lnTo>
                  <a:lnTo>
                    <a:pt x="0" y="197"/>
                  </a:lnTo>
                  <a:lnTo>
                    <a:pt x="0" y="250"/>
                  </a:lnTo>
                  <a:lnTo>
                    <a:pt x="189" y="311"/>
                  </a:lnTo>
                  <a:lnTo>
                    <a:pt x="326" y="341"/>
                  </a:lnTo>
                  <a:lnTo>
                    <a:pt x="363" y="204"/>
                  </a:lnTo>
                  <a:lnTo>
                    <a:pt x="348" y="189"/>
                  </a:lnTo>
                  <a:lnTo>
                    <a:pt x="401" y="121"/>
                  </a:lnTo>
                  <a:lnTo>
                    <a:pt x="386" y="9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6" name="Freeform 101"/>
            <p:cNvSpPr>
              <a:spLocks/>
            </p:cNvSpPr>
            <p:nvPr/>
          </p:nvSpPr>
          <p:spPr bwMode="auto">
            <a:xfrm>
              <a:off x="1604" y="1489"/>
              <a:ext cx="401" cy="341"/>
            </a:xfrm>
            <a:custGeom>
              <a:avLst/>
              <a:gdLst>
                <a:gd name="T0" fmla="*/ 386 w 401"/>
                <a:gd name="T1" fmla="*/ 98 h 341"/>
                <a:gd name="T2" fmla="*/ 295 w 401"/>
                <a:gd name="T3" fmla="*/ 76 h 341"/>
                <a:gd name="T4" fmla="*/ 197 w 401"/>
                <a:gd name="T5" fmla="*/ 76 h 341"/>
                <a:gd name="T6" fmla="*/ 174 w 401"/>
                <a:gd name="T7" fmla="*/ 60 h 341"/>
                <a:gd name="T8" fmla="*/ 151 w 401"/>
                <a:gd name="T9" fmla="*/ 60 h 341"/>
                <a:gd name="T10" fmla="*/ 129 w 401"/>
                <a:gd name="T11" fmla="*/ 53 h 341"/>
                <a:gd name="T12" fmla="*/ 129 w 401"/>
                <a:gd name="T13" fmla="*/ 22 h 341"/>
                <a:gd name="T14" fmla="*/ 121 w 401"/>
                <a:gd name="T15" fmla="*/ 15 h 341"/>
                <a:gd name="T16" fmla="*/ 113 w 401"/>
                <a:gd name="T17" fmla="*/ 7 h 341"/>
                <a:gd name="T18" fmla="*/ 106 w 401"/>
                <a:gd name="T19" fmla="*/ 7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6 w 401"/>
                <a:gd name="T31" fmla="*/ 341 h 341"/>
                <a:gd name="T32" fmla="*/ 363 w 401"/>
                <a:gd name="T33" fmla="*/ 204 h 341"/>
                <a:gd name="T34" fmla="*/ 348 w 401"/>
                <a:gd name="T35" fmla="*/ 189 h 341"/>
                <a:gd name="T36" fmla="*/ 401 w 401"/>
                <a:gd name="T37" fmla="*/ 121 h 341"/>
                <a:gd name="T38" fmla="*/ 386 w 401"/>
                <a:gd name="T39" fmla="*/ 98 h 341"/>
                <a:gd name="T40" fmla="*/ 386 w 401"/>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341">
                  <a:moveTo>
                    <a:pt x="386" y="98"/>
                  </a:moveTo>
                  <a:lnTo>
                    <a:pt x="295" y="76"/>
                  </a:lnTo>
                  <a:lnTo>
                    <a:pt x="197" y="76"/>
                  </a:lnTo>
                  <a:lnTo>
                    <a:pt x="174" y="60"/>
                  </a:lnTo>
                  <a:lnTo>
                    <a:pt x="151" y="60"/>
                  </a:lnTo>
                  <a:lnTo>
                    <a:pt x="129" y="53"/>
                  </a:lnTo>
                  <a:lnTo>
                    <a:pt x="129" y="22"/>
                  </a:lnTo>
                  <a:lnTo>
                    <a:pt x="121" y="15"/>
                  </a:lnTo>
                  <a:lnTo>
                    <a:pt x="113" y="7"/>
                  </a:lnTo>
                  <a:lnTo>
                    <a:pt x="106" y="7"/>
                  </a:lnTo>
                  <a:lnTo>
                    <a:pt x="91" y="0"/>
                  </a:lnTo>
                  <a:lnTo>
                    <a:pt x="38" y="144"/>
                  </a:lnTo>
                  <a:lnTo>
                    <a:pt x="0" y="197"/>
                  </a:lnTo>
                  <a:lnTo>
                    <a:pt x="0" y="250"/>
                  </a:lnTo>
                  <a:lnTo>
                    <a:pt x="189" y="311"/>
                  </a:lnTo>
                  <a:lnTo>
                    <a:pt x="326" y="341"/>
                  </a:lnTo>
                  <a:lnTo>
                    <a:pt x="363" y="204"/>
                  </a:lnTo>
                  <a:lnTo>
                    <a:pt x="348" y="189"/>
                  </a:lnTo>
                  <a:lnTo>
                    <a:pt x="401" y="121"/>
                  </a:lnTo>
                  <a:lnTo>
                    <a:pt x="386" y="98"/>
                  </a:lnTo>
                  <a:lnTo>
                    <a:pt x="386" y="10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7" name="Freeform 102"/>
            <p:cNvSpPr>
              <a:spLocks/>
            </p:cNvSpPr>
            <p:nvPr/>
          </p:nvSpPr>
          <p:spPr bwMode="auto">
            <a:xfrm>
              <a:off x="3626" y="1838"/>
              <a:ext cx="295" cy="182"/>
            </a:xfrm>
            <a:custGeom>
              <a:avLst/>
              <a:gdLst>
                <a:gd name="T0" fmla="*/ 265 w 295"/>
                <a:gd name="T1" fmla="*/ 22 h 182"/>
                <a:gd name="T2" fmla="*/ 257 w 295"/>
                <a:gd name="T3" fmla="*/ 7 h 182"/>
                <a:gd name="T4" fmla="*/ 242 w 295"/>
                <a:gd name="T5" fmla="*/ 0 h 182"/>
                <a:gd name="T6" fmla="*/ 38 w 295"/>
                <a:gd name="T7" fmla="*/ 38 h 182"/>
                <a:gd name="T8" fmla="*/ 38 w 295"/>
                <a:gd name="T9" fmla="*/ 22 h 182"/>
                <a:gd name="T10" fmla="*/ 0 w 295"/>
                <a:gd name="T11" fmla="*/ 45 h 182"/>
                <a:gd name="T12" fmla="*/ 15 w 295"/>
                <a:gd name="T13" fmla="*/ 129 h 182"/>
                <a:gd name="T14" fmla="*/ 23 w 295"/>
                <a:gd name="T15" fmla="*/ 182 h 182"/>
                <a:gd name="T16" fmla="*/ 76 w 295"/>
                <a:gd name="T17" fmla="*/ 174 h 182"/>
                <a:gd name="T18" fmla="*/ 250 w 295"/>
                <a:gd name="T19" fmla="*/ 144 h 182"/>
                <a:gd name="T20" fmla="*/ 265 w 295"/>
                <a:gd name="T21" fmla="*/ 136 h 182"/>
                <a:gd name="T22" fmla="*/ 295 w 295"/>
                <a:gd name="T23" fmla="*/ 106 h 182"/>
                <a:gd name="T24" fmla="*/ 265 w 295"/>
                <a:gd name="T25" fmla="*/ 75 h 182"/>
                <a:gd name="T26" fmla="*/ 265 w 295"/>
                <a:gd name="T27" fmla="*/ 60 h 182"/>
                <a:gd name="T28" fmla="*/ 280 w 295"/>
                <a:gd name="T29" fmla="*/ 30 h 182"/>
                <a:gd name="T30" fmla="*/ 265 w 295"/>
                <a:gd name="T31" fmla="*/ 2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82">
                  <a:moveTo>
                    <a:pt x="265" y="22"/>
                  </a:moveTo>
                  <a:lnTo>
                    <a:pt x="257" y="7"/>
                  </a:lnTo>
                  <a:lnTo>
                    <a:pt x="242" y="0"/>
                  </a:lnTo>
                  <a:lnTo>
                    <a:pt x="38" y="38"/>
                  </a:lnTo>
                  <a:lnTo>
                    <a:pt x="38" y="22"/>
                  </a:lnTo>
                  <a:lnTo>
                    <a:pt x="0" y="45"/>
                  </a:lnTo>
                  <a:lnTo>
                    <a:pt x="15" y="129"/>
                  </a:lnTo>
                  <a:lnTo>
                    <a:pt x="23" y="182"/>
                  </a:lnTo>
                  <a:lnTo>
                    <a:pt x="76" y="174"/>
                  </a:lnTo>
                  <a:lnTo>
                    <a:pt x="250" y="144"/>
                  </a:lnTo>
                  <a:lnTo>
                    <a:pt x="265" y="136"/>
                  </a:lnTo>
                  <a:lnTo>
                    <a:pt x="295" y="106"/>
                  </a:lnTo>
                  <a:lnTo>
                    <a:pt x="265" y="75"/>
                  </a:lnTo>
                  <a:lnTo>
                    <a:pt x="265" y="60"/>
                  </a:lnTo>
                  <a:lnTo>
                    <a:pt x="280" y="30"/>
                  </a:lnTo>
                  <a:lnTo>
                    <a:pt x="265" y="2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8" name="Freeform 103"/>
            <p:cNvSpPr>
              <a:spLocks/>
            </p:cNvSpPr>
            <p:nvPr/>
          </p:nvSpPr>
          <p:spPr bwMode="auto">
            <a:xfrm>
              <a:off x="3626" y="1838"/>
              <a:ext cx="295" cy="182"/>
            </a:xfrm>
            <a:custGeom>
              <a:avLst/>
              <a:gdLst>
                <a:gd name="T0" fmla="*/ 265 w 295"/>
                <a:gd name="T1" fmla="*/ 22 h 182"/>
                <a:gd name="T2" fmla="*/ 257 w 295"/>
                <a:gd name="T3" fmla="*/ 7 h 182"/>
                <a:gd name="T4" fmla="*/ 242 w 295"/>
                <a:gd name="T5" fmla="*/ 0 h 182"/>
                <a:gd name="T6" fmla="*/ 38 w 295"/>
                <a:gd name="T7" fmla="*/ 38 h 182"/>
                <a:gd name="T8" fmla="*/ 38 w 295"/>
                <a:gd name="T9" fmla="*/ 22 h 182"/>
                <a:gd name="T10" fmla="*/ 0 w 295"/>
                <a:gd name="T11" fmla="*/ 45 h 182"/>
                <a:gd name="T12" fmla="*/ 15 w 295"/>
                <a:gd name="T13" fmla="*/ 129 h 182"/>
                <a:gd name="T14" fmla="*/ 23 w 295"/>
                <a:gd name="T15" fmla="*/ 182 h 182"/>
                <a:gd name="T16" fmla="*/ 76 w 295"/>
                <a:gd name="T17" fmla="*/ 174 h 182"/>
                <a:gd name="T18" fmla="*/ 250 w 295"/>
                <a:gd name="T19" fmla="*/ 144 h 182"/>
                <a:gd name="T20" fmla="*/ 265 w 295"/>
                <a:gd name="T21" fmla="*/ 136 h 182"/>
                <a:gd name="T22" fmla="*/ 295 w 295"/>
                <a:gd name="T23" fmla="*/ 106 h 182"/>
                <a:gd name="T24" fmla="*/ 265 w 295"/>
                <a:gd name="T25" fmla="*/ 75 h 182"/>
                <a:gd name="T26" fmla="*/ 265 w 295"/>
                <a:gd name="T27" fmla="*/ 60 h 182"/>
                <a:gd name="T28" fmla="*/ 280 w 295"/>
                <a:gd name="T29" fmla="*/ 30 h 182"/>
                <a:gd name="T30" fmla="*/ 265 w 295"/>
                <a:gd name="T31" fmla="*/ 22 h 182"/>
                <a:gd name="T32" fmla="*/ 265 w 295"/>
                <a:gd name="T33" fmla="*/ 3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82">
                  <a:moveTo>
                    <a:pt x="265" y="22"/>
                  </a:moveTo>
                  <a:lnTo>
                    <a:pt x="257" y="7"/>
                  </a:lnTo>
                  <a:lnTo>
                    <a:pt x="242" y="0"/>
                  </a:lnTo>
                  <a:lnTo>
                    <a:pt x="38" y="38"/>
                  </a:lnTo>
                  <a:lnTo>
                    <a:pt x="38" y="22"/>
                  </a:lnTo>
                  <a:lnTo>
                    <a:pt x="0" y="45"/>
                  </a:lnTo>
                  <a:lnTo>
                    <a:pt x="15" y="129"/>
                  </a:lnTo>
                  <a:lnTo>
                    <a:pt x="23" y="182"/>
                  </a:lnTo>
                  <a:lnTo>
                    <a:pt x="76" y="174"/>
                  </a:lnTo>
                  <a:lnTo>
                    <a:pt x="250" y="144"/>
                  </a:lnTo>
                  <a:lnTo>
                    <a:pt x="265" y="136"/>
                  </a:lnTo>
                  <a:lnTo>
                    <a:pt x="295" y="106"/>
                  </a:lnTo>
                  <a:lnTo>
                    <a:pt x="265" y="75"/>
                  </a:lnTo>
                  <a:lnTo>
                    <a:pt x="265" y="60"/>
                  </a:lnTo>
                  <a:lnTo>
                    <a:pt x="280" y="30"/>
                  </a:lnTo>
                  <a:lnTo>
                    <a:pt x="265" y="22"/>
                  </a:lnTo>
                  <a:lnTo>
                    <a:pt x="265"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9" name="Freeform 104"/>
            <p:cNvSpPr>
              <a:spLocks/>
            </p:cNvSpPr>
            <p:nvPr/>
          </p:nvSpPr>
          <p:spPr bwMode="auto">
            <a:xfrm>
              <a:off x="4027" y="1792"/>
              <a:ext cx="23" cy="46"/>
            </a:xfrm>
            <a:custGeom>
              <a:avLst/>
              <a:gdLst>
                <a:gd name="T0" fmla="*/ 23 w 23"/>
                <a:gd name="T1" fmla="*/ 15 h 46"/>
                <a:gd name="T2" fmla="*/ 23 w 23"/>
                <a:gd name="T3" fmla="*/ 0 h 46"/>
                <a:gd name="T4" fmla="*/ 0 w 23"/>
                <a:gd name="T5" fmla="*/ 8 h 46"/>
                <a:gd name="T6" fmla="*/ 8 w 23"/>
                <a:gd name="T7" fmla="*/ 38 h 46"/>
                <a:gd name="T8" fmla="*/ 8 w 23"/>
                <a:gd name="T9" fmla="*/ 46 h 46"/>
                <a:gd name="T10" fmla="*/ 23 w 23"/>
                <a:gd name="T11" fmla="*/ 38 h 46"/>
                <a:gd name="T12" fmla="*/ 23 w 23"/>
                <a:gd name="T13" fmla="*/ 15 h 46"/>
              </a:gdLst>
              <a:ahLst/>
              <a:cxnLst>
                <a:cxn ang="0">
                  <a:pos x="T0" y="T1"/>
                </a:cxn>
                <a:cxn ang="0">
                  <a:pos x="T2" y="T3"/>
                </a:cxn>
                <a:cxn ang="0">
                  <a:pos x="T4" y="T5"/>
                </a:cxn>
                <a:cxn ang="0">
                  <a:pos x="T6" y="T7"/>
                </a:cxn>
                <a:cxn ang="0">
                  <a:pos x="T8" y="T9"/>
                </a:cxn>
                <a:cxn ang="0">
                  <a:pos x="T10" y="T11"/>
                </a:cxn>
                <a:cxn ang="0">
                  <a:pos x="T12" y="T13"/>
                </a:cxn>
              </a:cxnLst>
              <a:rect l="0" t="0" r="r" b="b"/>
              <a:pathLst>
                <a:path w="23" h="46">
                  <a:moveTo>
                    <a:pt x="23" y="15"/>
                  </a:moveTo>
                  <a:lnTo>
                    <a:pt x="23" y="0"/>
                  </a:lnTo>
                  <a:lnTo>
                    <a:pt x="0" y="8"/>
                  </a:lnTo>
                  <a:lnTo>
                    <a:pt x="8" y="38"/>
                  </a:lnTo>
                  <a:lnTo>
                    <a:pt x="8" y="46"/>
                  </a:lnTo>
                  <a:lnTo>
                    <a:pt x="23" y="38"/>
                  </a:lnTo>
                  <a:lnTo>
                    <a:pt x="23" y="15"/>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0" name="Freeform 105"/>
            <p:cNvSpPr>
              <a:spLocks/>
            </p:cNvSpPr>
            <p:nvPr/>
          </p:nvSpPr>
          <p:spPr bwMode="auto">
            <a:xfrm>
              <a:off x="4027" y="1792"/>
              <a:ext cx="23" cy="46"/>
            </a:xfrm>
            <a:custGeom>
              <a:avLst/>
              <a:gdLst>
                <a:gd name="T0" fmla="*/ 23 w 23"/>
                <a:gd name="T1" fmla="*/ 15 h 46"/>
                <a:gd name="T2" fmla="*/ 23 w 23"/>
                <a:gd name="T3" fmla="*/ 0 h 46"/>
                <a:gd name="T4" fmla="*/ 0 w 23"/>
                <a:gd name="T5" fmla="*/ 8 h 46"/>
                <a:gd name="T6" fmla="*/ 8 w 23"/>
                <a:gd name="T7" fmla="*/ 38 h 46"/>
                <a:gd name="T8" fmla="*/ 8 w 23"/>
                <a:gd name="T9" fmla="*/ 46 h 46"/>
                <a:gd name="T10" fmla="*/ 23 w 23"/>
                <a:gd name="T11" fmla="*/ 38 h 46"/>
                <a:gd name="T12" fmla="*/ 23 w 23"/>
                <a:gd name="T13" fmla="*/ 15 h 46"/>
                <a:gd name="T14" fmla="*/ 23 w 23"/>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6">
                  <a:moveTo>
                    <a:pt x="23" y="15"/>
                  </a:moveTo>
                  <a:lnTo>
                    <a:pt x="23" y="0"/>
                  </a:lnTo>
                  <a:lnTo>
                    <a:pt x="0" y="8"/>
                  </a:lnTo>
                  <a:lnTo>
                    <a:pt x="8" y="38"/>
                  </a:lnTo>
                  <a:lnTo>
                    <a:pt x="8" y="46"/>
                  </a:lnTo>
                  <a:lnTo>
                    <a:pt x="23" y="38"/>
                  </a:lnTo>
                  <a:lnTo>
                    <a:pt x="23" y="15"/>
                  </a:lnTo>
                  <a:lnTo>
                    <a:pt x="23" y="2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1" name="Freeform 106"/>
            <p:cNvSpPr>
              <a:spLocks/>
            </p:cNvSpPr>
            <p:nvPr/>
          </p:nvSpPr>
          <p:spPr bwMode="auto">
            <a:xfrm>
              <a:off x="4058" y="1807"/>
              <a:ext cx="7" cy="15"/>
            </a:xfrm>
            <a:custGeom>
              <a:avLst/>
              <a:gdLst>
                <a:gd name="T0" fmla="*/ 0 w 7"/>
                <a:gd name="T1" fmla="*/ 0 h 15"/>
                <a:gd name="T2" fmla="*/ 7 w 7"/>
                <a:gd name="T3" fmla="*/ 0 h 15"/>
                <a:gd name="T4" fmla="*/ 7 w 7"/>
                <a:gd name="T5" fmla="*/ 15 h 15"/>
                <a:gd name="T6" fmla="*/ 0 w 7"/>
                <a:gd name="T7" fmla="*/ 0 h 15"/>
              </a:gdLst>
              <a:ahLst/>
              <a:cxnLst>
                <a:cxn ang="0">
                  <a:pos x="T0" y="T1"/>
                </a:cxn>
                <a:cxn ang="0">
                  <a:pos x="T2" y="T3"/>
                </a:cxn>
                <a:cxn ang="0">
                  <a:pos x="T4" y="T5"/>
                </a:cxn>
                <a:cxn ang="0">
                  <a:pos x="T6" y="T7"/>
                </a:cxn>
              </a:cxnLst>
              <a:rect l="0" t="0" r="r" b="b"/>
              <a:pathLst>
                <a:path w="7" h="15">
                  <a:moveTo>
                    <a:pt x="0" y="0"/>
                  </a:moveTo>
                  <a:lnTo>
                    <a:pt x="7" y="0"/>
                  </a:lnTo>
                  <a:lnTo>
                    <a:pt x="7" y="15"/>
                  </a:lnTo>
                  <a:lnTo>
                    <a:pt x="0"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2" name="Freeform 107"/>
            <p:cNvSpPr>
              <a:spLocks/>
            </p:cNvSpPr>
            <p:nvPr/>
          </p:nvSpPr>
          <p:spPr bwMode="auto">
            <a:xfrm>
              <a:off x="4058" y="1807"/>
              <a:ext cx="7" cy="15"/>
            </a:xfrm>
            <a:custGeom>
              <a:avLst/>
              <a:gdLst>
                <a:gd name="T0" fmla="*/ 0 w 7"/>
                <a:gd name="T1" fmla="*/ 0 h 15"/>
                <a:gd name="T2" fmla="*/ 7 w 7"/>
                <a:gd name="T3" fmla="*/ 0 h 15"/>
                <a:gd name="T4" fmla="*/ 7 w 7"/>
                <a:gd name="T5" fmla="*/ 15 h 15"/>
                <a:gd name="T6" fmla="*/ 0 w 7"/>
                <a:gd name="T7" fmla="*/ 0 h 15"/>
                <a:gd name="T8" fmla="*/ 0 w 7"/>
                <a:gd name="T9" fmla="*/ 8 h 15"/>
              </a:gdLst>
              <a:ahLst/>
              <a:cxnLst>
                <a:cxn ang="0">
                  <a:pos x="T0" y="T1"/>
                </a:cxn>
                <a:cxn ang="0">
                  <a:pos x="T2" y="T3"/>
                </a:cxn>
                <a:cxn ang="0">
                  <a:pos x="T4" y="T5"/>
                </a:cxn>
                <a:cxn ang="0">
                  <a:pos x="T6" y="T7"/>
                </a:cxn>
                <a:cxn ang="0">
                  <a:pos x="T8" y="T9"/>
                </a:cxn>
              </a:cxnLst>
              <a:rect l="0" t="0" r="r" b="b"/>
              <a:pathLst>
                <a:path w="7" h="15">
                  <a:moveTo>
                    <a:pt x="0" y="0"/>
                  </a:moveTo>
                  <a:lnTo>
                    <a:pt x="7" y="0"/>
                  </a:lnTo>
                  <a:lnTo>
                    <a:pt x="7" y="15"/>
                  </a:lnTo>
                  <a:lnTo>
                    <a:pt x="0" y="0"/>
                  </a:lnTo>
                  <a:lnTo>
                    <a:pt x="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3" name="Freeform 108"/>
            <p:cNvSpPr>
              <a:spLocks/>
            </p:cNvSpPr>
            <p:nvPr/>
          </p:nvSpPr>
          <p:spPr bwMode="auto">
            <a:xfrm>
              <a:off x="3558" y="2316"/>
              <a:ext cx="257" cy="189"/>
            </a:xfrm>
            <a:custGeom>
              <a:avLst/>
              <a:gdLst>
                <a:gd name="T0" fmla="*/ 257 w 257"/>
                <a:gd name="T1" fmla="*/ 60 h 189"/>
                <a:gd name="T2" fmla="*/ 189 w 257"/>
                <a:gd name="T3" fmla="*/ 7 h 189"/>
                <a:gd name="T4" fmla="*/ 129 w 257"/>
                <a:gd name="T5" fmla="*/ 15 h 189"/>
                <a:gd name="T6" fmla="*/ 113 w 257"/>
                <a:gd name="T7" fmla="*/ 0 h 189"/>
                <a:gd name="T8" fmla="*/ 45 w 257"/>
                <a:gd name="T9" fmla="*/ 7 h 189"/>
                <a:gd name="T10" fmla="*/ 7 w 257"/>
                <a:gd name="T11" fmla="*/ 22 h 189"/>
                <a:gd name="T12" fmla="*/ 0 w 257"/>
                <a:gd name="T13" fmla="*/ 45 h 189"/>
                <a:gd name="T14" fmla="*/ 22 w 257"/>
                <a:gd name="T15" fmla="*/ 53 h 189"/>
                <a:gd name="T16" fmla="*/ 45 w 257"/>
                <a:gd name="T17" fmla="*/ 83 h 189"/>
                <a:gd name="T18" fmla="*/ 113 w 257"/>
                <a:gd name="T19" fmla="*/ 136 h 189"/>
                <a:gd name="T20" fmla="*/ 136 w 257"/>
                <a:gd name="T21" fmla="*/ 182 h 189"/>
                <a:gd name="T22" fmla="*/ 151 w 257"/>
                <a:gd name="T23" fmla="*/ 189 h 189"/>
                <a:gd name="T24" fmla="*/ 151 w 257"/>
                <a:gd name="T25" fmla="*/ 159 h 189"/>
                <a:gd name="T26" fmla="*/ 174 w 257"/>
                <a:gd name="T27" fmla="*/ 159 h 189"/>
                <a:gd name="T28" fmla="*/ 182 w 257"/>
                <a:gd name="T29" fmla="*/ 144 h 189"/>
                <a:gd name="T30" fmla="*/ 182 w 257"/>
                <a:gd name="T31" fmla="*/ 151 h 189"/>
                <a:gd name="T32" fmla="*/ 189 w 257"/>
                <a:gd name="T33" fmla="*/ 151 h 189"/>
                <a:gd name="T34" fmla="*/ 182 w 257"/>
                <a:gd name="T35" fmla="*/ 151 h 189"/>
                <a:gd name="T36" fmla="*/ 197 w 257"/>
                <a:gd name="T37" fmla="*/ 144 h 189"/>
                <a:gd name="T38" fmla="*/ 189 w 257"/>
                <a:gd name="T39" fmla="*/ 136 h 189"/>
                <a:gd name="T40" fmla="*/ 197 w 257"/>
                <a:gd name="T41" fmla="*/ 136 h 189"/>
                <a:gd name="T42" fmla="*/ 227 w 257"/>
                <a:gd name="T43" fmla="*/ 106 h 189"/>
                <a:gd name="T44" fmla="*/ 219 w 257"/>
                <a:gd name="T45" fmla="*/ 91 h 189"/>
                <a:gd name="T46" fmla="*/ 227 w 257"/>
                <a:gd name="T47" fmla="*/ 83 h 189"/>
                <a:gd name="T48" fmla="*/ 227 w 257"/>
                <a:gd name="T49" fmla="*/ 98 h 189"/>
                <a:gd name="T50" fmla="*/ 257 w 257"/>
                <a:gd name="T51" fmla="*/ 6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89">
                  <a:moveTo>
                    <a:pt x="257" y="60"/>
                  </a:moveTo>
                  <a:lnTo>
                    <a:pt x="189" y="7"/>
                  </a:lnTo>
                  <a:lnTo>
                    <a:pt x="129" y="15"/>
                  </a:lnTo>
                  <a:lnTo>
                    <a:pt x="113" y="0"/>
                  </a:lnTo>
                  <a:lnTo>
                    <a:pt x="45" y="7"/>
                  </a:lnTo>
                  <a:lnTo>
                    <a:pt x="7" y="22"/>
                  </a:lnTo>
                  <a:lnTo>
                    <a:pt x="0" y="45"/>
                  </a:lnTo>
                  <a:lnTo>
                    <a:pt x="22" y="53"/>
                  </a:lnTo>
                  <a:lnTo>
                    <a:pt x="45" y="83"/>
                  </a:lnTo>
                  <a:lnTo>
                    <a:pt x="113" y="136"/>
                  </a:lnTo>
                  <a:lnTo>
                    <a:pt x="136" y="182"/>
                  </a:lnTo>
                  <a:lnTo>
                    <a:pt x="151" y="189"/>
                  </a:lnTo>
                  <a:lnTo>
                    <a:pt x="151" y="159"/>
                  </a:lnTo>
                  <a:lnTo>
                    <a:pt x="174" y="159"/>
                  </a:lnTo>
                  <a:lnTo>
                    <a:pt x="182" y="144"/>
                  </a:lnTo>
                  <a:lnTo>
                    <a:pt x="182" y="151"/>
                  </a:lnTo>
                  <a:lnTo>
                    <a:pt x="189" y="151"/>
                  </a:lnTo>
                  <a:lnTo>
                    <a:pt x="182" y="151"/>
                  </a:lnTo>
                  <a:lnTo>
                    <a:pt x="197" y="144"/>
                  </a:lnTo>
                  <a:lnTo>
                    <a:pt x="189" y="136"/>
                  </a:lnTo>
                  <a:lnTo>
                    <a:pt x="197" y="136"/>
                  </a:lnTo>
                  <a:lnTo>
                    <a:pt x="227" y="106"/>
                  </a:lnTo>
                  <a:lnTo>
                    <a:pt x="219" y="91"/>
                  </a:lnTo>
                  <a:lnTo>
                    <a:pt x="227" y="83"/>
                  </a:lnTo>
                  <a:lnTo>
                    <a:pt x="227" y="98"/>
                  </a:lnTo>
                  <a:lnTo>
                    <a:pt x="257" y="6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4" name="Freeform 109"/>
            <p:cNvSpPr>
              <a:spLocks/>
            </p:cNvSpPr>
            <p:nvPr/>
          </p:nvSpPr>
          <p:spPr bwMode="auto">
            <a:xfrm>
              <a:off x="3558" y="2316"/>
              <a:ext cx="257" cy="189"/>
            </a:xfrm>
            <a:custGeom>
              <a:avLst/>
              <a:gdLst>
                <a:gd name="T0" fmla="*/ 257 w 257"/>
                <a:gd name="T1" fmla="*/ 60 h 189"/>
                <a:gd name="T2" fmla="*/ 189 w 257"/>
                <a:gd name="T3" fmla="*/ 7 h 189"/>
                <a:gd name="T4" fmla="*/ 129 w 257"/>
                <a:gd name="T5" fmla="*/ 15 h 189"/>
                <a:gd name="T6" fmla="*/ 113 w 257"/>
                <a:gd name="T7" fmla="*/ 0 h 189"/>
                <a:gd name="T8" fmla="*/ 45 w 257"/>
                <a:gd name="T9" fmla="*/ 7 h 189"/>
                <a:gd name="T10" fmla="*/ 7 w 257"/>
                <a:gd name="T11" fmla="*/ 22 h 189"/>
                <a:gd name="T12" fmla="*/ 0 w 257"/>
                <a:gd name="T13" fmla="*/ 45 h 189"/>
                <a:gd name="T14" fmla="*/ 22 w 257"/>
                <a:gd name="T15" fmla="*/ 53 h 189"/>
                <a:gd name="T16" fmla="*/ 45 w 257"/>
                <a:gd name="T17" fmla="*/ 83 h 189"/>
                <a:gd name="T18" fmla="*/ 113 w 257"/>
                <a:gd name="T19" fmla="*/ 136 h 189"/>
                <a:gd name="T20" fmla="*/ 136 w 257"/>
                <a:gd name="T21" fmla="*/ 182 h 189"/>
                <a:gd name="T22" fmla="*/ 151 w 257"/>
                <a:gd name="T23" fmla="*/ 189 h 189"/>
                <a:gd name="T24" fmla="*/ 151 w 257"/>
                <a:gd name="T25" fmla="*/ 159 h 189"/>
                <a:gd name="T26" fmla="*/ 174 w 257"/>
                <a:gd name="T27" fmla="*/ 159 h 189"/>
                <a:gd name="T28" fmla="*/ 182 w 257"/>
                <a:gd name="T29" fmla="*/ 144 h 189"/>
                <a:gd name="T30" fmla="*/ 182 w 257"/>
                <a:gd name="T31" fmla="*/ 151 h 189"/>
                <a:gd name="T32" fmla="*/ 189 w 257"/>
                <a:gd name="T33" fmla="*/ 151 h 189"/>
                <a:gd name="T34" fmla="*/ 182 w 257"/>
                <a:gd name="T35" fmla="*/ 151 h 189"/>
                <a:gd name="T36" fmla="*/ 197 w 257"/>
                <a:gd name="T37" fmla="*/ 144 h 189"/>
                <a:gd name="T38" fmla="*/ 189 w 257"/>
                <a:gd name="T39" fmla="*/ 136 h 189"/>
                <a:gd name="T40" fmla="*/ 197 w 257"/>
                <a:gd name="T41" fmla="*/ 136 h 189"/>
                <a:gd name="T42" fmla="*/ 227 w 257"/>
                <a:gd name="T43" fmla="*/ 106 h 189"/>
                <a:gd name="T44" fmla="*/ 219 w 257"/>
                <a:gd name="T45" fmla="*/ 91 h 189"/>
                <a:gd name="T46" fmla="*/ 227 w 257"/>
                <a:gd name="T47" fmla="*/ 83 h 189"/>
                <a:gd name="T48" fmla="*/ 227 w 257"/>
                <a:gd name="T49" fmla="*/ 98 h 189"/>
                <a:gd name="T50" fmla="*/ 257 w 257"/>
                <a:gd name="T51" fmla="*/ 60 h 189"/>
                <a:gd name="T52" fmla="*/ 257 w 257"/>
                <a:gd name="T53"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89">
                  <a:moveTo>
                    <a:pt x="257" y="60"/>
                  </a:moveTo>
                  <a:lnTo>
                    <a:pt x="189" y="7"/>
                  </a:lnTo>
                  <a:lnTo>
                    <a:pt x="129" y="15"/>
                  </a:lnTo>
                  <a:lnTo>
                    <a:pt x="113" y="0"/>
                  </a:lnTo>
                  <a:lnTo>
                    <a:pt x="45" y="7"/>
                  </a:lnTo>
                  <a:lnTo>
                    <a:pt x="7" y="22"/>
                  </a:lnTo>
                  <a:lnTo>
                    <a:pt x="0" y="45"/>
                  </a:lnTo>
                  <a:lnTo>
                    <a:pt x="22" y="53"/>
                  </a:lnTo>
                  <a:lnTo>
                    <a:pt x="45" y="83"/>
                  </a:lnTo>
                  <a:lnTo>
                    <a:pt x="113" y="136"/>
                  </a:lnTo>
                  <a:lnTo>
                    <a:pt x="136" y="182"/>
                  </a:lnTo>
                  <a:lnTo>
                    <a:pt x="151" y="189"/>
                  </a:lnTo>
                  <a:lnTo>
                    <a:pt x="151" y="159"/>
                  </a:lnTo>
                  <a:lnTo>
                    <a:pt x="174" y="159"/>
                  </a:lnTo>
                  <a:lnTo>
                    <a:pt x="182" y="144"/>
                  </a:lnTo>
                  <a:lnTo>
                    <a:pt x="182" y="151"/>
                  </a:lnTo>
                  <a:lnTo>
                    <a:pt x="189" y="151"/>
                  </a:lnTo>
                  <a:lnTo>
                    <a:pt x="182" y="151"/>
                  </a:lnTo>
                  <a:lnTo>
                    <a:pt x="197" y="144"/>
                  </a:lnTo>
                  <a:lnTo>
                    <a:pt x="189" y="136"/>
                  </a:lnTo>
                  <a:lnTo>
                    <a:pt x="197" y="136"/>
                  </a:lnTo>
                  <a:lnTo>
                    <a:pt x="227" y="106"/>
                  </a:lnTo>
                  <a:lnTo>
                    <a:pt x="219" y="91"/>
                  </a:lnTo>
                  <a:lnTo>
                    <a:pt x="227" y="83"/>
                  </a:lnTo>
                  <a:lnTo>
                    <a:pt x="227" y="98"/>
                  </a:lnTo>
                  <a:lnTo>
                    <a:pt x="257" y="60"/>
                  </a:lnTo>
                  <a:lnTo>
                    <a:pt x="257"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5" name="Freeform 110"/>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20 h 235"/>
                <a:gd name="T8" fmla="*/ 258 w 349"/>
                <a:gd name="T9" fmla="*/ 205 h 235"/>
                <a:gd name="T10" fmla="*/ 0 w 349"/>
                <a:gd name="T11" fmla="*/ 189 h 235"/>
                <a:gd name="T12" fmla="*/ 8 w 349"/>
                <a:gd name="T13" fmla="*/ 60 h 235"/>
                <a:gd name="T14" fmla="*/ 16 w 349"/>
                <a:gd name="T15" fmla="*/ 0 h 235"/>
                <a:gd name="T16" fmla="*/ 349 w 349"/>
                <a:gd name="T17" fmla="*/ 15 h 235"/>
                <a:gd name="T18" fmla="*/ 334 w 349"/>
                <a:gd name="T19" fmla="*/ 38 h 235"/>
                <a:gd name="T20" fmla="*/ 349 w 349"/>
                <a:gd name="T21" fmla="*/ 60 h 235"/>
                <a:gd name="T22" fmla="*/ 349 w 349"/>
                <a:gd name="T23" fmla="*/ 174 h 235"/>
                <a:gd name="T24" fmla="*/ 341 w 349"/>
                <a:gd name="T25" fmla="*/ 174 h 235"/>
                <a:gd name="T26" fmla="*/ 349 w 349"/>
                <a:gd name="T27" fmla="*/ 197 h 235"/>
                <a:gd name="T28" fmla="*/ 341 w 349"/>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235">
                  <a:moveTo>
                    <a:pt x="341" y="220"/>
                  </a:moveTo>
                  <a:lnTo>
                    <a:pt x="349" y="235"/>
                  </a:lnTo>
                  <a:lnTo>
                    <a:pt x="318" y="212"/>
                  </a:lnTo>
                  <a:lnTo>
                    <a:pt x="281" y="220"/>
                  </a:lnTo>
                  <a:lnTo>
                    <a:pt x="258" y="205"/>
                  </a:lnTo>
                  <a:lnTo>
                    <a:pt x="0" y="189"/>
                  </a:lnTo>
                  <a:lnTo>
                    <a:pt x="8" y="60"/>
                  </a:lnTo>
                  <a:lnTo>
                    <a:pt x="16" y="0"/>
                  </a:lnTo>
                  <a:lnTo>
                    <a:pt x="349" y="15"/>
                  </a:lnTo>
                  <a:lnTo>
                    <a:pt x="334" y="38"/>
                  </a:lnTo>
                  <a:lnTo>
                    <a:pt x="349" y="60"/>
                  </a:lnTo>
                  <a:lnTo>
                    <a:pt x="349" y="174"/>
                  </a:lnTo>
                  <a:lnTo>
                    <a:pt x="341" y="174"/>
                  </a:lnTo>
                  <a:lnTo>
                    <a:pt x="349" y="197"/>
                  </a:lnTo>
                  <a:lnTo>
                    <a:pt x="341" y="22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6" name="Freeform 111"/>
            <p:cNvSpPr>
              <a:spLocks/>
            </p:cNvSpPr>
            <p:nvPr/>
          </p:nvSpPr>
          <p:spPr bwMode="auto">
            <a:xfrm>
              <a:off x="2535" y="1671"/>
              <a:ext cx="349" cy="235"/>
            </a:xfrm>
            <a:custGeom>
              <a:avLst/>
              <a:gdLst>
                <a:gd name="T0" fmla="*/ 341 w 349"/>
                <a:gd name="T1" fmla="*/ 220 h 235"/>
                <a:gd name="T2" fmla="*/ 349 w 349"/>
                <a:gd name="T3" fmla="*/ 235 h 235"/>
                <a:gd name="T4" fmla="*/ 318 w 349"/>
                <a:gd name="T5" fmla="*/ 212 h 235"/>
                <a:gd name="T6" fmla="*/ 281 w 349"/>
                <a:gd name="T7" fmla="*/ 220 h 235"/>
                <a:gd name="T8" fmla="*/ 258 w 349"/>
                <a:gd name="T9" fmla="*/ 205 h 235"/>
                <a:gd name="T10" fmla="*/ 0 w 349"/>
                <a:gd name="T11" fmla="*/ 189 h 235"/>
                <a:gd name="T12" fmla="*/ 8 w 349"/>
                <a:gd name="T13" fmla="*/ 60 h 235"/>
                <a:gd name="T14" fmla="*/ 16 w 349"/>
                <a:gd name="T15" fmla="*/ 0 h 235"/>
                <a:gd name="T16" fmla="*/ 349 w 349"/>
                <a:gd name="T17" fmla="*/ 15 h 235"/>
                <a:gd name="T18" fmla="*/ 334 w 349"/>
                <a:gd name="T19" fmla="*/ 38 h 235"/>
                <a:gd name="T20" fmla="*/ 349 w 349"/>
                <a:gd name="T21" fmla="*/ 60 h 235"/>
                <a:gd name="T22" fmla="*/ 349 w 349"/>
                <a:gd name="T23" fmla="*/ 174 h 235"/>
                <a:gd name="T24" fmla="*/ 341 w 349"/>
                <a:gd name="T25" fmla="*/ 174 h 235"/>
                <a:gd name="T26" fmla="*/ 349 w 349"/>
                <a:gd name="T27" fmla="*/ 197 h 235"/>
                <a:gd name="T28" fmla="*/ 341 w 349"/>
                <a:gd name="T29" fmla="*/ 220 h 235"/>
                <a:gd name="T30" fmla="*/ 341 w 349"/>
                <a:gd name="T31" fmla="*/ 2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9" h="235">
                  <a:moveTo>
                    <a:pt x="341" y="220"/>
                  </a:moveTo>
                  <a:lnTo>
                    <a:pt x="349" y="235"/>
                  </a:lnTo>
                  <a:lnTo>
                    <a:pt x="318" y="212"/>
                  </a:lnTo>
                  <a:lnTo>
                    <a:pt x="281" y="220"/>
                  </a:lnTo>
                  <a:lnTo>
                    <a:pt x="258" y="205"/>
                  </a:lnTo>
                  <a:lnTo>
                    <a:pt x="0" y="189"/>
                  </a:lnTo>
                  <a:lnTo>
                    <a:pt x="8" y="60"/>
                  </a:lnTo>
                  <a:lnTo>
                    <a:pt x="16" y="0"/>
                  </a:lnTo>
                  <a:lnTo>
                    <a:pt x="349" y="15"/>
                  </a:lnTo>
                  <a:lnTo>
                    <a:pt x="334" y="38"/>
                  </a:lnTo>
                  <a:lnTo>
                    <a:pt x="349" y="60"/>
                  </a:lnTo>
                  <a:lnTo>
                    <a:pt x="349" y="174"/>
                  </a:lnTo>
                  <a:lnTo>
                    <a:pt x="341" y="174"/>
                  </a:lnTo>
                  <a:lnTo>
                    <a:pt x="349" y="197"/>
                  </a:lnTo>
                  <a:lnTo>
                    <a:pt x="341" y="220"/>
                  </a:lnTo>
                  <a:lnTo>
                    <a:pt x="341" y="22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7" name="Freeform 112"/>
            <p:cNvSpPr>
              <a:spLocks/>
            </p:cNvSpPr>
            <p:nvPr/>
          </p:nvSpPr>
          <p:spPr bwMode="auto">
            <a:xfrm>
              <a:off x="3202" y="2224"/>
              <a:ext cx="424" cy="152"/>
            </a:xfrm>
            <a:custGeom>
              <a:avLst/>
              <a:gdLst>
                <a:gd name="T0" fmla="*/ 424 w 424"/>
                <a:gd name="T1" fmla="*/ 0 h 152"/>
                <a:gd name="T2" fmla="*/ 424 w 424"/>
                <a:gd name="T3" fmla="*/ 23 h 152"/>
                <a:gd name="T4" fmla="*/ 409 w 424"/>
                <a:gd name="T5" fmla="*/ 38 h 152"/>
                <a:gd name="T6" fmla="*/ 386 w 424"/>
                <a:gd name="T7" fmla="*/ 54 h 152"/>
                <a:gd name="T8" fmla="*/ 378 w 424"/>
                <a:gd name="T9" fmla="*/ 46 h 152"/>
                <a:gd name="T10" fmla="*/ 363 w 424"/>
                <a:gd name="T11" fmla="*/ 61 h 152"/>
                <a:gd name="T12" fmla="*/ 325 w 424"/>
                <a:gd name="T13" fmla="*/ 84 h 152"/>
                <a:gd name="T14" fmla="*/ 318 w 424"/>
                <a:gd name="T15" fmla="*/ 99 h 152"/>
                <a:gd name="T16" fmla="*/ 303 w 424"/>
                <a:gd name="T17" fmla="*/ 107 h 152"/>
                <a:gd name="T18" fmla="*/ 303 w 424"/>
                <a:gd name="T19" fmla="*/ 122 h 152"/>
                <a:gd name="T20" fmla="*/ 235 w 424"/>
                <a:gd name="T21" fmla="*/ 129 h 152"/>
                <a:gd name="T22" fmla="*/ 106 w 424"/>
                <a:gd name="T23" fmla="*/ 145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2 h 152"/>
                <a:gd name="T36" fmla="*/ 23 w 424"/>
                <a:gd name="T37" fmla="*/ 84 h 152"/>
                <a:gd name="T38" fmla="*/ 30 w 424"/>
                <a:gd name="T39" fmla="*/ 54 h 152"/>
                <a:gd name="T40" fmla="*/ 38 w 424"/>
                <a:gd name="T41" fmla="*/ 54 h 152"/>
                <a:gd name="T42" fmla="*/ 106 w 424"/>
                <a:gd name="T43" fmla="*/ 46 h 152"/>
                <a:gd name="T44" fmla="*/ 106 w 424"/>
                <a:gd name="T45" fmla="*/ 38 h 152"/>
                <a:gd name="T46" fmla="*/ 325 w 424"/>
                <a:gd name="T47" fmla="*/ 16 h 152"/>
                <a:gd name="T48" fmla="*/ 424 w 424"/>
                <a:gd name="T4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152">
                  <a:moveTo>
                    <a:pt x="424" y="0"/>
                  </a:moveTo>
                  <a:lnTo>
                    <a:pt x="424" y="23"/>
                  </a:lnTo>
                  <a:lnTo>
                    <a:pt x="409" y="38"/>
                  </a:lnTo>
                  <a:lnTo>
                    <a:pt x="386" y="54"/>
                  </a:lnTo>
                  <a:lnTo>
                    <a:pt x="378" y="46"/>
                  </a:lnTo>
                  <a:lnTo>
                    <a:pt x="363" y="61"/>
                  </a:lnTo>
                  <a:lnTo>
                    <a:pt x="325" y="84"/>
                  </a:lnTo>
                  <a:lnTo>
                    <a:pt x="318" y="99"/>
                  </a:lnTo>
                  <a:lnTo>
                    <a:pt x="303" y="107"/>
                  </a:lnTo>
                  <a:lnTo>
                    <a:pt x="303" y="122"/>
                  </a:lnTo>
                  <a:lnTo>
                    <a:pt x="235" y="129"/>
                  </a:lnTo>
                  <a:lnTo>
                    <a:pt x="106" y="145"/>
                  </a:lnTo>
                  <a:lnTo>
                    <a:pt x="0" y="152"/>
                  </a:lnTo>
                  <a:lnTo>
                    <a:pt x="7" y="137"/>
                  </a:lnTo>
                  <a:lnTo>
                    <a:pt x="0" y="122"/>
                  </a:lnTo>
                  <a:lnTo>
                    <a:pt x="15" y="114"/>
                  </a:lnTo>
                  <a:lnTo>
                    <a:pt x="15" y="99"/>
                  </a:lnTo>
                  <a:lnTo>
                    <a:pt x="30" y="92"/>
                  </a:lnTo>
                  <a:lnTo>
                    <a:pt x="23" y="84"/>
                  </a:lnTo>
                  <a:lnTo>
                    <a:pt x="30" y="54"/>
                  </a:lnTo>
                  <a:lnTo>
                    <a:pt x="38" y="54"/>
                  </a:lnTo>
                  <a:lnTo>
                    <a:pt x="106" y="46"/>
                  </a:lnTo>
                  <a:lnTo>
                    <a:pt x="106" y="38"/>
                  </a:lnTo>
                  <a:lnTo>
                    <a:pt x="325" y="16"/>
                  </a:lnTo>
                  <a:lnTo>
                    <a:pt x="424"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8" name="Freeform 113"/>
            <p:cNvSpPr>
              <a:spLocks/>
            </p:cNvSpPr>
            <p:nvPr/>
          </p:nvSpPr>
          <p:spPr bwMode="auto">
            <a:xfrm>
              <a:off x="3202" y="2224"/>
              <a:ext cx="424" cy="152"/>
            </a:xfrm>
            <a:custGeom>
              <a:avLst/>
              <a:gdLst>
                <a:gd name="T0" fmla="*/ 424 w 424"/>
                <a:gd name="T1" fmla="*/ 0 h 152"/>
                <a:gd name="T2" fmla="*/ 424 w 424"/>
                <a:gd name="T3" fmla="*/ 23 h 152"/>
                <a:gd name="T4" fmla="*/ 409 w 424"/>
                <a:gd name="T5" fmla="*/ 38 h 152"/>
                <a:gd name="T6" fmla="*/ 386 w 424"/>
                <a:gd name="T7" fmla="*/ 54 h 152"/>
                <a:gd name="T8" fmla="*/ 378 w 424"/>
                <a:gd name="T9" fmla="*/ 46 h 152"/>
                <a:gd name="T10" fmla="*/ 363 w 424"/>
                <a:gd name="T11" fmla="*/ 61 h 152"/>
                <a:gd name="T12" fmla="*/ 325 w 424"/>
                <a:gd name="T13" fmla="*/ 84 h 152"/>
                <a:gd name="T14" fmla="*/ 318 w 424"/>
                <a:gd name="T15" fmla="*/ 99 h 152"/>
                <a:gd name="T16" fmla="*/ 303 w 424"/>
                <a:gd name="T17" fmla="*/ 107 h 152"/>
                <a:gd name="T18" fmla="*/ 303 w 424"/>
                <a:gd name="T19" fmla="*/ 122 h 152"/>
                <a:gd name="T20" fmla="*/ 235 w 424"/>
                <a:gd name="T21" fmla="*/ 129 h 152"/>
                <a:gd name="T22" fmla="*/ 106 w 424"/>
                <a:gd name="T23" fmla="*/ 145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2 h 152"/>
                <a:gd name="T36" fmla="*/ 23 w 424"/>
                <a:gd name="T37" fmla="*/ 84 h 152"/>
                <a:gd name="T38" fmla="*/ 30 w 424"/>
                <a:gd name="T39" fmla="*/ 54 h 152"/>
                <a:gd name="T40" fmla="*/ 38 w 424"/>
                <a:gd name="T41" fmla="*/ 54 h 152"/>
                <a:gd name="T42" fmla="*/ 106 w 424"/>
                <a:gd name="T43" fmla="*/ 46 h 152"/>
                <a:gd name="T44" fmla="*/ 106 w 424"/>
                <a:gd name="T45" fmla="*/ 38 h 152"/>
                <a:gd name="T46" fmla="*/ 325 w 424"/>
                <a:gd name="T47" fmla="*/ 16 h 152"/>
                <a:gd name="T48" fmla="*/ 424 w 424"/>
                <a:gd name="T49" fmla="*/ 0 h 152"/>
                <a:gd name="T50" fmla="*/ 424 w 424"/>
                <a:gd name="T51" fmla="*/ 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4" h="152">
                  <a:moveTo>
                    <a:pt x="424" y="0"/>
                  </a:moveTo>
                  <a:lnTo>
                    <a:pt x="424" y="23"/>
                  </a:lnTo>
                  <a:lnTo>
                    <a:pt x="409" y="38"/>
                  </a:lnTo>
                  <a:lnTo>
                    <a:pt x="386" y="54"/>
                  </a:lnTo>
                  <a:lnTo>
                    <a:pt x="378" y="46"/>
                  </a:lnTo>
                  <a:lnTo>
                    <a:pt x="363" y="61"/>
                  </a:lnTo>
                  <a:lnTo>
                    <a:pt x="325" y="84"/>
                  </a:lnTo>
                  <a:lnTo>
                    <a:pt x="318" y="99"/>
                  </a:lnTo>
                  <a:lnTo>
                    <a:pt x="303" y="107"/>
                  </a:lnTo>
                  <a:lnTo>
                    <a:pt x="303" y="122"/>
                  </a:lnTo>
                  <a:lnTo>
                    <a:pt x="235" y="129"/>
                  </a:lnTo>
                  <a:lnTo>
                    <a:pt x="106" y="145"/>
                  </a:lnTo>
                  <a:lnTo>
                    <a:pt x="0" y="152"/>
                  </a:lnTo>
                  <a:lnTo>
                    <a:pt x="7" y="137"/>
                  </a:lnTo>
                  <a:lnTo>
                    <a:pt x="0" y="122"/>
                  </a:lnTo>
                  <a:lnTo>
                    <a:pt x="15" y="114"/>
                  </a:lnTo>
                  <a:lnTo>
                    <a:pt x="15" y="99"/>
                  </a:lnTo>
                  <a:lnTo>
                    <a:pt x="30" y="92"/>
                  </a:lnTo>
                  <a:lnTo>
                    <a:pt x="23" y="84"/>
                  </a:lnTo>
                  <a:lnTo>
                    <a:pt x="30" y="54"/>
                  </a:lnTo>
                  <a:lnTo>
                    <a:pt x="38" y="54"/>
                  </a:lnTo>
                  <a:lnTo>
                    <a:pt x="106" y="46"/>
                  </a:lnTo>
                  <a:lnTo>
                    <a:pt x="106" y="38"/>
                  </a:lnTo>
                  <a:lnTo>
                    <a:pt x="325" y="16"/>
                  </a:lnTo>
                  <a:lnTo>
                    <a:pt x="424" y="0"/>
                  </a:lnTo>
                  <a:lnTo>
                    <a:pt x="424"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79" name="Freeform 114"/>
            <p:cNvSpPr>
              <a:spLocks/>
            </p:cNvSpPr>
            <p:nvPr/>
          </p:nvSpPr>
          <p:spPr bwMode="auto">
            <a:xfrm>
              <a:off x="2338" y="2270"/>
              <a:ext cx="705" cy="690"/>
            </a:xfrm>
            <a:custGeom>
              <a:avLst/>
              <a:gdLst>
                <a:gd name="T0" fmla="*/ 675 w 705"/>
                <a:gd name="T1" fmla="*/ 205 h 690"/>
                <a:gd name="T2" fmla="*/ 606 w 705"/>
                <a:gd name="T3" fmla="*/ 174 h 690"/>
                <a:gd name="T4" fmla="*/ 553 w 705"/>
                <a:gd name="T5" fmla="*/ 197 h 690"/>
                <a:gd name="T6" fmla="*/ 531 w 705"/>
                <a:gd name="T7" fmla="*/ 182 h 690"/>
                <a:gd name="T8" fmla="*/ 508 w 705"/>
                <a:gd name="T9" fmla="*/ 190 h 690"/>
                <a:gd name="T10" fmla="*/ 493 w 705"/>
                <a:gd name="T11" fmla="*/ 182 h 690"/>
                <a:gd name="T12" fmla="*/ 462 w 705"/>
                <a:gd name="T13" fmla="*/ 182 h 690"/>
                <a:gd name="T14" fmla="*/ 440 w 705"/>
                <a:gd name="T15" fmla="*/ 167 h 690"/>
                <a:gd name="T16" fmla="*/ 394 w 705"/>
                <a:gd name="T17" fmla="*/ 144 h 690"/>
                <a:gd name="T18" fmla="*/ 364 w 705"/>
                <a:gd name="T19" fmla="*/ 137 h 690"/>
                <a:gd name="T20" fmla="*/ 213 w 705"/>
                <a:gd name="T21" fmla="*/ 0 h 690"/>
                <a:gd name="T22" fmla="*/ 0 w 705"/>
                <a:gd name="T23" fmla="*/ 266 h 690"/>
                <a:gd name="T24" fmla="*/ 84 w 705"/>
                <a:gd name="T25" fmla="*/ 364 h 690"/>
                <a:gd name="T26" fmla="*/ 167 w 705"/>
                <a:gd name="T27" fmla="*/ 478 h 690"/>
                <a:gd name="T28" fmla="*/ 205 w 705"/>
                <a:gd name="T29" fmla="*/ 432 h 690"/>
                <a:gd name="T30" fmla="*/ 273 w 705"/>
                <a:gd name="T31" fmla="*/ 432 h 690"/>
                <a:gd name="T32" fmla="*/ 326 w 705"/>
                <a:gd name="T33" fmla="*/ 531 h 690"/>
                <a:gd name="T34" fmla="*/ 372 w 705"/>
                <a:gd name="T35" fmla="*/ 614 h 690"/>
                <a:gd name="T36" fmla="*/ 440 w 705"/>
                <a:gd name="T37" fmla="*/ 675 h 690"/>
                <a:gd name="T38" fmla="*/ 485 w 705"/>
                <a:gd name="T39" fmla="*/ 690 h 690"/>
                <a:gd name="T40" fmla="*/ 478 w 705"/>
                <a:gd name="T41" fmla="*/ 622 h 690"/>
                <a:gd name="T42" fmla="*/ 470 w 705"/>
                <a:gd name="T43" fmla="*/ 599 h 690"/>
                <a:gd name="T44" fmla="*/ 478 w 705"/>
                <a:gd name="T45" fmla="*/ 599 h 690"/>
                <a:gd name="T46" fmla="*/ 478 w 705"/>
                <a:gd name="T47" fmla="*/ 599 h 690"/>
                <a:gd name="T48" fmla="*/ 500 w 705"/>
                <a:gd name="T49" fmla="*/ 569 h 690"/>
                <a:gd name="T50" fmla="*/ 485 w 705"/>
                <a:gd name="T51" fmla="*/ 561 h 690"/>
                <a:gd name="T52" fmla="*/ 508 w 705"/>
                <a:gd name="T53" fmla="*/ 546 h 690"/>
                <a:gd name="T54" fmla="*/ 500 w 705"/>
                <a:gd name="T55" fmla="*/ 546 h 690"/>
                <a:gd name="T56" fmla="*/ 523 w 705"/>
                <a:gd name="T57" fmla="*/ 523 h 690"/>
                <a:gd name="T58" fmla="*/ 546 w 705"/>
                <a:gd name="T59" fmla="*/ 523 h 690"/>
                <a:gd name="T60" fmla="*/ 546 w 705"/>
                <a:gd name="T61" fmla="*/ 508 h 690"/>
                <a:gd name="T62" fmla="*/ 561 w 705"/>
                <a:gd name="T63" fmla="*/ 508 h 690"/>
                <a:gd name="T64" fmla="*/ 568 w 705"/>
                <a:gd name="T65" fmla="*/ 516 h 690"/>
                <a:gd name="T66" fmla="*/ 614 w 705"/>
                <a:gd name="T67" fmla="*/ 485 h 690"/>
                <a:gd name="T68" fmla="*/ 614 w 705"/>
                <a:gd name="T69" fmla="*/ 478 h 690"/>
                <a:gd name="T70" fmla="*/ 621 w 705"/>
                <a:gd name="T71" fmla="*/ 448 h 690"/>
                <a:gd name="T72" fmla="*/ 637 w 705"/>
                <a:gd name="T73" fmla="*/ 455 h 690"/>
                <a:gd name="T74" fmla="*/ 637 w 705"/>
                <a:gd name="T75" fmla="*/ 463 h 690"/>
                <a:gd name="T76" fmla="*/ 682 w 705"/>
                <a:gd name="T77" fmla="*/ 440 h 690"/>
                <a:gd name="T78" fmla="*/ 705 w 705"/>
                <a:gd name="T79" fmla="*/ 36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5" h="690">
                  <a:moveTo>
                    <a:pt x="675" y="303"/>
                  </a:moveTo>
                  <a:lnTo>
                    <a:pt x="675" y="205"/>
                  </a:lnTo>
                  <a:lnTo>
                    <a:pt x="644" y="197"/>
                  </a:lnTo>
                  <a:lnTo>
                    <a:pt x="606" y="174"/>
                  </a:lnTo>
                  <a:lnTo>
                    <a:pt x="561" y="182"/>
                  </a:lnTo>
                  <a:lnTo>
                    <a:pt x="553" y="197"/>
                  </a:lnTo>
                  <a:lnTo>
                    <a:pt x="538" y="182"/>
                  </a:lnTo>
                  <a:lnTo>
                    <a:pt x="531" y="182"/>
                  </a:lnTo>
                  <a:lnTo>
                    <a:pt x="515" y="174"/>
                  </a:lnTo>
                  <a:lnTo>
                    <a:pt x="508" y="190"/>
                  </a:lnTo>
                  <a:lnTo>
                    <a:pt x="508" y="182"/>
                  </a:lnTo>
                  <a:lnTo>
                    <a:pt x="493" y="182"/>
                  </a:lnTo>
                  <a:lnTo>
                    <a:pt x="485" y="174"/>
                  </a:lnTo>
                  <a:lnTo>
                    <a:pt x="462" y="182"/>
                  </a:lnTo>
                  <a:lnTo>
                    <a:pt x="455" y="167"/>
                  </a:lnTo>
                  <a:lnTo>
                    <a:pt x="440" y="167"/>
                  </a:lnTo>
                  <a:lnTo>
                    <a:pt x="402" y="159"/>
                  </a:lnTo>
                  <a:lnTo>
                    <a:pt x="394" y="144"/>
                  </a:lnTo>
                  <a:lnTo>
                    <a:pt x="379" y="144"/>
                  </a:lnTo>
                  <a:lnTo>
                    <a:pt x="364" y="137"/>
                  </a:lnTo>
                  <a:lnTo>
                    <a:pt x="364" y="15"/>
                  </a:lnTo>
                  <a:lnTo>
                    <a:pt x="213" y="0"/>
                  </a:lnTo>
                  <a:lnTo>
                    <a:pt x="190" y="288"/>
                  </a:lnTo>
                  <a:lnTo>
                    <a:pt x="0" y="266"/>
                  </a:lnTo>
                  <a:lnTo>
                    <a:pt x="8" y="281"/>
                  </a:lnTo>
                  <a:lnTo>
                    <a:pt x="84" y="364"/>
                  </a:lnTo>
                  <a:lnTo>
                    <a:pt x="107" y="432"/>
                  </a:lnTo>
                  <a:lnTo>
                    <a:pt x="167" y="478"/>
                  </a:lnTo>
                  <a:lnTo>
                    <a:pt x="190" y="463"/>
                  </a:lnTo>
                  <a:lnTo>
                    <a:pt x="205" y="432"/>
                  </a:lnTo>
                  <a:lnTo>
                    <a:pt x="220" y="425"/>
                  </a:lnTo>
                  <a:lnTo>
                    <a:pt x="273" y="432"/>
                  </a:lnTo>
                  <a:lnTo>
                    <a:pt x="311" y="478"/>
                  </a:lnTo>
                  <a:lnTo>
                    <a:pt x="326" y="531"/>
                  </a:lnTo>
                  <a:lnTo>
                    <a:pt x="372" y="577"/>
                  </a:lnTo>
                  <a:lnTo>
                    <a:pt x="372" y="614"/>
                  </a:lnTo>
                  <a:lnTo>
                    <a:pt x="394" y="652"/>
                  </a:lnTo>
                  <a:lnTo>
                    <a:pt x="440" y="675"/>
                  </a:lnTo>
                  <a:lnTo>
                    <a:pt x="470" y="675"/>
                  </a:lnTo>
                  <a:lnTo>
                    <a:pt x="485" y="690"/>
                  </a:lnTo>
                  <a:lnTo>
                    <a:pt x="500" y="683"/>
                  </a:lnTo>
                  <a:lnTo>
                    <a:pt x="478" y="622"/>
                  </a:lnTo>
                  <a:lnTo>
                    <a:pt x="485" y="599"/>
                  </a:lnTo>
                  <a:lnTo>
                    <a:pt x="470" y="599"/>
                  </a:lnTo>
                  <a:lnTo>
                    <a:pt x="470" y="584"/>
                  </a:lnTo>
                  <a:lnTo>
                    <a:pt x="478" y="599"/>
                  </a:lnTo>
                  <a:lnTo>
                    <a:pt x="478" y="584"/>
                  </a:lnTo>
                  <a:lnTo>
                    <a:pt x="478" y="599"/>
                  </a:lnTo>
                  <a:lnTo>
                    <a:pt x="485" y="592"/>
                  </a:lnTo>
                  <a:lnTo>
                    <a:pt x="500" y="569"/>
                  </a:lnTo>
                  <a:lnTo>
                    <a:pt x="493" y="577"/>
                  </a:lnTo>
                  <a:lnTo>
                    <a:pt x="485" y="561"/>
                  </a:lnTo>
                  <a:lnTo>
                    <a:pt x="500" y="561"/>
                  </a:lnTo>
                  <a:lnTo>
                    <a:pt x="508" y="546"/>
                  </a:lnTo>
                  <a:lnTo>
                    <a:pt x="500" y="554"/>
                  </a:lnTo>
                  <a:lnTo>
                    <a:pt x="500" y="546"/>
                  </a:lnTo>
                  <a:lnTo>
                    <a:pt x="523" y="539"/>
                  </a:lnTo>
                  <a:lnTo>
                    <a:pt x="523" y="523"/>
                  </a:lnTo>
                  <a:lnTo>
                    <a:pt x="531" y="531"/>
                  </a:lnTo>
                  <a:lnTo>
                    <a:pt x="546" y="523"/>
                  </a:lnTo>
                  <a:lnTo>
                    <a:pt x="531" y="508"/>
                  </a:lnTo>
                  <a:lnTo>
                    <a:pt x="546" y="508"/>
                  </a:lnTo>
                  <a:lnTo>
                    <a:pt x="538" y="516"/>
                  </a:lnTo>
                  <a:lnTo>
                    <a:pt x="561" y="508"/>
                  </a:lnTo>
                  <a:lnTo>
                    <a:pt x="553" y="516"/>
                  </a:lnTo>
                  <a:lnTo>
                    <a:pt x="568" y="516"/>
                  </a:lnTo>
                  <a:lnTo>
                    <a:pt x="546" y="531"/>
                  </a:lnTo>
                  <a:lnTo>
                    <a:pt x="614" y="485"/>
                  </a:lnTo>
                  <a:lnTo>
                    <a:pt x="606" y="493"/>
                  </a:lnTo>
                  <a:lnTo>
                    <a:pt x="614" y="478"/>
                  </a:lnTo>
                  <a:lnTo>
                    <a:pt x="629" y="470"/>
                  </a:lnTo>
                  <a:lnTo>
                    <a:pt x="621" y="448"/>
                  </a:lnTo>
                  <a:lnTo>
                    <a:pt x="637" y="440"/>
                  </a:lnTo>
                  <a:lnTo>
                    <a:pt x="637" y="455"/>
                  </a:lnTo>
                  <a:lnTo>
                    <a:pt x="652" y="455"/>
                  </a:lnTo>
                  <a:lnTo>
                    <a:pt x="637" y="463"/>
                  </a:lnTo>
                  <a:lnTo>
                    <a:pt x="690" y="448"/>
                  </a:lnTo>
                  <a:lnTo>
                    <a:pt x="682" y="440"/>
                  </a:lnTo>
                  <a:lnTo>
                    <a:pt x="690" y="425"/>
                  </a:lnTo>
                  <a:lnTo>
                    <a:pt x="705" y="364"/>
                  </a:lnTo>
                  <a:lnTo>
                    <a:pt x="675" y="303"/>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0" name="Freeform 115"/>
            <p:cNvSpPr>
              <a:spLocks/>
            </p:cNvSpPr>
            <p:nvPr/>
          </p:nvSpPr>
          <p:spPr bwMode="auto">
            <a:xfrm>
              <a:off x="2338" y="2270"/>
              <a:ext cx="705" cy="690"/>
            </a:xfrm>
            <a:custGeom>
              <a:avLst/>
              <a:gdLst>
                <a:gd name="T0" fmla="*/ 675 w 705"/>
                <a:gd name="T1" fmla="*/ 205 h 690"/>
                <a:gd name="T2" fmla="*/ 606 w 705"/>
                <a:gd name="T3" fmla="*/ 174 h 690"/>
                <a:gd name="T4" fmla="*/ 553 w 705"/>
                <a:gd name="T5" fmla="*/ 197 h 690"/>
                <a:gd name="T6" fmla="*/ 531 w 705"/>
                <a:gd name="T7" fmla="*/ 182 h 690"/>
                <a:gd name="T8" fmla="*/ 508 w 705"/>
                <a:gd name="T9" fmla="*/ 190 h 690"/>
                <a:gd name="T10" fmla="*/ 493 w 705"/>
                <a:gd name="T11" fmla="*/ 182 h 690"/>
                <a:gd name="T12" fmla="*/ 462 w 705"/>
                <a:gd name="T13" fmla="*/ 182 h 690"/>
                <a:gd name="T14" fmla="*/ 440 w 705"/>
                <a:gd name="T15" fmla="*/ 167 h 690"/>
                <a:gd name="T16" fmla="*/ 394 w 705"/>
                <a:gd name="T17" fmla="*/ 144 h 690"/>
                <a:gd name="T18" fmla="*/ 364 w 705"/>
                <a:gd name="T19" fmla="*/ 137 h 690"/>
                <a:gd name="T20" fmla="*/ 213 w 705"/>
                <a:gd name="T21" fmla="*/ 0 h 690"/>
                <a:gd name="T22" fmla="*/ 0 w 705"/>
                <a:gd name="T23" fmla="*/ 266 h 690"/>
                <a:gd name="T24" fmla="*/ 84 w 705"/>
                <a:gd name="T25" fmla="*/ 364 h 690"/>
                <a:gd name="T26" fmla="*/ 167 w 705"/>
                <a:gd name="T27" fmla="*/ 478 h 690"/>
                <a:gd name="T28" fmla="*/ 205 w 705"/>
                <a:gd name="T29" fmla="*/ 432 h 690"/>
                <a:gd name="T30" fmla="*/ 273 w 705"/>
                <a:gd name="T31" fmla="*/ 432 h 690"/>
                <a:gd name="T32" fmla="*/ 326 w 705"/>
                <a:gd name="T33" fmla="*/ 531 h 690"/>
                <a:gd name="T34" fmla="*/ 372 w 705"/>
                <a:gd name="T35" fmla="*/ 614 h 690"/>
                <a:gd name="T36" fmla="*/ 440 w 705"/>
                <a:gd name="T37" fmla="*/ 675 h 690"/>
                <a:gd name="T38" fmla="*/ 485 w 705"/>
                <a:gd name="T39" fmla="*/ 690 h 690"/>
                <a:gd name="T40" fmla="*/ 478 w 705"/>
                <a:gd name="T41" fmla="*/ 622 h 690"/>
                <a:gd name="T42" fmla="*/ 470 w 705"/>
                <a:gd name="T43" fmla="*/ 599 h 690"/>
                <a:gd name="T44" fmla="*/ 478 w 705"/>
                <a:gd name="T45" fmla="*/ 599 h 690"/>
                <a:gd name="T46" fmla="*/ 478 w 705"/>
                <a:gd name="T47" fmla="*/ 599 h 690"/>
                <a:gd name="T48" fmla="*/ 500 w 705"/>
                <a:gd name="T49" fmla="*/ 569 h 690"/>
                <a:gd name="T50" fmla="*/ 485 w 705"/>
                <a:gd name="T51" fmla="*/ 561 h 690"/>
                <a:gd name="T52" fmla="*/ 508 w 705"/>
                <a:gd name="T53" fmla="*/ 546 h 690"/>
                <a:gd name="T54" fmla="*/ 500 w 705"/>
                <a:gd name="T55" fmla="*/ 546 h 690"/>
                <a:gd name="T56" fmla="*/ 523 w 705"/>
                <a:gd name="T57" fmla="*/ 523 h 690"/>
                <a:gd name="T58" fmla="*/ 546 w 705"/>
                <a:gd name="T59" fmla="*/ 523 h 690"/>
                <a:gd name="T60" fmla="*/ 546 w 705"/>
                <a:gd name="T61" fmla="*/ 508 h 690"/>
                <a:gd name="T62" fmla="*/ 561 w 705"/>
                <a:gd name="T63" fmla="*/ 508 h 690"/>
                <a:gd name="T64" fmla="*/ 568 w 705"/>
                <a:gd name="T65" fmla="*/ 516 h 690"/>
                <a:gd name="T66" fmla="*/ 614 w 705"/>
                <a:gd name="T67" fmla="*/ 485 h 690"/>
                <a:gd name="T68" fmla="*/ 614 w 705"/>
                <a:gd name="T69" fmla="*/ 478 h 690"/>
                <a:gd name="T70" fmla="*/ 621 w 705"/>
                <a:gd name="T71" fmla="*/ 448 h 690"/>
                <a:gd name="T72" fmla="*/ 637 w 705"/>
                <a:gd name="T73" fmla="*/ 455 h 690"/>
                <a:gd name="T74" fmla="*/ 637 w 705"/>
                <a:gd name="T75" fmla="*/ 463 h 690"/>
                <a:gd name="T76" fmla="*/ 682 w 705"/>
                <a:gd name="T77" fmla="*/ 440 h 690"/>
                <a:gd name="T78" fmla="*/ 705 w 705"/>
                <a:gd name="T79" fmla="*/ 364 h 690"/>
                <a:gd name="T80" fmla="*/ 675 w 705"/>
                <a:gd name="T81" fmla="*/ 31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5" h="690">
                  <a:moveTo>
                    <a:pt x="675" y="303"/>
                  </a:moveTo>
                  <a:lnTo>
                    <a:pt x="675" y="205"/>
                  </a:lnTo>
                  <a:lnTo>
                    <a:pt x="644" y="197"/>
                  </a:lnTo>
                  <a:lnTo>
                    <a:pt x="606" y="174"/>
                  </a:lnTo>
                  <a:lnTo>
                    <a:pt x="561" y="182"/>
                  </a:lnTo>
                  <a:lnTo>
                    <a:pt x="553" y="197"/>
                  </a:lnTo>
                  <a:lnTo>
                    <a:pt x="538" y="182"/>
                  </a:lnTo>
                  <a:lnTo>
                    <a:pt x="531" y="182"/>
                  </a:lnTo>
                  <a:lnTo>
                    <a:pt x="515" y="174"/>
                  </a:lnTo>
                  <a:lnTo>
                    <a:pt x="508" y="190"/>
                  </a:lnTo>
                  <a:lnTo>
                    <a:pt x="508" y="182"/>
                  </a:lnTo>
                  <a:lnTo>
                    <a:pt x="493" y="182"/>
                  </a:lnTo>
                  <a:lnTo>
                    <a:pt x="485" y="174"/>
                  </a:lnTo>
                  <a:lnTo>
                    <a:pt x="462" y="182"/>
                  </a:lnTo>
                  <a:lnTo>
                    <a:pt x="455" y="167"/>
                  </a:lnTo>
                  <a:lnTo>
                    <a:pt x="440" y="167"/>
                  </a:lnTo>
                  <a:lnTo>
                    <a:pt x="402" y="159"/>
                  </a:lnTo>
                  <a:lnTo>
                    <a:pt x="394" y="144"/>
                  </a:lnTo>
                  <a:lnTo>
                    <a:pt x="379" y="144"/>
                  </a:lnTo>
                  <a:lnTo>
                    <a:pt x="364" y="137"/>
                  </a:lnTo>
                  <a:lnTo>
                    <a:pt x="364" y="15"/>
                  </a:lnTo>
                  <a:lnTo>
                    <a:pt x="213" y="0"/>
                  </a:lnTo>
                  <a:lnTo>
                    <a:pt x="190" y="288"/>
                  </a:lnTo>
                  <a:lnTo>
                    <a:pt x="0" y="266"/>
                  </a:lnTo>
                  <a:lnTo>
                    <a:pt x="8" y="281"/>
                  </a:lnTo>
                  <a:lnTo>
                    <a:pt x="84" y="364"/>
                  </a:lnTo>
                  <a:lnTo>
                    <a:pt x="107" y="432"/>
                  </a:lnTo>
                  <a:lnTo>
                    <a:pt x="167" y="478"/>
                  </a:lnTo>
                  <a:lnTo>
                    <a:pt x="190" y="463"/>
                  </a:lnTo>
                  <a:lnTo>
                    <a:pt x="205" y="432"/>
                  </a:lnTo>
                  <a:lnTo>
                    <a:pt x="220" y="425"/>
                  </a:lnTo>
                  <a:lnTo>
                    <a:pt x="273" y="432"/>
                  </a:lnTo>
                  <a:lnTo>
                    <a:pt x="311" y="478"/>
                  </a:lnTo>
                  <a:lnTo>
                    <a:pt x="326" y="531"/>
                  </a:lnTo>
                  <a:lnTo>
                    <a:pt x="372" y="577"/>
                  </a:lnTo>
                  <a:lnTo>
                    <a:pt x="372" y="614"/>
                  </a:lnTo>
                  <a:lnTo>
                    <a:pt x="394" y="652"/>
                  </a:lnTo>
                  <a:lnTo>
                    <a:pt x="440" y="675"/>
                  </a:lnTo>
                  <a:lnTo>
                    <a:pt x="470" y="675"/>
                  </a:lnTo>
                  <a:lnTo>
                    <a:pt x="485" y="690"/>
                  </a:lnTo>
                  <a:lnTo>
                    <a:pt x="500" y="683"/>
                  </a:lnTo>
                  <a:lnTo>
                    <a:pt x="478" y="622"/>
                  </a:lnTo>
                  <a:lnTo>
                    <a:pt x="485" y="599"/>
                  </a:lnTo>
                  <a:lnTo>
                    <a:pt x="470" y="599"/>
                  </a:lnTo>
                  <a:lnTo>
                    <a:pt x="470" y="584"/>
                  </a:lnTo>
                  <a:lnTo>
                    <a:pt x="478" y="599"/>
                  </a:lnTo>
                  <a:lnTo>
                    <a:pt x="478" y="584"/>
                  </a:lnTo>
                  <a:lnTo>
                    <a:pt x="478" y="599"/>
                  </a:lnTo>
                  <a:lnTo>
                    <a:pt x="485" y="592"/>
                  </a:lnTo>
                  <a:lnTo>
                    <a:pt x="500" y="569"/>
                  </a:lnTo>
                  <a:lnTo>
                    <a:pt x="493" y="577"/>
                  </a:lnTo>
                  <a:lnTo>
                    <a:pt x="485" y="561"/>
                  </a:lnTo>
                  <a:lnTo>
                    <a:pt x="500" y="561"/>
                  </a:lnTo>
                  <a:lnTo>
                    <a:pt x="508" y="546"/>
                  </a:lnTo>
                  <a:lnTo>
                    <a:pt x="500" y="554"/>
                  </a:lnTo>
                  <a:lnTo>
                    <a:pt x="500" y="546"/>
                  </a:lnTo>
                  <a:lnTo>
                    <a:pt x="523" y="539"/>
                  </a:lnTo>
                  <a:lnTo>
                    <a:pt x="523" y="523"/>
                  </a:lnTo>
                  <a:lnTo>
                    <a:pt x="531" y="531"/>
                  </a:lnTo>
                  <a:lnTo>
                    <a:pt x="546" y="523"/>
                  </a:lnTo>
                  <a:lnTo>
                    <a:pt x="531" y="508"/>
                  </a:lnTo>
                  <a:lnTo>
                    <a:pt x="546" y="508"/>
                  </a:lnTo>
                  <a:lnTo>
                    <a:pt x="538" y="516"/>
                  </a:lnTo>
                  <a:lnTo>
                    <a:pt x="561" y="508"/>
                  </a:lnTo>
                  <a:lnTo>
                    <a:pt x="553" y="516"/>
                  </a:lnTo>
                  <a:lnTo>
                    <a:pt x="568" y="516"/>
                  </a:lnTo>
                  <a:lnTo>
                    <a:pt x="546" y="531"/>
                  </a:lnTo>
                  <a:lnTo>
                    <a:pt x="614" y="485"/>
                  </a:lnTo>
                  <a:lnTo>
                    <a:pt x="606" y="493"/>
                  </a:lnTo>
                  <a:lnTo>
                    <a:pt x="614" y="478"/>
                  </a:lnTo>
                  <a:lnTo>
                    <a:pt x="629" y="470"/>
                  </a:lnTo>
                  <a:lnTo>
                    <a:pt x="621" y="448"/>
                  </a:lnTo>
                  <a:lnTo>
                    <a:pt x="637" y="440"/>
                  </a:lnTo>
                  <a:lnTo>
                    <a:pt x="637" y="455"/>
                  </a:lnTo>
                  <a:lnTo>
                    <a:pt x="652" y="455"/>
                  </a:lnTo>
                  <a:lnTo>
                    <a:pt x="637" y="463"/>
                  </a:lnTo>
                  <a:lnTo>
                    <a:pt x="690" y="448"/>
                  </a:lnTo>
                  <a:lnTo>
                    <a:pt x="682" y="440"/>
                  </a:lnTo>
                  <a:lnTo>
                    <a:pt x="690" y="425"/>
                  </a:lnTo>
                  <a:lnTo>
                    <a:pt x="705" y="364"/>
                  </a:lnTo>
                  <a:lnTo>
                    <a:pt x="675" y="303"/>
                  </a:lnTo>
                  <a:lnTo>
                    <a:pt x="675" y="31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1" name="Freeform 116"/>
            <p:cNvSpPr>
              <a:spLocks/>
            </p:cNvSpPr>
            <p:nvPr/>
          </p:nvSpPr>
          <p:spPr bwMode="auto">
            <a:xfrm>
              <a:off x="2831" y="2816"/>
              <a:ext cx="30" cy="53"/>
            </a:xfrm>
            <a:custGeom>
              <a:avLst/>
              <a:gdLst>
                <a:gd name="T0" fmla="*/ 30 w 30"/>
                <a:gd name="T1" fmla="*/ 0 h 53"/>
                <a:gd name="T2" fmla="*/ 0 w 30"/>
                <a:gd name="T3" fmla="*/ 53 h 53"/>
                <a:gd name="T4" fmla="*/ 7 w 30"/>
                <a:gd name="T5" fmla="*/ 31 h 53"/>
                <a:gd name="T6" fmla="*/ 30 w 30"/>
                <a:gd name="T7" fmla="*/ 0 h 53"/>
              </a:gdLst>
              <a:ahLst/>
              <a:cxnLst>
                <a:cxn ang="0">
                  <a:pos x="T0" y="T1"/>
                </a:cxn>
                <a:cxn ang="0">
                  <a:pos x="T2" y="T3"/>
                </a:cxn>
                <a:cxn ang="0">
                  <a:pos x="T4" y="T5"/>
                </a:cxn>
                <a:cxn ang="0">
                  <a:pos x="T6" y="T7"/>
                </a:cxn>
              </a:cxnLst>
              <a:rect l="0" t="0" r="r" b="b"/>
              <a:pathLst>
                <a:path w="30" h="53">
                  <a:moveTo>
                    <a:pt x="30" y="0"/>
                  </a:moveTo>
                  <a:lnTo>
                    <a:pt x="0" y="53"/>
                  </a:lnTo>
                  <a:lnTo>
                    <a:pt x="7" y="31"/>
                  </a:lnTo>
                  <a:lnTo>
                    <a:pt x="30"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2" name="Freeform 117"/>
            <p:cNvSpPr>
              <a:spLocks/>
            </p:cNvSpPr>
            <p:nvPr/>
          </p:nvSpPr>
          <p:spPr bwMode="auto">
            <a:xfrm>
              <a:off x="2831" y="2816"/>
              <a:ext cx="30" cy="53"/>
            </a:xfrm>
            <a:custGeom>
              <a:avLst/>
              <a:gdLst>
                <a:gd name="T0" fmla="*/ 30 w 30"/>
                <a:gd name="T1" fmla="*/ 0 h 53"/>
                <a:gd name="T2" fmla="*/ 0 w 30"/>
                <a:gd name="T3" fmla="*/ 53 h 53"/>
                <a:gd name="T4" fmla="*/ 7 w 30"/>
                <a:gd name="T5" fmla="*/ 31 h 53"/>
                <a:gd name="T6" fmla="*/ 30 w 30"/>
                <a:gd name="T7" fmla="*/ 0 h 53"/>
                <a:gd name="T8" fmla="*/ 30 w 30"/>
                <a:gd name="T9" fmla="*/ 8 h 53"/>
              </a:gdLst>
              <a:ahLst/>
              <a:cxnLst>
                <a:cxn ang="0">
                  <a:pos x="T0" y="T1"/>
                </a:cxn>
                <a:cxn ang="0">
                  <a:pos x="T2" y="T3"/>
                </a:cxn>
                <a:cxn ang="0">
                  <a:pos x="T4" y="T5"/>
                </a:cxn>
                <a:cxn ang="0">
                  <a:pos x="T6" y="T7"/>
                </a:cxn>
                <a:cxn ang="0">
                  <a:pos x="T8" y="T9"/>
                </a:cxn>
              </a:cxnLst>
              <a:rect l="0" t="0" r="r" b="b"/>
              <a:pathLst>
                <a:path w="30" h="53">
                  <a:moveTo>
                    <a:pt x="30" y="0"/>
                  </a:moveTo>
                  <a:lnTo>
                    <a:pt x="0" y="53"/>
                  </a:lnTo>
                  <a:lnTo>
                    <a:pt x="7" y="31"/>
                  </a:lnTo>
                  <a:lnTo>
                    <a:pt x="30" y="0"/>
                  </a:lnTo>
                  <a:lnTo>
                    <a:pt x="3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3" name="Freeform 118"/>
            <p:cNvSpPr>
              <a:spLocks/>
            </p:cNvSpPr>
            <p:nvPr/>
          </p:nvSpPr>
          <p:spPr bwMode="auto">
            <a:xfrm>
              <a:off x="2005" y="1860"/>
              <a:ext cx="288" cy="349"/>
            </a:xfrm>
            <a:custGeom>
              <a:avLst/>
              <a:gdLst>
                <a:gd name="T0" fmla="*/ 288 w 288"/>
                <a:gd name="T1" fmla="*/ 99 h 349"/>
                <a:gd name="T2" fmla="*/ 190 w 288"/>
                <a:gd name="T3" fmla="*/ 84 h 349"/>
                <a:gd name="T4" fmla="*/ 197 w 288"/>
                <a:gd name="T5" fmla="*/ 23 h 349"/>
                <a:gd name="T6" fmla="*/ 61 w 288"/>
                <a:gd name="T7" fmla="*/ 0 h 349"/>
                <a:gd name="T8" fmla="*/ 0 w 288"/>
                <a:gd name="T9" fmla="*/ 311 h 349"/>
                <a:gd name="T10" fmla="*/ 250 w 288"/>
                <a:gd name="T11" fmla="*/ 349 h 349"/>
                <a:gd name="T12" fmla="*/ 288 w 288"/>
                <a:gd name="T13" fmla="*/ 99 h 349"/>
              </a:gdLst>
              <a:ahLst/>
              <a:cxnLst>
                <a:cxn ang="0">
                  <a:pos x="T0" y="T1"/>
                </a:cxn>
                <a:cxn ang="0">
                  <a:pos x="T2" y="T3"/>
                </a:cxn>
                <a:cxn ang="0">
                  <a:pos x="T4" y="T5"/>
                </a:cxn>
                <a:cxn ang="0">
                  <a:pos x="T6" y="T7"/>
                </a:cxn>
                <a:cxn ang="0">
                  <a:pos x="T8" y="T9"/>
                </a:cxn>
                <a:cxn ang="0">
                  <a:pos x="T10" y="T11"/>
                </a:cxn>
                <a:cxn ang="0">
                  <a:pos x="T12" y="T13"/>
                </a:cxn>
              </a:cxnLst>
              <a:rect l="0" t="0" r="r" b="b"/>
              <a:pathLst>
                <a:path w="288" h="349">
                  <a:moveTo>
                    <a:pt x="288" y="99"/>
                  </a:moveTo>
                  <a:lnTo>
                    <a:pt x="190" y="84"/>
                  </a:lnTo>
                  <a:lnTo>
                    <a:pt x="197" y="23"/>
                  </a:lnTo>
                  <a:lnTo>
                    <a:pt x="61" y="0"/>
                  </a:lnTo>
                  <a:lnTo>
                    <a:pt x="0" y="311"/>
                  </a:lnTo>
                  <a:lnTo>
                    <a:pt x="250" y="349"/>
                  </a:lnTo>
                  <a:lnTo>
                    <a:pt x="288" y="99"/>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4" name="Freeform 119"/>
            <p:cNvSpPr>
              <a:spLocks/>
            </p:cNvSpPr>
            <p:nvPr/>
          </p:nvSpPr>
          <p:spPr bwMode="auto">
            <a:xfrm>
              <a:off x="2005" y="1860"/>
              <a:ext cx="288" cy="349"/>
            </a:xfrm>
            <a:custGeom>
              <a:avLst/>
              <a:gdLst>
                <a:gd name="T0" fmla="*/ 288 w 288"/>
                <a:gd name="T1" fmla="*/ 99 h 349"/>
                <a:gd name="T2" fmla="*/ 190 w 288"/>
                <a:gd name="T3" fmla="*/ 84 h 349"/>
                <a:gd name="T4" fmla="*/ 197 w 288"/>
                <a:gd name="T5" fmla="*/ 23 h 349"/>
                <a:gd name="T6" fmla="*/ 61 w 288"/>
                <a:gd name="T7" fmla="*/ 0 h 349"/>
                <a:gd name="T8" fmla="*/ 0 w 288"/>
                <a:gd name="T9" fmla="*/ 311 h 349"/>
                <a:gd name="T10" fmla="*/ 250 w 288"/>
                <a:gd name="T11" fmla="*/ 349 h 349"/>
                <a:gd name="T12" fmla="*/ 288 w 288"/>
                <a:gd name="T13" fmla="*/ 99 h 349"/>
                <a:gd name="T14" fmla="*/ 288 w 288"/>
                <a:gd name="T15" fmla="*/ 107 h 3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49">
                  <a:moveTo>
                    <a:pt x="288" y="99"/>
                  </a:moveTo>
                  <a:lnTo>
                    <a:pt x="190" y="84"/>
                  </a:lnTo>
                  <a:lnTo>
                    <a:pt x="197" y="23"/>
                  </a:lnTo>
                  <a:lnTo>
                    <a:pt x="61" y="0"/>
                  </a:lnTo>
                  <a:lnTo>
                    <a:pt x="0" y="311"/>
                  </a:lnTo>
                  <a:lnTo>
                    <a:pt x="250" y="349"/>
                  </a:lnTo>
                  <a:lnTo>
                    <a:pt x="288" y="99"/>
                  </a:lnTo>
                  <a:lnTo>
                    <a:pt x="288" y="10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5" name="Freeform 120"/>
            <p:cNvSpPr>
              <a:spLocks/>
            </p:cNvSpPr>
            <p:nvPr/>
          </p:nvSpPr>
          <p:spPr bwMode="auto">
            <a:xfrm>
              <a:off x="3921" y="1610"/>
              <a:ext cx="76" cy="159"/>
            </a:xfrm>
            <a:custGeom>
              <a:avLst/>
              <a:gdLst>
                <a:gd name="T0" fmla="*/ 76 w 76"/>
                <a:gd name="T1" fmla="*/ 30 h 159"/>
                <a:gd name="T2" fmla="*/ 61 w 76"/>
                <a:gd name="T3" fmla="*/ 46 h 159"/>
                <a:gd name="T4" fmla="*/ 53 w 76"/>
                <a:gd name="T5" fmla="*/ 99 h 159"/>
                <a:gd name="T6" fmla="*/ 68 w 76"/>
                <a:gd name="T7" fmla="*/ 152 h 159"/>
                <a:gd name="T8" fmla="*/ 31 w 76"/>
                <a:gd name="T9" fmla="*/ 159 h 159"/>
                <a:gd name="T10" fmla="*/ 8 w 76"/>
                <a:gd name="T11" fmla="*/ 99 h 159"/>
                <a:gd name="T12" fmla="*/ 0 w 76"/>
                <a:gd name="T13" fmla="*/ 46 h 159"/>
                <a:gd name="T14" fmla="*/ 0 w 76"/>
                <a:gd name="T15" fmla="*/ 15 h 159"/>
                <a:gd name="T16" fmla="*/ 76 w 76"/>
                <a:gd name="T17" fmla="*/ 0 h 159"/>
                <a:gd name="T18" fmla="*/ 76 w 76"/>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59">
                  <a:moveTo>
                    <a:pt x="76" y="30"/>
                  </a:moveTo>
                  <a:lnTo>
                    <a:pt x="61" y="46"/>
                  </a:lnTo>
                  <a:lnTo>
                    <a:pt x="53" y="99"/>
                  </a:lnTo>
                  <a:lnTo>
                    <a:pt x="68" y="152"/>
                  </a:lnTo>
                  <a:lnTo>
                    <a:pt x="31" y="159"/>
                  </a:lnTo>
                  <a:lnTo>
                    <a:pt x="8" y="99"/>
                  </a:lnTo>
                  <a:lnTo>
                    <a:pt x="0" y="46"/>
                  </a:lnTo>
                  <a:lnTo>
                    <a:pt x="0" y="15"/>
                  </a:lnTo>
                  <a:lnTo>
                    <a:pt x="76" y="0"/>
                  </a:lnTo>
                  <a:lnTo>
                    <a:pt x="76" y="3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6" name="Freeform 121"/>
            <p:cNvSpPr>
              <a:spLocks/>
            </p:cNvSpPr>
            <p:nvPr/>
          </p:nvSpPr>
          <p:spPr bwMode="auto">
            <a:xfrm>
              <a:off x="3921" y="1610"/>
              <a:ext cx="76" cy="159"/>
            </a:xfrm>
            <a:custGeom>
              <a:avLst/>
              <a:gdLst>
                <a:gd name="T0" fmla="*/ 76 w 76"/>
                <a:gd name="T1" fmla="*/ 30 h 159"/>
                <a:gd name="T2" fmla="*/ 61 w 76"/>
                <a:gd name="T3" fmla="*/ 46 h 159"/>
                <a:gd name="T4" fmla="*/ 53 w 76"/>
                <a:gd name="T5" fmla="*/ 99 h 159"/>
                <a:gd name="T6" fmla="*/ 68 w 76"/>
                <a:gd name="T7" fmla="*/ 152 h 159"/>
                <a:gd name="T8" fmla="*/ 31 w 76"/>
                <a:gd name="T9" fmla="*/ 159 h 159"/>
                <a:gd name="T10" fmla="*/ 8 w 76"/>
                <a:gd name="T11" fmla="*/ 99 h 159"/>
                <a:gd name="T12" fmla="*/ 0 w 76"/>
                <a:gd name="T13" fmla="*/ 46 h 159"/>
                <a:gd name="T14" fmla="*/ 0 w 76"/>
                <a:gd name="T15" fmla="*/ 15 h 159"/>
                <a:gd name="T16" fmla="*/ 76 w 76"/>
                <a:gd name="T17" fmla="*/ 0 h 159"/>
                <a:gd name="T18" fmla="*/ 76 w 76"/>
                <a:gd name="T19" fmla="*/ 30 h 159"/>
                <a:gd name="T20" fmla="*/ 76 w 76"/>
                <a:gd name="T21"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59">
                  <a:moveTo>
                    <a:pt x="76" y="30"/>
                  </a:moveTo>
                  <a:lnTo>
                    <a:pt x="61" y="46"/>
                  </a:lnTo>
                  <a:lnTo>
                    <a:pt x="53" y="99"/>
                  </a:lnTo>
                  <a:lnTo>
                    <a:pt x="68" y="152"/>
                  </a:lnTo>
                  <a:lnTo>
                    <a:pt x="31" y="159"/>
                  </a:lnTo>
                  <a:lnTo>
                    <a:pt x="8" y="99"/>
                  </a:lnTo>
                  <a:lnTo>
                    <a:pt x="0" y="46"/>
                  </a:lnTo>
                  <a:lnTo>
                    <a:pt x="0" y="15"/>
                  </a:lnTo>
                  <a:lnTo>
                    <a:pt x="76" y="0"/>
                  </a:lnTo>
                  <a:lnTo>
                    <a:pt x="76" y="30"/>
                  </a:lnTo>
                  <a:lnTo>
                    <a:pt x="76"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7" name="Freeform 122"/>
            <p:cNvSpPr>
              <a:spLocks/>
            </p:cNvSpPr>
            <p:nvPr/>
          </p:nvSpPr>
          <p:spPr bwMode="auto">
            <a:xfrm>
              <a:off x="3527" y="2020"/>
              <a:ext cx="387" cy="220"/>
            </a:xfrm>
            <a:custGeom>
              <a:avLst/>
              <a:gdLst>
                <a:gd name="T0" fmla="*/ 372 w 387"/>
                <a:gd name="T1" fmla="*/ 136 h 220"/>
                <a:gd name="T2" fmla="*/ 356 w 387"/>
                <a:gd name="T3" fmla="*/ 136 h 220"/>
                <a:gd name="T4" fmla="*/ 356 w 387"/>
                <a:gd name="T5" fmla="*/ 144 h 220"/>
                <a:gd name="T6" fmla="*/ 349 w 387"/>
                <a:gd name="T7" fmla="*/ 151 h 220"/>
                <a:gd name="T8" fmla="*/ 349 w 387"/>
                <a:gd name="T9" fmla="*/ 136 h 220"/>
                <a:gd name="T10" fmla="*/ 326 w 387"/>
                <a:gd name="T11" fmla="*/ 129 h 220"/>
                <a:gd name="T12" fmla="*/ 326 w 387"/>
                <a:gd name="T13" fmla="*/ 121 h 220"/>
                <a:gd name="T14" fmla="*/ 356 w 387"/>
                <a:gd name="T15" fmla="*/ 144 h 220"/>
                <a:gd name="T16" fmla="*/ 364 w 387"/>
                <a:gd name="T17" fmla="*/ 129 h 220"/>
                <a:gd name="T18" fmla="*/ 349 w 387"/>
                <a:gd name="T19" fmla="*/ 121 h 220"/>
                <a:gd name="T20" fmla="*/ 356 w 387"/>
                <a:gd name="T21" fmla="*/ 121 h 220"/>
                <a:gd name="T22" fmla="*/ 349 w 387"/>
                <a:gd name="T23" fmla="*/ 106 h 220"/>
                <a:gd name="T24" fmla="*/ 356 w 387"/>
                <a:gd name="T25" fmla="*/ 113 h 220"/>
                <a:gd name="T26" fmla="*/ 356 w 387"/>
                <a:gd name="T27" fmla="*/ 106 h 220"/>
                <a:gd name="T28" fmla="*/ 341 w 387"/>
                <a:gd name="T29" fmla="*/ 106 h 220"/>
                <a:gd name="T30" fmla="*/ 349 w 387"/>
                <a:gd name="T31" fmla="*/ 98 h 220"/>
                <a:gd name="T32" fmla="*/ 341 w 387"/>
                <a:gd name="T33" fmla="*/ 98 h 220"/>
                <a:gd name="T34" fmla="*/ 319 w 387"/>
                <a:gd name="T35" fmla="*/ 76 h 220"/>
                <a:gd name="T36" fmla="*/ 349 w 387"/>
                <a:gd name="T37" fmla="*/ 98 h 220"/>
                <a:gd name="T38" fmla="*/ 349 w 387"/>
                <a:gd name="T39" fmla="*/ 76 h 220"/>
                <a:gd name="T40" fmla="*/ 334 w 387"/>
                <a:gd name="T41" fmla="*/ 76 h 220"/>
                <a:gd name="T42" fmla="*/ 334 w 387"/>
                <a:gd name="T43" fmla="*/ 68 h 220"/>
                <a:gd name="T44" fmla="*/ 311 w 387"/>
                <a:gd name="T45" fmla="*/ 68 h 220"/>
                <a:gd name="T46" fmla="*/ 288 w 387"/>
                <a:gd name="T47" fmla="*/ 60 h 220"/>
                <a:gd name="T48" fmla="*/ 296 w 387"/>
                <a:gd name="T49" fmla="*/ 38 h 220"/>
                <a:gd name="T50" fmla="*/ 296 w 387"/>
                <a:gd name="T51" fmla="*/ 22 h 220"/>
                <a:gd name="T52" fmla="*/ 266 w 387"/>
                <a:gd name="T53" fmla="*/ 7 h 220"/>
                <a:gd name="T54" fmla="*/ 258 w 387"/>
                <a:gd name="T55" fmla="*/ 15 h 220"/>
                <a:gd name="T56" fmla="*/ 228 w 387"/>
                <a:gd name="T57" fmla="*/ 0 h 220"/>
                <a:gd name="T58" fmla="*/ 235 w 387"/>
                <a:gd name="T59" fmla="*/ 22 h 220"/>
                <a:gd name="T60" fmla="*/ 213 w 387"/>
                <a:gd name="T61" fmla="*/ 53 h 220"/>
                <a:gd name="T62" fmla="*/ 205 w 387"/>
                <a:gd name="T63" fmla="*/ 45 h 220"/>
                <a:gd name="T64" fmla="*/ 197 w 387"/>
                <a:gd name="T65" fmla="*/ 76 h 220"/>
                <a:gd name="T66" fmla="*/ 175 w 387"/>
                <a:gd name="T67" fmla="*/ 68 h 220"/>
                <a:gd name="T68" fmla="*/ 152 w 387"/>
                <a:gd name="T69" fmla="*/ 144 h 220"/>
                <a:gd name="T70" fmla="*/ 91 w 387"/>
                <a:gd name="T71" fmla="*/ 167 h 220"/>
                <a:gd name="T72" fmla="*/ 76 w 387"/>
                <a:gd name="T73" fmla="*/ 151 h 220"/>
                <a:gd name="T74" fmla="*/ 23 w 387"/>
                <a:gd name="T75" fmla="*/ 204 h 220"/>
                <a:gd name="T76" fmla="*/ 0 w 387"/>
                <a:gd name="T77" fmla="*/ 220 h 220"/>
                <a:gd name="T78" fmla="*/ 99 w 387"/>
                <a:gd name="T79" fmla="*/ 204 h 220"/>
                <a:gd name="T80" fmla="*/ 372 w 387"/>
                <a:gd name="T81" fmla="*/ 159 h 220"/>
                <a:gd name="T82" fmla="*/ 379 w 387"/>
                <a:gd name="T83" fmla="*/ 159 h 220"/>
                <a:gd name="T84" fmla="*/ 379 w 387"/>
                <a:gd name="T85" fmla="*/ 151 h 220"/>
                <a:gd name="T86" fmla="*/ 379 w 387"/>
                <a:gd name="T87" fmla="*/ 159 h 220"/>
                <a:gd name="T88" fmla="*/ 379 w 387"/>
                <a:gd name="T89" fmla="*/ 151 h 220"/>
                <a:gd name="T90" fmla="*/ 387 w 387"/>
                <a:gd name="T91" fmla="*/ 159 h 220"/>
                <a:gd name="T92" fmla="*/ 372 w 387"/>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7" h="220">
                  <a:moveTo>
                    <a:pt x="372" y="136"/>
                  </a:moveTo>
                  <a:lnTo>
                    <a:pt x="356" y="136"/>
                  </a:lnTo>
                  <a:lnTo>
                    <a:pt x="356" y="144"/>
                  </a:lnTo>
                  <a:lnTo>
                    <a:pt x="349" y="151"/>
                  </a:lnTo>
                  <a:lnTo>
                    <a:pt x="349" y="136"/>
                  </a:lnTo>
                  <a:lnTo>
                    <a:pt x="326" y="129"/>
                  </a:lnTo>
                  <a:lnTo>
                    <a:pt x="326" y="121"/>
                  </a:lnTo>
                  <a:lnTo>
                    <a:pt x="356" y="144"/>
                  </a:lnTo>
                  <a:lnTo>
                    <a:pt x="364" y="129"/>
                  </a:lnTo>
                  <a:lnTo>
                    <a:pt x="349" y="121"/>
                  </a:lnTo>
                  <a:lnTo>
                    <a:pt x="356" y="121"/>
                  </a:lnTo>
                  <a:lnTo>
                    <a:pt x="349" y="106"/>
                  </a:lnTo>
                  <a:lnTo>
                    <a:pt x="356" y="113"/>
                  </a:lnTo>
                  <a:lnTo>
                    <a:pt x="356" y="106"/>
                  </a:lnTo>
                  <a:lnTo>
                    <a:pt x="341" y="106"/>
                  </a:lnTo>
                  <a:lnTo>
                    <a:pt x="349" y="98"/>
                  </a:lnTo>
                  <a:lnTo>
                    <a:pt x="341" y="98"/>
                  </a:lnTo>
                  <a:lnTo>
                    <a:pt x="319" y="76"/>
                  </a:lnTo>
                  <a:lnTo>
                    <a:pt x="349" y="98"/>
                  </a:lnTo>
                  <a:lnTo>
                    <a:pt x="349" y="76"/>
                  </a:lnTo>
                  <a:lnTo>
                    <a:pt x="334" y="76"/>
                  </a:lnTo>
                  <a:lnTo>
                    <a:pt x="334" y="68"/>
                  </a:lnTo>
                  <a:lnTo>
                    <a:pt x="311" y="68"/>
                  </a:lnTo>
                  <a:lnTo>
                    <a:pt x="288" y="60"/>
                  </a:lnTo>
                  <a:lnTo>
                    <a:pt x="296" y="38"/>
                  </a:lnTo>
                  <a:lnTo>
                    <a:pt x="296" y="22"/>
                  </a:lnTo>
                  <a:lnTo>
                    <a:pt x="266" y="7"/>
                  </a:lnTo>
                  <a:lnTo>
                    <a:pt x="258" y="15"/>
                  </a:lnTo>
                  <a:lnTo>
                    <a:pt x="228" y="0"/>
                  </a:lnTo>
                  <a:lnTo>
                    <a:pt x="235" y="22"/>
                  </a:lnTo>
                  <a:lnTo>
                    <a:pt x="213" y="53"/>
                  </a:lnTo>
                  <a:lnTo>
                    <a:pt x="205" y="45"/>
                  </a:lnTo>
                  <a:lnTo>
                    <a:pt x="197" y="76"/>
                  </a:lnTo>
                  <a:lnTo>
                    <a:pt x="175" y="68"/>
                  </a:lnTo>
                  <a:lnTo>
                    <a:pt x="152" y="144"/>
                  </a:lnTo>
                  <a:lnTo>
                    <a:pt x="91" y="167"/>
                  </a:lnTo>
                  <a:lnTo>
                    <a:pt x="76" y="151"/>
                  </a:lnTo>
                  <a:lnTo>
                    <a:pt x="23" y="204"/>
                  </a:lnTo>
                  <a:lnTo>
                    <a:pt x="0" y="220"/>
                  </a:lnTo>
                  <a:lnTo>
                    <a:pt x="99" y="204"/>
                  </a:lnTo>
                  <a:lnTo>
                    <a:pt x="372" y="159"/>
                  </a:lnTo>
                  <a:lnTo>
                    <a:pt x="379" y="159"/>
                  </a:lnTo>
                  <a:lnTo>
                    <a:pt x="379" y="151"/>
                  </a:lnTo>
                  <a:lnTo>
                    <a:pt x="379" y="159"/>
                  </a:lnTo>
                  <a:lnTo>
                    <a:pt x="379" y="151"/>
                  </a:lnTo>
                  <a:lnTo>
                    <a:pt x="387" y="159"/>
                  </a:lnTo>
                  <a:lnTo>
                    <a:pt x="372" y="136"/>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8" name="Freeform 123"/>
            <p:cNvSpPr>
              <a:spLocks/>
            </p:cNvSpPr>
            <p:nvPr/>
          </p:nvSpPr>
          <p:spPr bwMode="auto">
            <a:xfrm>
              <a:off x="3527" y="2020"/>
              <a:ext cx="387" cy="220"/>
            </a:xfrm>
            <a:custGeom>
              <a:avLst/>
              <a:gdLst>
                <a:gd name="T0" fmla="*/ 372 w 387"/>
                <a:gd name="T1" fmla="*/ 136 h 220"/>
                <a:gd name="T2" fmla="*/ 356 w 387"/>
                <a:gd name="T3" fmla="*/ 136 h 220"/>
                <a:gd name="T4" fmla="*/ 356 w 387"/>
                <a:gd name="T5" fmla="*/ 144 h 220"/>
                <a:gd name="T6" fmla="*/ 349 w 387"/>
                <a:gd name="T7" fmla="*/ 151 h 220"/>
                <a:gd name="T8" fmla="*/ 349 w 387"/>
                <a:gd name="T9" fmla="*/ 136 h 220"/>
                <a:gd name="T10" fmla="*/ 326 w 387"/>
                <a:gd name="T11" fmla="*/ 129 h 220"/>
                <a:gd name="T12" fmla="*/ 326 w 387"/>
                <a:gd name="T13" fmla="*/ 121 h 220"/>
                <a:gd name="T14" fmla="*/ 356 w 387"/>
                <a:gd name="T15" fmla="*/ 144 h 220"/>
                <a:gd name="T16" fmla="*/ 364 w 387"/>
                <a:gd name="T17" fmla="*/ 129 h 220"/>
                <a:gd name="T18" fmla="*/ 349 w 387"/>
                <a:gd name="T19" fmla="*/ 121 h 220"/>
                <a:gd name="T20" fmla="*/ 356 w 387"/>
                <a:gd name="T21" fmla="*/ 121 h 220"/>
                <a:gd name="T22" fmla="*/ 349 w 387"/>
                <a:gd name="T23" fmla="*/ 106 h 220"/>
                <a:gd name="T24" fmla="*/ 356 w 387"/>
                <a:gd name="T25" fmla="*/ 113 h 220"/>
                <a:gd name="T26" fmla="*/ 356 w 387"/>
                <a:gd name="T27" fmla="*/ 106 h 220"/>
                <a:gd name="T28" fmla="*/ 341 w 387"/>
                <a:gd name="T29" fmla="*/ 106 h 220"/>
                <a:gd name="T30" fmla="*/ 349 w 387"/>
                <a:gd name="T31" fmla="*/ 98 h 220"/>
                <a:gd name="T32" fmla="*/ 341 w 387"/>
                <a:gd name="T33" fmla="*/ 98 h 220"/>
                <a:gd name="T34" fmla="*/ 319 w 387"/>
                <a:gd name="T35" fmla="*/ 76 h 220"/>
                <a:gd name="T36" fmla="*/ 349 w 387"/>
                <a:gd name="T37" fmla="*/ 98 h 220"/>
                <a:gd name="T38" fmla="*/ 349 w 387"/>
                <a:gd name="T39" fmla="*/ 76 h 220"/>
                <a:gd name="T40" fmla="*/ 334 w 387"/>
                <a:gd name="T41" fmla="*/ 76 h 220"/>
                <a:gd name="T42" fmla="*/ 334 w 387"/>
                <a:gd name="T43" fmla="*/ 68 h 220"/>
                <a:gd name="T44" fmla="*/ 311 w 387"/>
                <a:gd name="T45" fmla="*/ 68 h 220"/>
                <a:gd name="T46" fmla="*/ 288 w 387"/>
                <a:gd name="T47" fmla="*/ 60 h 220"/>
                <a:gd name="T48" fmla="*/ 296 w 387"/>
                <a:gd name="T49" fmla="*/ 38 h 220"/>
                <a:gd name="T50" fmla="*/ 296 w 387"/>
                <a:gd name="T51" fmla="*/ 22 h 220"/>
                <a:gd name="T52" fmla="*/ 266 w 387"/>
                <a:gd name="T53" fmla="*/ 7 h 220"/>
                <a:gd name="T54" fmla="*/ 258 w 387"/>
                <a:gd name="T55" fmla="*/ 15 h 220"/>
                <a:gd name="T56" fmla="*/ 228 w 387"/>
                <a:gd name="T57" fmla="*/ 0 h 220"/>
                <a:gd name="T58" fmla="*/ 235 w 387"/>
                <a:gd name="T59" fmla="*/ 22 h 220"/>
                <a:gd name="T60" fmla="*/ 213 w 387"/>
                <a:gd name="T61" fmla="*/ 53 h 220"/>
                <a:gd name="T62" fmla="*/ 205 w 387"/>
                <a:gd name="T63" fmla="*/ 45 h 220"/>
                <a:gd name="T64" fmla="*/ 197 w 387"/>
                <a:gd name="T65" fmla="*/ 76 h 220"/>
                <a:gd name="T66" fmla="*/ 175 w 387"/>
                <a:gd name="T67" fmla="*/ 68 h 220"/>
                <a:gd name="T68" fmla="*/ 152 w 387"/>
                <a:gd name="T69" fmla="*/ 144 h 220"/>
                <a:gd name="T70" fmla="*/ 91 w 387"/>
                <a:gd name="T71" fmla="*/ 167 h 220"/>
                <a:gd name="T72" fmla="*/ 76 w 387"/>
                <a:gd name="T73" fmla="*/ 151 h 220"/>
                <a:gd name="T74" fmla="*/ 23 w 387"/>
                <a:gd name="T75" fmla="*/ 204 h 220"/>
                <a:gd name="T76" fmla="*/ 0 w 387"/>
                <a:gd name="T77" fmla="*/ 220 h 220"/>
                <a:gd name="T78" fmla="*/ 99 w 387"/>
                <a:gd name="T79" fmla="*/ 204 h 220"/>
                <a:gd name="T80" fmla="*/ 372 w 387"/>
                <a:gd name="T81" fmla="*/ 159 h 220"/>
                <a:gd name="T82" fmla="*/ 379 w 387"/>
                <a:gd name="T83" fmla="*/ 159 h 220"/>
                <a:gd name="T84" fmla="*/ 379 w 387"/>
                <a:gd name="T85" fmla="*/ 151 h 220"/>
                <a:gd name="T86" fmla="*/ 379 w 387"/>
                <a:gd name="T87" fmla="*/ 159 h 220"/>
                <a:gd name="T88" fmla="*/ 379 w 387"/>
                <a:gd name="T89" fmla="*/ 151 h 220"/>
                <a:gd name="T90" fmla="*/ 387 w 387"/>
                <a:gd name="T91" fmla="*/ 159 h 220"/>
                <a:gd name="T92" fmla="*/ 372 w 387"/>
                <a:gd name="T93" fmla="*/ 136 h 220"/>
                <a:gd name="T94" fmla="*/ 372 w 387"/>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7" h="220">
                  <a:moveTo>
                    <a:pt x="372" y="136"/>
                  </a:moveTo>
                  <a:lnTo>
                    <a:pt x="356" y="136"/>
                  </a:lnTo>
                  <a:lnTo>
                    <a:pt x="356" y="144"/>
                  </a:lnTo>
                  <a:lnTo>
                    <a:pt x="349" y="151"/>
                  </a:lnTo>
                  <a:lnTo>
                    <a:pt x="349" y="136"/>
                  </a:lnTo>
                  <a:lnTo>
                    <a:pt x="326" y="129"/>
                  </a:lnTo>
                  <a:lnTo>
                    <a:pt x="326" y="121"/>
                  </a:lnTo>
                  <a:lnTo>
                    <a:pt x="356" y="144"/>
                  </a:lnTo>
                  <a:lnTo>
                    <a:pt x="364" y="129"/>
                  </a:lnTo>
                  <a:lnTo>
                    <a:pt x="349" y="121"/>
                  </a:lnTo>
                  <a:lnTo>
                    <a:pt x="356" y="121"/>
                  </a:lnTo>
                  <a:lnTo>
                    <a:pt x="349" y="106"/>
                  </a:lnTo>
                  <a:lnTo>
                    <a:pt x="356" y="113"/>
                  </a:lnTo>
                  <a:lnTo>
                    <a:pt x="356" y="106"/>
                  </a:lnTo>
                  <a:lnTo>
                    <a:pt x="341" y="106"/>
                  </a:lnTo>
                  <a:lnTo>
                    <a:pt x="349" y="98"/>
                  </a:lnTo>
                  <a:lnTo>
                    <a:pt x="341" y="98"/>
                  </a:lnTo>
                  <a:lnTo>
                    <a:pt x="319" y="76"/>
                  </a:lnTo>
                  <a:lnTo>
                    <a:pt x="349" y="98"/>
                  </a:lnTo>
                  <a:lnTo>
                    <a:pt x="349" y="76"/>
                  </a:lnTo>
                  <a:lnTo>
                    <a:pt x="334" y="76"/>
                  </a:lnTo>
                  <a:lnTo>
                    <a:pt x="334" y="68"/>
                  </a:lnTo>
                  <a:lnTo>
                    <a:pt x="311" y="68"/>
                  </a:lnTo>
                  <a:lnTo>
                    <a:pt x="288" y="60"/>
                  </a:lnTo>
                  <a:lnTo>
                    <a:pt x="296" y="38"/>
                  </a:lnTo>
                  <a:lnTo>
                    <a:pt x="296" y="22"/>
                  </a:lnTo>
                  <a:lnTo>
                    <a:pt x="266" y="7"/>
                  </a:lnTo>
                  <a:lnTo>
                    <a:pt x="258" y="15"/>
                  </a:lnTo>
                  <a:lnTo>
                    <a:pt x="228" y="0"/>
                  </a:lnTo>
                  <a:lnTo>
                    <a:pt x="235" y="22"/>
                  </a:lnTo>
                  <a:lnTo>
                    <a:pt x="213" y="53"/>
                  </a:lnTo>
                  <a:lnTo>
                    <a:pt x="205" y="45"/>
                  </a:lnTo>
                  <a:lnTo>
                    <a:pt x="197" y="76"/>
                  </a:lnTo>
                  <a:lnTo>
                    <a:pt x="175" y="68"/>
                  </a:lnTo>
                  <a:lnTo>
                    <a:pt x="152" y="144"/>
                  </a:lnTo>
                  <a:lnTo>
                    <a:pt x="91" y="167"/>
                  </a:lnTo>
                  <a:lnTo>
                    <a:pt x="76" y="151"/>
                  </a:lnTo>
                  <a:lnTo>
                    <a:pt x="23" y="204"/>
                  </a:lnTo>
                  <a:lnTo>
                    <a:pt x="0" y="220"/>
                  </a:lnTo>
                  <a:lnTo>
                    <a:pt x="99" y="204"/>
                  </a:lnTo>
                  <a:lnTo>
                    <a:pt x="372" y="159"/>
                  </a:lnTo>
                  <a:lnTo>
                    <a:pt x="379" y="159"/>
                  </a:lnTo>
                  <a:lnTo>
                    <a:pt x="379" y="151"/>
                  </a:lnTo>
                  <a:lnTo>
                    <a:pt x="379" y="159"/>
                  </a:lnTo>
                  <a:lnTo>
                    <a:pt x="379" y="151"/>
                  </a:lnTo>
                  <a:lnTo>
                    <a:pt x="387" y="159"/>
                  </a:lnTo>
                  <a:lnTo>
                    <a:pt x="372" y="136"/>
                  </a:lnTo>
                  <a:lnTo>
                    <a:pt x="372" y="14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9" name="Freeform 124"/>
            <p:cNvSpPr>
              <a:spLocks/>
            </p:cNvSpPr>
            <p:nvPr/>
          </p:nvSpPr>
          <p:spPr bwMode="auto">
            <a:xfrm>
              <a:off x="3899" y="2080"/>
              <a:ext cx="22" cy="61"/>
            </a:xfrm>
            <a:custGeom>
              <a:avLst/>
              <a:gdLst>
                <a:gd name="T0" fmla="*/ 22 w 22"/>
                <a:gd name="T1" fmla="*/ 0 h 61"/>
                <a:gd name="T2" fmla="*/ 7 w 22"/>
                <a:gd name="T3" fmla="*/ 8 h 61"/>
                <a:gd name="T4" fmla="*/ 0 w 22"/>
                <a:gd name="T5" fmla="*/ 38 h 61"/>
                <a:gd name="T6" fmla="*/ 0 w 22"/>
                <a:gd name="T7" fmla="*/ 61 h 61"/>
                <a:gd name="T8" fmla="*/ 22 w 22"/>
                <a:gd name="T9" fmla="*/ 0 h 61"/>
              </a:gdLst>
              <a:ahLst/>
              <a:cxnLst>
                <a:cxn ang="0">
                  <a:pos x="T0" y="T1"/>
                </a:cxn>
                <a:cxn ang="0">
                  <a:pos x="T2" y="T3"/>
                </a:cxn>
                <a:cxn ang="0">
                  <a:pos x="T4" y="T5"/>
                </a:cxn>
                <a:cxn ang="0">
                  <a:pos x="T6" y="T7"/>
                </a:cxn>
                <a:cxn ang="0">
                  <a:pos x="T8" y="T9"/>
                </a:cxn>
              </a:cxnLst>
              <a:rect l="0" t="0" r="r" b="b"/>
              <a:pathLst>
                <a:path w="22" h="61">
                  <a:moveTo>
                    <a:pt x="22" y="0"/>
                  </a:moveTo>
                  <a:lnTo>
                    <a:pt x="7" y="8"/>
                  </a:lnTo>
                  <a:lnTo>
                    <a:pt x="0" y="38"/>
                  </a:lnTo>
                  <a:lnTo>
                    <a:pt x="0" y="61"/>
                  </a:lnTo>
                  <a:lnTo>
                    <a:pt x="22"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0" name="Freeform 125"/>
            <p:cNvSpPr>
              <a:spLocks/>
            </p:cNvSpPr>
            <p:nvPr/>
          </p:nvSpPr>
          <p:spPr bwMode="auto">
            <a:xfrm>
              <a:off x="3899" y="2080"/>
              <a:ext cx="22" cy="61"/>
            </a:xfrm>
            <a:custGeom>
              <a:avLst/>
              <a:gdLst>
                <a:gd name="T0" fmla="*/ 22 w 22"/>
                <a:gd name="T1" fmla="*/ 0 h 61"/>
                <a:gd name="T2" fmla="*/ 7 w 22"/>
                <a:gd name="T3" fmla="*/ 8 h 61"/>
                <a:gd name="T4" fmla="*/ 0 w 22"/>
                <a:gd name="T5" fmla="*/ 38 h 61"/>
                <a:gd name="T6" fmla="*/ 0 w 22"/>
                <a:gd name="T7" fmla="*/ 61 h 61"/>
                <a:gd name="T8" fmla="*/ 22 w 22"/>
                <a:gd name="T9" fmla="*/ 0 h 61"/>
                <a:gd name="T10" fmla="*/ 22 w 22"/>
                <a:gd name="T11" fmla="*/ 8 h 61"/>
              </a:gdLst>
              <a:ahLst/>
              <a:cxnLst>
                <a:cxn ang="0">
                  <a:pos x="T0" y="T1"/>
                </a:cxn>
                <a:cxn ang="0">
                  <a:pos x="T2" y="T3"/>
                </a:cxn>
                <a:cxn ang="0">
                  <a:pos x="T4" y="T5"/>
                </a:cxn>
                <a:cxn ang="0">
                  <a:pos x="T6" y="T7"/>
                </a:cxn>
                <a:cxn ang="0">
                  <a:pos x="T8" y="T9"/>
                </a:cxn>
                <a:cxn ang="0">
                  <a:pos x="T10" y="T11"/>
                </a:cxn>
              </a:cxnLst>
              <a:rect l="0" t="0" r="r" b="b"/>
              <a:pathLst>
                <a:path w="22" h="61">
                  <a:moveTo>
                    <a:pt x="22" y="0"/>
                  </a:moveTo>
                  <a:lnTo>
                    <a:pt x="7" y="8"/>
                  </a:lnTo>
                  <a:lnTo>
                    <a:pt x="0" y="38"/>
                  </a:lnTo>
                  <a:lnTo>
                    <a:pt x="0" y="61"/>
                  </a:lnTo>
                  <a:lnTo>
                    <a:pt x="22" y="0"/>
                  </a:lnTo>
                  <a:lnTo>
                    <a:pt x="22"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1" name="Freeform 126"/>
            <p:cNvSpPr>
              <a:spLocks/>
            </p:cNvSpPr>
            <p:nvPr/>
          </p:nvSpPr>
          <p:spPr bwMode="auto">
            <a:xfrm>
              <a:off x="1695" y="1337"/>
              <a:ext cx="333" cy="250"/>
            </a:xfrm>
            <a:custGeom>
              <a:avLst/>
              <a:gdLst>
                <a:gd name="T0" fmla="*/ 295 w 333"/>
                <a:gd name="T1" fmla="*/ 228 h 250"/>
                <a:gd name="T2" fmla="*/ 333 w 333"/>
                <a:gd name="T3" fmla="*/ 61 h 250"/>
                <a:gd name="T4" fmla="*/ 98 w 333"/>
                <a:gd name="T5" fmla="*/ 0 h 250"/>
                <a:gd name="T6" fmla="*/ 106 w 333"/>
                <a:gd name="T7" fmla="*/ 30 h 250"/>
                <a:gd name="T8" fmla="*/ 91 w 333"/>
                <a:gd name="T9" fmla="*/ 38 h 250"/>
                <a:gd name="T10" fmla="*/ 98 w 333"/>
                <a:gd name="T11" fmla="*/ 45 h 250"/>
                <a:gd name="T12" fmla="*/ 91 w 333"/>
                <a:gd name="T13" fmla="*/ 61 h 250"/>
                <a:gd name="T14" fmla="*/ 98 w 333"/>
                <a:gd name="T15" fmla="*/ 61 h 250"/>
                <a:gd name="T16" fmla="*/ 98 w 333"/>
                <a:gd name="T17" fmla="*/ 68 h 250"/>
                <a:gd name="T18" fmla="*/ 91 w 333"/>
                <a:gd name="T19" fmla="*/ 83 h 250"/>
                <a:gd name="T20" fmla="*/ 91 w 333"/>
                <a:gd name="T21" fmla="*/ 106 h 250"/>
                <a:gd name="T22" fmla="*/ 60 w 333"/>
                <a:gd name="T23" fmla="*/ 121 h 250"/>
                <a:gd name="T24" fmla="*/ 53 w 333"/>
                <a:gd name="T25" fmla="*/ 114 h 250"/>
                <a:gd name="T26" fmla="*/ 68 w 333"/>
                <a:gd name="T27" fmla="*/ 99 h 250"/>
                <a:gd name="T28" fmla="*/ 68 w 333"/>
                <a:gd name="T29" fmla="*/ 114 h 250"/>
                <a:gd name="T30" fmla="*/ 76 w 333"/>
                <a:gd name="T31" fmla="*/ 99 h 250"/>
                <a:gd name="T32" fmla="*/ 83 w 333"/>
                <a:gd name="T33" fmla="*/ 99 h 250"/>
                <a:gd name="T34" fmla="*/ 76 w 333"/>
                <a:gd name="T35" fmla="*/ 91 h 250"/>
                <a:gd name="T36" fmla="*/ 83 w 333"/>
                <a:gd name="T37" fmla="*/ 83 h 250"/>
                <a:gd name="T38" fmla="*/ 91 w 333"/>
                <a:gd name="T39" fmla="*/ 83 h 250"/>
                <a:gd name="T40" fmla="*/ 83 w 333"/>
                <a:gd name="T41" fmla="*/ 68 h 250"/>
                <a:gd name="T42" fmla="*/ 53 w 333"/>
                <a:gd name="T43" fmla="*/ 91 h 250"/>
                <a:gd name="T44" fmla="*/ 68 w 333"/>
                <a:gd name="T45" fmla="*/ 99 h 250"/>
                <a:gd name="T46" fmla="*/ 53 w 333"/>
                <a:gd name="T47" fmla="*/ 99 h 250"/>
                <a:gd name="T48" fmla="*/ 76 w 333"/>
                <a:gd name="T49" fmla="*/ 76 h 250"/>
                <a:gd name="T50" fmla="*/ 83 w 333"/>
                <a:gd name="T51" fmla="*/ 53 h 250"/>
                <a:gd name="T52" fmla="*/ 76 w 333"/>
                <a:gd name="T53" fmla="*/ 61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4 h 250"/>
                <a:gd name="T66" fmla="*/ 0 w 333"/>
                <a:gd name="T67" fmla="*/ 114 h 250"/>
                <a:gd name="T68" fmla="*/ 0 w 333"/>
                <a:gd name="T69" fmla="*/ 121 h 250"/>
                <a:gd name="T70" fmla="*/ 15 w 333"/>
                <a:gd name="T71" fmla="*/ 129 h 250"/>
                <a:gd name="T72" fmla="*/ 0 w 333"/>
                <a:gd name="T73" fmla="*/ 144 h 250"/>
                <a:gd name="T74" fmla="*/ 0 w 333"/>
                <a:gd name="T75" fmla="*/ 129 h 250"/>
                <a:gd name="T76" fmla="*/ 0 w 333"/>
                <a:gd name="T77" fmla="*/ 152 h 250"/>
                <a:gd name="T78" fmla="*/ 15 w 333"/>
                <a:gd name="T79" fmla="*/ 159 h 250"/>
                <a:gd name="T80" fmla="*/ 22 w 333"/>
                <a:gd name="T81" fmla="*/ 159 h 250"/>
                <a:gd name="T82" fmla="*/ 30 w 333"/>
                <a:gd name="T83" fmla="*/ 167 h 250"/>
                <a:gd name="T84" fmla="*/ 38 w 333"/>
                <a:gd name="T85" fmla="*/ 174 h 250"/>
                <a:gd name="T86" fmla="*/ 38 w 333"/>
                <a:gd name="T87" fmla="*/ 205 h 250"/>
                <a:gd name="T88" fmla="*/ 60 w 333"/>
                <a:gd name="T89" fmla="*/ 212 h 250"/>
                <a:gd name="T90" fmla="*/ 83 w 333"/>
                <a:gd name="T91" fmla="*/ 212 h 250"/>
                <a:gd name="T92" fmla="*/ 106 w 333"/>
                <a:gd name="T93" fmla="*/ 228 h 250"/>
                <a:gd name="T94" fmla="*/ 204 w 333"/>
                <a:gd name="T95" fmla="*/ 228 h 250"/>
                <a:gd name="T96" fmla="*/ 295 w 333"/>
                <a:gd name="T97" fmla="*/ 250 h 250"/>
                <a:gd name="T98" fmla="*/ 295 w 333"/>
                <a:gd name="T99" fmla="*/ 22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250">
                  <a:moveTo>
                    <a:pt x="295" y="228"/>
                  </a:moveTo>
                  <a:lnTo>
                    <a:pt x="333" y="61"/>
                  </a:lnTo>
                  <a:lnTo>
                    <a:pt x="98" y="0"/>
                  </a:lnTo>
                  <a:lnTo>
                    <a:pt x="106" y="30"/>
                  </a:lnTo>
                  <a:lnTo>
                    <a:pt x="91" y="38"/>
                  </a:lnTo>
                  <a:lnTo>
                    <a:pt x="98" y="45"/>
                  </a:lnTo>
                  <a:lnTo>
                    <a:pt x="91" y="61"/>
                  </a:lnTo>
                  <a:lnTo>
                    <a:pt x="98" y="61"/>
                  </a:lnTo>
                  <a:lnTo>
                    <a:pt x="98" y="68"/>
                  </a:lnTo>
                  <a:lnTo>
                    <a:pt x="91" y="83"/>
                  </a:lnTo>
                  <a:lnTo>
                    <a:pt x="91" y="106"/>
                  </a:lnTo>
                  <a:lnTo>
                    <a:pt x="60" y="121"/>
                  </a:lnTo>
                  <a:lnTo>
                    <a:pt x="53" y="114"/>
                  </a:lnTo>
                  <a:lnTo>
                    <a:pt x="68" y="99"/>
                  </a:lnTo>
                  <a:lnTo>
                    <a:pt x="68" y="114"/>
                  </a:lnTo>
                  <a:lnTo>
                    <a:pt x="76" y="99"/>
                  </a:lnTo>
                  <a:lnTo>
                    <a:pt x="83" y="99"/>
                  </a:lnTo>
                  <a:lnTo>
                    <a:pt x="76" y="91"/>
                  </a:lnTo>
                  <a:lnTo>
                    <a:pt x="83" y="83"/>
                  </a:lnTo>
                  <a:lnTo>
                    <a:pt x="91" y="83"/>
                  </a:lnTo>
                  <a:lnTo>
                    <a:pt x="83" y="68"/>
                  </a:lnTo>
                  <a:lnTo>
                    <a:pt x="53" y="91"/>
                  </a:lnTo>
                  <a:lnTo>
                    <a:pt x="68" y="99"/>
                  </a:lnTo>
                  <a:lnTo>
                    <a:pt x="53" y="99"/>
                  </a:lnTo>
                  <a:lnTo>
                    <a:pt x="76" y="76"/>
                  </a:lnTo>
                  <a:lnTo>
                    <a:pt x="83" y="53"/>
                  </a:lnTo>
                  <a:lnTo>
                    <a:pt x="76" y="61"/>
                  </a:lnTo>
                  <a:lnTo>
                    <a:pt x="68" y="45"/>
                  </a:lnTo>
                  <a:lnTo>
                    <a:pt x="30" y="38"/>
                  </a:lnTo>
                  <a:lnTo>
                    <a:pt x="7" y="15"/>
                  </a:lnTo>
                  <a:lnTo>
                    <a:pt x="0" y="106"/>
                  </a:lnTo>
                  <a:lnTo>
                    <a:pt x="7" y="106"/>
                  </a:lnTo>
                  <a:lnTo>
                    <a:pt x="15" y="114"/>
                  </a:lnTo>
                  <a:lnTo>
                    <a:pt x="0" y="114"/>
                  </a:lnTo>
                  <a:lnTo>
                    <a:pt x="0" y="121"/>
                  </a:lnTo>
                  <a:lnTo>
                    <a:pt x="15" y="129"/>
                  </a:lnTo>
                  <a:lnTo>
                    <a:pt x="0" y="144"/>
                  </a:lnTo>
                  <a:lnTo>
                    <a:pt x="0" y="129"/>
                  </a:lnTo>
                  <a:lnTo>
                    <a:pt x="0" y="152"/>
                  </a:lnTo>
                  <a:lnTo>
                    <a:pt x="15" y="159"/>
                  </a:lnTo>
                  <a:lnTo>
                    <a:pt x="22" y="159"/>
                  </a:lnTo>
                  <a:lnTo>
                    <a:pt x="30" y="167"/>
                  </a:lnTo>
                  <a:lnTo>
                    <a:pt x="38" y="174"/>
                  </a:lnTo>
                  <a:lnTo>
                    <a:pt x="38" y="205"/>
                  </a:lnTo>
                  <a:lnTo>
                    <a:pt x="60" y="212"/>
                  </a:lnTo>
                  <a:lnTo>
                    <a:pt x="83" y="212"/>
                  </a:lnTo>
                  <a:lnTo>
                    <a:pt x="106" y="228"/>
                  </a:lnTo>
                  <a:lnTo>
                    <a:pt x="204" y="228"/>
                  </a:lnTo>
                  <a:lnTo>
                    <a:pt x="295" y="250"/>
                  </a:lnTo>
                  <a:lnTo>
                    <a:pt x="295" y="22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2" name="Freeform 127"/>
            <p:cNvSpPr>
              <a:spLocks/>
            </p:cNvSpPr>
            <p:nvPr/>
          </p:nvSpPr>
          <p:spPr bwMode="auto">
            <a:xfrm>
              <a:off x="1695" y="1337"/>
              <a:ext cx="333" cy="250"/>
            </a:xfrm>
            <a:custGeom>
              <a:avLst/>
              <a:gdLst>
                <a:gd name="T0" fmla="*/ 295 w 333"/>
                <a:gd name="T1" fmla="*/ 228 h 250"/>
                <a:gd name="T2" fmla="*/ 333 w 333"/>
                <a:gd name="T3" fmla="*/ 61 h 250"/>
                <a:gd name="T4" fmla="*/ 98 w 333"/>
                <a:gd name="T5" fmla="*/ 0 h 250"/>
                <a:gd name="T6" fmla="*/ 106 w 333"/>
                <a:gd name="T7" fmla="*/ 30 h 250"/>
                <a:gd name="T8" fmla="*/ 91 w 333"/>
                <a:gd name="T9" fmla="*/ 38 h 250"/>
                <a:gd name="T10" fmla="*/ 98 w 333"/>
                <a:gd name="T11" fmla="*/ 45 h 250"/>
                <a:gd name="T12" fmla="*/ 91 w 333"/>
                <a:gd name="T13" fmla="*/ 61 h 250"/>
                <a:gd name="T14" fmla="*/ 98 w 333"/>
                <a:gd name="T15" fmla="*/ 61 h 250"/>
                <a:gd name="T16" fmla="*/ 98 w 333"/>
                <a:gd name="T17" fmla="*/ 68 h 250"/>
                <a:gd name="T18" fmla="*/ 91 w 333"/>
                <a:gd name="T19" fmla="*/ 83 h 250"/>
                <a:gd name="T20" fmla="*/ 91 w 333"/>
                <a:gd name="T21" fmla="*/ 106 h 250"/>
                <a:gd name="T22" fmla="*/ 60 w 333"/>
                <a:gd name="T23" fmla="*/ 121 h 250"/>
                <a:gd name="T24" fmla="*/ 53 w 333"/>
                <a:gd name="T25" fmla="*/ 114 h 250"/>
                <a:gd name="T26" fmla="*/ 68 w 333"/>
                <a:gd name="T27" fmla="*/ 99 h 250"/>
                <a:gd name="T28" fmla="*/ 68 w 333"/>
                <a:gd name="T29" fmla="*/ 114 h 250"/>
                <a:gd name="T30" fmla="*/ 76 w 333"/>
                <a:gd name="T31" fmla="*/ 99 h 250"/>
                <a:gd name="T32" fmla="*/ 83 w 333"/>
                <a:gd name="T33" fmla="*/ 99 h 250"/>
                <a:gd name="T34" fmla="*/ 76 w 333"/>
                <a:gd name="T35" fmla="*/ 91 h 250"/>
                <a:gd name="T36" fmla="*/ 83 w 333"/>
                <a:gd name="T37" fmla="*/ 83 h 250"/>
                <a:gd name="T38" fmla="*/ 91 w 333"/>
                <a:gd name="T39" fmla="*/ 83 h 250"/>
                <a:gd name="T40" fmla="*/ 83 w 333"/>
                <a:gd name="T41" fmla="*/ 68 h 250"/>
                <a:gd name="T42" fmla="*/ 53 w 333"/>
                <a:gd name="T43" fmla="*/ 91 h 250"/>
                <a:gd name="T44" fmla="*/ 68 w 333"/>
                <a:gd name="T45" fmla="*/ 99 h 250"/>
                <a:gd name="T46" fmla="*/ 53 w 333"/>
                <a:gd name="T47" fmla="*/ 99 h 250"/>
                <a:gd name="T48" fmla="*/ 76 w 333"/>
                <a:gd name="T49" fmla="*/ 76 h 250"/>
                <a:gd name="T50" fmla="*/ 83 w 333"/>
                <a:gd name="T51" fmla="*/ 53 h 250"/>
                <a:gd name="T52" fmla="*/ 76 w 333"/>
                <a:gd name="T53" fmla="*/ 61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4 h 250"/>
                <a:gd name="T66" fmla="*/ 0 w 333"/>
                <a:gd name="T67" fmla="*/ 114 h 250"/>
                <a:gd name="T68" fmla="*/ 0 w 333"/>
                <a:gd name="T69" fmla="*/ 121 h 250"/>
                <a:gd name="T70" fmla="*/ 15 w 333"/>
                <a:gd name="T71" fmla="*/ 129 h 250"/>
                <a:gd name="T72" fmla="*/ 0 w 333"/>
                <a:gd name="T73" fmla="*/ 144 h 250"/>
                <a:gd name="T74" fmla="*/ 0 w 333"/>
                <a:gd name="T75" fmla="*/ 129 h 250"/>
                <a:gd name="T76" fmla="*/ 0 w 333"/>
                <a:gd name="T77" fmla="*/ 152 h 250"/>
                <a:gd name="T78" fmla="*/ 15 w 333"/>
                <a:gd name="T79" fmla="*/ 159 h 250"/>
                <a:gd name="T80" fmla="*/ 22 w 333"/>
                <a:gd name="T81" fmla="*/ 159 h 250"/>
                <a:gd name="T82" fmla="*/ 30 w 333"/>
                <a:gd name="T83" fmla="*/ 167 h 250"/>
                <a:gd name="T84" fmla="*/ 38 w 333"/>
                <a:gd name="T85" fmla="*/ 174 h 250"/>
                <a:gd name="T86" fmla="*/ 38 w 333"/>
                <a:gd name="T87" fmla="*/ 205 h 250"/>
                <a:gd name="T88" fmla="*/ 60 w 333"/>
                <a:gd name="T89" fmla="*/ 212 h 250"/>
                <a:gd name="T90" fmla="*/ 83 w 333"/>
                <a:gd name="T91" fmla="*/ 212 h 250"/>
                <a:gd name="T92" fmla="*/ 106 w 333"/>
                <a:gd name="T93" fmla="*/ 228 h 250"/>
                <a:gd name="T94" fmla="*/ 204 w 333"/>
                <a:gd name="T95" fmla="*/ 228 h 250"/>
                <a:gd name="T96" fmla="*/ 295 w 333"/>
                <a:gd name="T97" fmla="*/ 250 h 250"/>
                <a:gd name="T98" fmla="*/ 295 w 333"/>
                <a:gd name="T99" fmla="*/ 228 h 250"/>
                <a:gd name="T100" fmla="*/ 295 w 333"/>
                <a:gd name="T101"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250">
                  <a:moveTo>
                    <a:pt x="295" y="228"/>
                  </a:moveTo>
                  <a:lnTo>
                    <a:pt x="333" y="61"/>
                  </a:lnTo>
                  <a:lnTo>
                    <a:pt x="98" y="0"/>
                  </a:lnTo>
                  <a:lnTo>
                    <a:pt x="106" y="30"/>
                  </a:lnTo>
                  <a:lnTo>
                    <a:pt x="91" y="38"/>
                  </a:lnTo>
                  <a:lnTo>
                    <a:pt x="98" y="45"/>
                  </a:lnTo>
                  <a:lnTo>
                    <a:pt x="91" y="61"/>
                  </a:lnTo>
                  <a:lnTo>
                    <a:pt x="98" y="61"/>
                  </a:lnTo>
                  <a:lnTo>
                    <a:pt x="98" y="68"/>
                  </a:lnTo>
                  <a:lnTo>
                    <a:pt x="91" y="83"/>
                  </a:lnTo>
                  <a:lnTo>
                    <a:pt x="91" y="106"/>
                  </a:lnTo>
                  <a:lnTo>
                    <a:pt x="60" y="121"/>
                  </a:lnTo>
                  <a:lnTo>
                    <a:pt x="53" y="114"/>
                  </a:lnTo>
                  <a:lnTo>
                    <a:pt x="68" y="99"/>
                  </a:lnTo>
                  <a:lnTo>
                    <a:pt x="68" y="114"/>
                  </a:lnTo>
                  <a:lnTo>
                    <a:pt x="76" y="99"/>
                  </a:lnTo>
                  <a:lnTo>
                    <a:pt x="83" y="99"/>
                  </a:lnTo>
                  <a:lnTo>
                    <a:pt x="76" y="91"/>
                  </a:lnTo>
                  <a:lnTo>
                    <a:pt x="83" y="83"/>
                  </a:lnTo>
                  <a:lnTo>
                    <a:pt x="91" y="83"/>
                  </a:lnTo>
                  <a:lnTo>
                    <a:pt x="83" y="68"/>
                  </a:lnTo>
                  <a:lnTo>
                    <a:pt x="53" y="91"/>
                  </a:lnTo>
                  <a:lnTo>
                    <a:pt x="68" y="99"/>
                  </a:lnTo>
                  <a:lnTo>
                    <a:pt x="53" y="99"/>
                  </a:lnTo>
                  <a:lnTo>
                    <a:pt x="76" y="76"/>
                  </a:lnTo>
                  <a:lnTo>
                    <a:pt x="83" y="53"/>
                  </a:lnTo>
                  <a:lnTo>
                    <a:pt x="76" y="61"/>
                  </a:lnTo>
                  <a:lnTo>
                    <a:pt x="68" y="45"/>
                  </a:lnTo>
                  <a:lnTo>
                    <a:pt x="30" y="38"/>
                  </a:lnTo>
                  <a:lnTo>
                    <a:pt x="7" y="15"/>
                  </a:lnTo>
                  <a:lnTo>
                    <a:pt x="0" y="106"/>
                  </a:lnTo>
                  <a:lnTo>
                    <a:pt x="7" y="106"/>
                  </a:lnTo>
                  <a:lnTo>
                    <a:pt x="15" y="114"/>
                  </a:lnTo>
                  <a:lnTo>
                    <a:pt x="0" y="114"/>
                  </a:lnTo>
                  <a:lnTo>
                    <a:pt x="0" y="121"/>
                  </a:lnTo>
                  <a:lnTo>
                    <a:pt x="15" y="129"/>
                  </a:lnTo>
                  <a:lnTo>
                    <a:pt x="0" y="144"/>
                  </a:lnTo>
                  <a:lnTo>
                    <a:pt x="0" y="129"/>
                  </a:lnTo>
                  <a:lnTo>
                    <a:pt x="0" y="152"/>
                  </a:lnTo>
                  <a:lnTo>
                    <a:pt x="15" y="159"/>
                  </a:lnTo>
                  <a:lnTo>
                    <a:pt x="22" y="159"/>
                  </a:lnTo>
                  <a:lnTo>
                    <a:pt x="30" y="167"/>
                  </a:lnTo>
                  <a:lnTo>
                    <a:pt x="38" y="174"/>
                  </a:lnTo>
                  <a:lnTo>
                    <a:pt x="38" y="205"/>
                  </a:lnTo>
                  <a:lnTo>
                    <a:pt x="60" y="212"/>
                  </a:lnTo>
                  <a:lnTo>
                    <a:pt x="83" y="212"/>
                  </a:lnTo>
                  <a:lnTo>
                    <a:pt x="106" y="228"/>
                  </a:lnTo>
                  <a:lnTo>
                    <a:pt x="204" y="228"/>
                  </a:lnTo>
                  <a:lnTo>
                    <a:pt x="295" y="250"/>
                  </a:lnTo>
                  <a:lnTo>
                    <a:pt x="295" y="228"/>
                  </a:lnTo>
                  <a:lnTo>
                    <a:pt x="29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3" name="Freeform 128"/>
            <p:cNvSpPr>
              <a:spLocks/>
            </p:cNvSpPr>
            <p:nvPr/>
          </p:nvSpPr>
          <p:spPr bwMode="auto">
            <a:xfrm>
              <a:off x="3565" y="1967"/>
              <a:ext cx="228" cy="220"/>
            </a:xfrm>
            <a:custGeom>
              <a:avLst/>
              <a:gdLst>
                <a:gd name="T0" fmla="*/ 220 w 228"/>
                <a:gd name="T1" fmla="*/ 68 h 220"/>
                <a:gd name="T2" fmla="*/ 190 w 228"/>
                <a:gd name="T3" fmla="*/ 53 h 220"/>
                <a:gd name="T4" fmla="*/ 197 w 228"/>
                <a:gd name="T5" fmla="*/ 75 h 220"/>
                <a:gd name="T6" fmla="*/ 175 w 228"/>
                <a:gd name="T7" fmla="*/ 106 h 220"/>
                <a:gd name="T8" fmla="*/ 167 w 228"/>
                <a:gd name="T9" fmla="*/ 98 h 220"/>
                <a:gd name="T10" fmla="*/ 159 w 228"/>
                <a:gd name="T11" fmla="*/ 129 h 220"/>
                <a:gd name="T12" fmla="*/ 137 w 228"/>
                <a:gd name="T13" fmla="*/ 121 h 220"/>
                <a:gd name="T14" fmla="*/ 114 w 228"/>
                <a:gd name="T15" fmla="*/ 197 h 220"/>
                <a:gd name="T16" fmla="*/ 53 w 228"/>
                <a:gd name="T17" fmla="*/ 220 h 220"/>
                <a:gd name="T18" fmla="*/ 38 w 228"/>
                <a:gd name="T19" fmla="*/ 204 h 220"/>
                <a:gd name="T20" fmla="*/ 8 w 228"/>
                <a:gd name="T21" fmla="*/ 182 h 220"/>
                <a:gd name="T22" fmla="*/ 0 w 228"/>
                <a:gd name="T23" fmla="*/ 151 h 220"/>
                <a:gd name="T24" fmla="*/ 15 w 228"/>
                <a:gd name="T25" fmla="*/ 136 h 220"/>
                <a:gd name="T26" fmla="*/ 23 w 228"/>
                <a:gd name="T27" fmla="*/ 113 h 220"/>
                <a:gd name="T28" fmla="*/ 38 w 228"/>
                <a:gd name="T29" fmla="*/ 113 h 220"/>
                <a:gd name="T30" fmla="*/ 38 w 228"/>
                <a:gd name="T31" fmla="*/ 91 h 220"/>
                <a:gd name="T32" fmla="*/ 69 w 228"/>
                <a:gd name="T33" fmla="*/ 68 h 220"/>
                <a:gd name="T34" fmla="*/ 76 w 228"/>
                <a:gd name="T35" fmla="*/ 22 h 220"/>
                <a:gd name="T36" fmla="*/ 69 w 228"/>
                <a:gd name="T37" fmla="*/ 0 h 220"/>
                <a:gd name="T38" fmla="*/ 76 w 228"/>
                <a:gd name="T39" fmla="*/ 0 h 220"/>
                <a:gd name="T40" fmla="*/ 84 w 228"/>
                <a:gd name="T41" fmla="*/ 53 h 220"/>
                <a:gd name="T42" fmla="*/ 137 w 228"/>
                <a:gd name="T43" fmla="*/ 45 h 220"/>
                <a:gd name="T44" fmla="*/ 144 w 228"/>
                <a:gd name="T45" fmla="*/ 83 h 220"/>
                <a:gd name="T46" fmla="*/ 167 w 228"/>
                <a:gd name="T47" fmla="*/ 45 h 220"/>
                <a:gd name="T48" fmla="*/ 190 w 228"/>
                <a:gd name="T49" fmla="*/ 53 h 220"/>
                <a:gd name="T50" fmla="*/ 197 w 228"/>
                <a:gd name="T51" fmla="*/ 37 h 220"/>
                <a:gd name="T52" fmla="*/ 212 w 228"/>
                <a:gd name="T53" fmla="*/ 37 h 220"/>
                <a:gd name="T54" fmla="*/ 228 w 228"/>
                <a:gd name="T55" fmla="*/ 60 h 220"/>
                <a:gd name="T56" fmla="*/ 220 w 228"/>
                <a:gd name="T57" fmla="*/ 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 h="220">
                  <a:moveTo>
                    <a:pt x="220" y="68"/>
                  </a:moveTo>
                  <a:lnTo>
                    <a:pt x="190" y="53"/>
                  </a:lnTo>
                  <a:lnTo>
                    <a:pt x="197" y="75"/>
                  </a:lnTo>
                  <a:lnTo>
                    <a:pt x="175" y="106"/>
                  </a:lnTo>
                  <a:lnTo>
                    <a:pt x="167" y="98"/>
                  </a:lnTo>
                  <a:lnTo>
                    <a:pt x="159" y="129"/>
                  </a:lnTo>
                  <a:lnTo>
                    <a:pt x="137" y="121"/>
                  </a:lnTo>
                  <a:lnTo>
                    <a:pt x="114" y="197"/>
                  </a:lnTo>
                  <a:lnTo>
                    <a:pt x="53" y="220"/>
                  </a:lnTo>
                  <a:lnTo>
                    <a:pt x="38" y="204"/>
                  </a:lnTo>
                  <a:lnTo>
                    <a:pt x="8" y="182"/>
                  </a:lnTo>
                  <a:lnTo>
                    <a:pt x="0" y="151"/>
                  </a:lnTo>
                  <a:lnTo>
                    <a:pt x="15" y="136"/>
                  </a:lnTo>
                  <a:lnTo>
                    <a:pt x="23" y="113"/>
                  </a:lnTo>
                  <a:lnTo>
                    <a:pt x="38" y="113"/>
                  </a:lnTo>
                  <a:lnTo>
                    <a:pt x="38" y="91"/>
                  </a:lnTo>
                  <a:lnTo>
                    <a:pt x="69" y="68"/>
                  </a:lnTo>
                  <a:lnTo>
                    <a:pt x="76" y="22"/>
                  </a:lnTo>
                  <a:lnTo>
                    <a:pt x="69" y="0"/>
                  </a:lnTo>
                  <a:lnTo>
                    <a:pt x="76" y="0"/>
                  </a:lnTo>
                  <a:lnTo>
                    <a:pt x="84" y="53"/>
                  </a:lnTo>
                  <a:lnTo>
                    <a:pt x="137" y="45"/>
                  </a:lnTo>
                  <a:lnTo>
                    <a:pt x="144" y="83"/>
                  </a:lnTo>
                  <a:lnTo>
                    <a:pt x="167" y="45"/>
                  </a:lnTo>
                  <a:lnTo>
                    <a:pt x="190" y="53"/>
                  </a:lnTo>
                  <a:lnTo>
                    <a:pt x="197" y="37"/>
                  </a:lnTo>
                  <a:lnTo>
                    <a:pt x="212" y="37"/>
                  </a:lnTo>
                  <a:lnTo>
                    <a:pt x="228" y="60"/>
                  </a:lnTo>
                  <a:lnTo>
                    <a:pt x="220" y="6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4" name="Freeform 129"/>
            <p:cNvSpPr>
              <a:spLocks/>
            </p:cNvSpPr>
            <p:nvPr/>
          </p:nvSpPr>
          <p:spPr bwMode="auto">
            <a:xfrm>
              <a:off x="3565" y="1967"/>
              <a:ext cx="228" cy="220"/>
            </a:xfrm>
            <a:custGeom>
              <a:avLst/>
              <a:gdLst>
                <a:gd name="T0" fmla="*/ 220 w 228"/>
                <a:gd name="T1" fmla="*/ 68 h 220"/>
                <a:gd name="T2" fmla="*/ 190 w 228"/>
                <a:gd name="T3" fmla="*/ 53 h 220"/>
                <a:gd name="T4" fmla="*/ 197 w 228"/>
                <a:gd name="T5" fmla="*/ 75 h 220"/>
                <a:gd name="T6" fmla="*/ 175 w 228"/>
                <a:gd name="T7" fmla="*/ 106 h 220"/>
                <a:gd name="T8" fmla="*/ 167 w 228"/>
                <a:gd name="T9" fmla="*/ 98 h 220"/>
                <a:gd name="T10" fmla="*/ 159 w 228"/>
                <a:gd name="T11" fmla="*/ 129 h 220"/>
                <a:gd name="T12" fmla="*/ 137 w 228"/>
                <a:gd name="T13" fmla="*/ 121 h 220"/>
                <a:gd name="T14" fmla="*/ 114 w 228"/>
                <a:gd name="T15" fmla="*/ 197 h 220"/>
                <a:gd name="T16" fmla="*/ 53 w 228"/>
                <a:gd name="T17" fmla="*/ 220 h 220"/>
                <a:gd name="T18" fmla="*/ 38 w 228"/>
                <a:gd name="T19" fmla="*/ 204 h 220"/>
                <a:gd name="T20" fmla="*/ 8 w 228"/>
                <a:gd name="T21" fmla="*/ 182 h 220"/>
                <a:gd name="T22" fmla="*/ 0 w 228"/>
                <a:gd name="T23" fmla="*/ 151 h 220"/>
                <a:gd name="T24" fmla="*/ 15 w 228"/>
                <a:gd name="T25" fmla="*/ 136 h 220"/>
                <a:gd name="T26" fmla="*/ 23 w 228"/>
                <a:gd name="T27" fmla="*/ 113 h 220"/>
                <a:gd name="T28" fmla="*/ 38 w 228"/>
                <a:gd name="T29" fmla="*/ 113 h 220"/>
                <a:gd name="T30" fmla="*/ 38 w 228"/>
                <a:gd name="T31" fmla="*/ 91 h 220"/>
                <a:gd name="T32" fmla="*/ 69 w 228"/>
                <a:gd name="T33" fmla="*/ 68 h 220"/>
                <a:gd name="T34" fmla="*/ 76 w 228"/>
                <a:gd name="T35" fmla="*/ 22 h 220"/>
                <a:gd name="T36" fmla="*/ 69 w 228"/>
                <a:gd name="T37" fmla="*/ 0 h 220"/>
                <a:gd name="T38" fmla="*/ 76 w 228"/>
                <a:gd name="T39" fmla="*/ 0 h 220"/>
                <a:gd name="T40" fmla="*/ 84 w 228"/>
                <a:gd name="T41" fmla="*/ 53 h 220"/>
                <a:gd name="T42" fmla="*/ 137 w 228"/>
                <a:gd name="T43" fmla="*/ 45 h 220"/>
                <a:gd name="T44" fmla="*/ 144 w 228"/>
                <a:gd name="T45" fmla="*/ 83 h 220"/>
                <a:gd name="T46" fmla="*/ 167 w 228"/>
                <a:gd name="T47" fmla="*/ 45 h 220"/>
                <a:gd name="T48" fmla="*/ 190 w 228"/>
                <a:gd name="T49" fmla="*/ 53 h 220"/>
                <a:gd name="T50" fmla="*/ 197 w 228"/>
                <a:gd name="T51" fmla="*/ 37 h 220"/>
                <a:gd name="T52" fmla="*/ 212 w 228"/>
                <a:gd name="T53" fmla="*/ 37 h 220"/>
                <a:gd name="T54" fmla="*/ 228 w 228"/>
                <a:gd name="T55" fmla="*/ 60 h 220"/>
                <a:gd name="T56" fmla="*/ 220 w 228"/>
                <a:gd name="T57" fmla="*/ 68 h 220"/>
                <a:gd name="T58" fmla="*/ 220 w 228"/>
                <a:gd name="T59" fmla="*/ 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8" h="220">
                  <a:moveTo>
                    <a:pt x="220" y="68"/>
                  </a:moveTo>
                  <a:lnTo>
                    <a:pt x="190" y="53"/>
                  </a:lnTo>
                  <a:lnTo>
                    <a:pt x="197" y="75"/>
                  </a:lnTo>
                  <a:lnTo>
                    <a:pt x="175" y="106"/>
                  </a:lnTo>
                  <a:lnTo>
                    <a:pt x="167" y="98"/>
                  </a:lnTo>
                  <a:lnTo>
                    <a:pt x="159" y="129"/>
                  </a:lnTo>
                  <a:lnTo>
                    <a:pt x="137" y="121"/>
                  </a:lnTo>
                  <a:lnTo>
                    <a:pt x="114" y="197"/>
                  </a:lnTo>
                  <a:lnTo>
                    <a:pt x="53" y="220"/>
                  </a:lnTo>
                  <a:lnTo>
                    <a:pt x="38" y="204"/>
                  </a:lnTo>
                  <a:lnTo>
                    <a:pt x="8" y="182"/>
                  </a:lnTo>
                  <a:lnTo>
                    <a:pt x="0" y="151"/>
                  </a:lnTo>
                  <a:lnTo>
                    <a:pt x="15" y="136"/>
                  </a:lnTo>
                  <a:lnTo>
                    <a:pt x="23" y="113"/>
                  </a:lnTo>
                  <a:lnTo>
                    <a:pt x="38" y="113"/>
                  </a:lnTo>
                  <a:lnTo>
                    <a:pt x="38" y="91"/>
                  </a:lnTo>
                  <a:lnTo>
                    <a:pt x="69" y="68"/>
                  </a:lnTo>
                  <a:lnTo>
                    <a:pt x="76" y="22"/>
                  </a:lnTo>
                  <a:lnTo>
                    <a:pt x="69" y="0"/>
                  </a:lnTo>
                  <a:lnTo>
                    <a:pt x="76" y="0"/>
                  </a:lnTo>
                  <a:lnTo>
                    <a:pt x="84" y="53"/>
                  </a:lnTo>
                  <a:lnTo>
                    <a:pt x="137" y="45"/>
                  </a:lnTo>
                  <a:lnTo>
                    <a:pt x="144" y="83"/>
                  </a:lnTo>
                  <a:lnTo>
                    <a:pt x="167" y="45"/>
                  </a:lnTo>
                  <a:lnTo>
                    <a:pt x="190" y="53"/>
                  </a:lnTo>
                  <a:lnTo>
                    <a:pt x="197" y="37"/>
                  </a:lnTo>
                  <a:lnTo>
                    <a:pt x="212" y="37"/>
                  </a:lnTo>
                  <a:lnTo>
                    <a:pt x="228" y="60"/>
                  </a:lnTo>
                  <a:lnTo>
                    <a:pt x="220" y="68"/>
                  </a:lnTo>
                  <a:lnTo>
                    <a:pt x="220" y="7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5" name="Freeform 130"/>
            <p:cNvSpPr>
              <a:spLocks/>
            </p:cNvSpPr>
            <p:nvPr/>
          </p:nvSpPr>
          <p:spPr bwMode="auto">
            <a:xfrm>
              <a:off x="3043" y="1618"/>
              <a:ext cx="257" cy="280"/>
            </a:xfrm>
            <a:custGeom>
              <a:avLst/>
              <a:gdLst>
                <a:gd name="T0" fmla="*/ 235 w 257"/>
                <a:gd name="T1" fmla="*/ 227 h 280"/>
                <a:gd name="T2" fmla="*/ 242 w 257"/>
                <a:gd name="T3" fmla="*/ 273 h 280"/>
                <a:gd name="T4" fmla="*/ 113 w 257"/>
                <a:gd name="T5" fmla="*/ 280 h 280"/>
                <a:gd name="T6" fmla="*/ 91 w 257"/>
                <a:gd name="T7" fmla="*/ 265 h 280"/>
                <a:gd name="T8" fmla="*/ 83 w 257"/>
                <a:gd name="T9" fmla="*/ 220 h 280"/>
                <a:gd name="T10" fmla="*/ 76 w 257"/>
                <a:gd name="T11" fmla="*/ 189 h 280"/>
                <a:gd name="T12" fmla="*/ 7 w 257"/>
                <a:gd name="T13" fmla="*/ 144 h 280"/>
                <a:gd name="T14" fmla="*/ 7 w 257"/>
                <a:gd name="T15" fmla="*/ 113 h 280"/>
                <a:gd name="T16" fmla="*/ 15 w 257"/>
                <a:gd name="T17" fmla="*/ 98 h 280"/>
                <a:gd name="T18" fmla="*/ 0 w 257"/>
                <a:gd name="T19" fmla="*/ 83 h 280"/>
                <a:gd name="T20" fmla="*/ 30 w 257"/>
                <a:gd name="T21" fmla="*/ 60 h 280"/>
                <a:gd name="T22" fmla="*/ 30 w 257"/>
                <a:gd name="T23" fmla="*/ 22 h 280"/>
                <a:gd name="T24" fmla="*/ 38 w 257"/>
                <a:gd name="T25" fmla="*/ 22 h 280"/>
                <a:gd name="T26" fmla="*/ 91 w 257"/>
                <a:gd name="T27" fmla="*/ 0 h 280"/>
                <a:gd name="T28" fmla="*/ 83 w 257"/>
                <a:gd name="T29" fmla="*/ 22 h 280"/>
                <a:gd name="T30" fmla="*/ 91 w 257"/>
                <a:gd name="T31" fmla="*/ 15 h 280"/>
                <a:gd name="T32" fmla="*/ 106 w 257"/>
                <a:gd name="T33" fmla="*/ 22 h 280"/>
                <a:gd name="T34" fmla="*/ 129 w 257"/>
                <a:gd name="T35" fmla="*/ 38 h 280"/>
                <a:gd name="T36" fmla="*/ 212 w 257"/>
                <a:gd name="T37" fmla="*/ 60 h 280"/>
                <a:gd name="T38" fmla="*/ 212 w 257"/>
                <a:gd name="T39" fmla="*/ 68 h 280"/>
                <a:gd name="T40" fmla="*/ 227 w 257"/>
                <a:gd name="T41" fmla="*/ 75 h 280"/>
                <a:gd name="T42" fmla="*/ 227 w 257"/>
                <a:gd name="T43" fmla="*/ 91 h 280"/>
                <a:gd name="T44" fmla="*/ 235 w 257"/>
                <a:gd name="T45" fmla="*/ 91 h 280"/>
                <a:gd name="T46" fmla="*/ 242 w 257"/>
                <a:gd name="T47" fmla="*/ 106 h 280"/>
                <a:gd name="T48" fmla="*/ 227 w 257"/>
                <a:gd name="T49" fmla="*/ 136 h 280"/>
                <a:gd name="T50" fmla="*/ 227 w 257"/>
                <a:gd name="T51" fmla="*/ 144 h 280"/>
                <a:gd name="T52" fmla="*/ 250 w 257"/>
                <a:gd name="T53" fmla="*/ 121 h 280"/>
                <a:gd name="T54" fmla="*/ 257 w 257"/>
                <a:gd name="T55" fmla="*/ 129 h 280"/>
                <a:gd name="T56" fmla="*/ 235 w 257"/>
                <a:gd name="T57" fmla="*/ 22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80">
                  <a:moveTo>
                    <a:pt x="235" y="227"/>
                  </a:moveTo>
                  <a:lnTo>
                    <a:pt x="242" y="273"/>
                  </a:lnTo>
                  <a:lnTo>
                    <a:pt x="113" y="280"/>
                  </a:lnTo>
                  <a:lnTo>
                    <a:pt x="91" y="265"/>
                  </a:lnTo>
                  <a:lnTo>
                    <a:pt x="83" y="220"/>
                  </a:lnTo>
                  <a:lnTo>
                    <a:pt x="76" y="189"/>
                  </a:lnTo>
                  <a:lnTo>
                    <a:pt x="7" y="144"/>
                  </a:lnTo>
                  <a:lnTo>
                    <a:pt x="7" y="113"/>
                  </a:lnTo>
                  <a:lnTo>
                    <a:pt x="15" y="98"/>
                  </a:lnTo>
                  <a:lnTo>
                    <a:pt x="0" y="83"/>
                  </a:lnTo>
                  <a:lnTo>
                    <a:pt x="30" y="60"/>
                  </a:lnTo>
                  <a:lnTo>
                    <a:pt x="30" y="22"/>
                  </a:lnTo>
                  <a:lnTo>
                    <a:pt x="38" y="22"/>
                  </a:lnTo>
                  <a:lnTo>
                    <a:pt x="91" y="0"/>
                  </a:lnTo>
                  <a:lnTo>
                    <a:pt x="83" y="22"/>
                  </a:lnTo>
                  <a:lnTo>
                    <a:pt x="91" y="15"/>
                  </a:lnTo>
                  <a:lnTo>
                    <a:pt x="106" y="22"/>
                  </a:lnTo>
                  <a:lnTo>
                    <a:pt x="129" y="38"/>
                  </a:lnTo>
                  <a:lnTo>
                    <a:pt x="212" y="60"/>
                  </a:lnTo>
                  <a:lnTo>
                    <a:pt x="212" y="68"/>
                  </a:lnTo>
                  <a:lnTo>
                    <a:pt x="227" y="75"/>
                  </a:lnTo>
                  <a:lnTo>
                    <a:pt x="227" y="91"/>
                  </a:lnTo>
                  <a:lnTo>
                    <a:pt x="235" y="91"/>
                  </a:lnTo>
                  <a:lnTo>
                    <a:pt x="242" y="106"/>
                  </a:lnTo>
                  <a:lnTo>
                    <a:pt x="227" y="136"/>
                  </a:lnTo>
                  <a:lnTo>
                    <a:pt x="227" y="144"/>
                  </a:lnTo>
                  <a:lnTo>
                    <a:pt x="250" y="121"/>
                  </a:lnTo>
                  <a:lnTo>
                    <a:pt x="257" y="129"/>
                  </a:lnTo>
                  <a:lnTo>
                    <a:pt x="235" y="22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6" name="Freeform 131"/>
            <p:cNvSpPr>
              <a:spLocks/>
            </p:cNvSpPr>
            <p:nvPr/>
          </p:nvSpPr>
          <p:spPr bwMode="auto">
            <a:xfrm>
              <a:off x="3043" y="1618"/>
              <a:ext cx="257" cy="280"/>
            </a:xfrm>
            <a:custGeom>
              <a:avLst/>
              <a:gdLst>
                <a:gd name="T0" fmla="*/ 235 w 257"/>
                <a:gd name="T1" fmla="*/ 227 h 280"/>
                <a:gd name="T2" fmla="*/ 242 w 257"/>
                <a:gd name="T3" fmla="*/ 273 h 280"/>
                <a:gd name="T4" fmla="*/ 113 w 257"/>
                <a:gd name="T5" fmla="*/ 280 h 280"/>
                <a:gd name="T6" fmla="*/ 91 w 257"/>
                <a:gd name="T7" fmla="*/ 265 h 280"/>
                <a:gd name="T8" fmla="*/ 83 w 257"/>
                <a:gd name="T9" fmla="*/ 220 h 280"/>
                <a:gd name="T10" fmla="*/ 76 w 257"/>
                <a:gd name="T11" fmla="*/ 189 h 280"/>
                <a:gd name="T12" fmla="*/ 7 w 257"/>
                <a:gd name="T13" fmla="*/ 144 h 280"/>
                <a:gd name="T14" fmla="*/ 7 w 257"/>
                <a:gd name="T15" fmla="*/ 113 h 280"/>
                <a:gd name="T16" fmla="*/ 15 w 257"/>
                <a:gd name="T17" fmla="*/ 98 h 280"/>
                <a:gd name="T18" fmla="*/ 0 w 257"/>
                <a:gd name="T19" fmla="*/ 83 h 280"/>
                <a:gd name="T20" fmla="*/ 30 w 257"/>
                <a:gd name="T21" fmla="*/ 60 h 280"/>
                <a:gd name="T22" fmla="*/ 30 w 257"/>
                <a:gd name="T23" fmla="*/ 22 h 280"/>
                <a:gd name="T24" fmla="*/ 38 w 257"/>
                <a:gd name="T25" fmla="*/ 22 h 280"/>
                <a:gd name="T26" fmla="*/ 91 w 257"/>
                <a:gd name="T27" fmla="*/ 0 h 280"/>
                <a:gd name="T28" fmla="*/ 83 w 257"/>
                <a:gd name="T29" fmla="*/ 22 h 280"/>
                <a:gd name="T30" fmla="*/ 91 w 257"/>
                <a:gd name="T31" fmla="*/ 15 h 280"/>
                <a:gd name="T32" fmla="*/ 106 w 257"/>
                <a:gd name="T33" fmla="*/ 22 h 280"/>
                <a:gd name="T34" fmla="*/ 129 w 257"/>
                <a:gd name="T35" fmla="*/ 38 h 280"/>
                <a:gd name="T36" fmla="*/ 212 w 257"/>
                <a:gd name="T37" fmla="*/ 60 h 280"/>
                <a:gd name="T38" fmla="*/ 212 w 257"/>
                <a:gd name="T39" fmla="*/ 68 h 280"/>
                <a:gd name="T40" fmla="*/ 227 w 257"/>
                <a:gd name="T41" fmla="*/ 75 h 280"/>
                <a:gd name="T42" fmla="*/ 227 w 257"/>
                <a:gd name="T43" fmla="*/ 91 h 280"/>
                <a:gd name="T44" fmla="*/ 235 w 257"/>
                <a:gd name="T45" fmla="*/ 91 h 280"/>
                <a:gd name="T46" fmla="*/ 242 w 257"/>
                <a:gd name="T47" fmla="*/ 106 h 280"/>
                <a:gd name="T48" fmla="*/ 227 w 257"/>
                <a:gd name="T49" fmla="*/ 136 h 280"/>
                <a:gd name="T50" fmla="*/ 227 w 257"/>
                <a:gd name="T51" fmla="*/ 144 h 280"/>
                <a:gd name="T52" fmla="*/ 250 w 257"/>
                <a:gd name="T53" fmla="*/ 121 h 280"/>
                <a:gd name="T54" fmla="*/ 257 w 257"/>
                <a:gd name="T55" fmla="*/ 129 h 280"/>
                <a:gd name="T56" fmla="*/ 235 w 257"/>
                <a:gd name="T57" fmla="*/ 227 h 280"/>
                <a:gd name="T58" fmla="*/ 235 w 257"/>
                <a:gd name="T59" fmla="*/ 23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80">
                  <a:moveTo>
                    <a:pt x="235" y="227"/>
                  </a:moveTo>
                  <a:lnTo>
                    <a:pt x="242" y="273"/>
                  </a:lnTo>
                  <a:lnTo>
                    <a:pt x="113" y="280"/>
                  </a:lnTo>
                  <a:lnTo>
                    <a:pt x="91" y="265"/>
                  </a:lnTo>
                  <a:lnTo>
                    <a:pt x="83" y="220"/>
                  </a:lnTo>
                  <a:lnTo>
                    <a:pt x="76" y="189"/>
                  </a:lnTo>
                  <a:lnTo>
                    <a:pt x="7" y="144"/>
                  </a:lnTo>
                  <a:lnTo>
                    <a:pt x="7" y="113"/>
                  </a:lnTo>
                  <a:lnTo>
                    <a:pt x="15" y="98"/>
                  </a:lnTo>
                  <a:lnTo>
                    <a:pt x="0" y="83"/>
                  </a:lnTo>
                  <a:lnTo>
                    <a:pt x="30" y="60"/>
                  </a:lnTo>
                  <a:lnTo>
                    <a:pt x="30" y="22"/>
                  </a:lnTo>
                  <a:lnTo>
                    <a:pt x="38" y="22"/>
                  </a:lnTo>
                  <a:lnTo>
                    <a:pt x="91" y="0"/>
                  </a:lnTo>
                  <a:lnTo>
                    <a:pt x="83" y="22"/>
                  </a:lnTo>
                  <a:lnTo>
                    <a:pt x="91" y="15"/>
                  </a:lnTo>
                  <a:lnTo>
                    <a:pt x="106" y="22"/>
                  </a:lnTo>
                  <a:lnTo>
                    <a:pt x="129" y="38"/>
                  </a:lnTo>
                  <a:lnTo>
                    <a:pt x="212" y="60"/>
                  </a:lnTo>
                  <a:lnTo>
                    <a:pt x="212" y="68"/>
                  </a:lnTo>
                  <a:lnTo>
                    <a:pt x="227" y="75"/>
                  </a:lnTo>
                  <a:lnTo>
                    <a:pt x="227" y="91"/>
                  </a:lnTo>
                  <a:lnTo>
                    <a:pt x="235" y="91"/>
                  </a:lnTo>
                  <a:lnTo>
                    <a:pt x="242" y="106"/>
                  </a:lnTo>
                  <a:lnTo>
                    <a:pt x="227" y="136"/>
                  </a:lnTo>
                  <a:lnTo>
                    <a:pt x="227" y="144"/>
                  </a:lnTo>
                  <a:lnTo>
                    <a:pt x="250" y="121"/>
                  </a:lnTo>
                  <a:lnTo>
                    <a:pt x="257" y="129"/>
                  </a:lnTo>
                  <a:lnTo>
                    <a:pt x="235" y="227"/>
                  </a:lnTo>
                  <a:lnTo>
                    <a:pt x="235"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7" name="Freeform 132"/>
            <p:cNvSpPr>
              <a:spLocks/>
            </p:cNvSpPr>
            <p:nvPr/>
          </p:nvSpPr>
          <p:spPr bwMode="auto">
            <a:xfrm>
              <a:off x="3293" y="1709"/>
              <a:ext cx="15" cy="22"/>
            </a:xfrm>
            <a:custGeom>
              <a:avLst/>
              <a:gdLst>
                <a:gd name="T0" fmla="*/ 15 w 15"/>
                <a:gd name="T1" fmla="*/ 0 h 22"/>
                <a:gd name="T2" fmla="*/ 0 w 15"/>
                <a:gd name="T3" fmla="*/ 22 h 22"/>
                <a:gd name="T4" fmla="*/ 15 w 15"/>
                <a:gd name="T5" fmla="*/ 0 h 22"/>
                <a:gd name="T6" fmla="*/ 15 w 15"/>
                <a:gd name="T7" fmla="*/ 7 h 22"/>
              </a:gdLst>
              <a:ahLst/>
              <a:cxnLst>
                <a:cxn ang="0">
                  <a:pos x="T0" y="T1"/>
                </a:cxn>
                <a:cxn ang="0">
                  <a:pos x="T2" y="T3"/>
                </a:cxn>
                <a:cxn ang="0">
                  <a:pos x="T4" y="T5"/>
                </a:cxn>
                <a:cxn ang="0">
                  <a:pos x="T6" y="T7"/>
                </a:cxn>
              </a:cxnLst>
              <a:rect l="0" t="0" r="r" b="b"/>
              <a:pathLst>
                <a:path w="15" h="22">
                  <a:moveTo>
                    <a:pt x="15" y="0"/>
                  </a:moveTo>
                  <a:lnTo>
                    <a:pt x="0" y="22"/>
                  </a:lnTo>
                  <a:lnTo>
                    <a:pt x="15" y="0"/>
                  </a:lnTo>
                  <a:lnTo>
                    <a:pt x="15" y="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8" name="Freeform 133"/>
            <p:cNvSpPr>
              <a:spLocks/>
            </p:cNvSpPr>
            <p:nvPr/>
          </p:nvSpPr>
          <p:spPr bwMode="auto">
            <a:xfrm>
              <a:off x="2195" y="1693"/>
              <a:ext cx="348" cy="289"/>
            </a:xfrm>
            <a:custGeom>
              <a:avLst/>
              <a:gdLst>
                <a:gd name="T0" fmla="*/ 340 w 348"/>
                <a:gd name="T1" fmla="*/ 167 h 289"/>
                <a:gd name="T2" fmla="*/ 348 w 348"/>
                <a:gd name="T3" fmla="*/ 38 h 289"/>
                <a:gd name="T4" fmla="*/ 37 w 348"/>
                <a:gd name="T5" fmla="*/ 0 h 289"/>
                <a:gd name="T6" fmla="*/ 37 w 348"/>
                <a:gd name="T7" fmla="*/ 31 h 289"/>
                <a:gd name="T8" fmla="*/ 7 w 348"/>
                <a:gd name="T9" fmla="*/ 190 h 289"/>
                <a:gd name="T10" fmla="*/ 0 w 348"/>
                <a:gd name="T11" fmla="*/ 251 h 289"/>
                <a:gd name="T12" fmla="*/ 98 w 348"/>
                <a:gd name="T13" fmla="*/ 266 h 289"/>
                <a:gd name="T14" fmla="*/ 333 w 348"/>
                <a:gd name="T15" fmla="*/ 289 h 289"/>
                <a:gd name="T16" fmla="*/ 340 w 348"/>
                <a:gd name="T17" fmla="*/ 16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289">
                  <a:moveTo>
                    <a:pt x="340" y="167"/>
                  </a:moveTo>
                  <a:lnTo>
                    <a:pt x="348" y="38"/>
                  </a:lnTo>
                  <a:lnTo>
                    <a:pt x="37" y="0"/>
                  </a:lnTo>
                  <a:lnTo>
                    <a:pt x="37" y="31"/>
                  </a:lnTo>
                  <a:lnTo>
                    <a:pt x="7" y="190"/>
                  </a:lnTo>
                  <a:lnTo>
                    <a:pt x="0" y="251"/>
                  </a:lnTo>
                  <a:lnTo>
                    <a:pt x="98" y="266"/>
                  </a:lnTo>
                  <a:lnTo>
                    <a:pt x="333" y="289"/>
                  </a:lnTo>
                  <a:lnTo>
                    <a:pt x="340" y="16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9" name="Freeform 134"/>
            <p:cNvSpPr>
              <a:spLocks/>
            </p:cNvSpPr>
            <p:nvPr/>
          </p:nvSpPr>
          <p:spPr bwMode="auto">
            <a:xfrm>
              <a:off x="2195" y="1693"/>
              <a:ext cx="348" cy="289"/>
            </a:xfrm>
            <a:custGeom>
              <a:avLst/>
              <a:gdLst>
                <a:gd name="T0" fmla="*/ 340 w 348"/>
                <a:gd name="T1" fmla="*/ 167 h 289"/>
                <a:gd name="T2" fmla="*/ 348 w 348"/>
                <a:gd name="T3" fmla="*/ 38 h 289"/>
                <a:gd name="T4" fmla="*/ 37 w 348"/>
                <a:gd name="T5" fmla="*/ 0 h 289"/>
                <a:gd name="T6" fmla="*/ 37 w 348"/>
                <a:gd name="T7" fmla="*/ 31 h 289"/>
                <a:gd name="T8" fmla="*/ 7 w 348"/>
                <a:gd name="T9" fmla="*/ 190 h 289"/>
                <a:gd name="T10" fmla="*/ 0 w 348"/>
                <a:gd name="T11" fmla="*/ 251 h 289"/>
                <a:gd name="T12" fmla="*/ 98 w 348"/>
                <a:gd name="T13" fmla="*/ 266 h 289"/>
                <a:gd name="T14" fmla="*/ 333 w 348"/>
                <a:gd name="T15" fmla="*/ 289 h 289"/>
                <a:gd name="T16" fmla="*/ 340 w 348"/>
                <a:gd name="T17" fmla="*/ 167 h 289"/>
                <a:gd name="T18" fmla="*/ 340 w 348"/>
                <a:gd name="T19" fmla="*/ 1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89">
                  <a:moveTo>
                    <a:pt x="340" y="167"/>
                  </a:moveTo>
                  <a:lnTo>
                    <a:pt x="348" y="38"/>
                  </a:lnTo>
                  <a:lnTo>
                    <a:pt x="37" y="0"/>
                  </a:lnTo>
                  <a:lnTo>
                    <a:pt x="37" y="31"/>
                  </a:lnTo>
                  <a:lnTo>
                    <a:pt x="7" y="190"/>
                  </a:lnTo>
                  <a:lnTo>
                    <a:pt x="0" y="251"/>
                  </a:lnTo>
                  <a:lnTo>
                    <a:pt x="98" y="266"/>
                  </a:lnTo>
                  <a:lnTo>
                    <a:pt x="333" y="289"/>
                  </a:lnTo>
                  <a:lnTo>
                    <a:pt x="340" y="167"/>
                  </a:lnTo>
                  <a:lnTo>
                    <a:pt x="340" y="17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smtClean="0">
                <a:solidFill>
                  <a:srgbClr val="FF9900"/>
                </a:solidFill>
                <a:latin typeface="Verdana" pitchFamily="34" charset="0"/>
              </a:rPr>
              <a:t>2010</a:t>
            </a:r>
            <a:endParaRPr lang="en-US" sz="2400" b="1" dirty="0">
              <a:solidFill>
                <a:srgbClr val="FF9900"/>
              </a:solidFill>
              <a:latin typeface="Verdana" pitchFamily="34" charset="0"/>
            </a:endParaRPr>
          </a:p>
        </p:txBody>
      </p:sp>
    </p:spTree>
    <p:extLst>
      <p:ext uri="{BB962C8B-B14F-4D97-AF65-F5344CB8AC3E}">
        <p14:creationId xmlns:p14="http://schemas.microsoft.com/office/powerpoint/2010/main" val="725090373"/>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828800"/>
            <a:ext cx="7772400" cy="2414587"/>
          </a:xfrm>
        </p:spPr>
        <p:txBody>
          <a:bodyPr/>
          <a:lstStyle/>
          <a:p>
            <a:pPr algn="ctr"/>
            <a:endParaRPr lang="en-US" sz="3600" dirty="0" smtClean="0"/>
          </a:p>
          <a:p>
            <a:pPr algn="ctr"/>
            <a:endParaRPr lang="en-US" sz="3600" dirty="0"/>
          </a:p>
          <a:p>
            <a:pPr algn="ctr"/>
            <a:endParaRPr lang="en-US" sz="3600" dirty="0" smtClean="0"/>
          </a:p>
          <a:p>
            <a:pPr algn="ctr"/>
            <a:endParaRPr lang="en-US" sz="3600" dirty="0"/>
          </a:p>
          <a:p>
            <a:pPr algn="ctr"/>
            <a:endParaRPr lang="en-US" sz="3600" dirty="0" smtClean="0"/>
          </a:p>
          <a:p>
            <a:pPr algn="ctr"/>
            <a:endParaRPr lang="en-US" sz="3600" dirty="0"/>
          </a:p>
          <a:p>
            <a:pPr algn="ctr"/>
            <a:endParaRPr lang="en-US" sz="3600" dirty="0" smtClean="0"/>
          </a:p>
          <a:p>
            <a:pPr algn="ctr"/>
            <a:endParaRPr lang="en-US" sz="3600" dirty="0"/>
          </a:p>
          <a:p>
            <a:pPr algn="ctr"/>
            <a:endParaRPr lang="en-US" sz="3600" dirty="0" smtClean="0"/>
          </a:p>
          <a:p>
            <a:pPr algn="ctr"/>
            <a:endParaRPr lang="en-US" sz="3600" dirty="0"/>
          </a:p>
          <a:p>
            <a:pPr algn="ctr"/>
            <a:endParaRPr lang="en-US" sz="3600" dirty="0" smtClean="0"/>
          </a:p>
          <a:p>
            <a:pPr algn="ctr"/>
            <a:endParaRPr lang="en-US" sz="3600" dirty="0"/>
          </a:p>
          <a:p>
            <a:pPr algn="ctr"/>
            <a:endParaRPr lang="en-US" sz="3600" dirty="0" smtClean="0"/>
          </a:p>
          <a:p>
            <a:pPr algn="ctr"/>
            <a:r>
              <a:rPr lang="en-US" sz="3600" dirty="0" smtClean="0"/>
              <a:t>Major changes to the survey method in 2011</a:t>
            </a:r>
          </a:p>
          <a:p>
            <a:pPr algn="ctr"/>
            <a:endParaRPr lang="en-US" sz="3600" dirty="0" smtClean="0"/>
          </a:p>
          <a:p>
            <a:pPr algn="ctr"/>
            <a:r>
              <a:rPr lang="en-US" sz="1800" dirty="0" smtClean="0"/>
              <a:t>more detail at </a:t>
            </a:r>
            <a:r>
              <a:rPr lang="en-US" sz="1800" dirty="0" smtClean="0">
                <a:hlinkClick r:id="rId2"/>
              </a:rPr>
              <a:t>http://www.cdc.gov/surveillancepractice/reports/brfss/brfss.html</a:t>
            </a:r>
            <a:endParaRPr lang="en-US" sz="1800" dirty="0" smtClean="0"/>
          </a:p>
        </p:txBody>
      </p:sp>
    </p:spTree>
    <p:extLst>
      <p:ext uri="{BB962C8B-B14F-4D97-AF65-F5344CB8AC3E}">
        <p14:creationId xmlns:p14="http://schemas.microsoft.com/office/powerpoint/2010/main" val="1084957605"/>
      </p:ext>
    </p:extLst>
  </p:cSld>
  <p:clrMapOvr>
    <a:masterClrMapping/>
  </p:clrMapOvr>
  <mc:AlternateContent xmlns:mc="http://schemas.openxmlformats.org/markup-compatibility/2006" xmlns:p14="http://schemas.microsoft.com/office/powerpoint/2010/main">
    <mc:Choice Requires="p14">
      <p:transition spd="slow" p14:dur="2000" advClick="0" advTm="2000">
        <p:zoom/>
      </p:transition>
    </mc:Choice>
    <mc:Fallback xmlns="">
      <p:transition spd="slow" advClick="0" advTm="2000">
        <p:zoom/>
      </p:transition>
    </mc:Fallback>
  </mc:AlternateContent>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9158" name="Group 270"/>
          <p:cNvGrpSpPr>
            <a:grpSpLocks noChangeAspect="1"/>
          </p:cNvGrpSpPr>
          <p:nvPr/>
        </p:nvGrpSpPr>
        <p:grpSpPr bwMode="auto">
          <a:xfrm>
            <a:off x="4634142" y="1927035"/>
            <a:ext cx="4526280" cy="3432310"/>
            <a:chOff x="1461" y="1080"/>
            <a:chExt cx="2859" cy="2168"/>
          </a:xfrm>
        </p:grpSpPr>
        <p:sp>
          <p:nvSpPr>
            <p:cNvPr id="19159" name="AutoShape 269"/>
            <p:cNvSpPr>
              <a:spLocks noChangeAspect="1" noChangeArrowheads="1" noTextEdit="1"/>
            </p:cNvSpPr>
            <p:nvPr/>
          </p:nvSpPr>
          <p:spPr bwMode="auto">
            <a:xfrm>
              <a:off x="1461" y="1080"/>
              <a:ext cx="2838"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0" name="Rectangle 271"/>
            <p:cNvSpPr>
              <a:spLocks noChangeArrowheads="1"/>
            </p:cNvSpPr>
            <p:nvPr/>
          </p:nvSpPr>
          <p:spPr bwMode="auto">
            <a:xfrm>
              <a:off x="1474" y="1080"/>
              <a:ext cx="2846" cy="216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1" name="Rectangle 272"/>
            <p:cNvSpPr>
              <a:spLocks noChangeArrowheads="1"/>
            </p:cNvSpPr>
            <p:nvPr/>
          </p:nvSpPr>
          <p:spPr bwMode="auto">
            <a:xfrm>
              <a:off x="1491" y="1141"/>
              <a:ext cx="2785" cy="204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2" name="Freeform 273"/>
            <p:cNvSpPr>
              <a:spLocks/>
            </p:cNvSpPr>
            <p:nvPr/>
          </p:nvSpPr>
          <p:spPr bwMode="auto">
            <a:xfrm>
              <a:off x="3315" y="2353"/>
              <a:ext cx="189" cy="319"/>
            </a:xfrm>
            <a:custGeom>
              <a:avLst/>
              <a:gdLst>
                <a:gd name="T0" fmla="*/ 182 w 189"/>
                <a:gd name="T1" fmla="*/ 197 h 319"/>
                <a:gd name="T2" fmla="*/ 189 w 189"/>
                <a:gd name="T3" fmla="*/ 250 h 319"/>
                <a:gd name="T4" fmla="*/ 53 w 189"/>
                <a:gd name="T5" fmla="*/ 265 h 319"/>
                <a:gd name="T6" fmla="*/ 61 w 189"/>
                <a:gd name="T7" fmla="*/ 303 h 319"/>
                <a:gd name="T8" fmla="*/ 61 w 189"/>
                <a:gd name="T9" fmla="*/ 311 h 319"/>
                <a:gd name="T10" fmla="*/ 31 w 189"/>
                <a:gd name="T11" fmla="*/ 319 h 319"/>
                <a:gd name="T12" fmla="*/ 46 w 189"/>
                <a:gd name="T13" fmla="*/ 311 h 319"/>
                <a:gd name="T14" fmla="*/ 31 w 189"/>
                <a:gd name="T15" fmla="*/ 288 h 319"/>
                <a:gd name="T16" fmla="*/ 23 w 189"/>
                <a:gd name="T17" fmla="*/ 311 h 319"/>
                <a:gd name="T18" fmla="*/ 8 w 189"/>
                <a:gd name="T19" fmla="*/ 311 h 319"/>
                <a:gd name="T20" fmla="*/ 0 w 189"/>
                <a:gd name="T21" fmla="*/ 212 h 319"/>
                <a:gd name="T22" fmla="*/ 0 w 189"/>
                <a:gd name="T23" fmla="*/ 15 h 319"/>
                <a:gd name="T24" fmla="*/ 129 w 189"/>
                <a:gd name="T25" fmla="*/ 0 h 319"/>
                <a:gd name="T26" fmla="*/ 167 w 189"/>
                <a:gd name="T27" fmla="*/ 137 h 319"/>
                <a:gd name="T28" fmla="*/ 189 w 189"/>
                <a:gd name="T29" fmla="*/ 175 h 319"/>
                <a:gd name="T30" fmla="*/ 182 w 189"/>
                <a:gd name="T31" fmla="*/ 19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9" h="319">
                  <a:moveTo>
                    <a:pt x="182" y="197"/>
                  </a:moveTo>
                  <a:lnTo>
                    <a:pt x="189" y="250"/>
                  </a:lnTo>
                  <a:lnTo>
                    <a:pt x="53" y="265"/>
                  </a:lnTo>
                  <a:lnTo>
                    <a:pt x="61" y="303"/>
                  </a:lnTo>
                  <a:lnTo>
                    <a:pt x="61" y="311"/>
                  </a:lnTo>
                  <a:lnTo>
                    <a:pt x="31" y="319"/>
                  </a:lnTo>
                  <a:lnTo>
                    <a:pt x="46" y="311"/>
                  </a:lnTo>
                  <a:lnTo>
                    <a:pt x="31" y="288"/>
                  </a:lnTo>
                  <a:lnTo>
                    <a:pt x="23" y="311"/>
                  </a:lnTo>
                  <a:lnTo>
                    <a:pt x="8" y="311"/>
                  </a:lnTo>
                  <a:lnTo>
                    <a:pt x="0" y="212"/>
                  </a:lnTo>
                  <a:lnTo>
                    <a:pt x="0" y="15"/>
                  </a:lnTo>
                  <a:lnTo>
                    <a:pt x="129" y="0"/>
                  </a:lnTo>
                  <a:lnTo>
                    <a:pt x="167" y="137"/>
                  </a:lnTo>
                  <a:lnTo>
                    <a:pt x="189" y="175"/>
                  </a:lnTo>
                  <a:lnTo>
                    <a:pt x="182"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3" name="Freeform 274"/>
            <p:cNvSpPr>
              <a:spLocks/>
            </p:cNvSpPr>
            <p:nvPr/>
          </p:nvSpPr>
          <p:spPr bwMode="auto">
            <a:xfrm>
              <a:off x="3315" y="2353"/>
              <a:ext cx="189" cy="319"/>
            </a:xfrm>
            <a:custGeom>
              <a:avLst/>
              <a:gdLst>
                <a:gd name="T0" fmla="*/ 182 w 189"/>
                <a:gd name="T1" fmla="*/ 197 h 319"/>
                <a:gd name="T2" fmla="*/ 189 w 189"/>
                <a:gd name="T3" fmla="*/ 250 h 319"/>
                <a:gd name="T4" fmla="*/ 53 w 189"/>
                <a:gd name="T5" fmla="*/ 265 h 319"/>
                <a:gd name="T6" fmla="*/ 61 w 189"/>
                <a:gd name="T7" fmla="*/ 303 h 319"/>
                <a:gd name="T8" fmla="*/ 61 w 189"/>
                <a:gd name="T9" fmla="*/ 311 h 319"/>
                <a:gd name="T10" fmla="*/ 31 w 189"/>
                <a:gd name="T11" fmla="*/ 319 h 319"/>
                <a:gd name="T12" fmla="*/ 46 w 189"/>
                <a:gd name="T13" fmla="*/ 311 h 319"/>
                <a:gd name="T14" fmla="*/ 31 w 189"/>
                <a:gd name="T15" fmla="*/ 288 h 319"/>
                <a:gd name="T16" fmla="*/ 23 w 189"/>
                <a:gd name="T17" fmla="*/ 311 h 319"/>
                <a:gd name="T18" fmla="*/ 8 w 189"/>
                <a:gd name="T19" fmla="*/ 311 h 319"/>
                <a:gd name="T20" fmla="*/ 0 w 189"/>
                <a:gd name="T21" fmla="*/ 212 h 319"/>
                <a:gd name="T22" fmla="*/ 0 w 189"/>
                <a:gd name="T23" fmla="*/ 15 h 319"/>
                <a:gd name="T24" fmla="*/ 129 w 189"/>
                <a:gd name="T25" fmla="*/ 0 h 319"/>
                <a:gd name="T26" fmla="*/ 167 w 189"/>
                <a:gd name="T27" fmla="*/ 137 h 319"/>
                <a:gd name="T28" fmla="*/ 189 w 189"/>
                <a:gd name="T29" fmla="*/ 175 h 319"/>
                <a:gd name="T30" fmla="*/ 182 w 189"/>
                <a:gd name="T31" fmla="*/ 197 h 319"/>
                <a:gd name="T32" fmla="*/ 182 w 189"/>
                <a:gd name="T33" fmla="*/ 20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9">
                  <a:moveTo>
                    <a:pt x="182" y="197"/>
                  </a:moveTo>
                  <a:lnTo>
                    <a:pt x="189" y="250"/>
                  </a:lnTo>
                  <a:lnTo>
                    <a:pt x="53" y="265"/>
                  </a:lnTo>
                  <a:lnTo>
                    <a:pt x="61" y="303"/>
                  </a:lnTo>
                  <a:lnTo>
                    <a:pt x="61" y="311"/>
                  </a:lnTo>
                  <a:lnTo>
                    <a:pt x="31" y="319"/>
                  </a:lnTo>
                  <a:lnTo>
                    <a:pt x="46" y="311"/>
                  </a:lnTo>
                  <a:lnTo>
                    <a:pt x="31" y="288"/>
                  </a:lnTo>
                  <a:lnTo>
                    <a:pt x="23" y="311"/>
                  </a:lnTo>
                  <a:lnTo>
                    <a:pt x="8" y="311"/>
                  </a:lnTo>
                  <a:lnTo>
                    <a:pt x="0" y="212"/>
                  </a:lnTo>
                  <a:lnTo>
                    <a:pt x="0" y="15"/>
                  </a:lnTo>
                  <a:lnTo>
                    <a:pt x="129" y="0"/>
                  </a:lnTo>
                  <a:lnTo>
                    <a:pt x="167" y="137"/>
                  </a:lnTo>
                  <a:lnTo>
                    <a:pt x="189" y="175"/>
                  </a:lnTo>
                  <a:lnTo>
                    <a:pt x="182" y="197"/>
                  </a:lnTo>
                  <a:lnTo>
                    <a:pt x="182"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4" name="Freeform 275"/>
            <p:cNvSpPr>
              <a:spLocks/>
            </p:cNvSpPr>
            <p:nvPr/>
          </p:nvSpPr>
          <p:spPr bwMode="auto">
            <a:xfrm>
              <a:off x="1552" y="2520"/>
              <a:ext cx="530" cy="470"/>
            </a:xfrm>
            <a:custGeom>
              <a:avLst/>
              <a:gdLst>
                <a:gd name="T0" fmla="*/ 0 w 530"/>
                <a:gd name="T1" fmla="*/ 265 h 470"/>
                <a:gd name="T2" fmla="*/ 0 w 530"/>
                <a:gd name="T3" fmla="*/ 273 h 470"/>
                <a:gd name="T4" fmla="*/ 30 w 530"/>
                <a:gd name="T5" fmla="*/ 296 h 470"/>
                <a:gd name="T6" fmla="*/ 23 w 530"/>
                <a:gd name="T7" fmla="*/ 326 h 470"/>
                <a:gd name="T8" fmla="*/ 45 w 530"/>
                <a:gd name="T9" fmla="*/ 311 h 470"/>
                <a:gd name="T10" fmla="*/ 45 w 530"/>
                <a:gd name="T11" fmla="*/ 364 h 470"/>
                <a:gd name="T12" fmla="*/ 83 w 530"/>
                <a:gd name="T13" fmla="*/ 371 h 470"/>
                <a:gd name="T14" fmla="*/ 98 w 530"/>
                <a:gd name="T15" fmla="*/ 371 h 470"/>
                <a:gd name="T16" fmla="*/ 98 w 530"/>
                <a:gd name="T17" fmla="*/ 409 h 470"/>
                <a:gd name="T18" fmla="*/ 60 w 530"/>
                <a:gd name="T19" fmla="*/ 447 h 470"/>
                <a:gd name="T20" fmla="*/ 7 w 530"/>
                <a:gd name="T21" fmla="*/ 470 h 470"/>
                <a:gd name="T22" fmla="*/ 68 w 530"/>
                <a:gd name="T23" fmla="*/ 455 h 470"/>
                <a:gd name="T24" fmla="*/ 83 w 530"/>
                <a:gd name="T25" fmla="*/ 432 h 470"/>
                <a:gd name="T26" fmla="*/ 159 w 530"/>
                <a:gd name="T27" fmla="*/ 386 h 470"/>
                <a:gd name="T28" fmla="*/ 159 w 530"/>
                <a:gd name="T29" fmla="*/ 349 h 470"/>
                <a:gd name="T30" fmla="*/ 204 w 530"/>
                <a:gd name="T31" fmla="*/ 265 h 470"/>
                <a:gd name="T32" fmla="*/ 219 w 530"/>
                <a:gd name="T33" fmla="*/ 288 h 470"/>
                <a:gd name="T34" fmla="*/ 227 w 530"/>
                <a:gd name="T35" fmla="*/ 303 h 470"/>
                <a:gd name="T36" fmla="*/ 189 w 530"/>
                <a:gd name="T37" fmla="*/ 356 h 470"/>
                <a:gd name="T38" fmla="*/ 242 w 530"/>
                <a:gd name="T39" fmla="*/ 288 h 470"/>
                <a:gd name="T40" fmla="*/ 265 w 530"/>
                <a:gd name="T41" fmla="*/ 296 h 470"/>
                <a:gd name="T42" fmla="*/ 295 w 530"/>
                <a:gd name="T43" fmla="*/ 318 h 470"/>
                <a:gd name="T44" fmla="*/ 356 w 530"/>
                <a:gd name="T45" fmla="*/ 311 h 470"/>
                <a:gd name="T46" fmla="*/ 356 w 530"/>
                <a:gd name="T47" fmla="*/ 326 h 470"/>
                <a:gd name="T48" fmla="*/ 378 w 530"/>
                <a:gd name="T49" fmla="*/ 318 h 470"/>
                <a:gd name="T50" fmla="*/ 409 w 530"/>
                <a:gd name="T51" fmla="*/ 349 h 470"/>
                <a:gd name="T52" fmla="*/ 401 w 530"/>
                <a:gd name="T53" fmla="*/ 326 h 470"/>
                <a:gd name="T54" fmla="*/ 416 w 530"/>
                <a:gd name="T55" fmla="*/ 311 h 470"/>
                <a:gd name="T56" fmla="*/ 461 w 530"/>
                <a:gd name="T57" fmla="*/ 364 h 470"/>
                <a:gd name="T58" fmla="*/ 492 w 530"/>
                <a:gd name="T59" fmla="*/ 402 h 470"/>
                <a:gd name="T60" fmla="*/ 522 w 530"/>
                <a:gd name="T61" fmla="*/ 417 h 470"/>
                <a:gd name="T62" fmla="*/ 522 w 530"/>
                <a:gd name="T63" fmla="*/ 386 h 470"/>
                <a:gd name="T64" fmla="*/ 416 w 530"/>
                <a:gd name="T65" fmla="*/ 303 h 470"/>
                <a:gd name="T66" fmla="*/ 386 w 530"/>
                <a:gd name="T67" fmla="*/ 311 h 470"/>
                <a:gd name="T68" fmla="*/ 363 w 530"/>
                <a:gd name="T69" fmla="*/ 303 h 470"/>
                <a:gd name="T70" fmla="*/ 287 w 530"/>
                <a:gd name="T71" fmla="*/ 30 h 470"/>
                <a:gd name="T72" fmla="*/ 151 w 530"/>
                <a:gd name="T73" fmla="*/ 0 h 470"/>
                <a:gd name="T74" fmla="*/ 136 w 530"/>
                <a:gd name="T75" fmla="*/ 0 h 470"/>
                <a:gd name="T76" fmla="*/ 106 w 530"/>
                <a:gd name="T77" fmla="*/ 23 h 470"/>
                <a:gd name="T78" fmla="*/ 91 w 530"/>
                <a:gd name="T79" fmla="*/ 23 h 470"/>
                <a:gd name="T80" fmla="*/ 83 w 530"/>
                <a:gd name="T81" fmla="*/ 30 h 470"/>
                <a:gd name="T82" fmla="*/ 38 w 530"/>
                <a:gd name="T83" fmla="*/ 53 h 470"/>
                <a:gd name="T84" fmla="*/ 60 w 530"/>
                <a:gd name="T85" fmla="*/ 114 h 470"/>
                <a:gd name="T86" fmla="*/ 76 w 530"/>
                <a:gd name="T87" fmla="*/ 129 h 470"/>
                <a:gd name="T88" fmla="*/ 76 w 530"/>
                <a:gd name="T89" fmla="*/ 152 h 470"/>
                <a:gd name="T90" fmla="*/ 0 w 530"/>
                <a:gd name="T91" fmla="*/ 144 h 470"/>
                <a:gd name="T92" fmla="*/ 15 w 530"/>
                <a:gd name="T93" fmla="*/ 159 h 470"/>
                <a:gd name="T94" fmla="*/ 53 w 530"/>
                <a:gd name="T95" fmla="*/ 182 h 470"/>
                <a:gd name="T96" fmla="*/ 83 w 530"/>
                <a:gd name="T97" fmla="*/ 182 h 470"/>
                <a:gd name="T98" fmla="*/ 38 w 530"/>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0">
                  <a:moveTo>
                    <a:pt x="38" y="235"/>
                  </a:moveTo>
                  <a:lnTo>
                    <a:pt x="0" y="265"/>
                  </a:lnTo>
                  <a:lnTo>
                    <a:pt x="15" y="265"/>
                  </a:lnTo>
                  <a:lnTo>
                    <a:pt x="0" y="273"/>
                  </a:lnTo>
                  <a:lnTo>
                    <a:pt x="7" y="288"/>
                  </a:lnTo>
                  <a:lnTo>
                    <a:pt x="30" y="296"/>
                  </a:lnTo>
                  <a:lnTo>
                    <a:pt x="15" y="311"/>
                  </a:lnTo>
                  <a:lnTo>
                    <a:pt x="23" y="326"/>
                  </a:lnTo>
                  <a:lnTo>
                    <a:pt x="30" y="333"/>
                  </a:lnTo>
                  <a:lnTo>
                    <a:pt x="45" y="311"/>
                  </a:lnTo>
                  <a:lnTo>
                    <a:pt x="53" y="349"/>
                  </a:lnTo>
                  <a:lnTo>
                    <a:pt x="45" y="364"/>
                  </a:lnTo>
                  <a:lnTo>
                    <a:pt x="68" y="349"/>
                  </a:lnTo>
                  <a:lnTo>
                    <a:pt x="83" y="371"/>
                  </a:lnTo>
                  <a:lnTo>
                    <a:pt x="91" y="356"/>
                  </a:lnTo>
                  <a:lnTo>
                    <a:pt x="98" y="371"/>
                  </a:lnTo>
                  <a:lnTo>
                    <a:pt x="121" y="356"/>
                  </a:lnTo>
                  <a:lnTo>
                    <a:pt x="98" y="409"/>
                  </a:lnTo>
                  <a:lnTo>
                    <a:pt x="60" y="432"/>
                  </a:lnTo>
                  <a:lnTo>
                    <a:pt x="60" y="447"/>
                  </a:lnTo>
                  <a:lnTo>
                    <a:pt x="38" y="440"/>
                  </a:lnTo>
                  <a:lnTo>
                    <a:pt x="7" y="470"/>
                  </a:lnTo>
                  <a:lnTo>
                    <a:pt x="38" y="447"/>
                  </a:lnTo>
                  <a:lnTo>
                    <a:pt x="68" y="455"/>
                  </a:lnTo>
                  <a:lnTo>
                    <a:pt x="83" y="447"/>
                  </a:lnTo>
                  <a:lnTo>
                    <a:pt x="83" y="432"/>
                  </a:lnTo>
                  <a:lnTo>
                    <a:pt x="98" y="432"/>
                  </a:lnTo>
                  <a:lnTo>
                    <a:pt x="159" y="386"/>
                  </a:lnTo>
                  <a:lnTo>
                    <a:pt x="166" y="364"/>
                  </a:lnTo>
                  <a:lnTo>
                    <a:pt x="159" y="349"/>
                  </a:lnTo>
                  <a:lnTo>
                    <a:pt x="204" y="296"/>
                  </a:lnTo>
                  <a:lnTo>
                    <a:pt x="204" y="265"/>
                  </a:lnTo>
                  <a:lnTo>
                    <a:pt x="204" y="296"/>
                  </a:lnTo>
                  <a:lnTo>
                    <a:pt x="219" y="288"/>
                  </a:lnTo>
                  <a:lnTo>
                    <a:pt x="212" y="296"/>
                  </a:lnTo>
                  <a:lnTo>
                    <a:pt x="227" y="303"/>
                  </a:lnTo>
                  <a:lnTo>
                    <a:pt x="197" y="311"/>
                  </a:lnTo>
                  <a:lnTo>
                    <a:pt x="189" y="356"/>
                  </a:lnTo>
                  <a:lnTo>
                    <a:pt x="234" y="326"/>
                  </a:lnTo>
                  <a:lnTo>
                    <a:pt x="242" y="288"/>
                  </a:lnTo>
                  <a:lnTo>
                    <a:pt x="242" y="303"/>
                  </a:lnTo>
                  <a:lnTo>
                    <a:pt x="265" y="296"/>
                  </a:lnTo>
                  <a:lnTo>
                    <a:pt x="257" y="303"/>
                  </a:lnTo>
                  <a:lnTo>
                    <a:pt x="295" y="318"/>
                  </a:lnTo>
                  <a:lnTo>
                    <a:pt x="348" y="318"/>
                  </a:lnTo>
                  <a:lnTo>
                    <a:pt x="356" y="311"/>
                  </a:lnTo>
                  <a:lnTo>
                    <a:pt x="363" y="311"/>
                  </a:lnTo>
                  <a:lnTo>
                    <a:pt x="356" y="326"/>
                  </a:lnTo>
                  <a:lnTo>
                    <a:pt x="378" y="333"/>
                  </a:lnTo>
                  <a:lnTo>
                    <a:pt x="378" y="318"/>
                  </a:lnTo>
                  <a:lnTo>
                    <a:pt x="378" y="333"/>
                  </a:lnTo>
                  <a:lnTo>
                    <a:pt x="409" y="349"/>
                  </a:lnTo>
                  <a:lnTo>
                    <a:pt x="416" y="341"/>
                  </a:lnTo>
                  <a:lnTo>
                    <a:pt x="401" y="326"/>
                  </a:lnTo>
                  <a:lnTo>
                    <a:pt x="431" y="341"/>
                  </a:lnTo>
                  <a:lnTo>
                    <a:pt x="416" y="311"/>
                  </a:lnTo>
                  <a:lnTo>
                    <a:pt x="431" y="341"/>
                  </a:lnTo>
                  <a:lnTo>
                    <a:pt x="461" y="364"/>
                  </a:lnTo>
                  <a:lnTo>
                    <a:pt x="499" y="386"/>
                  </a:lnTo>
                  <a:lnTo>
                    <a:pt x="492" y="402"/>
                  </a:lnTo>
                  <a:lnTo>
                    <a:pt x="507" y="386"/>
                  </a:lnTo>
                  <a:lnTo>
                    <a:pt x="522" y="417"/>
                  </a:lnTo>
                  <a:lnTo>
                    <a:pt x="530" y="409"/>
                  </a:lnTo>
                  <a:lnTo>
                    <a:pt x="522" y="386"/>
                  </a:lnTo>
                  <a:lnTo>
                    <a:pt x="492" y="379"/>
                  </a:lnTo>
                  <a:lnTo>
                    <a:pt x="416" y="303"/>
                  </a:lnTo>
                  <a:lnTo>
                    <a:pt x="393" y="333"/>
                  </a:lnTo>
                  <a:lnTo>
                    <a:pt x="386" y="311"/>
                  </a:lnTo>
                  <a:lnTo>
                    <a:pt x="371" y="318"/>
                  </a:lnTo>
                  <a:lnTo>
                    <a:pt x="363" y="303"/>
                  </a:lnTo>
                  <a:lnTo>
                    <a:pt x="340" y="303"/>
                  </a:lnTo>
                  <a:lnTo>
                    <a:pt x="287" y="30"/>
                  </a:lnTo>
                  <a:lnTo>
                    <a:pt x="181" y="23"/>
                  </a:lnTo>
                  <a:lnTo>
                    <a:pt x="151" y="0"/>
                  </a:lnTo>
                  <a:lnTo>
                    <a:pt x="151" y="15"/>
                  </a:lnTo>
                  <a:lnTo>
                    <a:pt x="136" y="0"/>
                  </a:lnTo>
                  <a:lnTo>
                    <a:pt x="106" y="8"/>
                  </a:lnTo>
                  <a:lnTo>
                    <a:pt x="106" y="23"/>
                  </a:lnTo>
                  <a:lnTo>
                    <a:pt x="106" y="15"/>
                  </a:lnTo>
                  <a:lnTo>
                    <a:pt x="91" y="23"/>
                  </a:lnTo>
                  <a:lnTo>
                    <a:pt x="91" y="30"/>
                  </a:lnTo>
                  <a:lnTo>
                    <a:pt x="83" y="30"/>
                  </a:lnTo>
                  <a:lnTo>
                    <a:pt x="60" y="53"/>
                  </a:lnTo>
                  <a:lnTo>
                    <a:pt x="38" y="53"/>
                  </a:lnTo>
                  <a:lnTo>
                    <a:pt x="30" y="68"/>
                  </a:lnTo>
                  <a:lnTo>
                    <a:pt x="60" y="114"/>
                  </a:lnTo>
                  <a:lnTo>
                    <a:pt x="98" y="136"/>
                  </a:lnTo>
                  <a:lnTo>
                    <a:pt x="76" y="129"/>
                  </a:lnTo>
                  <a:lnTo>
                    <a:pt x="83" y="144"/>
                  </a:lnTo>
                  <a:lnTo>
                    <a:pt x="76" y="152"/>
                  </a:lnTo>
                  <a:lnTo>
                    <a:pt x="45" y="121"/>
                  </a:lnTo>
                  <a:lnTo>
                    <a:pt x="0" y="144"/>
                  </a:lnTo>
                  <a:lnTo>
                    <a:pt x="23" y="159"/>
                  </a:lnTo>
                  <a:lnTo>
                    <a:pt x="15" y="159"/>
                  </a:lnTo>
                  <a:lnTo>
                    <a:pt x="15" y="182"/>
                  </a:lnTo>
                  <a:lnTo>
                    <a:pt x="53" y="182"/>
                  </a:lnTo>
                  <a:lnTo>
                    <a:pt x="60" y="197"/>
                  </a:lnTo>
                  <a:lnTo>
                    <a:pt x="83" y="182"/>
                  </a:lnTo>
                  <a:lnTo>
                    <a:pt x="76" y="220"/>
                  </a:lnTo>
                  <a:lnTo>
                    <a:pt x="38" y="23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5" name="Freeform 276"/>
            <p:cNvSpPr>
              <a:spLocks/>
            </p:cNvSpPr>
            <p:nvPr/>
          </p:nvSpPr>
          <p:spPr bwMode="auto">
            <a:xfrm>
              <a:off x="1552" y="2520"/>
              <a:ext cx="530" cy="470"/>
            </a:xfrm>
            <a:custGeom>
              <a:avLst/>
              <a:gdLst>
                <a:gd name="T0" fmla="*/ 0 w 530"/>
                <a:gd name="T1" fmla="*/ 265 h 470"/>
                <a:gd name="T2" fmla="*/ 0 w 530"/>
                <a:gd name="T3" fmla="*/ 273 h 470"/>
                <a:gd name="T4" fmla="*/ 30 w 530"/>
                <a:gd name="T5" fmla="*/ 296 h 470"/>
                <a:gd name="T6" fmla="*/ 23 w 530"/>
                <a:gd name="T7" fmla="*/ 326 h 470"/>
                <a:gd name="T8" fmla="*/ 45 w 530"/>
                <a:gd name="T9" fmla="*/ 311 h 470"/>
                <a:gd name="T10" fmla="*/ 45 w 530"/>
                <a:gd name="T11" fmla="*/ 364 h 470"/>
                <a:gd name="T12" fmla="*/ 83 w 530"/>
                <a:gd name="T13" fmla="*/ 371 h 470"/>
                <a:gd name="T14" fmla="*/ 98 w 530"/>
                <a:gd name="T15" fmla="*/ 371 h 470"/>
                <a:gd name="T16" fmla="*/ 98 w 530"/>
                <a:gd name="T17" fmla="*/ 409 h 470"/>
                <a:gd name="T18" fmla="*/ 60 w 530"/>
                <a:gd name="T19" fmla="*/ 447 h 470"/>
                <a:gd name="T20" fmla="*/ 7 w 530"/>
                <a:gd name="T21" fmla="*/ 470 h 470"/>
                <a:gd name="T22" fmla="*/ 68 w 530"/>
                <a:gd name="T23" fmla="*/ 455 h 470"/>
                <a:gd name="T24" fmla="*/ 83 w 530"/>
                <a:gd name="T25" fmla="*/ 432 h 470"/>
                <a:gd name="T26" fmla="*/ 159 w 530"/>
                <a:gd name="T27" fmla="*/ 386 h 470"/>
                <a:gd name="T28" fmla="*/ 159 w 530"/>
                <a:gd name="T29" fmla="*/ 349 h 470"/>
                <a:gd name="T30" fmla="*/ 204 w 530"/>
                <a:gd name="T31" fmla="*/ 265 h 470"/>
                <a:gd name="T32" fmla="*/ 219 w 530"/>
                <a:gd name="T33" fmla="*/ 288 h 470"/>
                <a:gd name="T34" fmla="*/ 227 w 530"/>
                <a:gd name="T35" fmla="*/ 303 h 470"/>
                <a:gd name="T36" fmla="*/ 189 w 530"/>
                <a:gd name="T37" fmla="*/ 356 h 470"/>
                <a:gd name="T38" fmla="*/ 242 w 530"/>
                <a:gd name="T39" fmla="*/ 288 h 470"/>
                <a:gd name="T40" fmla="*/ 265 w 530"/>
                <a:gd name="T41" fmla="*/ 296 h 470"/>
                <a:gd name="T42" fmla="*/ 295 w 530"/>
                <a:gd name="T43" fmla="*/ 318 h 470"/>
                <a:gd name="T44" fmla="*/ 356 w 530"/>
                <a:gd name="T45" fmla="*/ 311 h 470"/>
                <a:gd name="T46" fmla="*/ 356 w 530"/>
                <a:gd name="T47" fmla="*/ 326 h 470"/>
                <a:gd name="T48" fmla="*/ 378 w 530"/>
                <a:gd name="T49" fmla="*/ 318 h 470"/>
                <a:gd name="T50" fmla="*/ 409 w 530"/>
                <a:gd name="T51" fmla="*/ 349 h 470"/>
                <a:gd name="T52" fmla="*/ 401 w 530"/>
                <a:gd name="T53" fmla="*/ 326 h 470"/>
                <a:gd name="T54" fmla="*/ 416 w 530"/>
                <a:gd name="T55" fmla="*/ 311 h 470"/>
                <a:gd name="T56" fmla="*/ 461 w 530"/>
                <a:gd name="T57" fmla="*/ 364 h 470"/>
                <a:gd name="T58" fmla="*/ 492 w 530"/>
                <a:gd name="T59" fmla="*/ 402 h 470"/>
                <a:gd name="T60" fmla="*/ 522 w 530"/>
                <a:gd name="T61" fmla="*/ 417 h 470"/>
                <a:gd name="T62" fmla="*/ 522 w 530"/>
                <a:gd name="T63" fmla="*/ 386 h 470"/>
                <a:gd name="T64" fmla="*/ 416 w 530"/>
                <a:gd name="T65" fmla="*/ 303 h 470"/>
                <a:gd name="T66" fmla="*/ 386 w 530"/>
                <a:gd name="T67" fmla="*/ 311 h 470"/>
                <a:gd name="T68" fmla="*/ 363 w 530"/>
                <a:gd name="T69" fmla="*/ 303 h 470"/>
                <a:gd name="T70" fmla="*/ 287 w 530"/>
                <a:gd name="T71" fmla="*/ 30 h 470"/>
                <a:gd name="T72" fmla="*/ 151 w 530"/>
                <a:gd name="T73" fmla="*/ 0 h 470"/>
                <a:gd name="T74" fmla="*/ 136 w 530"/>
                <a:gd name="T75" fmla="*/ 0 h 470"/>
                <a:gd name="T76" fmla="*/ 106 w 530"/>
                <a:gd name="T77" fmla="*/ 23 h 470"/>
                <a:gd name="T78" fmla="*/ 91 w 530"/>
                <a:gd name="T79" fmla="*/ 23 h 470"/>
                <a:gd name="T80" fmla="*/ 83 w 530"/>
                <a:gd name="T81" fmla="*/ 30 h 470"/>
                <a:gd name="T82" fmla="*/ 38 w 530"/>
                <a:gd name="T83" fmla="*/ 53 h 470"/>
                <a:gd name="T84" fmla="*/ 60 w 530"/>
                <a:gd name="T85" fmla="*/ 114 h 470"/>
                <a:gd name="T86" fmla="*/ 76 w 530"/>
                <a:gd name="T87" fmla="*/ 129 h 470"/>
                <a:gd name="T88" fmla="*/ 76 w 530"/>
                <a:gd name="T89" fmla="*/ 152 h 470"/>
                <a:gd name="T90" fmla="*/ 0 w 530"/>
                <a:gd name="T91" fmla="*/ 144 h 470"/>
                <a:gd name="T92" fmla="*/ 15 w 530"/>
                <a:gd name="T93" fmla="*/ 159 h 470"/>
                <a:gd name="T94" fmla="*/ 53 w 530"/>
                <a:gd name="T95" fmla="*/ 182 h 470"/>
                <a:gd name="T96" fmla="*/ 83 w 530"/>
                <a:gd name="T97" fmla="*/ 182 h 470"/>
                <a:gd name="T98" fmla="*/ 38 w 530"/>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0">
                  <a:moveTo>
                    <a:pt x="38" y="235"/>
                  </a:moveTo>
                  <a:lnTo>
                    <a:pt x="0" y="265"/>
                  </a:lnTo>
                  <a:lnTo>
                    <a:pt x="15" y="265"/>
                  </a:lnTo>
                  <a:lnTo>
                    <a:pt x="0" y="273"/>
                  </a:lnTo>
                  <a:lnTo>
                    <a:pt x="7" y="288"/>
                  </a:lnTo>
                  <a:lnTo>
                    <a:pt x="30" y="296"/>
                  </a:lnTo>
                  <a:lnTo>
                    <a:pt x="15" y="311"/>
                  </a:lnTo>
                  <a:lnTo>
                    <a:pt x="23" y="326"/>
                  </a:lnTo>
                  <a:lnTo>
                    <a:pt x="30" y="333"/>
                  </a:lnTo>
                  <a:lnTo>
                    <a:pt x="45" y="311"/>
                  </a:lnTo>
                  <a:lnTo>
                    <a:pt x="53" y="349"/>
                  </a:lnTo>
                  <a:lnTo>
                    <a:pt x="45" y="364"/>
                  </a:lnTo>
                  <a:lnTo>
                    <a:pt x="68" y="349"/>
                  </a:lnTo>
                  <a:lnTo>
                    <a:pt x="83" y="371"/>
                  </a:lnTo>
                  <a:lnTo>
                    <a:pt x="91" y="356"/>
                  </a:lnTo>
                  <a:lnTo>
                    <a:pt x="98" y="371"/>
                  </a:lnTo>
                  <a:lnTo>
                    <a:pt x="121" y="356"/>
                  </a:lnTo>
                  <a:lnTo>
                    <a:pt x="98" y="409"/>
                  </a:lnTo>
                  <a:lnTo>
                    <a:pt x="60" y="432"/>
                  </a:lnTo>
                  <a:lnTo>
                    <a:pt x="60" y="447"/>
                  </a:lnTo>
                  <a:lnTo>
                    <a:pt x="38" y="440"/>
                  </a:lnTo>
                  <a:lnTo>
                    <a:pt x="7" y="470"/>
                  </a:lnTo>
                  <a:lnTo>
                    <a:pt x="38" y="447"/>
                  </a:lnTo>
                  <a:lnTo>
                    <a:pt x="68" y="455"/>
                  </a:lnTo>
                  <a:lnTo>
                    <a:pt x="83" y="447"/>
                  </a:lnTo>
                  <a:lnTo>
                    <a:pt x="83" y="432"/>
                  </a:lnTo>
                  <a:lnTo>
                    <a:pt x="98" y="432"/>
                  </a:lnTo>
                  <a:lnTo>
                    <a:pt x="159" y="386"/>
                  </a:lnTo>
                  <a:lnTo>
                    <a:pt x="166" y="364"/>
                  </a:lnTo>
                  <a:lnTo>
                    <a:pt x="159" y="349"/>
                  </a:lnTo>
                  <a:lnTo>
                    <a:pt x="204" y="296"/>
                  </a:lnTo>
                  <a:lnTo>
                    <a:pt x="204" y="265"/>
                  </a:lnTo>
                  <a:lnTo>
                    <a:pt x="204" y="296"/>
                  </a:lnTo>
                  <a:lnTo>
                    <a:pt x="219" y="288"/>
                  </a:lnTo>
                  <a:lnTo>
                    <a:pt x="212" y="296"/>
                  </a:lnTo>
                  <a:lnTo>
                    <a:pt x="227" y="303"/>
                  </a:lnTo>
                  <a:lnTo>
                    <a:pt x="197" y="311"/>
                  </a:lnTo>
                  <a:lnTo>
                    <a:pt x="189" y="356"/>
                  </a:lnTo>
                  <a:lnTo>
                    <a:pt x="234" y="326"/>
                  </a:lnTo>
                  <a:lnTo>
                    <a:pt x="242" y="288"/>
                  </a:lnTo>
                  <a:lnTo>
                    <a:pt x="242" y="303"/>
                  </a:lnTo>
                  <a:lnTo>
                    <a:pt x="265" y="296"/>
                  </a:lnTo>
                  <a:lnTo>
                    <a:pt x="257" y="303"/>
                  </a:lnTo>
                  <a:lnTo>
                    <a:pt x="295" y="318"/>
                  </a:lnTo>
                  <a:lnTo>
                    <a:pt x="348" y="318"/>
                  </a:lnTo>
                  <a:lnTo>
                    <a:pt x="356" y="311"/>
                  </a:lnTo>
                  <a:lnTo>
                    <a:pt x="363" y="311"/>
                  </a:lnTo>
                  <a:lnTo>
                    <a:pt x="356" y="326"/>
                  </a:lnTo>
                  <a:lnTo>
                    <a:pt x="378" y="333"/>
                  </a:lnTo>
                  <a:lnTo>
                    <a:pt x="378" y="318"/>
                  </a:lnTo>
                  <a:lnTo>
                    <a:pt x="378" y="333"/>
                  </a:lnTo>
                  <a:lnTo>
                    <a:pt x="409" y="349"/>
                  </a:lnTo>
                  <a:lnTo>
                    <a:pt x="416" y="341"/>
                  </a:lnTo>
                  <a:lnTo>
                    <a:pt x="401" y="326"/>
                  </a:lnTo>
                  <a:lnTo>
                    <a:pt x="431" y="341"/>
                  </a:lnTo>
                  <a:lnTo>
                    <a:pt x="416" y="311"/>
                  </a:lnTo>
                  <a:lnTo>
                    <a:pt x="431" y="341"/>
                  </a:lnTo>
                  <a:lnTo>
                    <a:pt x="461" y="364"/>
                  </a:lnTo>
                  <a:lnTo>
                    <a:pt x="499" y="386"/>
                  </a:lnTo>
                  <a:lnTo>
                    <a:pt x="492" y="402"/>
                  </a:lnTo>
                  <a:lnTo>
                    <a:pt x="507" y="386"/>
                  </a:lnTo>
                  <a:lnTo>
                    <a:pt x="522" y="417"/>
                  </a:lnTo>
                  <a:lnTo>
                    <a:pt x="530" y="409"/>
                  </a:lnTo>
                  <a:lnTo>
                    <a:pt x="522" y="386"/>
                  </a:lnTo>
                  <a:lnTo>
                    <a:pt x="492" y="379"/>
                  </a:lnTo>
                  <a:lnTo>
                    <a:pt x="416" y="303"/>
                  </a:lnTo>
                  <a:lnTo>
                    <a:pt x="393" y="333"/>
                  </a:lnTo>
                  <a:lnTo>
                    <a:pt x="386" y="311"/>
                  </a:lnTo>
                  <a:lnTo>
                    <a:pt x="371" y="318"/>
                  </a:lnTo>
                  <a:lnTo>
                    <a:pt x="363" y="303"/>
                  </a:lnTo>
                  <a:lnTo>
                    <a:pt x="340" y="303"/>
                  </a:lnTo>
                  <a:lnTo>
                    <a:pt x="287" y="30"/>
                  </a:lnTo>
                  <a:lnTo>
                    <a:pt x="181" y="23"/>
                  </a:lnTo>
                  <a:lnTo>
                    <a:pt x="151" y="0"/>
                  </a:lnTo>
                  <a:lnTo>
                    <a:pt x="151" y="15"/>
                  </a:lnTo>
                  <a:lnTo>
                    <a:pt x="136" y="0"/>
                  </a:lnTo>
                  <a:lnTo>
                    <a:pt x="106" y="8"/>
                  </a:lnTo>
                  <a:lnTo>
                    <a:pt x="106" y="23"/>
                  </a:lnTo>
                  <a:lnTo>
                    <a:pt x="106" y="15"/>
                  </a:lnTo>
                  <a:lnTo>
                    <a:pt x="91" y="23"/>
                  </a:lnTo>
                  <a:lnTo>
                    <a:pt x="91" y="30"/>
                  </a:lnTo>
                  <a:lnTo>
                    <a:pt x="83" y="30"/>
                  </a:lnTo>
                  <a:lnTo>
                    <a:pt x="60" y="53"/>
                  </a:lnTo>
                  <a:lnTo>
                    <a:pt x="38" y="53"/>
                  </a:lnTo>
                  <a:lnTo>
                    <a:pt x="30" y="68"/>
                  </a:lnTo>
                  <a:lnTo>
                    <a:pt x="60" y="114"/>
                  </a:lnTo>
                  <a:lnTo>
                    <a:pt x="98" y="136"/>
                  </a:lnTo>
                  <a:lnTo>
                    <a:pt x="76" y="129"/>
                  </a:lnTo>
                  <a:lnTo>
                    <a:pt x="83" y="144"/>
                  </a:lnTo>
                  <a:lnTo>
                    <a:pt x="76" y="152"/>
                  </a:lnTo>
                  <a:lnTo>
                    <a:pt x="45" y="121"/>
                  </a:lnTo>
                  <a:lnTo>
                    <a:pt x="0" y="144"/>
                  </a:lnTo>
                  <a:lnTo>
                    <a:pt x="23" y="159"/>
                  </a:lnTo>
                  <a:lnTo>
                    <a:pt x="15" y="159"/>
                  </a:lnTo>
                  <a:lnTo>
                    <a:pt x="15" y="182"/>
                  </a:lnTo>
                  <a:lnTo>
                    <a:pt x="53" y="182"/>
                  </a:lnTo>
                  <a:lnTo>
                    <a:pt x="60" y="197"/>
                  </a:lnTo>
                  <a:lnTo>
                    <a:pt x="83" y="182"/>
                  </a:lnTo>
                  <a:lnTo>
                    <a:pt x="76" y="220"/>
                  </a:lnTo>
                  <a:lnTo>
                    <a:pt x="38" y="235"/>
                  </a:lnTo>
                  <a:lnTo>
                    <a:pt x="38"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6" name="Freeform 277"/>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1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79 h 402"/>
                <a:gd name="T28" fmla="*/ 295 w 348"/>
                <a:gd name="T29" fmla="*/ 402 h 402"/>
                <a:gd name="T30" fmla="*/ 348 w 348"/>
                <a:gd name="T3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402">
                  <a:moveTo>
                    <a:pt x="348" y="38"/>
                  </a:moveTo>
                  <a:lnTo>
                    <a:pt x="98" y="0"/>
                  </a:lnTo>
                  <a:lnTo>
                    <a:pt x="83" y="61"/>
                  </a:lnTo>
                  <a:lnTo>
                    <a:pt x="68" y="46"/>
                  </a:lnTo>
                  <a:lnTo>
                    <a:pt x="53" y="46"/>
                  </a:lnTo>
                  <a:lnTo>
                    <a:pt x="45" y="114"/>
                  </a:lnTo>
                  <a:lnTo>
                    <a:pt x="61" y="167"/>
                  </a:lnTo>
                  <a:lnTo>
                    <a:pt x="38" y="182"/>
                  </a:lnTo>
                  <a:lnTo>
                    <a:pt x="30" y="213"/>
                  </a:lnTo>
                  <a:lnTo>
                    <a:pt x="15" y="220"/>
                  </a:lnTo>
                  <a:lnTo>
                    <a:pt x="23" y="258"/>
                  </a:lnTo>
                  <a:lnTo>
                    <a:pt x="8" y="258"/>
                  </a:lnTo>
                  <a:lnTo>
                    <a:pt x="0" y="273"/>
                  </a:lnTo>
                  <a:lnTo>
                    <a:pt x="189" y="379"/>
                  </a:lnTo>
                  <a:lnTo>
                    <a:pt x="295" y="402"/>
                  </a:lnTo>
                  <a:lnTo>
                    <a:pt x="348"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7" name="Freeform 278"/>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1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79 h 402"/>
                <a:gd name="T28" fmla="*/ 295 w 348"/>
                <a:gd name="T29" fmla="*/ 402 h 402"/>
                <a:gd name="T30" fmla="*/ 348 w 348"/>
                <a:gd name="T31" fmla="*/ 38 h 402"/>
                <a:gd name="T32" fmla="*/ 348 w 348"/>
                <a:gd name="T33" fmla="*/ 4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8" h="402">
                  <a:moveTo>
                    <a:pt x="348" y="38"/>
                  </a:moveTo>
                  <a:lnTo>
                    <a:pt x="98" y="0"/>
                  </a:lnTo>
                  <a:lnTo>
                    <a:pt x="83" y="61"/>
                  </a:lnTo>
                  <a:lnTo>
                    <a:pt x="68" y="46"/>
                  </a:lnTo>
                  <a:lnTo>
                    <a:pt x="53" y="46"/>
                  </a:lnTo>
                  <a:lnTo>
                    <a:pt x="45" y="114"/>
                  </a:lnTo>
                  <a:lnTo>
                    <a:pt x="61" y="167"/>
                  </a:lnTo>
                  <a:lnTo>
                    <a:pt x="38" y="182"/>
                  </a:lnTo>
                  <a:lnTo>
                    <a:pt x="30" y="213"/>
                  </a:lnTo>
                  <a:lnTo>
                    <a:pt x="15" y="220"/>
                  </a:lnTo>
                  <a:lnTo>
                    <a:pt x="23" y="258"/>
                  </a:lnTo>
                  <a:lnTo>
                    <a:pt x="8" y="258"/>
                  </a:lnTo>
                  <a:lnTo>
                    <a:pt x="0" y="273"/>
                  </a:lnTo>
                  <a:lnTo>
                    <a:pt x="189" y="379"/>
                  </a:lnTo>
                  <a:lnTo>
                    <a:pt x="295" y="402"/>
                  </a:lnTo>
                  <a:lnTo>
                    <a:pt x="348" y="38"/>
                  </a:lnTo>
                  <a:lnTo>
                    <a:pt x="348"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8" name="Freeform 279"/>
            <p:cNvSpPr>
              <a:spLocks/>
            </p:cNvSpPr>
            <p:nvPr/>
          </p:nvSpPr>
          <p:spPr bwMode="auto">
            <a:xfrm>
              <a:off x="2975" y="2277"/>
              <a:ext cx="257" cy="235"/>
            </a:xfrm>
            <a:custGeom>
              <a:avLst/>
              <a:gdLst>
                <a:gd name="T0" fmla="*/ 257 w 257"/>
                <a:gd name="T1" fmla="*/ 31 h 235"/>
                <a:gd name="T2" fmla="*/ 219 w 257"/>
                <a:gd name="T3" fmla="*/ 38 h 235"/>
                <a:gd name="T4" fmla="*/ 234 w 257"/>
                <a:gd name="T5" fmla="*/ 16 h 235"/>
                <a:gd name="T6" fmla="*/ 227 w 257"/>
                <a:gd name="T7" fmla="*/ 0 h 235"/>
                <a:gd name="T8" fmla="*/ 196 w 257"/>
                <a:gd name="T9" fmla="*/ 0 h 235"/>
                <a:gd name="T10" fmla="*/ 0 w 257"/>
                <a:gd name="T11" fmla="*/ 8 h 235"/>
                <a:gd name="T12" fmla="*/ 15 w 257"/>
                <a:gd name="T13" fmla="*/ 84 h 235"/>
                <a:gd name="T14" fmla="*/ 15 w 257"/>
                <a:gd name="T15" fmla="*/ 190 h 235"/>
                <a:gd name="T16" fmla="*/ 37 w 257"/>
                <a:gd name="T17" fmla="*/ 197 h 235"/>
                <a:gd name="T18" fmla="*/ 37 w 257"/>
                <a:gd name="T19" fmla="*/ 235 h 235"/>
                <a:gd name="T20" fmla="*/ 189 w 257"/>
                <a:gd name="T21" fmla="*/ 228 h 235"/>
                <a:gd name="T22" fmla="*/ 196 w 257"/>
                <a:gd name="T23" fmla="*/ 213 h 235"/>
                <a:gd name="T24" fmla="*/ 196 w 257"/>
                <a:gd name="T25" fmla="*/ 197 h 235"/>
                <a:gd name="T26" fmla="*/ 181 w 257"/>
                <a:gd name="T27" fmla="*/ 197 h 235"/>
                <a:gd name="T28" fmla="*/ 181 w 257"/>
                <a:gd name="T29" fmla="*/ 182 h 235"/>
                <a:gd name="T30" fmla="*/ 196 w 257"/>
                <a:gd name="T31" fmla="*/ 182 h 235"/>
                <a:gd name="T32" fmla="*/ 189 w 257"/>
                <a:gd name="T33" fmla="*/ 167 h 235"/>
                <a:gd name="T34" fmla="*/ 204 w 257"/>
                <a:gd name="T35" fmla="*/ 152 h 235"/>
                <a:gd name="T36" fmla="*/ 196 w 257"/>
                <a:gd name="T37" fmla="*/ 152 h 235"/>
                <a:gd name="T38" fmla="*/ 219 w 257"/>
                <a:gd name="T39" fmla="*/ 137 h 235"/>
                <a:gd name="T40" fmla="*/ 219 w 257"/>
                <a:gd name="T41" fmla="*/ 114 h 235"/>
                <a:gd name="T42" fmla="*/ 227 w 257"/>
                <a:gd name="T43" fmla="*/ 107 h 235"/>
                <a:gd name="T44" fmla="*/ 227 w 257"/>
                <a:gd name="T45" fmla="*/ 99 h 235"/>
                <a:gd name="T46" fmla="*/ 242 w 257"/>
                <a:gd name="T47" fmla="*/ 91 h 235"/>
                <a:gd name="T48" fmla="*/ 234 w 257"/>
                <a:gd name="T49" fmla="*/ 69 h 235"/>
                <a:gd name="T50" fmla="*/ 249 w 257"/>
                <a:gd name="T51" fmla="*/ 61 h 235"/>
                <a:gd name="T52" fmla="*/ 242 w 257"/>
                <a:gd name="T53" fmla="*/ 53 h 235"/>
                <a:gd name="T54" fmla="*/ 257 w 257"/>
                <a:gd name="T55" fmla="*/ 38 h 235"/>
                <a:gd name="T56" fmla="*/ 257 w 257"/>
                <a:gd name="T57" fmla="*/ 3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35">
                  <a:moveTo>
                    <a:pt x="257" y="31"/>
                  </a:moveTo>
                  <a:lnTo>
                    <a:pt x="219" y="38"/>
                  </a:lnTo>
                  <a:lnTo>
                    <a:pt x="234" y="16"/>
                  </a:lnTo>
                  <a:lnTo>
                    <a:pt x="227" y="0"/>
                  </a:lnTo>
                  <a:lnTo>
                    <a:pt x="196" y="0"/>
                  </a:lnTo>
                  <a:lnTo>
                    <a:pt x="0" y="8"/>
                  </a:lnTo>
                  <a:lnTo>
                    <a:pt x="15" y="84"/>
                  </a:lnTo>
                  <a:lnTo>
                    <a:pt x="15" y="190"/>
                  </a:lnTo>
                  <a:lnTo>
                    <a:pt x="37" y="197"/>
                  </a:lnTo>
                  <a:lnTo>
                    <a:pt x="37" y="235"/>
                  </a:lnTo>
                  <a:lnTo>
                    <a:pt x="189" y="228"/>
                  </a:lnTo>
                  <a:lnTo>
                    <a:pt x="196" y="213"/>
                  </a:lnTo>
                  <a:lnTo>
                    <a:pt x="196" y="197"/>
                  </a:lnTo>
                  <a:lnTo>
                    <a:pt x="181" y="197"/>
                  </a:lnTo>
                  <a:lnTo>
                    <a:pt x="181" y="182"/>
                  </a:lnTo>
                  <a:lnTo>
                    <a:pt x="196" y="182"/>
                  </a:lnTo>
                  <a:lnTo>
                    <a:pt x="189" y="167"/>
                  </a:lnTo>
                  <a:lnTo>
                    <a:pt x="204" y="152"/>
                  </a:lnTo>
                  <a:lnTo>
                    <a:pt x="196" y="152"/>
                  </a:lnTo>
                  <a:lnTo>
                    <a:pt x="219" y="137"/>
                  </a:lnTo>
                  <a:lnTo>
                    <a:pt x="219" y="114"/>
                  </a:lnTo>
                  <a:lnTo>
                    <a:pt x="227" y="107"/>
                  </a:lnTo>
                  <a:lnTo>
                    <a:pt x="227" y="99"/>
                  </a:lnTo>
                  <a:lnTo>
                    <a:pt x="242" y="91"/>
                  </a:lnTo>
                  <a:lnTo>
                    <a:pt x="234" y="69"/>
                  </a:lnTo>
                  <a:lnTo>
                    <a:pt x="249" y="61"/>
                  </a:lnTo>
                  <a:lnTo>
                    <a:pt x="242" y="53"/>
                  </a:lnTo>
                  <a:lnTo>
                    <a:pt x="257" y="38"/>
                  </a:lnTo>
                  <a:lnTo>
                    <a:pt x="257"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9" name="Freeform 280"/>
            <p:cNvSpPr>
              <a:spLocks/>
            </p:cNvSpPr>
            <p:nvPr/>
          </p:nvSpPr>
          <p:spPr bwMode="auto">
            <a:xfrm>
              <a:off x="2975" y="2277"/>
              <a:ext cx="257" cy="235"/>
            </a:xfrm>
            <a:custGeom>
              <a:avLst/>
              <a:gdLst>
                <a:gd name="T0" fmla="*/ 257 w 257"/>
                <a:gd name="T1" fmla="*/ 31 h 235"/>
                <a:gd name="T2" fmla="*/ 219 w 257"/>
                <a:gd name="T3" fmla="*/ 38 h 235"/>
                <a:gd name="T4" fmla="*/ 234 w 257"/>
                <a:gd name="T5" fmla="*/ 16 h 235"/>
                <a:gd name="T6" fmla="*/ 227 w 257"/>
                <a:gd name="T7" fmla="*/ 0 h 235"/>
                <a:gd name="T8" fmla="*/ 196 w 257"/>
                <a:gd name="T9" fmla="*/ 0 h 235"/>
                <a:gd name="T10" fmla="*/ 0 w 257"/>
                <a:gd name="T11" fmla="*/ 8 h 235"/>
                <a:gd name="T12" fmla="*/ 15 w 257"/>
                <a:gd name="T13" fmla="*/ 84 h 235"/>
                <a:gd name="T14" fmla="*/ 15 w 257"/>
                <a:gd name="T15" fmla="*/ 190 h 235"/>
                <a:gd name="T16" fmla="*/ 37 w 257"/>
                <a:gd name="T17" fmla="*/ 197 h 235"/>
                <a:gd name="T18" fmla="*/ 37 w 257"/>
                <a:gd name="T19" fmla="*/ 235 h 235"/>
                <a:gd name="T20" fmla="*/ 189 w 257"/>
                <a:gd name="T21" fmla="*/ 228 h 235"/>
                <a:gd name="T22" fmla="*/ 196 w 257"/>
                <a:gd name="T23" fmla="*/ 213 h 235"/>
                <a:gd name="T24" fmla="*/ 196 w 257"/>
                <a:gd name="T25" fmla="*/ 197 h 235"/>
                <a:gd name="T26" fmla="*/ 181 w 257"/>
                <a:gd name="T27" fmla="*/ 197 h 235"/>
                <a:gd name="T28" fmla="*/ 181 w 257"/>
                <a:gd name="T29" fmla="*/ 182 h 235"/>
                <a:gd name="T30" fmla="*/ 196 w 257"/>
                <a:gd name="T31" fmla="*/ 182 h 235"/>
                <a:gd name="T32" fmla="*/ 189 w 257"/>
                <a:gd name="T33" fmla="*/ 167 h 235"/>
                <a:gd name="T34" fmla="*/ 204 w 257"/>
                <a:gd name="T35" fmla="*/ 152 h 235"/>
                <a:gd name="T36" fmla="*/ 196 w 257"/>
                <a:gd name="T37" fmla="*/ 152 h 235"/>
                <a:gd name="T38" fmla="*/ 219 w 257"/>
                <a:gd name="T39" fmla="*/ 137 h 235"/>
                <a:gd name="T40" fmla="*/ 219 w 257"/>
                <a:gd name="T41" fmla="*/ 114 h 235"/>
                <a:gd name="T42" fmla="*/ 227 w 257"/>
                <a:gd name="T43" fmla="*/ 107 h 235"/>
                <a:gd name="T44" fmla="*/ 227 w 257"/>
                <a:gd name="T45" fmla="*/ 99 h 235"/>
                <a:gd name="T46" fmla="*/ 242 w 257"/>
                <a:gd name="T47" fmla="*/ 91 h 235"/>
                <a:gd name="T48" fmla="*/ 234 w 257"/>
                <a:gd name="T49" fmla="*/ 69 h 235"/>
                <a:gd name="T50" fmla="*/ 249 w 257"/>
                <a:gd name="T51" fmla="*/ 61 h 235"/>
                <a:gd name="T52" fmla="*/ 242 w 257"/>
                <a:gd name="T53" fmla="*/ 53 h 235"/>
                <a:gd name="T54" fmla="*/ 257 w 257"/>
                <a:gd name="T55" fmla="*/ 38 h 235"/>
                <a:gd name="T56" fmla="*/ 257 w 257"/>
                <a:gd name="T57" fmla="*/ 31 h 235"/>
                <a:gd name="T58" fmla="*/ 257 w 257"/>
                <a:gd name="T59"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35">
                  <a:moveTo>
                    <a:pt x="257" y="31"/>
                  </a:moveTo>
                  <a:lnTo>
                    <a:pt x="219" y="38"/>
                  </a:lnTo>
                  <a:lnTo>
                    <a:pt x="234" y="16"/>
                  </a:lnTo>
                  <a:lnTo>
                    <a:pt x="227" y="0"/>
                  </a:lnTo>
                  <a:lnTo>
                    <a:pt x="196" y="0"/>
                  </a:lnTo>
                  <a:lnTo>
                    <a:pt x="0" y="8"/>
                  </a:lnTo>
                  <a:lnTo>
                    <a:pt x="15" y="84"/>
                  </a:lnTo>
                  <a:lnTo>
                    <a:pt x="15" y="190"/>
                  </a:lnTo>
                  <a:lnTo>
                    <a:pt x="37" y="197"/>
                  </a:lnTo>
                  <a:lnTo>
                    <a:pt x="37" y="235"/>
                  </a:lnTo>
                  <a:lnTo>
                    <a:pt x="189" y="228"/>
                  </a:lnTo>
                  <a:lnTo>
                    <a:pt x="196" y="213"/>
                  </a:lnTo>
                  <a:lnTo>
                    <a:pt x="196" y="197"/>
                  </a:lnTo>
                  <a:lnTo>
                    <a:pt x="181" y="197"/>
                  </a:lnTo>
                  <a:lnTo>
                    <a:pt x="181" y="182"/>
                  </a:lnTo>
                  <a:lnTo>
                    <a:pt x="196" y="182"/>
                  </a:lnTo>
                  <a:lnTo>
                    <a:pt x="189" y="167"/>
                  </a:lnTo>
                  <a:lnTo>
                    <a:pt x="204" y="152"/>
                  </a:lnTo>
                  <a:lnTo>
                    <a:pt x="196" y="152"/>
                  </a:lnTo>
                  <a:lnTo>
                    <a:pt x="219" y="137"/>
                  </a:lnTo>
                  <a:lnTo>
                    <a:pt x="219" y="114"/>
                  </a:lnTo>
                  <a:lnTo>
                    <a:pt x="227" y="107"/>
                  </a:lnTo>
                  <a:lnTo>
                    <a:pt x="227" y="99"/>
                  </a:lnTo>
                  <a:lnTo>
                    <a:pt x="242" y="91"/>
                  </a:lnTo>
                  <a:lnTo>
                    <a:pt x="234" y="69"/>
                  </a:lnTo>
                  <a:lnTo>
                    <a:pt x="249" y="61"/>
                  </a:lnTo>
                  <a:lnTo>
                    <a:pt x="242" y="53"/>
                  </a:lnTo>
                  <a:lnTo>
                    <a:pt x="257" y="38"/>
                  </a:lnTo>
                  <a:lnTo>
                    <a:pt x="257" y="31"/>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70" name="Freeform 281"/>
            <p:cNvSpPr>
              <a:spLocks/>
            </p:cNvSpPr>
            <p:nvPr/>
          </p:nvSpPr>
          <p:spPr bwMode="auto">
            <a:xfrm>
              <a:off x="1552" y="1739"/>
              <a:ext cx="409" cy="690"/>
            </a:xfrm>
            <a:custGeom>
              <a:avLst/>
              <a:gdLst>
                <a:gd name="T0" fmla="*/ 393 w 409"/>
                <a:gd name="T1" fmla="*/ 546 h 690"/>
                <a:gd name="T2" fmla="*/ 181 w 409"/>
                <a:gd name="T3" fmla="*/ 235 h 690"/>
                <a:gd name="T4" fmla="*/ 234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6 h 690"/>
                <a:gd name="T24" fmla="*/ 60 w 409"/>
                <a:gd name="T25" fmla="*/ 266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7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1 w 409"/>
                <a:gd name="T55" fmla="*/ 569 h 690"/>
                <a:gd name="T56" fmla="*/ 181 w 409"/>
                <a:gd name="T57" fmla="*/ 584 h 690"/>
                <a:gd name="T58" fmla="*/ 197 w 409"/>
                <a:gd name="T59" fmla="*/ 591 h 690"/>
                <a:gd name="T60" fmla="*/ 219 w 409"/>
                <a:gd name="T61" fmla="*/ 622 h 690"/>
                <a:gd name="T62" fmla="*/ 227 w 409"/>
                <a:gd name="T63" fmla="*/ 675 h 690"/>
                <a:gd name="T64" fmla="*/ 356 w 409"/>
                <a:gd name="T65" fmla="*/ 690 h 690"/>
                <a:gd name="T66" fmla="*/ 371 w 409"/>
                <a:gd name="T67" fmla="*/ 690 h 690"/>
                <a:gd name="T68" fmla="*/ 363 w 409"/>
                <a:gd name="T69" fmla="*/ 652 h 690"/>
                <a:gd name="T70" fmla="*/ 378 w 409"/>
                <a:gd name="T71" fmla="*/ 645 h 690"/>
                <a:gd name="T72" fmla="*/ 386 w 409"/>
                <a:gd name="T73" fmla="*/ 614 h 690"/>
                <a:gd name="T74" fmla="*/ 409 w 409"/>
                <a:gd name="T75" fmla="*/ 599 h 690"/>
                <a:gd name="T76" fmla="*/ 393 w 409"/>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9"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6"/>
                  </a:lnTo>
                  <a:lnTo>
                    <a:pt x="60" y="266"/>
                  </a:lnTo>
                  <a:lnTo>
                    <a:pt x="53" y="273"/>
                  </a:lnTo>
                  <a:lnTo>
                    <a:pt x="60" y="311"/>
                  </a:lnTo>
                  <a:lnTo>
                    <a:pt x="45" y="296"/>
                  </a:lnTo>
                  <a:lnTo>
                    <a:pt x="45" y="281"/>
                  </a:lnTo>
                  <a:lnTo>
                    <a:pt x="38" y="319"/>
                  </a:lnTo>
                  <a:lnTo>
                    <a:pt x="60" y="341"/>
                  </a:lnTo>
                  <a:lnTo>
                    <a:pt x="45" y="379"/>
                  </a:lnTo>
                  <a:lnTo>
                    <a:pt x="83" y="447"/>
                  </a:lnTo>
                  <a:lnTo>
                    <a:pt x="76" y="463"/>
                  </a:lnTo>
                  <a:lnTo>
                    <a:pt x="91" y="470"/>
                  </a:lnTo>
                  <a:lnTo>
                    <a:pt x="83" y="508"/>
                  </a:lnTo>
                  <a:lnTo>
                    <a:pt x="91" y="516"/>
                  </a:lnTo>
                  <a:lnTo>
                    <a:pt x="136" y="531"/>
                  </a:lnTo>
                  <a:lnTo>
                    <a:pt x="151" y="554"/>
                  </a:lnTo>
                  <a:lnTo>
                    <a:pt x="181" y="569"/>
                  </a:lnTo>
                  <a:lnTo>
                    <a:pt x="181" y="584"/>
                  </a:lnTo>
                  <a:lnTo>
                    <a:pt x="197" y="591"/>
                  </a:lnTo>
                  <a:lnTo>
                    <a:pt x="219" y="622"/>
                  </a:lnTo>
                  <a:lnTo>
                    <a:pt x="227" y="675"/>
                  </a:lnTo>
                  <a:lnTo>
                    <a:pt x="356" y="690"/>
                  </a:lnTo>
                  <a:lnTo>
                    <a:pt x="371" y="690"/>
                  </a:lnTo>
                  <a:lnTo>
                    <a:pt x="363" y="652"/>
                  </a:lnTo>
                  <a:lnTo>
                    <a:pt x="378" y="645"/>
                  </a:lnTo>
                  <a:lnTo>
                    <a:pt x="386" y="614"/>
                  </a:lnTo>
                  <a:lnTo>
                    <a:pt x="409" y="599"/>
                  </a:lnTo>
                  <a:lnTo>
                    <a:pt x="393" y="5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1" name="Freeform 282"/>
            <p:cNvSpPr>
              <a:spLocks/>
            </p:cNvSpPr>
            <p:nvPr/>
          </p:nvSpPr>
          <p:spPr bwMode="auto">
            <a:xfrm>
              <a:off x="1552" y="1739"/>
              <a:ext cx="409" cy="690"/>
            </a:xfrm>
            <a:custGeom>
              <a:avLst/>
              <a:gdLst>
                <a:gd name="T0" fmla="*/ 393 w 409"/>
                <a:gd name="T1" fmla="*/ 546 h 690"/>
                <a:gd name="T2" fmla="*/ 181 w 409"/>
                <a:gd name="T3" fmla="*/ 235 h 690"/>
                <a:gd name="T4" fmla="*/ 234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6 h 690"/>
                <a:gd name="T24" fmla="*/ 60 w 409"/>
                <a:gd name="T25" fmla="*/ 266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7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1 w 409"/>
                <a:gd name="T55" fmla="*/ 569 h 690"/>
                <a:gd name="T56" fmla="*/ 181 w 409"/>
                <a:gd name="T57" fmla="*/ 584 h 690"/>
                <a:gd name="T58" fmla="*/ 197 w 409"/>
                <a:gd name="T59" fmla="*/ 591 h 690"/>
                <a:gd name="T60" fmla="*/ 219 w 409"/>
                <a:gd name="T61" fmla="*/ 622 h 690"/>
                <a:gd name="T62" fmla="*/ 227 w 409"/>
                <a:gd name="T63" fmla="*/ 675 h 690"/>
                <a:gd name="T64" fmla="*/ 356 w 409"/>
                <a:gd name="T65" fmla="*/ 690 h 690"/>
                <a:gd name="T66" fmla="*/ 371 w 409"/>
                <a:gd name="T67" fmla="*/ 690 h 690"/>
                <a:gd name="T68" fmla="*/ 363 w 409"/>
                <a:gd name="T69" fmla="*/ 652 h 690"/>
                <a:gd name="T70" fmla="*/ 378 w 409"/>
                <a:gd name="T71" fmla="*/ 645 h 690"/>
                <a:gd name="T72" fmla="*/ 386 w 409"/>
                <a:gd name="T73" fmla="*/ 614 h 690"/>
                <a:gd name="T74" fmla="*/ 409 w 409"/>
                <a:gd name="T75" fmla="*/ 599 h 690"/>
                <a:gd name="T76" fmla="*/ 393 w 409"/>
                <a:gd name="T77" fmla="*/ 546 h 690"/>
                <a:gd name="T78" fmla="*/ 393 w 409"/>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9"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6"/>
                  </a:lnTo>
                  <a:lnTo>
                    <a:pt x="60" y="266"/>
                  </a:lnTo>
                  <a:lnTo>
                    <a:pt x="53" y="273"/>
                  </a:lnTo>
                  <a:lnTo>
                    <a:pt x="60" y="311"/>
                  </a:lnTo>
                  <a:lnTo>
                    <a:pt x="45" y="296"/>
                  </a:lnTo>
                  <a:lnTo>
                    <a:pt x="45" y="281"/>
                  </a:lnTo>
                  <a:lnTo>
                    <a:pt x="38" y="319"/>
                  </a:lnTo>
                  <a:lnTo>
                    <a:pt x="60" y="341"/>
                  </a:lnTo>
                  <a:lnTo>
                    <a:pt x="45" y="379"/>
                  </a:lnTo>
                  <a:lnTo>
                    <a:pt x="83" y="447"/>
                  </a:lnTo>
                  <a:lnTo>
                    <a:pt x="76" y="463"/>
                  </a:lnTo>
                  <a:lnTo>
                    <a:pt x="91" y="470"/>
                  </a:lnTo>
                  <a:lnTo>
                    <a:pt x="83" y="508"/>
                  </a:lnTo>
                  <a:lnTo>
                    <a:pt x="91" y="516"/>
                  </a:lnTo>
                  <a:lnTo>
                    <a:pt x="136" y="531"/>
                  </a:lnTo>
                  <a:lnTo>
                    <a:pt x="151" y="554"/>
                  </a:lnTo>
                  <a:lnTo>
                    <a:pt x="181" y="569"/>
                  </a:lnTo>
                  <a:lnTo>
                    <a:pt x="181" y="584"/>
                  </a:lnTo>
                  <a:lnTo>
                    <a:pt x="197" y="591"/>
                  </a:lnTo>
                  <a:lnTo>
                    <a:pt x="219" y="622"/>
                  </a:lnTo>
                  <a:lnTo>
                    <a:pt x="227" y="675"/>
                  </a:lnTo>
                  <a:lnTo>
                    <a:pt x="356" y="690"/>
                  </a:lnTo>
                  <a:lnTo>
                    <a:pt x="371" y="690"/>
                  </a:lnTo>
                  <a:lnTo>
                    <a:pt x="363" y="652"/>
                  </a:lnTo>
                  <a:lnTo>
                    <a:pt x="378" y="645"/>
                  </a:lnTo>
                  <a:lnTo>
                    <a:pt x="386" y="614"/>
                  </a:lnTo>
                  <a:lnTo>
                    <a:pt x="409" y="599"/>
                  </a:lnTo>
                  <a:lnTo>
                    <a:pt x="393" y="546"/>
                  </a:lnTo>
                  <a:lnTo>
                    <a:pt x="393"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72" name="Freeform 283"/>
            <p:cNvSpPr>
              <a:spLocks/>
            </p:cNvSpPr>
            <p:nvPr/>
          </p:nvSpPr>
          <p:spPr bwMode="auto">
            <a:xfrm>
              <a:off x="2248" y="1959"/>
              <a:ext cx="371" cy="288"/>
            </a:xfrm>
            <a:custGeom>
              <a:avLst/>
              <a:gdLst>
                <a:gd name="T0" fmla="*/ 363 w 371"/>
                <a:gd name="T1" fmla="*/ 91 h 288"/>
                <a:gd name="T2" fmla="*/ 371 w 371"/>
                <a:gd name="T3" fmla="*/ 30 h 288"/>
                <a:gd name="T4" fmla="*/ 273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288">
                  <a:moveTo>
                    <a:pt x="363" y="91"/>
                  </a:moveTo>
                  <a:lnTo>
                    <a:pt x="371" y="30"/>
                  </a:lnTo>
                  <a:lnTo>
                    <a:pt x="273" y="23"/>
                  </a:lnTo>
                  <a:lnTo>
                    <a:pt x="38" y="0"/>
                  </a:lnTo>
                  <a:lnTo>
                    <a:pt x="0" y="250"/>
                  </a:lnTo>
                  <a:lnTo>
                    <a:pt x="303" y="281"/>
                  </a:lnTo>
                  <a:lnTo>
                    <a:pt x="356" y="288"/>
                  </a:lnTo>
                  <a:lnTo>
                    <a:pt x="363" y="9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3" name="Freeform 284"/>
            <p:cNvSpPr>
              <a:spLocks/>
            </p:cNvSpPr>
            <p:nvPr/>
          </p:nvSpPr>
          <p:spPr bwMode="auto">
            <a:xfrm>
              <a:off x="2248" y="1959"/>
              <a:ext cx="371" cy="288"/>
            </a:xfrm>
            <a:custGeom>
              <a:avLst/>
              <a:gdLst>
                <a:gd name="T0" fmla="*/ 363 w 371"/>
                <a:gd name="T1" fmla="*/ 91 h 288"/>
                <a:gd name="T2" fmla="*/ 371 w 371"/>
                <a:gd name="T3" fmla="*/ 30 h 288"/>
                <a:gd name="T4" fmla="*/ 273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88">
                  <a:moveTo>
                    <a:pt x="363" y="91"/>
                  </a:moveTo>
                  <a:lnTo>
                    <a:pt x="371" y="30"/>
                  </a:lnTo>
                  <a:lnTo>
                    <a:pt x="273" y="23"/>
                  </a:lnTo>
                  <a:lnTo>
                    <a:pt x="38" y="0"/>
                  </a:lnTo>
                  <a:lnTo>
                    <a:pt x="0" y="250"/>
                  </a:lnTo>
                  <a:lnTo>
                    <a:pt x="303" y="281"/>
                  </a:lnTo>
                  <a:lnTo>
                    <a:pt x="356" y="288"/>
                  </a:lnTo>
                  <a:lnTo>
                    <a:pt x="363" y="91"/>
                  </a:lnTo>
                  <a:lnTo>
                    <a:pt x="363"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74" name="Freeform 285"/>
            <p:cNvSpPr>
              <a:spLocks/>
            </p:cNvSpPr>
            <p:nvPr/>
          </p:nvSpPr>
          <p:spPr bwMode="auto">
            <a:xfrm>
              <a:off x="3966" y="1792"/>
              <a:ext cx="83" cy="84"/>
            </a:xfrm>
            <a:custGeom>
              <a:avLst/>
              <a:gdLst>
                <a:gd name="T0" fmla="*/ 76 w 83"/>
                <a:gd name="T1" fmla="*/ 0 h 84"/>
                <a:gd name="T2" fmla="*/ 0 w 83"/>
                <a:gd name="T3" fmla="*/ 16 h 84"/>
                <a:gd name="T4" fmla="*/ 8 w 83"/>
                <a:gd name="T5" fmla="*/ 69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76" y="0"/>
                  </a:moveTo>
                  <a:lnTo>
                    <a:pt x="0" y="16"/>
                  </a:lnTo>
                  <a:lnTo>
                    <a:pt x="8" y="69"/>
                  </a:lnTo>
                  <a:lnTo>
                    <a:pt x="0" y="76"/>
                  </a:lnTo>
                  <a:lnTo>
                    <a:pt x="8" y="84"/>
                  </a:lnTo>
                  <a:lnTo>
                    <a:pt x="38" y="53"/>
                  </a:lnTo>
                  <a:lnTo>
                    <a:pt x="61" y="53"/>
                  </a:lnTo>
                  <a:lnTo>
                    <a:pt x="83" y="38"/>
                  </a:lnTo>
                  <a:lnTo>
                    <a:pt x="76"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5" name="Freeform 286"/>
            <p:cNvSpPr>
              <a:spLocks/>
            </p:cNvSpPr>
            <p:nvPr/>
          </p:nvSpPr>
          <p:spPr bwMode="auto">
            <a:xfrm>
              <a:off x="3966" y="1792"/>
              <a:ext cx="83" cy="84"/>
            </a:xfrm>
            <a:custGeom>
              <a:avLst/>
              <a:gdLst>
                <a:gd name="T0" fmla="*/ 76 w 83"/>
                <a:gd name="T1" fmla="*/ 0 h 84"/>
                <a:gd name="T2" fmla="*/ 0 w 83"/>
                <a:gd name="T3" fmla="*/ 16 h 84"/>
                <a:gd name="T4" fmla="*/ 8 w 83"/>
                <a:gd name="T5" fmla="*/ 69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 name="T18" fmla="*/ 76 w 83"/>
                <a:gd name="T19"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76" y="0"/>
                  </a:moveTo>
                  <a:lnTo>
                    <a:pt x="0" y="16"/>
                  </a:lnTo>
                  <a:lnTo>
                    <a:pt x="8" y="69"/>
                  </a:lnTo>
                  <a:lnTo>
                    <a:pt x="0" y="76"/>
                  </a:lnTo>
                  <a:lnTo>
                    <a:pt x="8" y="84"/>
                  </a:lnTo>
                  <a:lnTo>
                    <a:pt x="38" y="53"/>
                  </a:lnTo>
                  <a:lnTo>
                    <a:pt x="61" y="53"/>
                  </a:lnTo>
                  <a:lnTo>
                    <a:pt x="83" y="38"/>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76" name="Freeform 287"/>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6 w 53"/>
                <a:gd name="T7" fmla="*/ 7 h 91"/>
                <a:gd name="T8" fmla="*/ 16 w 53"/>
                <a:gd name="T9" fmla="*/ 0 h 91"/>
                <a:gd name="T10" fmla="*/ 0 w 53"/>
                <a:gd name="T11" fmla="*/ 15 h 91"/>
                <a:gd name="T12" fmla="*/ 16 w 53"/>
                <a:gd name="T13" fmla="*/ 91 h 91"/>
                <a:gd name="T14" fmla="*/ 46 w 53"/>
                <a:gd name="T15" fmla="*/ 83 h 91"/>
                <a:gd name="T16" fmla="*/ 53 w 53"/>
                <a:gd name="T17" fmla="*/ 83 h 91"/>
                <a:gd name="T18" fmla="*/ 46 w 53"/>
                <a:gd name="T1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91">
                  <a:moveTo>
                    <a:pt x="46" y="75"/>
                  </a:moveTo>
                  <a:lnTo>
                    <a:pt x="46" y="60"/>
                  </a:lnTo>
                  <a:lnTo>
                    <a:pt x="8" y="22"/>
                  </a:lnTo>
                  <a:lnTo>
                    <a:pt x="16" y="7"/>
                  </a:lnTo>
                  <a:lnTo>
                    <a:pt x="16" y="0"/>
                  </a:lnTo>
                  <a:lnTo>
                    <a:pt x="0" y="15"/>
                  </a:lnTo>
                  <a:lnTo>
                    <a:pt x="16" y="91"/>
                  </a:lnTo>
                  <a:lnTo>
                    <a:pt x="46" y="83"/>
                  </a:lnTo>
                  <a:lnTo>
                    <a:pt x="53" y="83"/>
                  </a:lnTo>
                  <a:lnTo>
                    <a:pt x="46" y="7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7" name="Freeform 288"/>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6 w 53"/>
                <a:gd name="T7" fmla="*/ 7 h 91"/>
                <a:gd name="T8" fmla="*/ 16 w 53"/>
                <a:gd name="T9" fmla="*/ 0 h 91"/>
                <a:gd name="T10" fmla="*/ 0 w 53"/>
                <a:gd name="T11" fmla="*/ 15 h 91"/>
                <a:gd name="T12" fmla="*/ 16 w 53"/>
                <a:gd name="T13" fmla="*/ 91 h 91"/>
                <a:gd name="T14" fmla="*/ 46 w 53"/>
                <a:gd name="T15" fmla="*/ 83 h 91"/>
                <a:gd name="T16" fmla="*/ 53 w 53"/>
                <a:gd name="T17" fmla="*/ 83 h 91"/>
                <a:gd name="T18" fmla="*/ 46 w 53"/>
                <a:gd name="T19" fmla="*/ 75 h 91"/>
                <a:gd name="T20" fmla="*/ 46 w 53"/>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91">
                  <a:moveTo>
                    <a:pt x="46" y="75"/>
                  </a:moveTo>
                  <a:lnTo>
                    <a:pt x="46" y="60"/>
                  </a:lnTo>
                  <a:lnTo>
                    <a:pt x="8" y="22"/>
                  </a:lnTo>
                  <a:lnTo>
                    <a:pt x="16" y="7"/>
                  </a:lnTo>
                  <a:lnTo>
                    <a:pt x="16" y="0"/>
                  </a:lnTo>
                  <a:lnTo>
                    <a:pt x="0" y="15"/>
                  </a:lnTo>
                  <a:lnTo>
                    <a:pt x="16" y="91"/>
                  </a:lnTo>
                  <a:lnTo>
                    <a:pt x="46" y="83"/>
                  </a:lnTo>
                  <a:lnTo>
                    <a:pt x="53" y="83"/>
                  </a:lnTo>
                  <a:lnTo>
                    <a:pt x="46" y="75"/>
                  </a:lnTo>
                  <a:lnTo>
                    <a:pt x="4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78" name="Freeform 289"/>
            <p:cNvSpPr>
              <a:spLocks/>
            </p:cNvSpPr>
            <p:nvPr/>
          </p:nvSpPr>
          <p:spPr bwMode="auto">
            <a:xfrm>
              <a:off x="3837" y="2042"/>
              <a:ext cx="8" cy="8"/>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9" name="Freeform 290"/>
            <p:cNvSpPr>
              <a:spLocks/>
            </p:cNvSpPr>
            <p:nvPr/>
          </p:nvSpPr>
          <p:spPr bwMode="auto">
            <a:xfrm>
              <a:off x="3837"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Lst>
              <a:ahLst/>
              <a:cxnLst>
                <a:cxn ang="0">
                  <a:pos x="T0" y="T1"/>
                </a:cxn>
                <a:cxn ang="0">
                  <a:pos x="T2" y="T3"/>
                </a:cxn>
                <a:cxn ang="0">
                  <a:pos x="T4" y="T5"/>
                </a:cxn>
                <a:cxn ang="0">
                  <a:pos x="T6" y="T7"/>
                </a:cxn>
                <a:cxn ang="0">
                  <a:pos x="T8" y="T9"/>
                </a:cxn>
              </a:cxnLst>
              <a:rect l="0" t="0" r="r" b="b"/>
              <a:pathLst>
                <a:path w="8" h="16">
                  <a:moveTo>
                    <a:pt x="0" y="8"/>
                  </a:moveTo>
                  <a:lnTo>
                    <a:pt x="0" y="0"/>
                  </a:lnTo>
                  <a:lnTo>
                    <a:pt x="8" y="0"/>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80" name="Freeform 291"/>
            <p:cNvSpPr>
              <a:spLocks/>
            </p:cNvSpPr>
            <p:nvPr/>
          </p:nvSpPr>
          <p:spPr bwMode="auto">
            <a:xfrm>
              <a:off x="3368" y="2596"/>
              <a:ext cx="454" cy="348"/>
            </a:xfrm>
            <a:custGeom>
              <a:avLst/>
              <a:gdLst>
                <a:gd name="T0" fmla="*/ 454 w 454"/>
                <a:gd name="T1" fmla="*/ 235 h 348"/>
                <a:gd name="T2" fmla="*/ 409 w 454"/>
                <a:gd name="T3" fmla="*/ 159 h 348"/>
                <a:gd name="T4" fmla="*/ 401 w 454"/>
                <a:gd name="T5" fmla="*/ 129 h 348"/>
                <a:gd name="T6" fmla="*/ 356 w 454"/>
                <a:gd name="T7" fmla="*/ 68 h 348"/>
                <a:gd name="T8" fmla="*/ 333 w 454"/>
                <a:gd name="T9" fmla="*/ 0 h 348"/>
                <a:gd name="T10" fmla="*/ 303 w 454"/>
                <a:gd name="T11" fmla="*/ 0 h 348"/>
                <a:gd name="T12" fmla="*/ 303 w 454"/>
                <a:gd name="T13" fmla="*/ 30 h 348"/>
                <a:gd name="T14" fmla="*/ 295 w 454"/>
                <a:gd name="T15" fmla="*/ 30 h 348"/>
                <a:gd name="T16" fmla="*/ 295 w 454"/>
                <a:gd name="T17" fmla="*/ 15 h 348"/>
                <a:gd name="T18" fmla="*/ 152 w 454"/>
                <a:gd name="T19" fmla="*/ 30 h 348"/>
                <a:gd name="T20" fmla="*/ 136 w 454"/>
                <a:gd name="T21" fmla="*/ 7 h 348"/>
                <a:gd name="T22" fmla="*/ 0 w 454"/>
                <a:gd name="T23" fmla="*/ 22 h 348"/>
                <a:gd name="T24" fmla="*/ 8 w 454"/>
                <a:gd name="T25" fmla="*/ 60 h 348"/>
                <a:gd name="T26" fmla="*/ 8 w 454"/>
                <a:gd name="T27" fmla="*/ 68 h 348"/>
                <a:gd name="T28" fmla="*/ 15 w 454"/>
                <a:gd name="T29" fmla="*/ 60 h 348"/>
                <a:gd name="T30" fmla="*/ 23 w 454"/>
                <a:gd name="T31" fmla="*/ 53 h 348"/>
                <a:gd name="T32" fmla="*/ 30 w 454"/>
                <a:gd name="T33" fmla="*/ 60 h 348"/>
                <a:gd name="T34" fmla="*/ 30 w 454"/>
                <a:gd name="T35" fmla="*/ 45 h 348"/>
                <a:gd name="T36" fmla="*/ 38 w 454"/>
                <a:gd name="T37" fmla="*/ 53 h 348"/>
                <a:gd name="T38" fmla="*/ 23 w 454"/>
                <a:gd name="T39" fmla="*/ 60 h 348"/>
                <a:gd name="T40" fmla="*/ 76 w 454"/>
                <a:gd name="T41" fmla="*/ 45 h 348"/>
                <a:gd name="T42" fmla="*/ 83 w 454"/>
                <a:gd name="T43" fmla="*/ 53 h 348"/>
                <a:gd name="T44" fmla="*/ 61 w 454"/>
                <a:gd name="T45" fmla="*/ 60 h 348"/>
                <a:gd name="T46" fmla="*/ 106 w 454"/>
                <a:gd name="T47" fmla="*/ 68 h 348"/>
                <a:gd name="T48" fmla="*/ 99 w 454"/>
                <a:gd name="T49" fmla="*/ 60 h 348"/>
                <a:gd name="T50" fmla="*/ 114 w 454"/>
                <a:gd name="T51" fmla="*/ 53 h 348"/>
                <a:gd name="T52" fmla="*/ 106 w 454"/>
                <a:gd name="T53" fmla="*/ 68 h 348"/>
                <a:gd name="T54" fmla="*/ 121 w 454"/>
                <a:gd name="T55" fmla="*/ 76 h 348"/>
                <a:gd name="T56" fmla="*/ 106 w 454"/>
                <a:gd name="T57" fmla="*/ 68 h 348"/>
                <a:gd name="T58" fmla="*/ 129 w 454"/>
                <a:gd name="T59" fmla="*/ 83 h 348"/>
                <a:gd name="T60" fmla="*/ 129 w 454"/>
                <a:gd name="T61" fmla="*/ 98 h 348"/>
                <a:gd name="T62" fmla="*/ 144 w 454"/>
                <a:gd name="T63" fmla="*/ 98 h 348"/>
                <a:gd name="T64" fmla="*/ 182 w 454"/>
                <a:gd name="T65" fmla="*/ 76 h 348"/>
                <a:gd name="T66" fmla="*/ 182 w 454"/>
                <a:gd name="T67" fmla="*/ 68 h 348"/>
                <a:gd name="T68" fmla="*/ 189 w 454"/>
                <a:gd name="T69" fmla="*/ 60 h 348"/>
                <a:gd name="T70" fmla="*/ 220 w 454"/>
                <a:gd name="T71" fmla="*/ 68 h 348"/>
                <a:gd name="T72" fmla="*/ 258 w 454"/>
                <a:gd name="T73" fmla="*/ 113 h 348"/>
                <a:gd name="T74" fmla="*/ 273 w 454"/>
                <a:gd name="T75" fmla="*/ 113 h 348"/>
                <a:gd name="T76" fmla="*/ 288 w 454"/>
                <a:gd name="T77" fmla="*/ 151 h 348"/>
                <a:gd name="T78" fmla="*/ 280 w 454"/>
                <a:gd name="T79" fmla="*/ 197 h 348"/>
                <a:gd name="T80" fmla="*/ 295 w 454"/>
                <a:gd name="T81" fmla="*/ 204 h 348"/>
                <a:gd name="T82" fmla="*/ 295 w 454"/>
                <a:gd name="T83" fmla="*/ 189 h 348"/>
                <a:gd name="T84" fmla="*/ 288 w 454"/>
                <a:gd name="T85" fmla="*/ 182 h 348"/>
                <a:gd name="T86" fmla="*/ 303 w 454"/>
                <a:gd name="T87" fmla="*/ 189 h 348"/>
                <a:gd name="T88" fmla="*/ 311 w 454"/>
                <a:gd name="T89" fmla="*/ 182 h 348"/>
                <a:gd name="T90" fmla="*/ 295 w 454"/>
                <a:gd name="T91" fmla="*/ 212 h 348"/>
                <a:gd name="T92" fmla="*/ 311 w 454"/>
                <a:gd name="T93" fmla="*/ 212 h 348"/>
                <a:gd name="T94" fmla="*/ 295 w 454"/>
                <a:gd name="T95" fmla="*/ 220 h 348"/>
                <a:gd name="T96" fmla="*/ 326 w 454"/>
                <a:gd name="T97" fmla="*/ 250 h 348"/>
                <a:gd name="T98" fmla="*/ 333 w 454"/>
                <a:gd name="T99" fmla="*/ 257 h 348"/>
                <a:gd name="T100" fmla="*/ 326 w 454"/>
                <a:gd name="T101" fmla="*/ 242 h 348"/>
                <a:gd name="T102" fmla="*/ 341 w 454"/>
                <a:gd name="T103" fmla="*/ 242 h 348"/>
                <a:gd name="T104" fmla="*/ 341 w 454"/>
                <a:gd name="T105" fmla="*/ 273 h 348"/>
                <a:gd name="T106" fmla="*/ 356 w 454"/>
                <a:gd name="T107" fmla="*/ 257 h 348"/>
                <a:gd name="T108" fmla="*/ 341 w 454"/>
                <a:gd name="T109" fmla="*/ 273 h 348"/>
                <a:gd name="T110" fmla="*/ 348 w 454"/>
                <a:gd name="T111" fmla="*/ 273 h 348"/>
                <a:gd name="T112" fmla="*/ 363 w 454"/>
                <a:gd name="T113" fmla="*/ 310 h 348"/>
                <a:gd name="T114" fmla="*/ 394 w 454"/>
                <a:gd name="T115" fmla="*/ 318 h 348"/>
                <a:gd name="T116" fmla="*/ 409 w 454"/>
                <a:gd name="T117" fmla="*/ 348 h 348"/>
                <a:gd name="T118" fmla="*/ 447 w 454"/>
                <a:gd name="T119" fmla="*/ 333 h 348"/>
                <a:gd name="T120" fmla="*/ 454 w 454"/>
                <a:gd name="T121" fmla="*/ 295 h 348"/>
                <a:gd name="T122" fmla="*/ 454 w 454"/>
                <a:gd name="T123" fmla="*/ 23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8">
                  <a:moveTo>
                    <a:pt x="454" y="235"/>
                  </a:moveTo>
                  <a:lnTo>
                    <a:pt x="409" y="159"/>
                  </a:lnTo>
                  <a:lnTo>
                    <a:pt x="401" y="129"/>
                  </a:lnTo>
                  <a:lnTo>
                    <a:pt x="356" y="68"/>
                  </a:lnTo>
                  <a:lnTo>
                    <a:pt x="333" y="0"/>
                  </a:lnTo>
                  <a:lnTo>
                    <a:pt x="303" y="0"/>
                  </a:lnTo>
                  <a:lnTo>
                    <a:pt x="303" y="30"/>
                  </a:lnTo>
                  <a:lnTo>
                    <a:pt x="295" y="30"/>
                  </a:lnTo>
                  <a:lnTo>
                    <a:pt x="295" y="15"/>
                  </a:lnTo>
                  <a:lnTo>
                    <a:pt x="152" y="30"/>
                  </a:lnTo>
                  <a:lnTo>
                    <a:pt x="136" y="7"/>
                  </a:lnTo>
                  <a:lnTo>
                    <a:pt x="0" y="22"/>
                  </a:lnTo>
                  <a:lnTo>
                    <a:pt x="8" y="60"/>
                  </a:lnTo>
                  <a:lnTo>
                    <a:pt x="8" y="68"/>
                  </a:lnTo>
                  <a:lnTo>
                    <a:pt x="15" y="60"/>
                  </a:lnTo>
                  <a:lnTo>
                    <a:pt x="23" y="53"/>
                  </a:lnTo>
                  <a:lnTo>
                    <a:pt x="30" y="60"/>
                  </a:lnTo>
                  <a:lnTo>
                    <a:pt x="30" y="45"/>
                  </a:lnTo>
                  <a:lnTo>
                    <a:pt x="38" y="53"/>
                  </a:lnTo>
                  <a:lnTo>
                    <a:pt x="23" y="60"/>
                  </a:lnTo>
                  <a:lnTo>
                    <a:pt x="76" y="45"/>
                  </a:lnTo>
                  <a:lnTo>
                    <a:pt x="83" y="53"/>
                  </a:lnTo>
                  <a:lnTo>
                    <a:pt x="61" y="60"/>
                  </a:lnTo>
                  <a:lnTo>
                    <a:pt x="106" y="68"/>
                  </a:lnTo>
                  <a:lnTo>
                    <a:pt x="99" y="60"/>
                  </a:lnTo>
                  <a:lnTo>
                    <a:pt x="114" y="53"/>
                  </a:lnTo>
                  <a:lnTo>
                    <a:pt x="106" y="68"/>
                  </a:lnTo>
                  <a:lnTo>
                    <a:pt x="121" y="76"/>
                  </a:lnTo>
                  <a:lnTo>
                    <a:pt x="106" y="68"/>
                  </a:lnTo>
                  <a:lnTo>
                    <a:pt x="129" y="83"/>
                  </a:lnTo>
                  <a:lnTo>
                    <a:pt x="129" y="98"/>
                  </a:lnTo>
                  <a:lnTo>
                    <a:pt x="144" y="98"/>
                  </a:lnTo>
                  <a:lnTo>
                    <a:pt x="182" y="76"/>
                  </a:lnTo>
                  <a:lnTo>
                    <a:pt x="182" y="68"/>
                  </a:lnTo>
                  <a:lnTo>
                    <a:pt x="189" y="60"/>
                  </a:lnTo>
                  <a:lnTo>
                    <a:pt x="220" y="68"/>
                  </a:lnTo>
                  <a:lnTo>
                    <a:pt x="258" y="113"/>
                  </a:lnTo>
                  <a:lnTo>
                    <a:pt x="273" y="113"/>
                  </a:lnTo>
                  <a:lnTo>
                    <a:pt x="288" y="151"/>
                  </a:lnTo>
                  <a:lnTo>
                    <a:pt x="280" y="197"/>
                  </a:lnTo>
                  <a:lnTo>
                    <a:pt x="295" y="204"/>
                  </a:lnTo>
                  <a:lnTo>
                    <a:pt x="295" y="189"/>
                  </a:lnTo>
                  <a:lnTo>
                    <a:pt x="288" y="182"/>
                  </a:lnTo>
                  <a:lnTo>
                    <a:pt x="303" y="189"/>
                  </a:lnTo>
                  <a:lnTo>
                    <a:pt x="311" y="182"/>
                  </a:lnTo>
                  <a:lnTo>
                    <a:pt x="295" y="212"/>
                  </a:lnTo>
                  <a:lnTo>
                    <a:pt x="311" y="212"/>
                  </a:lnTo>
                  <a:lnTo>
                    <a:pt x="295" y="220"/>
                  </a:lnTo>
                  <a:lnTo>
                    <a:pt x="326" y="250"/>
                  </a:lnTo>
                  <a:lnTo>
                    <a:pt x="333" y="257"/>
                  </a:lnTo>
                  <a:lnTo>
                    <a:pt x="326" y="242"/>
                  </a:lnTo>
                  <a:lnTo>
                    <a:pt x="341" y="242"/>
                  </a:lnTo>
                  <a:lnTo>
                    <a:pt x="341" y="273"/>
                  </a:lnTo>
                  <a:lnTo>
                    <a:pt x="356" y="257"/>
                  </a:lnTo>
                  <a:lnTo>
                    <a:pt x="341" y="273"/>
                  </a:lnTo>
                  <a:lnTo>
                    <a:pt x="348" y="273"/>
                  </a:lnTo>
                  <a:lnTo>
                    <a:pt x="363" y="310"/>
                  </a:lnTo>
                  <a:lnTo>
                    <a:pt x="394" y="318"/>
                  </a:lnTo>
                  <a:lnTo>
                    <a:pt x="409" y="348"/>
                  </a:lnTo>
                  <a:lnTo>
                    <a:pt x="447" y="333"/>
                  </a:lnTo>
                  <a:lnTo>
                    <a:pt x="454" y="295"/>
                  </a:lnTo>
                  <a:lnTo>
                    <a:pt x="454"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1" name="Freeform 292"/>
            <p:cNvSpPr>
              <a:spLocks/>
            </p:cNvSpPr>
            <p:nvPr/>
          </p:nvSpPr>
          <p:spPr bwMode="auto">
            <a:xfrm>
              <a:off x="3368" y="2596"/>
              <a:ext cx="454" cy="348"/>
            </a:xfrm>
            <a:custGeom>
              <a:avLst/>
              <a:gdLst>
                <a:gd name="T0" fmla="*/ 454 w 454"/>
                <a:gd name="T1" fmla="*/ 235 h 348"/>
                <a:gd name="T2" fmla="*/ 409 w 454"/>
                <a:gd name="T3" fmla="*/ 159 h 348"/>
                <a:gd name="T4" fmla="*/ 401 w 454"/>
                <a:gd name="T5" fmla="*/ 129 h 348"/>
                <a:gd name="T6" fmla="*/ 356 w 454"/>
                <a:gd name="T7" fmla="*/ 68 h 348"/>
                <a:gd name="T8" fmla="*/ 333 w 454"/>
                <a:gd name="T9" fmla="*/ 0 h 348"/>
                <a:gd name="T10" fmla="*/ 303 w 454"/>
                <a:gd name="T11" fmla="*/ 0 h 348"/>
                <a:gd name="T12" fmla="*/ 303 w 454"/>
                <a:gd name="T13" fmla="*/ 30 h 348"/>
                <a:gd name="T14" fmla="*/ 295 w 454"/>
                <a:gd name="T15" fmla="*/ 30 h 348"/>
                <a:gd name="T16" fmla="*/ 295 w 454"/>
                <a:gd name="T17" fmla="*/ 15 h 348"/>
                <a:gd name="T18" fmla="*/ 152 w 454"/>
                <a:gd name="T19" fmla="*/ 30 h 348"/>
                <a:gd name="T20" fmla="*/ 136 w 454"/>
                <a:gd name="T21" fmla="*/ 7 h 348"/>
                <a:gd name="T22" fmla="*/ 0 w 454"/>
                <a:gd name="T23" fmla="*/ 22 h 348"/>
                <a:gd name="T24" fmla="*/ 8 w 454"/>
                <a:gd name="T25" fmla="*/ 60 h 348"/>
                <a:gd name="T26" fmla="*/ 8 w 454"/>
                <a:gd name="T27" fmla="*/ 68 h 348"/>
                <a:gd name="T28" fmla="*/ 15 w 454"/>
                <a:gd name="T29" fmla="*/ 60 h 348"/>
                <a:gd name="T30" fmla="*/ 23 w 454"/>
                <a:gd name="T31" fmla="*/ 53 h 348"/>
                <a:gd name="T32" fmla="*/ 30 w 454"/>
                <a:gd name="T33" fmla="*/ 60 h 348"/>
                <a:gd name="T34" fmla="*/ 30 w 454"/>
                <a:gd name="T35" fmla="*/ 45 h 348"/>
                <a:gd name="T36" fmla="*/ 38 w 454"/>
                <a:gd name="T37" fmla="*/ 53 h 348"/>
                <a:gd name="T38" fmla="*/ 23 w 454"/>
                <a:gd name="T39" fmla="*/ 60 h 348"/>
                <a:gd name="T40" fmla="*/ 76 w 454"/>
                <a:gd name="T41" fmla="*/ 45 h 348"/>
                <a:gd name="T42" fmla="*/ 83 w 454"/>
                <a:gd name="T43" fmla="*/ 53 h 348"/>
                <a:gd name="T44" fmla="*/ 61 w 454"/>
                <a:gd name="T45" fmla="*/ 60 h 348"/>
                <a:gd name="T46" fmla="*/ 106 w 454"/>
                <a:gd name="T47" fmla="*/ 68 h 348"/>
                <a:gd name="T48" fmla="*/ 99 w 454"/>
                <a:gd name="T49" fmla="*/ 60 h 348"/>
                <a:gd name="T50" fmla="*/ 114 w 454"/>
                <a:gd name="T51" fmla="*/ 53 h 348"/>
                <a:gd name="T52" fmla="*/ 106 w 454"/>
                <a:gd name="T53" fmla="*/ 68 h 348"/>
                <a:gd name="T54" fmla="*/ 121 w 454"/>
                <a:gd name="T55" fmla="*/ 76 h 348"/>
                <a:gd name="T56" fmla="*/ 106 w 454"/>
                <a:gd name="T57" fmla="*/ 68 h 348"/>
                <a:gd name="T58" fmla="*/ 129 w 454"/>
                <a:gd name="T59" fmla="*/ 83 h 348"/>
                <a:gd name="T60" fmla="*/ 129 w 454"/>
                <a:gd name="T61" fmla="*/ 98 h 348"/>
                <a:gd name="T62" fmla="*/ 144 w 454"/>
                <a:gd name="T63" fmla="*/ 98 h 348"/>
                <a:gd name="T64" fmla="*/ 182 w 454"/>
                <a:gd name="T65" fmla="*/ 76 h 348"/>
                <a:gd name="T66" fmla="*/ 182 w 454"/>
                <a:gd name="T67" fmla="*/ 68 h 348"/>
                <a:gd name="T68" fmla="*/ 189 w 454"/>
                <a:gd name="T69" fmla="*/ 60 h 348"/>
                <a:gd name="T70" fmla="*/ 220 w 454"/>
                <a:gd name="T71" fmla="*/ 68 h 348"/>
                <a:gd name="T72" fmla="*/ 258 w 454"/>
                <a:gd name="T73" fmla="*/ 113 h 348"/>
                <a:gd name="T74" fmla="*/ 273 w 454"/>
                <a:gd name="T75" fmla="*/ 113 h 348"/>
                <a:gd name="T76" fmla="*/ 288 w 454"/>
                <a:gd name="T77" fmla="*/ 151 h 348"/>
                <a:gd name="T78" fmla="*/ 280 w 454"/>
                <a:gd name="T79" fmla="*/ 197 h 348"/>
                <a:gd name="T80" fmla="*/ 295 w 454"/>
                <a:gd name="T81" fmla="*/ 204 h 348"/>
                <a:gd name="T82" fmla="*/ 295 w 454"/>
                <a:gd name="T83" fmla="*/ 189 h 348"/>
                <a:gd name="T84" fmla="*/ 288 w 454"/>
                <a:gd name="T85" fmla="*/ 182 h 348"/>
                <a:gd name="T86" fmla="*/ 303 w 454"/>
                <a:gd name="T87" fmla="*/ 189 h 348"/>
                <a:gd name="T88" fmla="*/ 311 w 454"/>
                <a:gd name="T89" fmla="*/ 182 h 348"/>
                <a:gd name="T90" fmla="*/ 295 w 454"/>
                <a:gd name="T91" fmla="*/ 212 h 348"/>
                <a:gd name="T92" fmla="*/ 311 w 454"/>
                <a:gd name="T93" fmla="*/ 212 h 348"/>
                <a:gd name="T94" fmla="*/ 295 w 454"/>
                <a:gd name="T95" fmla="*/ 220 h 348"/>
                <a:gd name="T96" fmla="*/ 326 w 454"/>
                <a:gd name="T97" fmla="*/ 250 h 348"/>
                <a:gd name="T98" fmla="*/ 333 w 454"/>
                <a:gd name="T99" fmla="*/ 257 h 348"/>
                <a:gd name="T100" fmla="*/ 326 w 454"/>
                <a:gd name="T101" fmla="*/ 242 h 348"/>
                <a:gd name="T102" fmla="*/ 341 w 454"/>
                <a:gd name="T103" fmla="*/ 242 h 348"/>
                <a:gd name="T104" fmla="*/ 341 w 454"/>
                <a:gd name="T105" fmla="*/ 273 h 348"/>
                <a:gd name="T106" fmla="*/ 356 w 454"/>
                <a:gd name="T107" fmla="*/ 257 h 348"/>
                <a:gd name="T108" fmla="*/ 341 w 454"/>
                <a:gd name="T109" fmla="*/ 273 h 348"/>
                <a:gd name="T110" fmla="*/ 348 w 454"/>
                <a:gd name="T111" fmla="*/ 273 h 348"/>
                <a:gd name="T112" fmla="*/ 363 w 454"/>
                <a:gd name="T113" fmla="*/ 310 h 348"/>
                <a:gd name="T114" fmla="*/ 394 w 454"/>
                <a:gd name="T115" fmla="*/ 318 h 348"/>
                <a:gd name="T116" fmla="*/ 409 w 454"/>
                <a:gd name="T117" fmla="*/ 348 h 348"/>
                <a:gd name="T118" fmla="*/ 447 w 454"/>
                <a:gd name="T119" fmla="*/ 333 h 348"/>
                <a:gd name="T120" fmla="*/ 454 w 454"/>
                <a:gd name="T121" fmla="*/ 295 h 348"/>
                <a:gd name="T122" fmla="*/ 454 w 454"/>
                <a:gd name="T123" fmla="*/ 235 h 348"/>
                <a:gd name="T124" fmla="*/ 454 w 454"/>
                <a:gd name="T125" fmla="*/ 24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8">
                  <a:moveTo>
                    <a:pt x="454" y="235"/>
                  </a:moveTo>
                  <a:lnTo>
                    <a:pt x="409" y="159"/>
                  </a:lnTo>
                  <a:lnTo>
                    <a:pt x="401" y="129"/>
                  </a:lnTo>
                  <a:lnTo>
                    <a:pt x="356" y="68"/>
                  </a:lnTo>
                  <a:lnTo>
                    <a:pt x="333" y="0"/>
                  </a:lnTo>
                  <a:lnTo>
                    <a:pt x="303" y="0"/>
                  </a:lnTo>
                  <a:lnTo>
                    <a:pt x="303" y="30"/>
                  </a:lnTo>
                  <a:lnTo>
                    <a:pt x="295" y="30"/>
                  </a:lnTo>
                  <a:lnTo>
                    <a:pt x="295" y="15"/>
                  </a:lnTo>
                  <a:lnTo>
                    <a:pt x="152" y="30"/>
                  </a:lnTo>
                  <a:lnTo>
                    <a:pt x="136" y="7"/>
                  </a:lnTo>
                  <a:lnTo>
                    <a:pt x="0" y="22"/>
                  </a:lnTo>
                  <a:lnTo>
                    <a:pt x="8" y="60"/>
                  </a:lnTo>
                  <a:lnTo>
                    <a:pt x="8" y="68"/>
                  </a:lnTo>
                  <a:lnTo>
                    <a:pt x="15" y="60"/>
                  </a:lnTo>
                  <a:lnTo>
                    <a:pt x="23" y="53"/>
                  </a:lnTo>
                  <a:lnTo>
                    <a:pt x="30" y="60"/>
                  </a:lnTo>
                  <a:lnTo>
                    <a:pt x="30" y="45"/>
                  </a:lnTo>
                  <a:lnTo>
                    <a:pt x="38" y="53"/>
                  </a:lnTo>
                  <a:lnTo>
                    <a:pt x="23" y="60"/>
                  </a:lnTo>
                  <a:lnTo>
                    <a:pt x="76" y="45"/>
                  </a:lnTo>
                  <a:lnTo>
                    <a:pt x="83" y="53"/>
                  </a:lnTo>
                  <a:lnTo>
                    <a:pt x="61" y="60"/>
                  </a:lnTo>
                  <a:lnTo>
                    <a:pt x="106" y="68"/>
                  </a:lnTo>
                  <a:lnTo>
                    <a:pt x="99" y="60"/>
                  </a:lnTo>
                  <a:lnTo>
                    <a:pt x="114" y="53"/>
                  </a:lnTo>
                  <a:lnTo>
                    <a:pt x="106" y="68"/>
                  </a:lnTo>
                  <a:lnTo>
                    <a:pt x="121" y="76"/>
                  </a:lnTo>
                  <a:lnTo>
                    <a:pt x="106" y="68"/>
                  </a:lnTo>
                  <a:lnTo>
                    <a:pt x="129" y="83"/>
                  </a:lnTo>
                  <a:lnTo>
                    <a:pt x="129" y="98"/>
                  </a:lnTo>
                  <a:lnTo>
                    <a:pt x="144" y="98"/>
                  </a:lnTo>
                  <a:lnTo>
                    <a:pt x="182" y="76"/>
                  </a:lnTo>
                  <a:lnTo>
                    <a:pt x="182" y="68"/>
                  </a:lnTo>
                  <a:lnTo>
                    <a:pt x="189" y="60"/>
                  </a:lnTo>
                  <a:lnTo>
                    <a:pt x="220" y="68"/>
                  </a:lnTo>
                  <a:lnTo>
                    <a:pt x="258" y="113"/>
                  </a:lnTo>
                  <a:lnTo>
                    <a:pt x="273" y="113"/>
                  </a:lnTo>
                  <a:lnTo>
                    <a:pt x="288" y="151"/>
                  </a:lnTo>
                  <a:lnTo>
                    <a:pt x="280" y="197"/>
                  </a:lnTo>
                  <a:lnTo>
                    <a:pt x="295" y="204"/>
                  </a:lnTo>
                  <a:lnTo>
                    <a:pt x="295" y="189"/>
                  </a:lnTo>
                  <a:lnTo>
                    <a:pt x="288" y="182"/>
                  </a:lnTo>
                  <a:lnTo>
                    <a:pt x="303" y="189"/>
                  </a:lnTo>
                  <a:lnTo>
                    <a:pt x="311" y="182"/>
                  </a:lnTo>
                  <a:lnTo>
                    <a:pt x="295" y="212"/>
                  </a:lnTo>
                  <a:lnTo>
                    <a:pt x="311" y="212"/>
                  </a:lnTo>
                  <a:lnTo>
                    <a:pt x="295" y="220"/>
                  </a:lnTo>
                  <a:lnTo>
                    <a:pt x="326" y="250"/>
                  </a:lnTo>
                  <a:lnTo>
                    <a:pt x="333" y="257"/>
                  </a:lnTo>
                  <a:lnTo>
                    <a:pt x="326" y="242"/>
                  </a:lnTo>
                  <a:lnTo>
                    <a:pt x="341" y="242"/>
                  </a:lnTo>
                  <a:lnTo>
                    <a:pt x="341" y="273"/>
                  </a:lnTo>
                  <a:lnTo>
                    <a:pt x="356" y="257"/>
                  </a:lnTo>
                  <a:lnTo>
                    <a:pt x="341" y="273"/>
                  </a:lnTo>
                  <a:lnTo>
                    <a:pt x="348" y="273"/>
                  </a:lnTo>
                  <a:lnTo>
                    <a:pt x="363" y="310"/>
                  </a:lnTo>
                  <a:lnTo>
                    <a:pt x="394" y="318"/>
                  </a:lnTo>
                  <a:lnTo>
                    <a:pt x="409" y="348"/>
                  </a:lnTo>
                  <a:lnTo>
                    <a:pt x="447" y="333"/>
                  </a:lnTo>
                  <a:lnTo>
                    <a:pt x="454" y="295"/>
                  </a:lnTo>
                  <a:lnTo>
                    <a:pt x="454" y="235"/>
                  </a:lnTo>
                  <a:lnTo>
                    <a:pt x="454"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82" name="Freeform 293"/>
            <p:cNvSpPr>
              <a:spLocks/>
            </p:cNvSpPr>
            <p:nvPr/>
          </p:nvSpPr>
          <p:spPr bwMode="auto">
            <a:xfrm>
              <a:off x="3444" y="2338"/>
              <a:ext cx="272" cy="288"/>
            </a:xfrm>
            <a:custGeom>
              <a:avLst/>
              <a:gdLst>
                <a:gd name="T0" fmla="*/ 257 w 272"/>
                <a:gd name="T1" fmla="*/ 159 h 288"/>
                <a:gd name="T2" fmla="*/ 235 w 272"/>
                <a:gd name="T3" fmla="*/ 114 h 288"/>
                <a:gd name="T4" fmla="*/ 166 w 272"/>
                <a:gd name="T5" fmla="*/ 68 h 288"/>
                <a:gd name="T6" fmla="*/ 151 w 272"/>
                <a:gd name="T7" fmla="*/ 30 h 288"/>
                <a:gd name="T8" fmla="*/ 121 w 272"/>
                <a:gd name="T9" fmla="*/ 23 h 288"/>
                <a:gd name="T10" fmla="*/ 129 w 272"/>
                <a:gd name="T11" fmla="*/ 0 h 288"/>
                <a:gd name="T12" fmla="*/ 68 w 272"/>
                <a:gd name="T13" fmla="*/ 8 h 288"/>
                <a:gd name="T14" fmla="*/ 0 w 272"/>
                <a:gd name="T15" fmla="*/ 15 h 288"/>
                <a:gd name="T16" fmla="*/ 38 w 272"/>
                <a:gd name="T17" fmla="*/ 152 h 288"/>
                <a:gd name="T18" fmla="*/ 60 w 272"/>
                <a:gd name="T19" fmla="*/ 190 h 288"/>
                <a:gd name="T20" fmla="*/ 53 w 272"/>
                <a:gd name="T21" fmla="*/ 212 h 288"/>
                <a:gd name="T22" fmla="*/ 60 w 272"/>
                <a:gd name="T23" fmla="*/ 265 h 288"/>
                <a:gd name="T24" fmla="*/ 76 w 272"/>
                <a:gd name="T25" fmla="*/ 288 h 288"/>
                <a:gd name="T26" fmla="*/ 219 w 272"/>
                <a:gd name="T27" fmla="*/ 273 h 288"/>
                <a:gd name="T28" fmla="*/ 219 w 272"/>
                <a:gd name="T29" fmla="*/ 288 h 288"/>
                <a:gd name="T30" fmla="*/ 227 w 272"/>
                <a:gd name="T31" fmla="*/ 288 h 288"/>
                <a:gd name="T32" fmla="*/ 227 w 272"/>
                <a:gd name="T33" fmla="*/ 258 h 288"/>
                <a:gd name="T34" fmla="*/ 257 w 272"/>
                <a:gd name="T35" fmla="*/ 258 h 288"/>
                <a:gd name="T36" fmla="*/ 257 w 272"/>
                <a:gd name="T37" fmla="*/ 243 h 288"/>
                <a:gd name="T38" fmla="*/ 250 w 272"/>
                <a:gd name="T39" fmla="*/ 243 h 288"/>
                <a:gd name="T40" fmla="*/ 257 w 272"/>
                <a:gd name="T41" fmla="*/ 243 h 288"/>
                <a:gd name="T42" fmla="*/ 250 w 272"/>
                <a:gd name="T43" fmla="*/ 235 h 288"/>
                <a:gd name="T44" fmla="*/ 265 w 272"/>
                <a:gd name="T45" fmla="*/ 205 h 288"/>
                <a:gd name="T46" fmla="*/ 257 w 272"/>
                <a:gd name="T47" fmla="*/ 182 h 288"/>
                <a:gd name="T48" fmla="*/ 272 w 272"/>
                <a:gd name="T49" fmla="*/ 182 h 288"/>
                <a:gd name="T50" fmla="*/ 257 w 272"/>
                <a:gd name="T51" fmla="*/ 15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2" h="288">
                  <a:moveTo>
                    <a:pt x="257" y="159"/>
                  </a:moveTo>
                  <a:lnTo>
                    <a:pt x="235" y="114"/>
                  </a:lnTo>
                  <a:lnTo>
                    <a:pt x="166" y="68"/>
                  </a:lnTo>
                  <a:lnTo>
                    <a:pt x="151" y="30"/>
                  </a:lnTo>
                  <a:lnTo>
                    <a:pt x="121" y="23"/>
                  </a:lnTo>
                  <a:lnTo>
                    <a:pt x="129" y="0"/>
                  </a:lnTo>
                  <a:lnTo>
                    <a:pt x="68" y="8"/>
                  </a:lnTo>
                  <a:lnTo>
                    <a:pt x="0" y="15"/>
                  </a:lnTo>
                  <a:lnTo>
                    <a:pt x="38" y="152"/>
                  </a:lnTo>
                  <a:lnTo>
                    <a:pt x="60" y="190"/>
                  </a:lnTo>
                  <a:lnTo>
                    <a:pt x="53" y="212"/>
                  </a:lnTo>
                  <a:lnTo>
                    <a:pt x="60" y="265"/>
                  </a:lnTo>
                  <a:lnTo>
                    <a:pt x="76" y="288"/>
                  </a:lnTo>
                  <a:lnTo>
                    <a:pt x="219" y="273"/>
                  </a:lnTo>
                  <a:lnTo>
                    <a:pt x="219" y="288"/>
                  </a:lnTo>
                  <a:lnTo>
                    <a:pt x="227" y="288"/>
                  </a:lnTo>
                  <a:lnTo>
                    <a:pt x="227" y="258"/>
                  </a:lnTo>
                  <a:lnTo>
                    <a:pt x="257" y="258"/>
                  </a:lnTo>
                  <a:lnTo>
                    <a:pt x="257" y="243"/>
                  </a:lnTo>
                  <a:lnTo>
                    <a:pt x="250" y="243"/>
                  </a:lnTo>
                  <a:lnTo>
                    <a:pt x="257" y="243"/>
                  </a:lnTo>
                  <a:lnTo>
                    <a:pt x="250" y="235"/>
                  </a:lnTo>
                  <a:lnTo>
                    <a:pt x="265" y="205"/>
                  </a:lnTo>
                  <a:lnTo>
                    <a:pt x="257" y="182"/>
                  </a:lnTo>
                  <a:lnTo>
                    <a:pt x="272" y="182"/>
                  </a:lnTo>
                  <a:lnTo>
                    <a:pt x="257" y="15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3" name="Freeform 294"/>
            <p:cNvSpPr>
              <a:spLocks/>
            </p:cNvSpPr>
            <p:nvPr/>
          </p:nvSpPr>
          <p:spPr bwMode="auto">
            <a:xfrm>
              <a:off x="3444" y="2338"/>
              <a:ext cx="272" cy="288"/>
            </a:xfrm>
            <a:custGeom>
              <a:avLst/>
              <a:gdLst>
                <a:gd name="T0" fmla="*/ 257 w 272"/>
                <a:gd name="T1" fmla="*/ 159 h 288"/>
                <a:gd name="T2" fmla="*/ 235 w 272"/>
                <a:gd name="T3" fmla="*/ 114 h 288"/>
                <a:gd name="T4" fmla="*/ 166 w 272"/>
                <a:gd name="T5" fmla="*/ 68 h 288"/>
                <a:gd name="T6" fmla="*/ 151 w 272"/>
                <a:gd name="T7" fmla="*/ 30 h 288"/>
                <a:gd name="T8" fmla="*/ 121 w 272"/>
                <a:gd name="T9" fmla="*/ 23 h 288"/>
                <a:gd name="T10" fmla="*/ 129 w 272"/>
                <a:gd name="T11" fmla="*/ 0 h 288"/>
                <a:gd name="T12" fmla="*/ 68 w 272"/>
                <a:gd name="T13" fmla="*/ 8 h 288"/>
                <a:gd name="T14" fmla="*/ 0 w 272"/>
                <a:gd name="T15" fmla="*/ 15 h 288"/>
                <a:gd name="T16" fmla="*/ 38 w 272"/>
                <a:gd name="T17" fmla="*/ 152 h 288"/>
                <a:gd name="T18" fmla="*/ 60 w 272"/>
                <a:gd name="T19" fmla="*/ 190 h 288"/>
                <a:gd name="T20" fmla="*/ 53 w 272"/>
                <a:gd name="T21" fmla="*/ 212 h 288"/>
                <a:gd name="T22" fmla="*/ 60 w 272"/>
                <a:gd name="T23" fmla="*/ 265 h 288"/>
                <a:gd name="T24" fmla="*/ 76 w 272"/>
                <a:gd name="T25" fmla="*/ 288 h 288"/>
                <a:gd name="T26" fmla="*/ 219 w 272"/>
                <a:gd name="T27" fmla="*/ 273 h 288"/>
                <a:gd name="T28" fmla="*/ 219 w 272"/>
                <a:gd name="T29" fmla="*/ 288 h 288"/>
                <a:gd name="T30" fmla="*/ 227 w 272"/>
                <a:gd name="T31" fmla="*/ 288 h 288"/>
                <a:gd name="T32" fmla="*/ 227 w 272"/>
                <a:gd name="T33" fmla="*/ 258 h 288"/>
                <a:gd name="T34" fmla="*/ 257 w 272"/>
                <a:gd name="T35" fmla="*/ 258 h 288"/>
                <a:gd name="T36" fmla="*/ 257 w 272"/>
                <a:gd name="T37" fmla="*/ 243 h 288"/>
                <a:gd name="T38" fmla="*/ 250 w 272"/>
                <a:gd name="T39" fmla="*/ 243 h 288"/>
                <a:gd name="T40" fmla="*/ 257 w 272"/>
                <a:gd name="T41" fmla="*/ 243 h 288"/>
                <a:gd name="T42" fmla="*/ 250 w 272"/>
                <a:gd name="T43" fmla="*/ 235 h 288"/>
                <a:gd name="T44" fmla="*/ 265 w 272"/>
                <a:gd name="T45" fmla="*/ 205 h 288"/>
                <a:gd name="T46" fmla="*/ 257 w 272"/>
                <a:gd name="T47" fmla="*/ 182 h 288"/>
                <a:gd name="T48" fmla="*/ 272 w 272"/>
                <a:gd name="T49" fmla="*/ 182 h 288"/>
                <a:gd name="T50" fmla="*/ 257 w 272"/>
                <a:gd name="T51" fmla="*/ 159 h 288"/>
                <a:gd name="T52" fmla="*/ 257 w 272"/>
                <a:gd name="T53" fmla="*/ 16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2" h="288">
                  <a:moveTo>
                    <a:pt x="257" y="159"/>
                  </a:moveTo>
                  <a:lnTo>
                    <a:pt x="235" y="114"/>
                  </a:lnTo>
                  <a:lnTo>
                    <a:pt x="166" y="68"/>
                  </a:lnTo>
                  <a:lnTo>
                    <a:pt x="151" y="30"/>
                  </a:lnTo>
                  <a:lnTo>
                    <a:pt x="121" y="23"/>
                  </a:lnTo>
                  <a:lnTo>
                    <a:pt x="129" y="0"/>
                  </a:lnTo>
                  <a:lnTo>
                    <a:pt x="68" y="8"/>
                  </a:lnTo>
                  <a:lnTo>
                    <a:pt x="0" y="15"/>
                  </a:lnTo>
                  <a:lnTo>
                    <a:pt x="38" y="152"/>
                  </a:lnTo>
                  <a:lnTo>
                    <a:pt x="60" y="190"/>
                  </a:lnTo>
                  <a:lnTo>
                    <a:pt x="53" y="212"/>
                  </a:lnTo>
                  <a:lnTo>
                    <a:pt x="60" y="265"/>
                  </a:lnTo>
                  <a:lnTo>
                    <a:pt x="76" y="288"/>
                  </a:lnTo>
                  <a:lnTo>
                    <a:pt x="219" y="273"/>
                  </a:lnTo>
                  <a:lnTo>
                    <a:pt x="219" y="288"/>
                  </a:lnTo>
                  <a:lnTo>
                    <a:pt x="227" y="288"/>
                  </a:lnTo>
                  <a:lnTo>
                    <a:pt x="227" y="258"/>
                  </a:lnTo>
                  <a:lnTo>
                    <a:pt x="257" y="258"/>
                  </a:lnTo>
                  <a:lnTo>
                    <a:pt x="257" y="243"/>
                  </a:lnTo>
                  <a:lnTo>
                    <a:pt x="250" y="243"/>
                  </a:lnTo>
                  <a:lnTo>
                    <a:pt x="257" y="243"/>
                  </a:lnTo>
                  <a:lnTo>
                    <a:pt x="250" y="235"/>
                  </a:lnTo>
                  <a:lnTo>
                    <a:pt x="265" y="205"/>
                  </a:lnTo>
                  <a:lnTo>
                    <a:pt x="257" y="182"/>
                  </a:lnTo>
                  <a:lnTo>
                    <a:pt x="272" y="182"/>
                  </a:lnTo>
                  <a:lnTo>
                    <a:pt x="257" y="159"/>
                  </a:lnTo>
                  <a:lnTo>
                    <a:pt x="257"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84" name="Freeform 295"/>
            <p:cNvSpPr>
              <a:spLocks/>
            </p:cNvSpPr>
            <p:nvPr/>
          </p:nvSpPr>
          <p:spPr bwMode="auto">
            <a:xfrm>
              <a:off x="2286" y="2891"/>
              <a:ext cx="60" cy="99"/>
            </a:xfrm>
            <a:custGeom>
              <a:avLst/>
              <a:gdLst>
                <a:gd name="T0" fmla="*/ 60 w 60"/>
                <a:gd name="T1" fmla="*/ 53 h 99"/>
                <a:gd name="T2" fmla="*/ 53 w 60"/>
                <a:gd name="T3" fmla="*/ 69 h 99"/>
                <a:gd name="T4" fmla="*/ 45 w 60"/>
                <a:gd name="T5" fmla="*/ 76 h 99"/>
                <a:gd name="T6" fmla="*/ 38 w 60"/>
                <a:gd name="T7" fmla="*/ 69 h 99"/>
                <a:gd name="T8" fmla="*/ 30 w 60"/>
                <a:gd name="T9" fmla="*/ 84 h 99"/>
                <a:gd name="T10" fmla="*/ 23 w 60"/>
                <a:gd name="T11" fmla="*/ 91 h 99"/>
                <a:gd name="T12" fmla="*/ 23 w 60"/>
                <a:gd name="T13" fmla="*/ 99 h 99"/>
                <a:gd name="T14" fmla="*/ 15 w 60"/>
                <a:gd name="T15" fmla="*/ 91 h 99"/>
                <a:gd name="T16" fmla="*/ 8 w 60"/>
                <a:gd name="T17" fmla="*/ 91 h 99"/>
                <a:gd name="T18" fmla="*/ 8 w 60"/>
                <a:gd name="T19" fmla="*/ 46 h 99"/>
                <a:gd name="T20" fmla="*/ 0 w 60"/>
                <a:gd name="T21" fmla="*/ 38 h 99"/>
                <a:gd name="T22" fmla="*/ 8 w 60"/>
                <a:gd name="T23" fmla="*/ 31 h 99"/>
                <a:gd name="T24" fmla="*/ 15 w 60"/>
                <a:gd name="T25" fmla="*/ 23 h 99"/>
                <a:gd name="T26" fmla="*/ 15 w 60"/>
                <a:gd name="T27" fmla="*/ 15 h 99"/>
                <a:gd name="T28" fmla="*/ 8 w 60"/>
                <a:gd name="T29" fmla="*/ 8 h 99"/>
                <a:gd name="T30" fmla="*/ 8 w 60"/>
                <a:gd name="T31" fmla="*/ 0 h 99"/>
                <a:gd name="T32" fmla="*/ 15 w 60"/>
                <a:gd name="T33" fmla="*/ 0 h 99"/>
                <a:gd name="T34" fmla="*/ 23 w 60"/>
                <a:gd name="T35" fmla="*/ 8 h 99"/>
                <a:gd name="T36" fmla="*/ 30 w 60"/>
                <a:gd name="T37" fmla="*/ 15 h 99"/>
                <a:gd name="T38" fmla="*/ 38 w 60"/>
                <a:gd name="T39" fmla="*/ 23 h 99"/>
                <a:gd name="T40" fmla="*/ 45 w 60"/>
                <a:gd name="T41" fmla="*/ 31 h 99"/>
                <a:gd name="T42" fmla="*/ 45 w 60"/>
                <a:gd name="T43" fmla="*/ 38 h 99"/>
                <a:gd name="T44" fmla="*/ 53 w 60"/>
                <a:gd name="T45" fmla="*/ 38 h 99"/>
                <a:gd name="T46" fmla="*/ 53 w 60"/>
                <a:gd name="T47" fmla="*/ 46 h 99"/>
                <a:gd name="T48" fmla="*/ 60 w 60"/>
                <a:gd name="T49"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99">
                  <a:moveTo>
                    <a:pt x="60" y="53"/>
                  </a:moveTo>
                  <a:lnTo>
                    <a:pt x="53" y="69"/>
                  </a:lnTo>
                  <a:lnTo>
                    <a:pt x="45" y="76"/>
                  </a:lnTo>
                  <a:lnTo>
                    <a:pt x="38" y="69"/>
                  </a:lnTo>
                  <a:lnTo>
                    <a:pt x="30" y="84"/>
                  </a:lnTo>
                  <a:lnTo>
                    <a:pt x="23" y="91"/>
                  </a:lnTo>
                  <a:lnTo>
                    <a:pt x="23" y="99"/>
                  </a:lnTo>
                  <a:lnTo>
                    <a:pt x="15" y="91"/>
                  </a:lnTo>
                  <a:lnTo>
                    <a:pt x="8" y="91"/>
                  </a:lnTo>
                  <a:lnTo>
                    <a:pt x="8" y="46"/>
                  </a:lnTo>
                  <a:lnTo>
                    <a:pt x="0" y="38"/>
                  </a:lnTo>
                  <a:lnTo>
                    <a:pt x="8" y="31"/>
                  </a:lnTo>
                  <a:lnTo>
                    <a:pt x="15" y="23"/>
                  </a:lnTo>
                  <a:lnTo>
                    <a:pt x="15" y="15"/>
                  </a:lnTo>
                  <a:lnTo>
                    <a:pt x="8" y="8"/>
                  </a:lnTo>
                  <a:lnTo>
                    <a:pt x="8" y="0"/>
                  </a:lnTo>
                  <a:lnTo>
                    <a:pt x="15" y="0"/>
                  </a:lnTo>
                  <a:lnTo>
                    <a:pt x="23" y="8"/>
                  </a:lnTo>
                  <a:lnTo>
                    <a:pt x="30" y="15"/>
                  </a:lnTo>
                  <a:lnTo>
                    <a:pt x="38" y="23"/>
                  </a:lnTo>
                  <a:lnTo>
                    <a:pt x="45" y="31"/>
                  </a:lnTo>
                  <a:lnTo>
                    <a:pt x="45" y="38"/>
                  </a:lnTo>
                  <a:lnTo>
                    <a:pt x="53" y="38"/>
                  </a:lnTo>
                  <a:lnTo>
                    <a:pt x="53" y="46"/>
                  </a:lnTo>
                  <a:lnTo>
                    <a:pt x="60" y="5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5" name="Freeform 296"/>
            <p:cNvSpPr>
              <a:spLocks/>
            </p:cNvSpPr>
            <p:nvPr/>
          </p:nvSpPr>
          <p:spPr bwMode="auto">
            <a:xfrm>
              <a:off x="2286" y="2891"/>
              <a:ext cx="60" cy="99"/>
            </a:xfrm>
            <a:custGeom>
              <a:avLst/>
              <a:gdLst>
                <a:gd name="T0" fmla="*/ 60 w 60"/>
                <a:gd name="T1" fmla="*/ 53 h 99"/>
                <a:gd name="T2" fmla="*/ 53 w 60"/>
                <a:gd name="T3" fmla="*/ 69 h 99"/>
                <a:gd name="T4" fmla="*/ 45 w 60"/>
                <a:gd name="T5" fmla="*/ 76 h 99"/>
                <a:gd name="T6" fmla="*/ 38 w 60"/>
                <a:gd name="T7" fmla="*/ 69 h 99"/>
                <a:gd name="T8" fmla="*/ 30 w 60"/>
                <a:gd name="T9" fmla="*/ 84 h 99"/>
                <a:gd name="T10" fmla="*/ 23 w 60"/>
                <a:gd name="T11" fmla="*/ 91 h 99"/>
                <a:gd name="T12" fmla="*/ 23 w 60"/>
                <a:gd name="T13" fmla="*/ 99 h 99"/>
                <a:gd name="T14" fmla="*/ 15 w 60"/>
                <a:gd name="T15" fmla="*/ 91 h 99"/>
                <a:gd name="T16" fmla="*/ 8 w 60"/>
                <a:gd name="T17" fmla="*/ 91 h 99"/>
                <a:gd name="T18" fmla="*/ 8 w 60"/>
                <a:gd name="T19" fmla="*/ 46 h 99"/>
                <a:gd name="T20" fmla="*/ 0 w 60"/>
                <a:gd name="T21" fmla="*/ 38 h 99"/>
                <a:gd name="T22" fmla="*/ 8 w 60"/>
                <a:gd name="T23" fmla="*/ 31 h 99"/>
                <a:gd name="T24" fmla="*/ 15 w 60"/>
                <a:gd name="T25" fmla="*/ 23 h 99"/>
                <a:gd name="T26" fmla="*/ 15 w 60"/>
                <a:gd name="T27" fmla="*/ 15 h 99"/>
                <a:gd name="T28" fmla="*/ 8 w 60"/>
                <a:gd name="T29" fmla="*/ 8 h 99"/>
                <a:gd name="T30" fmla="*/ 8 w 60"/>
                <a:gd name="T31" fmla="*/ 0 h 99"/>
                <a:gd name="T32" fmla="*/ 15 w 60"/>
                <a:gd name="T33" fmla="*/ 0 h 99"/>
                <a:gd name="T34" fmla="*/ 23 w 60"/>
                <a:gd name="T35" fmla="*/ 8 h 99"/>
                <a:gd name="T36" fmla="*/ 30 w 60"/>
                <a:gd name="T37" fmla="*/ 15 h 99"/>
                <a:gd name="T38" fmla="*/ 38 w 60"/>
                <a:gd name="T39" fmla="*/ 23 h 99"/>
                <a:gd name="T40" fmla="*/ 45 w 60"/>
                <a:gd name="T41" fmla="*/ 31 h 99"/>
                <a:gd name="T42" fmla="*/ 45 w 60"/>
                <a:gd name="T43" fmla="*/ 38 h 99"/>
                <a:gd name="T44" fmla="*/ 53 w 60"/>
                <a:gd name="T45" fmla="*/ 38 h 99"/>
                <a:gd name="T46" fmla="*/ 53 w 60"/>
                <a:gd name="T47" fmla="*/ 46 h 99"/>
                <a:gd name="T48" fmla="*/ 60 w 60"/>
                <a:gd name="T49" fmla="*/ 53 h 99"/>
                <a:gd name="T50" fmla="*/ 60 w 60"/>
                <a:gd name="T51"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9">
                  <a:moveTo>
                    <a:pt x="60" y="53"/>
                  </a:moveTo>
                  <a:lnTo>
                    <a:pt x="53" y="69"/>
                  </a:lnTo>
                  <a:lnTo>
                    <a:pt x="45" y="76"/>
                  </a:lnTo>
                  <a:lnTo>
                    <a:pt x="38" y="69"/>
                  </a:lnTo>
                  <a:lnTo>
                    <a:pt x="30" y="84"/>
                  </a:lnTo>
                  <a:lnTo>
                    <a:pt x="23" y="91"/>
                  </a:lnTo>
                  <a:lnTo>
                    <a:pt x="23" y="99"/>
                  </a:lnTo>
                  <a:lnTo>
                    <a:pt x="15" y="91"/>
                  </a:lnTo>
                  <a:lnTo>
                    <a:pt x="8" y="91"/>
                  </a:lnTo>
                  <a:lnTo>
                    <a:pt x="8" y="46"/>
                  </a:lnTo>
                  <a:lnTo>
                    <a:pt x="0" y="38"/>
                  </a:lnTo>
                  <a:lnTo>
                    <a:pt x="8" y="31"/>
                  </a:lnTo>
                  <a:lnTo>
                    <a:pt x="15" y="23"/>
                  </a:lnTo>
                  <a:lnTo>
                    <a:pt x="15" y="15"/>
                  </a:lnTo>
                  <a:lnTo>
                    <a:pt x="8" y="8"/>
                  </a:lnTo>
                  <a:lnTo>
                    <a:pt x="8" y="0"/>
                  </a:lnTo>
                  <a:lnTo>
                    <a:pt x="15" y="0"/>
                  </a:lnTo>
                  <a:lnTo>
                    <a:pt x="23" y="8"/>
                  </a:lnTo>
                  <a:lnTo>
                    <a:pt x="30" y="15"/>
                  </a:lnTo>
                  <a:lnTo>
                    <a:pt x="38" y="23"/>
                  </a:lnTo>
                  <a:lnTo>
                    <a:pt x="45" y="31"/>
                  </a:lnTo>
                  <a:lnTo>
                    <a:pt x="45" y="38"/>
                  </a:lnTo>
                  <a:lnTo>
                    <a:pt x="53" y="38"/>
                  </a:lnTo>
                  <a:lnTo>
                    <a:pt x="53" y="46"/>
                  </a:lnTo>
                  <a:lnTo>
                    <a:pt x="60" y="53"/>
                  </a:lnTo>
                  <a:lnTo>
                    <a:pt x="60" y="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86" name="Freeform 297"/>
            <p:cNvSpPr>
              <a:spLocks/>
            </p:cNvSpPr>
            <p:nvPr/>
          </p:nvSpPr>
          <p:spPr bwMode="auto">
            <a:xfrm>
              <a:off x="2256" y="2838"/>
              <a:ext cx="38" cy="31"/>
            </a:xfrm>
            <a:custGeom>
              <a:avLst/>
              <a:gdLst>
                <a:gd name="T0" fmla="*/ 38 w 38"/>
                <a:gd name="T1" fmla="*/ 23 h 31"/>
                <a:gd name="T2" fmla="*/ 30 w 38"/>
                <a:gd name="T3" fmla="*/ 15 h 31"/>
                <a:gd name="T4" fmla="*/ 22 w 38"/>
                <a:gd name="T5" fmla="*/ 8 h 31"/>
                <a:gd name="T6" fmla="*/ 7 w 38"/>
                <a:gd name="T7" fmla="*/ 8 h 31"/>
                <a:gd name="T8" fmla="*/ 7 w 38"/>
                <a:gd name="T9" fmla="*/ 0 h 31"/>
                <a:gd name="T10" fmla="*/ 0 w 38"/>
                <a:gd name="T11" fmla="*/ 0 h 31"/>
                <a:gd name="T12" fmla="*/ 0 w 38"/>
                <a:gd name="T13" fmla="*/ 15 h 31"/>
                <a:gd name="T14" fmla="*/ 7 w 38"/>
                <a:gd name="T15" fmla="*/ 15 h 31"/>
                <a:gd name="T16" fmla="*/ 15 w 38"/>
                <a:gd name="T17" fmla="*/ 31 h 31"/>
                <a:gd name="T18" fmla="*/ 30 w 38"/>
                <a:gd name="T19" fmla="*/ 31 h 31"/>
                <a:gd name="T20" fmla="*/ 30 w 38"/>
                <a:gd name="T21" fmla="*/ 23 h 31"/>
                <a:gd name="T22" fmla="*/ 38 w 38"/>
                <a:gd name="T2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31">
                  <a:moveTo>
                    <a:pt x="38" y="23"/>
                  </a:moveTo>
                  <a:lnTo>
                    <a:pt x="30" y="15"/>
                  </a:lnTo>
                  <a:lnTo>
                    <a:pt x="22" y="8"/>
                  </a:lnTo>
                  <a:lnTo>
                    <a:pt x="7" y="8"/>
                  </a:lnTo>
                  <a:lnTo>
                    <a:pt x="7" y="0"/>
                  </a:lnTo>
                  <a:lnTo>
                    <a:pt x="0" y="0"/>
                  </a:lnTo>
                  <a:lnTo>
                    <a:pt x="0" y="15"/>
                  </a:lnTo>
                  <a:lnTo>
                    <a:pt x="7" y="15"/>
                  </a:lnTo>
                  <a:lnTo>
                    <a:pt x="15" y="31"/>
                  </a:lnTo>
                  <a:lnTo>
                    <a:pt x="30" y="31"/>
                  </a:lnTo>
                  <a:lnTo>
                    <a:pt x="30" y="23"/>
                  </a:lnTo>
                  <a:lnTo>
                    <a:pt x="3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7" name="Freeform 298"/>
            <p:cNvSpPr>
              <a:spLocks/>
            </p:cNvSpPr>
            <p:nvPr/>
          </p:nvSpPr>
          <p:spPr bwMode="auto">
            <a:xfrm>
              <a:off x="2256" y="2838"/>
              <a:ext cx="38" cy="31"/>
            </a:xfrm>
            <a:custGeom>
              <a:avLst/>
              <a:gdLst>
                <a:gd name="T0" fmla="*/ 38 w 38"/>
                <a:gd name="T1" fmla="*/ 23 h 31"/>
                <a:gd name="T2" fmla="*/ 30 w 38"/>
                <a:gd name="T3" fmla="*/ 15 h 31"/>
                <a:gd name="T4" fmla="*/ 22 w 38"/>
                <a:gd name="T5" fmla="*/ 8 h 31"/>
                <a:gd name="T6" fmla="*/ 7 w 38"/>
                <a:gd name="T7" fmla="*/ 8 h 31"/>
                <a:gd name="T8" fmla="*/ 7 w 38"/>
                <a:gd name="T9" fmla="*/ 0 h 31"/>
                <a:gd name="T10" fmla="*/ 0 w 38"/>
                <a:gd name="T11" fmla="*/ 0 h 31"/>
                <a:gd name="T12" fmla="*/ 0 w 38"/>
                <a:gd name="T13" fmla="*/ 15 h 31"/>
                <a:gd name="T14" fmla="*/ 7 w 38"/>
                <a:gd name="T15" fmla="*/ 15 h 31"/>
                <a:gd name="T16" fmla="*/ 15 w 38"/>
                <a:gd name="T17" fmla="*/ 31 h 31"/>
                <a:gd name="T18" fmla="*/ 30 w 38"/>
                <a:gd name="T19" fmla="*/ 31 h 31"/>
                <a:gd name="T20" fmla="*/ 30 w 38"/>
                <a:gd name="T21" fmla="*/ 23 h 31"/>
                <a:gd name="T22" fmla="*/ 38 w 38"/>
                <a:gd name="T23" fmla="*/ 23 h 31"/>
                <a:gd name="T24" fmla="*/ 38 w 38"/>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1">
                  <a:moveTo>
                    <a:pt x="38" y="23"/>
                  </a:moveTo>
                  <a:lnTo>
                    <a:pt x="30" y="15"/>
                  </a:lnTo>
                  <a:lnTo>
                    <a:pt x="22" y="8"/>
                  </a:lnTo>
                  <a:lnTo>
                    <a:pt x="7" y="8"/>
                  </a:lnTo>
                  <a:lnTo>
                    <a:pt x="7" y="0"/>
                  </a:lnTo>
                  <a:lnTo>
                    <a:pt x="0" y="0"/>
                  </a:lnTo>
                  <a:lnTo>
                    <a:pt x="0" y="15"/>
                  </a:lnTo>
                  <a:lnTo>
                    <a:pt x="7" y="15"/>
                  </a:lnTo>
                  <a:lnTo>
                    <a:pt x="15" y="31"/>
                  </a:lnTo>
                  <a:lnTo>
                    <a:pt x="30" y="31"/>
                  </a:lnTo>
                  <a:lnTo>
                    <a:pt x="30" y="23"/>
                  </a:lnTo>
                  <a:lnTo>
                    <a:pt x="38" y="23"/>
                  </a:lnTo>
                  <a:lnTo>
                    <a:pt x="3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88" name="Freeform 299"/>
            <p:cNvSpPr>
              <a:spLocks/>
            </p:cNvSpPr>
            <p:nvPr/>
          </p:nvSpPr>
          <p:spPr bwMode="auto">
            <a:xfrm>
              <a:off x="2180" y="2793"/>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9" name="Freeform 300"/>
            <p:cNvSpPr>
              <a:spLocks/>
            </p:cNvSpPr>
            <p:nvPr/>
          </p:nvSpPr>
          <p:spPr bwMode="auto">
            <a:xfrm>
              <a:off x="2180" y="2793"/>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23 h 30"/>
                <a:gd name="T24" fmla="*/ 30 w 30"/>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23"/>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90" name="Freeform 301"/>
            <p:cNvSpPr>
              <a:spLocks/>
            </p:cNvSpPr>
            <p:nvPr/>
          </p:nvSpPr>
          <p:spPr bwMode="auto">
            <a:xfrm>
              <a:off x="2225" y="2823"/>
              <a:ext cx="31" cy="15"/>
            </a:xfrm>
            <a:custGeom>
              <a:avLst/>
              <a:gdLst>
                <a:gd name="T0" fmla="*/ 31 w 31"/>
                <a:gd name="T1" fmla="*/ 8 h 15"/>
                <a:gd name="T2" fmla="*/ 23 w 31"/>
                <a:gd name="T3" fmla="*/ 15 h 15"/>
                <a:gd name="T4" fmla="*/ 8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8"/>
                  </a:moveTo>
                  <a:lnTo>
                    <a:pt x="23" y="15"/>
                  </a:lnTo>
                  <a:lnTo>
                    <a:pt x="8" y="8"/>
                  </a:lnTo>
                  <a:lnTo>
                    <a:pt x="0" y="8"/>
                  </a:lnTo>
                  <a:lnTo>
                    <a:pt x="0" y="0"/>
                  </a:lnTo>
                  <a:lnTo>
                    <a:pt x="16" y="8"/>
                  </a:lnTo>
                  <a:lnTo>
                    <a:pt x="16" y="0"/>
                  </a:lnTo>
                  <a:lnTo>
                    <a:pt x="23" y="8"/>
                  </a:lnTo>
                  <a:lnTo>
                    <a:pt x="31"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1" name="Freeform 302"/>
            <p:cNvSpPr>
              <a:spLocks/>
            </p:cNvSpPr>
            <p:nvPr/>
          </p:nvSpPr>
          <p:spPr bwMode="auto">
            <a:xfrm>
              <a:off x="2225" y="2823"/>
              <a:ext cx="31" cy="15"/>
            </a:xfrm>
            <a:custGeom>
              <a:avLst/>
              <a:gdLst>
                <a:gd name="T0" fmla="*/ 31 w 31"/>
                <a:gd name="T1" fmla="*/ 8 h 15"/>
                <a:gd name="T2" fmla="*/ 23 w 31"/>
                <a:gd name="T3" fmla="*/ 15 h 15"/>
                <a:gd name="T4" fmla="*/ 8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8"/>
                  </a:moveTo>
                  <a:lnTo>
                    <a:pt x="23" y="15"/>
                  </a:lnTo>
                  <a:lnTo>
                    <a:pt x="8" y="8"/>
                  </a:lnTo>
                  <a:lnTo>
                    <a:pt x="0" y="8"/>
                  </a:lnTo>
                  <a:lnTo>
                    <a:pt x="0" y="0"/>
                  </a:lnTo>
                  <a:lnTo>
                    <a:pt x="16" y="8"/>
                  </a:lnTo>
                  <a:lnTo>
                    <a:pt x="16" y="0"/>
                  </a:lnTo>
                  <a:lnTo>
                    <a:pt x="23" y="8"/>
                  </a:lnTo>
                  <a:lnTo>
                    <a:pt x="31" y="8"/>
                  </a:lnTo>
                  <a:lnTo>
                    <a:pt x="31"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92" name="Freeform 303"/>
            <p:cNvSpPr>
              <a:spLocks/>
            </p:cNvSpPr>
            <p:nvPr/>
          </p:nvSpPr>
          <p:spPr bwMode="auto">
            <a:xfrm>
              <a:off x="2104" y="2755"/>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7"/>
                  </a:moveTo>
                  <a:lnTo>
                    <a:pt x="23" y="15"/>
                  </a:lnTo>
                  <a:lnTo>
                    <a:pt x="15" y="23"/>
                  </a:lnTo>
                  <a:lnTo>
                    <a:pt x="8" y="23"/>
                  </a:lnTo>
                  <a:lnTo>
                    <a:pt x="0" y="15"/>
                  </a:lnTo>
                  <a:lnTo>
                    <a:pt x="0" y="7"/>
                  </a:lnTo>
                  <a:lnTo>
                    <a:pt x="8" y="0"/>
                  </a:lnTo>
                  <a:lnTo>
                    <a:pt x="23" y="0"/>
                  </a:lnTo>
                  <a:lnTo>
                    <a:pt x="23"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3" name="Freeform 304"/>
            <p:cNvSpPr>
              <a:spLocks/>
            </p:cNvSpPr>
            <p:nvPr/>
          </p:nvSpPr>
          <p:spPr bwMode="auto">
            <a:xfrm>
              <a:off x="2104" y="2755"/>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7"/>
                  </a:moveTo>
                  <a:lnTo>
                    <a:pt x="23" y="15"/>
                  </a:lnTo>
                  <a:lnTo>
                    <a:pt x="15" y="23"/>
                  </a:lnTo>
                  <a:lnTo>
                    <a:pt x="8" y="23"/>
                  </a:lnTo>
                  <a:lnTo>
                    <a:pt x="0" y="15"/>
                  </a:lnTo>
                  <a:lnTo>
                    <a:pt x="0" y="7"/>
                  </a:lnTo>
                  <a:lnTo>
                    <a:pt x="8" y="0"/>
                  </a:lnTo>
                  <a:lnTo>
                    <a:pt x="23" y="0"/>
                  </a:lnTo>
                  <a:lnTo>
                    <a:pt x="23" y="7"/>
                  </a:lnTo>
                  <a:lnTo>
                    <a:pt x="23"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94" name="Freeform 305"/>
            <p:cNvSpPr>
              <a:spLocks/>
            </p:cNvSpPr>
            <p:nvPr/>
          </p:nvSpPr>
          <p:spPr bwMode="auto">
            <a:xfrm>
              <a:off x="2082" y="2762"/>
              <a:ext cx="7" cy="23"/>
            </a:xfrm>
            <a:custGeom>
              <a:avLst/>
              <a:gdLst>
                <a:gd name="T0" fmla="*/ 7 w 7"/>
                <a:gd name="T1" fmla="*/ 8 h 23"/>
                <a:gd name="T2" fmla="*/ 7 w 7"/>
                <a:gd name="T3" fmla="*/ 0 h 23"/>
                <a:gd name="T4" fmla="*/ 7 w 7"/>
                <a:gd name="T5" fmla="*/ 8 h 23"/>
                <a:gd name="T6" fmla="*/ 0 w 7"/>
                <a:gd name="T7" fmla="*/ 16 h 23"/>
                <a:gd name="T8" fmla="*/ 0 w 7"/>
                <a:gd name="T9" fmla="*/ 23 h 23"/>
                <a:gd name="T10" fmla="*/ 7 w 7"/>
                <a:gd name="T11" fmla="*/ 16 h 23"/>
                <a:gd name="T12" fmla="*/ 7 w 7"/>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8"/>
                  </a:moveTo>
                  <a:lnTo>
                    <a:pt x="7" y="0"/>
                  </a:lnTo>
                  <a:lnTo>
                    <a:pt x="7" y="8"/>
                  </a:lnTo>
                  <a:lnTo>
                    <a:pt x="0" y="16"/>
                  </a:lnTo>
                  <a:lnTo>
                    <a:pt x="0" y="23"/>
                  </a:lnTo>
                  <a:lnTo>
                    <a:pt x="7" y="16"/>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5" name="Freeform 306"/>
            <p:cNvSpPr>
              <a:spLocks/>
            </p:cNvSpPr>
            <p:nvPr/>
          </p:nvSpPr>
          <p:spPr bwMode="auto">
            <a:xfrm>
              <a:off x="2082" y="2762"/>
              <a:ext cx="7" cy="23"/>
            </a:xfrm>
            <a:custGeom>
              <a:avLst/>
              <a:gdLst>
                <a:gd name="T0" fmla="*/ 7 w 7"/>
                <a:gd name="T1" fmla="*/ 8 h 23"/>
                <a:gd name="T2" fmla="*/ 7 w 7"/>
                <a:gd name="T3" fmla="*/ 0 h 23"/>
                <a:gd name="T4" fmla="*/ 7 w 7"/>
                <a:gd name="T5" fmla="*/ 8 h 23"/>
                <a:gd name="T6" fmla="*/ 0 w 7"/>
                <a:gd name="T7" fmla="*/ 16 h 23"/>
                <a:gd name="T8" fmla="*/ 0 w 7"/>
                <a:gd name="T9" fmla="*/ 23 h 23"/>
                <a:gd name="T10" fmla="*/ 7 w 7"/>
                <a:gd name="T11" fmla="*/ 16 h 23"/>
                <a:gd name="T12" fmla="*/ 7 w 7"/>
                <a:gd name="T13" fmla="*/ 8 h 23"/>
                <a:gd name="T14" fmla="*/ 7 w 7"/>
                <a:gd name="T15" fmla="*/ 16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8"/>
                  </a:moveTo>
                  <a:lnTo>
                    <a:pt x="7" y="0"/>
                  </a:lnTo>
                  <a:lnTo>
                    <a:pt x="7" y="8"/>
                  </a:lnTo>
                  <a:lnTo>
                    <a:pt x="0" y="16"/>
                  </a:lnTo>
                  <a:lnTo>
                    <a:pt x="0" y="23"/>
                  </a:lnTo>
                  <a:lnTo>
                    <a:pt x="7" y="16"/>
                  </a:lnTo>
                  <a:lnTo>
                    <a:pt x="7" y="8"/>
                  </a:lnTo>
                  <a:lnTo>
                    <a:pt x="7"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96" name="Freeform 307"/>
            <p:cNvSpPr>
              <a:spLocks/>
            </p:cNvSpPr>
            <p:nvPr/>
          </p:nvSpPr>
          <p:spPr bwMode="auto">
            <a:xfrm>
              <a:off x="2256" y="2869"/>
              <a:ext cx="7" cy="7"/>
            </a:xfrm>
            <a:custGeom>
              <a:avLst/>
              <a:gdLst>
                <a:gd name="T0" fmla="*/ 7 w 7"/>
                <a:gd name="T1" fmla="*/ 7 h 7"/>
                <a:gd name="T2" fmla="*/ 0 w 7"/>
                <a:gd name="T3" fmla="*/ 7 h 7"/>
                <a:gd name="T4" fmla="*/ 7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0" y="7"/>
                  </a:lnTo>
                  <a:lnTo>
                    <a:pt x="7" y="0"/>
                  </a:lnTo>
                  <a:lnTo>
                    <a:pt x="7"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7" name="Freeform 308"/>
            <p:cNvSpPr>
              <a:spLocks/>
            </p:cNvSpPr>
            <p:nvPr/>
          </p:nvSpPr>
          <p:spPr bwMode="auto">
            <a:xfrm>
              <a:off x="2256" y="2869"/>
              <a:ext cx="7" cy="15"/>
            </a:xfrm>
            <a:custGeom>
              <a:avLst/>
              <a:gdLst>
                <a:gd name="T0" fmla="*/ 7 w 7"/>
                <a:gd name="T1" fmla="*/ 7 h 15"/>
                <a:gd name="T2" fmla="*/ 0 w 7"/>
                <a:gd name="T3" fmla="*/ 7 h 15"/>
                <a:gd name="T4" fmla="*/ 7 w 7"/>
                <a:gd name="T5" fmla="*/ 0 h 15"/>
                <a:gd name="T6" fmla="*/ 7 w 7"/>
                <a:gd name="T7" fmla="*/ 7 h 15"/>
                <a:gd name="T8" fmla="*/ 7 w 7"/>
                <a:gd name="T9" fmla="*/ 15 h 15"/>
              </a:gdLst>
              <a:ahLst/>
              <a:cxnLst>
                <a:cxn ang="0">
                  <a:pos x="T0" y="T1"/>
                </a:cxn>
                <a:cxn ang="0">
                  <a:pos x="T2" y="T3"/>
                </a:cxn>
                <a:cxn ang="0">
                  <a:pos x="T4" y="T5"/>
                </a:cxn>
                <a:cxn ang="0">
                  <a:pos x="T6" y="T7"/>
                </a:cxn>
                <a:cxn ang="0">
                  <a:pos x="T8" y="T9"/>
                </a:cxn>
              </a:cxnLst>
              <a:rect l="0" t="0" r="r" b="b"/>
              <a:pathLst>
                <a:path w="7" h="15">
                  <a:moveTo>
                    <a:pt x="7" y="7"/>
                  </a:moveTo>
                  <a:lnTo>
                    <a:pt x="0" y="7"/>
                  </a:lnTo>
                  <a:lnTo>
                    <a:pt x="7" y="0"/>
                  </a:lnTo>
                  <a:lnTo>
                    <a:pt x="7" y="7"/>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98" name="Freeform 309"/>
            <p:cNvSpPr>
              <a:spLocks/>
            </p:cNvSpPr>
            <p:nvPr/>
          </p:nvSpPr>
          <p:spPr bwMode="auto">
            <a:xfrm>
              <a:off x="2241" y="2846"/>
              <a:ext cx="7" cy="15"/>
            </a:xfrm>
            <a:custGeom>
              <a:avLst/>
              <a:gdLst>
                <a:gd name="T0" fmla="*/ 7 w 7"/>
                <a:gd name="T1" fmla="*/ 7 h 15"/>
                <a:gd name="T2" fmla="*/ 7 w 7"/>
                <a:gd name="T3" fmla="*/ 15 h 15"/>
                <a:gd name="T4" fmla="*/ 0 w 7"/>
                <a:gd name="T5" fmla="*/ 15 h 15"/>
                <a:gd name="T6" fmla="*/ 0 w 7"/>
                <a:gd name="T7" fmla="*/ 0 h 15"/>
                <a:gd name="T8" fmla="*/ 7 w 7"/>
                <a:gd name="T9" fmla="*/ 0 h 15"/>
                <a:gd name="T10" fmla="*/ 7 w 7"/>
                <a:gd name="T11" fmla="*/ 7 h 15"/>
              </a:gdLst>
              <a:ahLst/>
              <a:cxnLst>
                <a:cxn ang="0">
                  <a:pos x="T0" y="T1"/>
                </a:cxn>
                <a:cxn ang="0">
                  <a:pos x="T2" y="T3"/>
                </a:cxn>
                <a:cxn ang="0">
                  <a:pos x="T4" y="T5"/>
                </a:cxn>
                <a:cxn ang="0">
                  <a:pos x="T6" y="T7"/>
                </a:cxn>
                <a:cxn ang="0">
                  <a:pos x="T8" y="T9"/>
                </a:cxn>
                <a:cxn ang="0">
                  <a:pos x="T10" y="T11"/>
                </a:cxn>
              </a:cxnLst>
              <a:rect l="0" t="0" r="r" b="b"/>
              <a:pathLst>
                <a:path w="7" h="15">
                  <a:moveTo>
                    <a:pt x="7" y="7"/>
                  </a:moveTo>
                  <a:lnTo>
                    <a:pt x="7" y="15"/>
                  </a:lnTo>
                  <a:lnTo>
                    <a:pt x="0" y="15"/>
                  </a:lnTo>
                  <a:lnTo>
                    <a:pt x="0" y="0"/>
                  </a:lnTo>
                  <a:lnTo>
                    <a:pt x="7" y="0"/>
                  </a:lnTo>
                  <a:lnTo>
                    <a:pt x="7"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9" name="Freeform 310"/>
            <p:cNvSpPr>
              <a:spLocks/>
            </p:cNvSpPr>
            <p:nvPr/>
          </p:nvSpPr>
          <p:spPr bwMode="auto">
            <a:xfrm>
              <a:off x="2241" y="2846"/>
              <a:ext cx="7" cy="15"/>
            </a:xfrm>
            <a:custGeom>
              <a:avLst/>
              <a:gdLst>
                <a:gd name="T0" fmla="*/ 7 w 7"/>
                <a:gd name="T1" fmla="*/ 7 h 15"/>
                <a:gd name="T2" fmla="*/ 7 w 7"/>
                <a:gd name="T3" fmla="*/ 15 h 15"/>
                <a:gd name="T4" fmla="*/ 0 w 7"/>
                <a:gd name="T5" fmla="*/ 15 h 15"/>
                <a:gd name="T6" fmla="*/ 0 w 7"/>
                <a:gd name="T7" fmla="*/ 0 h 15"/>
                <a:gd name="T8" fmla="*/ 7 w 7"/>
                <a:gd name="T9" fmla="*/ 0 h 15"/>
                <a:gd name="T10" fmla="*/ 7 w 7"/>
                <a:gd name="T11" fmla="*/ 7 h 15"/>
                <a:gd name="T12" fmla="*/ 7 w 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7" y="7"/>
                  </a:moveTo>
                  <a:lnTo>
                    <a:pt x="7" y="15"/>
                  </a:lnTo>
                  <a:lnTo>
                    <a:pt x="0" y="15"/>
                  </a:lnTo>
                  <a:lnTo>
                    <a:pt x="0" y="0"/>
                  </a:lnTo>
                  <a:lnTo>
                    <a:pt x="7" y="0"/>
                  </a:lnTo>
                  <a:lnTo>
                    <a:pt x="7" y="7"/>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00" name="Freeform 311"/>
            <p:cNvSpPr>
              <a:spLocks/>
            </p:cNvSpPr>
            <p:nvPr/>
          </p:nvSpPr>
          <p:spPr bwMode="auto">
            <a:xfrm>
              <a:off x="1923" y="1391"/>
              <a:ext cx="302" cy="485"/>
            </a:xfrm>
            <a:custGeom>
              <a:avLst/>
              <a:gdLst>
                <a:gd name="T0" fmla="*/ 302 w 302"/>
                <a:gd name="T1" fmla="*/ 333 h 485"/>
                <a:gd name="T2" fmla="*/ 287 w 302"/>
                <a:gd name="T3" fmla="*/ 310 h 485"/>
                <a:gd name="T4" fmla="*/ 280 w 302"/>
                <a:gd name="T5" fmla="*/ 326 h 485"/>
                <a:gd name="T6" fmla="*/ 242 w 302"/>
                <a:gd name="T7" fmla="*/ 318 h 485"/>
                <a:gd name="T8" fmla="*/ 219 w 302"/>
                <a:gd name="T9" fmla="*/ 326 h 485"/>
                <a:gd name="T10" fmla="*/ 212 w 302"/>
                <a:gd name="T11" fmla="*/ 295 h 485"/>
                <a:gd name="T12" fmla="*/ 196 w 302"/>
                <a:gd name="T13" fmla="*/ 288 h 485"/>
                <a:gd name="T14" fmla="*/ 181 w 302"/>
                <a:gd name="T15" fmla="*/ 235 h 485"/>
                <a:gd name="T16" fmla="*/ 166 w 302"/>
                <a:gd name="T17" fmla="*/ 242 h 485"/>
                <a:gd name="T18" fmla="*/ 159 w 302"/>
                <a:gd name="T19" fmla="*/ 235 h 485"/>
                <a:gd name="T20" fmla="*/ 181 w 302"/>
                <a:gd name="T21" fmla="*/ 166 h 485"/>
                <a:gd name="T22" fmla="*/ 159 w 302"/>
                <a:gd name="T23" fmla="*/ 166 h 485"/>
                <a:gd name="T24" fmla="*/ 143 w 302"/>
                <a:gd name="T25" fmla="*/ 121 h 485"/>
                <a:gd name="T26" fmla="*/ 128 w 302"/>
                <a:gd name="T27" fmla="*/ 106 h 485"/>
                <a:gd name="T28" fmla="*/ 128 w 302"/>
                <a:gd name="T29" fmla="*/ 91 h 485"/>
                <a:gd name="T30" fmla="*/ 121 w 302"/>
                <a:gd name="T31" fmla="*/ 76 h 485"/>
                <a:gd name="T32" fmla="*/ 136 w 302"/>
                <a:gd name="T33" fmla="*/ 7 h 485"/>
                <a:gd name="T34" fmla="*/ 98 w 302"/>
                <a:gd name="T35" fmla="*/ 0 h 485"/>
                <a:gd name="T36" fmla="*/ 60 w 302"/>
                <a:gd name="T37" fmla="*/ 166 h 485"/>
                <a:gd name="T38" fmla="*/ 60 w 302"/>
                <a:gd name="T39" fmla="*/ 189 h 485"/>
                <a:gd name="T40" fmla="*/ 75 w 302"/>
                <a:gd name="T41" fmla="*/ 212 h 485"/>
                <a:gd name="T42" fmla="*/ 22 w 302"/>
                <a:gd name="T43" fmla="*/ 280 h 485"/>
                <a:gd name="T44" fmla="*/ 30 w 302"/>
                <a:gd name="T45" fmla="*/ 303 h 485"/>
                <a:gd name="T46" fmla="*/ 0 w 302"/>
                <a:gd name="T47" fmla="*/ 432 h 485"/>
                <a:gd name="T48" fmla="*/ 136 w 302"/>
                <a:gd name="T49" fmla="*/ 462 h 485"/>
                <a:gd name="T50" fmla="*/ 272 w 302"/>
                <a:gd name="T51" fmla="*/ 485 h 485"/>
                <a:gd name="T52" fmla="*/ 302 w 302"/>
                <a:gd name="T53" fmla="*/ 33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5">
                  <a:moveTo>
                    <a:pt x="302" y="333"/>
                  </a:moveTo>
                  <a:lnTo>
                    <a:pt x="287" y="310"/>
                  </a:lnTo>
                  <a:lnTo>
                    <a:pt x="280" y="326"/>
                  </a:lnTo>
                  <a:lnTo>
                    <a:pt x="242" y="318"/>
                  </a:lnTo>
                  <a:lnTo>
                    <a:pt x="219" y="326"/>
                  </a:lnTo>
                  <a:lnTo>
                    <a:pt x="212" y="295"/>
                  </a:lnTo>
                  <a:lnTo>
                    <a:pt x="196" y="288"/>
                  </a:lnTo>
                  <a:lnTo>
                    <a:pt x="181" y="235"/>
                  </a:lnTo>
                  <a:lnTo>
                    <a:pt x="166" y="242"/>
                  </a:lnTo>
                  <a:lnTo>
                    <a:pt x="159" y="235"/>
                  </a:lnTo>
                  <a:lnTo>
                    <a:pt x="181" y="166"/>
                  </a:lnTo>
                  <a:lnTo>
                    <a:pt x="159" y="166"/>
                  </a:lnTo>
                  <a:lnTo>
                    <a:pt x="143" y="121"/>
                  </a:lnTo>
                  <a:lnTo>
                    <a:pt x="128" y="106"/>
                  </a:lnTo>
                  <a:lnTo>
                    <a:pt x="128" y="91"/>
                  </a:lnTo>
                  <a:lnTo>
                    <a:pt x="121" y="76"/>
                  </a:lnTo>
                  <a:lnTo>
                    <a:pt x="136" y="7"/>
                  </a:lnTo>
                  <a:lnTo>
                    <a:pt x="98" y="0"/>
                  </a:lnTo>
                  <a:lnTo>
                    <a:pt x="60" y="166"/>
                  </a:lnTo>
                  <a:lnTo>
                    <a:pt x="60" y="189"/>
                  </a:lnTo>
                  <a:lnTo>
                    <a:pt x="75" y="212"/>
                  </a:lnTo>
                  <a:lnTo>
                    <a:pt x="22" y="280"/>
                  </a:lnTo>
                  <a:lnTo>
                    <a:pt x="30" y="303"/>
                  </a:lnTo>
                  <a:lnTo>
                    <a:pt x="0" y="432"/>
                  </a:lnTo>
                  <a:lnTo>
                    <a:pt x="136" y="462"/>
                  </a:lnTo>
                  <a:lnTo>
                    <a:pt x="272" y="485"/>
                  </a:lnTo>
                  <a:lnTo>
                    <a:pt x="302" y="33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1" name="Freeform 312"/>
            <p:cNvSpPr>
              <a:spLocks/>
            </p:cNvSpPr>
            <p:nvPr/>
          </p:nvSpPr>
          <p:spPr bwMode="auto">
            <a:xfrm>
              <a:off x="1923" y="1391"/>
              <a:ext cx="302" cy="485"/>
            </a:xfrm>
            <a:custGeom>
              <a:avLst/>
              <a:gdLst>
                <a:gd name="T0" fmla="*/ 302 w 302"/>
                <a:gd name="T1" fmla="*/ 333 h 485"/>
                <a:gd name="T2" fmla="*/ 287 w 302"/>
                <a:gd name="T3" fmla="*/ 310 h 485"/>
                <a:gd name="T4" fmla="*/ 280 w 302"/>
                <a:gd name="T5" fmla="*/ 326 h 485"/>
                <a:gd name="T6" fmla="*/ 242 w 302"/>
                <a:gd name="T7" fmla="*/ 318 h 485"/>
                <a:gd name="T8" fmla="*/ 219 w 302"/>
                <a:gd name="T9" fmla="*/ 326 h 485"/>
                <a:gd name="T10" fmla="*/ 212 w 302"/>
                <a:gd name="T11" fmla="*/ 295 h 485"/>
                <a:gd name="T12" fmla="*/ 196 w 302"/>
                <a:gd name="T13" fmla="*/ 288 h 485"/>
                <a:gd name="T14" fmla="*/ 181 w 302"/>
                <a:gd name="T15" fmla="*/ 235 h 485"/>
                <a:gd name="T16" fmla="*/ 166 w 302"/>
                <a:gd name="T17" fmla="*/ 242 h 485"/>
                <a:gd name="T18" fmla="*/ 159 w 302"/>
                <a:gd name="T19" fmla="*/ 235 h 485"/>
                <a:gd name="T20" fmla="*/ 181 w 302"/>
                <a:gd name="T21" fmla="*/ 166 h 485"/>
                <a:gd name="T22" fmla="*/ 159 w 302"/>
                <a:gd name="T23" fmla="*/ 166 h 485"/>
                <a:gd name="T24" fmla="*/ 143 w 302"/>
                <a:gd name="T25" fmla="*/ 121 h 485"/>
                <a:gd name="T26" fmla="*/ 128 w 302"/>
                <a:gd name="T27" fmla="*/ 106 h 485"/>
                <a:gd name="T28" fmla="*/ 128 w 302"/>
                <a:gd name="T29" fmla="*/ 91 h 485"/>
                <a:gd name="T30" fmla="*/ 121 w 302"/>
                <a:gd name="T31" fmla="*/ 76 h 485"/>
                <a:gd name="T32" fmla="*/ 136 w 302"/>
                <a:gd name="T33" fmla="*/ 7 h 485"/>
                <a:gd name="T34" fmla="*/ 98 w 302"/>
                <a:gd name="T35" fmla="*/ 0 h 485"/>
                <a:gd name="T36" fmla="*/ 60 w 302"/>
                <a:gd name="T37" fmla="*/ 166 h 485"/>
                <a:gd name="T38" fmla="*/ 60 w 302"/>
                <a:gd name="T39" fmla="*/ 189 h 485"/>
                <a:gd name="T40" fmla="*/ 75 w 302"/>
                <a:gd name="T41" fmla="*/ 212 h 485"/>
                <a:gd name="T42" fmla="*/ 22 w 302"/>
                <a:gd name="T43" fmla="*/ 280 h 485"/>
                <a:gd name="T44" fmla="*/ 30 w 302"/>
                <a:gd name="T45" fmla="*/ 303 h 485"/>
                <a:gd name="T46" fmla="*/ 0 w 302"/>
                <a:gd name="T47" fmla="*/ 432 h 485"/>
                <a:gd name="T48" fmla="*/ 136 w 302"/>
                <a:gd name="T49" fmla="*/ 462 h 485"/>
                <a:gd name="T50" fmla="*/ 272 w 302"/>
                <a:gd name="T51" fmla="*/ 485 h 485"/>
                <a:gd name="T52" fmla="*/ 302 w 302"/>
                <a:gd name="T53" fmla="*/ 333 h 485"/>
                <a:gd name="T54" fmla="*/ 302 w 302"/>
                <a:gd name="T55" fmla="*/ 34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5">
                  <a:moveTo>
                    <a:pt x="302" y="333"/>
                  </a:moveTo>
                  <a:lnTo>
                    <a:pt x="287" y="310"/>
                  </a:lnTo>
                  <a:lnTo>
                    <a:pt x="280" y="326"/>
                  </a:lnTo>
                  <a:lnTo>
                    <a:pt x="242" y="318"/>
                  </a:lnTo>
                  <a:lnTo>
                    <a:pt x="219" y="326"/>
                  </a:lnTo>
                  <a:lnTo>
                    <a:pt x="212" y="295"/>
                  </a:lnTo>
                  <a:lnTo>
                    <a:pt x="196" y="288"/>
                  </a:lnTo>
                  <a:lnTo>
                    <a:pt x="181" y="235"/>
                  </a:lnTo>
                  <a:lnTo>
                    <a:pt x="166" y="242"/>
                  </a:lnTo>
                  <a:lnTo>
                    <a:pt x="159" y="235"/>
                  </a:lnTo>
                  <a:lnTo>
                    <a:pt x="181" y="166"/>
                  </a:lnTo>
                  <a:lnTo>
                    <a:pt x="159" y="166"/>
                  </a:lnTo>
                  <a:lnTo>
                    <a:pt x="143" y="121"/>
                  </a:lnTo>
                  <a:lnTo>
                    <a:pt x="128" y="106"/>
                  </a:lnTo>
                  <a:lnTo>
                    <a:pt x="128" y="91"/>
                  </a:lnTo>
                  <a:lnTo>
                    <a:pt x="121" y="76"/>
                  </a:lnTo>
                  <a:lnTo>
                    <a:pt x="136" y="7"/>
                  </a:lnTo>
                  <a:lnTo>
                    <a:pt x="98" y="0"/>
                  </a:lnTo>
                  <a:lnTo>
                    <a:pt x="60" y="166"/>
                  </a:lnTo>
                  <a:lnTo>
                    <a:pt x="60" y="189"/>
                  </a:lnTo>
                  <a:lnTo>
                    <a:pt x="75" y="212"/>
                  </a:lnTo>
                  <a:lnTo>
                    <a:pt x="22" y="280"/>
                  </a:lnTo>
                  <a:lnTo>
                    <a:pt x="30" y="303"/>
                  </a:lnTo>
                  <a:lnTo>
                    <a:pt x="0" y="432"/>
                  </a:lnTo>
                  <a:lnTo>
                    <a:pt x="136" y="462"/>
                  </a:lnTo>
                  <a:lnTo>
                    <a:pt x="272" y="485"/>
                  </a:lnTo>
                  <a:lnTo>
                    <a:pt x="302" y="333"/>
                  </a:lnTo>
                  <a:lnTo>
                    <a:pt x="302"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02" name="Freeform 313"/>
            <p:cNvSpPr>
              <a:spLocks/>
            </p:cNvSpPr>
            <p:nvPr/>
          </p:nvSpPr>
          <p:spPr bwMode="auto">
            <a:xfrm>
              <a:off x="3126" y="1891"/>
              <a:ext cx="204" cy="356"/>
            </a:xfrm>
            <a:custGeom>
              <a:avLst/>
              <a:gdLst>
                <a:gd name="T0" fmla="*/ 189 w 204"/>
                <a:gd name="T1" fmla="*/ 212 h 356"/>
                <a:gd name="T2" fmla="*/ 182 w 204"/>
                <a:gd name="T3" fmla="*/ 45 h 356"/>
                <a:gd name="T4" fmla="*/ 167 w 204"/>
                <a:gd name="T5" fmla="*/ 0 h 356"/>
                <a:gd name="T6" fmla="*/ 30 w 204"/>
                <a:gd name="T7" fmla="*/ 8 h 356"/>
                <a:gd name="T8" fmla="*/ 61 w 204"/>
                <a:gd name="T9" fmla="*/ 30 h 356"/>
                <a:gd name="T10" fmla="*/ 61 w 204"/>
                <a:gd name="T11" fmla="*/ 45 h 356"/>
                <a:gd name="T12" fmla="*/ 45 w 204"/>
                <a:gd name="T13" fmla="*/ 68 h 356"/>
                <a:gd name="T14" fmla="*/ 15 w 204"/>
                <a:gd name="T15" fmla="*/ 76 h 356"/>
                <a:gd name="T16" fmla="*/ 23 w 204"/>
                <a:gd name="T17" fmla="*/ 106 h 356"/>
                <a:gd name="T18" fmla="*/ 0 w 204"/>
                <a:gd name="T19" fmla="*/ 144 h 356"/>
                <a:gd name="T20" fmla="*/ 8 w 204"/>
                <a:gd name="T21" fmla="*/ 182 h 356"/>
                <a:gd name="T22" fmla="*/ 38 w 204"/>
                <a:gd name="T23" fmla="*/ 212 h 356"/>
                <a:gd name="T24" fmla="*/ 45 w 204"/>
                <a:gd name="T25" fmla="*/ 235 h 356"/>
                <a:gd name="T26" fmla="*/ 53 w 204"/>
                <a:gd name="T27" fmla="*/ 227 h 356"/>
                <a:gd name="T28" fmla="*/ 76 w 204"/>
                <a:gd name="T29" fmla="*/ 235 h 356"/>
                <a:gd name="T30" fmla="*/ 61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356">
                  <a:moveTo>
                    <a:pt x="189" y="212"/>
                  </a:moveTo>
                  <a:lnTo>
                    <a:pt x="182" y="45"/>
                  </a:lnTo>
                  <a:lnTo>
                    <a:pt x="167" y="0"/>
                  </a:lnTo>
                  <a:lnTo>
                    <a:pt x="30" y="8"/>
                  </a:lnTo>
                  <a:lnTo>
                    <a:pt x="61" y="30"/>
                  </a:lnTo>
                  <a:lnTo>
                    <a:pt x="61" y="45"/>
                  </a:lnTo>
                  <a:lnTo>
                    <a:pt x="45" y="68"/>
                  </a:lnTo>
                  <a:lnTo>
                    <a:pt x="15" y="76"/>
                  </a:lnTo>
                  <a:lnTo>
                    <a:pt x="23" y="106"/>
                  </a:lnTo>
                  <a:lnTo>
                    <a:pt x="0" y="144"/>
                  </a:lnTo>
                  <a:lnTo>
                    <a:pt x="8" y="182"/>
                  </a:lnTo>
                  <a:lnTo>
                    <a:pt x="38" y="212"/>
                  </a:lnTo>
                  <a:lnTo>
                    <a:pt x="45"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4" y="235"/>
                  </a:lnTo>
                  <a:lnTo>
                    <a:pt x="189"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3" name="Freeform 314"/>
            <p:cNvSpPr>
              <a:spLocks/>
            </p:cNvSpPr>
            <p:nvPr/>
          </p:nvSpPr>
          <p:spPr bwMode="auto">
            <a:xfrm>
              <a:off x="3126" y="1891"/>
              <a:ext cx="204" cy="356"/>
            </a:xfrm>
            <a:custGeom>
              <a:avLst/>
              <a:gdLst>
                <a:gd name="T0" fmla="*/ 189 w 204"/>
                <a:gd name="T1" fmla="*/ 212 h 356"/>
                <a:gd name="T2" fmla="*/ 182 w 204"/>
                <a:gd name="T3" fmla="*/ 45 h 356"/>
                <a:gd name="T4" fmla="*/ 167 w 204"/>
                <a:gd name="T5" fmla="*/ 0 h 356"/>
                <a:gd name="T6" fmla="*/ 30 w 204"/>
                <a:gd name="T7" fmla="*/ 8 h 356"/>
                <a:gd name="T8" fmla="*/ 61 w 204"/>
                <a:gd name="T9" fmla="*/ 30 h 356"/>
                <a:gd name="T10" fmla="*/ 61 w 204"/>
                <a:gd name="T11" fmla="*/ 45 h 356"/>
                <a:gd name="T12" fmla="*/ 45 w 204"/>
                <a:gd name="T13" fmla="*/ 68 h 356"/>
                <a:gd name="T14" fmla="*/ 15 w 204"/>
                <a:gd name="T15" fmla="*/ 76 h 356"/>
                <a:gd name="T16" fmla="*/ 23 w 204"/>
                <a:gd name="T17" fmla="*/ 106 h 356"/>
                <a:gd name="T18" fmla="*/ 0 w 204"/>
                <a:gd name="T19" fmla="*/ 144 h 356"/>
                <a:gd name="T20" fmla="*/ 8 w 204"/>
                <a:gd name="T21" fmla="*/ 182 h 356"/>
                <a:gd name="T22" fmla="*/ 38 w 204"/>
                <a:gd name="T23" fmla="*/ 212 h 356"/>
                <a:gd name="T24" fmla="*/ 45 w 204"/>
                <a:gd name="T25" fmla="*/ 235 h 356"/>
                <a:gd name="T26" fmla="*/ 53 w 204"/>
                <a:gd name="T27" fmla="*/ 227 h 356"/>
                <a:gd name="T28" fmla="*/ 76 w 204"/>
                <a:gd name="T29" fmla="*/ 235 h 356"/>
                <a:gd name="T30" fmla="*/ 61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 name="T52" fmla="*/ 189 w 204"/>
                <a:gd name="T53"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4" h="356">
                  <a:moveTo>
                    <a:pt x="189" y="212"/>
                  </a:moveTo>
                  <a:lnTo>
                    <a:pt x="182" y="45"/>
                  </a:lnTo>
                  <a:lnTo>
                    <a:pt x="167" y="0"/>
                  </a:lnTo>
                  <a:lnTo>
                    <a:pt x="30" y="8"/>
                  </a:lnTo>
                  <a:lnTo>
                    <a:pt x="61" y="30"/>
                  </a:lnTo>
                  <a:lnTo>
                    <a:pt x="61" y="45"/>
                  </a:lnTo>
                  <a:lnTo>
                    <a:pt x="45" y="68"/>
                  </a:lnTo>
                  <a:lnTo>
                    <a:pt x="15" y="76"/>
                  </a:lnTo>
                  <a:lnTo>
                    <a:pt x="23" y="106"/>
                  </a:lnTo>
                  <a:lnTo>
                    <a:pt x="0" y="144"/>
                  </a:lnTo>
                  <a:lnTo>
                    <a:pt x="8" y="182"/>
                  </a:lnTo>
                  <a:lnTo>
                    <a:pt x="38" y="212"/>
                  </a:lnTo>
                  <a:lnTo>
                    <a:pt x="45"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4"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04" name="Freeform 315"/>
            <p:cNvSpPr>
              <a:spLocks/>
            </p:cNvSpPr>
            <p:nvPr/>
          </p:nvSpPr>
          <p:spPr bwMode="auto">
            <a:xfrm>
              <a:off x="3308" y="1921"/>
              <a:ext cx="151" cy="265"/>
            </a:xfrm>
            <a:custGeom>
              <a:avLst/>
              <a:gdLst>
                <a:gd name="T0" fmla="*/ 151 w 151"/>
                <a:gd name="T1" fmla="*/ 190 h 265"/>
                <a:gd name="T2" fmla="*/ 121 w 151"/>
                <a:gd name="T3" fmla="*/ 197 h 265"/>
                <a:gd name="T4" fmla="*/ 121 w 151"/>
                <a:gd name="T5" fmla="*/ 205 h 265"/>
                <a:gd name="T6" fmla="*/ 98 w 151"/>
                <a:gd name="T7" fmla="*/ 250 h 265"/>
                <a:gd name="T8" fmla="*/ 75 w 151"/>
                <a:gd name="T9" fmla="*/ 235 h 265"/>
                <a:gd name="T10" fmla="*/ 68 w 151"/>
                <a:gd name="T11" fmla="*/ 258 h 265"/>
                <a:gd name="T12" fmla="*/ 60 w 151"/>
                <a:gd name="T13" fmla="*/ 250 h 265"/>
                <a:gd name="T14" fmla="*/ 45 w 151"/>
                <a:gd name="T15" fmla="*/ 265 h 265"/>
                <a:gd name="T16" fmla="*/ 22 w 151"/>
                <a:gd name="T17" fmla="*/ 250 h 265"/>
                <a:gd name="T18" fmla="*/ 22 w 151"/>
                <a:gd name="T19" fmla="*/ 265 h 265"/>
                <a:gd name="T20" fmla="*/ 7 w 151"/>
                <a:gd name="T21" fmla="*/ 258 h 265"/>
                <a:gd name="T22" fmla="*/ 0 w 151"/>
                <a:gd name="T23" fmla="*/ 265 h 265"/>
                <a:gd name="T24" fmla="*/ 0 w 151"/>
                <a:gd name="T25" fmla="*/ 235 h 265"/>
                <a:gd name="T26" fmla="*/ 22 w 151"/>
                <a:gd name="T27" fmla="*/ 205 h 265"/>
                <a:gd name="T28" fmla="*/ 7 w 151"/>
                <a:gd name="T29" fmla="*/ 182 h 265"/>
                <a:gd name="T30" fmla="*/ 0 w 151"/>
                <a:gd name="T31" fmla="*/ 15 h 265"/>
                <a:gd name="T32" fmla="*/ 15 w 151"/>
                <a:gd name="T33" fmla="*/ 23 h 265"/>
                <a:gd name="T34" fmla="*/ 38 w 151"/>
                <a:gd name="T35" fmla="*/ 8 h 265"/>
                <a:gd name="T36" fmla="*/ 128 w 151"/>
                <a:gd name="T37" fmla="*/ 0 h 265"/>
                <a:gd name="T38" fmla="*/ 151 w 151"/>
                <a:gd name="T39" fmla="*/ 167 h 265"/>
                <a:gd name="T40" fmla="*/ 151 w 151"/>
                <a:gd name="T41"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65">
                  <a:moveTo>
                    <a:pt x="151" y="190"/>
                  </a:moveTo>
                  <a:lnTo>
                    <a:pt x="121" y="197"/>
                  </a:lnTo>
                  <a:lnTo>
                    <a:pt x="121" y="205"/>
                  </a:lnTo>
                  <a:lnTo>
                    <a:pt x="98" y="250"/>
                  </a:lnTo>
                  <a:lnTo>
                    <a:pt x="75" y="235"/>
                  </a:lnTo>
                  <a:lnTo>
                    <a:pt x="68" y="258"/>
                  </a:lnTo>
                  <a:lnTo>
                    <a:pt x="60" y="250"/>
                  </a:lnTo>
                  <a:lnTo>
                    <a:pt x="45" y="265"/>
                  </a:lnTo>
                  <a:lnTo>
                    <a:pt x="22" y="250"/>
                  </a:lnTo>
                  <a:lnTo>
                    <a:pt x="22" y="265"/>
                  </a:lnTo>
                  <a:lnTo>
                    <a:pt x="7" y="258"/>
                  </a:lnTo>
                  <a:lnTo>
                    <a:pt x="0" y="265"/>
                  </a:lnTo>
                  <a:lnTo>
                    <a:pt x="0" y="235"/>
                  </a:lnTo>
                  <a:lnTo>
                    <a:pt x="22" y="205"/>
                  </a:lnTo>
                  <a:lnTo>
                    <a:pt x="7" y="182"/>
                  </a:lnTo>
                  <a:lnTo>
                    <a:pt x="0" y="15"/>
                  </a:lnTo>
                  <a:lnTo>
                    <a:pt x="15" y="23"/>
                  </a:lnTo>
                  <a:lnTo>
                    <a:pt x="38" y="8"/>
                  </a:lnTo>
                  <a:lnTo>
                    <a:pt x="128" y="0"/>
                  </a:lnTo>
                  <a:lnTo>
                    <a:pt x="151" y="167"/>
                  </a:lnTo>
                  <a:lnTo>
                    <a:pt x="151"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5" name="Freeform 316"/>
            <p:cNvSpPr>
              <a:spLocks/>
            </p:cNvSpPr>
            <p:nvPr/>
          </p:nvSpPr>
          <p:spPr bwMode="auto">
            <a:xfrm>
              <a:off x="3308" y="1921"/>
              <a:ext cx="151" cy="265"/>
            </a:xfrm>
            <a:custGeom>
              <a:avLst/>
              <a:gdLst>
                <a:gd name="T0" fmla="*/ 151 w 151"/>
                <a:gd name="T1" fmla="*/ 190 h 265"/>
                <a:gd name="T2" fmla="*/ 121 w 151"/>
                <a:gd name="T3" fmla="*/ 197 h 265"/>
                <a:gd name="T4" fmla="*/ 121 w 151"/>
                <a:gd name="T5" fmla="*/ 205 h 265"/>
                <a:gd name="T6" fmla="*/ 98 w 151"/>
                <a:gd name="T7" fmla="*/ 250 h 265"/>
                <a:gd name="T8" fmla="*/ 75 w 151"/>
                <a:gd name="T9" fmla="*/ 235 h 265"/>
                <a:gd name="T10" fmla="*/ 68 w 151"/>
                <a:gd name="T11" fmla="*/ 258 h 265"/>
                <a:gd name="T12" fmla="*/ 60 w 151"/>
                <a:gd name="T13" fmla="*/ 250 h 265"/>
                <a:gd name="T14" fmla="*/ 45 w 151"/>
                <a:gd name="T15" fmla="*/ 265 h 265"/>
                <a:gd name="T16" fmla="*/ 22 w 151"/>
                <a:gd name="T17" fmla="*/ 250 h 265"/>
                <a:gd name="T18" fmla="*/ 22 w 151"/>
                <a:gd name="T19" fmla="*/ 265 h 265"/>
                <a:gd name="T20" fmla="*/ 7 w 151"/>
                <a:gd name="T21" fmla="*/ 258 h 265"/>
                <a:gd name="T22" fmla="*/ 0 w 151"/>
                <a:gd name="T23" fmla="*/ 265 h 265"/>
                <a:gd name="T24" fmla="*/ 0 w 151"/>
                <a:gd name="T25" fmla="*/ 235 h 265"/>
                <a:gd name="T26" fmla="*/ 22 w 151"/>
                <a:gd name="T27" fmla="*/ 205 h 265"/>
                <a:gd name="T28" fmla="*/ 7 w 151"/>
                <a:gd name="T29" fmla="*/ 182 h 265"/>
                <a:gd name="T30" fmla="*/ 0 w 151"/>
                <a:gd name="T31" fmla="*/ 15 h 265"/>
                <a:gd name="T32" fmla="*/ 15 w 151"/>
                <a:gd name="T33" fmla="*/ 23 h 265"/>
                <a:gd name="T34" fmla="*/ 38 w 151"/>
                <a:gd name="T35" fmla="*/ 8 h 265"/>
                <a:gd name="T36" fmla="*/ 128 w 151"/>
                <a:gd name="T37" fmla="*/ 0 h 265"/>
                <a:gd name="T38" fmla="*/ 151 w 151"/>
                <a:gd name="T39" fmla="*/ 167 h 265"/>
                <a:gd name="T40" fmla="*/ 151 w 151"/>
                <a:gd name="T41" fmla="*/ 190 h 265"/>
                <a:gd name="T42" fmla="*/ 151 w 151"/>
                <a:gd name="T43" fmla="*/ 19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65">
                  <a:moveTo>
                    <a:pt x="151" y="190"/>
                  </a:moveTo>
                  <a:lnTo>
                    <a:pt x="121" y="197"/>
                  </a:lnTo>
                  <a:lnTo>
                    <a:pt x="121" y="205"/>
                  </a:lnTo>
                  <a:lnTo>
                    <a:pt x="98" y="250"/>
                  </a:lnTo>
                  <a:lnTo>
                    <a:pt x="75" y="235"/>
                  </a:lnTo>
                  <a:lnTo>
                    <a:pt x="68" y="258"/>
                  </a:lnTo>
                  <a:lnTo>
                    <a:pt x="60" y="250"/>
                  </a:lnTo>
                  <a:lnTo>
                    <a:pt x="45" y="265"/>
                  </a:lnTo>
                  <a:lnTo>
                    <a:pt x="22" y="250"/>
                  </a:lnTo>
                  <a:lnTo>
                    <a:pt x="22" y="265"/>
                  </a:lnTo>
                  <a:lnTo>
                    <a:pt x="7" y="258"/>
                  </a:lnTo>
                  <a:lnTo>
                    <a:pt x="0" y="265"/>
                  </a:lnTo>
                  <a:lnTo>
                    <a:pt x="0" y="235"/>
                  </a:lnTo>
                  <a:lnTo>
                    <a:pt x="22" y="205"/>
                  </a:lnTo>
                  <a:lnTo>
                    <a:pt x="7" y="182"/>
                  </a:lnTo>
                  <a:lnTo>
                    <a:pt x="0" y="15"/>
                  </a:lnTo>
                  <a:lnTo>
                    <a:pt x="15" y="23"/>
                  </a:lnTo>
                  <a:lnTo>
                    <a:pt x="38" y="8"/>
                  </a:lnTo>
                  <a:lnTo>
                    <a:pt x="128" y="0"/>
                  </a:lnTo>
                  <a:lnTo>
                    <a:pt x="151" y="167"/>
                  </a:lnTo>
                  <a:lnTo>
                    <a:pt x="151" y="190"/>
                  </a:lnTo>
                  <a:lnTo>
                    <a:pt x="151"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06" name="Freeform 317"/>
            <p:cNvSpPr>
              <a:spLocks/>
            </p:cNvSpPr>
            <p:nvPr/>
          </p:nvSpPr>
          <p:spPr bwMode="auto">
            <a:xfrm>
              <a:off x="2876" y="1830"/>
              <a:ext cx="311" cy="205"/>
            </a:xfrm>
            <a:custGeom>
              <a:avLst/>
              <a:gdLst>
                <a:gd name="T0" fmla="*/ 311 w 311"/>
                <a:gd name="T1" fmla="*/ 91 h 205"/>
                <a:gd name="T2" fmla="*/ 280 w 311"/>
                <a:gd name="T3" fmla="*/ 69 h 205"/>
                <a:gd name="T4" fmla="*/ 265 w 311"/>
                <a:gd name="T5" fmla="*/ 53 h 205"/>
                <a:gd name="T6" fmla="*/ 250 w 311"/>
                <a:gd name="T7" fmla="*/ 0 h 205"/>
                <a:gd name="T8" fmla="*/ 8 w 311"/>
                <a:gd name="T9" fmla="*/ 8 h 205"/>
                <a:gd name="T10" fmla="*/ 0 w 311"/>
                <a:gd name="T11" fmla="*/ 8 h 205"/>
                <a:gd name="T12" fmla="*/ 8 w 311"/>
                <a:gd name="T13" fmla="*/ 31 h 205"/>
                <a:gd name="T14" fmla="*/ 0 w 311"/>
                <a:gd name="T15" fmla="*/ 61 h 205"/>
                <a:gd name="T16" fmla="*/ 8 w 311"/>
                <a:gd name="T17" fmla="*/ 76 h 205"/>
                <a:gd name="T18" fmla="*/ 31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5 w 311"/>
                <a:gd name="T33" fmla="*/ 129 h 205"/>
                <a:gd name="T34" fmla="*/ 311 w 311"/>
                <a:gd name="T35" fmla="*/ 106 h 205"/>
                <a:gd name="T36" fmla="*/ 311 w 311"/>
                <a:gd name="T37"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1" h="205">
                  <a:moveTo>
                    <a:pt x="311" y="91"/>
                  </a:moveTo>
                  <a:lnTo>
                    <a:pt x="280" y="69"/>
                  </a:lnTo>
                  <a:lnTo>
                    <a:pt x="265" y="53"/>
                  </a:lnTo>
                  <a:lnTo>
                    <a:pt x="250" y="0"/>
                  </a:lnTo>
                  <a:lnTo>
                    <a:pt x="8" y="8"/>
                  </a:lnTo>
                  <a:lnTo>
                    <a:pt x="0" y="8"/>
                  </a:lnTo>
                  <a:lnTo>
                    <a:pt x="8" y="31"/>
                  </a:lnTo>
                  <a:lnTo>
                    <a:pt x="0" y="61"/>
                  </a:lnTo>
                  <a:lnTo>
                    <a:pt x="8" y="76"/>
                  </a:lnTo>
                  <a:lnTo>
                    <a:pt x="31" y="137"/>
                  </a:lnTo>
                  <a:lnTo>
                    <a:pt x="38" y="137"/>
                  </a:lnTo>
                  <a:lnTo>
                    <a:pt x="46" y="197"/>
                  </a:lnTo>
                  <a:lnTo>
                    <a:pt x="235" y="190"/>
                  </a:lnTo>
                  <a:lnTo>
                    <a:pt x="250" y="205"/>
                  </a:lnTo>
                  <a:lnTo>
                    <a:pt x="273" y="167"/>
                  </a:lnTo>
                  <a:lnTo>
                    <a:pt x="265" y="137"/>
                  </a:lnTo>
                  <a:lnTo>
                    <a:pt x="295" y="129"/>
                  </a:lnTo>
                  <a:lnTo>
                    <a:pt x="311" y="106"/>
                  </a:lnTo>
                  <a:lnTo>
                    <a:pt x="311" y="9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7" name="Freeform 318"/>
            <p:cNvSpPr>
              <a:spLocks/>
            </p:cNvSpPr>
            <p:nvPr/>
          </p:nvSpPr>
          <p:spPr bwMode="auto">
            <a:xfrm>
              <a:off x="2876" y="1830"/>
              <a:ext cx="311" cy="205"/>
            </a:xfrm>
            <a:custGeom>
              <a:avLst/>
              <a:gdLst>
                <a:gd name="T0" fmla="*/ 311 w 311"/>
                <a:gd name="T1" fmla="*/ 91 h 205"/>
                <a:gd name="T2" fmla="*/ 280 w 311"/>
                <a:gd name="T3" fmla="*/ 69 h 205"/>
                <a:gd name="T4" fmla="*/ 265 w 311"/>
                <a:gd name="T5" fmla="*/ 53 h 205"/>
                <a:gd name="T6" fmla="*/ 250 w 311"/>
                <a:gd name="T7" fmla="*/ 0 h 205"/>
                <a:gd name="T8" fmla="*/ 8 w 311"/>
                <a:gd name="T9" fmla="*/ 8 h 205"/>
                <a:gd name="T10" fmla="*/ 0 w 311"/>
                <a:gd name="T11" fmla="*/ 8 h 205"/>
                <a:gd name="T12" fmla="*/ 8 w 311"/>
                <a:gd name="T13" fmla="*/ 31 h 205"/>
                <a:gd name="T14" fmla="*/ 0 w 311"/>
                <a:gd name="T15" fmla="*/ 61 h 205"/>
                <a:gd name="T16" fmla="*/ 8 w 311"/>
                <a:gd name="T17" fmla="*/ 76 h 205"/>
                <a:gd name="T18" fmla="*/ 31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5 w 311"/>
                <a:gd name="T33" fmla="*/ 129 h 205"/>
                <a:gd name="T34" fmla="*/ 311 w 311"/>
                <a:gd name="T35" fmla="*/ 106 h 205"/>
                <a:gd name="T36" fmla="*/ 311 w 311"/>
                <a:gd name="T37" fmla="*/ 91 h 205"/>
                <a:gd name="T38" fmla="*/ 311 w 311"/>
                <a:gd name="T39" fmla="*/ 9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1" h="205">
                  <a:moveTo>
                    <a:pt x="311" y="91"/>
                  </a:moveTo>
                  <a:lnTo>
                    <a:pt x="280" y="69"/>
                  </a:lnTo>
                  <a:lnTo>
                    <a:pt x="265" y="53"/>
                  </a:lnTo>
                  <a:lnTo>
                    <a:pt x="250" y="0"/>
                  </a:lnTo>
                  <a:lnTo>
                    <a:pt x="8" y="8"/>
                  </a:lnTo>
                  <a:lnTo>
                    <a:pt x="0" y="8"/>
                  </a:lnTo>
                  <a:lnTo>
                    <a:pt x="8" y="31"/>
                  </a:lnTo>
                  <a:lnTo>
                    <a:pt x="0" y="61"/>
                  </a:lnTo>
                  <a:lnTo>
                    <a:pt x="8" y="76"/>
                  </a:lnTo>
                  <a:lnTo>
                    <a:pt x="31" y="137"/>
                  </a:lnTo>
                  <a:lnTo>
                    <a:pt x="38" y="137"/>
                  </a:lnTo>
                  <a:lnTo>
                    <a:pt x="46" y="197"/>
                  </a:lnTo>
                  <a:lnTo>
                    <a:pt x="235" y="190"/>
                  </a:lnTo>
                  <a:lnTo>
                    <a:pt x="250" y="205"/>
                  </a:lnTo>
                  <a:lnTo>
                    <a:pt x="273" y="167"/>
                  </a:lnTo>
                  <a:lnTo>
                    <a:pt x="265" y="137"/>
                  </a:lnTo>
                  <a:lnTo>
                    <a:pt x="295" y="129"/>
                  </a:lnTo>
                  <a:lnTo>
                    <a:pt x="311" y="106"/>
                  </a:lnTo>
                  <a:lnTo>
                    <a:pt x="311" y="91"/>
                  </a:lnTo>
                  <a:lnTo>
                    <a:pt x="31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08" name="Freeform 319"/>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6 w 371"/>
                <a:gd name="T9" fmla="*/ 23 h 205"/>
                <a:gd name="T10" fmla="*/ 356 w 371"/>
                <a:gd name="T11" fmla="*/ 30 h 205"/>
                <a:gd name="T12" fmla="*/ 348 w 371"/>
                <a:gd name="T13" fmla="*/ 46 h 205"/>
                <a:gd name="T14" fmla="*/ 371 w 371"/>
                <a:gd name="T15" fmla="*/ 68 h 205"/>
                <a:gd name="T16" fmla="*/ 371 w 371"/>
                <a:gd name="T1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05">
                  <a:moveTo>
                    <a:pt x="371" y="205"/>
                  </a:moveTo>
                  <a:lnTo>
                    <a:pt x="0" y="197"/>
                  </a:lnTo>
                  <a:lnTo>
                    <a:pt x="7" y="0"/>
                  </a:lnTo>
                  <a:lnTo>
                    <a:pt x="340" y="15"/>
                  </a:lnTo>
                  <a:lnTo>
                    <a:pt x="356" y="23"/>
                  </a:lnTo>
                  <a:lnTo>
                    <a:pt x="356" y="30"/>
                  </a:lnTo>
                  <a:lnTo>
                    <a:pt x="348" y="46"/>
                  </a:lnTo>
                  <a:lnTo>
                    <a:pt x="371" y="68"/>
                  </a:lnTo>
                  <a:lnTo>
                    <a:pt x="371"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9" name="Freeform 320"/>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6 w 371"/>
                <a:gd name="T9" fmla="*/ 23 h 212"/>
                <a:gd name="T10" fmla="*/ 356 w 371"/>
                <a:gd name="T11" fmla="*/ 30 h 212"/>
                <a:gd name="T12" fmla="*/ 348 w 371"/>
                <a:gd name="T13" fmla="*/ 46 h 212"/>
                <a:gd name="T14" fmla="*/ 371 w 371"/>
                <a:gd name="T15" fmla="*/ 68 h 212"/>
                <a:gd name="T16" fmla="*/ 371 w 371"/>
                <a:gd name="T17" fmla="*/ 205 h 212"/>
                <a:gd name="T18" fmla="*/ 371 w 371"/>
                <a:gd name="T19"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12">
                  <a:moveTo>
                    <a:pt x="371" y="205"/>
                  </a:moveTo>
                  <a:lnTo>
                    <a:pt x="0" y="197"/>
                  </a:lnTo>
                  <a:lnTo>
                    <a:pt x="7" y="0"/>
                  </a:lnTo>
                  <a:lnTo>
                    <a:pt x="340" y="15"/>
                  </a:lnTo>
                  <a:lnTo>
                    <a:pt x="356" y="23"/>
                  </a:lnTo>
                  <a:lnTo>
                    <a:pt x="356" y="30"/>
                  </a:lnTo>
                  <a:lnTo>
                    <a:pt x="348" y="46"/>
                  </a:lnTo>
                  <a:lnTo>
                    <a:pt x="371" y="68"/>
                  </a:lnTo>
                  <a:lnTo>
                    <a:pt x="371" y="205"/>
                  </a:lnTo>
                  <a:lnTo>
                    <a:pt x="371"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10" name="Freeform 321"/>
            <p:cNvSpPr>
              <a:spLocks/>
            </p:cNvSpPr>
            <p:nvPr/>
          </p:nvSpPr>
          <p:spPr bwMode="auto">
            <a:xfrm>
              <a:off x="3240" y="2088"/>
              <a:ext cx="370" cy="189"/>
            </a:xfrm>
            <a:custGeom>
              <a:avLst/>
              <a:gdLst>
                <a:gd name="T0" fmla="*/ 340 w 370"/>
                <a:gd name="T1" fmla="*/ 61 h 189"/>
                <a:gd name="T2" fmla="*/ 333 w 370"/>
                <a:gd name="T3" fmla="*/ 30 h 189"/>
                <a:gd name="T4" fmla="*/ 317 w 370"/>
                <a:gd name="T5" fmla="*/ 15 h 189"/>
                <a:gd name="T6" fmla="*/ 295 w 370"/>
                <a:gd name="T7" fmla="*/ 23 h 189"/>
                <a:gd name="T8" fmla="*/ 280 w 370"/>
                <a:gd name="T9" fmla="*/ 23 h 189"/>
                <a:gd name="T10" fmla="*/ 249 w 370"/>
                <a:gd name="T11" fmla="*/ 15 h 189"/>
                <a:gd name="T12" fmla="*/ 234 w 370"/>
                <a:gd name="T13" fmla="*/ 0 h 189"/>
                <a:gd name="T14" fmla="*/ 219 w 370"/>
                <a:gd name="T15" fmla="*/ 0 h 189"/>
                <a:gd name="T16" fmla="*/ 219 w 370"/>
                <a:gd name="T17" fmla="*/ 23 h 189"/>
                <a:gd name="T18" fmla="*/ 189 w 370"/>
                <a:gd name="T19" fmla="*/ 30 h 189"/>
                <a:gd name="T20" fmla="*/ 189 w 370"/>
                <a:gd name="T21" fmla="*/ 38 h 189"/>
                <a:gd name="T22" fmla="*/ 166 w 370"/>
                <a:gd name="T23" fmla="*/ 83 h 189"/>
                <a:gd name="T24" fmla="*/ 143 w 370"/>
                <a:gd name="T25" fmla="*/ 68 h 189"/>
                <a:gd name="T26" fmla="*/ 136 w 370"/>
                <a:gd name="T27" fmla="*/ 91 h 189"/>
                <a:gd name="T28" fmla="*/ 128 w 370"/>
                <a:gd name="T29" fmla="*/ 83 h 189"/>
                <a:gd name="T30" fmla="*/ 113 w 370"/>
                <a:gd name="T31" fmla="*/ 98 h 189"/>
                <a:gd name="T32" fmla="*/ 90 w 370"/>
                <a:gd name="T33" fmla="*/ 83 h 189"/>
                <a:gd name="T34" fmla="*/ 90 w 370"/>
                <a:gd name="T35" fmla="*/ 98 h 189"/>
                <a:gd name="T36" fmla="*/ 75 w 370"/>
                <a:gd name="T37" fmla="*/ 91 h 189"/>
                <a:gd name="T38" fmla="*/ 68 w 370"/>
                <a:gd name="T39" fmla="*/ 98 h 189"/>
                <a:gd name="T40" fmla="*/ 68 w 370"/>
                <a:gd name="T41" fmla="*/ 121 h 189"/>
                <a:gd name="T42" fmla="*/ 45 w 370"/>
                <a:gd name="T43" fmla="*/ 129 h 189"/>
                <a:gd name="T44" fmla="*/ 45 w 370"/>
                <a:gd name="T45" fmla="*/ 152 h 189"/>
                <a:gd name="T46" fmla="*/ 22 w 370"/>
                <a:gd name="T47" fmla="*/ 144 h 189"/>
                <a:gd name="T48" fmla="*/ 15 w 370"/>
                <a:gd name="T49" fmla="*/ 159 h 189"/>
                <a:gd name="T50" fmla="*/ 15 w 370"/>
                <a:gd name="T51" fmla="*/ 174 h 189"/>
                <a:gd name="T52" fmla="*/ 0 w 370"/>
                <a:gd name="T53" fmla="*/ 189 h 189"/>
                <a:gd name="T54" fmla="*/ 75 w 370"/>
                <a:gd name="T55" fmla="*/ 182 h 189"/>
                <a:gd name="T56" fmla="*/ 68 w 370"/>
                <a:gd name="T57" fmla="*/ 174 h 189"/>
                <a:gd name="T58" fmla="*/ 295 w 370"/>
                <a:gd name="T59" fmla="*/ 152 h 189"/>
                <a:gd name="T60" fmla="*/ 317 w 370"/>
                <a:gd name="T61" fmla="*/ 144 h 189"/>
                <a:gd name="T62" fmla="*/ 370 w 370"/>
                <a:gd name="T63" fmla="*/ 83 h 189"/>
                <a:gd name="T64" fmla="*/ 340 w 370"/>
                <a:gd name="T65" fmla="*/ 6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0" h="189">
                  <a:moveTo>
                    <a:pt x="340" y="61"/>
                  </a:moveTo>
                  <a:lnTo>
                    <a:pt x="333" y="30"/>
                  </a:lnTo>
                  <a:lnTo>
                    <a:pt x="317" y="15"/>
                  </a:lnTo>
                  <a:lnTo>
                    <a:pt x="295" y="23"/>
                  </a:lnTo>
                  <a:lnTo>
                    <a:pt x="280" y="23"/>
                  </a:lnTo>
                  <a:lnTo>
                    <a:pt x="249" y="15"/>
                  </a:lnTo>
                  <a:lnTo>
                    <a:pt x="234" y="0"/>
                  </a:lnTo>
                  <a:lnTo>
                    <a:pt x="219" y="0"/>
                  </a:lnTo>
                  <a:lnTo>
                    <a:pt x="219" y="23"/>
                  </a:lnTo>
                  <a:lnTo>
                    <a:pt x="189" y="30"/>
                  </a:lnTo>
                  <a:lnTo>
                    <a:pt x="189" y="38"/>
                  </a:lnTo>
                  <a:lnTo>
                    <a:pt x="166" y="83"/>
                  </a:lnTo>
                  <a:lnTo>
                    <a:pt x="143" y="68"/>
                  </a:lnTo>
                  <a:lnTo>
                    <a:pt x="136" y="91"/>
                  </a:lnTo>
                  <a:lnTo>
                    <a:pt x="128" y="83"/>
                  </a:lnTo>
                  <a:lnTo>
                    <a:pt x="113" y="98"/>
                  </a:lnTo>
                  <a:lnTo>
                    <a:pt x="90" y="83"/>
                  </a:lnTo>
                  <a:lnTo>
                    <a:pt x="90" y="98"/>
                  </a:lnTo>
                  <a:lnTo>
                    <a:pt x="75" y="91"/>
                  </a:lnTo>
                  <a:lnTo>
                    <a:pt x="68" y="98"/>
                  </a:lnTo>
                  <a:lnTo>
                    <a:pt x="68" y="121"/>
                  </a:lnTo>
                  <a:lnTo>
                    <a:pt x="45" y="129"/>
                  </a:lnTo>
                  <a:lnTo>
                    <a:pt x="45" y="152"/>
                  </a:lnTo>
                  <a:lnTo>
                    <a:pt x="22" y="144"/>
                  </a:lnTo>
                  <a:lnTo>
                    <a:pt x="15" y="159"/>
                  </a:lnTo>
                  <a:lnTo>
                    <a:pt x="15" y="174"/>
                  </a:lnTo>
                  <a:lnTo>
                    <a:pt x="0" y="189"/>
                  </a:lnTo>
                  <a:lnTo>
                    <a:pt x="75" y="182"/>
                  </a:lnTo>
                  <a:lnTo>
                    <a:pt x="68" y="174"/>
                  </a:lnTo>
                  <a:lnTo>
                    <a:pt x="295" y="152"/>
                  </a:lnTo>
                  <a:lnTo>
                    <a:pt x="317" y="144"/>
                  </a:lnTo>
                  <a:lnTo>
                    <a:pt x="370" y="83"/>
                  </a:lnTo>
                  <a:lnTo>
                    <a:pt x="340"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1" name="Freeform 322"/>
            <p:cNvSpPr>
              <a:spLocks/>
            </p:cNvSpPr>
            <p:nvPr/>
          </p:nvSpPr>
          <p:spPr bwMode="auto">
            <a:xfrm>
              <a:off x="3240" y="2088"/>
              <a:ext cx="370" cy="189"/>
            </a:xfrm>
            <a:custGeom>
              <a:avLst/>
              <a:gdLst>
                <a:gd name="T0" fmla="*/ 340 w 370"/>
                <a:gd name="T1" fmla="*/ 61 h 189"/>
                <a:gd name="T2" fmla="*/ 333 w 370"/>
                <a:gd name="T3" fmla="*/ 30 h 189"/>
                <a:gd name="T4" fmla="*/ 317 w 370"/>
                <a:gd name="T5" fmla="*/ 15 h 189"/>
                <a:gd name="T6" fmla="*/ 295 w 370"/>
                <a:gd name="T7" fmla="*/ 23 h 189"/>
                <a:gd name="T8" fmla="*/ 280 w 370"/>
                <a:gd name="T9" fmla="*/ 23 h 189"/>
                <a:gd name="T10" fmla="*/ 249 w 370"/>
                <a:gd name="T11" fmla="*/ 15 h 189"/>
                <a:gd name="T12" fmla="*/ 234 w 370"/>
                <a:gd name="T13" fmla="*/ 0 h 189"/>
                <a:gd name="T14" fmla="*/ 219 w 370"/>
                <a:gd name="T15" fmla="*/ 0 h 189"/>
                <a:gd name="T16" fmla="*/ 219 w 370"/>
                <a:gd name="T17" fmla="*/ 23 h 189"/>
                <a:gd name="T18" fmla="*/ 189 w 370"/>
                <a:gd name="T19" fmla="*/ 30 h 189"/>
                <a:gd name="T20" fmla="*/ 189 w 370"/>
                <a:gd name="T21" fmla="*/ 38 h 189"/>
                <a:gd name="T22" fmla="*/ 166 w 370"/>
                <a:gd name="T23" fmla="*/ 83 h 189"/>
                <a:gd name="T24" fmla="*/ 143 w 370"/>
                <a:gd name="T25" fmla="*/ 68 h 189"/>
                <a:gd name="T26" fmla="*/ 136 w 370"/>
                <a:gd name="T27" fmla="*/ 91 h 189"/>
                <a:gd name="T28" fmla="*/ 128 w 370"/>
                <a:gd name="T29" fmla="*/ 83 h 189"/>
                <a:gd name="T30" fmla="*/ 113 w 370"/>
                <a:gd name="T31" fmla="*/ 98 h 189"/>
                <a:gd name="T32" fmla="*/ 90 w 370"/>
                <a:gd name="T33" fmla="*/ 83 h 189"/>
                <a:gd name="T34" fmla="*/ 90 w 370"/>
                <a:gd name="T35" fmla="*/ 98 h 189"/>
                <a:gd name="T36" fmla="*/ 75 w 370"/>
                <a:gd name="T37" fmla="*/ 91 h 189"/>
                <a:gd name="T38" fmla="*/ 68 w 370"/>
                <a:gd name="T39" fmla="*/ 98 h 189"/>
                <a:gd name="T40" fmla="*/ 68 w 370"/>
                <a:gd name="T41" fmla="*/ 121 h 189"/>
                <a:gd name="T42" fmla="*/ 45 w 370"/>
                <a:gd name="T43" fmla="*/ 129 h 189"/>
                <a:gd name="T44" fmla="*/ 45 w 370"/>
                <a:gd name="T45" fmla="*/ 152 h 189"/>
                <a:gd name="T46" fmla="*/ 22 w 370"/>
                <a:gd name="T47" fmla="*/ 144 h 189"/>
                <a:gd name="T48" fmla="*/ 15 w 370"/>
                <a:gd name="T49" fmla="*/ 159 h 189"/>
                <a:gd name="T50" fmla="*/ 15 w 370"/>
                <a:gd name="T51" fmla="*/ 174 h 189"/>
                <a:gd name="T52" fmla="*/ 0 w 370"/>
                <a:gd name="T53" fmla="*/ 189 h 189"/>
                <a:gd name="T54" fmla="*/ 75 w 370"/>
                <a:gd name="T55" fmla="*/ 182 h 189"/>
                <a:gd name="T56" fmla="*/ 68 w 370"/>
                <a:gd name="T57" fmla="*/ 174 h 189"/>
                <a:gd name="T58" fmla="*/ 295 w 370"/>
                <a:gd name="T59" fmla="*/ 152 h 189"/>
                <a:gd name="T60" fmla="*/ 317 w 370"/>
                <a:gd name="T61" fmla="*/ 144 h 189"/>
                <a:gd name="T62" fmla="*/ 370 w 370"/>
                <a:gd name="T63" fmla="*/ 83 h 189"/>
                <a:gd name="T64" fmla="*/ 340 w 370"/>
                <a:gd name="T65" fmla="*/ 61 h 189"/>
                <a:gd name="T66" fmla="*/ 340 w 370"/>
                <a:gd name="T67"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0" h="189">
                  <a:moveTo>
                    <a:pt x="340" y="61"/>
                  </a:moveTo>
                  <a:lnTo>
                    <a:pt x="333" y="30"/>
                  </a:lnTo>
                  <a:lnTo>
                    <a:pt x="317" y="15"/>
                  </a:lnTo>
                  <a:lnTo>
                    <a:pt x="295" y="23"/>
                  </a:lnTo>
                  <a:lnTo>
                    <a:pt x="280" y="23"/>
                  </a:lnTo>
                  <a:lnTo>
                    <a:pt x="249" y="15"/>
                  </a:lnTo>
                  <a:lnTo>
                    <a:pt x="234" y="0"/>
                  </a:lnTo>
                  <a:lnTo>
                    <a:pt x="219" y="0"/>
                  </a:lnTo>
                  <a:lnTo>
                    <a:pt x="219" y="23"/>
                  </a:lnTo>
                  <a:lnTo>
                    <a:pt x="189" y="30"/>
                  </a:lnTo>
                  <a:lnTo>
                    <a:pt x="189" y="38"/>
                  </a:lnTo>
                  <a:lnTo>
                    <a:pt x="166" y="83"/>
                  </a:lnTo>
                  <a:lnTo>
                    <a:pt x="143" y="68"/>
                  </a:lnTo>
                  <a:lnTo>
                    <a:pt x="136" y="91"/>
                  </a:lnTo>
                  <a:lnTo>
                    <a:pt x="128" y="83"/>
                  </a:lnTo>
                  <a:lnTo>
                    <a:pt x="113" y="98"/>
                  </a:lnTo>
                  <a:lnTo>
                    <a:pt x="90" y="83"/>
                  </a:lnTo>
                  <a:lnTo>
                    <a:pt x="90" y="98"/>
                  </a:lnTo>
                  <a:lnTo>
                    <a:pt x="75" y="91"/>
                  </a:lnTo>
                  <a:lnTo>
                    <a:pt x="68" y="98"/>
                  </a:lnTo>
                  <a:lnTo>
                    <a:pt x="68" y="121"/>
                  </a:lnTo>
                  <a:lnTo>
                    <a:pt x="45" y="129"/>
                  </a:lnTo>
                  <a:lnTo>
                    <a:pt x="45" y="152"/>
                  </a:lnTo>
                  <a:lnTo>
                    <a:pt x="22" y="144"/>
                  </a:lnTo>
                  <a:lnTo>
                    <a:pt x="15" y="159"/>
                  </a:lnTo>
                  <a:lnTo>
                    <a:pt x="15" y="174"/>
                  </a:lnTo>
                  <a:lnTo>
                    <a:pt x="0" y="189"/>
                  </a:lnTo>
                  <a:lnTo>
                    <a:pt x="75" y="182"/>
                  </a:lnTo>
                  <a:lnTo>
                    <a:pt x="68" y="174"/>
                  </a:lnTo>
                  <a:lnTo>
                    <a:pt x="295" y="152"/>
                  </a:lnTo>
                  <a:lnTo>
                    <a:pt x="317" y="144"/>
                  </a:lnTo>
                  <a:lnTo>
                    <a:pt x="370" y="83"/>
                  </a:lnTo>
                  <a:lnTo>
                    <a:pt x="340" y="61"/>
                  </a:lnTo>
                  <a:lnTo>
                    <a:pt x="340"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12" name="Freeform 323"/>
            <p:cNvSpPr>
              <a:spLocks/>
            </p:cNvSpPr>
            <p:nvPr/>
          </p:nvSpPr>
          <p:spPr bwMode="auto">
            <a:xfrm>
              <a:off x="3012" y="2505"/>
              <a:ext cx="281" cy="250"/>
            </a:xfrm>
            <a:custGeom>
              <a:avLst/>
              <a:gdLst>
                <a:gd name="T0" fmla="*/ 250 w 281"/>
                <a:gd name="T1" fmla="*/ 227 h 250"/>
                <a:gd name="T2" fmla="*/ 258 w 281"/>
                <a:gd name="T3" fmla="*/ 212 h 250"/>
                <a:gd name="T4" fmla="*/ 273 w 281"/>
                <a:gd name="T5" fmla="*/ 174 h 250"/>
                <a:gd name="T6" fmla="*/ 235 w 281"/>
                <a:gd name="T7" fmla="*/ 189 h 250"/>
                <a:gd name="T8" fmla="*/ 243 w 281"/>
                <a:gd name="T9" fmla="*/ 174 h 250"/>
                <a:gd name="T10" fmla="*/ 205 w 281"/>
                <a:gd name="T11" fmla="*/ 182 h 250"/>
                <a:gd name="T12" fmla="*/ 250 w 281"/>
                <a:gd name="T13" fmla="*/ 174 h 250"/>
                <a:gd name="T14" fmla="*/ 235 w 281"/>
                <a:gd name="T15" fmla="*/ 121 h 250"/>
                <a:gd name="T16" fmla="*/ 129 w 281"/>
                <a:gd name="T17" fmla="*/ 113 h 250"/>
                <a:gd name="T18" fmla="*/ 137 w 281"/>
                <a:gd name="T19" fmla="*/ 91 h 250"/>
                <a:gd name="T20" fmla="*/ 144 w 281"/>
                <a:gd name="T21" fmla="*/ 76 h 250"/>
                <a:gd name="T22" fmla="*/ 152 w 281"/>
                <a:gd name="T23" fmla="*/ 53 h 250"/>
                <a:gd name="T24" fmla="*/ 159 w 281"/>
                <a:gd name="T25" fmla="*/ 30 h 250"/>
                <a:gd name="T26" fmla="*/ 159 w 281"/>
                <a:gd name="T27" fmla="*/ 23 h 250"/>
                <a:gd name="T28" fmla="*/ 152 w 281"/>
                <a:gd name="T29" fmla="*/ 0 h 250"/>
                <a:gd name="T30" fmla="*/ 0 w 281"/>
                <a:gd name="T31" fmla="*/ 68 h 250"/>
                <a:gd name="T32" fmla="*/ 16 w 281"/>
                <a:gd name="T33" fmla="*/ 197 h 250"/>
                <a:gd name="T34" fmla="*/ 53 w 281"/>
                <a:gd name="T35" fmla="*/ 212 h 250"/>
                <a:gd name="T36" fmla="*/ 137 w 281"/>
                <a:gd name="T37" fmla="*/ 220 h 250"/>
                <a:gd name="T38" fmla="*/ 122 w 281"/>
                <a:gd name="T39" fmla="*/ 204 h 250"/>
                <a:gd name="T40" fmla="*/ 137 w 281"/>
                <a:gd name="T41" fmla="*/ 212 h 250"/>
                <a:gd name="T42" fmla="*/ 159 w 281"/>
                <a:gd name="T43" fmla="*/ 227 h 250"/>
                <a:gd name="T44" fmla="*/ 159 w 281"/>
                <a:gd name="T45" fmla="*/ 235 h 250"/>
                <a:gd name="T46" fmla="*/ 159 w 281"/>
                <a:gd name="T47" fmla="*/ 242 h 250"/>
                <a:gd name="T48" fmla="*/ 205 w 281"/>
                <a:gd name="T49" fmla="*/ 235 h 250"/>
                <a:gd name="T50" fmla="*/ 228 w 281"/>
                <a:gd name="T51" fmla="*/ 242 h 250"/>
                <a:gd name="T52" fmla="*/ 212 w 281"/>
                <a:gd name="T53" fmla="*/ 220 h 250"/>
                <a:gd name="T54" fmla="*/ 212 w 281"/>
                <a:gd name="T55" fmla="*/ 197 h 250"/>
                <a:gd name="T56" fmla="*/ 228 w 281"/>
                <a:gd name="T57" fmla="*/ 220 h 250"/>
                <a:gd name="T58" fmla="*/ 243 w 281"/>
                <a:gd name="T59" fmla="*/ 235 h 250"/>
                <a:gd name="T60" fmla="*/ 265 w 281"/>
                <a:gd name="T61" fmla="*/ 242 h 250"/>
                <a:gd name="T62" fmla="*/ 281 w 281"/>
                <a:gd name="T6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250">
                  <a:moveTo>
                    <a:pt x="281" y="235"/>
                  </a:moveTo>
                  <a:lnTo>
                    <a:pt x="250" y="227"/>
                  </a:lnTo>
                  <a:lnTo>
                    <a:pt x="243" y="204"/>
                  </a:lnTo>
                  <a:lnTo>
                    <a:pt x="258" y="212"/>
                  </a:lnTo>
                  <a:lnTo>
                    <a:pt x="265" y="204"/>
                  </a:lnTo>
                  <a:lnTo>
                    <a:pt x="273" y="174"/>
                  </a:lnTo>
                  <a:lnTo>
                    <a:pt x="243" y="197"/>
                  </a:lnTo>
                  <a:lnTo>
                    <a:pt x="235" y="189"/>
                  </a:lnTo>
                  <a:lnTo>
                    <a:pt x="243" y="182"/>
                  </a:lnTo>
                  <a:lnTo>
                    <a:pt x="243" y="174"/>
                  </a:lnTo>
                  <a:lnTo>
                    <a:pt x="220" y="189"/>
                  </a:lnTo>
                  <a:lnTo>
                    <a:pt x="205" y="182"/>
                  </a:lnTo>
                  <a:lnTo>
                    <a:pt x="212" y="167"/>
                  </a:lnTo>
                  <a:lnTo>
                    <a:pt x="250" y="174"/>
                  </a:lnTo>
                  <a:lnTo>
                    <a:pt x="235" y="144"/>
                  </a:lnTo>
                  <a:lnTo>
                    <a:pt x="235" y="121"/>
                  </a:lnTo>
                  <a:lnTo>
                    <a:pt x="137" y="129"/>
                  </a:lnTo>
                  <a:lnTo>
                    <a:pt x="129" y="113"/>
                  </a:lnTo>
                  <a:lnTo>
                    <a:pt x="144" y="91"/>
                  </a:lnTo>
                  <a:lnTo>
                    <a:pt x="137" y="91"/>
                  </a:lnTo>
                  <a:lnTo>
                    <a:pt x="152" y="83"/>
                  </a:lnTo>
                  <a:lnTo>
                    <a:pt x="144" y="76"/>
                  </a:lnTo>
                  <a:lnTo>
                    <a:pt x="167" y="53"/>
                  </a:lnTo>
                  <a:lnTo>
                    <a:pt x="152" y="53"/>
                  </a:lnTo>
                  <a:lnTo>
                    <a:pt x="167" y="38"/>
                  </a:lnTo>
                  <a:lnTo>
                    <a:pt x="159" y="30"/>
                  </a:lnTo>
                  <a:lnTo>
                    <a:pt x="167" y="30"/>
                  </a:lnTo>
                  <a:lnTo>
                    <a:pt x="159" y="23"/>
                  </a:lnTo>
                  <a:lnTo>
                    <a:pt x="152" y="23"/>
                  </a:lnTo>
                  <a:lnTo>
                    <a:pt x="152" y="0"/>
                  </a:lnTo>
                  <a:lnTo>
                    <a:pt x="0" y="7"/>
                  </a:lnTo>
                  <a:lnTo>
                    <a:pt x="0" y="68"/>
                  </a:lnTo>
                  <a:lnTo>
                    <a:pt x="31" y="129"/>
                  </a:lnTo>
                  <a:lnTo>
                    <a:pt x="16" y="197"/>
                  </a:lnTo>
                  <a:lnTo>
                    <a:pt x="16" y="220"/>
                  </a:lnTo>
                  <a:lnTo>
                    <a:pt x="53" y="212"/>
                  </a:lnTo>
                  <a:lnTo>
                    <a:pt x="129" y="227"/>
                  </a:lnTo>
                  <a:lnTo>
                    <a:pt x="137" y="220"/>
                  </a:lnTo>
                  <a:lnTo>
                    <a:pt x="106" y="212"/>
                  </a:lnTo>
                  <a:lnTo>
                    <a:pt x="122" y="204"/>
                  </a:lnTo>
                  <a:lnTo>
                    <a:pt x="122" y="212"/>
                  </a:lnTo>
                  <a:lnTo>
                    <a:pt x="137" y="212"/>
                  </a:lnTo>
                  <a:lnTo>
                    <a:pt x="144" y="227"/>
                  </a:lnTo>
                  <a:lnTo>
                    <a:pt x="159" y="227"/>
                  </a:lnTo>
                  <a:lnTo>
                    <a:pt x="167" y="242"/>
                  </a:lnTo>
                  <a:lnTo>
                    <a:pt x="159" y="235"/>
                  </a:lnTo>
                  <a:lnTo>
                    <a:pt x="152" y="235"/>
                  </a:lnTo>
                  <a:lnTo>
                    <a:pt x="159" y="242"/>
                  </a:lnTo>
                  <a:lnTo>
                    <a:pt x="182" y="250"/>
                  </a:lnTo>
                  <a:lnTo>
                    <a:pt x="205" y="235"/>
                  </a:lnTo>
                  <a:lnTo>
                    <a:pt x="220" y="250"/>
                  </a:lnTo>
                  <a:lnTo>
                    <a:pt x="228" y="242"/>
                  </a:lnTo>
                  <a:lnTo>
                    <a:pt x="228" y="227"/>
                  </a:lnTo>
                  <a:lnTo>
                    <a:pt x="212" y="220"/>
                  </a:lnTo>
                  <a:lnTo>
                    <a:pt x="205" y="212"/>
                  </a:lnTo>
                  <a:lnTo>
                    <a:pt x="212" y="197"/>
                  </a:lnTo>
                  <a:lnTo>
                    <a:pt x="220" y="220"/>
                  </a:lnTo>
                  <a:lnTo>
                    <a:pt x="228" y="220"/>
                  </a:lnTo>
                  <a:lnTo>
                    <a:pt x="228" y="212"/>
                  </a:lnTo>
                  <a:lnTo>
                    <a:pt x="243" y="235"/>
                  </a:lnTo>
                  <a:lnTo>
                    <a:pt x="250" y="227"/>
                  </a:lnTo>
                  <a:lnTo>
                    <a:pt x="265" y="242"/>
                  </a:lnTo>
                  <a:lnTo>
                    <a:pt x="273" y="242"/>
                  </a:lnTo>
                  <a:lnTo>
                    <a:pt x="281" y="250"/>
                  </a:lnTo>
                  <a:lnTo>
                    <a:pt x="281"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3" name="Freeform 324"/>
            <p:cNvSpPr>
              <a:spLocks/>
            </p:cNvSpPr>
            <p:nvPr/>
          </p:nvSpPr>
          <p:spPr bwMode="auto">
            <a:xfrm>
              <a:off x="3012" y="2505"/>
              <a:ext cx="281" cy="250"/>
            </a:xfrm>
            <a:custGeom>
              <a:avLst/>
              <a:gdLst>
                <a:gd name="T0" fmla="*/ 250 w 281"/>
                <a:gd name="T1" fmla="*/ 227 h 250"/>
                <a:gd name="T2" fmla="*/ 258 w 281"/>
                <a:gd name="T3" fmla="*/ 212 h 250"/>
                <a:gd name="T4" fmla="*/ 273 w 281"/>
                <a:gd name="T5" fmla="*/ 174 h 250"/>
                <a:gd name="T6" fmla="*/ 235 w 281"/>
                <a:gd name="T7" fmla="*/ 189 h 250"/>
                <a:gd name="T8" fmla="*/ 243 w 281"/>
                <a:gd name="T9" fmla="*/ 174 h 250"/>
                <a:gd name="T10" fmla="*/ 205 w 281"/>
                <a:gd name="T11" fmla="*/ 182 h 250"/>
                <a:gd name="T12" fmla="*/ 250 w 281"/>
                <a:gd name="T13" fmla="*/ 174 h 250"/>
                <a:gd name="T14" fmla="*/ 235 w 281"/>
                <a:gd name="T15" fmla="*/ 121 h 250"/>
                <a:gd name="T16" fmla="*/ 129 w 281"/>
                <a:gd name="T17" fmla="*/ 113 h 250"/>
                <a:gd name="T18" fmla="*/ 137 w 281"/>
                <a:gd name="T19" fmla="*/ 91 h 250"/>
                <a:gd name="T20" fmla="*/ 144 w 281"/>
                <a:gd name="T21" fmla="*/ 76 h 250"/>
                <a:gd name="T22" fmla="*/ 152 w 281"/>
                <a:gd name="T23" fmla="*/ 53 h 250"/>
                <a:gd name="T24" fmla="*/ 159 w 281"/>
                <a:gd name="T25" fmla="*/ 30 h 250"/>
                <a:gd name="T26" fmla="*/ 159 w 281"/>
                <a:gd name="T27" fmla="*/ 23 h 250"/>
                <a:gd name="T28" fmla="*/ 152 w 281"/>
                <a:gd name="T29" fmla="*/ 0 h 250"/>
                <a:gd name="T30" fmla="*/ 0 w 281"/>
                <a:gd name="T31" fmla="*/ 68 h 250"/>
                <a:gd name="T32" fmla="*/ 16 w 281"/>
                <a:gd name="T33" fmla="*/ 197 h 250"/>
                <a:gd name="T34" fmla="*/ 53 w 281"/>
                <a:gd name="T35" fmla="*/ 212 h 250"/>
                <a:gd name="T36" fmla="*/ 137 w 281"/>
                <a:gd name="T37" fmla="*/ 220 h 250"/>
                <a:gd name="T38" fmla="*/ 122 w 281"/>
                <a:gd name="T39" fmla="*/ 204 h 250"/>
                <a:gd name="T40" fmla="*/ 137 w 281"/>
                <a:gd name="T41" fmla="*/ 212 h 250"/>
                <a:gd name="T42" fmla="*/ 159 w 281"/>
                <a:gd name="T43" fmla="*/ 227 h 250"/>
                <a:gd name="T44" fmla="*/ 159 w 281"/>
                <a:gd name="T45" fmla="*/ 235 h 250"/>
                <a:gd name="T46" fmla="*/ 159 w 281"/>
                <a:gd name="T47" fmla="*/ 242 h 250"/>
                <a:gd name="T48" fmla="*/ 205 w 281"/>
                <a:gd name="T49" fmla="*/ 235 h 250"/>
                <a:gd name="T50" fmla="*/ 228 w 281"/>
                <a:gd name="T51" fmla="*/ 242 h 250"/>
                <a:gd name="T52" fmla="*/ 212 w 281"/>
                <a:gd name="T53" fmla="*/ 220 h 250"/>
                <a:gd name="T54" fmla="*/ 212 w 281"/>
                <a:gd name="T55" fmla="*/ 197 h 250"/>
                <a:gd name="T56" fmla="*/ 228 w 281"/>
                <a:gd name="T57" fmla="*/ 220 h 250"/>
                <a:gd name="T58" fmla="*/ 243 w 281"/>
                <a:gd name="T59" fmla="*/ 235 h 250"/>
                <a:gd name="T60" fmla="*/ 265 w 281"/>
                <a:gd name="T61" fmla="*/ 242 h 250"/>
                <a:gd name="T62" fmla="*/ 281 w 281"/>
                <a:gd name="T63" fmla="*/ 250 h 250"/>
                <a:gd name="T64" fmla="*/ 281 w 281"/>
                <a:gd name="T6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1" h="250">
                  <a:moveTo>
                    <a:pt x="281" y="235"/>
                  </a:moveTo>
                  <a:lnTo>
                    <a:pt x="250" y="227"/>
                  </a:lnTo>
                  <a:lnTo>
                    <a:pt x="243" y="204"/>
                  </a:lnTo>
                  <a:lnTo>
                    <a:pt x="258" y="212"/>
                  </a:lnTo>
                  <a:lnTo>
                    <a:pt x="265" y="204"/>
                  </a:lnTo>
                  <a:lnTo>
                    <a:pt x="273" y="174"/>
                  </a:lnTo>
                  <a:lnTo>
                    <a:pt x="243" y="197"/>
                  </a:lnTo>
                  <a:lnTo>
                    <a:pt x="235" y="189"/>
                  </a:lnTo>
                  <a:lnTo>
                    <a:pt x="243" y="182"/>
                  </a:lnTo>
                  <a:lnTo>
                    <a:pt x="243" y="174"/>
                  </a:lnTo>
                  <a:lnTo>
                    <a:pt x="220" y="189"/>
                  </a:lnTo>
                  <a:lnTo>
                    <a:pt x="205" y="182"/>
                  </a:lnTo>
                  <a:lnTo>
                    <a:pt x="212" y="167"/>
                  </a:lnTo>
                  <a:lnTo>
                    <a:pt x="250" y="174"/>
                  </a:lnTo>
                  <a:lnTo>
                    <a:pt x="235" y="144"/>
                  </a:lnTo>
                  <a:lnTo>
                    <a:pt x="235" y="121"/>
                  </a:lnTo>
                  <a:lnTo>
                    <a:pt x="137" y="129"/>
                  </a:lnTo>
                  <a:lnTo>
                    <a:pt x="129" y="113"/>
                  </a:lnTo>
                  <a:lnTo>
                    <a:pt x="144" y="91"/>
                  </a:lnTo>
                  <a:lnTo>
                    <a:pt x="137" y="91"/>
                  </a:lnTo>
                  <a:lnTo>
                    <a:pt x="152" y="83"/>
                  </a:lnTo>
                  <a:lnTo>
                    <a:pt x="144" y="76"/>
                  </a:lnTo>
                  <a:lnTo>
                    <a:pt x="167" y="53"/>
                  </a:lnTo>
                  <a:lnTo>
                    <a:pt x="152" y="53"/>
                  </a:lnTo>
                  <a:lnTo>
                    <a:pt x="167" y="38"/>
                  </a:lnTo>
                  <a:lnTo>
                    <a:pt x="159" y="30"/>
                  </a:lnTo>
                  <a:lnTo>
                    <a:pt x="167" y="30"/>
                  </a:lnTo>
                  <a:lnTo>
                    <a:pt x="159" y="23"/>
                  </a:lnTo>
                  <a:lnTo>
                    <a:pt x="152" y="23"/>
                  </a:lnTo>
                  <a:lnTo>
                    <a:pt x="152" y="0"/>
                  </a:lnTo>
                  <a:lnTo>
                    <a:pt x="0" y="7"/>
                  </a:lnTo>
                  <a:lnTo>
                    <a:pt x="0" y="68"/>
                  </a:lnTo>
                  <a:lnTo>
                    <a:pt x="31" y="129"/>
                  </a:lnTo>
                  <a:lnTo>
                    <a:pt x="16" y="197"/>
                  </a:lnTo>
                  <a:lnTo>
                    <a:pt x="16" y="220"/>
                  </a:lnTo>
                  <a:lnTo>
                    <a:pt x="53" y="212"/>
                  </a:lnTo>
                  <a:lnTo>
                    <a:pt x="129" y="227"/>
                  </a:lnTo>
                  <a:lnTo>
                    <a:pt x="137" y="220"/>
                  </a:lnTo>
                  <a:lnTo>
                    <a:pt x="106" y="212"/>
                  </a:lnTo>
                  <a:lnTo>
                    <a:pt x="122" y="204"/>
                  </a:lnTo>
                  <a:lnTo>
                    <a:pt x="122" y="212"/>
                  </a:lnTo>
                  <a:lnTo>
                    <a:pt x="137" y="212"/>
                  </a:lnTo>
                  <a:lnTo>
                    <a:pt x="144" y="227"/>
                  </a:lnTo>
                  <a:lnTo>
                    <a:pt x="159" y="227"/>
                  </a:lnTo>
                  <a:lnTo>
                    <a:pt x="167" y="242"/>
                  </a:lnTo>
                  <a:lnTo>
                    <a:pt x="159" y="235"/>
                  </a:lnTo>
                  <a:lnTo>
                    <a:pt x="152" y="235"/>
                  </a:lnTo>
                  <a:lnTo>
                    <a:pt x="159" y="242"/>
                  </a:lnTo>
                  <a:lnTo>
                    <a:pt x="182" y="250"/>
                  </a:lnTo>
                  <a:lnTo>
                    <a:pt x="205" y="235"/>
                  </a:lnTo>
                  <a:lnTo>
                    <a:pt x="220" y="250"/>
                  </a:lnTo>
                  <a:lnTo>
                    <a:pt x="228" y="242"/>
                  </a:lnTo>
                  <a:lnTo>
                    <a:pt x="228" y="227"/>
                  </a:lnTo>
                  <a:lnTo>
                    <a:pt x="212" y="220"/>
                  </a:lnTo>
                  <a:lnTo>
                    <a:pt x="205" y="212"/>
                  </a:lnTo>
                  <a:lnTo>
                    <a:pt x="212" y="197"/>
                  </a:lnTo>
                  <a:lnTo>
                    <a:pt x="220" y="220"/>
                  </a:lnTo>
                  <a:lnTo>
                    <a:pt x="228" y="220"/>
                  </a:lnTo>
                  <a:lnTo>
                    <a:pt x="228" y="212"/>
                  </a:lnTo>
                  <a:lnTo>
                    <a:pt x="243" y="235"/>
                  </a:lnTo>
                  <a:lnTo>
                    <a:pt x="250" y="227"/>
                  </a:lnTo>
                  <a:lnTo>
                    <a:pt x="265" y="242"/>
                  </a:lnTo>
                  <a:lnTo>
                    <a:pt x="273" y="242"/>
                  </a:lnTo>
                  <a:lnTo>
                    <a:pt x="281" y="250"/>
                  </a:lnTo>
                  <a:lnTo>
                    <a:pt x="281" y="235"/>
                  </a:lnTo>
                  <a:lnTo>
                    <a:pt x="281"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14" name="Freeform 325"/>
            <p:cNvSpPr>
              <a:spLocks/>
            </p:cNvSpPr>
            <p:nvPr/>
          </p:nvSpPr>
          <p:spPr bwMode="auto">
            <a:xfrm>
              <a:off x="4019" y="1421"/>
              <a:ext cx="189" cy="296"/>
            </a:xfrm>
            <a:custGeom>
              <a:avLst/>
              <a:gdLst>
                <a:gd name="T0" fmla="*/ 182 w 189"/>
                <a:gd name="T1" fmla="*/ 144 h 296"/>
                <a:gd name="T2" fmla="*/ 174 w 189"/>
                <a:gd name="T3" fmla="*/ 136 h 296"/>
                <a:gd name="T4" fmla="*/ 189 w 189"/>
                <a:gd name="T5" fmla="*/ 129 h 296"/>
                <a:gd name="T6" fmla="*/ 174 w 189"/>
                <a:gd name="T7" fmla="*/ 121 h 296"/>
                <a:gd name="T8" fmla="*/ 159 w 189"/>
                <a:gd name="T9" fmla="*/ 121 h 296"/>
                <a:gd name="T10" fmla="*/ 151 w 189"/>
                <a:gd name="T11" fmla="*/ 99 h 296"/>
                <a:gd name="T12" fmla="*/ 136 w 189"/>
                <a:gd name="T13" fmla="*/ 99 h 296"/>
                <a:gd name="T14" fmla="*/ 114 w 189"/>
                <a:gd name="T15" fmla="*/ 15 h 296"/>
                <a:gd name="T16" fmla="*/ 91 w 189"/>
                <a:gd name="T17" fmla="*/ 0 h 296"/>
                <a:gd name="T18" fmla="*/ 61 w 189"/>
                <a:gd name="T19" fmla="*/ 23 h 296"/>
                <a:gd name="T20" fmla="*/ 45 w 189"/>
                <a:gd name="T21" fmla="*/ 8 h 296"/>
                <a:gd name="T22" fmla="*/ 23 w 189"/>
                <a:gd name="T23" fmla="*/ 61 h 296"/>
                <a:gd name="T24" fmla="*/ 30 w 189"/>
                <a:gd name="T25" fmla="*/ 114 h 296"/>
                <a:gd name="T26" fmla="*/ 15 w 189"/>
                <a:gd name="T27" fmla="*/ 144 h 296"/>
                <a:gd name="T28" fmla="*/ 23 w 189"/>
                <a:gd name="T29" fmla="*/ 152 h 296"/>
                <a:gd name="T30" fmla="*/ 15 w 189"/>
                <a:gd name="T31" fmla="*/ 152 h 296"/>
                <a:gd name="T32" fmla="*/ 15 w 189"/>
                <a:gd name="T33" fmla="*/ 159 h 296"/>
                <a:gd name="T34" fmla="*/ 0 w 189"/>
                <a:gd name="T35" fmla="*/ 159 h 296"/>
                <a:gd name="T36" fmla="*/ 38 w 189"/>
                <a:gd name="T37" fmla="*/ 273 h 296"/>
                <a:gd name="T38" fmla="*/ 53 w 189"/>
                <a:gd name="T39" fmla="*/ 296 h 296"/>
                <a:gd name="T40" fmla="*/ 68 w 189"/>
                <a:gd name="T41" fmla="*/ 243 h 296"/>
                <a:gd name="T42" fmla="*/ 76 w 189"/>
                <a:gd name="T43" fmla="*/ 235 h 296"/>
                <a:gd name="T44" fmla="*/ 76 w 189"/>
                <a:gd name="T45" fmla="*/ 227 h 296"/>
                <a:gd name="T46" fmla="*/ 91 w 189"/>
                <a:gd name="T47" fmla="*/ 235 h 296"/>
                <a:gd name="T48" fmla="*/ 98 w 189"/>
                <a:gd name="T49" fmla="*/ 212 h 296"/>
                <a:gd name="T50" fmla="*/ 106 w 189"/>
                <a:gd name="T51" fmla="*/ 220 h 296"/>
                <a:gd name="T52" fmla="*/ 106 w 189"/>
                <a:gd name="T53" fmla="*/ 190 h 296"/>
                <a:gd name="T54" fmla="*/ 114 w 189"/>
                <a:gd name="T55" fmla="*/ 182 h 296"/>
                <a:gd name="T56" fmla="*/ 114 w 189"/>
                <a:gd name="T57" fmla="*/ 190 h 296"/>
                <a:gd name="T58" fmla="*/ 129 w 189"/>
                <a:gd name="T59" fmla="*/ 197 h 296"/>
                <a:gd name="T60" fmla="*/ 129 w 189"/>
                <a:gd name="T61" fmla="*/ 174 h 296"/>
                <a:gd name="T62" fmla="*/ 136 w 189"/>
                <a:gd name="T63" fmla="*/ 182 h 296"/>
                <a:gd name="T64" fmla="*/ 136 w 189"/>
                <a:gd name="T65" fmla="*/ 167 h 296"/>
                <a:gd name="T66" fmla="*/ 151 w 189"/>
                <a:gd name="T67" fmla="*/ 182 h 296"/>
                <a:gd name="T68" fmla="*/ 159 w 189"/>
                <a:gd name="T69" fmla="*/ 159 h 296"/>
                <a:gd name="T70" fmla="*/ 167 w 189"/>
                <a:gd name="T71" fmla="*/ 167 h 296"/>
                <a:gd name="T72" fmla="*/ 167 w 189"/>
                <a:gd name="T73" fmla="*/ 159 h 296"/>
                <a:gd name="T74" fmla="*/ 182 w 189"/>
                <a:gd name="T75" fmla="*/ 152 h 296"/>
                <a:gd name="T76" fmla="*/ 189 w 189"/>
                <a:gd name="T77" fmla="*/ 136 h 296"/>
                <a:gd name="T78" fmla="*/ 182 w 189"/>
                <a:gd name="T79" fmla="*/ 14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96">
                  <a:moveTo>
                    <a:pt x="182" y="144"/>
                  </a:moveTo>
                  <a:lnTo>
                    <a:pt x="174" y="136"/>
                  </a:lnTo>
                  <a:lnTo>
                    <a:pt x="189" y="129"/>
                  </a:lnTo>
                  <a:lnTo>
                    <a:pt x="174" y="121"/>
                  </a:lnTo>
                  <a:lnTo>
                    <a:pt x="159" y="121"/>
                  </a:lnTo>
                  <a:lnTo>
                    <a:pt x="151" y="99"/>
                  </a:lnTo>
                  <a:lnTo>
                    <a:pt x="136" y="99"/>
                  </a:lnTo>
                  <a:lnTo>
                    <a:pt x="114" y="15"/>
                  </a:lnTo>
                  <a:lnTo>
                    <a:pt x="91" y="0"/>
                  </a:lnTo>
                  <a:lnTo>
                    <a:pt x="61" y="23"/>
                  </a:lnTo>
                  <a:lnTo>
                    <a:pt x="45" y="8"/>
                  </a:lnTo>
                  <a:lnTo>
                    <a:pt x="23" y="61"/>
                  </a:lnTo>
                  <a:lnTo>
                    <a:pt x="30" y="114"/>
                  </a:lnTo>
                  <a:lnTo>
                    <a:pt x="15" y="144"/>
                  </a:lnTo>
                  <a:lnTo>
                    <a:pt x="23" y="152"/>
                  </a:lnTo>
                  <a:lnTo>
                    <a:pt x="15" y="152"/>
                  </a:lnTo>
                  <a:lnTo>
                    <a:pt x="15" y="159"/>
                  </a:lnTo>
                  <a:lnTo>
                    <a:pt x="0" y="159"/>
                  </a:lnTo>
                  <a:lnTo>
                    <a:pt x="38" y="273"/>
                  </a:lnTo>
                  <a:lnTo>
                    <a:pt x="53" y="296"/>
                  </a:lnTo>
                  <a:lnTo>
                    <a:pt x="68" y="243"/>
                  </a:lnTo>
                  <a:lnTo>
                    <a:pt x="76" y="235"/>
                  </a:lnTo>
                  <a:lnTo>
                    <a:pt x="76" y="227"/>
                  </a:lnTo>
                  <a:lnTo>
                    <a:pt x="91" y="235"/>
                  </a:lnTo>
                  <a:lnTo>
                    <a:pt x="98" y="212"/>
                  </a:lnTo>
                  <a:lnTo>
                    <a:pt x="106" y="220"/>
                  </a:lnTo>
                  <a:lnTo>
                    <a:pt x="106" y="190"/>
                  </a:lnTo>
                  <a:lnTo>
                    <a:pt x="114" y="182"/>
                  </a:lnTo>
                  <a:lnTo>
                    <a:pt x="114" y="190"/>
                  </a:lnTo>
                  <a:lnTo>
                    <a:pt x="129" y="197"/>
                  </a:lnTo>
                  <a:lnTo>
                    <a:pt x="129" y="174"/>
                  </a:lnTo>
                  <a:lnTo>
                    <a:pt x="136" y="182"/>
                  </a:lnTo>
                  <a:lnTo>
                    <a:pt x="136" y="167"/>
                  </a:lnTo>
                  <a:lnTo>
                    <a:pt x="151" y="182"/>
                  </a:lnTo>
                  <a:lnTo>
                    <a:pt x="159" y="159"/>
                  </a:lnTo>
                  <a:lnTo>
                    <a:pt x="167" y="167"/>
                  </a:lnTo>
                  <a:lnTo>
                    <a:pt x="167" y="159"/>
                  </a:lnTo>
                  <a:lnTo>
                    <a:pt x="182" y="152"/>
                  </a:lnTo>
                  <a:lnTo>
                    <a:pt x="189" y="136"/>
                  </a:lnTo>
                  <a:lnTo>
                    <a:pt x="182" y="14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5" name="Freeform 326"/>
            <p:cNvSpPr>
              <a:spLocks/>
            </p:cNvSpPr>
            <p:nvPr/>
          </p:nvSpPr>
          <p:spPr bwMode="auto">
            <a:xfrm>
              <a:off x="4019" y="1421"/>
              <a:ext cx="189" cy="296"/>
            </a:xfrm>
            <a:custGeom>
              <a:avLst/>
              <a:gdLst>
                <a:gd name="T0" fmla="*/ 182 w 189"/>
                <a:gd name="T1" fmla="*/ 144 h 296"/>
                <a:gd name="T2" fmla="*/ 174 w 189"/>
                <a:gd name="T3" fmla="*/ 136 h 296"/>
                <a:gd name="T4" fmla="*/ 189 w 189"/>
                <a:gd name="T5" fmla="*/ 129 h 296"/>
                <a:gd name="T6" fmla="*/ 174 w 189"/>
                <a:gd name="T7" fmla="*/ 121 h 296"/>
                <a:gd name="T8" fmla="*/ 159 w 189"/>
                <a:gd name="T9" fmla="*/ 121 h 296"/>
                <a:gd name="T10" fmla="*/ 151 w 189"/>
                <a:gd name="T11" fmla="*/ 99 h 296"/>
                <a:gd name="T12" fmla="*/ 136 w 189"/>
                <a:gd name="T13" fmla="*/ 99 h 296"/>
                <a:gd name="T14" fmla="*/ 114 w 189"/>
                <a:gd name="T15" fmla="*/ 15 h 296"/>
                <a:gd name="T16" fmla="*/ 91 w 189"/>
                <a:gd name="T17" fmla="*/ 0 h 296"/>
                <a:gd name="T18" fmla="*/ 61 w 189"/>
                <a:gd name="T19" fmla="*/ 23 h 296"/>
                <a:gd name="T20" fmla="*/ 45 w 189"/>
                <a:gd name="T21" fmla="*/ 8 h 296"/>
                <a:gd name="T22" fmla="*/ 23 w 189"/>
                <a:gd name="T23" fmla="*/ 61 h 296"/>
                <a:gd name="T24" fmla="*/ 30 w 189"/>
                <a:gd name="T25" fmla="*/ 114 h 296"/>
                <a:gd name="T26" fmla="*/ 15 w 189"/>
                <a:gd name="T27" fmla="*/ 144 h 296"/>
                <a:gd name="T28" fmla="*/ 23 w 189"/>
                <a:gd name="T29" fmla="*/ 152 h 296"/>
                <a:gd name="T30" fmla="*/ 15 w 189"/>
                <a:gd name="T31" fmla="*/ 152 h 296"/>
                <a:gd name="T32" fmla="*/ 15 w 189"/>
                <a:gd name="T33" fmla="*/ 159 h 296"/>
                <a:gd name="T34" fmla="*/ 0 w 189"/>
                <a:gd name="T35" fmla="*/ 159 h 296"/>
                <a:gd name="T36" fmla="*/ 38 w 189"/>
                <a:gd name="T37" fmla="*/ 273 h 296"/>
                <a:gd name="T38" fmla="*/ 53 w 189"/>
                <a:gd name="T39" fmla="*/ 296 h 296"/>
                <a:gd name="T40" fmla="*/ 68 w 189"/>
                <a:gd name="T41" fmla="*/ 243 h 296"/>
                <a:gd name="T42" fmla="*/ 76 w 189"/>
                <a:gd name="T43" fmla="*/ 235 h 296"/>
                <a:gd name="T44" fmla="*/ 76 w 189"/>
                <a:gd name="T45" fmla="*/ 227 h 296"/>
                <a:gd name="T46" fmla="*/ 91 w 189"/>
                <a:gd name="T47" fmla="*/ 235 h 296"/>
                <a:gd name="T48" fmla="*/ 98 w 189"/>
                <a:gd name="T49" fmla="*/ 212 h 296"/>
                <a:gd name="T50" fmla="*/ 106 w 189"/>
                <a:gd name="T51" fmla="*/ 220 h 296"/>
                <a:gd name="T52" fmla="*/ 106 w 189"/>
                <a:gd name="T53" fmla="*/ 190 h 296"/>
                <a:gd name="T54" fmla="*/ 114 w 189"/>
                <a:gd name="T55" fmla="*/ 182 h 296"/>
                <a:gd name="T56" fmla="*/ 114 w 189"/>
                <a:gd name="T57" fmla="*/ 190 h 296"/>
                <a:gd name="T58" fmla="*/ 129 w 189"/>
                <a:gd name="T59" fmla="*/ 197 h 296"/>
                <a:gd name="T60" fmla="*/ 129 w 189"/>
                <a:gd name="T61" fmla="*/ 174 h 296"/>
                <a:gd name="T62" fmla="*/ 136 w 189"/>
                <a:gd name="T63" fmla="*/ 182 h 296"/>
                <a:gd name="T64" fmla="*/ 136 w 189"/>
                <a:gd name="T65" fmla="*/ 167 h 296"/>
                <a:gd name="T66" fmla="*/ 151 w 189"/>
                <a:gd name="T67" fmla="*/ 182 h 296"/>
                <a:gd name="T68" fmla="*/ 159 w 189"/>
                <a:gd name="T69" fmla="*/ 159 h 296"/>
                <a:gd name="T70" fmla="*/ 167 w 189"/>
                <a:gd name="T71" fmla="*/ 167 h 296"/>
                <a:gd name="T72" fmla="*/ 167 w 189"/>
                <a:gd name="T73" fmla="*/ 159 h 296"/>
                <a:gd name="T74" fmla="*/ 182 w 189"/>
                <a:gd name="T75" fmla="*/ 152 h 296"/>
                <a:gd name="T76" fmla="*/ 189 w 189"/>
                <a:gd name="T77" fmla="*/ 136 h 296"/>
                <a:gd name="T78" fmla="*/ 182 w 189"/>
                <a:gd name="T79" fmla="*/ 144 h 296"/>
                <a:gd name="T80" fmla="*/ 182 w 189"/>
                <a:gd name="T81" fmla="*/ 15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96">
                  <a:moveTo>
                    <a:pt x="182" y="144"/>
                  </a:moveTo>
                  <a:lnTo>
                    <a:pt x="174" y="136"/>
                  </a:lnTo>
                  <a:lnTo>
                    <a:pt x="189" y="129"/>
                  </a:lnTo>
                  <a:lnTo>
                    <a:pt x="174" y="121"/>
                  </a:lnTo>
                  <a:lnTo>
                    <a:pt x="159" y="121"/>
                  </a:lnTo>
                  <a:lnTo>
                    <a:pt x="151" y="99"/>
                  </a:lnTo>
                  <a:lnTo>
                    <a:pt x="136" y="99"/>
                  </a:lnTo>
                  <a:lnTo>
                    <a:pt x="114" y="15"/>
                  </a:lnTo>
                  <a:lnTo>
                    <a:pt x="91" y="0"/>
                  </a:lnTo>
                  <a:lnTo>
                    <a:pt x="61" y="23"/>
                  </a:lnTo>
                  <a:lnTo>
                    <a:pt x="45" y="8"/>
                  </a:lnTo>
                  <a:lnTo>
                    <a:pt x="23" y="61"/>
                  </a:lnTo>
                  <a:lnTo>
                    <a:pt x="30" y="114"/>
                  </a:lnTo>
                  <a:lnTo>
                    <a:pt x="15" y="144"/>
                  </a:lnTo>
                  <a:lnTo>
                    <a:pt x="23" y="152"/>
                  </a:lnTo>
                  <a:lnTo>
                    <a:pt x="15" y="152"/>
                  </a:lnTo>
                  <a:lnTo>
                    <a:pt x="15" y="159"/>
                  </a:lnTo>
                  <a:lnTo>
                    <a:pt x="0" y="159"/>
                  </a:lnTo>
                  <a:lnTo>
                    <a:pt x="38" y="273"/>
                  </a:lnTo>
                  <a:lnTo>
                    <a:pt x="53" y="296"/>
                  </a:lnTo>
                  <a:lnTo>
                    <a:pt x="68" y="243"/>
                  </a:lnTo>
                  <a:lnTo>
                    <a:pt x="76" y="235"/>
                  </a:lnTo>
                  <a:lnTo>
                    <a:pt x="76" y="227"/>
                  </a:lnTo>
                  <a:lnTo>
                    <a:pt x="91" y="235"/>
                  </a:lnTo>
                  <a:lnTo>
                    <a:pt x="98" y="212"/>
                  </a:lnTo>
                  <a:lnTo>
                    <a:pt x="106" y="220"/>
                  </a:lnTo>
                  <a:lnTo>
                    <a:pt x="106" y="190"/>
                  </a:lnTo>
                  <a:lnTo>
                    <a:pt x="114" y="182"/>
                  </a:lnTo>
                  <a:lnTo>
                    <a:pt x="114" y="190"/>
                  </a:lnTo>
                  <a:lnTo>
                    <a:pt x="129" y="197"/>
                  </a:lnTo>
                  <a:lnTo>
                    <a:pt x="129" y="174"/>
                  </a:lnTo>
                  <a:lnTo>
                    <a:pt x="136" y="182"/>
                  </a:lnTo>
                  <a:lnTo>
                    <a:pt x="136" y="167"/>
                  </a:lnTo>
                  <a:lnTo>
                    <a:pt x="151" y="182"/>
                  </a:lnTo>
                  <a:lnTo>
                    <a:pt x="159" y="159"/>
                  </a:lnTo>
                  <a:lnTo>
                    <a:pt x="167" y="167"/>
                  </a:lnTo>
                  <a:lnTo>
                    <a:pt x="167" y="159"/>
                  </a:lnTo>
                  <a:lnTo>
                    <a:pt x="182" y="152"/>
                  </a:lnTo>
                  <a:lnTo>
                    <a:pt x="189" y="136"/>
                  </a:lnTo>
                  <a:lnTo>
                    <a:pt x="182" y="144"/>
                  </a:lnTo>
                  <a:lnTo>
                    <a:pt x="182"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16" name="Freeform 327"/>
            <p:cNvSpPr>
              <a:spLocks/>
            </p:cNvSpPr>
            <p:nvPr/>
          </p:nvSpPr>
          <p:spPr bwMode="auto">
            <a:xfrm>
              <a:off x="4155" y="1603"/>
              <a:ext cx="8" cy="8"/>
            </a:xfrm>
            <a:custGeom>
              <a:avLst/>
              <a:gdLst>
                <a:gd name="T0" fmla="*/ 8 w 8"/>
                <a:gd name="T1" fmla="*/ 0 h 8"/>
                <a:gd name="T2" fmla="*/ 0 w 8"/>
                <a:gd name="T3" fmla="*/ 0 h 8"/>
                <a:gd name="T4" fmla="*/ 0 w 8"/>
                <a:gd name="T5" fmla="*/ 8 h 8"/>
                <a:gd name="T6" fmla="*/ 0 w 8"/>
                <a:gd name="T7" fmla="*/ 0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lnTo>
                    <a:pt x="0" y="0"/>
                  </a:lnTo>
                  <a:lnTo>
                    <a:pt x="0" y="8"/>
                  </a:lnTo>
                  <a:lnTo>
                    <a:pt x="0" y="0"/>
                  </a:lnTo>
                  <a:lnTo>
                    <a:pt x="8"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7" name="Freeform 328"/>
            <p:cNvSpPr>
              <a:spLocks/>
            </p:cNvSpPr>
            <p:nvPr/>
          </p:nvSpPr>
          <p:spPr bwMode="auto">
            <a:xfrm>
              <a:off x="4155" y="1603"/>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0" y="0"/>
                  </a:lnTo>
                  <a:lnTo>
                    <a:pt x="8" y="0"/>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18" name="Freeform 329"/>
            <p:cNvSpPr>
              <a:spLocks/>
            </p:cNvSpPr>
            <p:nvPr/>
          </p:nvSpPr>
          <p:spPr bwMode="auto">
            <a:xfrm>
              <a:off x="3709" y="1982"/>
              <a:ext cx="227" cy="106"/>
            </a:xfrm>
            <a:custGeom>
              <a:avLst/>
              <a:gdLst>
                <a:gd name="T0" fmla="*/ 227 w 227"/>
                <a:gd name="T1" fmla="*/ 68 h 106"/>
                <a:gd name="T2" fmla="*/ 197 w 227"/>
                <a:gd name="T3" fmla="*/ 76 h 106"/>
                <a:gd name="T4" fmla="*/ 181 w 227"/>
                <a:gd name="T5" fmla="*/ 0 h 106"/>
                <a:gd name="T6" fmla="*/ 0 w 227"/>
                <a:gd name="T7" fmla="*/ 30 h 106"/>
                <a:gd name="T8" fmla="*/ 7 w 227"/>
                <a:gd name="T9" fmla="*/ 60 h 106"/>
                <a:gd name="T10" fmla="*/ 38 w 227"/>
                <a:gd name="T11" fmla="*/ 30 h 106"/>
                <a:gd name="T12" fmla="*/ 53 w 227"/>
                <a:gd name="T13" fmla="*/ 38 h 106"/>
                <a:gd name="T14" fmla="*/ 68 w 227"/>
                <a:gd name="T15" fmla="*/ 23 h 106"/>
                <a:gd name="T16" fmla="*/ 83 w 227"/>
                <a:gd name="T17" fmla="*/ 23 h 106"/>
                <a:gd name="T18" fmla="*/ 91 w 227"/>
                <a:gd name="T19" fmla="*/ 38 h 106"/>
                <a:gd name="T20" fmla="*/ 128 w 227"/>
                <a:gd name="T21" fmla="*/ 60 h 106"/>
                <a:gd name="T22" fmla="*/ 136 w 227"/>
                <a:gd name="T23" fmla="*/ 60 h 106"/>
                <a:gd name="T24" fmla="*/ 128 w 227"/>
                <a:gd name="T25" fmla="*/ 68 h 106"/>
                <a:gd name="T26" fmla="*/ 128 w 227"/>
                <a:gd name="T27" fmla="*/ 98 h 106"/>
                <a:gd name="T28" fmla="*/ 144 w 227"/>
                <a:gd name="T29" fmla="*/ 98 h 106"/>
                <a:gd name="T30" fmla="*/ 144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4 w 227"/>
                <a:gd name="T49" fmla="*/ 30 h 106"/>
                <a:gd name="T50" fmla="*/ 151 w 227"/>
                <a:gd name="T51" fmla="*/ 38 h 106"/>
                <a:gd name="T52" fmla="*/ 159 w 227"/>
                <a:gd name="T53" fmla="*/ 15 h 106"/>
                <a:gd name="T54" fmla="*/ 166 w 227"/>
                <a:gd name="T55" fmla="*/ 23 h 106"/>
                <a:gd name="T56" fmla="*/ 166 w 227"/>
                <a:gd name="T57" fmla="*/ 7 h 106"/>
                <a:gd name="T58" fmla="*/ 174 w 227"/>
                <a:gd name="T59" fmla="*/ 7 h 106"/>
                <a:gd name="T60" fmla="*/ 174 w 227"/>
                <a:gd name="T61" fmla="*/ 23 h 106"/>
                <a:gd name="T62" fmla="*/ 166 w 227"/>
                <a:gd name="T63" fmla="*/ 23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7 w 227"/>
                <a:gd name="T91" fmla="*/ 83 h 106"/>
                <a:gd name="T92" fmla="*/ 204 w 227"/>
                <a:gd name="T93" fmla="*/ 91 h 106"/>
                <a:gd name="T94" fmla="*/ 197 w 227"/>
                <a:gd name="T95" fmla="*/ 106 h 106"/>
                <a:gd name="T96" fmla="*/ 212 w 227"/>
                <a:gd name="T97" fmla="*/ 106 h 106"/>
                <a:gd name="T98" fmla="*/ 219 w 227"/>
                <a:gd name="T99" fmla="*/ 98 h 106"/>
                <a:gd name="T100" fmla="*/ 227 w 227"/>
                <a:gd name="T101"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81" y="0"/>
                  </a:lnTo>
                  <a:lnTo>
                    <a:pt x="0" y="30"/>
                  </a:lnTo>
                  <a:lnTo>
                    <a:pt x="7" y="60"/>
                  </a:lnTo>
                  <a:lnTo>
                    <a:pt x="38" y="30"/>
                  </a:lnTo>
                  <a:lnTo>
                    <a:pt x="53" y="38"/>
                  </a:lnTo>
                  <a:lnTo>
                    <a:pt x="68" y="23"/>
                  </a:lnTo>
                  <a:lnTo>
                    <a:pt x="83" y="23"/>
                  </a:lnTo>
                  <a:lnTo>
                    <a:pt x="91" y="38"/>
                  </a:lnTo>
                  <a:lnTo>
                    <a:pt x="128" y="60"/>
                  </a:lnTo>
                  <a:lnTo>
                    <a:pt x="136" y="60"/>
                  </a:lnTo>
                  <a:lnTo>
                    <a:pt x="128" y="68"/>
                  </a:lnTo>
                  <a:lnTo>
                    <a:pt x="128" y="98"/>
                  </a:lnTo>
                  <a:lnTo>
                    <a:pt x="144" y="98"/>
                  </a:lnTo>
                  <a:lnTo>
                    <a:pt x="144" y="91"/>
                  </a:lnTo>
                  <a:lnTo>
                    <a:pt x="174" y="106"/>
                  </a:lnTo>
                  <a:lnTo>
                    <a:pt x="166" y="91"/>
                  </a:lnTo>
                  <a:lnTo>
                    <a:pt x="151" y="83"/>
                  </a:lnTo>
                  <a:lnTo>
                    <a:pt x="151" y="76"/>
                  </a:lnTo>
                  <a:lnTo>
                    <a:pt x="166" y="83"/>
                  </a:lnTo>
                  <a:lnTo>
                    <a:pt x="151" y="53"/>
                  </a:lnTo>
                  <a:lnTo>
                    <a:pt x="159" y="53"/>
                  </a:lnTo>
                  <a:lnTo>
                    <a:pt x="159" y="45"/>
                  </a:lnTo>
                  <a:lnTo>
                    <a:pt x="144" y="30"/>
                  </a:lnTo>
                  <a:lnTo>
                    <a:pt x="151" y="38"/>
                  </a:lnTo>
                  <a:lnTo>
                    <a:pt x="159" y="15"/>
                  </a:lnTo>
                  <a:lnTo>
                    <a:pt x="166" y="23"/>
                  </a:lnTo>
                  <a:lnTo>
                    <a:pt x="166" y="7"/>
                  </a:lnTo>
                  <a:lnTo>
                    <a:pt x="174" y="7"/>
                  </a:lnTo>
                  <a:lnTo>
                    <a:pt x="174" y="23"/>
                  </a:lnTo>
                  <a:lnTo>
                    <a:pt x="166" y="23"/>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7" y="83"/>
                  </a:lnTo>
                  <a:lnTo>
                    <a:pt x="204" y="91"/>
                  </a:lnTo>
                  <a:lnTo>
                    <a:pt x="197" y="106"/>
                  </a:lnTo>
                  <a:lnTo>
                    <a:pt x="212" y="106"/>
                  </a:lnTo>
                  <a:lnTo>
                    <a:pt x="219" y="98"/>
                  </a:lnTo>
                  <a:lnTo>
                    <a:pt x="227"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9" name="Freeform 330"/>
            <p:cNvSpPr>
              <a:spLocks/>
            </p:cNvSpPr>
            <p:nvPr/>
          </p:nvSpPr>
          <p:spPr bwMode="auto">
            <a:xfrm>
              <a:off x="3709" y="1982"/>
              <a:ext cx="227" cy="106"/>
            </a:xfrm>
            <a:custGeom>
              <a:avLst/>
              <a:gdLst>
                <a:gd name="T0" fmla="*/ 227 w 227"/>
                <a:gd name="T1" fmla="*/ 68 h 106"/>
                <a:gd name="T2" fmla="*/ 197 w 227"/>
                <a:gd name="T3" fmla="*/ 76 h 106"/>
                <a:gd name="T4" fmla="*/ 181 w 227"/>
                <a:gd name="T5" fmla="*/ 0 h 106"/>
                <a:gd name="T6" fmla="*/ 0 w 227"/>
                <a:gd name="T7" fmla="*/ 30 h 106"/>
                <a:gd name="T8" fmla="*/ 7 w 227"/>
                <a:gd name="T9" fmla="*/ 60 h 106"/>
                <a:gd name="T10" fmla="*/ 38 w 227"/>
                <a:gd name="T11" fmla="*/ 30 h 106"/>
                <a:gd name="T12" fmla="*/ 53 w 227"/>
                <a:gd name="T13" fmla="*/ 38 h 106"/>
                <a:gd name="T14" fmla="*/ 68 w 227"/>
                <a:gd name="T15" fmla="*/ 23 h 106"/>
                <a:gd name="T16" fmla="*/ 83 w 227"/>
                <a:gd name="T17" fmla="*/ 23 h 106"/>
                <a:gd name="T18" fmla="*/ 91 w 227"/>
                <a:gd name="T19" fmla="*/ 38 h 106"/>
                <a:gd name="T20" fmla="*/ 128 w 227"/>
                <a:gd name="T21" fmla="*/ 60 h 106"/>
                <a:gd name="T22" fmla="*/ 136 w 227"/>
                <a:gd name="T23" fmla="*/ 60 h 106"/>
                <a:gd name="T24" fmla="*/ 128 w 227"/>
                <a:gd name="T25" fmla="*/ 68 h 106"/>
                <a:gd name="T26" fmla="*/ 128 w 227"/>
                <a:gd name="T27" fmla="*/ 98 h 106"/>
                <a:gd name="T28" fmla="*/ 144 w 227"/>
                <a:gd name="T29" fmla="*/ 98 h 106"/>
                <a:gd name="T30" fmla="*/ 144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4 w 227"/>
                <a:gd name="T49" fmla="*/ 30 h 106"/>
                <a:gd name="T50" fmla="*/ 151 w 227"/>
                <a:gd name="T51" fmla="*/ 38 h 106"/>
                <a:gd name="T52" fmla="*/ 159 w 227"/>
                <a:gd name="T53" fmla="*/ 15 h 106"/>
                <a:gd name="T54" fmla="*/ 166 w 227"/>
                <a:gd name="T55" fmla="*/ 23 h 106"/>
                <a:gd name="T56" fmla="*/ 166 w 227"/>
                <a:gd name="T57" fmla="*/ 7 h 106"/>
                <a:gd name="T58" fmla="*/ 174 w 227"/>
                <a:gd name="T59" fmla="*/ 7 h 106"/>
                <a:gd name="T60" fmla="*/ 174 w 227"/>
                <a:gd name="T61" fmla="*/ 23 h 106"/>
                <a:gd name="T62" fmla="*/ 166 w 227"/>
                <a:gd name="T63" fmla="*/ 23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7 w 227"/>
                <a:gd name="T91" fmla="*/ 83 h 106"/>
                <a:gd name="T92" fmla="*/ 204 w 227"/>
                <a:gd name="T93" fmla="*/ 91 h 106"/>
                <a:gd name="T94" fmla="*/ 197 w 227"/>
                <a:gd name="T95" fmla="*/ 106 h 106"/>
                <a:gd name="T96" fmla="*/ 212 w 227"/>
                <a:gd name="T97" fmla="*/ 106 h 106"/>
                <a:gd name="T98" fmla="*/ 219 w 227"/>
                <a:gd name="T99" fmla="*/ 98 h 106"/>
                <a:gd name="T100" fmla="*/ 227 w 227"/>
                <a:gd name="T101" fmla="*/ 68 h 106"/>
                <a:gd name="T102" fmla="*/ 227 w 227"/>
                <a:gd name="T10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 h="106">
                  <a:moveTo>
                    <a:pt x="227" y="68"/>
                  </a:moveTo>
                  <a:lnTo>
                    <a:pt x="197" y="76"/>
                  </a:lnTo>
                  <a:lnTo>
                    <a:pt x="181" y="0"/>
                  </a:lnTo>
                  <a:lnTo>
                    <a:pt x="0" y="30"/>
                  </a:lnTo>
                  <a:lnTo>
                    <a:pt x="7" y="60"/>
                  </a:lnTo>
                  <a:lnTo>
                    <a:pt x="38" y="30"/>
                  </a:lnTo>
                  <a:lnTo>
                    <a:pt x="53" y="38"/>
                  </a:lnTo>
                  <a:lnTo>
                    <a:pt x="68" y="23"/>
                  </a:lnTo>
                  <a:lnTo>
                    <a:pt x="83" y="23"/>
                  </a:lnTo>
                  <a:lnTo>
                    <a:pt x="91" y="38"/>
                  </a:lnTo>
                  <a:lnTo>
                    <a:pt x="128" y="60"/>
                  </a:lnTo>
                  <a:lnTo>
                    <a:pt x="136" y="60"/>
                  </a:lnTo>
                  <a:lnTo>
                    <a:pt x="128" y="68"/>
                  </a:lnTo>
                  <a:lnTo>
                    <a:pt x="128" y="98"/>
                  </a:lnTo>
                  <a:lnTo>
                    <a:pt x="144" y="98"/>
                  </a:lnTo>
                  <a:lnTo>
                    <a:pt x="144" y="91"/>
                  </a:lnTo>
                  <a:lnTo>
                    <a:pt x="174" y="106"/>
                  </a:lnTo>
                  <a:lnTo>
                    <a:pt x="166" y="91"/>
                  </a:lnTo>
                  <a:lnTo>
                    <a:pt x="151" y="83"/>
                  </a:lnTo>
                  <a:lnTo>
                    <a:pt x="151" y="76"/>
                  </a:lnTo>
                  <a:lnTo>
                    <a:pt x="166" y="83"/>
                  </a:lnTo>
                  <a:lnTo>
                    <a:pt x="151" y="53"/>
                  </a:lnTo>
                  <a:lnTo>
                    <a:pt x="159" y="53"/>
                  </a:lnTo>
                  <a:lnTo>
                    <a:pt x="159" y="45"/>
                  </a:lnTo>
                  <a:lnTo>
                    <a:pt x="144" y="30"/>
                  </a:lnTo>
                  <a:lnTo>
                    <a:pt x="151" y="38"/>
                  </a:lnTo>
                  <a:lnTo>
                    <a:pt x="159" y="15"/>
                  </a:lnTo>
                  <a:lnTo>
                    <a:pt x="166" y="23"/>
                  </a:lnTo>
                  <a:lnTo>
                    <a:pt x="166" y="7"/>
                  </a:lnTo>
                  <a:lnTo>
                    <a:pt x="174" y="7"/>
                  </a:lnTo>
                  <a:lnTo>
                    <a:pt x="174" y="23"/>
                  </a:lnTo>
                  <a:lnTo>
                    <a:pt x="166" y="23"/>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7" y="83"/>
                  </a:lnTo>
                  <a:lnTo>
                    <a:pt x="204" y="91"/>
                  </a:lnTo>
                  <a:lnTo>
                    <a:pt x="197" y="106"/>
                  </a:lnTo>
                  <a:lnTo>
                    <a:pt x="212" y="106"/>
                  </a:lnTo>
                  <a:lnTo>
                    <a:pt x="219"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20" name="Freeform 331"/>
            <p:cNvSpPr>
              <a:spLocks/>
            </p:cNvSpPr>
            <p:nvPr/>
          </p:nvSpPr>
          <p:spPr bwMode="auto">
            <a:xfrm>
              <a:off x="3966" y="1724"/>
              <a:ext cx="167" cy="91"/>
            </a:xfrm>
            <a:custGeom>
              <a:avLst/>
              <a:gdLst>
                <a:gd name="T0" fmla="*/ 151 w 167"/>
                <a:gd name="T1" fmla="*/ 46 h 91"/>
                <a:gd name="T2" fmla="*/ 144 w 167"/>
                <a:gd name="T3" fmla="*/ 46 h 91"/>
                <a:gd name="T4" fmla="*/ 159 w 167"/>
                <a:gd name="T5" fmla="*/ 61 h 91"/>
                <a:gd name="T6" fmla="*/ 144 w 167"/>
                <a:gd name="T7" fmla="*/ 68 h 91"/>
                <a:gd name="T8" fmla="*/ 121 w 167"/>
                <a:gd name="T9" fmla="*/ 53 h 91"/>
                <a:gd name="T10" fmla="*/ 121 w 167"/>
                <a:gd name="T11" fmla="*/ 38 h 91"/>
                <a:gd name="T12" fmla="*/ 106 w 167"/>
                <a:gd name="T13" fmla="*/ 46 h 91"/>
                <a:gd name="T14" fmla="*/ 121 w 167"/>
                <a:gd name="T15" fmla="*/ 15 h 91"/>
                <a:gd name="T16" fmla="*/ 106 w 167"/>
                <a:gd name="T17" fmla="*/ 15 h 91"/>
                <a:gd name="T18" fmla="*/ 106 w 167"/>
                <a:gd name="T19" fmla="*/ 0 h 91"/>
                <a:gd name="T20" fmla="*/ 83 w 167"/>
                <a:gd name="T21" fmla="*/ 23 h 91"/>
                <a:gd name="T22" fmla="*/ 30 w 167"/>
                <a:gd name="T23" fmla="*/ 31 h 91"/>
                <a:gd name="T24" fmla="*/ 0 w 167"/>
                <a:gd name="T25" fmla="*/ 38 h 91"/>
                <a:gd name="T26" fmla="*/ 0 w 167"/>
                <a:gd name="T27" fmla="*/ 84 h 91"/>
                <a:gd name="T28" fmla="*/ 76 w 167"/>
                <a:gd name="T29" fmla="*/ 68 h 91"/>
                <a:gd name="T30" fmla="*/ 91 w 167"/>
                <a:gd name="T31" fmla="*/ 61 h 91"/>
                <a:gd name="T32" fmla="*/ 98 w 167"/>
                <a:gd name="T33" fmla="*/ 76 h 91"/>
                <a:gd name="T34" fmla="*/ 106 w 167"/>
                <a:gd name="T35" fmla="*/ 76 h 91"/>
                <a:gd name="T36" fmla="*/ 106 w 167"/>
                <a:gd name="T37" fmla="*/ 84 h 91"/>
                <a:gd name="T38" fmla="*/ 114 w 167"/>
                <a:gd name="T39" fmla="*/ 84 h 91"/>
                <a:gd name="T40" fmla="*/ 114 w 167"/>
                <a:gd name="T41" fmla="*/ 91 h 91"/>
                <a:gd name="T42" fmla="*/ 136 w 167"/>
                <a:gd name="T43" fmla="*/ 68 h 91"/>
                <a:gd name="T44" fmla="*/ 136 w 167"/>
                <a:gd name="T45" fmla="*/ 84 h 91"/>
                <a:gd name="T46" fmla="*/ 167 w 167"/>
                <a:gd name="T47" fmla="*/ 68 h 91"/>
                <a:gd name="T48" fmla="*/ 159 w 167"/>
                <a:gd name="T49" fmla="*/ 61 h 91"/>
                <a:gd name="T50" fmla="*/ 151 w 167"/>
                <a:gd name="T51"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91">
                  <a:moveTo>
                    <a:pt x="151" y="46"/>
                  </a:moveTo>
                  <a:lnTo>
                    <a:pt x="144" y="46"/>
                  </a:lnTo>
                  <a:lnTo>
                    <a:pt x="159" y="61"/>
                  </a:lnTo>
                  <a:lnTo>
                    <a:pt x="144" y="68"/>
                  </a:lnTo>
                  <a:lnTo>
                    <a:pt x="121" y="53"/>
                  </a:lnTo>
                  <a:lnTo>
                    <a:pt x="121" y="38"/>
                  </a:lnTo>
                  <a:lnTo>
                    <a:pt x="106" y="46"/>
                  </a:lnTo>
                  <a:lnTo>
                    <a:pt x="121" y="15"/>
                  </a:lnTo>
                  <a:lnTo>
                    <a:pt x="106" y="15"/>
                  </a:lnTo>
                  <a:lnTo>
                    <a:pt x="106" y="0"/>
                  </a:lnTo>
                  <a:lnTo>
                    <a:pt x="83" y="23"/>
                  </a:lnTo>
                  <a:lnTo>
                    <a:pt x="30" y="31"/>
                  </a:lnTo>
                  <a:lnTo>
                    <a:pt x="0" y="38"/>
                  </a:lnTo>
                  <a:lnTo>
                    <a:pt x="0" y="84"/>
                  </a:lnTo>
                  <a:lnTo>
                    <a:pt x="76" y="68"/>
                  </a:lnTo>
                  <a:lnTo>
                    <a:pt x="91" y="61"/>
                  </a:lnTo>
                  <a:lnTo>
                    <a:pt x="98" y="76"/>
                  </a:lnTo>
                  <a:lnTo>
                    <a:pt x="106" y="76"/>
                  </a:lnTo>
                  <a:lnTo>
                    <a:pt x="106" y="84"/>
                  </a:lnTo>
                  <a:lnTo>
                    <a:pt x="114" y="84"/>
                  </a:lnTo>
                  <a:lnTo>
                    <a:pt x="114" y="91"/>
                  </a:lnTo>
                  <a:lnTo>
                    <a:pt x="136" y="68"/>
                  </a:lnTo>
                  <a:lnTo>
                    <a:pt x="136" y="84"/>
                  </a:lnTo>
                  <a:lnTo>
                    <a:pt x="167" y="68"/>
                  </a:lnTo>
                  <a:lnTo>
                    <a:pt x="159" y="61"/>
                  </a:lnTo>
                  <a:lnTo>
                    <a:pt x="151"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1" name="Freeform 332"/>
            <p:cNvSpPr>
              <a:spLocks/>
            </p:cNvSpPr>
            <p:nvPr/>
          </p:nvSpPr>
          <p:spPr bwMode="auto">
            <a:xfrm>
              <a:off x="3966" y="1724"/>
              <a:ext cx="167" cy="91"/>
            </a:xfrm>
            <a:custGeom>
              <a:avLst/>
              <a:gdLst>
                <a:gd name="T0" fmla="*/ 151 w 167"/>
                <a:gd name="T1" fmla="*/ 46 h 91"/>
                <a:gd name="T2" fmla="*/ 144 w 167"/>
                <a:gd name="T3" fmla="*/ 46 h 91"/>
                <a:gd name="T4" fmla="*/ 159 w 167"/>
                <a:gd name="T5" fmla="*/ 61 h 91"/>
                <a:gd name="T6" fmla="*/ 144 w 167"/>
                <a:gd name="T7" fmla="*/ 68 h 91"/>
                <a:gd name="T8" fmla="*/ 121 w 167"/>
                <a:gd name="T9" fmla="*/ 53 h 91"/>
                <a:gd name="T10" fmla="*/ 121 w 167"/>
                <a:gd name="T11" fmla="*/ 38 h 91"/>
                <a:gd name="T12" fmla="*/ 106 w 167"/>
                <a:gd name="T13" fmla="*/ 46 h 91"/>
                <a:gd name="T14" fmla="*/ 121 w 167"/>
                <a:gd name="T15" fmla="*/ 15 h 91"/>
                <a:gd name="T16" fmla="*/ 106 w 167"/>
                <a:gd name="T17" fmla="*/ 15 h 91"/>
                <a:gd name="T18" fmla="*/ 106 w 167"/>
                <a:gd name="T19" fmla="*/ 0 h 91"/>
                <a:gd name="T20" fmla="*/ 83 w 167"/>
                <a:gd name="T21" fmla="*/ 23 h 91"/>
                <a:gd name="T22" fmla="*/ 30 w 167"/>
                <a:gd name="T23" fmla="*/ 31 h 91"/>
                <a:gd name="T24" fmla="*/ 0 w 167"/>
                <a:gd name="T25" fmla="*/ 38 h 91"/>
                <a:gd name="T26" fmla="*/ 0 w 167"/>
                <a:gd name="T27" fmla="*/ 84 h 91"/>
                <a:gd name="T28" fmla="*/ 76 w 167"/>
                <a:gd name="T29" fmla="*/ 68 h 91"/>
                <a:gd name="T30" fmla="*/ 91 w 167"/>
                <a:gd name="T31" fmla="*/ 61 h 91"/>
                <a:gd name="T32" fmla="*/ 98 w 167"/>
                <a:gd name="T33" fmla="*/ 76 h 91"/>
                <a:gd name="T34" fmla="*/ 106 w 167"/>
                <a:gd name="T35" fmla="*/ 76 h 91"/>
                <a:gd name="T36" fmla="*/ 106 w 167"/>
                <a:gd name="T37" fmla="*/ 84 h 91"/>
                <a:gd name="T38" fmla="*/ 114 w 167"/>
                <a:gd name="T39" fmla="*/ 84 h 91"/>
                <a:gd name="T40" fmla="*/ 114 w 167"/>
                <a:gd name="T41" fmla="*/ 91 h 91"/>
                <a:gd name="T42" fmla="*/ 136 w 167"/>
                <a:gd name="T43" fmla="*/ 68 h 91"/>
                <a:gd name="T44" fmla="*/ 136 w 167"/>
                <a:gd name="T45" fmla="*/ 84 h 91"/>
                <a:gd name="T46" fmla="*/ 167 w 167"/>
                <a:gd name="T47" fmla="*/ 68 h 91"/>
                <a:gd name="T48" fmla="*/ 159 w 167"/>
                <a:gd name="T49" fmla="*/ 61 h 91"/>
                <a:gd name="T50" fmla="*/ 151 w 167"/>
                <a:gd name="T51" fmla="*/ 46 h 91"/>
                <a:gd name="T52" fmla="*/ 151 w 167"/>
                <a:gd name="T53"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7" h="91">
                  <a:moveTo>
                    <a:pt x="151" y="46"/>
                  </a:moveTo>
                  <a:lnTo>
                    <a:pt x="144" y="46"/>
                  </a:lnTo>
                  <a:lnTo>
                    <a:pt x="159" y="61"/>
                  </a:lnTo>
                  <a:lnTo>
                    <a:pt x="144" y="68"/>
                  </a:lnTo>
                  <a:lnTo>
                    <a:pt x="121" y="53"/>
                  </a:lnTo>
                  <a:lnTo>
                    <a:pt x="121" y="38"/>
                  </a:lnTo>
                  <a:lnTo>
                    <a:pt x="106" y="46"/>
                  </a:lnTo>
                  <a:lnTo>
                    <a:pt x="121" y="15"/>
                  </a:lnTo>
                  <a:lnTo>
                    <a:pt x="106" y="15"/>
                  </a:lnTo>
                  <a:lnTo>
                    <a:pt x="106" y="0"/>
                  </a:lnTo>
                  <a:lnTo>
                    <a:pt x="83" y="23"/>
                  </a:lnTo>
                  <a:lnTo>
                    <a:pt x="30" y="31"/>
                  </a:lnTo>
                  <a:lnTo>
                    <a:pt x="0" y="38"/>
                  </a:lnTo>
                  <a:lnTo>
                    <a:pt x="0" y="84"/>
                  </a:lnTo>
                  <a:lnTo>
                    <a:pt x="76" y="68"/>
                  </a:lnTo>
                  <a:lnTo>
                    <a:pt x="91" y="61"/>
                  </a:lnTo>
                  <a:lnTo>
                    <a:pt x="98" y="76"/>
                  </a:lnTo>
                  <a:lnTo>
                    <a:pt x="106" y="76"/>
                  </a:lnTo>
                  <a:lnTo>
                    <a:pt x="106" y="84"/>
                  </a:lnTo>
                  <a:lnTo>
                    <a:pt x="114" y="84"/>
                  </a:lnTo>
                  <a:lnTo>
                    <a:pt x="114" y="91"/>
                  </a:lnTo>
                  <a:lnTo>
                    <a:pt x="136" y="68"/>
                  </a:lnTo>
                  <a:lnTo>
                    <a:pt x="136" y="84"/>
                  </a:lnTo>
                  <a:lnTo>
                    <a:pt x="167" y="68"/>
                  </a:lnTo>
                  <a:lnTo>
                    <a:pt x="159" y="61"/>
                  </a:lnTo>
                  <a:lnTo>
                    <a:pt x="151" y="46"/>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22" name="Freeform 333"/>
            <p:cNvSpPr>
              <a:spLocks/>
            </p:cNvSpPr>
            <p:nvPr/>
          </p:nvSpPr>
          <p:spPr bwMode="auto">
            <a:xfrm>
              <a:off x="3156" y="1573"/>
              <a:ext cx="288" cy="151"/>
            </a:xfrm>
            <a:custGeom>
              <a:avLst/>
              <a:gdLst>
                <a:gd name="T0" fmla="*/ 273 w 288"/>
                <a:gd name="T1" fmla="*/ 68 h 151"/>
                <a:gd name="T2" fmla="*/ 273 w 288"/>
                <a:gd name="T3" fmla="*/ 45 h 151"/>
                <a:gd name="T4" fmla="*/ 235 w 288"/>
                <a:gd name="T5" fmla="*/ 53 h 151"/>
                <a:gd name="T6" fmla="*/ 242 w 288"/>
                <a:gd name="T7" fmla="*/ 30 h 151"/>
                <a:gd name="T8" fmla="*/ 190 w 288"/>
                <a:gd name="T9" fmla="*/ 45 h 151"/>
                <a:gd name="T10" fmla="*/ 167 w 288"/>
                <a:gd name="T11" fmla="*/ 60 h 151"/>
                <a:gd name="T12" fmla="*/ 137 w 288"/>
                <a:gd name="T13" fmla="*/ 60 h 151"/>
                <a:gd name="T14" fmla="*/ 114 w 288"/>
                <a:gd name="T15" fmla="*/ 38 h 151"/>
                <a:gd name="T16" fmla="*/ 99 w 288"/>
                <a:gd name="T17" fmla="*/ 30 h 151"/>
                <a:gd name="T18" fmla="*/ 84 w 288"/>
                <a:gd name="T19" fmla="*/ 45 h 151"/>
                <a:gd name="T20" fmla="*/ 91 w 288"/>
                <a:gd name="T21" fmla="*/ 15 h 151"/>
                <a:gd name="T22" fmla="*/ 114 w 288"/>
                <a:gd name="T23" fmla="*/ 7 h 151"/>
                <a:gd name="T24" fmla="*/ 99 w 288"/>
                <a:gd name="T25" fmla="*/ 0 h 151"/>
                <a:gd name="T26" fmla="*/ 61 w 288"/>
                <a:gd name="T27" fmla="*/ 30 h 151"/>
                <a:gd name="T28" fmla="*/ 0 w 288"/>
                <a:gd name="T29" fmla="*/ 68 h 151"/>
                <a:gd name="T30" fmla="*/ 15 w 288"/>
                <a:gd name="T31" fmla="*/ 75 h 151"/>
                <a:gd name="T32" fmla="*/ 106 w 288"/>
                <a:gd name="T33" fmla="*/ 98 h 151"/>
                <a:gd name="T34" fmla="*/ 106 w 288"/>
                <a:gd name="T35" fmla="*/ 106 h 151"/>
                <a:gd name="T36" fmla="*/ 121 w 288"/>
                <a:gd name="T37" fmla="*/ 113 h 151"/>
                <a:gd name="T38" fmla="*/ 114 w 288"/>
                <a:gd name="T39" fmla="*/ 136 h 151"/>
                <a:gd name="T40" fmla="*/ 129 w 288"/>
                <a:gd name="T41" fmla="*/ 128 h 151"/>
                <a:gd name="T42" fmla="*/ 129 w 288"/>
                <a:gd name="T43" fmla="*/ 151 h 151"/>
                <a:gd name="T44" fmla="*/ 159 w 288"/>
                <a:gd name="T45" fmla="*/ 91 h 151"/>
                <a:gd name="T46" fmla="*/ 159 w 288"/>
                <a:gd name="T47" fmla="*/ 113 h 151"/>
                <a:gd name="T48" fmla="*/ 174 w 288"/>
                <a:gd name="T49" fmla="*/ 91 h 151"/>
                <a:gd name="T50" fmla="*/ 174 w 288"/>
                <a:gd name="T51" fmla="*/ 113 h 151"/>
                <a:gd name="T52" fmla="*/ 190 w 288"/>
                <a:gd name="T53" fmla="*/ 91 h 151"/>
                <a:gd name="T54" fmla="*/ 212 w 288"/>
                <a:gd name="T55" fmla="*/ 83 h 151"/>
                <a:gd name="T56" fmla="*/ 220 w 288"/>
                <a:gd name="T57" fmla="*/ 75 h 151"/>
                <a:gd name="T58" fmla="*/ 258 w 288"/>
                <a:gd name="T59" fmla="*/ 91 h 151"/>
                <a:gd name="T60" fmla="*/ 258 w 288"/>
                <a:gd name="T61" fmla="*/ 75 h 151"/>
                <a:gd name="T62" fmla="*/ 288 w 288"/>
                <a:gd name="T63" fmla="*/ 75 h 151"/>
                <a:gd name="T64" fmla="*/ 273 w 288"/>
                <a:gd name="T65" fmla="*/ 6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8" h="151">
                  <a:moveTo>
                    <a:pt x="273" y="68"/>
                  </a:moveTo>
                  <a:lnTo>
                    <a:pt x="273" y="45"/>
                  </a:lnTo>
                  <a:lnTo>
                    <a:pt x="235" y="53"/>
                  </a:lnTo>
                  <a:lnTo>
                    <a:pt x="242" y="30"/>
                  </a:lnTo>
                  <a:lnTo>
                    <a:pt x="190" y="45"/>
                  </a:lnTo>
                  <a:lnTo>
                    <a:pt x="167" y="60"/>
                  </a:lnTo>
                  <a:lnTo>
                    <a:pt x="137" y="60"/>
                  </a:lnTo>
                  <a:lnTo>
                    <a:pt x="114" y="38"/>
                  </a:lnTo>
                  <a:lnTo>
                    <a:pt x="99" y="30"/>
                  </a:lnTo>
                  <a:lnTo>
                    <a:pt x="84" y="45"/>
                  </a:lnTo>
                  <a:lnTo>
                    <a:pt x="91" y="15"/>
                  </a:lnTo>
                  <a:lnTo>
                    <a:pt x="114" y="7"/>
                  </a:lnTo>
                  <a:lnTo>
                    <a:pt x="99" y="0"/>
                  </a:lnTo>
                  <a:lnTo>
                    <a:pt x="61" y="30"/>
                  </a:lnTo>
                  <a:lnTo>
                    <a:pt x="0" y="68"/>
                  </a:lnTo>
                  <a:lnTo>
                    <a:pt x="15" y="75"/>
                  </a:lnTo>
                  <a:lnTo>
                    <a:pt x="106" y="98"/>
                  </a:lnTo>
                  <a:lnTo>
                    <a:pt x="106" y="106"/>
                  </a:lnTo>
                  <a:lnTo>
                    <a:pt x="121" y="113"/>
                  </a:lnTo>
                  <a:lnTo>
                    <a:pt x="114" y="136"/>
                  </a:lnTo>
                  <a:lnTo>
                    <a:pt x="129" y="128"/>
                  </a:lnTo>
                  <a:lnTo>
                    <a:pt x="129" y="151"/>
                  </a:lnTo>
                  <a:lnTo>
                    <a:pt x="159" y="91"/>
                  </a:lnTo>
                  <a:lnTo>
                    <a:pt x="159" y="113"/>
                  </a:lnTo>
                  <a:lnTo>
                    <a:pt x="174" y="91"/>
                  </a:lnTo>
                  <a:lnTo>
                    <a:pt x="174" y="113"/>
                  </a:lnTo>
                  <a:lnTo>
                    <a:pt x="190" y="91"/>
                  </a:lnTo>
                  <a:lnTo>
                    <a:pt x="212" y="83"/>
                  </a:lnTo>
                  <a:lnTo>
                    <a:pt x="220" y="75"/>
                  </a:lnTo>
                  <a:lnTo>
                    <a:pt x="258" y="91"/>
                  </a:lnTo>
                  <a:lnTo>
                    <a:pt x="258" y="75"/>
                  </a:lnTo>
                  <a:lnTo>
                    <a:pt x="288" y="75"/>
                  </a:lnTo>
                  <a:lnTo>
                    <a:pt x="27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3" name="Freeform 334"/>
            <p:cNvSpPr>
              <a:spLocks/>
            </p:cNvSpPr>
            <p:nvPr/>
          </p:nvSpPr>
          <p:spPr bwMode="auto">
            <a:xfrm>
              <a:off x="3156" y="1573"/>
              <a:ext cx="288" cy="151"/>
            </a:xfrm>
            <a:custGeom>
              <a:avLst/>
              <a:gdLst>
                <a:gd name="T0" fmla="*/ 273 w 288"/>
                <a:gd name="T1" fmla="*/ 68 h 151"/>
                <a:gd name="T2" fmla="*/ 273 w 288"/>
                <a:gd name="T3" fmla="*/ 45 h 151"/>
                <a:gd name="T4" fmla="*/ 235 w 288"/>
                <a:gd name="T5" fmla="*/ 53 h 151"/>
                <a:gd name="T6" fmla="*/ 242 w 288"/>
                <a:gd name="T7" fmla="*/ 30 h 151"/>
                <a:gd name="T8" fmla="*/ 190 w 288"/>
                <a:gd name="T9" fmla="*/ 45 h 151"/>
                <a:gd name="T10" fmla="*/ 167 w 288"/>
                <a:gd name="T11" fmla="*/ 60 h 151"/>
                <a:gd name="T12" fmla="*/ 137 w 288"/>
                <a:gd name="T13" fmla="*/ 60 h 151"/>
                <a:gd name="T14" fmla="*/ 114 w 288"/>
                <a:gd name="T15" fmla="*/ 38 h 151"/>
                <a:gd name="T16" fmla="*/ 99 w 288"/>
                <a:gd name="T17" fmla="*/ 30 h 151"/>
                <a:gd name="T18" fmla="*/ 84 w 288"/>
                <a:gd name="T19" fmla="*/ 45 h 151"/>
                <a:gd name="T20" fmla="*/ 91 w 288"/>
                <a:gd name="T21" fmla="*/ 15 h 151"/>
                <a:gd name="T22" fmla="*/ 114 w 288"/>
                <a:gd name="T23" fmla="*/ 7 h 151"/>
                <a:gd name="T24" fmla="*/ 99 w 288"/>
                <a:gd name="T25" fmla="*/ 0 h 151"/>
                <a:gd name="T26" fmla="*/ 61 w 288"/>
                <a:gd name="T27" fmla="*/ 30 h 151"/>
                <a:gd name="T28" fmla="*/ 0 w 288"/>
                <a:gd name="T29" fmla="*/ 68 h 151"/>
                <a:gd name="T30" fmla="*/ 15 w 288"/>
                <a:gd name="T31" fmla="*/ 75 h 151"/>
                <a:gd name="T32" fmla="*/ 106 w 288"/>
                <a:gd name="T33" fmla="*/ 98 h 151"/>
                <a:gd name="T34" fmla="*/ 106 w 288"/>
                <a:gd name="T35" fmla="*/ 106 h 151"/>
                <a:gd name="T36" fmla="*/ 121 w 288"/>
                <a:gd name="T37" fmla="*/ 113 h 151"/>
                <a:gd name="T38" fmla="*/ 114 w 288"/>
                <a:gd name="T39" fmla="*/ 136 h 151"/>
                <a:gd name="T40" fmla="*/ 129 w 288"/>
                <a:gd name="T41" fmla="*/ 128 h 151"/>
                <a:gd name="T42" fmla="*/ 129 w 288"/>
                <a:gd name="T43" fmla="*/ 151 h 151"/>
                <a:gd name="T44" fmla="*/ 159 w 288"/>
                <a:gd name="T45" fmla="*/ 91 h 151"/>
                <a:gd name="T46" fmla="*/ 159 w 288"/>
                <a:gd name="T47" fmla="*/ 113 h 151"/>
                <a:gd name="T48" fmla="*/ 174 w 288"/>
                <a:gd name="T49" fmla="*/ 91 h 151"/>
                <a:gd name="T50" fmla="*/ 174 w 288"/>
                <a:gd name="T51" fmla="*/ 113 h 151"/>
                <a:gd name="T52" fmla="*/ 190 w 288"/>
                <a:gd name="T53" fmla="*/ 91 h 151"/>
                <a:gd name="T54" fmla="*/ 212 w 288"/>
                <a:gd name="T55" fmla="*/ 83 h 151"/>
                <a:gd name="T56" fmla="*/ 220 w 288"/>
                <a:gd name="T57" fmla="*/ 75 h 151"/>
                <a:gd name="T58" fmla="*/ 258 w 288"/>
                <a:gd name="T59" fmla="*/ 91 h 151"/>
                <a:gd name="T60" fmla="*/ 258 w 288"/>
                <a:gd name="T61" fmla="*/ 75 h 151"/>
                <a:gd name="T62" fmla="*/ 288 w 288"/>
                <a:gd name="T63" fmla="*/ 75 h 151"/>
                <a:gd name="T64" fmla="*/ 273 w 288"/>
                <a:gd name="T65" fmla="*/ 68 h 151"/>
                <a:gd name="T66" fmla="*/ 273 w 288"/>
                <a:gd name="T67"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151">
                  <a:moveTo>
                    <a:pt x="273" y="68"/>
                  </a:moveTo>
                  <a:lnTo>
                    <a:pt x="273" y="45"/>
                  </a:lnTo>
                  <a:lnTo>
                    <a:pt x="235" y="53"/>
                  </a:lnTo>
                  <a:lnTo>
                    <a:pt x="242" y="30"/>
                  </a:lnTo>
                  <a:lnTo>
                    <a:pt x="190" y="45"/>
                  </a:lnTo>
                  <a:lnTo>
                    <a:pt x="167" y="60"/>
                  </a:lnTo>
                  <a:lnTo>
                    <a:pt x="137" y="60"/>
                  </a:lnTo>
                  <a:lnTo>
                    <a:pt x="114" y="38"/>
                  </a:lnTo>
                  <a:lnTo>
                    <a:pt x="99" y="30"/>
                  </a:lnTo>
                  <a:lnTo>
                    <a:pt x="84" y="45"/>
                  </a:lnTo>
                  <a:lnTo>
                    <a:pt x="91" y="15"/>
                  </a:lnTo>
                  <a:lnTo>
                    <a:pt x="114" y="7"/>
                  </a:lnTo>
                  <a:lnTo>
                    <a:pt x="99" y="0"/>
                  </a:lnTo>
                  <a:lnTo>
                    <a:pt x="61" y="30"/>
                  </a:lnTo>
                  <a:lnTo>
                    <a:pt x="0" y="68"/>
                  </a:lnTo>
                  <a:lnTo>
                    <a:pt x="15" y="75"/>
                  </a:lnTo>
                  <a:lnTo>
                    <a:pt x="106" y="98"/>
                  </a:lnTo>
                  <a:lnTo>
                    <a:pt x="106" y="106"/>
                  </a:lnTo>
                  <a:lnTo>
                    <a:pt x="121" y="113"/>
                  </a:lnTo>
                  <a:lnTo>
                    <a:pt x="114" y="136"/>
                  </a:lnTo>
                  <a:lnTo>
                    <a:pt x="129" y="128"/>
                  </a:lnTo>
                  <a:lnTo>
                    <a:pt x="129" y="151"/>
                  </a:lnTo>
                  <a:lnTo>
                    <a:pt x="159" y="91"/>
                  </a:lnTo>
                  <a:lnTo>
                    <a:pt x="159" y="113"/>
                  </a:lnTo>
                  <a:lnTo>
                    <a:pt x="174" y="91"/>
                  </a:lnTo>
                  <a:lnTo>
                    <a:pt x="174" y="113"/>
                  </a:lnTo>
                  <a:lnTo>
                    <a:pt x="190" y="91"/>
                  </a:lnTo>
                  <a:lnTo>
                    <a:pt x="212" y="83"/>
                  </a:lnTo>
                  <a:lnTo>
                    <a:pt x="220" y="75"/>
                  </a:lnTo>
                  <a:lnTo>
                    <a:pt x="258" y="91"/>
                  </a:lnTo>
                  <a:lnTo>
                    <a:pt x="258" y="75"/>
                  </a:lnTo>
                  <a:lnTo>
                    <a:pt x="288" y="75"/>
                  </a:lnTo>
                  <a:lnTo>
                    <a:pt x="273" y="68"/>
                  </a:lnTo>
                  <a:lnTo>
                    <a:pt x="273"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24" name="Freeform 335"/>
            <p:cNvSpPr>
              <a:spLocks/>
            </p:cNvSpPr>
            <p:nvPr/>
          </p:nvSpPr>
          <p:spPr bwMode="auto">
            <a:xfrm>
              <a:off x="3346" y="1664"/>
              <a:ext cx="196" cy="265"/>
            </a:xfrm>
            <a:custGeom>
              <a:avLst/>
              <a:gdLst>
                <a:gd name="T0" fmla="*/ 189 w 196"/>
                <a:gd name="T1" fmla="*/ 189 h 265"/>
                <a:gd name="T2" fmla="*/ 189 w 196"/>
                <a:gd name="T3" fmla="*/ 197 h 265"/>
                <a:gd name="T4" fmla="*/ 189 w 196"/>
                <a:gd name="T5" fmla="*/ 189 h 265"/>
                <a:gd name="T6" fmla="*/ 181 w 196"/>
                <a:gd name="T7" fmla="*/ 189 h 265"/>
                <a:gd name="T8" fmla="*/ 158 w 196"/>
                <a:gd name="T9" fmla="*/ 250 h 265"/>
                <a:gd name="T10" fmla="*/ 90 w 196"/>
                <a:gd name="T11" fmla="*/ 257 h 265"/>
                <a:gd name="T12" fmla="*/ 0 w 196"/>
                <a:gd name="T13" fmla="*/ 265 h 265"/>
                <a:gd name="T14" fmla="*/ 22 w 196"/>
                <a:gd name="T15" fmla="*/ 212 h 265"/>
                <a:gd name="T16" fmla="*/ 0 w 196"/>
                <a:gd name="T17" fmla="*/ 144 h 265"/>
                <a:gd name="T18" fmla="*/ 7 w 196"/>
                <a:gd name="T19" fmla="*/ 75 h 265"/>
                <a:gd name="T20" fmla="*/ 30 w 196"/>
                <a:gd name="T21" fmla="*/ 45 h 265"/>
                <a:gd name="T22" fmla="*/ 37 w 196"/>
                <a:gd name="T23" fmla="*/ 68 h 265"/>
                <a:gd name="T24" fmla="*/ 45 w 196"/>
                <a:gd name="T25" fmla="*/ 37 h 265"/>
                <a:gd name="T26" fmla="*/ 60 w 196"/>
                <a:gd name="T27" fmla="*/ 30 h 265"/>
                <a:gd name="T28" fmla="*/ 52 w 196"/>
                <a:gd name="T29" fmla="*/ 22 h 265"/>
                <a:gd name="T30" fmla="*/ 60 w 196"/>
                <a:gd name="T31" fmla="*/ 7 h 265"/>
                <a:gd name="T32" fmla="*/ 68 w 196"/>
                <a:gd name="T33" fmla="*/ 0 h 265"/>
                <a:gd name="T34" fmla="*/ 128 w 196"/>
                <a:gd name="T35" fmla="*/ 22 h 265"/>
                <a:gd name="T36" fmla="*/ 136 w 196"/>
                <a:gd name="T37" fmla="*/ 37 h 265"/>
                <a:gd name="T38" fmla="*/ 128 w 196"/>
                <a:gd name="T39" fmla="*/ 45 h 265"/>
                <a:gd name="T40" fmla="*/ 143 w 196"/>
                <a:gd name="T41" fmla="*/ 60 h 265"/>
                <a:gd name="T42" fmla="*/ 143 w 196"/>
                <a:gd name="T43" fmla="*/ 83 h 265"/>
                <a:gd name="T44" fmla="*/ 121 w 196"/>
                <a:gd name="T45" fmla="*/ 113 h 265"/>
                <a:gd name="T46" fmla="*/ 121 w 196"/>
                <a:gd name="T47" fmla="*/ 128 h 265"/>
                <a:gd name="T48" fmla="*/ 128 w 196"/>
                <a:gd name="T49" fmla="*/ 136 h 265"/>
                <a:gd name="T50" fmla="*/ 143 w 196"/>
                <a:gd name="T51" fmla="*/ 113 h 265"/>
                <a:gd name="T52" fmla="*/ 158 w 196"/>
                <a:gd name="T53" fmla="*/ 98 h 265"/>
                <a:gd name="T54" fmla="*/ 174 w 196"/>
                <a:gd name="T55" fmla="*/ 113 h 265"/>
                <a:gd name="T56" fmla="*/ 196 w 196"/>
                <a:gd name="T57" fmla="*/ 166 h 265"/>
                <a:gd name="T58" fmla="*/ 189 w 196"/>
                <a:gd name="T59" fmla="*/ 18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 h="265">
                  <a:moveTo>
                    <a:pt x="189" y="189"/>
                  </a:moveTo>
                  <a:lnTo>
                    <a:pt x="189" y="197"/>
                  </a:lnTo>
                  <a:lnTo>
                    <a:pt x="189" y="189"/>
                  </a:lnTo>
                  <a:lnTo>
                    <a:pt x="181" y="189"/>
                  </a:lnTo>
                  <a:lnTo>
                    <a:pt x="158" y="250"/>
                  </a:lnTo>
                  <a:lnTo>
                    <a:pt x="90" y="257"/>
                  </a:lnTo>
                  <a:lnTo>
                    <a:pt x="0" y="265"/>
                  </a:lnTo>
                  <a:lnTo>
                    <a:pt x="22" y="212"/>
                  </a:lnTo>
                  <a:lnTo>
                    <a:pt x="0" y="144"/>
                  </a:lnTo>
                  <a:lnTo>
                    <a:pt x="7" y="75"/>
                  </a:lnTo>
                  <a:lnTo>
                    <a:pt x="30" y="45"/>
                  </a:lnTo>
                  <a:lnTo>
                    <a:pt x="37" y="68"/>
                  </a:lnTo>
                  <a:lnTo>
                    <a:pt x="45" y="37"/>
                  </a:lnTo>
                  <a:lnTo>
                    <a:pt x="60" y="30"/>
                  </a:lnTo>
                  <a:lnTo>
                    <a:pt x="52" y="22"/>
                  </a:lnTo>
                  <a:lnTo>
                    <a:pt x="60" y="7"/>
                  </a:lnTo>
                  <a:lnTo>
                    <a:pt x="68" y="0"/>
                  </a:lnTo>
                  <a:lnTo>
                    <a:pt x="128" y="22"/>
                  </a:lnTo>
                  <a:lnTo>
                    <a:pt x="136" y="37"/>
                  </a:lnTo>
                  <a:lnTo>
                    <a:pt x="128" y="45"/>
                  </a:lnTo>
                  <a:lnTo>
                    <a:pt x="143" y="60"/>
                  </a:lnTo>
                  <a:lnTo>
                    <a:pt x="143" y="83"/>
                  </a:lnTo>
                  <a:lnTo>
                    <a:pt x="121" y="113"/>
                  </a:lnTo>
                  <a:lnTo>
                    <a:pt x="121" y="128"/>
                  </a:lnTo>
                  <a:lnTo>
                    <a:pt x="128" y="136"/>
                  </a:lnTo>
                  <a:lnTo>
                    <a:pt x="143" y="113"/>
                  </a:lnTo>
                  <a:lnTo>
                    <a:pt x="158" y="98"/>
                  </a:lnTo>
                  <a:lnTo>
                    <a:pt x="174" y="113"/>
                  </a:lnTo>
                  <a:lnTo>
                    <a:pt x="196" y="166"/>
                  </a:lnTo>
                  <a:lnTo>
                    <a:pt x="189" y="18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5" name="Freeform 336"/>
            <p:cNvSpPr>
              <a:spLocks/>
            </p:cNvSpPr>
            <p:nvPr/>
          </p:nvSpPr>
          <p:spPr bwMode="auto">
            <a:xfrm>
              <a:off x="3346" y="1664"/>
              <a:ext cx="196" cy="265"/>
            </a:xfrm>
            <a:custGeom>
              <a:avLst/>
              <a:gdLst>
                <a:gd name="T0" fmla="*/ 189 w 196"/>
                <a:gd name="T1" fmla="*/ 189 h 265"/>
                <a:gd name="T2" fmla="*/ 189 w 196"/>
                <a:gd name="T3" fmla="*/ 197 h 265"/>
                <a:gd name="T4" fmla="*/ 189 w 196"/>
                <a:gd name="T5" fmla="*/ 189 h 265"/>
                <a:gd name="T6" fmla="*/ 181 w 196"/>
                <a:gd name="T7" fmla="*/ 189 h 265"/>
                <a:gd name="T8" fmla="*/ 158 w 196"/>
                <a:gd name="T9" fmla="*/ 250 h 265"/>
                <a:gd name="T10" fmla="*/ 90 w 196"/>
                <a:gd name="T11" fmla="*/ 257 h 265"/>
                <a:gd name="T12" fmla="*/ 0 w 196"/>
                <a:gd name="T13" fmla="*/ 265 h 265"/>
                <a:gd name="T14" fmla="*/ 22 w 196"/>
                <a:gd name="T15" fmla="*/ 212 h 265"/>
                <a:gd name="T16" fmla="*/ 0 w 196"/>
                <a:gd name="T17" fmla="*/ 144 h 265"/>
                <a:gd name="T18" fmla="*/ 7 w 196"/>
                <a:gd name="T19" fmla="*/ 75 h 265"/>
                <a:gd name="T20" fmla="*/ 30 w 196"/>
                <a:gd name="T21" fmla="*/ 45 h 265"/>
                <a:gd name="T22" fmla="*/ 37 w 196"/>
                <a:gd name="T23" fmla="*/ 68 h 265"/>
                <a:gd name="T24" fmla="*/ 45 w 196"/>
                <a:gd name="T25" fmla="*/ 37 h 265"/>
                <a:gd name="T26" fmla="*/ 60 w 196"/>
                <a:gd name="T27" fmla="*/ 30 h 265"/>
                <a:gd name="T28" fmla="*/ 52 w 196"/>
                <a:gd name="T29" fmla="*/ 22 h 265"/>
                <a:gd name="T30" fmla="*/ 60 w 196"/>
                <a:gd name="T31" fmla="*/ 7 h 265"/>
                <a:gd name="T32" fmla="*/ 68 w 196"/>
                <a:gd name="T33" fmla="*/ 0 h 265"/>
                <a:gd name="T34" fmla="*/ 128 w 196"/>
                <a:gd name="T35" fmla="*/ 22 h 265"/>
                <a:gd name="T36" fmla="*/ 136 w 196"/>
                <a:gd name="T37" fmla="*/ 37 h 265"/>
                <a:gd name="T38" fmla="*/ 128 w 196"/>
                <a:gd name="T39" fmla="*/ 45 h 265"/>
                <a:gd name="T40" fmla="*/ 143 w 196"/>
                <a:gd name="T41" fmla="*/ 60 h 265"/>
                <a:gd name="T42" fmla="*/ 143 w 196"/>
                <a:gd name="T43" fmla="*/ 83 h 265"/>
                <a:gd name="T44" fmla="*/ 121 w 196"/>
                <a:gd name="T45" fmla="*/ 113 h 265"/>
                <a:gd name="T46" fmla="*/ 121 w 196"/>
                <a:gd name="T47" fmla="*/ 128 h 265"/>
                <a:gd name="T48" fmla="*/ 128 w 196"/>
                <a:gd name="T49" fmla="*/ 136 h 265"/>
                <a:gd name="T50" fmla="*/ 143 w 196"/>
                <a:gd name="T51" fmla="*/ 113 h 265"/>
                <a:gd name="T52" fmla="*/ 158 w 196"/>
                <a:gd name="T53" fmla="*/ 98 h 265"/>
                <a:gd name="T54" fmla="*/ 174 w 196"/>
                <a:gd name="T55" fmla="*/ 113 h 265"/>
                <a:gd name="T56" fmla="*/ 196 w 196"/>
                <a:gd name="T57" fmla="*/ 166 h 265"/>
                <a:gd name="T58" fmla="*/ 189 w 196"/>
                <a:gd name="T59" fmla="*/ 189 h 265"/>
                <a:gd name="T60" fmla="*/ 189 w 196"/>
                <a:gd name="T61" fmla="*/ 19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6" h="265">
                  <a:moveTo>
                    <a:pt x="189" y="189"/>
                  </a:moveTo>
                  <a:lnTo>
                    <a:pt x="189" y="197"/>
                  </a:lnTo>
                  <a:lnTo>
                    <a:pt x="189" y="189"/>
                  </a:lnTo>
                  <a:lnTo>
                    <a:pt x="181" y="189"/>
                  </a:lnTo>
                  <a:lnTo>
                    <a:pt x="158" y="250"/>
                  </a:lnTo>
                  <a:lnTo>
                    <a:pt x="90" y="257"/>
                  </a:lnTo>
                  <a:lnTo>
                    <a:pt x="0" y="265"/>
                  </a:lnTo>
                  <a:lnTo>
                    <a:pt x="22" y="212"/>
                  </a:lnTo>
                  <a:lnTo>
                    <a:pt x="0" y="144"/>
                  </a:lnTo>
                  <a:lnTo>
                    <a:pt x="7" y="75"/>
                  </a:lnTo>
                  <a:lnTo>
                    <a:pt x="30" y="45"/>
                  </a:lnTo>
                  <a:lnTo>
                    <a:pt x="37" y="68"/>
                  </a:lnTo>
                  <a:lnTo>
                    <a:pt x="45" y="37"/>
                  </a:lnTo>
                  <a:lnTo>
                    <a:pt x="60" y="30"/>
                  </a:lnTo>
                  <a:lnTo>
                    <a:pt x="52" y="22"/>
                  </a:lnTo>
                  <a:lnTo>
                    <a:pt x="60" y="7"/>
                  </a:lnTo>
                  <a:lnTo>
                    <a:pt x="68" y="0"/>
                  </a:lnTo>
                  <a:lnTo>
                    <a:pt x="128" y="22"/>
                  </a:lnTo>
                  <a:lnTo>
                    <a:pt x="136" y="37"/>
                  </a:lnTo>
                  <a:lnTo>
                    <a:pt x="128" y="45"/>
                  </a:lnTo>
                  <a:lnTo>
                    <a:pt x="143" y="60"/>
                  </a:lnTo>
                  <a:lnTo>
                    <a:pt x="143" y="83"/>
                  </a:lnTo>
                  <a:lnTo>
                    <a:pt x="121" y="113"/>
                  </a:lnTo>
                  <a:lnTo>
                    <a:pt x="121" y="128"/>
                  </a:lnTo>
                  <a:lnTo>
                    <a:pt x="128" y="136"/>
                  </a:lnTo>
                  <a:lnTo>
                    <a:pt x="143" y="113"/>
                  </a:lnTo>
                  <a:lnTo>
                    <a:pt x="158" y="98"/>
                  </a:lnTo>
                  <a:lnTo>
                    <a:pt x="174" y="113"/>
                  </a:lnTo>
                  <a:lnTo>
                    <a:pt x="196" y="166"/>
                  </a:lnTo>
                  <a:lnTo>
                    <a:pt x="189" y="189"/>
                  </a:lnTo>
                  <a:lnTo>
                    <a:pt x="189"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26" name="Freeform 337"/>
            <p:cNvSpPr>
              <a:spLocks/>
            </p:cNvSpPr>
            <p:nvPr/>
          </p:nvSpPr>
          <p:spPr bwMode="auto">
            <a:xfrm>
              <a:off x="2854" y="1467"/>
              <a:ext cx="333" cy="371"/>
            </a:xfrm>
            <a:custGeom>
              <a:avLst/>
              <a:gdLst>
                <a:gd name="T0" fmla="*/ 280 w 333"/>
                <a:gd name="T1" fmla="*/ 106 h 371"/>
                <a:gd name="T2" fmla="*/ 227 w 333"/>
                <a:gd name="T3" fmla="*/ 159 h 371"/>
                <a:gd name="T4" fmla="*/ 234 w 333"/>
                <a:gd name="T5" fmla="*/ 166 h 371"/>
                <a:gd name="T6" fmla="*/ 219 w 333"/>
                <a:gd name="T7" fmla="*/ 166 h 371"/>
                <a:gd name="T8" fmla="*/ 219 w 333"/>
                <a:gd name="T9" fmla="*/ 204 h 371"/>
                <a:gd name="T10" fmla="*/ 196 w 333"/>
                <a:gd name="T11" fmla="*/ 227 h 371"/>
                <a:gd name="T12" fmla="*/ 204 w 333"/>
                <a:gd name="T13" fmla="*/ 250 h 371"/>
                <a:gd name="T14" fmla="*/ 204 w 333"/>
                <a:gd name="T15" fmla="*/ 257 h 371"/>
                <a:gd name="T16" fmla="*/ 196 w 333"/>
                <a:gd name="T17" fmla="*/ 288 h 371"/>
                <a:gd name="T18" fmla="*/ 264 w 333"/>
                <a:gd name="T19" fmla="*/ 333 h 371"/>
                <a:gd name="T20" fmla="*/ 272 w 333"/>
                <a:gd name="T21" fmla="*/ 363 h 371"/>
                <a:gd name="T22" fmla="*/ 30 w 333"/>
                <a:gd name="T23" fmla="*/ 371 h 371"/>
                <a:gd name="T24" fmla="*/ 30 w 333"/>
                <a:gd name="T25" fmla="*/ 257 h 371"/>
                <a:gd name="T26" fmla="*/ 15 w 333"/>
                <a:gd name="T27" fmla="*/ 234 h 371"/>
                <a:gd name="T28" fmla="*/ 30 w 333"/>
                <a:gd name="T29" fmla="*/ 219 h 371"/>
                <a:gd name="T30" fmla="*/ 0 w 333"/>
                <a:gd name="T31" fmla="*/ 22 h 371"/>
                <a:gd name="T32" fmla="*/ 90 w 333"/>
                <a:gd name="T33" fmla="*/ 22 h 371"/>
                <a:gd name="T34" fmla="*/ 90 w 333"/>
                <a:gd name="T35" fmla="*/ 0 h 371"/>
                <a:gd name="T36" fmla="*/ 98 w 333"/>
                <a:gd name="T37" fmla="*/ 0 h 371"/>
                <a:gd name="T38" fmla="*/ 113 w 333"/>
                <a:gd name="T39" fmla="*/ 37 h 371"/>
                <a:gd name="T40" fmla="*/ 143 w 333"/>
                <a:gd name="T41" fmla="*/ 45 h 371"/>
                <a:gd name="T42" fmla="*/ 151 w 333"/>
                <a:gd name="T43" fmla="*/ 53 h 371"/>
                <a:gd name="T44" fmla="*/ 181 w 333"/>
                <a:gd name="T45" fmla="*/ 45 h 371"/>
                <a:gd name="T46" fmla="*/ 196 w 333"/>
                <a:gd name="T47" fmla="*/ 53 h 371"/>
                <a:gd name="T48" fmla="*/ 211 w 333"/>
                <a:gd name="T49" fmla="*/ 68 h 371"/>
                <a:gd name="T50" fmla="*/ 227 w 333"/>
                <a:gd name="T51" fmla="*/ 60 h 371"/>
                <a:gd name="T52" fmla="*/ 249 w 333"/>
                <a:gd name="T53" fmla="*/ 83 h 371"/>
                <a:gd name="T54" fmla="*/ 280 w 333"/>
                <a:gd name="T55" fmla="*/ 68 h 371"/>
                <a:gd name="T56" fmla="*/ 280 w 333"/>
                <a:gd name="T57" fmla="*/ 75 h 371"/>
                <a:gd name="T58" fmla="*/ 333 w 333"/>
                <a:gd name="T59" fmla="*/ 75 h 371"/>
                <a:gd name="T60" fmla="*/ 280 w 333"/>
                <a:gd name="T61" fmla="*/ 10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1">
                  <a:moveTo>
                    <a:pt x="280" y="106"/>
                  </a:moveTo>
                  <a:lnTo>
                    <a:pt x="227" y="159"/>
                  </a:lnTo>
                  <a:lnTo>
                    <a:pt x="234" y="166"/>
                  </a:lnTo>
                  <a:lnTo>
                    <a:pt x="219" y="166"/>
                  </a:lnTo>
                  <a:lnTo>
                    <a:pt x="219" y="204"/>
                  </a:lnTo>
                  <a:lnTo>
                    <a:pt x="196" y="227"/>
                  </a:lnTo>
                  <a:lnTo>
                    <a:pt x="204" y="250"/>
                  </a:lnTo>
                  <a:lnTo>
                    <a:pt x="204" y="257"/>
                  </a:lnTo>
                  <a:lnTo>
                    <a:pt x="196" y="288"/>
                  </a:lnTo>
                  <a:lnTo>
                    <a:pt x="264" y="333"/>
                  </a:lnTo>
                  <a:lnTo>
                    <a:pt x="272" y="363"/>
                  </a:lnTo>
                  <a:lnTo>
                    <a:pt x="30" y="371"/>
                  </a:lnTo>
                  <a:lnTo>
                    <a:pt x="30" y="257"/>
                  </a:lnTo>
                  <a:lnTo>
                    <a:pt x="15" y="234"/>
                  </a:lnTo>
                  <a:lnTo>
                    <a:pt x="30" y="219"/>
                  </a:lnTo>
                  <a:lnTo>
                    <a:pt x="0" y="22"/>
                  </a:lnTo>
                  <a:lnTo>
                    <a:pt x="90" y="22"/>
                  </a:lnTo>
                  <a:lnTo>
                    <a:pt x="90" y="0"/>
                  </a:lnTo>
                  <a:lnTo>
                    <a:pt x="98" y="0"/>
                  </a:lnTo>
                  <a:lnTo>
                    <a:pt x="113" y="37"/>
                  </a:lnTo>
                  <a:lnTo>
                    <a:pt x="143" y="45"/>
                  </a:lnTo>
                  <a:lnTo>
                    <a:pt x="151" y="53"/>
                  </a:lnTo>
                  <a:lnTo>
                    <a:pt x="181" y="45"/>
                  </a:lnTo>
                  <a:lnTo>
                    <a:pt x="196" y="53"/>
                  </a:lnTo>
                  <a:lnTo>
                    <a:pt x="211" y="68"/>
                  </a:lnTo>
                  <a:lnTo>
                    <a:pt x="227" y="60"/>
                  </a:lnTo>
                  <a:lnTo>
                    <a:pt x="249" y="83"/>
                  </a:lnTo>
                  <a:lnTo>
                    <a:pt x="280" y="68"/>
                  </a:lnTo>
                  <a:lnTo>
                    <a:pt x="280" y="75"/>
                  </a:lnTo>
                  <a:lnTo>
                    <a:pt x="333" y="75"/>
                  </a:lnTo>
                  <a:lnTo>
                    <a:pt x="280" y="10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7" name="Freeform 338"/>
            <p:cNvSpPr>
              <a:spLocks/>
            </p:cNvSpPr>
            <p:nvPr/>
          </p:nvSpPr>
          <p:spPr bwMode="auto">
            <a:xfrm>
              <a:off x="2854" y="1467"/>
              <a:ext cx="333" cy="371"/>
            </a:xfrm>
            <a:custGeom>
              <a:avLst/>
              <a:gdLst>
                <a:gd name="T0" fmla="*/ 280 w 333"/>
                <a:gd name="T1" fmla="*/ 106 h 371"/>
                <a:gd name="T2" fmla="*/ 227 w 333"/>
                <a:gd name="T3" fmla="*/ 159 h 371"/>
                <a:gd name="T4" fmla="*/ 234 w 333"/>
                <a:gd name="T5" fmla="*/ 166 h 371"/>
                <a:gd name="T6" fmla="*/ 219 w 333"/>
                <a:gd name="T7" fmla="*/ 166 h 371"/>
                <a:gd name="T8" fmla="*/ 219 w 333"/>
                <a:gd name="T9" fmla="*/ 204 h 371"/>
                <a:gd name="T10" fmla="*/ 196 w 333"/>
                <a:gd name="T11" fmla="*/ 227 h 371"/>
                <a:gd name="T12" fmla="*/ 204 w 333"/>
                <a:gd name="T13" fmla="*/ 250 h 371"/>
                <a:gd name="T14" fmla="*/ 204 w 333"/>
                <a:gd name="T15" fmla="*/ 257 h 371"/>
                <a:gd name="T16" fmla="*/ 196 w 333"/>
                <a:gd name="T17" fmla="*/ 288 h 371"/>
                <a:gd name="T18" fmla="*/ 264 w 333"/>
                <a:gd name="T19" fmla="*/ 333 h 371"/>
                <a:gd name="T20" fmla="*/ 272 w 333"/>
                <a:gd name="T21" fmla="*/ 363 h 371"/>
                <a:gd name="T22" fmla="*/ 30 w 333"/>
                <a:gd name="T23" fmla="*/ 371 h 371"/>
                <a:gd name="T24" fmla="*/ 30 w 333"/>
                <a:gd name="T25" fmla="*/ 257 h 371"/>
                <a:gd name="T26" fmla="*/ 15 w 333"/>
                <a:gd name="T27" fmla="*/ 234 h 371"/>
                <a:gd name="T28" fmla="*/ 30 w 333"/>
                <a:gd name="T29" fmla="*/ 219 h 371"/>
                <a:gd name="T30" fmla="*/ 0 w 333"/>
                <a:gd name="T31" fmla="*/ 22 h 371"/>
                <a:gd name="T32" fmla="*/ 90 w 333"/>
                <a:gd name="T33" fmla="*/ 22 h 371"/>
                <a:gd name="T34" fmla="*/ 90 w 333"/>
                <a:gd name="T35" fmla="*/ 0 h 371"/>
                <a:gd name="T36" fmla="*/ 98 w 333"/>
                <a:gd name="T37" fmla="*/ 0 h 371"/>
                <a:gd name="T38" fmla="*/ 113 w 333"/>
                <a:gd name="T39" fmla="*/ 37 h 371"/>
                <a:gd name="T40" fmla="*/ 143 w 333"/>
                <a:gd name="T41" fmla="*/ 45 h 371"/>
                <a:gd name="T42" fmla="*/ 151 w 333"/>
                <a:gd name="T43" fmla="*/ 53 h 371"/>
                <a:gd name="T44" fmla="*/ 181 w 333"/>
                <a:gd name="T45" fmla="*/ 45 h 371"/>
                <a:gd name="T46" fmla="*/ 196 w 333"/>
                <a:gd name="T47" fmla="*/ 53 h 371"/>
                <a:gd name="T48" fmla="*/ 211 w 333"/>
                <a:gd name="T49" fmla="*/ 68 h 371"/>
                <a:gd name="T50" fmla="*/ 227 w 333"/>
                <a:gd name="T51" fmla="*/ 60 h 371"/>
                <a:gd name="T52" fmla="*/ 249 w 333"/>
                <a:gd name="T53" fmla="*/ 83 h 371"/>
                <a:gd name="T54" fmla="*/ 280 w 333"/>
                <a:gd name="T55" fmla="*/ 68 h 371"/>
                <a:gd name="T56" fmla="*/ 280 w 333"/>
                <a:gd name="T57" fmla="*/ 75 h 371"/>
                <a:gd name="T58" fmla="*/ 333 w 333"/>
                <a:gd name="T59" fmla="*/ 75 h 371"/>
                <a:gd name="T60" fmla="*/ 280 w 333"/>
                <a:gd name="T61" fmla="*/ 106 h 371"/>
                <a:gd name="T62" fmla="*/ 280 w 333"/>
                <a:gd name="T63" fmla="*/ 11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1">
                  <a:moveTo>
                    <a:pt x="280" y="106"/>
                  </a:moveTo>
                  <a:lnTo>
                    <a:pt x="227" y="159"/>
                  </a:lnTo>
                  <a:lnTo>
                    <a:pt x="234" y="166"/>
                  </a:lnTo>
                  <a:lnTo>
                    <a:pt x="219" y="166"/>
                  </a:lnTo>
                  <a:lnTo>
                    <a:pt x="219" y="204"/>
                  </a:lnTo>
                  <a:lnTo>
                    <a:pt x="196" y="227"/>
                  </a:lnTo>
                  <a:lnTo>
                    <a:pt x="204" y="250"/>
                  </a:lnTo>
                  <a:lnTo>
                    <a:pt x="204" y="257"/>
                  </a:lnTo>
                  <a:lnTo>
                    <a:pt x="196" y="288"/>
                  </a:lnTo>
                  <a:lnTo>
                    <a:pt x="264" y="333"/>
                  </a:lnTo>
                  <a:lnTo>
                    <a:pt x="272" y="363"/>
                  </a:lnTo>
                  <a:lnTo>
                    <a:pt x="30" y="371"/>
                  </a:lnTo>
                  <a:lnTo>
                    <a:pt x="30" y="257"/>
                  </a:lnTo>
                  <a:lnTo>
                    <a:pt x="15" y="234"/>
                  </a:lnTo>
                  <a:lnTo>
                    <a:pt x="30" y="219"/>
                  </a:lnTo>
                  <a:lnTo>
                    <a:pt x="0" y="22"/>
                  </a:lnTo>
                  <a:lnTo>
                    <a:pt x="90" y="22"/>
                  </a:lnTo>
                  <a:lnTo>
                    <a:pt x="90" y="0"/>
                  </a:lnTo>
                  <a:lnTo>
                    <a:pt x="98" y="0"/>
                  </a:lnTo>
                  <a:lnTo>
                    <a:pt x="113" y="37"/>
                  </a:lnTo>
                  <a:lnTo>
                    <a:pt x="143" y="45"/>
                  </a:lnTo>
                  <a:lnTo>
                    <a:pt x="151" y="53"/>
                  </a:lnTo>
                  <a:lnTo>
                    <a:pt x="181" y="45"/>
                  </a:lnTo>
                  <a:lnTo>
                    <a:pt x="196" y="53"/>
                  </a:lnTo>
                  <a:lnTo>
                    <a:pt x="211" y="68"/>
                  </a:lnTo>
                  <a:lnTo>
                    <a:pt x="227" y="60"/>
                  </a:lnTo>
                  <a:lnTo>
                    <a:pt x="249" y="83"/>
                  </a:lnTo>
                  <a:lnTo>
                    <a:pt x="280" y="68"/>
                  </a:lnTo>
                  <a:lnTo>
                    <a:pt x="280" y="75"/>
                  </a:lnTo>
                  <a:lnTo>
                    <a:pt x="333" y="75"/>
                  </a:lnTo>
                  <a:lnTo>
                    <a:pt x="280" y="106"/>
                  </a:lnTo>
                  <a:lnTo>
                    <a:pt x="280" y="1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28" name="Freeform 339"/>
            <p:cNvSpPr>
              <a:spLocks/>
            </p:cNvSpPr>
            <p:nvPr/>
          </p:nvSpPr>
          <p:spPr bwMode="auto">
            <a:xfrm>
              <a:off x="3141" y="2368"/>
              <a:ext cx="182" cy="311"/>
            </a:xfrm>
            <a:custGeom>
              <a:avLst/>
              <a:gdLst>
                <a:gd name="T0" fmla="*/ 174 w 182"/>
                <a:gd name="T1" fmla="*/ 197 h 311"/>
                <a:gd name="T2" fmla="*/ 182 w 182"/>
                <a:gd name="T3" fmla="*/ 296 h 311"/>
                <a:gd name="T4" fmla="*/ 129 w 182"/>
                <a:gd name="T5" fmla="*/ 296 h 311"/>
                <a:gd name="T6" fmla="*/ 129 w 182"/>
                <a:gd name="T7" fmla="*/ 311 h 311"/>
                <a:gd name="T8" fmla="*/ 121 w 182"/>
                <a:gd name="T9" fmla="*/ 311 h 311"/>
                <a:gd name="T10" fmla="*/ 106 w 182"/>
                <a:gd name="T11" fmla="*/ 281 h 311"/>
                <a:gd name="T12" fmla="*/ 106 w 182"/>
                <a:gd name="T13" fmla="*/ 258 h 311"/>
                <a:gd name="T14" fmla="*/ 8 w 182"/>
                <a:gd name="T15" fmla="*/ 266 h 311"/>
                <a:gd name="T16" fmla="*/ 0 w 182"/>
                <a:gd name="T17" fmla="*/ 250 h 311"/>
                <a:gd name="T18" fmla="*/ 15 w 182"/>
                <a:gd name="T19" fmla="*/ 228 h 311"/>
                <a:gd name="T20" fmla="*/ 8 w 182"/>
                <a:gd name="T21" fmla="*/ 228 h 311"/>
                <a:gd name="T22" fmla="*/ 23 w 182"/>
                <a:gd name="T23" fmla="*/ 220 h 311"/>
                <a:gd name="T24" fmla="*/ 15 w 182"/>
                <a:gd name="T25" fmla="*/ 213 h 311"/>
                <a:gd name="T26" fmla="*/ 38 w 182"/>
                <a:gd name="T27" fmla="*/ 190 h 311"/>
                <a:gd name="T28" fmla="*/ 23 w 182"/>
                <a:gd name="T29" fmla="*/ 190 h 311"/>
                <a:gd name="T30" fmla="*/ 38 w 182"/>
                <a:gd name="T31" fmla="*/ 175 h 311"/>
                <a:gd name="T32" fmla="*/ 30 w 182"/>
                <a:gd name="T33" fmla="*/ 167 h 311"/>
                <a:gd name="T34" fmla="*/ 38 w 182"/>
                <a:gd name="T35" fmla="*/ 167 h 311"/>
                <a:gd name="T36" fmla="*/ 30 w 182"/>
                <a:gd name="T37" fmla="*/ 160 h 311"/>
                <a:gd name="T38" fmla="*/ 23 w 182"/>
                <a:gd name="T39" fmla="*/ 160 h 311"/>
                <a:gd name="T40" fmla="*/ 23 w 182"/>
                <a:gd name="T41" fmla="*/ 137 h 311"/>
                <a:gd name="T42" fmla="*/ 30 w 182"/>
                <a:gd name="T43" fmla="*/ 122 h 311"/>
                <a:gd name="T44" fmla="*/ 30 w 182"/>
                <a:gd name="T45" fmla="*/ 106 h 311"/>
                <a:gd name="T46" fmla="*/ 15 w 182"/>
                <a:gd name="T47" fmla="*/ 106 h 311"/>
                <a:gd name="T48" fmla="*/ 15 w 182"/>
                <a:gd name="T49" fmla="*/ 91 h 311"/>
                <a:gd name="T50" fmla="*/ 30 w 182"/>
                <a:gd name="T51" fmla="*/ 91 h 311"/>
                <a:gd name="T52" fmla="*/ 23 w 182"/>
                <a:gd name="T53" fmla="*/ 76 h 311"/>
                <a:gd name="T54" fmla="*/ 38 w 182"/>
                <a:gd name="T55" fmla="*/ 61 h 311"/>
                <a:gd name="T56" fmla="*/ 30 w 182"/>
                <a:gd name="T57" fmla="*/ 61 h 311"/>
                <a:gd name="T58" fmla="*/ 53 w 182"/>
                <a:gd name="T59" fmla="*/ 46 h 311"/>
                <a:gd name="T60" fmla="*/ 53 w 182"/>
                <a:gd name="T61" fmla="*/ 23 h 311"/>
                <a:gd name="T62" fmla="*/ 61 w 182"/>
                <a:gd name="T63" fmla="*/ 16 h 311"/>
                <a:gd name="T64" fmla="*/ 61 w 182"/>
                <a:gd name="T65" fmla="*/ 8 h 311"/>
                <a:gd name="T66" fmla="*/ 174 w 182"/>
                <a:gd name="T67" fmla="*/ 0 h 311"/>
                <a:gd name="T68" fmla="*/ 174 w 182"/>
                <a:gd name="T69" fmla="*/ 8 h 311"/>
                <a:gd name="T70" fmla="*/ 174 w 182"/>
                <a:gd name="T71"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11">
                  <a:moveTo>
                    <a:pt x="174" y="197"/>
                  </a:moveTo>
                  <a:lnTo>
                    <a:pt x="182" y="296"/>
                  </a:lnTo>
                  <a:lnTo>
                    <a:pt x="129" y="296"/>
                  </a:lnTo>
                  <a:lnTo>
                    <a:pt x="129" y="311"/>
                  </a:lnTo>
                  <a:lnTo>
                    <a:pt x="121" y="311"/>
                  </a:lnTo>
                  <a:lnTo>
                    <a:pt x="106" y="281"/>
                  </a:lnTo>
                  <a:lnTo>
                    <a:pt x="106" y="258"/>
                  </a:lnTo>
                  <a:lnTo>
                    <a:pt x="8" y="266"/>
                  </a:lnTo>
                  <a:lnTo>
                    <a:pt x="0" y="250"/>
                  </a:lnTo>
                  <a:lnTo>
                    <a:pt x="15" y="228"/>
                  </a:lnTo>
                  <a:lnTo>
                    <a:pt x="8" y="228"/>
                  </a:lnTo>
                  <a:lnTo>
                    <a:pt x="23" y="220"/>
                  </a:lnTo>
                  <a:lnTo>
                    <a:pt x="15" y="213"/>
                  </a:lnTo>
                  <a:lnTo>
                    <a:pt x="38" y="190"/>
                  </a:lnTo>
                  <a:lnTo>
                    <a:pt x="23" y="190"/>
                  </a:lnTo>
                  <a:lnTo>
                    <a:pt x="38" y="175"/>
                  </a:lnTo>
                  <a:lnTo>
                    <a:pt x="30" y="167"/>
                  </a:lnTo>
                  <a:lnTo>
                    <a:pt x="38" y="167"/>
                  </a:lnTo>
                  <a:lnTo>
                    <a:pt x="30" y="160"/>
                  </a:lnTo>
                  <a:lnTo>
                    <a:pt x="23" y="160"/>
                  </a:lnTo>
                  <a:lnTo>
                    <a:pt x="23" y="137"/>
                  </a:lnTo>
                  <a:lnTo>
                    <a:pt x="30" y="122"/>
                  </a:lnTo>
                  <a:lnTo>
                    <a:pt x="30" y="106"/>
                  </a:lnTo>
                  <a:lnTo>
                    <a:pt x="15" y="106"/>
                  </a:lnTo>
                  <a:lnTo>
                    <a:pt x="15" y="91"/>
                  </a:lnTo>
                  <a:lnTo>
                    <a:pt x="30" y="91"/>
                  </a:lnTo>
                  <a:lnTo>
                    <a:pt x="23" y="76"/>
                  </a:lnTo>
                  <a:lnTo>
                    <a:pt x="38" y="61"/>
                  </a:lnTo>
                  <a:lnTo>
                    <a:pt x="30" y="61"/>
                  </a:lnTo>
                  <a:lnTo>
                    <a:pt x="53" y="46"/>
                  </a:lnTo>
                  <a:lnTo>
                    <a:pt x="53" y="23"/>
                  </a:lnTo>
                  <a:lnTo>
                    <a:pt x="61" y="16"/>
                  </a:lnTo>
                  <a:lnTo>
                    <a:pt x="61" y="8"/>
                  </a:lnTo>
                  <a:lnTo>
                    <a:pt x="174" y="0"/>
                  </a:lnTo>
                  <a:lnTo>
                    <a:pt x="174" y="8"/>
                  </a:lnTo>
                  <a:lnTo>
                    <a:pt x="174"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9" name="Freeform 340"/>
            <p:cNvSpPr>
              <a:spLocks/>
            </p:cNvSpPr>
            <p:nvPr/>
          </p:nvSpPr>
          <p:spPr bwMode="auto">
            <a:xfrm>
              <a:off x="3141" y="2368"/>
              <a:ext cx="182" cy="311"/>
            </a:xfrm>
            <a:custGeom>
              <a:avLst/>
              <a:gdLst>
                <a:gd name="T0" fmla="*/ 174 w 182"/>
                <a:gd name="T1" fmla="*/ 197 h 311"/>
                <a:gd name="T2" fmla="*/ 182 w 182"/>
                <a:gd name="T3" fmla="*/ 296 h 311"/>
                <a:gd name="T4" fmla="*/ 129 w 182"/>
                <a:gd name="T5" fmla="*/ 296 h 311"/>
                <a:gd name="T6" fmla="*/ 129 w 182"/>
                <a:gd name="T7" fmla="*/ 311 h 311"/>
                <a:gd name="T8" fmla="*/ 121 w 182"/>
                <a:gd name="T9" fmla="*/ 311 h 311"/>
                <a:gd name="T10" fmla="*/ 106 w 182"/>
                <a:gd name="T11" fmla="*/ 281 h 311"/>
                <a:gd name="T12" fmla="*/ 106 w 182"/>
                <a:gd name="T13" fmla="*/ 258 h 311"/>
                <a:gd name="T14" fmla="*/ 8 w 182"/>
                <a:gd name="T15" fmla="*/ 266 h 311"/>
                <a:gd name="T16" fmla="*/ 0 w 182"/>
                <a:gd name="T17" fmla="*/ 250 h 311"/>
                <a:gd name="T18" fmla="*/ 15 w 182"/>
                <a:gd name="T19" fmla="*/ 228 h 311"/>
                <a:gd name="T20" fmla="*/ 8 w 182"/>
                <a:gd name="T21" fmla="*/ 228 h 311"/>
                <a:gd name="T22" fmla="*/ 23 w 182"/>
                <a:gd name="T23" fmla="*/ 220 h 311"/>
                <a:gd name="T24" fmla="*/ 15 w 182"/>
                <a:gd name="T25" fmla="*/ 213 h 311"/>
                <a:gd name="T26" fmla="*/ 38 w 182"/>
                <a:gd name="T27" fmla="*/ 190 h 311"/>
                <a:gd name="T28" fmla="*/ 23 w 182"/>
                <a:gd name="T29" fmla="*/ 190 h 311"/>
                <a:gd name="T30" fmla="*/ 38 w 182"/>
                <a:gd name="T31" fmla="*/ 175 h 311"/>
                <a:gd name="T32" fmla="*/ 30 w 182"/>
                <a:gd name="T33" fmla="*/ 167 h 311"/>
                <a:gd name="T34" fmla="*/ 38 w 182"/>
                <a:gd name="T35" fmla="*/ 167 h 311"/>
                <a:gd name="T36" fmla="*/ 30 w 182"/>
                <a:gd name="T37" fmla="*/ 160 h 311"/>
                <a:gd name="T38" fmla="*/ 23 w 182"/>
                <a:gd name="T39" fmla="*/ 160 h 311"/>
                <a:gd name="T40" fmla="*/ 23 w 182"/>
                <a:gd name="T41" fmla="*/ 137 h 311"/>
                <a:gd name="T42" fmla="*/ 30 w 182"/>
                <a:gd name="T43" fmla="*/ 122 h 311"/>
                <a:gd name="T44" fmla="*/ 30 w 182"/>
                <a:gd name="T45" fmla="*/ 106 h 311"/>
                <a:gd name="T46" fmla="*/ 15 w 182"/>
                <a:gd name="T47" fmla="*/ 106 h 311"/>
                <a:gd name="T48" fmla="*/ 15 w 182"/>
                <a:gd name="T49" fmla="*/ 91 h 311"/>
                <a:gd name="T50" fmla="*/ 30 w 182"/>
                <a:gd name="T51" fmla="*/ 91 h 311"/>
                <a:gd name="T52" fmla="*/ 23 w 182"/>
                <a:gd name="T53" fmla="*/ 76 h 311"/>
                <a:gd name="T54" fmla="*/ 38 w 182"/>
                <a:gd name="T55" fmla="*/ 61 h 311"/>
                <a:gd name="T56" fmla="*/ 30 w 182"/>
                <a:gd name="T57" fmla="*/ 61 h 311"/>
                <a:gd name="T58" fmla="*/ 53 w 182"/>
                <a:gd name="T59" fmla="*/ 46 h 311"/>
                <a:gd name="T60" fmla="*/ 53 w 182"/>
                <a:gd name="T61" fmla="*/ 23 h 311"/>
                <a:gd name="T62" fmla="*/ 61 w 182"/>
                <a:gd name="T63" fmla="*/ 16 h 311"/>
                <a:gd name="T64" fmla="*/ 61 w 182"/>
                <a:gd name="T65" fmla="*/ 8 h 311"/>
                <a:gd name="T66" fmla="*/ 174 w 182"/>
                <a:gd name="T67" fmla="*/ 0 h 311"/>
                <a:gd name="T68" fmla="*/ 174 w 182"/>
                <a:gd name="T69" fmla="*/ 8 h 311"/>
                <a:gd name="T70" fmla="*/ 174 w 182"/>
                <a:gd name="T71" fmla="*/ 197 h 311"/>
                <a:gd name="T72" fmla="*/ 174 w 182"/>
                <a:gd name="T73"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311">
                  <a:moveTo>
                    <a:pt x="174" y="197"/>
                  </a:moveTo>
                  <a:lnTo>
                    <a:pt x="182" y="296"/>
                  </a:lnTo>
                  <a:lnTo>
                    <a:pt x="129" y="296"/>
                  </a:lnTo>
                  <a:lnTo>
                    <a:pt x="129" y="311"/>
                  </a:lnTo>
                  <a:lnTo>
                    <a:pt x="121" y="311"/>
                  </a:lnTo>
                  <a:lnTo>
                    <a:pt x="106" y="281"/>
                  </a:lnTo>
                  <a:lnTo>
                    <a:pt x="106" y="258"/>
                  </a:lnTo>
                  <a:lnTo>
                    <a:pt x="8" y="266"/>
                  </a:lnTo>
                  <a:lnTo>
                    <a:pt x="0" y="250"/>
                  </a:lnTo>
                  <a:lnTo>
                    <a:pt x="15" y="228"/>
                  </a:lnTo>
                  <a:lnTo>
                    <a:pt x="8" y="228"/>
                  </a:lnTo>
                  <a:lnTo>
                    <a:pt x="23" y="220"/>
                  </a:lnTo>
                  <a:lnTo>
                    <a:pt x="15" y="213"/>
                  </a:lnTo>
                  <a:lnTo>
                    <a:pt x="38" y="190"/>
                  </a:lnTo>
                  <a:lnTo>
                    <a:pt x="23" y="190"/>
                  </a:lnTo>
                  <a:lnTo>
                    <a:pt x="38" y="175"/>
                  </a:lnTo>
                  <a:lnTo>
                    <a:pt x="30" y="167"/>
                  </a:lnTo>
                  <a:lnTo>
                    <a:pt x="38" y="167"/>
                  </a:lnTo>
                  <a:lnTo>
                    <a:pt x="30" y="160"/>
                  </a:lnTo>
                  <a:lnTo>
                    <a:pt x="23" y="160"/>
                  </a:lnTo>
                  <a:lnTo>
                    <a:pt x="23" y="137"/>
                  </a:lnTo>
                  <a:lnTo>
                    <a:pt x="30" y="122"/>
                  </a:lnTo>
                  <a:lnTo>
                    <a:pt x="30" y="106"/>
                  </a:lnTo>
                  <a:lnTo>
                    <a:pt x="15" y="106"/>
                  </a:lnTo>
                  <a:lnTo>
                    <a:pt x="15" y="91"/>
                  </a:lnTo>
                  <a:lnTo>
                    <a:pt x="30" y="91"/>
                  </a:lnTo>
                  <a:lnTo>
                    <a:pt x="23" y="76"/>
                  </a:lnTo>
                  <a:lnTo>
                    <a:pt x="38" y="61"/>
                  </a:lnTo>
                  <a:lnTo>
                    <a:pt x="30" y="61"/>
                  </a:lnTo>
                  <a:lnTo>
                    <a:pt x="53" y="46"/>
                  </a:lnTo>
                  <a:lnTo>
                    <a:pt x="53" y="23"/>
                  </a:lnTo>
                  <a:lnTo>
                    <a:pt x="61" y="16"/>
                  </a:lnTo>
                  <a:lnTo>
                    <a:pt x="61" y="8"/>
                  </a:lnTo>
                  <a:lnTo>
                    <a:pt x="174" y="0"/>
                  </a:lnTo>
                  <a:lnTo>
                    <a:pt x="174" y="8"/>
                  </a:lnTo>
                  <a:lnTo>
                    <a:pt x="174" y="197"/>
                  </a:lnTo>
                  <a:lnTo>
                    <a:pt x="174"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30" name="Freeform 341"/>
            <p:cNvSpPr>
              <a:spLocks/>
            </p:cNvSpPr>
            <p:nvPr/>
          </p:nvSpPr>
          <p:spPr bwMode="auto">
            <a:xfrm>
              <a:off x="2922" y="2020"/>
              <a:ext cx="333" cy="295"/>
            </a:xfrm>
            <a:custGeom>
              <a:avLst/>
              <a:gdLst>
                <a:gd name="T0" fmla="*/ 333 w 333"/>
                <a:gd name="T1" fmla="*/ 227 h 295"/>
                <a:gd name="T2" fmla="*/ 310 w 333"/>
                <a:gd name="T3" fmla="*/ 204 h 295"/>
                <a:gd name="T4" fmla="*/ 310 w 333"/>
                <a:gd name="T5" fmla="*/ 182 h 295"/>
                <a:gd name="T6" fmla="*/ 265 w 333"/>
                <a:gd name="T7" fmla="*/ 151 h 295"/>
                <a:gd name="T8" fmla="*/ 280 w 333"/>
                <a:gd name="T9" fmla="*/ 106 h 295"/>
                <a:gd name="T10" fmla="*/ 257 w 333"/>
                <a:gd name="T11" fmla="*/ 98 h 295"/>
                <a:gd name="T12" fmla="*/ 249 w 333"/>
                <a:gd name="T13" fmla="*/ 106 h 295"/>
                <a:gd name="T14" fmla="*/ 242 w 333"/>
                <a:gd name="T15" fmla="*/ 83 h 295"/>
                <a:gd name="T16" fmla="*/ 212 w 333"/>
                <a:gd name="T17" fmla="*/ 53 h 295"/>
                <a:gd name="T18" fmla="*/ 204 w 333"/>
                <a:gd name="T19" fmla="*/ 15 h 295"/>
                <a:gd name="T20" fmla="*/ 189 w 333"/>
                <a:gd name="T21" fmla="*/ 0 h 295"/>
                <a:gd name="T22" fmla="*/ 0 w 333"/>
                <a:gd name="T23" fmla="*/ 7 h 295"/>
                <a:gd name="T24" fmla="*/ 22 w 333"/>
                <a:gd name="T25" fmla="*/ 45 h 295"/>
                <a:gd name="T26" fmla="*/ 38 w 333"/>
                <a:gd name="T27" fmla="*/ 53 h 295"/>
                <a:gd name="T28" fmla="*/ 38 w 333"/>
                <a:gd name="T29" fmla="*/ 60 h 295"/>
                <a:gd name="T30" fmla="*/ 30 w 333"/>
                <a:gd name="T31" fmla="*/ 76 h 295"/>
                <a:gd name="T32" fmla="*/ 53 w 333"/>
                <a:gd name="T33" fmla="*/ 98 h 295"/>
                <a:gd name="T34" fmla="*/ 53 w 333"/>
                <a:gd name="T35" fmla="*/ 265 h 295"/>
                <a:gd name="T36" fmla="*/ 249 w 333"/>
                <a:gd name="T37" fmla="*/ 257 h 295"/>
                <a:gd name="T38" fmla="*/ 280 w 333"/>
                <a:gd name="T39" fmla="*/ 257 h 295"/>
                <a:gd name="T40" fmla="*/ 287 w 333"/>
                <a:gd name="T41" fmla="*/ 273 h 295"/>
                <a:gd name="T42" fmla="*/ 272 w 333"/>
                <a:gd name="T43" fmla="*/ 295 h 295"/>
                <a:gd name="T44" fmla="*/ 310 w 333"/>
                <a:gd name="T45" fmla="*/ 288 h 295"/>
                <a:gd name="T46" fmla="*/ 318 w 333"/>
                <a:gd name="T47" fmla="*/ 257 h 295"/>
                <a:gd name="T48" fmla="*/ 310 w 333"/>
                <a:gd name="T49" fmla="*/ 257 h 295"/>
                <a:gd name="T50" fmla="*/ 318 w 333"/>
                <a:gd name="T51" fmla="*/ 250 h 295"/>
                <a:gd name="T52" fmla="*/ 318 w 333"/>
                <a:gd name="T53" fmla="*/ 257 h 295"/>
                <a:gd name="T54" fmla="*/ 333 w 333"/>
                <a:gd name="T55" fmla="*/ 242 h 295"/>
                <a:gd name="T56" fmla="*/ 333 w 333"/>
                <a:gd name="T57" fmla="*/ 22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295">
                  <a:moveTo>
                    <a:pt x="333" y="227"/>
                  </a:moveTo>
                  <a:lnTo>
                    <a:pt x="310" y="204"/>
                  </a:lnTo>
                  <a:lnTo>
                    <a:pt x="310" y="182"/>
                  </a:lnTo>
                  <a:lnTo>
                    <a:pt x="265" y="151"/>
                  </a:lnTo>
                  <a:lnTo>
                    <a:pt x="280" y="106"/>
                  </a:lnTo>
                  <a:lnTo>
                    <a:pt x="257" y="98"/>
                  </a:lnTo>
                  <a:lnTo>
                    <a:pt x="249" y="106"/>
                  </a:lnTo>
                  <a:lnTo>
                    <a:pt x="242" y="83"/>
                  </a:lnTo>
                  <a:lnTo>
                    <a:pt x="212" y="53"/>
                  </a:lnTo>
                  <a:lnTo>
                    <a:pt x="204" y="15"/>
                  </a:lnTo>
                  <a:lnTo>
                    <a:pt x="189" y="0"/>
                  </a:lnTo>
                  <a:lnTo>
                    <a:pt x="0" y="7"/>
                  </a:lnTo>
                  <a:lnTo>
                    <a:pt x="22" y="45"/>
                  </a:lnTo>
                  <a:lnTo>
                    <a:pt x="38" y="53"/>
                  </a:lnTo>
                  <a:lnTo>
                    <a:pt x="38" y="60"/>
                  </a:lnTo>
                  <a:lnTo>
                    <a:pt x="30" y="76"/>
                  </a:lnTo>
                  <a:lnTo>
                    <a:pt x="53" y="98"/>
                  </a:lnTo>
                  <a:lnTo>
                    <a:pt x="53" y="265"/>
                  </a:lnTo>
                  <a:lnTo>
                    <a:pt x="249" y="257"/>
                  </a:lnTo>
                  <a:lnTo>
                    <a:pt x="280" y="257"/>
                  </a:lnTo>
                  <a:lnTo>
                    <a:pt x="287" y="273"/>
                  </a:lnTo>
                  <a:lnTo>
                    <a:pt x="272" y="295"/>
                  </a:lnTo>
                  <a:lnTo>
                    <a:pt x="310" y="288"/>
                  </a:lnTo>
                  <a:lnTo>
                    <a:pt x="318" y="257"/>
                  </a:lnTo>
                  <a:lnTo>
                    <a:pt x="310" y="257"/>
                  </a:lnTo>
                  <a:lnTo>
                    <a:pt x="318" y="250"/>
                  </a:lnTo>
                  <a:lnTo>
                    <a:pt x="318" y="257"/>
                  </a:lnTo>
                  <a:lnTo>
                    <a:pt x="333" y="242"/>
                  </a:lnTo>
                  <a:lnTo>
                    <a:pt x="333"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1" name="Freeform 342"/>
            <p:cNvSpPr>
              <a:spLocks/>
            </p:cNvSpPr>
            <p:nvPr/>
          </p:nvSpPr>
          <p:spPr bwMode="auto">
            <a:xfrm>
              <a:off x="2922" y="2020"/>
              <a:ext cx="333" cy="295"/>
            </a:xfrm>
            <a:custGeom>
              <a:avLst/>
              <a:gdLst>
                <a:gd name="T0" fmla="*/ 333 w 333"/>
                <a:gd name="T1" fmla="*/ 227 h 295"/>
                <a:gd name="T2" fmla="*/ 310 w 333"/>
                <a:gd name="T3" fmla="*/ 204 h 295"/>
                <a:gd name="T4" fmla="*/ 310 w 333"/>
                <a:gd name="T5" fmla="*/ 182 h 295"/>
                <a:gd name="T6" fmla="*/ 265 w 333"/>
                <a:gd name="T7" fmla="*/ 151 h 295"/>
                <a:gd name="T8" fmla="*/ 280 w 333"/>
                <a:gd name="T9" fmla="*/ 106 h 295"/>
                <a:gd name="T10" fmla="*/ 257 w 333"/>
                <a:gd name="T11" fmla="*/ 98 h 295"/>
                <a:gd name="T12" fmla="*/ 249 w 333"/>
                <a:gd name="T13" fmla="*/ 106 h 295"/>
                <a:gd name="T14" fmla="*/ 242 w 333"/>
                <a:gd name="T15" fmla="*/ 83 h 295"/>
                <a:gd name="T16" fmla="*/ 212 w 333"/>
                <a:gd name="T17" fmla="*/ 53 h 295"/>
                <a:gd name="T18" fmla="*/ 204 w 333"/>
                <a:gd name="T19" fmla="*/ 15 h 295"/>
                <a:gd name="T20" fmla="*/ 189 w 333"/>
                <a:gd name="T21" fmla="*/ 0 h 295"/>
                <a:gd name="T22" fmla="*/ 0 w 333"/>
                <a:gd name="T23" fmla="*/ 7 h 295"/>
                <a:gd name="T24" fmla="*/ 22 w 333"/>
                <a:gd name="T25" fmla="*/ 45 h 295"/>
                <a:gd name="T26" fmla="*/ 38 w 333"/>
                <a:gd name="T27" fmla="*/ 53 h 295"/>
                <a:gd name="T28" fmla="*/ 38 w 333"/>
                <a:gd name="T29" fmla="*/ 60 h 295"/>
                <a:gd name="T30" fmla="*/ 30 w 333"/>
                <a:gd name="T31" fmla="*/ 76 h 295"/>
                <a:gd name="T32" fmla="*/ 53 w 333"/>
                <a:gd name="T33" fmla="*/ 98 h 295"/>
                <a:gd name="T34" fmla="*/ 53 w 333"/>
                <a:gd name="T35" fmla="*/ 265 h 295"/>
                <a:gd name="T36" fmla="*/ 249 w 333"/>
                <a:gd name="T37" fmla="*/ 257 h 295"/>
                <a:gd name="T38" fmla="*/ 280 w 333"/>
                <a:gd name="T39" fmla="*/ 257 h 295"/>
                <a:gd name="T40" fmla="*/ 287 w 333"/>
                <a:gd name="T41" fmla="*/ 273 h 295"/>
                <a:gd name="T42" fmla="*/ 272 w 333"/>
                <a:gd name="T43" fmla="*/ 295 h 295"/>
                <a:gd name="T44" fmla="*/ 310 w 333"/>
                <a:gd name="T45" fmla="*/ 288 h 295"/>
                <a:gd name="T46" fmla="*/ 318 w 333"/>
                <a:gd name="T47" fmla="*/ 257 h 295"/>
                <a:gd name="T48" fmla="*/ 310 w 333"/>
                <a:gd name="T49" fmla="*/ 257 h 295"/>
                <a:gd name="T50" fmla="*/ 318 w 333"/>
                <a:gd name="T51" fmla="*/ 250 h 295"/>
                <a:gd name="T52" fmla="*/ 318 w 333"/>
                <a:gd name="T53" fmla="*/ 257 h 295"/>
                <a:gd name="T54" fmla="*/ 333 w 333"/>
                <a:gd name="T55" fmla="*/ 242 h 295"/>
                <a:gd name="T56" fmla="*/ 333 w 333"/>
                <a:gd name="T57" fmla="*/ 227 h 295"/>
                <a:gd name="T58" fmla="*/ 333 w 333"/>
                <a:gd name="T59" fmla="*/ 23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295">
                  <a:moveTo>
                    <a:pt x="333" y="227"/>
                  </a:moveTo>
                  <a:lnTo>
                    <a:pt x="310" y="204"/>
                  </a:lnTo>
                  <a:lnTo>
                    <a:pt x="310" y="182"/>
                  </a:lnTo>
                  <a:lnTo>
                    <a:pt x="265" y="151"/>
                  </a:lnTo>
                  <a:lnTo>
                    <a:pt x="280" y="106"/>
                  </a:lnTo>
                  <a:lnTo>
                    <a:pt x="257" y="98"/>
                  </a:lnTo>
                  <a:lnTo>
                    <a:pt x="249" y="106"/>
                  </a:lnTo>
                  <a:lnTo>
                    <a:pt x="242" y="83"/>
                  </a:lnTo>
                  <a:lnTo>
                    <a:pt x="212" y="53"/>
                  </a:lnTo>
                  <a:lnTo>
                    <a:pt x="204" y="15"/>
                  </a:lnTo>
                  <a:lnTo>
                    <a:pt x="189" y="0"/>
                  </a:lnTo>
                  <a:lnTo>
                    <a:pt x="0" y="7"/>
                  </a:lnTo>
                  <a:lnTo>
                    <a:pt x="22" y="45"/>
                  </a:lnTo>
                  <a:lnTo>
                    <a:pt x="38" y="53"/>
                  </a:lnTo>
                  <a:lnTo>
                    <a:pt x="38" y="60"/>
                  </a:lnTo>
                  <a:lnTo>
                    <a:pt x="30" y="76"/>
                  </a:lnTo>
                  <a:lnTo>
                    <a:pt x="53" y="98"/>
                  </a:lnTo>
                  <a:lnTo>
                    <a:pt x="53" y="265"/>
                  </a:lnTo>
                  <a:lnTo>
                    <a:pt x="249" y="257"/>
                  </a:lnTo>
                  <a:lnTo>
                    <a:pt x="280" y="257"/>
                  </a:lnTo>
                  <a:lnTo>
                    <a:pt x="287" y="273"/>
                  </a:lnTo>
                  <a:lnTo>
                    <a:pt x="272" y="295"/>
                  </a:lnTo>
                  <a:lnTo>
                    <a:pt x="310" y="288"/>
                  </a:lnTo>
                  <a:lnTo>
                    <a:pt x="318" y="257"/>
                  </a:lnTo>
                  <a:lnTo>
                    <a:pt x="310" y="257"/>
                  </a:lnTo>
                  <a:lnTo>
                    <a:pt x="318" y="250"/>
                  </a:lnTo>
                  <a:lnTo>
                    <a:pt x="318" y="257"/>
                  </a:lnTo>
                  <a:lnTo>
                    <a:pt x="333" y="242"/>
                  </a:lnTo>
                  <a:lnTo>
                    <a:pt x="333" y="227"/>
                  </a:lnTo>
                  <a:lnTo>
                    <a:pt x="33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32" name="Freeform 343"/>
            <p:cNvSpPr>
              <a:spLocks/>
            </p:cNvSpPr>
            <p:nvPr/>
          </p:nvSpPr>
          <p:spPr bwMode="auto">
            <a:xfrm>
              <a:off x="2044" y="1398"/>
              <a:ext cx="522" cy="326"/>
            </a:xfrm>
            <a:custGeom>
              <a:avLst/>
              <a:gdLst>
                <a:gd name="T0" fmla="*/ 507 w 522"/>
                <a:gd name="T1" fmla="*/ 273 h 326"/>
                <a:gd name="T2" fmla="*/ 522 w 522"/>
                <a:gd name="T3" fmla="*/ 76 h 326"/>
                <a:gd name="T4" fmla="*/ 212 w 522"/>
                <a:gd name="T5" fmla="*/ 38 h 326"/>
                <a:gd name="T6" fmla="*/ 15 w 522"/>
                <a:gd name="T7" fmla="*/ 0 h 326"/>
                <a:gd name="T8" fmla="*/ 0 w 522"/>
                <a:gd name="T9" fmla="*/ 69 h 326"/>
                <a:gd name="T10" fmla="*/ 7 w 522"/>
                <a:gd name="T11" fmla="*/ 84 h 326"/>
                <a:gd name="T12" fmla="*/ 7 w 522"/>
                <a:gd name="T13" fmla="*/ 99 h 326"/>
                <a:gd name="T14" fmla="*/ 22 w 522"/>
                <a:gd name="T15" fmla="*/ 114 h 326"/>
                <a:gd name="T16" fmla="*/ 38 w 522"/>
                <a:gd name="T17" fmla="*/ 159 h 326"/>
                <a:gd name="T18" fmla="*/ 60 w 522"/>
                <a:gd name="T19" fmla="*/ 159 h 326"/>
                <a:gd name="T20" fmla="*/ 38 w 522"/>
                <a:gd name="T21" fmla="*/ 228 h 326"/>
                <a:gd name="T22" fmla="*/ 45 w 522"/>
                <a:gd name="T23" fmla="*/ 235 h 326"/>
                <a:gd name="T24" fmla="*/ 60 w 522"/>
                <a:gd name="T25" fmla="*/ 228 h 326"/>
                <a:gd name="T26" fmla="*/ 75 w 522"/>
                <a:gd name="T27" fmla="*/ 281 h 326"/>
                <a:gd name="T28" fmla="*/ 91 w 522"/>
                <a:gd name="T29" fmla="*/ 288 h 326"/>
                <a:gd name="T30" fmla="*/ 98 w 522"/>
                <a:gd name="T31" fmla="*/ 319 h 326"/>
                <a:gd name="T32" fmla="*/ 121 w 522"/>
                <a:gd name="T33" fmla="*/ 311 h 326"/>
                <a:gd name="T34" fmla="*/ 159 w 522"/>
                <a:gd name="T35" fmla="*/ 319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2" h="326">
                  <a:moveTo>
                    <a:pt x="507" y="273"/>
                  </a:moveTo>
                  <a:lnTo>
                    <a:pt x="522" y="76"/>
                  </a:lnTo>
                  <a:lnTo>
                    <a:pt x="212" y="38"/>
                  </a:lnTo>
                  <a:lnTo>
                    <a:pt x="15" y="0"/>
                  </a:lnTo>
                  <a:lnTo>
                    <a:pt x="0" y="69"/>
                  </a:lnTo>
                  <a:lnTo>
                    <a:pt x="7" y="84"/>
                  </a:lnTo>
                  <a:lnTo>
                    <a:pt x="7" y="99"/>
                  </a:lnTo>
                  <a:lnTo>
                    <a:pt x="22" y="114"/>
                  </a:lnTo>
                  <a:lnTo>
                    <a:pt x="38" y="159"/>
                  </a:lnTo>
                  <a:lnTo>
                    <a:pt x="60" y="159"/>
                  </a:lnTo>
                  <a:lnTo>
                    <a:pt x="38" y="228"/>
                  </a:lnTo>
                  <a:lnTo>
                    <a:pt x="45" y="235"/>
                  </a:lnTo>
                  <a:lnTo>
                    <a:pt x="60" y="228"/>
                  </a:lnTo>
                  <a:lnTo>
                    <a:pt x="75" y="281"/>
                  </a:lnTo>
                  <a:lnTo>
                    <a:pt x="91" y="288"/>
                  </a:lnTo>
                  <a:lnTo>
                    <a:pt x="98" y="319"/>
                  </a:lnTo>
                  <a:lnTo>
                    <a:pt x="121" y="311"/>
                  </a:lnTo>
                  <a:lnTo>
                    <a:pt x="159" y="319"/>
                  </a:lnTo>
                  <a:lnTo>
                    <a:pt x="166" y="303"/>
                  </a:lnTo>
                  <a:lnTo>
                    <a:pt x="181" y="326"/>
                  </a:lnTo>
                  <a:lnTo>
                    <a:pt x="181" y="288"/>
                  </a:lnTo>
                  <a:lnTo>
                    <a:pt x="499" y="326"/>
                  </a:lnTo>
                  <a:lnTo>
                    <a:pt x="507" y="27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3" name="Freeform 344"/>
            <p:cNvSpPr>
              <a:spLocks/>
            </p:cNvSpPr>
            <p:nvPr/>
          </p:nvSpPr>
          <p:spPr bwMode="auto">
            <a:xfrm>
              <a:off x="2044" y="1398"/>
              <a:ext cx="522" cy="326"/>
            </a:xfrm>
            <a:custGeom>
              <a:avLst/>
              <a:gdLst>
                <a:gd name="T0" fmla="*/ 507 w 522"/>
                <a:gd name="T1" fmla="*/ 273 h 326"/>
                <a:gd name="T2" fmla="*/ 522 w 522"/>
                <a:gd name="T3" fmla="*/ 76 h 326"/>
                <a:gd name="T4" fmla="*/ 212 w 522"/>
                <a:gd name="T5" fmla="*/ 38 h 326"/>
                <a:gd name="T6" fmla="*/ 15 w 522"/>
                <a:gd name="T7" fmla="*/ 0 h 326"/>
                <a:gd name="T8" fmla="*/ 0 w 522"/>
                <a:gd name="T9" fmla="*/ 69 h 326"/>
                <a:gd name="T10" fmla="*/ 7 w 522"/>
                <a:gd name="T11" fmla="*/ 84 h 326"/>
                <a:gd name="T12" fmla="*/ 7 w 522"/>
                <a:gd name="T13" fmla="*/ 99 h 326"/>
                <a:gd name="T14" fmla="*/ 22 w 522"/>
                <a:gd name="T15" fmla="*/ 114 h 326"/>
                <a:gd name="T16" fmla="*/ 38 w 522"/>
                <a:gd name="T17" fmla="*/ 159 h 326"/>
                <a:gd name="T18" fmla="*/ 60 w 522"/>
                <a:gd name="T19" fmla="*/ 159 h 326"/>
                <a:gd name="T20" fmla="*/ 38 w 522"/>
                <a:gd name="T21" fmla="*/ 228 h 326"/>
                <a:gd name="T22" fmla="*/ 45 w 522"/>
                <a:gd name="T23" fmla="*/ 235 h 326"/>
                <a:gd name="T24" fmla="*/ 60 w 522"/>
                <a:gd name="T25" fmla="*/ 228 h 326"/>
                <a:gd name="T26" fmla="*/ 75 w 522"/>
                <a:gd name="T27" fmla="*/ 281 h 326"/>
                <a:gd name="T28" fmla="*/ 91 w 522"/>
                <a:gd name="T29" fmla="*/ 288 h 326"/>
                <a:gd name="T30" fmla="*/ 98 w 522"/>
                <a:gd name="T31" fmla="*/ 319 h 326"/>
                <a:gd name="T32" fmla="*/ 121 w 522"/>
                <a:gd name="T33" fmla="*/ 311 h 326"/>
                <a:gd name="T34" fmla="*/ 159 w 522"/>
                <a:gd name="T35" fmla="*/ 319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 name="T46" fmla="*/ 507 w 522"/>
                <a:gd name="T47" fmla="*/ 28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2" h="326">
                  <a:moveTo>
                    <a:pt x="507" y="273"/>
                  </a:moveTo>
                  <a:lnTo>
                    <a:pt x="522" y="76"/>
                  </a:lnTo>
                  <a:lnTo>
                    <a:pt x="212" y="38"/>
                  </a:lnTo>
                  <a:lnTo>
                    <a:pt x="15" y="0"/>
                  </a:lnTo>
                  <a:lnTo>
                    <a:pt x="0" y="69"/>
                  </a:lnTo>
                  <a:lnTo>
                    <a:pt x="7" y="84"/>
                  </a:lnTo>
                  <a:lnTo>
                    <a:pt x="7" y="99"/>
                  </a:lnTo>
                  <a:lnTo>
                    <a:pt x="22" y="114"/>
                  </a:lnTo>
                  <a:lnTo>
                    <a:pt x="38" y="159"/>
                  </a:lnTo>
                  <a:lnTo>
                    <a:pt x="60" y="159"/>
                  </a:lnTo>
                  <a:lnTo>
                    <a:pt x="38" y="228"/>
                  </a:lnTo>
                  <a:lnTo>
                    <a:pt x="45" y="235"/>
                  </a:lnTo>
                  <a:lnTo>
                    <a:pt x="60" y="228"/>
                  </a:lnTo>
                  <a:lnTo>
                    <a:pt x="75" y="281"/>
                  </a:lnTo>
                  <a:lnTo>
                    <a:pt x="91" y="288"/>
                  </a:lnTo>
                  <a:lnTo>
                    <a:pt x="98" y="319"/>
                  </a:lnTo>
                  <a:lnTo>
                    <a:pt x="121" y="311"/>
                  </a:lnTo>
                  <a:lnTo>
                    <a:pt x="159" y="319"/>
                  </a:lnTo>
                  <a:lnTo>
                    <a:pt x="166" y="303"/>
                  </a:lnTo>
                  <a:lnTo>
                    <a:pt x="181" y="326"/>
                  </a:lnTo>
                  <a:lnTo>
                    <a:pt x="181" y="288"/>
                  </a:lnTo>
                  <a:lnTo>
                    <a:pt x="499" y="326"/>
                  </a:lnTo>
                  <a:lnTo>
                    <a:pt x="507" y="273"/>
                  </a:lnTo>
                  <a:lnTo>
                    <a:pt x="507" y="2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34" name="Freeform 345"/>
            <p:cNvSpPr>
              <a:spLocks/>
            </p:cNvSpPr>
            <p:nvPr/>
          </p:nvSpPr>
          <p:spPr bwMode="auto">
            <a:xfrm>
              <a:off x="2521" y="1853"/>
              <a:ext cx="423" cy="212"/>
            </a:xfrm>
            <a:custGeom>
              <a:avLst/>
              <a:gdLst>
                <a:gd name="T0" fmla="*/ 423 w 423"/>
                <a:gd name="T1" fmla="*/ 212 h 212"/>
                <a:gd name="T2" fmla="*/ 90 w 423"/>
                <a:gd name="T3" fmla="*/ 197 h 212"/>
                <a:gd name="T4" fmla="*/ 98 w 423"/>
                <a:gd name="T5" fmla="*/ 136 h 212"/>
                <a:gd name="T6" fmla="*/ 0 w 423"/>
                <a:gd name="T7" fmla="*/ 129 h 212"/>
                <a:gd name="T8" fmla="*/ 15 w 423"/>
                <a:gd name="T9" fmla="*/ 0 h 212"/>
                <a:gd name="T10" fmla="*/ 272 w 423"/>
                <a:gd name="T11" fmla="*/ 15 h 212"/>
                <a:gd name="T12" fmla="*/ 295 w 423"/>
                <a:gd name="T13" fmla="*/ 30 h 212"/>
                <a:gd name="T14" fmla="*/ 333 w 423"/>
                <a:gd name="T15" fmla="*/ 30 h 212"/>
                <a:gd name="T16" fmla="*/ 363 w 423"/>
                <a:gd name="T17" fmla="*/ 53 h 212"/>
                <a:gd name="T18" fmla="*/ 386 w 423"/>
                <a:gd name="T19" fmla="*/ 114 h 212"/>
                <a:gd name="T20" fmla="*/ 393 w 423"/>
                <a:gd name="T21" fmla="*/ 114 h 212"/>
                <a:gd name="T22" fmla="*/ 401 w 423"/>
                <a:gd name="T23" fmla="*/ 174 h 212"/>
                <a:gd name="T24" fmla="*/ 423 w 423"/>
                <a:gd name="T2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212">
                  <a:moveTo>
                    <a:pt x="423" y="212"/>
                  </a:moveTo>
                  <a:lnTo>
                    <a:pt x="90" y="197"/>
                  </a:lnTo>
                  <a:lnTo>
                    <a:pt x="98" y="136"/>
                  </a:lnTo>
                  <a:lnTo>
                    <a:pt x="0" y="129"/>
                  </a:lnTo>
                  <a:lnTo>
                    <a:pt x="15" y="0"/>
                  </a:lnTo>
                  <a:lnTo>
                    <a:pt x="272" y="15"/>
                  </a:lnTo>
                  <a:lnTo>
                    <a:pt x="295" y="30"/>
                  </a:lnTo>
                  <a:lnTo>
                    <a:pt x="333" y="30"/>
                  </a:lnTo>
                  <a:lnTo>
                    <a:pt x="363" y="53"/>
                  </a:lnTo>
                  <a:lnTo>
                    <a:pt x="386" y="114"/>
                  </a:lnTo>
                  <a:lnTo>
                    <a:pt x="393" y="114"/>
                  </a:lnTo>
                  <a:lnTo>
                    <a:pt x="401" y="174"/>
                  </a:lnTo>
                  <a:lnTo>
                    <a:pt x="423" y="21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5" name="Freeform 346"/>
            <p:cNvSpPr>
              <a:spLocks/>
            </p:cNvSpPr>
            <p:nvPr/>
          </p:nvSpPr>
          <p:spPr bwMode="auto">
            <a:xfrm>
              <a:off x="2521" y="1853"/>
              <a:ext cx="423" cy="220"/>
            </a:xfrm>
            <a:custGeom>
              <a:avLst/>
              <a:gdLst>
                <a:gd name="T0" fmla="*/ 423 w 423"/>
                <a:gd name="T1" fmla="*/ 212 h 220"/>
                <a:gd name="T2" fmla="*/ 90 w 423"/>
                <a:gd name="T3" fmla="*/ 197 h 220"/>
                <a:gd name="T4" fmla="*/ 98 w 423"/>
                <a:gd name="T5" fmla="*/ 136 h 220"/>
                <a:gd name="T6" fmla="*/ 0 w 423"/>
                <a:gd name="T7" fmla="*/ 129 h 220"/>
                <a:gd name="T8" fmla="*/ 15 w 423"/>
                <a:gd name="T9" fmla="*/ 0 h 220"/>
                <a:gd name="T10" fmla="*/ 272 w 423"/>
                <a:gd name="T11" fmla="*/ 15 h 220"/>
                <a:gd name="T12" fmla="*/ 295 w 423"/>
                <a:gd name="T13" fmla="*/ 30 h 220"/>
                <a:gd name="T14" fmla="*/ 333 w 423"/>
                <a:gd name="T15" fmla="*/ 30 h 220"/>
                <a:gd name="T16" fmla="*/ 363 w 423"/>
                <a:gd name="T17" fmla="*/ 53 h 220"/>
                <a:gd name="T18" fmla="*/ 386 w 423"/>
                <a:gd name="T19" fmla="*/ 114 h 220"/>
                <a:gd name="T20" fmla="*/ 393 w 423"/>
                <a:gd name="T21" fmla="*/ 114 h 220"/>
                <a:gd name="T22" fmla="*/ 401 w 423"/>
                <a:gd name="T23" fmla="*/ 174 h 220"/>
                <a:gd name="T24" fmla="*/ 423 w 423"/>
                <a:gd name="T25" fmla="*/ 212 h 220"/>
                <a:gd name="T26" fmla="*/ 423 w 423"/>
                <a:gd name="T2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3" h="220">
                  <a:moveTo>
                    <a:pt x="423" y="212"/>
                  </a:moveTo>
                  <a:lnTo>
                    <a:pt x="90" y="197"/>
                  </a:lnTo>
                  <a:lnTo>
                    <a:pt x="98" y="136"/>
                  </a:lnTo>
                  <a:lnTo>
                    <a:pt x="0" y="129"/>
                  </a:lnTo>
                  <a:lnTo>
                    <a:pt x="15" y="0"/>
                  </a:lnTo>
                  <a:lnTo>
                    <a:pt x="272" y="15"/>
                  </a:lnTo>
                  <a:lnTo>
                    <a:pt x="295" y="30"/>
                  </a:lnTo>
                  <a:lnTo>
                    <a:pt x="333" y="30"/>
                  </a:lnTo>
                  <a:lnTo>
                    <a:pt x="363" y="53"/>
                  </a:lnTo>
                  <a:lnTo>
                    <a:pt x="386" y="114"/>
                  </a:lnTo>
                  <a:lnTo>
                    <a:pt x="393" y="114"/>
                  </a:lnTo>
                  <a:lnTo>
                    <a:pt x="401" y="174"/>
                  </a:lnTo>
                  <a:lnTo>
                    <a:pt x="423" y="212"/>
                  </a:lnTo>
                  <a:lnTo>
                    <a:pt x="42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36" name="Freeform 347"/>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1 h 493"/>
                <a:gd name="T16" fmla="*/ 326 w 326"/>
                <a:gd name="T17" fmla="*/ 61 h 493"/>
                <a:gd name="T18" fmla="*/ 265 w 326"/>
                <a:gd name="T19" fmla="*/ 37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493">
                  <a:moveTo>
                    <a:pt x="265" y="379"/>
                  </a:moveTo>
                  <a:lnTo>
                    <a:pt x="250" y="440"/>
                  </a:lnTo>
                  <a:lnTo>
                    <a:pt x="235" y="425"/>
                  </a:lnTo>
                  <a:lnTo>
                    <a:pt x="220" y="425"/>
                  </a:lnTo>
                  <a:lnTo>
                    <a:pt x="212" y="493"/>
                  </a:lnTo>
                  <a:lnTo>
                    <a:pt x="0" y="182"/>
                  </a:lnTo>
                  <a:lnTo>
                    <a:pt x="53" y="0"/>
                  </a:lnTo>
                  <a:lnTo>
                    <a:pt x="190" y="31"/>
                  </a:lnTo>
                  <a:lnTo>
                    <a:pt x="326" y="61"/>
                  </a:lnTo>
                  <a:lnTo>
                    <a:pt x="265" y="37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7" name="Freeform 348"/>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1 h 493"/>
                <a:gd name="T16" fmla="*/ 326 w 326"/>
                <a:gd name="T17" fmla="*/ 61 h 493"/>
                <a:gd name="T18" fmla="*/ 265 w 326"/>
                <a:gd name="T19" fmla="*/ 379 h 493"/>
                <a:gd name="T20" fmla="*/ 265 w 326"/>
                <a:gd name="T21" fmla="*/ 38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6" h="493">
                  <a:moveTo>
                    <a:pt x="265" y="379"/>
                  </a:moveTo>
                  <a:lnTo>
                    <a:pt x="250" y="440"/>
                  </a:lnTo>
                  <a:lnTo>
                    <a:pt x="235" y="425"/>
                  </a:lnTo>
                  <a:lnTo>
                    <a:pt x="220" y="425"/>
                  </a:lnTo>
                  <a:lnTo>
                    <a:pt x="212" y="493"/>
                  </a:lnTo>
                  <a:lnTo>
                    <a:pt x="0" y="182"/>
                  </a:lnTo>
                  <a:lnTo>
                    <a:pt x="53" y="0"/>
                  </a:lnTo>
                  <a:lnTo>
                    <a:pt x="190" y="31"/>
                  </a:lnTo>
                  <a:lnTo>
                    <a:pt x="326" y="61"/>
                  </a:lnTo>
                  <a:lnTo>
                    <a:pt x="265" y="379"/>
                  </a:lnTo>
                  <a:lnTo>
                    <a:pt x="265" y="3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38" name="Freeform 349"/>
            <p:cNvSpPr>
              <a:spLocks/>
            </p:cNvSpPr>
            <p:nvPr/>
          </p:nvSpPr>
          <p:spPr bwMode="auto">
            <a:xfrm>
              <a:off x="3989" y="1580"/>
              <a:ext cx="83" cy="175"/>
            </a:xfrm>
            <a:custGeom>
              <a:avLst/>
              <a:gdLst>
                <a:gd name="T0" fmla="*/ 68 w 83"/>
                <a:gd name="T1" fmla="*/ 114 h 175"/>
                <a:gd name="T2" fmla="*/ 30 w 83"/>
                <a:gd name="T3" fmla="*/ 0 h 175"/>
                <a:gd name="T4" fmla="*/ 15 w 83"/>
                <a:gd name="T5" fmla="*/ 8 h 175"/>
                <a:gd name="T6" fmla="*/ 15 w 83"/>
                <a:gd name="T7" fmla="*/ 23 h 175"/>
                <a:gd name="T8" fmla="*/ 23 w 83"/>
                <a:gd name="T9" fmla="*/ 53 h 175"/>
                <a:gd name="T10" fmla="*/ 7 w 83"/>
                <a:gd name="T11" fmla="*/ 68 h 175"/>
                <a:gd name="T12" fmla="*/ 0 w 83"/>
                <a:gd name="T13" fmla="*/ 121 h 175"/>
                <a:gd name="T14" fmla="*/ 7 w 83"/>
                <a:gd name="T15" fmla="*/ 175 h 175"/>
                <a:gd name="T16" fmla="*/ 60 w 83"/>
                <a:gd name="T17" fmla="*/ 167 h 175"/>
                <a:gd name="T18" fmla="*/ 83 w 83"/>
                <a:gd name="T19" fmla="*/ 144 h 175"/>
                <a:gd name="T20" fmla="*/ 83 w 83"/>
                <a:gd name="T21" fmla="*/ 137 h 175"/>
                <a:gd name="T22" fmla="*/ 68 w 83"/>
                <a:gd name="T23" fmla="*/ 11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5">
                  <a:moveTo>
                    <a:pt x="68" y="114"/>
                  </a:moveTo>
                  <a:lnTo>
                    <a:pt x="30" y="0"/>
                  </a:lnTo>
                  <a:lnTo>
                    <a:pt x="15" y="8"/>
                  </a:lnTo>
                  <a:lnTo>
                    <a:pt x="15" y="23"/>
                  </a:lnTo>
                  <a:lnTo>
                    <a:pt x="23" y="53"/>
                  </a:lnTo>
                  <a:lnTo>
                    <a:pt x="7" y="68"/>
                  </a:lnTo>
                  <a:lnTo>
                    <a:pt x="0" y="121"/>
                  </a:lnTo>
                  <a:lnTo>
                    <a:pt x="7" y="175"/>
                  </a:lnTo>
                  <a:lnTo>
                    <a:pt x="60" y="167"/>
                  </a:lnTo>
                  <a:lnTo>
                    <a:pt x="83" y="144"/>
                  </a:lnTo>
                  <a:lnTo>
                    <a:pt x="83" y="137"/>
                  </a:lnTo>
                  <a:lnTo>
                    <a:pt x="68" y="11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9" name="Freeform 350"/>
            <p:cNvSpPr>
              <a:spLocks/>
            </p:cNvSpPr>
            <p:nvPr/>
          </p:nvSpPr>
          <p:spPr bwMode="auto">
            <a:xfrm>
              <a:off x="3989" y="1580"/>
              <a:ext cx="83" cy="175"/>
            </a:xfrm>
            <a:custGeom>
              <a:avLst/>
              <a:gdLst>
                <a:gd name="T0" fmla="*/ 68 w 83"/>
                <a:gd name="T1" fmla="*/ 114 h 175"/>
                <a:gd name="T2" fmla="*/ 30 w 83"/>
                <a:gd name="T3" fmla="*/ 0 h 175"/>
                <a:gd name="T4" fmla="*/ 15 w 83"/>
                <a:gd name="T5" fmla="*/ 8 h 175"/>
                <a:gd name="T6" fmla="*/ 15 w 83"/>
                <a:gd name="T7" fmla="*/ 23 h 175"/>
                <a:gd name="T8" fmla="*/ 23 w 83"/>
                <a:gd name="T9" fmla="*/ 53 h 175"/>
                <a:gd name="T10" fmla="*/ 7 w 83"/>
                <a:gd name="T11" fmla="*/ 68 h 175"/>
                <a:gd name="T12" fmla="*/ 0 w 83"/>
                <a:gd name="T13" fmla="*/ 121 h 175"/>
                <a:gd name="T14" fmla="*/ 7 w 83"/>
                <a:gd name="T15" fmla="*/ 175 h 175"/>
                <a:gd name="T16" fmla="*/ 60 w 83"/>
                <a:gd name="T17" fmla="*/ 167 h 175"/>
                <a:gd name="T18" fmla="*/ 83 w 83"/>
                <a:gd name="T19" fmla="*/ 144 h 175"/>
                <a:gd name="T20" fmla="*/ 83 w 83"/>
                <a:gd name="T21" fmla="*/ 137 h 175"/>
                <a:gd name="T22" fmla="*/ 68 w 83"/>
                <a:gd name="T23" fmla="*/ 114 h 175"/>
                <a:gd name="T24" fmla="*/ 68 w 83"/>
                <a:gd name="T25" fmla="*/ 12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5">
                  <a:moveTo>
                    <a:pt x="68" y="114"/>
                  </a:moveTo>
                  <a:lnTo>
                    <a:pt x="30" y="0"/>
                  </a:lnTo>
                  <a:lnTo>
                    <a:pt x="15" y="8"/>
                  </a:lnTo>
                  <a:lnTo>
                    <a:pt x="15" y="23"/>
                  </a:lnTo>
                  <a:lnTo>
                    <a:pt x="23" y="53"/>
                  </a:lnTo>
                  <a:lnTo>
                    <a:pt x="7" y="68"/>
                  </a:lnTo>
                  <a:lnTo>
                    <a:pt x="0" y="121"/>
                  </a:lnTo>
                  <a:lnTo>
                    <a:pt x="7" y="175"/>
                  </a:lnTo>
                  <a:lnTo>
                    <a:pt x="60" y="167"/>
                  </a:lnTo>
                  <a:lnTo>
                    <a:pt x="83" y="144"/>
                  </a:lnTo>
                  <a:lnTo>
                    <a:pt x="83" y="137"/>
                  </a:lnTo>
                  <a:lnTo>
                    <a:pt x="68" y="114"/>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40" name="Freeform 351"/>
            <p:cNvSpPr>
              <a:spLocks/>
            </p:cNvSpPr>
            <p:nvPr/>
          </p:nvSpPr>
          <p:spPr bwMode="auto">
            <a:xfrm>
              <a:off x="3898" y="1868"/>
              <a:ext cx="68" cy="152"/>
            </a:xfrm>
            <a:custGeom>
              <a:avLst/>
              <a:gdLst>
                <a:gd name="T0" fmla="*/ 61 w 68"/>
                <a:gd name="T1" fmla="*/ 15 h 152"/>
                <a:gd name="T2" fmla="*/ 53 w 68"/>
                <a:gd name="T3" fmla="*/ 46 h 152"/>
                <a:gd name="T4" fmla="*/ 68 w 68"/>
                <a:gd name="T5" fmla="*/ 46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7 h 152"/>
                <a:gd name="T18" fmla="*/ 8 w 68"/>
                <a:gd name="T19" fmla="*/ 121 h 152"/>
                <a:gd name="T20" fmla="*/ 8 w 68"/>
                <a:gd name="T21" fmla="*/ 99 h 152"/>
                <a:gd name="T22" fmla="*/ 38 w 68"/>
                <a:gd name="T23" fmla="*/ 76 h 152"/>
                <a:gd name="T24" fmla="*/ 8 w 68"/>
                <a:gd name="T25" fmla="*/ 46 h 152"/>
                <a:gd name="T26" fmla="*/ 0 w 68"/>
                <a:gd name="T27" fmla="*/ 23 h 152"/>
                <a:gd name="T28" fmla="*/ 15 w 68"/>
                <a:gd name="T29" fmla="*/ 0 h 152"/>
                <a:gd name="T30" fmla="*/ 61 w 68"/>
                <a:gd name="T31" fmla="*/ 8 h 152"/>
                <a:gd name="T32" fmla="*/ 61 w 68"/>
                <a:gd name="T33"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52">
                  <a:moveTo>
                    <a:pt x="61" y="15"/>
                  </a:moveTo>
                  <a:lnTo>
                    <a:pt x="53" y="46"/>
                  </a:lnTo>
                  <a:lnTo>
                    <a:pt x="68" y="46"/>
                  </a:lnTo>
                  <a:lnTo>
                    <a:pt x="68" y="91"/>
                  </a:lnTo>
                  <a:lnTo>
                    <a:pt x="68" y="68"/>
                  </a:lnTo>
                  <a:lnTo>
                    <a:pt x="68" y="91"/>
                  </a:lnTo>
                  <a:lnTo>
                    <a:pt x="45" y="144"/>
                  </a:lnTo>
                  <a:lnTo>
                    <a:pt x="38" y="152"/>
                  </a:lnTo>
                  <a:lnTo>
                    <a:pt x="38" y="137"/>
                  </a:lnTo>
                  <a:lnTo>
                    <a:pt x="8" y="121"/>
                  </a:lnTo>
                  <a:lnTo>
                    <a:pt x="8" y="99"/>
                  </a:lnTo>
                  <a:lnTo>
                    <a:pt x="38" y="76"/>
                  </a:lnTo>
                  <a:lnTo>
                    <a:pt x="8" y="46"/>
                  </a:lnTo>
                  <a:lnTo>
                    <a:pt x="0" y="23"/>
                  </a:lnTo>
                  <a:lnTo>
                    <a:pt x="15" y="0"/>
                  </a:lnTo>
                  <a:lnTo>
                    <a:pt x="61" y="8"/>
                  </a:lnTo>
                  <a:lnTo>
                    <a:pt x="61"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1" name="Freeform 352"/>
            <p:cNvSpPr>
              <a:spLocks/>
            </p:cNvSpPr>
            <p:nvPr/>
          </p:nvSpPr>
          <p:spPr bwMode="auto">
            <a:xfrm>
              <a:off x="3898" y="1868"/>
              <a:ext cx="68" cy="152"/>
            </a:xfrm>
            <a:custGeom>
              <a:avLst/>
              <a:gdLst>
                <a:gd name="T0" fmla="*/ 61 w 68"/>
                <a:gd name="T1" fmla="*/ 15 h 152"/>
                <a:gd name="T2" fmla="*/ 53 w 68"/>
                <a:gd name="T3" fmla="*/ 46 h 152"/>
                <a:gd name="T4" fmla="*/ 68 w 68"/>
                <a:gd name="T5" fmla="*/ 46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7 h 152"/>
                <a:gd name="T18" fmla="*/ 8 w 68"/>
                <a:gd name="T19" fmla="*/ 121 h 152"/>
                <a:gd name="T20" fmla="*/ 8 w 68"/>
                <a:gd name="T21" fmla="*/ 99 h 152"/>
                <a:gd name="T22" fmla="*/ 38 w 68"/>
                <a:gd name="T23" fmla="*/ 76 h 152"/>
                <a:gd name="T24" fmla="*/ 8 w 68"/>
                <a:gd name="T25" fmla="*/ 46 h 152"/>
                <a:gd name="T26" fmla="*/ 0 w 68"/>
                <a:gd name="T27" fmla="*/ 23 h 152"/>
                <a:gd name="T28" fmla="*/ 15 w 68"/>
                <a:gd name="T29" fmla="*/ 0 h 152"/>
                <a:gd name="T30" fmla="*/ 61 w 68"/>
                <a:gd name="T31" fmla="*/ 8 h 152"/>
                <a:gd name="T32" fmla="*/ 61 w 68"/>
                <a:gd name="T33" fmla="*/ 15 h 152"/>
                <a:gd name="T34" fmla="*/ 61 w 68"/>
                <a:gd name="T35"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52">
                  <a:moveTo>
                    <a:pt x="61" y="15"/>
                  </a:moveTo>
                  <a:lnTo>
                    <a:pt x="53" y="46"/>
                  </a:lnTo>
                  <a:lnTo>
                    <a:pt x="68" y="46"/>
                  </a:lnTo>
                  <a:lnTo>
                    <a:pt x="68" y="91"/>
                  </a:lnTo>
                  <a:lnTo>
                    <a:pt x="68" y="68"/>
                  </a:lnTo>
                  <a:lnTo>
                    <a:pt x="68" y="91"/>
                  </a:lnTo>
                  <a:lnTo>
                    <a:pt x="45" y="144"/>
                  </a:lnTo>
                  <a:lnTo>
                    <a:pt x="38" y="152"/>
                  </a:lnTo>
                  <a:lnTo>
                    <a:pt x="38" y="137"/>
                  </a:lnTo>
                  <a:lnTo>
                    <a:pt x="8" y="121"/>
                  </a:lnTo>
                  <a:lnTo>
                    <a:pt x="8" y="99"/>
                  </a:lnTo>
                  <a:lnTo>
                    <a:pt x="38" y="76"/>
                  </a:lnTo>
                  <a:lnTo>
                    <a:pt x="8" y="46"/>
                  </a:lnTo>
                  <a:lnTo>
                    <a:pt x="0" y="23"/>
                  </a:lnTo>
                  <a:lnTo>
                    <a:pt x="15" y="0"/>
                  </a:lnTo>
                  <a:lnTo>
                    <a:pt x="61" y="8"/>
                  </a:lnTo>
                  <a:lnTo>
                    <a:pt x="61" y="15"/>
                  </a:lnTo>
                  <a:lnTo>
                    <a:pt x="61"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42" name="Freeform 353"/>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6 w 356"/>
                <a:gd name="T7" fmla="*/ 364 h 364"/>
                <a:gd name="T8" fmla="*/ 53 w 356"/>
                <a:gd name="T9" fmla="*/ 341 h 364"/>
                <a:gd name="T10" fmla="*/ 144 w 356"/>
                <a:gd name="T11" fmla="*/ 349 h 364"/>
                <a:gd name="T12" fmla="*/ 136 w 356"/>
                <a:gd name="T13" fmla="*/ 334 h 364"/>
                <a:gd name="T14" fmla="*/ 333 w 356"/>
                <a:gd name="T15" fmla="*/ 349 h 364"/>
                <a:gd name="T16" fmla="*/ 356 w 356"/>
                <a:gd name="T17" fmla="*/ 68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64"/>
                  </a:lnTo>
                  <a:lnTo>
                    <a:pt x="46" y="364"/>
                  </a:lnTo>
                  <a:lnTo>
                    <a:pt x="53" y="341"/>
                  </a:lnTo>
                  <a:lnTo>
                    <a:pt x="144" y="349"/>
                  </a:lnTo>
                  <a:lnTo>
                    <a:pt x="136" y="334"/>
                  </a:lnTo>
                  <a:lnTo>
                    <a:pt x="333" y="349"/>
                  </a:lnTo>
                  <a:lnTo>
                    <a:pt x="356" y="68"/>
                  </a:lnTo>
                  <a:lnTo>
                    <a:pt x="356"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3" name="Freeform 354"/>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6 w 356"/>
                <a:gd name="T7" fmla="*/ 364 h 364"/>
                <a:gd name="T8" fmla="*/ 53 w 356"/>
                <a:gd name="T9" fmla="*/ 341 h 364"/>
                <a:gd name="T10" fmla="*/ 144 w 356"/>
                <a:gd name="T11" fmla="*/ 349 h 364"/>
                <a:gd name="T12" fmla="*/ 136 w 356"/>
                <a:gd name="T13" fmla="*/ 334 h 364"/>
                <a:gd name="T14" fmla="*/ 333 w 356"/>
                <a:gd name="T15" fmla="*/ 349 h 364"/>
                <a:gd name="T16" fmla="*/ 356 w 356"/>
                <a:gd name="T17" fmla="*/ 68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64"/>
                  </a:lnTo>
                  <a:lnTo>
                    <a:pt x="46" y="364"/>
                  </a:lnTo>
                  <a:lnTo>
                    <a:pt x="53" y="341"/>
                  </a:lnTo>
                  <a:lnTo>
                    <a:pt x="144" y="349"/>
                  </a:lnTo>
                  <a:lnTo>
                    <a:pt x="136" y="334"/>
                  </a:lnTo>
                  <a:lnTo>
                    <a:pt x="333" y="349"/>
                  </a:lnTo>
                  <a:lnTo>
                    <a:pt x="356" y="68"/>
                  </a:lnTo>
                  <a:lnTo>
                    <a:pt x="356" y="31"/>
                  </a:lnTo>
                  <a:lnTo>
                    <a:pt x="35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44" name="Freeform 355"/>
            <p:cNvSpPr>
              <a:spLocks/>
            </p:cNvSpPr>
            <p:nvPr/>
          </p:nvSpPr>
          <p:spPr bwMode="auto">
            <a:xfrm>
              <a:off x="3671" y="1626"/>
              <a:ext cx="303" cy="273"/>
            </a:xfrm>
            <a:custGeom>
              <a:avLst/>
              <a:gdLst>
                <a:gd name="T0" fmla="*/ 295 w 303"/>
                <a:gd name="T1" fmla="*/ 136 h 273"/>
                <a:gd name="T2" fmla="*/ 295 w 303"/>
                <a:gd name="T3" fmla="*/ 182 h 273"/>
                <a:gd name="T4" fmla="*/ 303 w 303"/>
                <a:gd name="T5" fmla="*/ 235 h 273"/>
                <a:gd name="T6" fmla="*/ 295 w 303"/>
                <a:gd name="T7" fmla="*/ 242 h 273"/>
                <a:gd name="T8" fmla="*/ 303 w 303"/>
                <a:gd name="T9" fmla="*/ 250 h 273"/>
                <a:gd name="T10" fmla="*/ 288 w 303"/>
                <a:gd name="T11" fmla="*/ 273 h 273"/>
                <a:gd name="T12" fmla="*/ 288 w 303"/>
                <a:gd name="T13" fmla="*/ 250 h 273"/>
                <a:gd name="T14" fmla="*/ 242 w 303"/>
                <a:gd name="T15" fmla="*/ 242 h 273"/>
                <a:gd name="T16" fmla="*/ 227 w 303"/>
                <a:gd name="T17" fmla="*/ 235 h 273"/>
                <a:gd name="T18" fmla="*/ 219 w 303"/>
                <a:gd name="T19" fmla="*/ 212 h 273"/>
                <a:gd name="T20" fmla="*/ 204 w 303"/>
                <a:gd name="T21" fmla="*/ 204 h 273"/>
                <a:gd name="T22" fmla="*/ 0 w 303"/>
                <a:gd name="T23" fmla="*/ 242 h 273"/>
                <a:gd name="T24" fmla="*/ 0 w 303"/>
                <a:gd name="T25" fmla="*/ 227 h 273"/>
                <a:gd name="T26" fmla="*/ 38 w 303"/>
                <a:gd name="T27" fmla="*/ 189 h 273"/>
                <a:gd name="T28" fmla="*/ 23 w 303"/>
                <a:gd name="T29" fmla="*/ 159 h 273"/>
                <a:gd name="T30" fmla="*/ 45 w 303"/>
                <a:gd name="T31" fmla="*/ 151 h 273"/>
                <a:gd name="T32" fmla="*/ 113 w 303"/>
                <a:gd name="T33" fmla="*/ 144 h 273"/>
                <a:gd name="T34" fmla="*/ 144 w 303"/>
                <a:gd name="T35" fmla="*/ 121 h 273"/>
                <a:gd name="T36" fmla="*/ 136 w 303"/>
                <a:gd name="T37" fmla="*/ 98 h 273"/>
                <a:gd name="T38" fmla="*/ 151 w 303"/>
                <a:gd name="T39" fmla="*/ 91 h 273"/>
                <a:gd name="T40" fmla="*/ 144 w 303"/>
                <a:gd name="T41" fmla="*/ 83 h 273"/>
                <a:gd name="T42" fmla="*/ 136 w 303"/>
                <a:gd name="T43" fmla="*/ 91 h 273"/>
                <a:gd name="T44" fmla="*/ 136 w 303"/>
                <a:gd name="T45" fmla="*/ 83 h 273"/>
                <a:gd name="T46" fmla="*/ 182 w 303"/>
                <a:gd name="T47" fmla="*/ 15 h 273"/>
                <a:gd name="T48" fmla="*/ 257 w 303"/>
                <a:gd name="T49" fmla="*/ 0 h 273"/>
                <a:gd name="T50" fmla="*/ 272 w 303"/>
                <a:gd name="T51" fmla="*/ 75 h 273"/>
                <a:gd name="T52" fmla="*/ 295 w 303"/>
                <a:gd name="T53"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73">
                  <a:moveTo>
                    <a:pt x="295" y="136"/>
                  </a:moveTo>
                  <a:lnTo>
                    <a:pt x="295" y="182"/>
                  </a:lnTo>
                  <a:lnTo>
                    <a:pt x="303" y="235"/>
                  </a:lnTo>
                  <a:lnTo>
                    <a:pt x="295" y="242"/>
                  </a:lnTo>
                  <a:lnTo>
                    <a:pt x="303" y="250"/>
                  </a:lnTo>
                  <a:lnTo>
                    <a:pt x="288" y="273"/>
                  </a:lnTo>
                  <a:lnTo>
                    <a:pt x="288" y="250"/>
                  </a:lnTo>
                  <a:lnTo>
                    <a:pt x="242" y="242"/>
                  </a:lnTo>
                  <a:lnTo>
                    <a:pt x="227" y="235"/>
                  </a:lnTo>
                  <a:lnTo>
                    <a:pt x="219" y="212"/>
                  </a:lnTo>
                  <a:lnTo>
                    <a:pt x="204" y="204"/>
                  </a:lnTo>
                  <a:lnTo>
                    <a:pt x="0" y="242"/>
                  </a:lnTo>
                  <a:lnTo>
                    <a:pt x="0" y="227"/>
                  </a:lnTo>
                  <a:lnTo>
                    <a:pt x="38" y="189"/>
                  </a:lnTo>
                  <a:lnTo>
                    <a:pt x="23" y="159"/>
                  </a:lnTo>
                  <a:lnTo>
                    <a:pt x="45" y="151"/>
                  </a:lnTo>
                  <a:lnTo>
                    <a:pt x="113" y="144"/>
                  </a:lnTo>
                  <a:lnTo>
                    <a:pt x="144" y="121"/>
                  </a:lnTo>
                  <a:lnTo>
                    <a:pt x="136" y="98"/>
                  </a:lnTo>
                  <a:lnTo>
                    <a:pt x="151" y="91"/>
                  </a:lnTo>
                  <a:lnTo>
                    <a:pt x="144" y="83"/>
                  </a:lnTo>
                  <a:lnTo>
                    <a:pt x="136" y="91"/>
                  </a:lnTo>
                  <a:lnTo>
                    <a:pt x="136" y="83"/>
                  </a:lnTo>
                  <a:lnTo>
                    <a:pt x="182" y="15"/>
                  </a:lnTo>
                  <a:lnTo>
                    <a:pt x="257" y="0"/>
                  </a:lnTo>
                  <a:lnTo>
                    <a:pt x="272" y="75"/>
                  </a:lnTo>
                  <a:lnTo>
                    <a:pt x="295"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5" name="Freeform 356"/>
            <p:cNvSpPr>
              <a:spLocks/>
            </p:cNvSpPr>
            <p:nvPr/>
          </p:nvSpPr>
          <p:spPr bwMode="auto">
            <a:xfrm>
              <a:off x="3671" y="1626"/>
              <a:ext cx="303" cy="273"/>
            </a:xfrm>
            <a:custGeom>
              <a:avLst/>
              <a:gdLst>
                <a:gd name="T0" fmla="*/ 295 w 303"/>
                <a:gd name="T1" fmla="*/ 136 h 273"/>
                <a:gd name="T2" fmla="*/ 295 w 303"/>
                <a:gd name="T3" fmla="*/ 182 h 273"/>
                <a:gd name="T4" fmla="*/ 303 w 303"/>
                <a:gd name="T5" fmla="*/ 235 h 273"/>
                <a:gd name="T6" fmla="*/ 295 w 303"/>
                <a:gd name="T7" fmla="*/ 242 h 273"/>
                <a:gd name="T8" fmla="*/ 303 w 303"/>
                <a:gd name="T9" fmla="*/ 250 h 273"/>
                <a:gd name="T10" fmla="*/ 288 w 303"/>
                <a:gd name="T11" fmla="*/ 273 h 273"/>
                <a:gd name="T12" fmla="*/ 288 w 303"/>
                <a:gd name="T13" fmla="*/ 250 h 273"/>
                <a:gd name="T14" fmla="*/ 242 w 303"/>
                <a:gd name="T15" fmla="*/ 242 h 273"/>
                <a:gd name="T16" fmla="*/ 227 w 303"/>
                <a:gd name="T17" fmla="*/ 235 h 273"/>
                <a:gd name="T18" fmla="*/ 219 w 303"/>
                <a:gd name="T19" fmla="*/ 212 h 273"/>
                <a:gd name="T20" fmla="*/ 204 w 303"/>
                <a:gd name="T21" fmla="*/ 204 h 273"/>
                <a:gd name="T22" fmla="*/ 0 w 303"/>
                <a:gd name="T23" fmla="*/ 242 h 273"/>
                <a:gd name="T24" fmla="*/ 0 w 303"/>
                <a:gd name="T25" fmla="*/ 227 h 273"/>
                <a:gd name="T26" fmla="*/ 38 w 303"/>
                <a:gd name="T27" fmla="*/ 189 h 273"/>
                <a:gd name="T28" fmla="*/ 23 w 303"/>
                <a:gd name="T29" fmla="*/ 159 h 273"/>
                <a:gd name="T30" fmla="*/ 45 w 303"/>
                <a:gd name="T31" fmla="*/ 151 h 273"/>
                <a:gd name="T32" fmla="*/ 113 w 303"/>
                <a:gd name="T33" fmla="*/ 144 h 273"/>
                <a:gd name="T34" fmla="*/ 144 w 303"/>
                <a:gd name="T35" fmla="*/ 121 h 273"/>
                <a:gd name="T36" fmla="*/ 136 w 303"/>
                <a:gd name="T37" fmla="*/ 98 h 273"/>
                <a:gd name="T38" fmla="*/ 151 w 303"/>
                <a:gd name="T39" fmla="*/ 91 h 273"/>
                <a:gd name="T40" fmla="*/ 144 w 303"/>
                <a:gd name="T41" fmla="*/ 83 h 273"/>
                <a:gd name="T42" fmla="*/ 136 w 303"/>
                <a:gd name="T43" fmla="*/ 91 h 273"/>
                <a:gd name="T44" fmla="*/ 136 w 303"/>
                <a:gd name="T45" fmla="*/ 83 h 273"/>
                <a:gd name="T46" fmla="*/ 182 w 303"/>
                <a:gd name="T47" fmla="*/ 15 h 273"/>
                <a:gd name="T48" fmla="*/ 257 w 303"/>
                <a:gd name="T49" fmla="*/ 0 h 273"/>
                <a:gd name="T50" fmla="*/ 272 w 303"/>
                <a:gd name="T51" fmla="*/ 75 h 273"/>
                <a:gd name="T52" fmla="*/ 295 w 303"/>
                <a:gd name="T53" fmla="*/ 136 h 273"/>
                <a:gd name="T54" fmla="*/ 295 w 303"/>
                <a:gd name="T55" fmla="*/ 14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73">
                  <a:moveTo>
                    <a:pt x="295" y="136"/>
                  </a:moveTo>
                  <a:lnTo>
                    <a:pt x="295" y="182"/>
                  </a:lnTo>
                  <a:lnTo>
                    <a:pt x="303" y="235"/>
                  </a:lnTo>
                  <a:lnTo>
                    <a:pt x="295" y="242"/>
                  </a:lnTo>
                  <a:lnTo>
                    <a:pt x="303" y="250"/>
                  </a:lnTo>
                  <a:lnTo>
                    <a:pt x="288" y="273"/>
                  </a:lnTo>
                  <a:lnTo>
                    <a:pt x="288" y="250"/>
                  </a:lnTo>
                  <a:lnTo>
                    <a:pt x="242" y="242"/>
                  </a:lnTo>
                  <a:lnTo>
                    <a:pt x="227" y="235"/>
                  </a:lnTo>
                  <a:lnTo>
                    <a:pt x="219" y="212"/>
                  </a:lnTo>
                  <a:lnTo>
                    <a:pt x="204" y="204"/>
                  </a:lnTo>
                  <a:lnTo>
                    <a:pt x="0" y="242"/>
                  </a:lnTo>
                  <a:lnTo>
                    <a:pt x="0" y="227"/>
                  </a:lnTo>
                  <a:lnTo>
                    <a:pt x="38" y="189"/>
                  </a:lnTo>
                  <a:lnTo>
                    <a:pt x="23" y="159"/>
                  </a:lnTo>
                  <a:lnTo>
                    <a:pt x="45" y="151"/>
                  </a:lnTo>
                  <a:lnTo>
                    <a:pt x="113" y="144"/>
                  </a:lnTo>
                  <a:lnTo>
                    <a:pt x="144" y="121"/>
                  </a:lnTo>
                  <a:lnTo>
                    <a:pt x="136" y="98"/>
                  </a:lnTo>
                  <a:lnTo>
                    <a:pt x="151" y="91"/>
                  </a:lnTo>
                  <a:lnTo>
                    <a:pt x="144" y="83"/>
                  </a:lnTo>
                  <a:lnTo>
                    <a:pt x="136" y="91"/>
                  </a:lnTo>
                  <a:lnTo>
                    <a:pt x="136" y="83"/>
                  </a:lnTo>
                  <a:lnTo>
                    <a:pt x="182" y="15"/>
                  </a:lnTo>
                  <a:lnTo>
                    <a:pt x="257" y="0"/>
                  </a:lnTo>
                  <a:lnTo>
                    <a:pt x="272" y="75"/>
                  </a:lnTo>
                  <a:lnTo>
                    <a:pt x="295" y="136"/>
                  </a:lnTo>
                  <a:lnTo>
                    <a:pt x="295"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46" name="Freeform 357"/>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6 h 197"/>
                <a:gd name="T22" fmla="*/ 0 w 431"/>
                <a:gd name="T23" fmla="*/ 151 h 197"/>
                <a:gd name="T24" fmla="*/ 61 w 431"/>
                <a:gd name="T25" fmla="*/ 159 h 197"/>
                <a:gd name="T26" fmla="*/ 167 w 431"/>
                <a:gd name="T27" fmla="*/ 136 h 197"/>
                <a:gd name="T28" fmla="*/ 242 w 431"/>
                <a:gd name="T29" fmla="*/ 144 h 197"/>
                <a:gd name="T30" fmla="*/ 341 w 431"/>
                <a:gd name="T31" fmla="*/ 189 h 197"/>
                <a:gd name="T32" fmla="*/ 341 w 431"/>
                <a:gd name="T33" fmla="*/ 182 h 197"/>
                <a:gd name="T34" fmla="*/ 363 w 431"/>
                <a:gd name="T35" fmla="*/ 144 h 197"/>
                <a:gd name="T36" fmla="*/ 363 w 431"/>
                <a:gd name="T37" fmla="*/ 144 h 197"/>
                <a:gd name="T38" fmla="*/ 394 w 431"/>
                <a:gd name="T39" fmla="*/ 121 h 197"/>
                <a:gd name="T40" fmla="*/ 401 w 431"/>
                <a:gd name="T41" fmla="*/ 121 h 197"/>
                <a:gd name="T42" fmla="*/ 409 w 431"/>
                <a:gd name="T43" fmla="*/ 121 h 197"/>
                <a:gd name="T44" fmla="*/ 416 w 431"/>
                <a:gd name="T45" fmla="*/ 98 h 197"/>
                <a:gd name="T46" fmla="*/ 401 w 431"/>
                <a:gd name="T47" fmla="*/ 98 h 197"/>
                <a:gd name="T48" fmla="*/ 394 w 431"/>
                <a:gd name="T49" fmla="*/ 106 h 197"/>
                <a:gd name="T50" fmla="*/ 371 w 431"/>
                <a:gd name="T51" fmla="*/ 98 h 197"/>
                <a:gd name="T52" fmla="*/ 401 w 431"/>
                <a:gd name="T53" fmla="*/ 83 h 197"/>
                <a:gd name="T54" fmla="*/ 386 w 431"/>
                <a:gd name="T55" fmla="*/ 83 h 197"/>
                <a:gd name="T56" fmla="*/ 363 w 431"/>
                <a:gd name="T57" fmla="*/ 76 h 197"/>
                <a:gd name="T58" fmla="*/ 386 w 431"/>
                <a:gd name="T59" fmla="*/ 76 h 197"/>
                <a:gd name="T60" fmla="*/ 394 w 431"/>
                <a:gd name="T61" fmla="*/ 76 h 197"/>
                <a:gd name="T62" fmla="*/ 431 w 431"/>
                <a:gd name="T63"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8"/>
                  </a:lnTo>
                  <a:lnTo>
                    <a:pt x="76" y="91"/>
                  </a:lnTo>
                  <a:lnTo>
                    <a:pt x="61" y="114"/>
                  </a:lnTo>
                  <a:lnTo>
                    <a:pt x="23" y="136"/>
                  </a:lnTo>
                  <a:lnTo>
                    <a:pt x="15" y="151"/>
                  </a:lnTo>
                  <a:lnTo>
                    <a:pt x="0" y="151"/>
                  </a:lnTo>
                  <a:lnTo>
                    <a:pt x="0" y="167"/>
                  </a:lnTo>
                  <a:lnTo>
                    <a:pt x="61" y="159"/>
                  </a:lnTo>
                  <a:lnTo>
                    <a:pt x="98" y="144"/>
                  </a:lnTo>
                  <a:lnTo>
                    <a:pt x="167" y="136"/>
                  </a:lnTo>
                  <a:lnTo>
                    <a:pt x="182" y="151"/>
                  </a:lnTo>
                  <a:lnTo>
                    <a:pt x="242" y="144"/>
                  </a:lnTo>
                  <a:lnTo>
                    <a:pt x="310" y="197"/>
                  </a:lnTo>
                  <a:lnTo>
                    <a:pt x="341" y="189"/>
                  </a:lnTo>
                  <a:lnTo>
                    <a:pt x="341" y="167"/>
                  </a:lnTo>
                  <a:lnTo>
                    <a:pt x="341" y="182"/>
                  </a:lnTo>
                  <a:lnTo>
                    <a:pt x="348" y="151"/>
                  </a:lnTo>
                  <a:lnTo>
                    <a:pt x="363" y="144"/>
                  </a:lnTo>
                  <a:lnTo>
                    <a:pt x="356" y="129"/>
                  </a:lnTo>
                  <a:lnTo>
                    <a:pt x="363" y="144"/>
                  </a:lnTo>
                  <a:lnTo>
                    <a:pt x="371" y="129"/>
                  </a:lnTo>
                  <a:lnTo>
                    <a:pt x="394" y="121"/>
                  </a:lnTo>
                  <a:lnTo>
                    <a:pt x="394" y="114"/>
                  </a:lnTo>
                  <a:lnTo>
                    <a:pt x="401" y="121"/>
                  </a:lnTo>
                  <a:lnTo>
                    <a:pt x="401" y="114"/>
                  </a:lnTo>
                  <a:lnTo>
                    <a:pt x="409" y="121"/>
                  </a:lnTo>
                  <a:lnTo>
                    <a:pt x="416" y="106"/>
                  </a:lnTo>
                  <a:lnTo>
                    <a:pt x="416" y="98"/>
                  </a:lnTo>
                  <a:lnTo>
                    <a:pt x="409" y="106"/>
                  </a:lnTo>
                  <a:lnTo>
                    <a:pt x="401" y="98"/>
                  </a:lnTo>
                  <a:lnTo>
                    <a:pt x="401" y="114"/>
                  </a:lnTo>
                  <a:lnTo>
                    <a:pt x="394" y="106"/>
                  </a:lnTo>
                  <a:lnTo>
                    <a:pt x="378" y="114"/>
                  </a:lnTo>
                  <a:lnTo>
                    <a:pt x="371" y="98"/>
                  </a:lnTo>
                  <a:lnTo>
                    <a:pt x="386" y="106"/>
                  </a:lnTo>
                  <a:lnTo>
                    <a:pt x="401" y="83"/>
                  </a:lnTo>
                  <a:lnTo>
                    <a:pt x="386" y="91"/>
                  </a:lnTo>
                  <a:lnTo>
                    <a:pt x="386" y="83"/>
                  </a:lnTo>
                  <a:lnTo>
                    <a:pt x="371" y="83"/>
                  </a:lnTo>
                  <a:lnTo>
                    <a:pt x="363" y="76"/>
                  </a:lnTo>
                  <a:lnTo>
                    <a:pt x="394" y="83"/>
                  </a:lnTo>
                  <a:lnTo>
                    <a:pt x="386" y="76"/>
                  </a:lnTo>
                  <a:lnTo>
                    <a:pt x="394" y="68"/>
                  </a:lnTo>
                  <a:lnTo>
                    <a:pt x="394" y="76"/>
                  </a:lnTo>
                  <a:lnTo>
                    <a:pt x="416" y="83"/>
                  </a:lnTo>
                  <a:lnTo>
                    <a:pt x="431" y="61"/>
                  </a:lnTo>
                  <a:lnTo>
                    <a:pt x="424"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7" name="Freeform 358"/>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6 h 197"/>
                <a:gd name="T22" fmla="*/ 0 w 431"/>
                <a:gd name="T23" fmla="*/ 151 h 197"/>
                <a:gd name="T24" fmla="*/ 61 w 431"/>
                <a:gd name="T25" fmla="*/ 159 h 197"/>
                <a:gd name="T26" fmla="*/ 167 w 431"/>
                <a:gd name="T27" fmla="*/ 136 h 197"/>
                <a:gd name="T28" fmla="*/ 242 w 431"/>
                <a:gd name="T29" fmla="*/ 144 h 197"/>
                <a:gd name="T30" fmla="*/ 341 w 431"/>
                <a:gd name="T31" fmla="*/ 189 h 197"/>
                <a:gd name="T32" fmla="*/ 341 w 431"/>
                <a:gd name="T33" fmla="*/ 182 h 197"/>
                <a:gd name="T34" fmla="*/ 363 w 431"/>
                <a:gd name="T35" fmla="*/ 144 h 197"/>
                <a:gd name="T36" fmla="*/ 363 w 431"/>
                <a:gd name="T37" fmla="*/ 144 h 197"/>
                <a:gd name="T38" fmla="*/ 394 w 431"/>
                <a:gd name="T39" fmla="*/ 121 h 197"/>
                <a:gd name="T40" fmla="*/ 401 w 431"/>
                <a:gd name="T41" fmla="*/ 121 h 197"/>
                <a:gd name="T42" fmla="*/ 409 w 431"/>
                <a:gd name="T43" fmla="*/ 121 h 197"/>
                <a:gd name="T44" fmla="*/ 416 w 431"/>
                <a:gd name="T45" fmla="*/ 98 h 197"/>
                <a:gd name="T46" fmla="*/ 401 w 431"/>
                <a:gd name="T47" fmla="*/ 98 h 197"/>
                <a:gd name="T48" fmla="*/ 394 w 431"/>
                <a:gd name="T49" fmla="*/ 106 h 197"/>
                <a:gd name="T50" fmla="*/ 371 w 431"/>
                <a:gd name="T51" fmla="*/ 98 h 197"/>
                <a:gd name="T52" fmla="*/ 401 w 431"/>
                <a:gd name="T53" fmla="*/ 83 h 197"/>
                <a:gd name="T54" fmla="*/ 386 w 431"/>
                <a:gd name="T55" fmla="*/ 83 h 197"/>
                <a:gd name="T56" fmla="*/ 363 w 431"/>
                <a:gd name="T57" fmla="*/ 76 h 197"/>
                <a:gd name="T58" fmla="*/ 386 w 431"/>
                <a:gd name="T59" fmla="*/ 76 h 197"/>
                <a:gd name="T60" fmla="*/ 394 w 431"/>
                <a:gd name="T61" fmla="*/ 76 h 197"/>
                <a:gd name="T62" fmla="*/ 431 w 431"/>
                <a:gd name="T63" fmla="*/ 61 h 197"/>
                <a:gd name="T64" fmla="*/ 424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8"/>
                  </a:lnTo>
                  <a:lnTo>
                    <a:pt x="76" y="91"/>
                  </a:lnTo>
                  <a:lnTo>
                    <a:pt x="61" y="114"/>
                  </a:lnTo>
                  <a:lnTo>
                    <a:pt x="23" y="136"/>
                  </a:lnTo>
                  <a:lnTo>
                    <a:pt x="15" y="151"/>
                  </a:lnTo>
                  <a:lnTo>
                    <a:pt x="0" y="151"/>
                  </a:lnTo>
                  <a:lnTo>
                    <a:pt x="0" y="167"/>
                  </a:lnTo>
                  <a:lnTo>
                    <a:pt x="61" y="159"/>
                  </a:lnTo>
                  <a:lnTo>
                    <a:pt x="98" y="144"/>
                  </a:lnTo>
                  <a:lnTo>
                    <a:pt x="167" y="136"/>
                  </a:lnTo>
                  <a:lnTo>
                    <a:pt x="182" y="151"/>
                  </a:lnTo>
                  <a:lnTo>
                    <a:pt x="242" y="144"/>
                  </a:lnTo>
                  <a:lnTo>
                    <a:pt x="310" y="197"/>
                  </a:lnTo>
                  <a:lnTo>
                    <a:pt x="341" y="189"/>
                  </a:lnTo>
                  <a:lnTo>
                    <a:pt x="341" y="167"/>
                  </a:lnTo>
                  <a:lnTo>
                    <a:pt x="341" y="182"/>
                  </a:lnTo>
                  <a:lnTo>
                    <a:pt x="348" y="151"/>
                  </a:lnTo>
                  <a:lnTo>
                    <a:pt x="363" y="144"/>
                  </a:lnTo>
                  <a:lnTo>
                    <a:pt x="356" y="129"/>
                  </a:lnTo>
                  <a:lnTo>
                    <a:pt x="363" y="144"/>
                  </a:lnTo>
                  <a:lnTo>
                    <a:pt x="371" y="129"/>
                  </a:lnTo>
                  <a:lnTo>
                    <a:pt x="394" y="121"/>
                  </a:lnTo>
                  <a:lnTo>
                    <a:pt x="394" y="114"/>
                  </a:lnTo>
                  <a:lnTo>
                    <a:pt x="401" y="121"/>
                  </a:lnTo>
                  <a:lnTo>
                    <a:pt x="401" y="114"/>
                  </a:lnTo>
                  <a:lnTo>
                    <a:pt x="409" y="121"/>
                  </a:lnTo>
                  <a:lnTo>
                    <a:pt x="416" y="106"/>
                  </a:lnTo>
                  <a:lnTo>
                    <a:pt x="416" y="98"/>
                  </a:lnTo>
                  <a:lnTo>
                    <a:pt x="409" y="106"/>
                  </a:lnTo>
                  <a:lnTo>
                    <a:pt x="401" y="98"/>
                  </a:lnTo>
                  <a:lnTo>
                    <a:pt x="401" y="114"/>
                  </a:lnTo>
                  <a:lnTo>
                    <a:pt x="394" y="106"/>
                  </a:lnTo>
                  <a:lnTo>
                    <a:pt x="378" y="114"/>
                  </a:lnTo>
                  <a:lnTo>
                    <a:pt x="371" y="98"/>
                  </a:lnTo>
                  <a:lnTo>
                    <a:pt x="386" y="106"/>
                  </a:lnTo>
                  <a:lnTo>
                    <a:pt x="401" y="83"/>
                  </a:lnTo>
                  <a:lnTo>
                    <a:pt x="386" y="91"/>
                  </a:lnTo>
                  <a:lnTo>
                    <a:pt x="386" y="83"/>
                  </a:lnTo>
                  <a:lnTo>
                    <a:pt x="371" y="83"/>
                  </a:lnTo>
                  <a:lnTo>
                    <a:pt x="363" y="76"/>
                  </a:lnTo>
                  <a:lnTo>
                    <a:pt x="394" y="83"/>
                  </a:lnTo>
                  <a:lnTo>
                    <a:pt x="386" y="76"/>
                  </a:lnTo>
                  <a:lnTo>
                    <a:pt x="394" y="68"/>
                  </a:lnTo>
                  <a:lnTo>
                    <a:pt x="394" y="76"/>
                  </a:lnTo>
                  <a:lnTo>
                    <a:pt x="416" y="83"/>
                  </a:lnTo>
                  <a:lnTo>
                    <a:pt x="431" y="61"/>
                  </a:lnTo>
                  <a:lnTo>
                    <a:pt x="424" y="38"/>
                  </a:lnTo>
                  <a:lnTo>
                    <a:pt x="424"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48" name="Line 359"/>
            <p:cNvSpPr>
              <a:spLocks noChangeShapeType="1"/>
            </p:cNvSpPr>
            <p:nvPr/>
          </p:nvSpPr>
          <p:spPr bwMode="auto">
            <a:xfrm>
              <a:off x="3928"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49" name="Freeform 360"/>
            <p:cNvSpPr>
              <a:spLocks/>
            </p:cNvSpPr>
            <p:nvPr/>
          </p:nvSpPr>
          <p:spPr bwMode="auto">
            <a:xfrm>
              <a:off x="2551" y="1474"/>
              <a:ext cx="333" cy="212"/>
            </a:xfrm>
            <a:custGeom>
              <a:avLst/>
              <a:gdLst>
                <a:gd name="T0" fmla="*/ 333 w 333"/>
                <a:gd name="T1" fmla="*/ 212 h 212"/>
                <a:gd name="T2" fmla="*/ 0 w 333"/>
                <a:gd name="T3" fmla="*/ 197 h 212"/>
                <a:gd name="T4" fmla="*/ 15 w 333"/>
                <a:gd name="T5" fmla="*/ 0 h 212"/>
                <a:gd name="T6" fmla="*/ 303 w 333"/>
                <a:gd name="T7" fmla="*/ 15 h 212"/>
                <a:gd name="T8" fmla="*/ 333 w 333"/>
                <a:gd name="T9" fmla="*/ 212 h 212"/>
              </a:gdLst>
              <a:ahLst/>
              <a:cxnLst>
                <a:cxn ang="0">
                  <a:pos x="T0" y="T1"/>
                </a:cxn>
                <a:cxn ang="0">
                  <a:pos x="T2" y="T3"/>
                </a:cxn>
                <a:cxn ang="0">
                  <a:pos x="T4" y="T5"/>
                </a:cxn>
                <a:cxn ang="0">
                  <a:pos x="T6" y="T7"/>
                </a:cxn>
                <a:cxn ang="0">
                  <a:pos x="T8" y="T9"/>
                </a:cxn>
              </a:cxnLst>
              <a:rect l="0" t="0" r="r" b="b"/>
              <a:pathLst>
                <a:path w="333" h="212">
                  <a:moveTo>
                    <a:pt x="333" y="212"/>
                  </a:moveTo>
                  <a:lnTo>
                    <a:pt x="0" y="197"/>
                  </a:lnTo>
                  <a:lnTo>
                    <a:pt x="15" y="0"/>
                  </a:lnTo>
                  <a:lnTo>
                    <a:pt x="303" y="15"/>
                  </a:lnTo>
                  <a:lnTo>
                    <a:pt x="333" y="21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0" name="Freeform 361"/>
            <p:cNvSpPr>
              <a:spLocks/>
            </p:cNvSpPr>
            <p:nvPr/>
          </p:nvSpPr>
          <p:spPr bwMode="auto">
            <a:xfrm>
              <a:off x="2551" y="1474"/>
              <a:ext cx="333" cy="220"/>
            </a:xfrm>
            <a:custGeom>
              <a:avLst/>
              <a:gdLst>
                <a:gd name="T0" fmla="*/ 333 w 333"/>
                <a:gd name="T1" fmla="*/ 212 h 220"/>
                <a:gd name="T2" fmla="*/ 0 w 333"/>
                <a:gd name="T3" fmla="*/ 197 h 220"/>
                <a:gd name="T4" fmla="*/ 15 w 333"/>
                <a:gd name="T5" fmla="*/ 0 h 220"/>
                <a:gd name="T6" fmla="*/ 303 w 333"/>
                <a:gd name="T7" fmla="*/ 15 h 220"/>
                <a:gd name="T8" fmla="*/ 333 w 333"/>
                <a:gd name="T9" fmla="*/ 212 h 220"/>
                <a:gd name="T10" fmla="*/ 333 w 333"/>
                <a:gd name="T11" fmla="*/ 220 h 220"/>
              </a:gdLst>
              <a:ahLst/>
              <a:cxnLst>
                <a:cxn ang="0">
                  <a:pos x="T0" y="T1"/>
                </a:cxn>
                <a:cxn ang="0">
                  <a:pos x="T2" y="T3"/>
                </a:cxn>
                <a:cxn ang="0">
                  <a:pos x="T4" y="T5"/>
                </a:cxn>
                <a:cxn ang="0">
                  <a:pos x="T6" y="T7"/>
                </a:cxn>
                <a:cxn ang="0">
                  <a:pos x="T8" y="T9"/>
                </a:cxn>
                <a:cxn ang="0">
                  <a:pos x="T10" y="T11"/>
                </a:cxn>
              </a:cxnLst>
              <a:rect l="0" t="0" r="r" b="b"/>
              <a:pathLst>
                <a:path w="333" h="220">
                  <a:moveTo>
                    <a:pt x="333" y="212"/>
                  </a:moveTo>
                  <a:lnTo>
                    <a:pt x="0" y="197"/>
                  </a:lnTo>
                  <a:lnTo>
                    <a:pt x="15" y="0"/>
                  </a:lnTo>
                  <a:lnTo>
                    <a:pt x="303" y="15"/>
                  </a:lnTo>
                  <a:lnTo>
                    <a:pt x="333" y="212"/>
                  </a:lnTo>
                  <a:lnTo>
                    <a:pt x="33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51" name="Freeform 362"/>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8 h 242"/>
                <a:gd name="T14" fmla="*/ 0 w 212"/>
                <a:gd name="T15" fmla="*/ 45 h 242"/>
                <a:gd name="T16" fmla="*/ 23 w 212"/>
                <a:gd name="T17" fmla="*/ 212 h 242"/>
                <a:gd name="T18" fmla="*/ 38 w 212"/>
                <a:gd name="T19" fmla="*/ 212 h 242"/>
                <a:gd name="T20" fmla="*/ 53 w 212"/>
                <a:gd name="T21" fmla="*/ 227 h 242"/>
                <a:gd name="T22" fmla="*/ 84 w 212"/>
                <a:gd name="T23" fmla="*/ 235 h 242"/>
                <a:gd name="T24" fmla="*/ 99 w 212"/>
                <a:gd name="T25" fmla="*/ 235 h 242"/>
                <a:gd name="T26" fmla="*/ 121 w 212"/>
                <a:gd name="T27" fmla="*/ 227 h 242"/>
                <a:gd name="T28" fmla="*/ 137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2" h="242">
                  <a:moveTo>
                    <a:pt x="205" y="0"/>
                  </a:moveTo>
                  <a:lnTo>
                    <a:pt x="152" y="45"/>
                  </a:lnTo>
                  <a:lnTo>
                    <a:pt x="114" y="53"/>
                  </a:lnTo>
                  <a:lnTo>
                    <a:pt x="91" y="53"/>
                  </a:lnTo>
                  <a:lnTo>
                    <a:pt x="106" y="45"/>
                  </a:lnTo>
                  <a:lnTo>
                    <a:pt x="91" y="45"/>
                  </a:lnTo>
                  <a:lnTo>
                    <a:pt x="68" y="38"/>
                  </a:lnTo>
                  <a:lnTo>
                    <a:pt x="0" y="45"/>
                  </a:lnTo>
                  <a:lnTo>
                    <a:pt x="23" y="212"/>
                  </a:lnTo>
                  <a:lnTo>
                    <a:pt x="38" y="212"/>
                  </a:lnTo>
                  <a:lnTo>
                    <a:pt x="53" y="227"/>
                  </a:lnTo>
                  <a:lnTo>
                    <a:pt x="84" y="235"/>
                  </a:lnTo>
                  <a:lnTo>
                    <a:pt x="99" y="235"/>
                  </a:lnTo>
                  <a:lnTo>
                    <a:pt x="121" y="227"/>
                  </a:lnTo>
                  <a:lnTo>
                    <a:pt x="137" y="242"/>
                  </a:lnTo>
                  <a:lnTo>
                    <a:pt x="152" y="227"/>
                  </a:lnTo>
                  <a:lnTo>
                    <a:pt x="159" y="197"/>
                  </a:lnTo>
                  <a:lnTo>
                    <a:pt x="174" y="204"/>
                  </a:lnTo>
                  <a:lnTo>
                    <a:pt x="174" y="182"/>
                  </a:lnTo>
                  <a:lnTo>
                    <a:pt x="205" y="151"/>
                  </a:lnTo>
                  <a:lnTo>
                    <a:pt x="212" y="106"/>
                  </a:lnTo>
                  <a:lnTo>
                    <a:pt x="212" y="91"/>
                  </a:lnTo>
                  <a:lnTo>
                    <a:pt x="20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2" name="Freeform 363"/>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8 h 242"/>
                <a:gd name="T14" fmla="*/ 0 w 212"/>
                <a:gd name="T15" fmla="*/ 45 h 242"/>
                <a:gd name="T16" fmla="*/ 23 w 212"/>
                <a:gd name="T17" fmla="*/ 212 h 242"/>
                <a:gd name="T18" fmla="*/ 38 w 212"/>
                <a:gd name="T19" fmla="*/ 212 h 242"/>
                <a:gd name="T20" fmla="*/ 53 w 212"/>
                <a:gd name="T21" fmla="*/ 227 h 242"/>
                <a:gd name="T22" fmla="*/ 84 w 212"/>
                <a:gd name="T23" fmla="*/ 235 h 242"/>
                <a:gd name="T24" fmla="*/ 99 w 212"/>
                <a:gd name="T25" fmla="*/ 235 h 242"/>
                <a:gd name="T26" fmla="*/ 121 w 212"/>
                <a:gd name="T27" fmla="*/ 227 h 242"/>
                <a:gd name="T28" fmla="*/ 137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 name="T46" fmla="*/ 205 w 212"/>
                <a:gd name="T47" fmla="*/ 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42">
                  <a:moveTo>
                    <a:pt x="205" y="0"/>
                  </a:moveTo>
                  <a:lnTo>
                    <a:pt x="152" y="45"/>
                  </a:lnTo>
                  <a:lnTo>
                    <a:pt x="114" y="53"/>
                  </a:lnTo>
                  <a:lnTo>
                    <a:pt x="91" y="53"/>
                  </a:lnTo>
                  <a:lnTo>
                    <a:pt x="106" y="45"/>
                  </a:lnTo>
                  <a:lnTo>
                    <a:pt x="91" y="45"/>
                  </a:lnTo>
                  <a:lnTo>
                    <a:pt x="68" y="38"/>
                  </a:lnTo>
                  <a:lnTo>
                    <a:pt x="0" y="45"/>
                  </a:lnTo>
                  <a:lnTo>
                    <a:pt x="23" y="212"/>
                  </a:lnTo>
                  <a:lnTo>
                    <a:pt x="38" y="212"/>
                  </a:lnTo>
                  <a:lnTo>
                    <a:pt x="53" y="227"/>
                  </a:lnTo>
                  <a:lnTo>
                    <a:pt x="84" y="235"/>
                  </a:lnTo>
                  <a:lnTo>
                    <a:pt x="99" y="235"/>
                  </a:lnTo>
                  <a:lnTo>
                    <a:pt x="121" y="227"/>
                  </a:lnTo>
                  <a:lnTo>
                    <a:pt x="137" y="242"/>
                  </a:lnTo>
                  <a:lnTo>
                    <a:pt x="152" y="227"/>
                  </a:lnTo>
                  <a:lnTo>
                    <a:pt x="159" y="197"/>
                  </a:lnTo>
                  <a:lnTo>
                    <a:pt x="174" y="204"/>
                  </a:lnTo>
                  <a:lnTo>
                    <a:pt x="174" y="182"/>
                  </a:lnTo>
                  <a:lnTo>
                    <a:pt x="205" y="151"/>
                  </a:lnTo>
                  <a:lnTo>
                    <a:pt x="212" y="106"/>
                  </a:lnTo>
                  <a:lnTo>
                    <a:pt x="212" y="91"/>
                  </a:lnTo>
                  <a:lnTo>
                    <a:pt x="205" y="0"/>
                  </a:lnTo>
                  <a:lnTo>
                    <a:pt x="20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53" name="Freeform 364"/>
            <p:cNvSpPr>
              <a:spLocks/>
            </p:cNvSpPr>
            <p:nvPr/>
          </p:nvSpPr>
          <p:spPr bwMode="auto">
            <a:xfrm>
              <a:off x="2551" y="2240"/>
              <a:ext cx="439" cy="227"/>
            </a:xfrm>
            <a:custGeom>
              <a:avLst/>
              <a:gdLst>
                <a:gd name="T0" fmla="*/ 439 w 439"/>
                <a:gd name="T1" fmla="*/ 227 h 227"/>
                <a:gd name="T2" fmla="*/ 393 w 439"/>
                <a:gd name="T3" fmla="*/ 212 h 227"/>
                <a:gd name="T4" fmla="*/ 348 w 439"/>
                <a:gd name="T5" fmla="*/ 219 h 227"/>
                <a:gd name="T6" fmla="*/ 340 w 439"/>
                <a:gd name="T7" fmla="*/ 227 h 227"/>
                <a:gd name="T8" fmla="*/ 325 w 439"/>
                <a:gd name="T9" fmla="*/ 212 h 227"/>
                <a:gd name="T10" fmla="*/ 318 w 439"/>
                <a:gd name="T11" fmla="*/ 219 h 227"/>
                <a:gd name="T12" fmla="*/ 303 w 439"/>
                <a:gd name="T13" fmla="*/ 212 h 227"/>
                <a:gd name="T14" fmla="*/ 295 w 439"/>
                <a:gd name="T15" fmla="*/ 227 h 227"/>
                <a:gd name="T16" fmla="*/ 295 w 439"/>
                <a:gd name="T17" fmla="*/ 212 h 227"/>
                <a:gd name="T18" fmla="*/ 280 w 439"/>
                <a:gd name="T19" fmla="*/ 219 h 227"/>
                <a:gd name="T20" fmla="*/ 265 w 439"/>
                <a:gd name="T21" fmla="*/ 204 h 227"/>
                <a:gd name="T22" fmla="*/ 250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1 h 227"/>
                <a:gd name="T34" fmla="*/ 144 w 439"/>
                <a:gd name="T35" fmla="*/ 166 h 227"/>
                <a:gd name="T36" fmla="*/ 151 w 439"/>
                <a:gd name="T37" fmla="*/ 45 h 227"/>
                <a:gd name="T38" fmla="*/ 0 w 439"/>
                <a:gd name="T39" fmla="*/ 37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9" y="227"/>
                  </a:moveTo>
                  <a:lnTo>
                    <a:pt x="393" y="212"/>
                  </a:lnTo>
                  <a:lnTo>
                    <a:pt x="348" y="219"/>
                  </a:lnTo>
                  <a:lnTo>
                    <a:pt x="340" y="227"/>
                  </a:lnTo>
                  <a:lnTo>
                    <a:pt x="325" y="212"/>
                  </a:lnTo>
                  <a:lnTo>
                    <a:pt x="318" y="219"/>
                  </a:lnTo>
                  <a:lnTo>
                    <a:pt x="303" y="212"/>
                  </a:lnTo>
                  <a:lnTo>
                    <a:pt x="295" y="227"/>
                  </a:lnTo>
                  <a:lnTo>
                    <a:pt x="295" y="212"/>
                  </a:lnTo>
                  <a:lnTo>
                    <a:pt x="280" y="219"/>
                  </a:lnTo>
                  <a:lnTo>
                    <a:pt x="265" y="204"/>
                  </a:lnTo>
                  <a:lnTo>
                    <a:pt x="250" y="212"/>
                  </a:lnTo>
                  <a:lnTo>
                    <a:pt x="242" y="197"/>
                  </a:lnTo>
                  <a:lnTo>
                    <a:pt x="227" y="204"/>
                  </a:lnTo>
                  <a:lnTo>
                    <a:pt x="189" y="189"/>
                  </a:lnTo>
                  <a:lnTo>
                    <a:pt x="181" y="174"/>
                  </a:lnTo>
                  <a:lnTo>
                    <a:pt x="159" y="181"/>
                  </a:lnTo>
                  <a:lnTo>
                    <a:pt x="144" y="166"/>
                  </a:lnTo>
                  <a:lnTo>
                    <a:pt x="151" y="45"/>
                  </a:lnTo>
                  <a:lnTo>
                    <a:pt x="0" y="37"/>
                  </a:lnTo>
                  <a:lnTo>
                    <a:pt x="0" y="0"/>
                  </a:lnTo>
                  <a:lnTo>
                    <a:pt x="53" y="7"/>
                  </a:lnTo>
                  <a:lnTo>
                    <a:pt x="424" y="15"/>
                  </a:lnTo>
                  <a:lnTo>
                    <a:pt x="424" y="45"/>
                  </a:lnTo>
                  <a:lnTo>
                    <a:pt x="439" y="121"/>
                  </a:lnTo>
                  <a:lnTo>
                    <a:pt x="43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4" name="Freeform 365"/>
            <p:cNvSpPr>
              <a:spLocks/>
            </p:cNvSpPr>
            <p:nvPr/>
          </p:nvSpPr>
          <p:spPr bwMode="auto">
            <a:xfrm>
              <a:off x="2551" y="2240"/>
              <a:ext cx="439" cy="234"/>
            </a:xfrm>
            <a:custGeom>
              <a:avLst/>
              <a:gdLst>
                <a:gd name="T0" fmla="*/ 439 w 439"/>
                <a:gd name="T1" fmla="*/ 227 h 234"/>
                <a:gd name="T2" fmla="*/ 393 w 439"/>
                <a:gd name="T3" fmla="*/ 212 h 234"/>
                <a:gd name="T4" fmla="*/ 348 w 439"/>
                <a:gd name="T5" fmla="*/ 219 h 234"/>
                <a:gd name="T6" fmla="*/ 340 w 439"/>
                <a:gd name="T7" fmla="*/ 227 h 234"/>
                <a:gd name="T8" fmla="*/ 325 w 439"/>
                <a:gd name="T9" fmla="*/ 212 h 234"/>
                <a:gd name="T10" fmla="*/ 318 w 439"/>
                <a:gd name="T11" fmla="*/ 219 h 234"/>
                <a:gd name="T12" fmla="*/ 303 w 439"/>
                <a:gd name="T13" fmla="*/ 212 h 234"/>
                <a:gd name="T14" fmla="*/ 295 w 439"/>
                <a:gd name="T15" fmla="*/ 227 h 234"/>
                <a:gd name="T16" fmla="*/ 295 w 439"/>
                <a:gd name="T17" fmla="*/ 212 h 234"/>
                <a:gd name="T18" fmla="*/ 280 w 439"/>
                <a:gd name="T19" fmla="*/ 219 h 234"/>
                <a:gd name="T20" fmla="*/ 265 w 439"/>
                <a:gd name="T21" fmla="*/ 204 h 234"/>
                <a:gd name="T22" fmla="*/ 250 w 439"/>
                <a:gd name="T23" fmla="*/ 212 h 234"/>
                <a:gd name="T24" fmla="*/ 242 w 439"/>
                <a:gd name="T25" fmla="*/ 197 h 234"/>
                <a:gd name="T26" fmla="*/ 227 w 439"/>
                <a:gd name="T27" fmla="*/ 204 h 234"/>
                <a:gd name="T28" fmla="*/ 189 w 439"/>
                <a:gd name="T29" fmla="*/ 189 h 234"/>
                <a:gd name="T30" fmla="*/ 181 w 439"/>
                <a:gd name="T31" fmla="*/ 174 h 234"/>
                <a:gd name="T32" fmla="*/ 159 w 439"/>
                <a:gd name="T33" fmla="*/ 181 h 234"/>
                <a:gd name="T34" fmla="*/ 144 w 439"/>
                <a:gd name="T35" fmla="*/ 166 h 234"/>
                <a:gd name="T36" fmla="*/ 151 w 439"/>
                <a:gd name="T37" fmla="*/ 45 h 234"/>
                <a:gd name="T38" fmla="*/ 0 w 439"/>
                <a:gd name="T39" fmla="*/ 37 h 234"/>
                <a:gd name="T40" fmla="*/ 0 w 439"/>
                <a:gd name="T41" fmla="*/ 0 h 234"/>
                <a:gd name="T42" fmla="*/ 53 w 439"/>
                <a:gd name="T43" fmla="*/ 7 h 234"/>
                <a:gd name="T44" fmla="*/ 424 w 439"/>
                <a:gd name="T45" fmla="*/ 15 h 234"/>
                <a:gd name="T46" fmla="*/ 424 w 439"/>
                <a:gd name="T47" fmla="*/ 45 h 234"/>
                <a:gd name="T48" fmla="*/ 439 w 439"/>
                <a:gd name="T49" fmla="*/ 121 h 234"/>
                <a:gd name="T50" fmla="*/ 439 w 439"/>
                <a:gd name="T51" fmla="*/ 227 h 234"/>
                <a:gd name="T52" fmla="*/ 439 w 439"/>
                <a:gd name="T5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4">
                  <a:moveTo>
                    <a:pt x="439" y="227"/>
                  </a:moveTo>
                  <a:lnTo>
                    <a:pt x="393" y="212"/>
                  </a:lnTo>
                  <a:lnTo>
                    <a:pt x="348" y="219"/>
                  </a:lnTo>
                  <a:lnTo>
                    <a:pt x="340" y="227"/>
                  </a:lnTo>
                  <a:lnTo>
                    <a:pt x="325" y="212"/>
                  </a:lnTo>
                  <a:lnTo>
                    <a:pt x="318" y="219"/>
                  </a:lnTo>
                  <a:lnTo>
                    <a:pt x="303" y="212"/>
                  </a:lnTo>
                  <a:lnTo>
                    <a:pt x="295" y="227"/>
                  </a:lnTo>
                  <a:lnTo>
                    <a:pt x="295" y="212"/>
                  </a:lnTo>
                  <a:lnTo>
                    <a:pt x="280" y="219"/>
                  </a:lnTo>
                  <a:lnTo>
                    <a:pt x="265" y="204"/>
                  </a:lnTo>
                  <a:lnTo>
                    <a:pt x="250" y="212"/>
                  </a:lnTo>
                  <a:lnTo>
                    <a:pt x="242" y="197"/>
                  </a:lnTo>
                  <a:lnTo>
                    <a:pt x="227" y="204"/>
                  </a:lnTo>
                  <a:lnTo>
                    <a:pt x="189" y="189"/>
                  </a:lnTo>
                  <a:lnTo>
                    <a:pt x="181" y="174"/>
                  </a:lnTo>
                  <a:lnTo>
                    <a:pt x="159" y="181"/>
                  </a:lnTo>
                  <a:lnTo>
                    <a:pt x="144" y="166"/>
                  </a:lnTo>
                  <a:lnTo>
                    <a:pt x="151" y="45"/>
                  </a:lnTo>
                  <a:lnTo>
                    <a:pt x="0" y="37"/>
                  </a:lnTo>
                  <a:lnTo>
                    <a:pt x="0" y="0"/>
                  </a:lnTo>
                  <a:lnTo>
                    <a:pt x="53" y="7"/>
                  </a:lnTo>
                  <a:lnTo>
                    <a:pt x="424" y="15"/>
                  </a:lnTo>
                  <a:lnTo>
                    <a:pt x="424" y="45"/>
                  </a:lnTo>
                  <a:lnTo>
                    <a:pt x="439" y="121"/>
                  </a:lnTo>
                  <a:lnTo>
                    <a:pt x="439" y="227"/>
                  </a:lnTo>
                  <a:lnTo>
                    <a:pt x="439"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55" name="Freeform 366"/>
            <p:cNvSpPr>
              <a:spLocks/>
            </p:cNvSpPr>
            <p:nvPr/>
          </p:nvSpPr>
          <p:spPr bwMode="auto">
            <a:xfrm>
              <a:off x="1590" y="1482"/>
              <a:ext cx="408" cy="341"/>
            </a:xfrm>
            <a:custGeom>
              <a:avLst/>
              <a:gdLst>
                <a:gd name="T0" fmla="*/ 393 w 408"/>
                <a:gd name="T1" fmla="*/ 98 h 341"/>
                <a:gd name="T2" fmla="*/ 302 w 408"/>
                <a:gd name="T3" fmla="*/ 75 h 341"/>
                <a:gd name="T4" fmla="*/ 196 w 408"/>
                <a:gd name="T5" fmla="*/ 75 h 341"/>
                <a:gd name="T6" fmla="*/ 174 w 408"/>
                <a:gd name="T7" fmla="*/ 60 h 341"/>
                <a:gd name="T8" fmla="*/ 151 w 408"/>
                <a:gd name="T9" fmla="*/ 68 h 341"/>
                <a:gd name="T10" fmla="*/ 128 w 408"/>
                <a:gd name="T11" fmla="*/ 53 h 341"/>
                <a:gd name="T12" fmla="*/ 136 w 408"/>
                <a:gd name="T13" fmla="*/ 22 h 341"/>
                <a:gd name="T14" fmla="*/ 121 w 408"/>
                <a:gd name="T15" fmla="*/ 15 h 341"/>
                <a:gd name="T16" fmla="*/ 113 w 408"/>
                <a:gd name="T17" fmla="*/ 7 h 341"/>
                <a:gd name="T18" fmla="*/ 106 w 408"/>
                <a:gd name="T19" fmla="*/ 7 h 341"/>
                <a:gd name="T20" fmla="*/ 90 w 408"/>
                <a:gd name="T21" fmla="*/ 0 h 341"/>
                <a:gd name="T22" fmla="*/ 38 w 408"/>
                <a:gd name="T23" fmla="*/ 144 h 341"/>
                <a:gd name="T24" fmla="*/ 0 w 408"/>
                <a:gd name="T25" fmla="*/ 197 h 341"/>
                <a:gd name="T26" fmla="*/ 0 w 408"/>
                <a:gd name="T27" fmla="*/ 257 h 341"/>
                <a:gd name="T28" fmla="*/ 196 w 408"/>
                <a:gd name="T29" fmla="*/ 310 h 341"/>
                <a:gd name="T30" fmla="*/ 333 w 408"/>
                <a:gd name="T31" fmla="*/ 341 h 341"/>
                <a:gd name="T32" fmla="*/ 363 w 408"/>
                <a:gd name="T33" fmla="*/ 212 h 341"/>
                <a:gd name="T34" fmla="*/ 355 w 408"/>
                <a:gd name="T35" fmla="*/ 189 h 341"/>
                <a:gd name="T36" fmla="*/ 408 w 408"/>
                <a:gd name="T37" fmla="*/ 121 h 341"/>
                <a:gd name="T38" fmla="*/ 393 w 408"/>
                <a:gd name="T39" fmla="*/ 9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8" h="341">
                  <a:moveTo>
                    <a:pt x="393" y="98"/>
                  </a:moveTo>
                  <a:lnTo>
                    <a:pt x="302" y="75"/>
                  </a:lnTo>
                  <a:lnTo>
                    <a:pt x="196" y="75"/>
                  </a:lnTo>
                  <a:lnTo>
                    <a:pt x="174" y="60"/>
                  </a:lnTo>
                  <a:lnTo>
                    <a:pt x="151" y="68"/>
                  </a:lnTo>
                  <a:lnTo>
                    <a:pt x="128" y="53"/>
                  </a:lnTo>
                  <a:lnTo>
                    <a:pt x="136" y="22"/>
                  </a:lnTo>
                  <a:lnTo>
                    <a:pt x="121" y="15"/>
                  </a:lnTo>
                  <a:lnTo>
                    <a:pt x="113" y="7"/>
                  </a:lnTo>
                  <a:lnTo>
                    <a:pt x="106" y="7"/>
                  </a:lnTo>
                  <a:lnTo>
                    <a:pt x="90" y="0"/>
                  </a:lnTo>
                  <a:lnTo>
                    <a:pt x="38" y="144"/>
                  </a:lnTo>
                  <a:lnTo>
                    <a:pt x="0" y="197"/>
                  </a:lnTo>
                  <a:lnTo>
                    <a:pt x="0" y="257"/>
                  </a:lnTo>
                  <a:lnTo>
                    <a:pt x="196" y="310"/>
                  </a:lnTo>
                  <a:lnTo>
                    <a:pt x="333" y="341"/>
                  </a:lnTo>
                  <a:lnTo>
                    <a:pt x="363" y="212"/>
                  </a:lnTo>
                  <a:lnTo>
                    <a:pt x="355" y="189"/>
                  </a:lnTo>
                  <a:lnTo>
                    <a:pt x="408" y="121"/>
                  </a:lnTo>
                  <a:lnTo>
                    <a:pt x="393" y="9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6" name="Freeform 367"/>
            <p:cNvSpPr>
              <a:spLocks/>
            </p:cNvSpPr>
            <p:nvPr/>
          </p:nvSpPr>
          <p:spPr bwMode="auto">
            <a:xfrm>
              <a:off x="1590" y="1482"/>
              <a:ext cx="408" cy="341"/>
            </a:xfrm>
            <a:custGeom>
              <a:avLst/>
              <a:gdLst>
                <a:gd name="T0" fmla="*/ 393 w 408"/>
                <a:gd name="T1" fmla="*/ 98 h 341"/>
                <a:gd name="T2" fmla="*/ 302 w 408"/>
                <a:gd name="T3" fmla="*/ 75 h 341"/>
                <a:gd name="T4" fmla="*/ 196 w 408"/>
                <a:gd name="T5" fmla="*/ 75 h 341"/>
                <a:gd name="T6" fmla="*/ 174 w 408"/>
                <a:gd name="T7" fmla="*/ 60 h 341"/>
                <a:gd name="T8" fmla="*/ 151 w 408"/>
                <a:gd name="T9" fmla="*/ 68 h 341"/>
                <a:gd name="T10" fmla="*/ 128 w 408"/>
                <a:gd name="T11" fmla="*/ 53 h 341"/>
                <a:gd name="T12" fmla="*/ 136 w 408"/>
                <a:gd name="T13" fmla="*/ 22 h 341"/>
                <a:gd name="T14" fmla="*/ 121 w 408"/>
                <a:gd name="T15" fmla="*/ 15 h 341"/>
                <a:gd name="T16" fmla="*/ 113 w 408"/>
                <a:gd name="T17" fmla="*/ 7 h 341"/>
                <a:gd name="T18" fmla="*/ 106 w 408"/>
                <a:gd name="T19" fmla="*/ 7 h 341"/>
                <a:gd name="T20" fmla="*/ 90 w 408"/>
                <a:gd name="T21" fmla="*/ 0 h 341"/>
                <a:gd name="T22" fmla="*/ 38 w 408"/>
                <a:gd name="T23" fmla="*/ 144 h 341"/>
                <a:gd name="T24" fmla="*/ 0 w 408"/>
                <a:gd name="T25" fmla="*/ 197 h 341"/>
                <a:gd name="T26" fmla="*/ 0 w 408"/>
                <a:gd name="T27" fmla="*/ 257 h 341"/>
                <a:gd name="T28" fmla="*/ 196 w 408"/>
                <a:gd name="T29" fmla="*/ 310 h 341"/>
                <a:gd name="T30" fmla="*/ 333 w 408"/>
                <a:gd name="T31" fmla="*/ 341 h 341"/>
                <a:gd name="T32" fmla="*/ 363 w 408"/>
                <a:gd name="T33" fmla="*/ 212 h 341"/>
                <a:gd name="T34" fmla="*/ 355 w 408"/>
                <a:gd name="T35" fmla="*/ 189 h 341"/>
                <a:gd name="T36" fmla="*/ 408 w 408"/>
                <a:gd name="T37" fmla="*/ 121 h 341"/>
                <a:gd name="T38" fmla="*/ 393 w 408"/>
                <a:gd name="T39" fmla="*/ 98 h 341"/>
                <a:gd name="T40" fmla="*/ 393 w 408"/>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341">
                  <a:moveTo>
                    <a:pt x="393" y="98"/>
                  </a:moveTo>
                  <a:lnTo>
                    <a:pt x="302" y="75"/>
                  </a:lnTo>
                  <a:lnTo>
                    <a:pt x="196" y="75"/>
                  </a:lnTo>
                  <a:lnTo>
                    <a:pt x="174" y="60"/>
                  </a:lnTo>
                  <a:lnTo>
                    <a:pt x="151" y="68"/>
                  </a:lnTo>
                  <a:lnTo>
                    <a:pt x="128" y="53"/>
                  </a:lnTo>
                  <a:lnTo>
                    <a:pt x="136" y="22"/>
                  </a:lnTo>
                  <a:lnTo>
                    <a:pt x="121" y="15"/>
                  </a:lnTo>
                  <a:lnTo>
                    <a:pt x="113" y="7"/>
                  </a:lnTo>
                  <a:lnTo>
                    <a:pt x="106" y="7"/>
                  </a:lnTo>
                  <a:lnTo>
                    <a:pt x="90" y="0"/>
                  </a:lnTo>
                  <a:lnTo>
                    <a:pt x="38" y="144"/>
                  </a:lnTo>
                  <a:lnTo>
                    <a:pt x="0" y="197"/>
                  </a:lnTo>
                  <a:lnTo>
                    <a:pt x="0" y="257"/>
                  </a:lnTo>
                  <a:lnTo>
                    <a:pt x="196" y="310"/>
                  </a:lnTo>
                  <a:lnTo>
                    <a:pt x="333" y="341"/>
                  </a:lnTo>
                  <a:lnTo>
                    <a:pt x="363" y="212"/>
                  </a:lnTo>
                  <a:lnTo>
                    <a:pt x="355" y="189"/>
                  </a:lnTo>
                  <a:lnTo>
                    <a:pt x="408" y="121"/>
                  </a:lnTo>
                  <a:lnTo>
                    <a:pt x="393" y="98"/>
                  </a:lnTo>
                  <a:lnTo>
                    <a:pt x="39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57" name="Freeform 368"/>
            <p:cNvSpPr>
              <a:spLocks/>
            </p:cNvSpPr>
            <p:nvPr/>
          </p:nvSpPr>
          <p:spPr bwMode="auto">
            <a:xfrm>
              <a:off x="3641" y="1830"/>
              <a:ext cx="295" cy="190"/>
            </a:xfrm>
            <a:custGeom>
              <a:avLst/>
              <a:gdLst>
                <a:gd name="T0" fmla="*/ 257 w 295"/>
                <a:gd name="T1" fmla="*/ 31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5 w 295"/>
                <a:gd name="T21" fmla="*/ 137 h 190"/>
                <a:gd name="T22" fmla="*/ 295 w 295"/>
                <a:gd name="T23" fmla="*/ 114 h 190"/>
                <a:gd name="T24" fmla="*/ 265 w 295"/>
                <a:gd name="T25" fmla="*/ 84 h 190"/>
                <a:gd name="T26" fmla="*/ 257 w 295"/>
                <a:gd name="T27" fmla="*/ 61 h 190"/>
                <a:gd name="T28" fmla="*/ 272 w 295"/>
                <a:gd name="T29" fmla="*/ 38 h 190"/>
                <a:gd name="T30" fmla="*/ 257 w 295"/>
                <a:gd name="T31"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90">
                  <a:moveTo>
                    <a:pt x="257" y="31"/>
                  </a:moveTo>
                  <a:lnTo>
                    <a:pt x="249" y="8"/>
                  </a:lnTo>
                  <a:lnTo>
                    <a:pt x="234" y="0"/>
                  </a:lnTo>
                  <a:lnTo>
                    <a:pt x="30" y="38"/>
                  </a:lnTo>
                  <a:lnTo>
                    <a:pt x="30" y="23"/>
                  </a:lnTo>
                  <a:lnTo>
                    <a:pt x="0" y="46"/>
                  </a:lnTo>
                  <a:lnTo>
                    <a:pt x="7" y="137"/>
                  </a:lnTo>
                  <a:lnTo>
                    <a:pt x="22" y="190"/>
                  </a:lnTo>
                  <a:lnTo>
                    <a:pt x="68" y="182"/>
                  </a:lnTo>
                  <a:lnTo>
                    <a:pt x="249" y="152"/>
                  </a:lnTo>
                  <a:lnTo>
                    <a:pt x="265" y="137"/>
                  </a:lnTo>
                  <a:lnTo>
                    <a:pt x="295" y="114"/>
                  </a:lnTo>
                  <a:lnTo>
                    <a:pt x="265" y="84"/>
                  </a:lnTo>
                  <a:lnTo>
                    <a:pt x="257" y="61"/>
                  </a:lnTo>
                  <a:lnTo>
                    <a:pt x="272" y="38"/>
                  </a:lnTo>
                  <a:lnTo>
                    <a:pt x="257" y="3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8" name="Freeform 369"/>
            <p:cNvSpPr>
              <a:spLocks/>
            </p:cNvSpPr>
            <p:nvPr/>
          </p:nvSpPr>
          <p:spPr bwMode="auto">
            <a:xfrm>
              <a:off x="3641" y="1830"/>
              <a:ext cx="295" cy="190"/>
            </a:xfrm>
            <a:custGeom>
              <a:avLst/>
              <a:gdLst>
                <a:gd name="T0" fmla="*/ 257 w 295"/>
                <a:gd name="T1" fmla="*/ 31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5 w 295"/>
                <a:gd name="T21" fmla="*/ 137 h 190"/>
                <a:gd name="T22" fmla="*/ 295 w 295"/>
                <a:gd name="T23" fmla="*/ 114 h 190"/>
                <a:gd name="T24" fmla="*/ 265 w 295"/>
                <a:gd name="T25" fmla="*/ 84 h 190"/>
                <a:gd name="T26" fmla="*/ 257 w 295"/>
                <a:gd name="T27" fmla="*/ 61 h 190"/>
                <a:gd name="T28" fmla="*/ 272 w 295"/>
                <a:gd name="T29" fmla="*/ 38 h 190"/>
                <a:gd name="T30" fmla="*/ 257 w 295"/>
                <a:gd name="T31" fmla="*/ 31 h 190"/>
                <a:gd name="T32" fmla="*/ 257 w 295"/>
                <a:gd name="T33" fmla="*/ 3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90">
                  <a:moveTo>
                    <a:pt x="257" y="31"/>
                  </a:moveTo>
                  <a:lnTo>
                    <a:pt x="249" y="8"/>
                  </a:lnTo>
                  <a:lnTo>
                    <a:pt x="234" y="0"/>
                  </a:lnTo>
                  <a:lnTo>
                    <a:pt x="30" y="38"/>
                  </a:lnTo>
                  <a:lnTo>
                    <a:pt x="30" y="23"/>
                  </a:lnTo>
                  <a:lnTo>
                    <a:pt x="0" y="46"/>
                  </a:lnTo>
                  <a:lnTo>
                    <a:pt x="7" y="137"/>
                  </a:lnTo>
                  <a:lnTo>
                    <a:pt x="22" y="190"/>
                  </a:lnTo>
                  <a:lnTo>
                    <a:pt x="68" y="182"/>
                  </a:lnTo>
                  <a:lnTo>
                    <a:pt x="249" y="152"/>
                  </a:lnTo>
                  <a:lnTo>
                    <a:pt x="265" y="137"/>
                  </a:lnTo>
                  <a:lnTo>
                    <a:pt x="295" y="114"/>
                  </a:lnTo>
                  <a:lnTo>
                    <a:pt x="265" y="84"/>
                  </a:lnTo>
                  <a:lnTo>
                    <a:pt x="257" y="61"/>
                  </a:lnTo>
                  <a:lnTo>
                    <a:pt x="272" y="38"/>
                  </a:lnTo>
                  <a:lnTo>
                    <a:pt x="257" y="31"/>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59" name="Freeform 370"/>
            <p:cNvSpPr>
              <a:spLocks/>
            </p:cNvSpPr>
            <p:nvPr/>
          </p:nvSpPr>
          <p:spPr bwMode="auto">
            <a:xfrm>
              <a:off x="4042" y="1785"/>
              <a:ext cx="22" cy="53"/>
            </a:xfrm>
            <a:custGeom>
              <a:avLst/>
              <a:gdLst>
                <a:gd name="T0" fmla="*/ 22 w 22"/>
                <a:gd name="T1" fmla="*/ 15 h 53"/>
                <a:gd name="T2" fmla="*/ 15 w 22"/>
                <a:gd name="T3" fmla="*/ 0 h 53"/>
                <a:gd name="T4" fmla="*/ 0 w 22"/>
                <a:gd name="T5" fmla="*/ 7 h 53"/>
                <a:gd name="T6" fmla="*/ 7 w 22"/>
                <a:gd name="T7" fmla="*/ 45 h 53"/>
                <a:gd name="T8" fmla="*/ 7 w 22"/>
                <a:gd name="T9" fmla="*/ 53 h 53"/>
                <a:gd name="T10" fmla="*/ 22 w 22"/>
                <a:gd name="T11" fmla="*/ 45 h 53"/>
                <a:gd name="T12" fmla="*/ 22 w 22"/>
                <a:gd name="T13" fmla="*/ 15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22" y="15"/>
                  </a:moveTo>
                  <a:lnTo>
                    <a:pt x="15" y="0"/>
                  </a:lnTo>
                  <a:lnTo>
                    <a:pt x="0" y="7"/>
                  </a:lnTo>
                  <a:lnTo>
                    <a:pt x="7" y="45"/>
                  </a:lnTo>
                  <a:lnTo>
                    <a:pt x="7" y="53"/>
                  </a:lnTo>
                  <a:lnTo>
                    <a:pt x="22" y="45"/>
                  </a:lnTo>
                  <a:lnTo>
                    <a:pt x="22"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0" name="Freeform 371"/>
            <p:cNvSpPr>
              <a:spLocks/>
            </p:cNvSpPr>
            <p:nvPr/>
          </p:nvSpPr>
          <p:spPr bwMode="auto">
            <a:xfrm>
              <a:off x="4042" y="1785"/>
              <a:ext cx="22" cy="53"/>
            </a:xfrm>
            <a:custGeom>
              <a:avLst/>
              <a:gdLst>
                <a:gd name="T0" fmla="*/ 22 w 22"/>
                <a:gd name="T1" fmla="*/ 15 h 53"/>
                <a:gd name="T2" fmla="*/ 15 w 22"/>
                <a:gd name="T3" fmla="*/ 0 h 53"/>
                <a:gd name="T4" fmla="*/ 0 w 22"/>
                <a:gd name="T5" fmla="*/ 7 h 53"/>
                <a:gd name="T6" fmla="*/ 7 w 22"/>
                <a:gd name="T7" fmla="*/ 45 h 53"/>
                <a:gd name="T8" fmla="*/ 7 w 22"/>
                <a:gd name="T9" fmla="*/ 53 h 53"/>
                <a:gd name="T10" fmla="*/ 22 w 22"/>
                <a:gd name="T11" fmla="*/ 45 h 53"/>
                <a:gd name="T12" fmla="*/ 22 w 22"/>
                <a:gd name="T13" fmla="*/ 15 h 53"/>
                <a:gd name="T14" fmla="*/ 22 w 22"/>
                <a:gd name="T15" fmla="*/ 2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3">
                  <a:moveTo>
                    <a:pt x="22" y="15"/>
                  </a:moveTo>
                  <a:lnTo>
                    <a:pt x="15" y="0"/>
                  </a:lnTo>
                  <a:lnTo>
                    <a:pt x="0" y="7"/>
                  </a:lnTo>
                  <a:lnTo>
                    <a:pt x="7" y="45"/>
                  </a:lnTo>
                  <a:lnTo>
                    <a:pt x="7" y="53"/>
                  </a:lnTo>
                  <a:lnTo>
                    <a:pt x="22" y="45"/>
                  </a:lnTo>
                  <a:lnTo>
                    <a:pt x="22" y="15"/>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1" name="Freeform 372"/>
            <p:cNvSpPr>
              <a:spLocks/>
            </p:cNvSpPr>
            <p:nvPr/>
          </p:nvSpPr>
          <p:spPr bwMode="auto">
            <a:xfrm>
              <a:off x="4072" y="1808"/>
              <a:ext cx="8" cy="7"/>
            </a:xfrm>
            <a:custGeom>
              <a:avLst/>
              <a:gdLst>
                <a:gd name="T0" fmla="*/ 0 w 8"/>
                <a:gd name="T1" fmla="*/ 0 h 7"/>
                <a:gd name="T2" fmla="*/ 8 w 8"/>
                <a:gd name="T3" fmla="*/ 0 h 7"/>
                <a:gd name="T4" fmla="*/ 8 w 8"/>
                <a:gd name="T5" fmla="*/ 7 h 7"/>
                <a:gd name="T6" fmla="*/ 0 w 8"/>
                <a:gd name="T7" fmla="*/ 0 h 7"/>
              </a:gdLst>
              <a:ahLst/>
              <a:cxnLst>
                <a:cxn ang="0">
                  <a:pos x="T0" y="T1"/>
                </a:cxn>
                <a:cxn ang="0">
                  <a:pos x="T2" y="T3"/>
                </a:cxn>
                <a:cxn ang="0">
                  <a:pos x="T4" y="T5"/>
                </a:cxn>
                <a:cxn ang="0">
                  <a:pos x="T6" y="T7"/>
                </a:cxn>
              </a:cxnLst>
              <a:rect l="0" t="0" r="r" b="b"/>
              <a:pathLst>
                <a:path w="8" h="7">
                  <a:moveTo>
                    <a:pt x="0" y="0"/>
                  </a:moveTo>
                  <a:lnTo>
                    <a:pt x="8" y="0"/>
                  </a:lnTo>
                  <a:lnTo>
                    <a:pt x="8" y="7"/>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2" name="Freeform 373"/>
            <p:cNvSpPr>
              <a:spLocks/>
            </p:cNvSpPr>
            <p:nvPr/>
          </p:nvSpPr>
          <p:spPr bwMode="auto">
            <a:xfrm>
              <a:off x="4072" y="1808"/>
              <a:ext cx="8" cy="7"/>
            </a:xfrm>
            <a:custGeom>
              <a:avLst/>
              <a:gdLst>
                <a:gd name="T0" fmla="*/ 0 w 8"/>
                <a:gd name="T1" fmla="*/ 0 h 7"/>
                <a:gd name="T2" fmla="*/ 8 w 8"/>
                <a:gd name="T3" fmla="*/ 0 h 7"/>
                <a:gd name="T4" fmla="*/ 8 w 8"/>
                <a:gd name="T5" fmla="*/ 7 h 7"/>
                <a:gd name="T6" fmla="*/ 0 w 8"/>
                <a:gd name="T7" fmla="*/ 0 h 7"/>
                <a:gd name="T8" fmla="*/ 0 w 8"/>
                <a:gd name="T9" fmla="*/ 7 h 7"/>
              </a:gdLst>
              <a:ahLst/>
              <a:cxnLst>
                <a:cxn ang="0">
                  <a:pos x="T0" y="T1"/>
                </a:cxn>
                <a:cxn ang="0">
                  <a:pos x="T2" y="T3"/>
                </a:cxn>
                <a:cxn ang="0">
                  <a:pos x="T4" y="T5"/>
                </a:cxn>
                <a:cxn ang="0">
                  <a:pos x="T6" y="T7"/>
                </a:cxn>
                <a:cxn ang="0">
                  <a:pos x="T8" y="T9"/>
                </a:cxn>
              </a:cxnLst>
              <a:rect l="0" t="0" r="r" b="b"/>
              <a:pathLst>
                <a:path w="8" h="7">
                  <a:moveTo>
                    <a:pt x="0" y="0"/>
                  </a:moveTo>
                  <a:lnTo>
                    <a:pt x="8" y="0"/>
                  </a:lnTo>
                  <a:lnTo>
                    <a:pt x="8" y="7"/>
                  </a:lnTo>
                  <a:lnTo>
                    <a:pt x="0" y="0"/>
                  </a:lnTo>
                  <a:lnTo>
                    <a:pt x="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3" name="Freeform 374"/>
            <p:cNvSpPr>
              <a:spLocks/>
            </p:cNvSpPr>
            <p:nvPr/>
          </p:nvSpPr>
          <p:spPr bwMode="auto">
            <a:xfrm>
              <a:off x="3565" y="2315"/>
              <a:ext cx="257" cy="197"/>
            </a:xfrm>
            <a:custGeom>
              <a:avLst/>
              <a:gdLst>
                <a:gd name="T0" fmla="*/ 257 w 257"/>
                <a:gd name="T1" fmla="*/ 61 h 197"/>
                <a:gd name="T2" fmla="*/ 189 w 257"/>
                <a:gd name="T3" fmla="*/ 8 h 197"/>
                <a:gd name="T4" fmla="*/ 129 w 257"/>
                <a:gd name="T5" fmla="*/ 15 h 197"/>
                <a:gd name="T6" fmla="*/ 114 w 257"/>
                <a:gd name="T7" fmla="*/ 0 h 197"/>
                <a:gd name="T8" fmla="*/ 45 w 257"/>
                <a:gd name="T9" fmla="*/ 8 h 197"/>
                <a:gd name="T10" fmla="*/ 8 w 257"/>
                <a:gd name="T11" fmla="*/ 23 h 197"/>
                <a:gd name="T12" fmla="*/ 0 w 257"/>
                <a:gd name="T13" fmla="*/ 46 h 197"/>
                <a:gd name="T14" fmla="*/ 30 w 257"/>
                <a:gd name="T15" fmla="*/ 53 h 197"/>
                <a:gd name="T16" fmla="*/ 45 w 257"/>
                <a:gd name="T17" fmla="*/ 91 h 197"/>
                <a:gd name="T18" fmla="*/ 114 w 257"/>
                <a:gd name="T19" fmla="*/ 137 h 197"/>
                <a:gd name="T20" fmla="*/ 136 w 257"/>
                <a:gd name="T21" fmla="*/ 182 h 197"/>
                <a:gd name="T22" fmla="*/ 151 w 257"/>
                <a:gd name="T23" fmla="*/ 197 h 197"/>
                <a:gd name="T24" fmla="*/ 159 w 257"/>
                <a:gd name="T25" fmla="*/ 159 h 197"/>
                <a:gd name="T26" fmla="*/ 182 w 257"/>
                <a:gd name="T27" fmla="*/ 159 h 197"/>
                <a:gd name="T28" fmla="*/ 182 w 257"/>
                <a:gd name="T29" fmla="*/ 144 h 197"/>
                <a:gd name="T30" fmla="*/ 189 w 257"/>
                <a:gd name="T31" fmla="*/ 159 h 197"/>
                <a:gd name="T32" fmla="*/ 197 w 257"/>
                <a:gd name="T33" fmla="*/ 152 h 197"/>
                <a:gd name="T34" fmla="*/ 189 w 257"/>
                <a:gd name="T35" fmla="*/ 152 h 197"/>
                <a:gd name="T36" fmla="*/ 197 w 257"/>
                <a:gd name="T37" fmla="*/ 144 h 197"/>
                <a:gd name="T38" fmla="*/ 197 w 257"/>
                <a:gd name="T39" fmla="*/ 137 h 197"/>
                <a:gd name="T40" fmla="*/ 204 w 257"/>
                <a:gd name="T41" fmla="*/ 137 h 197"/>
                <a:gd name="T42" fmla="*/ 227 w 257"/>
                <a:gd name="T43" fmla="*/ 114 h 197"/>
                <a:gd name="T44" fmla="*/ 227 w 257"/>
                <a:gd name="T45" fmla="*/ 91 h 197"/>
                <a:gd name="T46" fmla="*/ 235 w 257"/>
                <a:gd name="T47" fmla="*/ 84 h 197"/>
                <a:gd name="T48" fmla="*/ 235 w 257"/>
                <a:gd name="T49" fmla="*/ 99 h 197"/>
                <a:gd name="T50" fmla="*/ 257 w 257"/>
                <a:gd name="T51"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97">
                  <a:moveTo>
                    <a:pt x="257" y="61"/>
                  </a:moveTo>
                  <a:lnTo>
                    <a:pt x="189" y="8"/>
                  </a:lnTo>
                  <a:lnTo>
                    <a:pt x="129" y="15"/>
                  </a:lnTo>
                  <a:lnTo>
                    <a:pt x="114" y="0"/>
                  </a:lnTo>
                  <a:lnTo>
                    <a:pt x="45" y="8"/>
                  </a:lnTo>
                  <a:lnTo>
                    <a:pt x="8" y="23"/>
                  </a:lnTo>
                  <a:lnTo>
                    <a:pt x="0" y="46"/>
                  </a:lnTo>
                  <a:lnTo>
                    <a:pt x="30" y="53"/>
                  </a:lnTo>
                  <a:lnTo>
                    <a:pt x="45" y="91"/>
                  </a:lnTo>
                  <a:lnTo>
                    <a:pt x="114" y="137"/>
                  </a:lnTo>
                  <a:lnTo>
                    <a:pt x="136" y="182"/>
                  </a:lnTo>
                  <a:lnTo>
                    <a:pt x="151" y="197"/>
                  </a:lnTo>
                  <a:lnTo>
                    <a:pt x="159" y="159"/>
                  </a:lnTo>
                  <a:lnTo>
                    <a:pt x="182" y="159"/>
                  </a:lnTo>
                  <a:lnTo>
                    <a:pt x="182" y="144"/>
                  </a:lnTo>
                  <a:lnTo>
                    <a:pt x="189" y="159"/>
                  </a:lnTo>
                  <a:lnTo>
                    <a:pt x="197" y="152"/>
                  </a:lnTo>
                  <a:lnTo>
                    <a:pt x="189" y="152"/>
                  </a:lnTo>
                  <a:lnTo>
                    <a:pt x="197" y="144"/>
                  </a:lnTo>
                  <a:lnTo>
                    <a:pt x="197" y="137"/>
                  </a:lnTo>
                  <a:lnTo>
                    <a:pt x="204" y="137"/>
                  </a:lnTo>
                  <a:lnTo>
                    <a:pt x="227" y="114"/>
                  </a:lnTo>
                  <a:lnTo>
                    <a:pt x="227" y="91"/>
                  </a:lnTo>
                  <a:lnTo>
                    <a:pt x="235" y="84"/>
                  </a:lnTo>
                  <a:lnTo>
                    <a:pt x="235" y="99"/>
                  </a:lnTo>
                  <a:lnTo>
                    <a:pt x="257"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4" name="Freeform 375"/>
            <p:cNvSpPr>
              <a:spLocks/>
            </p:cNvSpPr>
            <p:nvPr/>
          </p:nvSpPr>
          <p:spPr bwMode="auto">
            <a:xfrm>
              <a:off x="3565" y="2315"/>
              <a:ext cx="257" cy="197"/>
            </a:xfrm>
            <a:custGeom>
              <a:avLst/>
              <a:gdLst>
                <a:gd name="T0" fmla="*/ 257 w 257"/>
                <a:gd name="T1" fmla="*/ 61 h 197"/>
                <a:gd name="T2" fmla="*/ 189 w 257"/>
                <a:gd name="T3" fmla="*/ 8 h 197"/>
                <a:gd name="T4" fmla="*/ 129 w 257"/>
                <a:gd name="T5" fmla="*/ 15 h 197"/>
                <a:gd name="T6" fmla="*/ 114 w 257"/>
                <a:gd name="T7" fmla="*/ 0 h 197"/>
                <a:gd name="T8" fmla="*/ 45 w 257"/>
                <a:gd name="T9" fmla="*/ 8 h 197"/>
                <a:gd name="T10" fmla="*/ 8 w 257"/>
                <a:gd name="T11" fmla="*/ 23 h 197"/>
                <a:gd name="T12" fmla="*/ 0 w 257"/>
                <a:gd name="T13" fmla="*/ 46 h 197"/>
                <a:gd name="T14" fmla="*/ 30 w 257"/>
                <a:gd name="T15" fmla="*/ 53 h 197"/>
                <a:gd name="T16" fmla="*/ 45 w 257"/>
                <a:gd name="T17" fmla="*/ 91 h 197"/>
                <a:gd name="T18" fmla="*/ 114 w 257"/>
                <a:gd name="T19" fmla="*/ 137 h 197"/>
                <a:gd name="T20" fmla="*/ 136 w 257"/>
                <a:gd name="T21" fmla="*/ 182 h 197"/>
                <a:gd name="T22" fmla="*/ 151 w 257"/>
                <a:gd name="T23" fmla="*/ 197 h 197"/>
                <a:gd name="T24" fmla="*/ 159 w 257"/>
                <a:gd name="T25" fmla="*/ 159 h 197"/>
                <a:gd name="T26" fmla="*/ 182 w 257"/>
                <a:gd name="T27" fmla="*/ 159 h 197"/>
                <a:gd name="T28" fmla="*/ 182 w 257"/>
                <a:gd name="T29" fmla="*/ 144 h 197"/>
                <a:gd name="T30" fmla="*/ 189 w 257"/>
                <a:gd name="T31" fmla="*/ 159 h 197"/>
                <a:gd name="T32" fmla="*/ 197 w 257"/>
                <a:gd name="T33" fmla="*/ 152 h 197"/>
                <a:gd name="T34" fmla="*/ 189 w 257"/>
                <a:gd name="T35" fmla="*/ 152 h 197"/>
                <a:gd name="T36" fmla="*/ 197 w 257"/>
                <a:gd name="T37" fmla="*/ 144 h 197"/>
                <a:gd name="T38" fmla="*/ 197 w 257"/>
                <a:gd name="T39" fmla="*/ 137 h 197"/>
                <a:gd name="T40" fmla="*/ 204 w 257"/>
                <a:gd name="T41" fmla="*/ 137 h 197"/>
                <a:gd name="T42" fmla="*/ 227 w 257"/>
                <a:gd name="T43" fmla="*/ 114 h 197"/>
                <a:gd name="T44" fmla="*/ 227 w 257"/>
                <a:gd name="T45" fmla="*/ 91 h 197"/>
                <a:gd name="T46" fmla="*/ 235 w 257"/>
                <a:gd name="T47" fmla="*/ 84 h 197"/>
                <a:gd name="T48" fmla="*/ 235 w 257"/>
                <a:gd name="T49" fmla="*/ 99 h 197"/>
                <a:gd name="T50" fmla="*/ 257 w 257"/>
                <a:gd name="T51" fmla="*/ 61 h 197"/>
                <a:gd name="T52" fmla="*/ 257 w 257"/>
                <a:gd name="T53" fmla="*/ 6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97">
                  <a:moveTo>
                    <a:pt x="257" y="61"/>
                  </a:moveTo>
                  <a:lnTo>
                    <a:pt x="189" y="8"/>
                  </a:lnTo>
                  <a:lnTo>
                    <a:pt x="129" y="15"/>
                  </a:lnTo>
                  <a:lnTo>
                    <a:pt x="114" y="0"/>
                  </a:lnTo>
                  <a:lnTo>
                    <a:pt x="45" y="8"/>
                  </a:lnTo>
                  <a:lnTo>
                    <a:pt x="8" y="23"/>
                  </a:lnTo>
                  <a:lnTo>
                    <a:pt x="0" y="46"/>
                  </a:lnTo>
                  <a:lnTo>
                    <a:pt x="30" y="53"/>
                  </a:lnTo>
                  <a:lnTo>
                    <a:pt x="45" y="91"/>
                  </a:lnTo>
                  <a:lnTo>
                    <a:pt x="114" y="137"/>
                  </a:lnTo>
                  <a:lnTo>
                    <a:pt x="136" y="182"/>
                  </a:lnTo>
                  <a:lnTo>
                    <a:pt x="151" y="197"/>
                  </a:lnTo>
                  <a:lnTo>
                    <a:pt x="159" y="159"/>
                  </a:lnTo>
                  <a:lnTo>
                    <a:pt x="182" y="159"/>
                  </a:lnTo>
                  <a:lnTo>
                    <a:pt x="182" y="144"/>
                  </a:lnTo>
                  <a:lnTo>
                    <a:pt x="189" y="159"/>
                  </a:lnTo>
                  <a:lnTo>
                    <a:pt x="197" y="152"/>
                  </a:lnTo>
                  <a:lnTo>
                    <a:pt x="189" y="152"/>
                  </a:lnTo>
                  <a:lnTo>
                    <a:pt x="197" y="144"/>
                  </a:lnTo>
                  <a:lnTo>
                    <a:pt x="197" y="137"/>
                  </a:lnTo>
                  <a:lnTo>
                    <a:pt x="204" y="137"/>
                  </a:lnTo>
                  <a:lnTo>
                    <a:pt x="227" y="114"/>
                  </a:lnTo>
                  <a:lnTo>
                    <a:pt x="227" y="91"/>
                  </a:lnTo>
                  <a:lnTo>
                    <a:pt x="235" y="84"/>
                  </a:lnTo>
                  <a:lnTo>
                    <a:pt x="235" y="99"/>
                  </a:lnTo>
                  <a:lnTo>
                    <a:pt x="257" y="61"/>
                  </a:lnTo>
                  <a:lnTo>
                    <a:pt x="257" y="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5" name="Freeform 376"/>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90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8" y="212"/>
                  </a:lnTo>
                  <a:lnTo>
                    <a:pt x="280" y="212"/>
                  </a:lnTo>
                  <a:lnTo>
                    <a:pt x="257" y="197"/>
                  </a:lnTo>
                  <a:lnTo>
                    <a:pt x="0" y="182"/>
                  </a:lnTo>
                  <a:lnTo>
                    <a:pt x="7" y="53"/>
                  </a:lnTo>
                  <a:lnTo>
                    <a:pt x="15" y="0"/>
                  </a:lnTo>
                  <a:lnTo>
                    <a:pt x="348" y="15"/>
                  </a:lnTo>
                  <a:lnTo>
                    <a:pt x="333" y="30"/>
                  </a:lnTo>
                  <a:lnTo>
                    <a:pt x="348" y="53"/>
                  </a:lnTo>
                  <a:lnTo>
                    <a:pt x="348" y="167"/>
                  </a:lnTo>
                  <a:lnTo>
                    <a:pt x="340" y="167"/>
                  </a:lnTo>
                  <a:lnTo>
                    <a:pt x="348" y="190"/>
                  </a:lnTo>
                  <a:lnTo>
                    <a:pt x="340" y="22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6" name="Freeform 377"/>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90 h 235"/>
                <a:gd name="T28" fmla="*/ 340 w 348"/>
                <a:gd name="T29" fmla="*/ 220 h 235"/>
                <a:gd name="T30" fmla="*/ 340 w 348"/>
                <a:gd name="T31" fmla="*/ 2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8" y="212"/>
                  </a:lnTo>
                  <a:lnTo>
                    <a:pt x="280" y="212"/>
                  </a:lnTo>
                  <a:lnTo>
                    <a:pt x="257" y="197"/>
                  </a:lnTo>
                  <a:lnTo>
                    <a:pt x="0" y="182"/>
                  </a:lnTo>
                  <a:lnTo>
                    <a:pt x="7" y="53"/>
                  </a:lnTo>
                  <a:lnTo>
                    <a:pt x="15" y="0"/>
                  </a:lnTo>
                  <a:lnTo>
                    <a:pt x="348" y="15"/>
                  </a:lnTo>
                  <a:lnTo>
                    <a:pt x="333" y="30"/>
                  </a:lnTo>
                  <a:lnTo>
                    <a:pt x="348" y="53"/>
                  </a:lnTo>
                  <a:lnTo>
                    <a:pt x="348" y="167"/>
                  </a:lnTo>
                  <a:lnTo>
                    <a:pt x="340" y="167"/>
                  </a:lnTo>
                  <a:lnTo>
                    <a:pt x="348" y="190"/>
                  </a:lnTo>
                  <a:lnTo>
                    <a:pt x="340" y="220"/>
                  </a:lnTo>
                  <a:lnTo>
                    <a:pt x="340" y="2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7" name="Freeform 378"/>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5 h 144"/>
                <a:gd name="T8" fmla="*/ 386 w 431"/>
                <a:gd name="T9" fmla="*/ 38 h 144"/>
                <a:gd name="T10" fmla="*/ 371 w 431"/>
                <a:gd name="T11" fmla="*/ 61 h 144"/>
                <a:gd name="T12" fmla="*/ 333 w 431"/>
                <a:gd name="T13" fmla="*/ 83 h 144"/>
                <a:gd name="T14" fmla="*/ 325 w 431"/>
                <a:gd name="T15" fmla="*/ 98 h 144"/>
                <a:gd name="T16" fmla="*/ 310 w 431"/>
                <a:gd name="T17" fmla="*/ 98 h 144"/>
                <a:gd name="T18" fmla="*/ 310 w 431"/>
                <a:gd name="T19" fmla="*/ 114 h 144"/>
                <a:gd name="T20" fmla="*/ 242 w 431"/>
                <a:gd name="T21" fmla="*/ 121 h 144"/>
                <a:gd name="T22" fmla="*/ 113 w 431"/>
                <a:gd name="T23" fmla="*/ 136 h 144"/>
                <a:gd name="T24" fmla="*/ 0 w 431"/>
                <a:gd name="T25" fmla="*/ 144 h 144"/>
                <a:gd name="T26" fmla="*/ 15 w 431"/>
                <a:gd name="T27" fmla="*/ 136 h 144"/>
                <a:gd name="T28" fmla="*/ 7 w 431"/>
                <a:gd name="T29" fmla="*/ 114 h 144"/>
                <a:gd name="T30" fmla="*/ 22 w 431"/>
                <a:gd name="T31" fmla="*/ 106 h 144"/>
                <a:gd name="T32" fmla="*/ 15 w 431"/>
                <a:gd name="T33" fmla="*/ 98 h 144"/>
                <a:gd name="T34" fmla="*/ 30 w 431"/>
                <a:gd name="T35" fmla="*/ 83 h 144"/>
                <a:gd name="T36" fmla="*/ 30 w 431"/>
                <a:gd name="T37" fmla="*/ 76 h 144"/>
                <a:gd name="T38" fmla="*/ 38 w 431"/>
                <a:gd name="T39" fmla="*/ 45 h 144"/>
                <a:gd name="T40" fmla="*/ 113 w 431"/>
                <a:gd name="T41" fmla="*/ 38 h 144"/>
                <a:gd name="T42" fmla="*/ 106 w 431"/>
                <a:gd name="T43" fmla="*/ 30 h 144"/>
                <a:gd name="T44" fmla="*/ 333 w 431"/>
                <a:gd name="T45" fmla="*/ 8 h 144"/>
                <a:gd name="T46" fmla="*/ 431 w 43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144">
                  <a:moveTo>
                    <a:pt x="431" y="0"/>
                  </a:moveTo>
                  <a:lnTo>
                    <a:pt x="431" y="15"/>
                  </a:lnTo>
                  <a:lnTo>
                    <a:pt x="416" y="30"/>
                  </a:lnTo>
                  <a:lnTo>
                    <a:pt x="393" y="45"/>
                  </a:lnTo>
                  <a:lnTo>
                    <a:pt x="386" y="38"/>
                  </a:lnTo>
                  <a:lnTo>
                    <a:pt x="371" y="61"/>
                  </a:lnTo>
                  <a:lnTo>
                    <a:pt x="333" y="83"/>
                  </a:lnTo>
                  <a:lnTo>
                    <a:pt x="325" y="98"/>
                  </a:lnTo>
                  <a:lnTo>
                    <a:pt x="310" y="98"/>
                  </a:lnTo>
                  <a:lnTo>
                    <a:pt x="310" y="114"/>
                  </a:lnTo>
                  <a:lnTo>
                    <a:pt x="242" y="121"/>
                  </a:lnTo>
                  <a:lnTo>
                    <a:pt x="113" y="136"/>
                  </a:lnTo>
                  <a:lnTo>
                    <a:pt x="0" y="144"/>
                  </a:lnTo>
                  <a:lnTo>
                    <a:pt x="15" y="136"/>
                  </a:lnTo>
                  <a:lnTo>
                    <a:pt x="7" y="114"/>
                  </a:lnTo>
                  <a:lnTo>
                    <a:pt x="22" y="106"/>
                  </a:lnTo>
                  <a:lnTo>
                    <a:pt x="15" y="98"/>
                  </a:lnTo>
                  <a:lnTo>
                    <a:pt x="30" y="83"/>
                  </a:lnTo>
                  <a:lnTo>
                    <a:pt x="30" y="76"/>
                  </a:lnTo>
                  <a:lnTo>
                    <a:pt x="38" y="45"/>
                  </a:lnTo>
                  <a:lnTo>
                    <a:pt x="113" y="38"/>
                  </a:lnTo>
                  <a:lnTo>
                    <a:pt x="106" y="30"/>
                  </a:lnTo>
                  <a:lnTo>
                    <a:pt x="333" y="8"/>
                  </a:lnTo>
                  <a:lnTo>
                    <a:pt x="431"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8" name="Freeform 379"/>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5 h 144"/>
                <a:gd name="T8" fmla="*/ 386 w 431"/>
                <a:gd name="T9" fmla="*/ 38 h 144"/>
                <a:gd name="T10" fmla="*/ 371 w 431"/>
                <a:gd name="T11" fmla="*/ 61 h 144"/>
                <a:gd name="T12" fmla="*/ 333 w 431"/>
                <a:gd name="T13" fmla="*/ 83 h 144"/>
                <a:gd name="T14" fmla="*/ 325 w 431"/>
                <a:gd name="T15" fmla="*/ 98 h 144"/>
                <a:gd name="T16" fmla="*/ 310 w 431"/>
                <a:gd name="T17" fmla="*/ 98 h 144"/>
                <a:gd name="T18" fmla="*/ 310 w 431"/>
                <a:gd name="T19" fmla="*/ 114 h 144"/>
                <a:gd name="T20" fmla="*/ 242 w 431"/>
                <a:gd name="T21" fmla="*/ 121 h 144"/>
                <a:gd name="T22" fmla="*/ 113 w 431"/>
                <a:gd name="T23" fmla="*/ 136 h 144"/>
                <a:gd name="T24" fmla="*/ 0 w 431"/>
                <a:gd name="T25" fmla="*/ 144 h 144"/>
                <a:gd name="T26" fmla="*/ 15 w 431"/>
                <a:gd name="T27" fmla="*/ 136 h 144"/>
                <a:gd name="T28" fmla="*/ 7 w 431"/>
                <a:gd name="T29" fmla="*/ 114 h 144"/>
                <a:gd name="T30" fmla="*/ 22 w 431"/>
                <a:gd name="T31" fmla="*/ 106 h 144"/>
                <a:gd name="T32" fmla="*/ 15 w 431"/>
                <a:gd name="T33" fmla="*/ 98 h 144"/>
                <a:gd name="T34" fmla="*/ 30 w 431"/>
                <a:gd name="T35" fmla="*/ 83 h 144"/>
                <a:gd name="T36" fmla="*/ 30 w 431"/>
                <a:gd name="T37" fmla="*/ 76 h 144"/>
                <a:gd name="T38" fmla="*/ 38 w 431"/>
                <a:gd name="T39" fmla="*/ 45 h 144"/>
                <a:gd name="T40" fmla="*/ 113 w 431"/>
                <a:gd name="T41" fmla="*/ 38 h 144"/>
                <a:gd name="T42" fmla="*/ 106 w 431"/>
                <a:gd name="T43" fmla="*/ 30 h 144"/>
                <a:gd name="T44" fmla="*/ 333 w 431"/>
                <a:gd name="T45" fmla="*/ 8 h 144"/>
                <a:gd name="T46" fmla="*/ 431 w 431"/>
                <a:gd name="T47" fmla="*/ 0 h 144"/>
                <a:gd name="T48" fmla="*/ 431 w 431"/>
                <a:gd name="T49" fmla="*/ 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1" h="144">
                  <a:moveTo>
                    <a:pt x="431" y="0"/>
                  </a:moveTo>
                  <a:lnTo>
                    <a:pt x="431" y="15"/>
                  </a:lnTo>
                  <a:lnTo>
                    <a:pt x="416" y="30"/>
                  </a:lnTo>
                  <a:lnTo>
                    <a:pt x="393" y="45"/>
                  </a:lnTo>
                  <a:lnTo>
                    <a:pt x="386" y="38"/>
                  </a:lnTo>
                  <a:lnTo>
                    <a:pt x="371" y="61"/>
                  </a:lnTo>
                  <a:lnTo>
                    <a:pt x="333" y="83"/>
                  </a:lnTo>
                  <a:lnTo>
                    <a:pt x="325" y="98"/>
                  </a:lnTo>
                  <a:lnTo>
                    <a:pt x="310" y="98"/>
                  </a:lnTo>
                  <a:lnTo>
                    <a:pt x="310" y="114"/>
                  </a:lnTo>
                  <a:lnTo>
                    <a:pt x="242" y="121"/>
                  </a:lnTo>
                  <a:lnTo>
                    <a:pt x="113" y="136"/>
                  </a:lnTo>
                  <a:lnTo>
                    <a:pt x="0" y="144"/>
                  </a:lnTo>
                  <a:lnTo>
                    <a:pt x="15" y="136"/>
                  </a:lnTo>
                  <a:lnTo>
                    <a:pt x="7" y="114"/>
                  </a:lnTo>
                  <a:lnTo>
                    <a:pt x="22" y="106"/>
                  </a:lnTo>
                  <a:lnTo>
                    <a:pt x="15" y="98"/>
                  </a:lnTo>
                  <a:lnTo>
                    <a:pt x="30" y="83"/>
                  </a:lnTo>
                  <a:lnTo>
                    <a:pt x="30" y="76"/>
                  </a:lnTo>
                  <a:lnTo>
                    <a:pt x="38" y="45"/>
                  </a:lnTo>
                  <a:lnTo>
                    <a:pt x="113" y="38"/>
                  </a:lnTo>
                  <a:lnTo>
                    <a:pt x="106" y="30"/>
                  </a:lnTo>
                  <a:lnTo>
                    <a:pt x="333" y="8"/>
                  </a:lnTo>
                  <a:lnTo>
                    <a:pt x="431" y="0"/>
                  </a:lnTo>
                  <a:lnTo>
                    <a:pt x="431"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9" name="Freeform 380"/>
            <p:cNvSpPr>
              <a:spLocks/>
            </p:cNvSpPr>
            <p:nvPr/>
          </p:nvSpPr>
          <p:spPr bwMode="auto">
            <a:xfrm>
              <a:off x="2331" y="2277"/>
              <a:ext cx="712" cy="690"/>
            </a:xfrm>
            <a:custGeom>
              <a:avLst/>
              <a:gdLst>
                <a:gd name="T0" fmla="*/ 681 w 712"/>
                <a:gd name="T1" fmla="*/ 197 h 690"/>
                <a:gd name="T2" fmla="*/ 613 w 712"/>
                <a:gd name="T3" fmla="*/ 175 h 690"/>
                <a:gd name="T4" fmla="*/ 560 w 712"/>
                <a:gd name="T5" fmla="*/ 190 h 690"/>
                <a:gd name="T6" fmla="*/ 538 w 712"/>
                <a:gd name="T7" fmla="*/ 182 h 690"/>
                <a:gd name="T8" fmla="*/ 515 w 712"/>
                <a:gd name="T9" fmla="*/ 190 h 690"/>
                <a:gd name="T10" fmla="*/ 500 w 712"/>
                <a:gd name="T11" fmla="*/ 182 h 690"/>
                <a:gd name="T12" fmla="*/ 470 w 712"/>
                <a:gd name="T13" fmla="*/ 175 h 690"/>
                <a:gd name="T14" fmla="*/ 447 w 712"/>
                <a:gd name="T15" fmla="*/ 167 h 690"/>
                <a:gd name="T16" fmla="*/ 401 w 712"/>
                <a:gd name="T17" fmla="*/ 137 h 690"/>
                <a:gd name="T18" fmla="*/ 364 w 712"/>
                <a:gd name="T19" fmla="*/ 129 h 690"/>
                <a:gd name="T20" fmla="*/ 220 w 712"/>
                <a:gd name="T21" fmla="*/ 0 h 690"/>
                <a:gd name="T22" fmla="*/ 0 w 712"/>
                <a:gd name="T23" fmla="*/ 266 h 690"/>
                <a:gd name="T24" fmla="*/ 84 w 712"/>
                <a:gd name="T25" fmla="*/ 364 h 690"/>
                <a:gd name="T26" fmla="*/ 167 w 712"/>
                <a:gd name="T27" fmla="*/ 478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6 w 712"/>
                <a:gd name="T65" fmla="*/ 516 h 690"/>
                <a:gd name="T66" fmla="*/ 621 w 712"/>
                <a:gd name="T67" fmla="*/ 485 h 690"/>
                <a:gd name="T68" fmla="*/ 621 w 712"/>
                <a:gd name="T69" fmla="*/ 478 h 690"/>
                <a:gd name="T70" fmla="*/ 629 w 712"/>
                <a:gd name="T71" fmla="*/ 448 h 690"/>
                <a:gd name="T72" fmla="*/ 644 w 712"/>
                <a:gd name="T73" fmla="*/ 455 h 690"/>
                <a:gd name="T74" fmla="*/ 644 w 712"/>
                <a:gd name="T75" fmla="*/ 463 h 690"/>
                <a:gd name="T76" fmla="*/ 689 w 712"/>
                <a:gd name="T77" fmla="*/ 440 h 690"/>
                <a:gd name="T78" fmla="*/ 712 w 712"/>
                <a:gd name="T79" fmla="*/ 357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2" h="690">
                  <a:moveTo>
                    <a:pt x="681" y="296"/>
                  </a:moveTo>
                  <a:lnTo>
                    <a:pt x="681" y="197"/>
                  </a:lnTo>
                  <a:lnTo>
                    <a:pt x="659" y="190"/>
                  </a:lnTo>
                  <a:lnTo>
                    <a:pt x="613" y="175"/>
                  </a:lnTo>
                  <a:lnTo>
                    <a:pt x="568" y="182"/>
                  </a:lnTo>
                  <a:lnTo>
                    <a:pt x="560" y="190"/>
                  </a:lnTo>
                  <a:lnTo>
                    <a:pt x="545" y="175"/>
                  </a:lnTo>
                  <a:lnTo>
                    <a:pt x="538" y="182"/>
                  </a:lnTo>
                  <a:lnTo>
                    <a:pt x="523" y="175"/>
                  </a:lnTo>
                  <a:lnTo>
                    <a:pt x="515" y="190"/>
                  </a:lnTo>
                  <a:lnTo>
                    <a:pt x="515" y="175"/>
                  </a:lnTo>
                  <a:lnTo>
                    <a:pt x="500" y="182"/>
                  </a:lnTo>
                  <a:lnTo>
                    <a:pt x="485" y="167"/>
                  </a:lnTo>
                  <a:lnTo>
                    <a:pt x="470" y="175"/>
                  </a:lnTo>
                  <a:lnTo>
                    <a:pt x="462" y="160"/>
                  </a:lnTo>
                  <a:lnTo>
                    <a:pt x="447" y="167"/>
                  </a:lnTo>
                  <a:lnTo>
                    <a:pt x="409" y="152"/>
                  </a:lnTo>
                  <a:lnTo>
                    <a:pt x="401" y="137"/>
                  </a:lnTo>
                  <a:lnTo>
                    <a:pt x="379" y="144"/>
                  </a:lnTo>
                  <a:lnTo>
                    <a:pt x="364" y="129"/>
                  </a:lnTo>
                  <a:lnTo>
                    <a:pt x="371" y="8"/>
                  </a:lnTo>
                  <a:lnTo>
                    <a:pt x="220" y="0"/>
                  </a:lnTo>
                  <a:lnTo>
                    <a:pt x="197" y="281"/>
                  </a:lnTo>
                  <a:lnTo>
                    <a:pt x="0" y="266"/>
                  </a:lnTo>
                  <a:lnTo>
                    <a:pt x="8" y="281"/>
                  </a:lnTo>
                  <a:lnTo>
                    <a:pt x="84" y="364"/>
                  </a:lnTo>
                  <a:lnTo>
                    <a:pt x="106" y="432"/>
                  </a:lnTo>
                  <a:lnTo>
                    <a:pt x="167" y="478"/>
                  </a:lnTo>
                  <a:lnTo>
                    <a:pt x="190" y="463"/>
                  </a:lnTo>
                  <a:lnTo>
                    <a:pt x="205" y="432"/>
                  </a:lnTo>
                  <a:lnTo>
                    <a:pt x="227" y="425"/>
                  </a:lnTo>
                  <a:lnTo>
                    <a:pt x="273" y="432"/>
                  </a:lnTo>
                  <a:lnTo>
                    <a:pt x="311" y="478"/>
                  </a:lnTo>
                  <a:lnTo>
                    <a:pt x="333" y="531"/>
                  </a:lnTo>
                  <a:lnTo>
                    <a:pt x="379" y="576"/>
                  </a:lnTo>
                  <a:lnTo>
                    <a:pt x="379" y="614"/>
                  </a:lnTo>
                  <a:lnTo>
                    <a:pt x="394" y="652"/>
                  </a:lnTo>
                  <a:lnTo>
                    <a:pt x="447" y="675"/>
                  </a:lnTo>
                  <a:lnTo>
                    <a:pt x="477" y="675"/>
                  </a:lnTo>
                  <a:lnTo>
                    <a:pt x="492" y="690"/>
                  </a:lnTo>
                  <a:lnTo>
                    <a:pt x="507" y="683"/>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4"/>
                  </a:lnTo>
                  <a:lnTo>
                    <a:pt x="507" y="546"/>
                  </a:lnTo>
                  <a:lnTo>
                    <a:pt x="530" y="539"/>
                  </a:lnTo>
                  <a:lnTo>
                    <a:pt x="530" y="523"/>
                  </a:lnTo>
                  <a:lnTo>
                    <a:pt x="538" y="531"/>
                  </a:lnTo>
                  <a:lnTo>
                    <a:pt x="553" y="523"/>
                  </a:lnTo>
                  <a:lnTo>
                    <a:pt x="538" y="508"/>
                  </a:lnTo>
                  <a:lnTo>
                    <a:pt x="553" y="508"/>
                  </a:lnTo>
                  <a:lnTo>
                    <a:pt x="545" y="516"/>
                  </a:lnTo>
                  <a:lnTo>
                    <a:pt x="568" y="508"/>
                  </a:lnTo>
                  <a:lnTo>
                    <a:pt x="560" y="516"/>
                  </a:lnTo>
                  <a:lnTo>
                    <a:pt x="576" y="516"/>
                  </a:lnTo>
                  <a:lnTo>
                    <a:pt x="553" y="531"/>
                  </a:lnTo>
                  <a:lnTo>
                    <a:pt x="621" y="485"/>
                  </a:lnTo>
                  <a:lnTo>
                    <a:pt x="613" y="493"/>
                  </a:lnTo>
                  <a:lnTo>
                    <a:pt x="621" y="478"/>
                  </a:lnTo>
                  <a:lnTo>
                    <a:pt x="636" y="470"/>
                  </a:lnTo>
                  <a:lnTo>
                    <a:pt x="629" y="448"/>
                  </a:lnTo>
                  <a:lnTo>
                    <a:pt x="644" y="440"/>
                  </a:lnTo>
                  <a:lnTo>
                    <a:pt x="644" y="455"/>
                  </a:lnTo>
                  <a:lnTo>
                    <a:pt x="659" y="455"/>
                  </a:lnTo>
                  <a:lnTo>
                    <a:pt x="644" y="463"/>
                  </a:lnTo>
                  <a:lnTo>
                    <a:pt x="697" y="448"/>
                  </a:lnTo>
                  <a:lnTo>
                    <a:pt x="689" y="440"/>
                  </a:lnTo>
                  <a:lnTo>
                    <a:pt x="697" y="425"/>
                  </a:lnTo>
                  <a:lnTo>
                    <a:pt x="712" y="357"/>
                  </a:lnTo>
                  <a:lnTo>
                    <a:pt x="681" y="29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0" name="Freeform 381"/>
            <p:cNvSpPr>
              <a:spLocks/>
            </p:cNvSpPr>
            <p:nvPr/>
          </p:nvSpPr>
          <p:spPr bwMode="auto">
            <a:xfrm>
              <a:off x="2331" y="2277"/>
              <a:ext cx="712" cy="690"/>
            </a:xfrm>
            <a:custGeom>
              <a:avLst/>
              <a:gdLst>
                <a:gd name="T0" fmla="*/ 681 w 712"/>
                <a:gd name="T1" fmla="*/ 197 h 690"/>
                <a:gd name="T2" fmla="*/ 613 w 712"/>
                <a:gd name="T3" fmla="*/ 175 h 690"/>
                <a:gd name="T4" fmla="*/ 560 w 712"/>
                <a:gd name="T5" fmla="*/ 190 h 690"/>
                <a:gd name="T6" fmla="*/ 538 w 712"/>
                <a:gd name="T7" fmla="*/ 182 h 690"/>
                <a:gd name="T8" fmla="*/ 515 w 712"/>
                <a:gd name="T9" fmla="*/ 190 h 690"/>
                <a:gd name="T10" fmla="*/ 500 w 712"/>
                <a:gd name="T11" fmla="*/ 182 h 690"/>
                <a:gd name="T12" fmla="*/ 470 w 712"/>
                <a:gd name="T13" fmla="*/ 175 h 690"/>
                <a:gd name="T14" fmla="*/ 447 w 712"/>
                <a:gd name="T15" fmla="*/ 167 h 690"/>
                <a:gd name="T16" fmla="*/ 401 w 712"/>
                <a:gd name="T17" fmla="*/ 137 h 690"/>
                <a:gd name="T18" fmla="*/ 364 w 712"/>
                <a:gd name="T19" fmla="*/ 129 h 690"/>
                <a:gd name="T20" fmla="*/ 220 w 712"/>
                <a:gd name="T21" fmla="*/ 0 h 690"/>
                <a:gd name="T22" fmla="*/ 0 w 712"/>
                <a:gd name="T23" fmla="*/ 266 h 690"/>
                <a:gd name="T24" fmla="*/ 84 w 712"/>
                <a:gd name="T25" fmla="*/ 364 h 690"/>
                <a:gd name="T26" fmla="*/ 167 w 712"/>
                <a:gd name="T27" fmla="*/ 478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6 w 712"/>
                <a:gd name="T65" fmla="*/ 516 h 690"/>
                <a:gd name="T66" fmla="*/ 621 w 712"/>
                <a:gd name="T67" fmla="*/ 485 h 690"/>
                <a:gd name="T68" fmla="*/ 621 w 712"/>
                <a:gd name="T69" fmla="*/ 478 h 690"/>
                <a:gd name="T70" fmla="*/ 629 w 712"/>
                <a:gd name="T71" fmla="*/ 448 h 690"/>
                <a:gd name="T72" fmla="*/ 644 w 712"/>
                <a:gd name="T73" fmla="*/ 455 h 690"/>
                <a:gd name="T74" fmla="*/ 644 w 712"/>
                <a:gd name="T75" fmla="*/ 463 h 690"/>
                <a:gd name="T76" fmla="*/ 689 w 712"/>
                <a:gd name="T77" fmla="*/ 440 h 690"/>
                <a:gd name="T78" fmla="*/ 712 w 712"/>
                <a:gd name="T79" fmla="*/ 357 h 690"/>
                <a:gd name="T80" fmla="*/ 681 w 712"/>
                <a:gd name="T81" fmla="*/ 30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2" h="690">
                  <a:moveTo>
                    <a:pt x="681" y="296"/>
                  </a:moveTo>
                  <a:lnTo>
                    <a:pt x="681" y="197"/>
                  </a:lnTo>
                  <a:lnTo>
                    <a:pt x="659" y="190"/>
                  </a:lnTo>
                  <a:lnTo>
                    <a:pt x="613" y="175"/>
                  </a:lnTo>
                  <a:lnTo>
                    <a:pt x="568" y="182"/>
                  </a:lnTo>
                  <a:lnTo>
                    <a:pt x="560" y="190"/>
                  </a:lnTo>
                  <a:lnTo>
                    <a:pt x="545" y="175"/>
                  </a:lnTo>
                  <a:lnTo>
                    <a:pt x="538" y="182"/>
                  </a:lnTo>
                  <a:lnTo>
                    <a:pt x="523" y="175"/>
                  </a:lnTo>
                  <a:lnTo>
                    <a:pt x="515" y="190"/>
                  </a:lnTo>
                  <a:lnTo>
                    <a:pt x="515" y="175"/>
                  </a:lnTo>
                  <a:lnTo>
                    <a:pt x="500" y="182"/>
                  </a:lnTo>
                  <a:lnTo>
                    <a:pt x="485" y="167"/>
                  </a:lnTo>
                  <a:lnTo>
                    <a:pt x="470" y="175"/>
                  </a:lnTo>
                  <a:lnTo>
                    <a:pt x="462" y="160"/>
                  </a:lnTo>
                  <a:lnTo>
                    <a:pt x="447" y="167"/>
                  </a:lnTo>
                  <a:lnTo>
                    <a:pt x="409" y="152"/>
                  </a:lnTo>
                  <a:lnTo>
                    <a:pt x="401" y="137"/>
                  </a:lnTo>
                  <a:lnTo>
                    <a:pt x="379" y="144"/>
                  </a:lnTo>
                  <a:lnTo>
                    <a:pt x="364" y="129"/>
                  </a:lnTo>
                  <a:lnTo>
                    <a:pt x="371" y="8"/>
                  </a:lnTo>
                  <a:lnTo>
                    <a:pt x="220" y="0"/>
                  </a:lnTo>
                  <a:lnTo>
                    <a:pt x="197" y="281"/>
                  </a:lnTo>
                  <a:lnTo>
                    <a:pt x="0" y="266"/>
                  </a:lnTo>
                  <a:lnTo>
                    <a:pt x="8" y="281"/>
                  </a:lnTo>
                  <a:lnTo>
                    <a:pt x="84" y="364"/>
                  </a:lnTo>
                  <a:lnTo>
                    <a:pt x="106" y="432"/>
                  </a:lnTo>
                  <a:lnTo>
                    <a:pt x="167" y="478"/>
                  </a:lnTo>
                  <a:lnTo>
                    <a:pt x="190" y="463"/>
                  </a:lnTo>
                  <a:lnTo>
                    <a:pt x="205" y="432"/>
                  </a:lnTo>
                  <a:lnTo>
                    <a:pt x="227" y="425"/>
                  </a:lnTo>
                  <a:lnTo>
                    <a:pt x="273" y="432"/>
                  </a:lnTo>
                  <a:lnTo>
                    <a:pt x="311" y="478"/>
                  </a:lnTo>
                  <a:lnTo>
                    <a:pt x="333" y="531"/>
                  </a:lnTo>
                  <a:lnTo>
                    <a:pt x="379" y="576"/>
                  </a:lnTo>
                  <a:lnTo>
                    <a:pt x="379" y="614"/>
                  </a:lnTo>
                  <a:lnTo>
                    <a:pt x="394" y="652"/>
                  </a:lnTo>
                  <a:lnTo>
                    <a:pt x="447" y="675"/>
                  </a:lnTo>
                  <a:lnTo>
                    <a:pt x="477" y="675"/>
                  </a:lnTo>
                  <a:lnTo>
                    <a:pt x="492" y="690"/>
                  </a:lnTo>
                  <a:lnTo>
                    <a:pt x="507" y="683"/>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4"/>
                  </a:lnTo>
                  <a:lnTo>
                    <a:pt x="507" y="546"/>
                  </a:lnTo>
                  <a:lnTo>
                    <a:pt x="530" y="539"/>
                  </a:lnTo>
                  <a:lnTo>
                    <a:pt x="530" y="523"/>
                  </a:lnTo>
                  <a:lnTo>
                    <a:pt x="538" y="531"/>
                  </a:lnTo>
                  <a:lnTo>
                    <a:pt x="553" y="523"/>
                  </a:lnTo>
                  <a:lnTo>
                    <a:pt x="538" y="508"/>
                  </a:lnTo>
                  <a:lnTo>
                    <a:pt x="553" y="508"/>
                  </a:lnTo>
                  <a:lnTo>
                    <a:pt x="545" y="516"/>
                  </a:lnTo>
                  <a:lnTo>
                    <a:pt x="568" y="508"/>
                  </a:lnTo>
                  <a:lnTo>
                    <a:pt x="560" y="516"/>
                  </a:lnTo>
                  <a:lnTo>
                    <a:pt x="576" y="516"/>
                  </a:lnTo>
                  <a:lnTo>
                    <a:pt x="553" y="531"/>
                  </a:lnTo>
                  <a:lnTo>
                    <a:pt x="621" y="485"/>
                  </a:lnTo>
                  <a:lnTo>
                    <a:pt x="613" y="493"/>
                  </a:lnTo>
                  <a:lnTo>
                    <a:pt x="621" y="478"/>
                  </a:lnTo>
                  <a:lnTo>
                    <a:pt x="636" y="470"/>
                  </a:lnTo>
                  <a:lnTo>
                    <a:pt x="629" y="448"/>
                  </a:lnTo>
                  <a:lnTo>
                    <a:pt x="644" y="440"/>
                  </a:lnTo>
                  <a:lnTo>
                    <a:pt x="644" y="455"/>
                  </a:lnTo>
                  <a:lnTo>
                    <a:pt x="659" y="455"/>
                  </a:lnTo>
                  <a:lnTo>
                    <a:pt x="644" y="463"/>
                  </a:lnTo>
                  <a:lnTo>
                    <a:pt x="697" y="448"/>
                  </a:lnTo>
                  <a:lnTo>
                    <a:pt x="689" y="440"/>
                  </a:lnTo>
                  <a:lnTo>
                    <a:pt x="697" y="425"/>
                  </a:lnTo>
                  <a:lnTo>
                    <a:pt x="712" y="357"/>
                  </a:lnTo>
                  <a:lnTo>
                    <a:pt x="681" y="296"/>
                  </a:lnTo>
                  <a:lnTo>
                    <a:pt x="681" y="3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1" name="Freeform 382"/>
            <p:cNvSpPr>
              <a:spLocks/>
            </p:cNvSpPr>
            <p:nvPr/>
          </p:nvSpPr>
          <p:spPr bwMode="auto">
            <a:xfrm>
              <a:off x="2831" y="2823"/>
              <a:ext cx="30" cy="61"/>
            </a:xfrm>
            <a:custGeom>
              <a:avLst/>
              <a:gdLst>
                <a:gd name="T0" fmla="*/ 30 w 30"/>
                <a:gd name="T1" fmla="*/ 0 h 61"/>
                <a:gd name="T2" fmla="*/ 0 w 30"/>
                <a:gd name="T3" fmla="*/ 61 h 61"/>
                <a:gd name="T4" fmla="*/ 7 w 30"/>
                <a:gd name="T5" fmla="*/ 30 h 61"/>
                <a:gd name="T6" fmla="*/ 30 w 30"/>
                <a:gd name="T7" fmla="*/ 0 h 61"/>
              </a:gdLst>
              <a:ahLst/>
              <a:cxnLst>
                <a:cxn ang="0">
                  <a:pos x="T0" y="T1"/>
                </a:cxn>
                <a:cxn ang="0">
                  <a:pos x="T2" y="T3"/>
                </a:cxn>
                <a:cxn ang="0">
                  <a:pos x="T4" y="T5"/>
                </a:cxn>
                <a:cxn ang="0">
                  <a:pos x="T6" y="T7"/>
                </a:cxn>
              </a:cxnLst>
              <a:rect l="0" t="0" r="r" b="b"/>
              <a:pathLst>
                <a:path w="30" h="61">
                  <a:moveTo>
                    <a:pt x="30" y="0"/>
                  </a:moveTo>
                  <a:lnTo>
                    <a:pt x="0" y="61"/>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2" name="Freeform 383"/>
            <p:cNvSpPr>
              <a:spLocks/>
            </p:cNvSpPr>
            <p:nvPr/>
          </p:nvSpPr>
          <p:spPr bwMode="auto">
            <a:xfrm>
              <a:off x="2831" y="2823"/>
              <a:ext cx="30" cy="61"/>
            </a:xfrm>
            <a:custGeom>
              <a:avLst/>
              <a:gdLst>
                <a:gd name="T0" fmla="*/ 30 w 30"/>
                <a:gd name="T1" fmla="*/ 0 h 61"/>
                <a:gd name="T2" fmla="*/ 0 w 30"/>
                <a:gd name="T3" fmla="*/ 61 h 61"/>
                <a:gd name="T4" fmla="*/ 7 w 30"/>
                <a:gd name="T5" fmla="*/ 30 h 61"/>
                <a:gd name="T6" fmla="*/ 30 w 30"/>
                <a:gd name="T7" fmla="*/ 0 h 61"/>
                <a:gd name="T8" fmla="*/ 30 w 30"/>
                <a:gd name="T9" fmla="*/ 8 h 61"/>
              </a:gdLst>
              <a:ahLst/>
              <a:cxnLst>
                <a:cxn ang="0">
                  <a:pos x="T0" y="T1"/>
                </a:cxn>
                <a:cxn ang="0">
                  <a:pos x="T2" y="T3"/>
                </a:cxn>
                <a:cxn ang="0">
                  <a:pos x="T4" y="T5"/>
                </a:cxn>
                <a:cxn ang="0">
                  <a:pos x="T6" y="T7"/>
                </a:cxn>
                <a:cxn ang="0">
                  <a:pos x="T8" y="T9"/>
                </a:cxn>
              </a:cxnLst>
              <a:rect l="0" t="0" r="r" b="b"/>
              <a:pathLst>
                <a:path w="30" h="61">
                  <a:moveTo>
                    <a:pt x="30" y="0"/>
                  </a:moveTo>
                  <a:lnTo>
                    <a:pt x="0" y="61"/>
                  </a:lnTo>
                  <a:lnTo>
                    <a:pt x="7" y="30"/>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3" name="Freeform 384"/>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Lst>
              <a:ahLst/>
              <a:cxnLst>
                <a:cxn ang="0">
                  <a:pos x="T0" y="T1"/>
                </a:cxn>
                <a:cxn ang="0">
                  <a:pos x="T2" y="T3"/>
                </a:cxn>
                <a:cxn ang="0">
                  <a:pos x="T4" y="T5"/>
                </a:cxn>
                <a:cxn ang="0">
                  <a:pos x="T6" y="T7"/>
                </a:cxn>
                <a:cxn ang="0">
                  <a:pos x="T8" y="T9"/>
                </a:cxn>
                <a:cxn ang="0">
                  <a:pos x="T10" y="T11"/>
                </a:cxn>
                <a:cxn ang="0">
                  <a:pos x="T12" y="T13"/>
                </a:cxn>
              </a:cxnLst>
              <a:rect l="0" t="0" r="r" b="b"/>
              <a:pathLst>
                <a:path w="288" h="356">
                  <a:moveTo>
                    <a:pt x="288" y="106"/>
                  </a:moveTo>
                  <a:lnTo>
                    <a:pt x="190" y="91"/>
                  </a:lnTo>
                  <a:lnTo>
                    <a:pt x="197" y="23"/>
                  </a:lnTo>
                  <a:lnTo>
                    <a:pt x="61" y="0"/>
                  </a:lnTo>
                  <a:lnTo>
                    <a:pt x="0" y="318"/>
                  </a:lnTo>
                  <a:lnTo>
                    <a:pt x="250" y="356"/>
                  </a:lnTo>
                  <a:lnTo>
                    <a:pt x="288" y="10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4" name="Freeform 385"/>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 name="T14" fmla="*/ 288 w 288"/>
                <a:gd name="T15" fmla="*/ 114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56">
                  <a:moveTo>
                    <a:pt x="288" y="106"/>
                  </a:moveTo>
                  <a:lnTo>
                    <a:pt x="190" y="91"/>
                  </a:lnTo>
                  <a:lnTo>
                    <a:pt x="197" y="23"/>
                  </a:lnTo>
                  <a:lnTo>
                    <a:pt x="61" y="0"/>
                  </a:lnTo>
                  <a:lnTo>
                    <a:pt x="0" y="318"/>
                  </a:lnTo>
                  <a:lnTo>
                    <a:pt x="250" y="356"/>
                  </a:lnTo>
                  <a:lnTo>
                    <a:pt x="288" y="106"/>
                  </a:lnTo>
                  <a:lnTo>
                    <a:pt x="288"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5" name="Freeform 386"/>
            <p:cNvSpPr>
              <a:spLocks/>
            </p:cNvSpPr>
            <p:nvPr/>
          </p:nvSpPr>
          <p:spPr bwMode="auto">
            <a:xfrm>
              <a:off x="3936" y="1603"/>
              <a:ext cx="76" cy="159"/>
            </a:xfrm>
            <a:custGeom>
              <a:avLst/>
              <a:gdLst>
                <a:gd name="T0" fmla="*/ 76 w 76"/>
                <a:gd name="T1" fmla="*/ 30 h 159"/>
                <a:gd name="T2" fmla="*/ 60 w 76"/>
                <a:gd name="T3" fmla="*/ 45 h 159"/>
                <a:gd name="T4" fmla="*/ 53 w 76"/>
                <a:gd name="T5" fmla="*/ 98 h 159"/>
                <a:gd name="T6" fmla="*/ 60 w 76"/>
                <a:gd name="T7" fmla="*/ 152 h 159"/>
                <a:gd name="T8" fmla="*/ 30 w 76"/>
                <a:gd name="T9" fmla="*/ 159 h 159"/>
                <a:gd name="T10" fmla="*/ 7 w 76"/>
                <a:gd name="T11" fmla="*/ 98 h 159"/>
                <a:gd name="T12" fmla="*/ 0 w 76"/>
                <a:gd name="T13" fmla="*/ 45 h 159"/>
                <a:gd name="T14" fmla="*/ 0 w 76"/>
                <a:gd name="T15" fmla="*/ 15 h 159"/>
                <a:gd name="T16" fmla="*/ 68 w 76"/>
                <a:gd name="T17" fmla="*/ 0 h 159"/>
                <a:gd name="T18" fmla="*/ 76 w 76"/>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59">
                  <a:moveTo>
                    <a:pt x="76" y="30"/>
                  </a:moveTo>
                  <a:lnTo>
                    <a:pt x="60" y="45"/>
                  </a:lnTo>
                  <a:lnTo>
                    <a:pt x="53" y="98"/>
                  </a:lnTo>
                  <a:lnTo>
                    <a:pt x="60" y="152"/>
                  </a:lnTo>
                  <a:lnTo>
                    <a:pt x="30" y="159"/>
                  </a:lnTo>
                  <a:lnTo>
                    <a:pt x="7" y="98"/>
                  </a:lnTo>
                  <a:lnTo>
                    <a:pt x="0" y="45"/>
                  </a:lnTo>
                  <a:lnTo>
                    <a:pt x="0" y="15"/>
                  </a:lnTo>
                  <a:lnTo>
                    <a:pt x="68" y="0"/>
                  </a:lnTo>
                  <a:lnTo>
                    <a:pt x="76" y="3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6" name="Freeform 387"/>
            <p:cNvSpPr>
              <a:spLocks/>
            </p:cNvSpPr>
            <p:nvPr/>
          </p:nvSpPr>
          <p:spPr bwMode="auto">
            <a:xfrm>
              <a:off x="3936" y="1603"/>
              <a:ext cx="76" cy="159"/>
            </a:xfrm>
            <a:custGeom>
              <a:avLst/>
              <a:gdLst>
                <a:gd name="T0" fmla="*/ 76 w 76"/>
                <a:gd name="T1" fmla="*/ 30 h 159"/>
                <a:gd name="T2" fmla="*/ 60 w 76"/>
                <a:gd name="T3" fmla="*/ 45 h 159"/>
                <a:gd name="T4" fmla="*/ 53 w 76"/>
                <a:gd name="T5" fmla="*/ 98 h 159"/>
                <a:gd name="T6" fmla="*/ 60 w 76"/>
                <a:gd name="T7" fmla="*/ 152 h 159"/>
                <a:gd name="T8" fmla="*/ 30 w 76"/>
                <a:gd name="T9" fmla="*/ 159 h 159"/>
                <a:gd name="T10" fmla="*/ 7 w 76"/>
                <a:gd name="T11" fmla="*/ 98 h 159"/>
                <a:gd name="T12" fmla="*/ 0 w 76"/>
                <a:gd name="T13" fmla="*/ 45 h 159"/>
                <a:gd name="T14" fmla="*/ 0 w 76"/>
                <a:gd name="T15" fmla="*/ 15 h 159"/>
                <a:gd name="T16" fmla="*/ 68 w 76"/>
                <a:gd name="T17" fmla="*/ 0 h 159"/>
                <a:gd name="T18" fmla="*/ 76 w 76"/>
                <a:gd name="T19" fmla="*/ 30 h 159"/>
                <a:gd name="T20" fmla="*/ 76 w 76"/>
                <a:gd name="T21"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59">
                  <a:moveTo>
                    <a:pt x="76" y="30"/>
                  </a:moveTo>
                  <a:lnTo>
                    <a:pt x="60" y="45"/>
                  </a:lnTo>
                  <a:lnTo>
                    <a:pt x="53" y="98"/>
                  </a:lnTo>
                  <a:lnTo>
                    <a:pt x="60" y="152"/>
                  </a:lnTo>
                  <a:lnTo>
                    <a:pt x="30" y="159"/>
                  </a:lnTo>
                  <a:lnTo>
                    <a:pt x="7" y="98"/>
                  </a:lnTo>
                  <a:lnTo>
                    <a:pt x="0" y="45"/>
                  </a:lnTo>
                  <a:lnTo>
                    <a:pt x="0" y="15"/>
                  </a:lnTo>
                  <a:lnTo>
                    <a:pt x="68" y="0"/>
                  </a:lnTo>
                  <a:lnTo>
                    <a:pt x="76" y="30"/>
                  </a:lnTo>
                  <a:lnTo>
                    <a:pt x="7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7" name="Freeform 388"/>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8 w 393"/>
                <a:gd name="T35" fmla="*/ 76 h 220"/>
                <a:gd name="T36" fmla="*/ 355 w 393"/>
                <a:gd name="T37" fmla="*/ 98 h 220"/>
                <a:gd name="T38" fmla="*/ 355 w 393"/>
                <a:gd name="T39" fmla="*/ 76 h 220"/>
                <a:gd name="T40" fmla="*/ 340 w 393"/>
                <a:gd name="T41" fmla="*/ 76 h 220"/>
                <a:gd name="T42" fmla="*/ 333 w 393"/>
                <a:gd name="T43" fmla="*/ 68 h 220"/>
                <a:gd name="T44" fmla="*/ 318 w 393"/>
                <a:gd name="T45" fmla="*/ 68 h 220"/>
                <a:gd name="T46" fmla="*/ 295 w 393"/>
                <a:gd name="T47" fmla="*/ 60 h 220"/>
                <a:gd name="T48" fmla="*/ 295 w 393"/>
                <a:gd name="T49" fmla="*/ 38 h 220"/>
                <a:gd name="T50" fmla="*/ 302 w 393"/>
                <a:gd name="T51" fmla="*/ 22 h 220"/>
                <a:gd name="T52" fmla="*/ 265 w 393"/>
                <a:gd name="T53" fmla="*/ 0 h 220"/>
                <a:gd name="T54" fmla="*/ 265 w 393"/>
                <a:gd name="T55" fmla="*/ 15 h 220"/>
                <a:gd name="T56" fmla="*/ 234 w 393"/>
                <a:gd name="T57" fmla="*/ 0 h 220"/>
                <a:gd name="T58" fmla="*/ 234 w 393"/>
                <a:gd name="T59" fmla="*/ 15 h 220"/>
                <a:gd name="T60" fmla="*/ 219 w 393"/>
                <a:gd name="T61" fmla="*/ 45 h 220"/>
                <a:gd name="T62" fmla="*/ 212 w 393"/>
                <a:gd name="T63" fmla="*/ 45 h 220"/>
                <a:gd name="T64" fmla="*/ 196 w 393"/>
                <a:gd name="T65" fmla="*/ 76 h 220"/>
                <a:gd name="T66" fmla="*/ 181 w 393"/>
                <a:gd name="T67" fmla="*/ 68 h 220"/>
                <a:gd name="T68" fmla="*/ 151 w 393"/>
                <a:gd name="T69" fmla="*/ 144 h 220"/>
                <a:gd name="T70" fmla="*/ 91 w 393"/>
                <a:gd name="T71" fmla="*/ 166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8" y="76"/>
                  </a:lnTo>
                  <a:lnTo>
                    <a:pt x="355" y="98"/>
                  </a:lnTo>
                  <a:lnTo>
                    <a:pt x="355" y="76"/>
                  </a:lnTo>
                  <a:lnTo>
                    <a:pt x="340" y="76"/>
                  </a:lnTo>
                  <a:lnTo>
                    <a:pt x="333" y="68"/>
                  </a:lnTo>
                  <a:lnTo>
                    <a:pt x="318" y="68"/>
                  </a:lnTo>
                  <a:lnTo>
                    <a:pt x="295" y="60"/>
                  </a:lnTo>
                  <a:lnTo>
                    <a:pt x="295" y="38"/>
                  </a:lnTo>
                  <a:lnTo>
                    <a:pt x="302" y="22"/>
                  </a:lnTo>
                  <a:lnTo>
                    <a:pt x="265" y="0"/>
                  </a:lnTo>
                  <a:lnTo>
                    <a:pt x="265" y="15"/>
                  </a:lnTo>
                  <a:lnTo>
                    <a:pt x="234" y="0"/>
                  </a:lnTo>
                  <a:lnTo>
                    <a:pt x="234" y="15"/>
                  </a:lnTo>
                  <a:lnTo>
                    <a:pt x="219" y="45"/>
                  </a:lnTo>
                  <a:lnTo>
                    <a:pt x="212" y="45"/>
                  </a:lnTo>
                  <a:lnTo>
                    <a:pt x="196" y="76"/>
                  </a:lnTo>
                  <a:lnTo>
                    <a:pt x="181" y="68"/>
                  </a:lnTo>
                  <a:lnTo>
                    <a:pt x="151" y="144"/>
                  </a:lnTo>
                  <a:lnTo>
                    <a:pt x="91" y="166"/>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8" name="Freeform 389"/>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8 w 393"/>
                <a:gd name="T35" fmla="*/ 76 h 220"/>
                <a:gd name="T36" fmla="*/ 355 w 393"/>
                <a:gd name="T37" fmla="*/ 98 h 220"/>
                <a:gd name="T38" fmla="*/ 355 w 393"/>
                <a:gd name="T39" fmla="*/ 76 h 220"/>
                <a:gd name="T40" fmla="*/ 340 w 393"/>
                <a:gd name="T41" fmla="*/ 76 h 220"/>
                <a:gd name="T42" fmla="*/ 333 w 393"/>
                <a:gd name="T43" fmla="*/ 68 h 220"/>
                <a:gd name="T44" fmla="*/ 318 w 393"/>
                <a:gd name="T45" fmla="*/ 68 h 220"/>
                <a:gd name="T46" fmla="*/ 295 w 393"/>
                <a:gd name="T47" fmla="*/ 60 h 220"/>
                <a:gd name="T48" fmla="*/ 295 w 393"/>
                <a:gd name="T49" fmla="*/ 38 h 220"/>
                <a:gd name="T50" fmla="*/ 302 w 393"/>
                <a:gd name="T51" fmla="*/ 22 h 220"/>
                <a:gd name="T52" fmla="*/ 265 w 393"/>
                <a:gd name="T53" fmla="*/ 0 h 220"/>
                <a:gd name="T54" fmla="*/ 265 w 393"/>
                <a:gd name="T55" fmla="*/ 15 h 220"/>
                <a:gd name="T56" fmla="*/ 234 w 393"/>
                <a:gd name="T57" fmla="*/ 0 h 220"/>
                <a:gd name="T58" fmla="*/ 234 w 393"/>
                <a:gd name="T59" fmla="*/ 15 h 220"/>
                <a:gd name="T60" fmla="*/ 219 w 393"/>
                <a:gd name="T61" fmla="*/ 45 h 220"/>
                <a:gd name="T62" fmla="*/ 212 w 393"/>
                <a:gd name="T63" fmla="*/ 45 h 220"/>
                <a:gd name="T64" fmla="*/ 196 w 393"/>
                <a:gd name="T65" fmla="*/ 76 h 220"/>
                <a:gd name="T66" fmla="*/ 181 w 393"/>
                <a:gd name="T67" fmla="*/ 68 h 220"/>
                <a:gd name="T68" fmla="*/ 151 w 393"/>
                <a:gd name="T69" fmla="*/ 144 h 220"/>
                <a:gd name="T70" fmla="*/ 91 w 393"/>
                <a:gd name="T71" fmla="*/ 166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 name="T94" fmla="*/ 378 w 393"/>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8" y="76"/>
                  </a:lnTo>
                  <a:lnTo>
                    <a:pt x="355" y="98"/>
                  </a:lnTo>
                  <a:lnTo>
                    <a:pt x="355" y="76"/>
                  </a:lnTo>
                  <a:lnTo>
                    <a:pt x="340" y="76"/>
                  </a:lnTo>
                  <a:lnTo>
                    <a:pt x="333" y="68"/>
                  </a:lnTo>
                  <a:lnTo>
                    <a:pt x="318" y="68"/>
                  </a:lnTo>
                  <a:lnTo>
                    <a:pt x="295" y="60"/>
                  </a:lnTo>
                  <a:lnTo>
                    <a:pt x="295" y="38"/>
                  </a:lnTo>
                  <a:lnTo>
                    <a:pt x="302" y="22"/>
                  </a:lnTo>
                  <a:lnTo>
                    <a:pt x="265" y="0"/>
                  </a:lnTo>
                  <a:lnTo>
                    <a:pt x="265" y="15"/>
                  </a:lnTo>
                  <a:lnTo>
                    <a:pt x="234" y="0"/>
                  </a:lnTo>
                  <a:lnTo>
                    <a:pt x="234" y="15"/>
                  </a:lnTo>
                  <a:lnTo>
                    <a:pt x="219" y="45"/>
                  </a:lnTo>
                  <a:lnTo>
                    <a:pt x="212" y="45"/>
                  </a:lnTo>
                  <a:lnTo>
                    <a:pt x="196" y="76"/>
                  </a:lnTo>
                  <a:lnTo>
                    <a:pt x="181" y="68"/>
                  </a:lnTo>
                  <a:lnTo>
                    <a:pt x="151" y="144"/>
                  </a:lnTo>
                  <a:lnTo>
                    <a:pt x="91" y="166"/>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lnTo>
                    <a:pt x="37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9" name="Freeform 390"/>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Lst>
              <a:ahLst/>
              <a:cxnLst>
                <a:cxn ang="0">
                  <a:pos x="T0" y="T1"/>
                </a:cxn>
                <a:cxn ang="0">
                  <a:pos x="T2" y="T3"/>
                </a:cxn>
                <a:cxn ang="0">
                  <a:pos x="T4" y="T5"/>
                </a:cxn>
                <a:cxn ang="0">
                  <a:pos x="T6" y="T7"/>
                </a:cxn>
                <a:cxn ang="0">
                  <a:pos x="T8" y="T9"/>
                </a:cxn>
              </a:cxnLst>
              <a:rect l="0" t="0" r="r" b="b"/>
              <a:pathLst>
                <a:path w="15" h="61">
                  <a:moveTo>
                    <a:pt x="15" y="0"/>
                  </a:moveTo>
                  <a:lnTo>
                    <a:pt x="8" y="8"/>
                  </a:lnTo>
                  <a:lnTo>
                    <a:pt x="0" y="38"/>
                  </a:lnTo>
                  <a:lnTo>
                    <a:pt x="0" y="61"/>
                  </a:lnTo>
                  <a:lnTo>
                    <a:pt x="1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0" name="Freeform 391"/>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 name="T10" fmla="*/ 15 w 15"/>
                <a:gd name="T11" fmla="*/ 8 h 61"/>
              </a:gdLst>
              <a:ahLst/>
              <a:cxnLst>
                <a:cxn ang="0">
                  <a:pos x="T0" y="T1"/>
                </a:cxn>
                <a:cxn ang="0">
                  <a:pos x="T2" y="T3"/>
                </a:cxn>
                <a:cxn ang="0">
                  <a:pos x="T4" y="T5"/>
                </a:cxn>
                <a:cxn ang="0">
                  <a:pos x="T6" y="T7"/>
                </a:cxn>
                <a:cxn ang="0">
                  <a:pos x="T8" y="T9"/>
                </a:cxn>
                <a:cxn ang="0">
                  <a:pos x="T10" y="T11"/>
                </a:cxn>
              </a:cxnLst>
              <a:rect l="0" t="0" r="r" b="b"/>
              <a:pathLst>
                <a:path w="15" h="61">
                  <a:moveTo>
                    <a:pt x="15" y="0"/>
                  </a:moveTo>
                  <a:lnTo>
                    <a:pt x="8" y="8"/>
                  </a:lnTo>
                  <a:lnTo>
                    <a:pt x="0" y="38"/>
                  </a:lnTo>
                  <a:lnTo>
                    <a:pt x="0" y="61"/>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1" name="Freeform 392"/>
            <p:cNvSpPr>
              <a:spLocks/>
            </p:cNvSpPr>
            <p:nvPr/>
          </p:nvSpPr>
          <p:spPr bwMode="auto">
            <a:xfrm>
              <a:off x="1680" y="1330"/>
              <a:ext cx="341" cy="250"/>
            </a:xfrm>
            <a:custGeom>
              <a:avLst/>
              <a:gdLst>
                <a:gd name="T0" fmla="*/ 303 w 341"/>
                <a:gd name="T1" fmla="*/ 227 h 250"/>
                <a:gd name="T2" fmla="*/ 341 w 341"/>
                <a:gd name="T3" fmla="*/ 61 h 250"/>
                <a:gd name="T4" fmla="*/ 99 w 341"/>
                <a:gd name="T5" fmla="*/ 0 h 250"/>
                <a:gd name="T6" fmla="*/ 106 w 341"/>
                <a:gd name="T7" fmla="*/ 30 h 250"/>
                <a:gd name="T8" fmla="*/ 91 w 341"/>
                <a:gd name="T9" fmla="*/ 38 h 250"/>
                <a:gd name="T10" fmla="*/ 106 w 341"/>
                <a:gd name="T11" fmla="*/ 46 h 250"/>
                <a:gd name="T12" fmla="*/ 99 w 341"/>
                <a:gd name="T13" fmla="*/ 53 h 250"/>
                <a:gd name="T14" fmla="*/ 99 w 341"/>
                <a:gd name="T15" fmla="*/ 61 h 250"/>
                <a:gd name="T16" fmla="*/ 106 w 341"/>
                <a:gd name="T17" fmla="*/ 68 h 250"/>
                <a:gd name="T18" fmla="*/ 91 w 341"/>
                <a:gd name="T19" fmla="*/ 83 h 250"/>
                <a:gd name="T20" fmla="*/ 91 w 341"/>
                <a:gd name="T21" fmla="*/ 106 h 250"/>
                <a:gd name="T22" fmla="*/ 61 w 341"/>
                <a:gd name="T23" fmla="*/ 114 h 250"/>
                <a:gd name="T24" fmla="*/ 53 w 341"/>
                <a:gd name="T25" fmla="*/ 114 h 250"/>
                <a:gd name="T26" fmla="*/ 69 w 341"/>
                <a:gd name="T27" fmla="*/ 99 h 250"/>
                <a:gd name="T28" fmla="*/ 69 w 341"/>
                <a:gd name="T29" fmla="*/ 114 h 250"/>
                <a:gd name="T30" fmla="*/ 76 w 341"/>
                <a:gd name="T31" fmla="*/ 99 h 250"/>
                <a:gd name="T32" fmla="*/ 84 w 341"/>
                <a:gd name="T33" fmla="*/ 91 h 250"/>
                <a:gd name="T34" fmla="*/ 76 w 341"/>
                <a:gd name="T35" fmla="*/ 91 h 250"/>
                <a:gd name="T36" fmla="*/ 84 w 341"/>
                <a:gd name="T37" fmla="*/ 76 h 250"/>
                <a:gd name="T38" fmla="*/ 91 w 341"/>
                <a:gd name="T39" fmla="*/ 83 h 250"/>
                <a:gd name="T40" fmla="*/ 91 w 341"/>
                <a:gd name="T41" fmla="*/ 68 h 250"/>
                <a:gd name="T42" fmla="*/ 61 w 341"/>
                <a:gd name="T43" fmla="*/ 91 h 250"/>
                <a:gd name="T44" fmla="*/ 69 w 341"/>
                <a:gd name="T45" fmla="*/ 99 h 250"/>
                <a:gd name="T46" fmla="*/ 53 w 341"/>
                <a:gd name="T47" fmla="*/ 99 h 250"/>
                <a:gd name="T48" fmla="*/ 76 w 341"/>
                <a:gd name="T49" fmla="*/ 68 h 250"/>
                <a:gd name="T50" fmla="*/ 84 w 341"/>
                <a:gd name="T51" fmla="*/ 53 h 250"/>
                <a:gd name="T52" fmla="*/ 76 w 341"/>
                <a:gd name="T53" fmla="*/ 61 h 250"/>
                <a:gd name="T54" fmla="*/ 69 w 341"/>
                <a:gd name="T55" fmla="*/ 46 h 250"/>
                <a:gd name="T56" fmla="*/ 38 w 341"/>
                <a:gd name="T57" fmla="*/ 38 h 250"/>
                <a:gd name="T58" fmla="*/ 8 w 341"/>
                <a:gd name="T59" fmla="*/ 15 h 250"/>
                <a:gd name="T60" fmla="*/ 8 w 341"/>
                <a:gd name="T61" fmla="*/ 106 h 250"/>
                <a:gd name="T62" fmla="*/ 16 w 341"/>
                <a:gd name="T63" fmla="*/ 114 h 250"/>
                <a:gd name="T64" fmla="*/ 8 w 341"/>
                <a:gd name="T65" fmla="*/ 114 h 250"/>
                <a:gd name="T66" fmla="*/ 8 w 341"/>
                <a:gd name="T67" fmla="*/ 121 h 250"/>
                <a:gd name="T68" fmla="*/ 16 w 341"/>
                <a:gd name="T69" fmla="*/ 129 h 250"/>
                <a:gd name="T70" fmla="*/ 0 w 341"/>
                <a:gd name="T71" fmla="*/ 144 h 250"/>
                <a:gd name="T72" fmla="*/ 0 w 341"/>
                <a:gd name="T73" fmla="*/ 129 h 250"/>
                <a:gd name="T74" fmla="*/ 0 w 341"/>
                <a:gd name="T75" fmla="*/ 152 h 250"/>
                <a:gd name="T76" fmla="*/ 16 w 341"/>
                <a:gd name="T77" fmla="*/ 159 h 250"/>
                <a:gd name="T78" fmla="*/ 23 w 341"/>
                <a:gd name="T79" fmla="*/ 159 h 250"/>
                <a:gd name="T80" fmla="*/ 31 w 341"/>
                <a:gd name="T81" fmla="*/ 167 h 250"/>
                <a:gd name="T82" fmla="*/ 46 w 341"/>
                <a:gd name="T83" fmla="*/ 174 h 250"/>
                <a:gd name="T84" fmla="*/ 38 w 341"/>
                <a:gd name="T85" fmla="*/ 205 h 250"/>
                <a:gd name="T86" fmla="*/ 61 w 341"/>
                <a:gd name="T87" fmla="*/ 220 h 250"/>
                <a:gd name="T88" fmla="*/ 84 w 341"/>
                <a:gd name="T89" fmla="*/ 212 h 250"/>
                <a:gd name="T90" fmla="*/ 106 w 341"/>
                <a:gd name="T91" fmla="*/ 227 h 250"/>
                <a:gd name="T92" fmla="*/ 212 w 341"/>
                <a:gd name="T93" fmla="*/ 227 h 250"/>
                <a:gd name="T94" fmla="*/ 303 w 341"/>
                <a:gd name="T95" fmla="*/ 250 h 250"/>
                <a:gd name="T96" fmla="*/ 303 w 341"/>
                <a:gd name="T97" fmla="*/ 22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250">
                  <a:moveTo>
                    <a:pt x="303" y="227"/>
                  </a:moveTo>
                  <a:lnTo>
                    <a:pt x="341" y="61"/>
                  </a:lnTo>
                  <a:lnTo>
                    <a:pt x="99" y="0"/>
                  </a:lnTo>
                  <a:lnTo>
                    <a:pt x="106" y="30"/>
                  </a:lnTo>
                  <a:lnTo>
                    <a:pt x="91" y="38"/>
                  </a:lnTo>
                  <a:lnTo>
                    <a:pt x="106" y="46"/>
                  </a:lnTo>
                  <a:lnTo>
                    <a:pt x="99" y="53"/>
                  </a:lnTo>
                  <a:lnTo>
                    <a:pt x="99" y="61"/>
                  </a:lnTo>
                  <a:lnTo>
                    <a:pt x="106" y="68"/>
                  </a:lnTo>
                  <a:lnTo>
                    <a:pt x="91" y="83"/>
                  </a:lnTo>
                  <a:lnTo>
                    <a:pt x="91" y="106"/>
                  </a:lnTo>
                  <a:lnTo>
                    <a:pt x="61" y="114"/>
                  </a:lnTo>
                  <a:lnTo>
                    <a:pt x="53" y="114"/>
                  </a:lnTo>
                  <a:lnTo>
                    <a:pt x="69" y="99"/>
                  </a:lnTo>
                  <a:lnTo>
                    <a:pt x="69" y="114"/>
                  </a:lnTo>
                  <a:lnTo>
                    <a:pt x="76" y="99"/>
                  </a:lnTo>
                  <a:lnTo>
                    <a:pt x="84" y="91"/>
                  </a:lnTo>
                  <a:lnTo>
                    <a:pt x="76" y="91"/>
                  </a:lnTo>
                  <a:lnTo>
                    <a:pt x="84" y="76"/>
                  </a:lnTo>
                  <a:lnTo>
                    <a:pt x="91" y="83"/>
                  </a:lnTo>
                  <a:lnTo>
                    <a:pt x="91" y="68"/>
                  </a:lnTo>
                  <a:lnTo>
                    <a:pt x="61" y="91"/>
                  </a:lnTo>
                  <a:lnTo>
                    <a:pt x="69" y="99"/>
                  </a:lnTo>
                  <a:lnTo>
                    <a:pt x="53" y="99"/>
                  </a:lnTo>
                  <a:lnTo>
                    <a:pt x="76" y="68"/>
                  </a:lnTo>
                  <a:lnTo>
                    <a:pt x="84" y="53"/>
                  </a:lnTo>
                  <a:lnTo>
                    <a:pt x="76" y="61"/>
                  </a:lnTo>
                  <a:lnTo>
                    <a:pt x="69" y="46"/>
                  </a:lnTo>
                  <a:lnTo>
                    <a:pt x="38" y="38"/>
                  </a:lnTo>
                  <a:lnTo>
                    <a:pt x="8" y="15"/>
                  </a:lnTo>
                  <a:lnTo>
                    <a:pt x="8" y="106"/>
                  </a:lnTo>
                  <a:lnTo>
                    <a:pt x="16" y="114"/>
                  </a:lnTo>
                  <a:lnTo>
                    <a:pt x="8" y="114"/>
                  </a:lnTo>
                  <a:lnTo>
                    <a:pt x="8" y="121"/>
                  </a:lnTo>
                  <a:lnTo>
                    <a:pt x="16" y="129"/>
                  </a:lnTo>
                  <a:lnTo>
                    <a:pt x="0" y="144"/>
                  </a:lnTo>
                  <a:lnTo>
                    <a:pt x="0" y="129"/>
                  </a:lnTo>
                  <a:lnTo>
                    <a:pt x="0" y="152"/>
                  </a:lnTo>
                  <a:lnTo>
                    <a:pt x="16" y="159"/>
                  </a:lnTo>
                  <a:lnTo>
                    <a:pt x="23" y="159"/>
                  </a:lnTo>
                  <a:lnTo>
                    <a:pt x="31" y="167"/>
                  </a:lnTo>
                  <a:lnTo>
                    <a:pt x="46" y="174"/>
                  </a:lnTo>
                  <a:lnTo>
                    <a:pt x="38" y="205"/>
                  </a:lnTo>
                  <a:lnTo>
                    <a:pt x="61" y="220"/>
                  </a:lnTo>
                  <a:lnTo>
                    <a:pt x="84" y="212"/>
                  </a:lnTo>
                  <a:lnTo>
                    <a:pt x="106" y="227"/>
                  </a:lnTo>
                  <a:lnTo>
                    <a:pt x="212" y="227"/>
                  </a:lnTo>
                  <a:lnTo>
                    <a:pt x="303" y="250"/>
                  </a:lnTo>
                  <a:lnTo>
                    <a:pt x="303" y="22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2" name="Freeform 393"/>
            <p:cNvSpPr>
              <a:spLocks/>
            </p:cNvSpPr>
            <p:nvPr/>
          </p:nvSpPr>
          <p:spPr bwMode="auto">
            <a:xfrm>
              <a:off x="1680" y="1330"/>
              <a:ext cx="341" cy="250"/>
            </a:xfrm>
            <a:custGeom>
              <a:avLst/>
              <a:gdLst>
                <a:gd name="T0" fmla="*/ 303 w 341"/>
                <a:gd name="T1" fmla="*/ 227 h 250"/>
                <a:gd name="T2" fmla="*/ 341 w 341"/>
                <a:gd name="T3" fmla="*/ 61 h 250"/>
                <a:gd name="T4" fmla="*/ 99 w 341"/>
                <a:gd name="T5" fmla="*/ 0 h 250"/>
                <a:gd name="T6" fmla="*/ 106 w 341"/>
                <a:gd name="T7" fmla="*/ 30 h 250"/>
                <a:gd name="T8" fmla="*/ 91 w 341"/>
                <a:gd name="T9" fmla="*/ 38 h 250"/>
                <a:gd name="T10" fmla="*/ 106 w 341"/>
                <a:gd name="T11" fmla="*/ 46 h 250"/>
                <a:gd name="T12" fmla="*/ 99 w 341"/>
                <a:gd name="T13" fmla="*/ 53 h 250"/>
                <a:gd name="T14" fmla="*/ 99 w 341"/>
                <a:gd name="T15" fmla="*/ 61 h 250"/>
                <a:gd name="T16" fmla="*/ 106 w 341"/>
                <a:gd name="T17" fmla="*/ 68 h 250"/>
                <a:gd name="T18" fmla="*/ 91 w 341"/>
                <a:gd name="T19" fmla="*/ 83 h 250"/>
                <a:gd name="T20" fmla="*/ 91 w 341"/>
                <a:gd name="T21" fmla="*/ 106 h 250"/>
                <a:gd name="T22" fmla="*/ 61 w 341"/>
                <a:gd name="T23" fmla="*/ 114 h 250"/>
                <a:gd name="T24" fmla="*/ 53 w 341"/>
                <a:gd name="T25" fmla="*/ 114 h 250"/>
                <a:gd name="T26" fmla="*/ 69 w 341"/>
                <a:gd name="T27" fmla="*/ 99 h 250"/>
                <a:gd name="T28" fmla="*/ 69 w 341"/>
                <a:gd name="T29" fmla="*/ 114 h 250"/>
                <a:gd name="T30" fmla="*/ 76 w 341"/>
                <a:gd name="T31" fmla="*/ 99 h 250"/>
                <a:gd name="T32" fmla="*/ 84 w 341"/>
                <a:gd name="T33" fmla="*/ 91 h 250"/>
                <a:gd name="T34" fmla="*/ 76 w 341"/>
                <a:gd name="T35" fmla="*/ 91 h 250"/>
                <a:gd name="T36" fmla="*/ 84 w 341"/>
                <a:gd name="T37" fmla="*/ 76 h 250"/>
                <a:gd name="T38" fmla="*/ 91 w 341"/>
                <a:gd name="T39" fmla="*/ 83 h 250"/>
                <a:gd name="T40" fmla="*/ 91 w 341"/>
                <a:gd name="T41" fmla="*/ 68 h 250"/>
                <a:gd name="T42" fmla="*/ 61 w 341"/>
                <a:gd name="T43" fmla="*/ 91 h 250"/>
                <a:gd name="T44" fmla="*/ 69 w 341"/>
                <a:gd name="T45" fmla="*/ 99 h 250"/>
                <a:gd name="T46" fmla="*/ 53 w 341"/>
                <a:gd name="T47" fmla="*/ 99 h 250"/>
                <a:gd name="T48" fmla="*/ 76 w 341"/>
                <a:gd name="T49" fmla="*/ 68 h 250"/>
                <a:gd name="T50" fmla="*/ 84 w 341"/>
                <a:gd name="T51" fmla="*/ 53 h 250"/>
                <a:gd name="T52" fmla="*/ 76 w 341"/>
                <a:gd name="T53" fmla="*/ 61 h 250"/>
                <a:gd name="T54" fmla="*/ 69 w 341"/>
                <a:gd name="T55" fmla="*/ 46 h 250"/>
                <a:gd name="T56" fmla="*/ 38 w 341"/>
                <a:gd name="T57" fmla="*/ 38 h 250"/>
                <a:gd name="T58" fmla="*/ 8 w 341"/>
                <a:gd name="T59" fmla="*/ 15 h 250"/>
                <a:gd name="T60" fmla="*/ 8 w 341"/>
                <a:gd name="T61" fmla="*/ 106 h 250"/>
                <a:gd name="T62" fmla="*/ 16 w 341"/>
                <a:gd name="T63" fmla="*/ 114 h 250"/>
                <a:gd name="T64" fmla="*/ 8 w 341"/>
                <a:gd name="T65" fmla="*/ 114 h 250"/>
                <a:gd name="T66" fmla="*/ 8 w 341"/>
                <a:gd name="T67" fmla="*/ 121 h 250"/>
                <a:gd name="T68" fmla="*/ 16 w 341"/>
                <a:gd name="T69" fmla="*/ 129 h 250"/>
                <a:gd name="T70" fmla="*/ 0 w 341"/>
                <a:gd name="T71" fmla="*/ 144 h 250"/>
                <a:gd name="T72" fmla="*/ 0 w 341"/>
                <a:gd name="T73" fmla="*/ 129 h 250"/>
                <a:gd name="T74" fmla="*/ 0 w 341"/>
                <a:gd name="T75" fmla="*/ 152 h 250"/>
                <a:gd name="T76" fmla="*/ 16 w 341"/>
                <a:gd name="T77" fmla="*/ 159 h 250"/>
                <a:gd name="T78" fmla="*/ 23 w 341"/>
                <a:gd name="T79" fmla="*/ 159 h 250"/>
                <a:gd name="T80" fmla="*/ 31 w 341"/>
                <a:gd name="T81" fmla="*/ 167 h 250"/>
                <a:gd name="T82" fmla="*/ 46 w 341"/>
                <a:gd name="T83" fmla="*/ 174 h 250"/>
                <a:gd name="T84" fmla="*/ 38 w 341"/>
                <a:gd name="T85" fmla="*/ 205 h 250"/>
                <a:gd name="T86" fmla="*/ 61 w 341"/>
                <a:gd name="T87" fmla="*/ 220 h 250"/>
                <a:gd name="T88" fmla="*/ 84 w 341"/>
                <a:gd name="T89" fmla="*/ 212 h 250"/>
                <a:gd name="T90" fmla="*/ 106 w 341"/>
                <a:gd name="T91" fmla="*/ 227 h 250"/>
                <a:gd name="T92" fmla="*/ 212 w 341"/>
                <a:gd name="T93" fmla="*/ 227 h 250"/>
                <a:gd name="T94" fmla="*/ 303 w 341"/>
                <a:gd name="T95" fmla="*/ 250 h 250"/>
                <a:gd name="T96" fmla="*/ 303 w 341"/>
                <a:gd name="T97" fmla="*/ 227 h 250"/>
                <a:gd name="T98" fmla="*/ 303 w 341"/>
                <a:gd name="T99"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250">
                  <a:moveTo>
                    <a:pt x="303" y="227"/>
                  </a:moveTo>
                  <a:lnTo>
                    <a:pt x="341" y="61"/>
                  </a:lnTo>
                  <a:lnTo>
                    <a:pt x="99" y="0"/>
                  </a:lnTo>
                  <a:lnTo>
                    <a:pt x="106" y="30"/>
                  </a:lnTo>
                  <a:lnTo>
                    <a:pt x="91" y="38"/>
                  </a:lnTo>
                  <a:lnTo>
                    <a:pt x="106" y="46"/>
                  </a:lnTo>
                  <a:lnTo>
                    <a:pt x="99" y="53"/>
                  </a:lnTo>
                  <a:lnTo>
                    <a:pt x="99" y="61"/>
                  </a:lnTo>
                  <a:lnTo>
                    <a:pt x="106" y="68"/>
                  </a:lnTo>
                  <a:lnTo>
                    <a:pt x="91" y="83"/>
                  </a:lnTo>
                  <a:lnTo>
                    <a:pt x="91" y="106"/>
                  </a:lnTo>
                  <a:lnTo>
                    <a:pt x="61" y="114"/>
                  </a:lnTo>
                  <a:lnTo>
                    <a:pt x="53" y="114"/>
                  </a:lnTo>
                  <a:lnTo>
                    <a:pt x="69" y="99"/>
                  </a:lnTo>
                  <a:lnTo>
                    <a:pt x="69" y="114"/>
                  </a:lnTo>
                  <a:lnTo>
                    <a:pt x="76" y="99"/>
                  </a:lnTo>
                  <a:lnTo>
                    <a:pt x="84" y="91"/>
                  </a:lnTo>
                  <a:lnTo>
                    <a:pt x="76" y="91"/>
                  </a:lnTo>
                  <a:lnTo>
                    <a:pt x="84" y="76"/>
                  </a:lnTo>
                  <a:lnTo>
                    <a:pt x="91" y="83"/>
                  </a:lnTo>
                  <a:lnTo>
                    <a:pt x="91" y="68"/>
                  </a:lnTo>
                  <a:lnTo>
                    <a:pt x="61" y="91"/>
                  </a:lnTo>
                  <a:lnTo>
                    <a:pt x="69" y="99"/>
                  </a:lnTo>
                  <a:lnTo>
                    <a:pt x="53" y="99"/>
                  </a:lnTo>
                  <a:lnTo>
                    <a:pt x="76" y="68"/>
                  </a:lnTo>
                  <a:lnTo>
                    <a:pt x="84" y="53"/>
                  </a:lnTo>
                  <a:lnTo>
                    <a:pt x="76" y="61"/>
                  </a:lnTo>
                  <a:lnTo>
                    <a:pt x="69" y="46"/>
                  </a:lnTo>
                  <a:lnTo>
                    <a:pt x="38" y="38"/>
                  </a:lnTo>
                  <a:lnTo>
                    <a:pt x="8" y="15"/>
                  </a:lnTo>
                  <a:lnTo>
                    <a:pt x="8" y="106"/>
                  </a:lnTo>
                  <a:lnTo>
                    <a:pt x="16" y="114"/>
                  </a:lnTo>
                  <a:lnTo>
                    <a:pt x="8" y="114"/>
                  </a:lnTo>
                  <a:lnTo>
                    <a:pt x="8" y="121"/>
                  </a:lnTo>
                  <a:lnTo>
                    <a:pt x="16" y="129"/>
                  </a:lnTo>
                  <a:lnTo>
                    <a:pt x="0" y="144"/>
                  </a:lnTo>
                  <a:lnTo>
                    <a:pt x="0" y="129"/>
                  </a:lnTo>
                  <a:lnTo>
                    <a:pt x="0" y="152"/>
                  </a:lnTo>
                  <a:lnTo>
                    <a:pt x="16" y="159"/>
                  </a:lnTo>
                  <a:lnTo>
                    <a:pt x="23" y="159"/>
                  </a:lnTo>
                  <a:lnTo>
                    <a:pt x="31" y="167"/>
                  </a:lnTo>
                  <a:lnTo>
                    <a:pt x="46" y="174"/>
                  </a:lnTo>
                  <a:lnTo>
                    <a:pt x="38" y="205"/>
                  </a:lnTo>
                  <a:lnTo>
                    <a:pt x="61" y="220"/>
                  </a:lnTo>
                  <a:lnTo>
                    <a:pt x="84" y="212"/>
                  </a:lnTo>
                  <a:lnTo>
                    <a:pt x="106" y="227"/>
                  </a:lnTo>
                  <a:lnTo>
                    <a:pt x="212" y="227"/>
                  </a:lnTo>
                  <a:lnTo>
                    <a:pt x="303" y="250"/>
                  </a:lnTo>
                  <a:lnTo>
                    <a:pt x="303" y="227"/>
                  </a:lnTo>
                  <a:lnTo>
                    <a:pt x="30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3" name="Freeform 394"/>
            <p:cNvSpPr>
              <a:spLocks/>
            </p:cNvSpPr>
            <p:nvPr/>
          </p:nvSpPr>
          <p:spPr bwMode="auto">
            <a:xfrm>
              <a:off x="3573" y="1967"/>
              <a:ext cx="227" cy="219"/>
            </a:xfrm>
            <a:custGeom>
              <a:avLst/>
              <a:gdLst>
                <a:gd name="T0" fmla="*/ 227 w 227"/>
                <a:gd name="T1" fmla="*/ 68 h 219"/>
                <a:gd name="T2" fmla="*/ 196 w 227"/>
                <a:gd name="T3" fmla="*/ 53 h 219"/>
                <a:gd name="T4" fmla="*/ 196 w 227"/>
                <a:gd name="T5" fmla="*/ 68 h 219"/>
                <a:gd name="T6" fmla="*/ 181 w 227"/>
                <a:gd name="T7" fmla="*/ 98 h 219"/>
                <a:gd name="T8" fmla="*/ 174 w 227"/>
                <a:gd name="T9" fmla="*/ 98 h 219"/>
                <a:gd name="T10" fmla="*/ 158 w 227"/>
                <a:gd name="T11" fmla="*/ 129 h 219"/>
                <a:gd name="T12" fmla="*/ 143 w 227"/>
                <a:gd name="T13" fmla="*/ 121 h 219"/>
                <a:gd name="T14" fmla="*/ 113 w 227"/>
                <a:gd name="T15" fmla="*/ 197 h 219"/>
                <a:gd name="T16" fmla="*/ 53 w 227"/>
                <a:gd name="T17" fmla="*/ 219 h 219"/>
                <a:gd name="T18" fmla="*/ 37 w 227"/>
                <a:gd name="T19" fmla="*/ 204 h 219"/>
                <a:gd name="T20" fmla="*/ 7 w 227"/>
                <a:gd name="T21" fmla="*/ 182 h 219"/>
                <a:gd name="T22" fmla="*/ 0 w 227"/>
                <a:gd name="T23" fmla="*/ 151 h 219"/>
                <a:gd name="T24" fmla="*/ 15 w 227"/>
                <a:gd name="T25" fmla="*/ 136 h 219"/>
                <a:gd name="T26" fmla="*/ 22 w 227"/>
                <a:gd name="T27" fmla="*/ 106 h 219"/>
                <a:gd name="T28" fmla="*/ 37 w 227"/>
                <a:gd name="T29" fmla="*/ 113 h 219"/>
                <a:gd name="T30" fmla="*/ 37 w 227"/>
                <a:gd name="T31" fmla="*/ 91 h 219"/>
                <a:gd name="T32" fmla="*/ 68 w 227"/>
                <a:gd name="T33" fmla="*/ 60 h 219"/>
                <a:gd name="T34" fmla="*/ 75 w 227"/>
                <a:gd name="T35" fmla="*/ 15 h 219"/>
                <a:gd name="T36" fmla="*/ 75 w 227"/>
                <a:gd name="T37" fmla="*/ 0 h 219"/>
                <a:gd name="T38" fmla="*/ 90 w 227"/>
                <a:gd name="T39" fmla="*/ 53 h 219"/>
                <a:gd name="T40" fmla="*/ 136 w 227"/>
                <a:gd name="T41" fmla="*/ 45 h 219"/>
                <a:gd name="T42" fmla="*/ 143 w 227"/>
                <a:gd name="T43" fmla="*/ 75 h 219"/>
                <a:gd name="T44" fmla="*/ 174 w 227"/>
                <a:gd name="T45" fmla="*/ 45 h 219"/>
                <a:gd name="T46" fmla="*/ 189 w 227"/>
                <a:gd name="T47" fmla="*/ 53 h 219"/>
                <a:gd name="T48" fmla="*/ 204 w 227"/>
                <a:gd name="T49" fmla="*/ 38 h 219"/>
                <a:gd name="T50" fmla="*/ 219 w 227"/>
                <a:gd name="T51" fmla="*/ 38 h 219"/>
                <a:gd name="T52" fmla="*/ 227 w 227"/>
                <a:gd name="T53" fmla="*/ 53 h 219"/>
                <a:gd name="T54" fmla="*/ 227 w 227"/>
                <a:gd name="T55" fmla="*/ 6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7" h="219">
                  <a:moveTo>
                    <a:pt x="227" y="68"/>
                  </a:moveTo>
                  <a:lnTo>
                    <a:pt x="196" y="53"/>
                  </a:lnTo>
                  <a:lnTo>
                    <a:pt x="196" y="68"/>
                  </a:lnTo>
                  <a:lnTo>
                    <a:pt x="181" y="98"/>
                  </a:lnTo>
                  <a:lnTo>
                    <a:pt x="174" y="98"/>
                  </a:lnTo>
                  <a:lnTo>
                    <a:pt x="158" y="129"/>
                  </a:lnTo>
                  <a:lnTo>
                    <a:pt x="143" y="121"/>
                  </a:lnTo>
                  <a:lnTo>
                    <a:pt x="113" y="197"/>
                  </a:lnTo>
                  <a:lnTo>
                    <a:pt x="53" y="219"/>
                  </a:lnTo>
                  <a:lnTo>
                    <a:pt x="37" y="204"/>
                  </a:lnTo>
                  <a:lnTo>
                    <a:pt x="7" y="182"/>
                  </a:lnTo>
                  <a:lnTo>
                    <a:pt x="0" y="151"/>
                  </a:lnTo>
                  <a:lnTo>
                    <a:pt x="15" y="136"/>
                  </a:lnTo>
                  <a:lnTo>
                    <a:pt x="22" y="106"/>
                  </a:lnTo>
                  <a:lnTo>
                    <a:pt x="37" y="113"/>
                  </a:lnTo>
                  <a:lnTo>
                    <a:pt x="37" y="91"/>
                  </a:lnTo>
                  <a:lnTo>
                    <a:pt x="68" y="60"/>
                  </a:lnTo>
                  <a:lnTo>
                    <a:pt x="75" y="15"/>
                  </a:lnTo>
                  <a:lnTo>
                    <a:pt x="75" y="0"/>
                  </a:lnTo>
                  <a:lnTo>
                    <a:pt x="90" y="53"/>
                  </a:lnTo>
                  <a:lnTo>
                    <a:pt x="136" y="45"/>
                  </a:lnTo>
                  <a:lnTo>
                    <a:pt x="143" y="75"/>
                  </a:lnTo>
                  <a:lnTo>
                    <a:pt x="174" y="45"/>
                  </a:lnTo>
                  <a:lnTo>
                    <a:pt x="189" y="53"/>
                  </a:lnTo>
                  <a:lnTo>
                    <a:pt x="204" y="38"/>
                  </a:lnTo>
                  <a:lnTo>
                    <a:pt x="219" y="38"/>
                  </a:lnTo>
                  <a:lnTo>
                    <a:pt x="227" y="53"/>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4" name="Freeform 395"/>
            <p:cNvSpPr>
              <a:spLocks/>
            </p:cNvSpPr>
            <p:nvPr/>
          </p:nvSpPr>
          <p:spPr bwMode="auto">
            <a:xfrm>
              <a:off x="3573" y="1967"/>
              <a:ext cx="227" cy="219"/>
            </a:xfrm>
            <a:custGeom>
              <a:avLst/>
              <a:gdLst>
                <a:gd name="T0" fmla="*/ 227 w 227"/>
                <a:gd name="T1" fmla="*/ 68 h 219"/>
                <a:gd name="T2" fmla="*/ 196 w 227"/>
                <a:gd name="T3" fmla="*/ 53 h 219"/>
                <a:gd name="T4" fmla="*/ 196 w 227"/>
                <a:gd name="T5" fmla="*/ 68 h 219"/>
                <a:gd name="T6" fmla="*/ 181 w 227"/>
                <a:gd name="T7" fmla="*/ 98 h 219"/>
                <a:gd name="T8" fmla="*/ 174 w 227"/>
                <a:gd name="T9" fmla="*/ 98 h 219"/>
                <a:gd name="T10" fmla="*/ 158 w 227"/>
                <a:gd name="T11" fmla="*/ 129 h 219"/>
                <a:gd name="T12" fmla="*/ 143 w 227"/>
                <a:gd name="T13" fmla="*/ 121 h 219"/>
                <a:gd name="T14" fmla="*/ 113 w 227"/>
                <a:gd name="T15" fmla="*/ 197 h 219"/>
                <a:gd name="T16" fmla="*/ 53 w 227"/>
                <a:gd name="T17" fmla="*/ 219 h 219"/>
                <a:gd name="T18" fmla="*/ 37 w 227"/>
                <a:gd name="T19" fmla="*/ 204 h 219"/>
                <a:gd name="T20" fmla="*/ 7 w 227"/>
                <a:gd name="T21" fmla="*/ 182 h 219"/>
                <a:gd name="T22" fmla="*/ 0 w 227"/>
                <a:gd name="T23" fmla="*/ 151 h 219"/>
                <a:gd name="T24" fmla="*/ 15 w 227"/>
                <a:gd name="T25" fmla="*/ 136 h 219"/>
                <a:gd name="T26" fmla="*/ 22 w 227"/>
                <a:gd name="T27" fmla="*/ 106 h 219"/>
                <a:gd name="T28" fmla="*/ 37 w 227"/>
                <a:gd name="T29" fmla="*/ 113 h 219"/>
                <a:gd name="T30" fmla="*/ 37 w 227"/>
                <a:gd name="T31" fmla="*/ 91 h 219"/>
                <a:gd name="T32" fmla="*/ 68 w 227"/>
                <a:gd name="T33" fmla="*/ 60 h 219"/>
                <a:gd name="T34" fmla="*/ 75 w 227"/>
                <a:gd name="T35" fmla="*/ 15 h 219"/>
                <a:gd name="T36" fmla="*/ 75 w 227"/>
                <a:gd name="T37" fmla="*/ 0 h 219"/>
                <a:gd name="T38" fmla="*/ 90 w 227"/>
                <a:gd name="T39" fmla="*/ 53 h 219"/>
                <a:gd name="T40" fmla="*/ 136 w 227"/>
                <a:gd name="T41" fmla="*/ 45 h 219"/>
                <a:gd name="T42" fmla="*/ 143 w 227"/>
                <a:gd name="T43" fmla="*/ 75 h 219"/>
                <a:gd name="T44" fmla="*/ 174 w 227"/>
                <a:gd name="T45" fmla="*/ 45 h 219"/>
                <a:gd name="T46" fmla="*/ 189 w 227"/>
                <a:gd name="T47" fmla="*/ 53 h 219"/>
                <a:gd name="T48" fmla="*/ 204 w 227"/>
                <a:gd name="T49" fmla="*/ 38 h 219"/>
                <a:gd name="T50" fmla="*/ 219 w 227"/>
                <a:gd name="T51" fmla="*/ 38 h 219"/>
                <a:gd name="T52" fmla="*/ 227 w 227"/>
                <a:gd name="T53" fmla="*/ 53 h 219"/>
                <a:gd name="T54" fmla="*/ 227 w 227"/>
                <a:gd name="T55" fmla="*/ 68 h 219"/>
                <a:gd name="T56" fmla="*/ 227 w 227"/>
                <a:gd name="T57" fmla="*/ 7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19">
                  <a:moveTo>
                    <a:pt x="227" y="68"/>
                  </a:moveTo>
                  <a:lnTo>
                    <a:pt x="196" y="53"/>
                  </a:lnTo>
                  <a:lnTo>
                    <a:pt x="196" y="68"/>
                  </a:lnTo>
                  <a:lnTo>
                    <a:pt x="181" y="98"/>
                  </a:lnTo>
                  <a:lnTo>
                    <a:pt x="174" y="98"/>
                  </a:lnTo>
                  <a:lnTo>
                    <a:pt x="158" y="129"/>
                  </a:lnTo>
                  <a:lnTo>
                    <a:pt x="143" y="121"/>
                  </a:lnTo>
                  <a:lnTo>
                    <a:pt x="113" y="197"/>
                  </a:lnTo>
                  <a:lnTo>
                    <a:pt x="53" y="219"/>
                  </a:lnTo>
                  <a:lnTo>
                    <a:pt x="37" y="204"/>
                  </a:lnTo>
                  <a:lnTo>
                    <a:pt x="7" y="182"/>
                  </a:lnTo>
                  <a:lnTo>
                    <a:pt x="0" y="151"/>
                  </a:lnTo>
                  <a:lnTo>
                    <a:pt x="15" y="136"/>
                  </a:lnTo>
                  <a:lnTo>
                    <a:pt x="22" y="106"/>
                  </a:lnTo>
                  <a:lnTo>
                    <a:pt x="37" y="113"/>
                  </a:lnTo>
                  <a:lnTo>
                    <a:pt x="37" y="91"/>
                  </a:lnTo>
                  <a:lnTo>
                    <a:pt x="68" y="60"/>
                  </a:lnTo>
                  <a:lnTo>
                    <a:pt x="75" y="15"/>
                  </a:lnTo>
                  <a:lnTo>
                    <a:pt x="75" y="0"/>
                  </a:lnTo>
                  <a:lnTo>
                    <a:pt x="90" y="53"/>
                  </a:lnTo>
                  <a:lnTo>
                    <a:pt x="136" y="45"/>
                  </a:lnTo>
                  <a:lnTo>
                    <a:pt x="143" y="75"/>
                  </a:lnTo>
                  <a:lnTo>
                    <a:pt x="174" y="45"/>
                  </a:lnTo>
                  <a:lnTo>
                    <a:pt x="189" y="53"/>
                  </a:lnTo>
                  <a:lnTo>
                    <a:pt x="204" y="38"/>
                  </a:lnTo>
                  <a:lnTo>
                    <a:pt x="219" y="38"/>
                  </a:lnTo>
                  <a:lnTo>
                    <a:pt x="227" y="53"/>
                  </a:lnTo>
                  <a:lnTo>
                    <a:pt x="227" y="68"/>
                  </a:lnTo>
                  <a:lnTo>
                    <a:pt x="227"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5" name="Freeform 396"/>
            <p:cNvSpPr>
              <a:spLocks/>
            </p:cNvSpPr>
            <p:nvPr/>
          </p:nvSpPr>
          <p:spPr bwMode="auto">
            <a:xfrm>
              <a:off x="3050" y="1611"/>
              <a:ext cx="250" cy="288"/>
            </a:xfrm>
            <a:custGeom>
              <a:avLst/>
              <a:gdLst>
                <a:gd name="T0" fmla="*/ 235 w 250"/>
                <a:gd name="T1" fmla="*/ 227 h 288"/>
                <a:gd name="T2" fmla="*/ 243 w 250"/>
                <a:gd name="T3" fmla="*/ 280 h 288"/>
                <a:gd name="T4" fmla="*/ 106 w 250"/>
                <a:gd name="T5" fmla="*/ 288 h 288"/>
                <a:gd name="T6" fmla="*/ 91 w 250"/>
                <a:gd name="T7" fmla="*/ 272 h 288"/>
                <a:gd name="T8" fmla="*/ 76 w 250"/>
                <a:gd name="T9" fmla="*/ 219 h 288"/>
                <a:gd name="T10" fmla="*/ 68 w 250"/>
                <a:gd name="T11" fmla="*/ 189 h 288"/>
                <a:gd name="T12" fmla="*/ 0 w 250"/>
                <a:gd name="T13" fmla="*/ 144 h 288"/>
                <a:gd name="T14" fmla="*/ 8 w 250"/>
                <a:gd name="T15" fmla="*/ 113 h 288"/>
                <a:gd name="T16" fmla="*/ 8 w 250"/>
                <a:gd name="T17" fmla="*/ 106 h 288"/>
                <a:gd name="T18" fmla="*/ 0 w 250"/>
                <a:gd name="T19" fmla="*/ 83 h 288"/>
                <a:gd name="T20" fmla="*/ 23 w 250"/>
                <a:gd name="T21" fmla="*/ 60 h 288"/>
                <a:gd name="T22" fmla="*/ 23 w 250"/>
                <a:gd name="T23" fmla="*/ 22 h 288"/>
                <a:gd name="T24" fmla="*/ 38 w 250"/>
                <a:gd name="T25" fmla="*/ 22 h 288"/>
                <a:gd name="T26" fmla="*/ 84 w 250"/>
                <a:gd name="T27" fmla="*/ 0 h 288"/>
                <a:gd name="T28" fmla="*/ 84 w 250"/>
                <a:gd name="T29" fmla="*/ 30 h 288"/>
                <a:gd name="T30" fmla="*/ 91 w 250"/>
                <a:gd name="T31" fmla="*/ 15 h 288"/>
                <a:gd name="T32" fmla="*/ 106 w 250"/>
                <a:gd name="T33" fmla="*/ 30 h 288"/>
                <a:gd name="T34" fmla="*/ 121 w 250"/>
                <a:gd name="T35" fmla="*/ 37 h 288"/>
                <a:gd name="T36" fmla="*/ 212 w 250"/>
                <a:gd name="T37" fmla="*/ 60 h 288"/>
                <a:gd name="T38" fmla="*/ 212 w 250"/>
                <a:gd name="T39" fmla="*/ 68 h 288"/>
                <a:gd name="T40" fmla="*/ 227 w 250"/>
                <a:gd name="T41" fmla="*/ 75 h 288"/>
                <a:gd name="T42" fmla="*/ 220 w 250"/>
                <a:gd name="T43" fmla="*/ 98 h 288"/>
                <a:gd name="T44" fmla="*/ 235 w 250"/>
                <a:gd name="T45" fmla="*/ 90 h 288"/>
                <a:gd name="T46" fmla="*/ 235 w 250"/>
                <a:gd name="T47" fmla="*/ 113 h 288"/>
                <a:gd name="T48" fmla="*/ 220 w 250"/>
                <a:gd name="T49" fmla="*/ 144 h 288"/>
                <a:gd name="T50" fmla="*/ 227 w 250"/>
                <a:gd name="T51" fmla="*/ 151 h 288"/>
                <a:gd name="T52" fmla="*/ 243 w 250"/>
                <a:gd name="T53" fmla="*/ 121 h 288"/>
                <a:gd name="T54" fmla="*/ 250 w 250"/>
                <a:gd name="T55" fmla="*/ 128 h 288"/>
                <a:gd name="T56" fmla="*/ 235 w 250"/>
                <a:gd name="T57"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0" h="288">
                  <a:moveTo>
                    <a:pt x="235" y="227"/>
                  </a:moveTo>
                  <a:lnTo>
                    <a:pt x="243" y="280"/>
                  </a:lnTo>
                  <a:lnTo>
                    <a:pt x="106" y="288"/>
                  </a:lnTo>
                  <a:lnTo>
                    <a:pt x="91" y="272"/>
                  </a:lnTo>
                  <a:lnTo>
                    <a:pt x="76" y="219"/>
                  </a:lnTo>
                  <a:lnTo>
                    <a:pt x="68" y="189"/>
                  </a:lnTo>
                  <a:lnTo>
                    <a:pt x="0" y="144"/>
                  </a:lnTo>
                  <a:lnTo>
                    <a:pt x="8" y="113"/>
                  </a:lnTo>
                  <a:lnTo>
                    <a:pt x="8" y="106"/>
                  </a:lnTo>
                  <a:lnTo>
                    <a:pt x="0" y="83"/>
                  </a:lnTo>
                  <a:lnTo>
                    <a:pt x="23" y="60"/>
                  </a:lnTo>
                  <a:lnTo>
                    <a:pt x="23" y="22"/>
                  </a:lnTo>
                  <a:lnTo>
                    <a:pt x="38" y="22"/>
                  </a:lnTo>
                  <a:lnTo>
                    <a:pt x="84" y="0"/>
                  </a:lnTo>
                  <a:lnTo>
                    <a:pt x="84" y="30"/>
                  </a:lnTo>
                  <a:lnTo>
                    <a:pt x="91" y="15"/>
                  </a:lnTo>
                  <a:lnTo>
                    <a:pt x="106" y="30"/>
                  </a:lnTo>
                  <a:lnTo>
                    <a:pt x="121" y="37"/>
                  </a:lnTo>
                  <a:lnTo>
                    <a:pt x="212" y="60"/>
                  </a:lnTo>
                  <a:lnTo>
                    <a:pt x="212" y="68"/>
                  </a:lnTo>
                  <a:lnTo>
                    <a:pt x="227" y="75"/>
                  </a:lnTo>
                  <a:lnTo>
                    <a:pt x="220" y="98"/>
                  </a:lnTo>
                  <a:lnTo>
                    <a:pt x="235" y="90"/>
                  </a:lnTo>
                  <a:lnTo>
                    <a:pt x="235" y="113"/>
                  </a:lnTo>
                  <a:lnTo>
                    <a:pt x="220" y="144"/>
                  </a:lnTo>
                  <a:lnTo>
                    <a:pt x="227" y="151"/>
                  </a:lnTo>
                  <a:lnTo>
                    <a:pt x="243" y="121"/>
                  </a:lnTo>
                  <a:lnTo>
                    <a:pt x="250" y="128"/>
                  </a:lnTo>
                  <a:lnTo>
                    <a:pt x="235" y="22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6" name="Freeform 397"/>
            <p:cNvSpPr>
              <a:spLocks/>
            </p:cNvSpPr>
            <p:nvPr/>
          </p:nvSpPr>
          <p:spPr bwMode="auto">
            <a:xfrm>
              <a:off x="3050" y="1611"/>
              <a:ext cx="250" cy="288"/>
            </a:xfrm>
            <a:custGeom>
              <a:avLst/>
              <a:gdLst>
                <a:gd name="T0" fmla="*/ 235 w 250"/>
                <a:gd name="T1" fmla="*/ 227 h 288"/>
                <a:gd name="T2" fmla="*/ 243 w 250"/>
                <a:gd name="T3" fmla="*/ 280 h 288"/>
                <a:gd name="T4" fmla="*/ 106 w 250"/>
                <a:gd name="T5" fmla="*/ 288 h 288"/>
                <a:gd name="T6" fmla="*/ 91 w 250"/>
                <a:gd name="T7" fmla="*/ 272 h 288"/>
                <a:gd name="T8" fmla="*/ 76 w 250"/>
                <a:gd name="T9" fmla="*/ 219 h 288"/>
                <a:gd name="T10" fmla="*/ 68 w 250"/>
                <a:gd name="T11" fmla="*/ 189 h 288"/>
                <a:gd name="T12" fmla="*/ 0 w 250"/>
                <a:gd name="T13" fmla="*/ 144 h 288"/>
                <a:gd name="T14" fmla="*/ 8 w 250"/>
                <a:gd name="T15" fmla="*/ 113 h 288"/>
                <a:gd name="T16" fmla="*/ 8 w 250"/>
                <a:gd name="T17" fmla="*/ 106 h 288"/>
                <a:gd name="T18" fmla="*/ 0 w 250"/>
                <a:gd name="T19" fmla="*/ 83 h 288"/>
                <a:gd name="T20" fmla="*/ 23 w 250"/>
                <a:gd name="T21" fmla="*/ 60 h 288"/>
                <a:gd name="T22" fmla="*/ 23 w 250"/>
                <a:gd name="T23" fmla="*/ 22 h 288"/>
                <a:gd name="T24" fmla="*/ 38 w 250"/>
                <a:gd name="T25" fmla="*/ 22 h 288"/>
                <a:gd name="T26" fmla="*/ 84 w 250"/>
                <a:gd name="T27" fmla="*/ 0 h 288"/>
                <a:gd name="T28" fmla="*/ 84 w 250"/>
                <a:gd name="T29" fmla="*/ 30 h 288"/>
                <a:gd name="T30" fmla="*/ 91 w 250"/>
                <a:gd name="T31" fmla="*/ 15 h 288"/>
                <a:gd name="T32" fmla="*/ 106 w 250"/>
                <a:gd name="T33" fmla="*/ 30 h 288"/>
                <a:gd name="T34" fmla="*/ 121 w 250"/>
                <a:gd name="T35" fmla="*/ 37 h 288"/>
                <a:gd name="T36" fmla="*/ 212 w 250"/>
                <a:gd name="T37" fmla="*/ 60 h 288"/>
                <a:gd name="T38" fmla="*/ 212 w 250"/>
                <a:gd name="T39" fmla="*/ 68 h 288"/>
                <a:gd name="T40" fmla="*/ 227 w 250"/>
                <a:gd name="T41" fmla="*/ 75 h 288"/>
                <a:gd name="T42" fmla="*/ 220 w 250"/>
                <a:gd name="T43" fmla="*/ 98 h 288"/>
                <a:gd name="T44" fmla="*/ 235 w 250"/>
                <a:gd name="T45" fmla="*/ 90 h 288"/>
                <a:gd name="T46" fmla="*/ 235 w 250"/>
                <a:gd name="T47" fmla="*/ 113 h 288"/>
                <a:gd name="T48" fmla="*/ 220 w 250"/>
                <a:gd name="T49" fmla="*/ 144 h 288"/>
                <a:gd name="T50" fmla="*/ 227 w 250"/>
                <a:gd name="T51" fmla="*/ 151 h 288"/>
                <a:gd name="T52" fmla="*/ 243 w 250"/>
                <a:gd name="T53" fmla="*/ 121 h 288"/>
                <a:gd name="T54" fmla="*/ 250 w 250"/>
                <a:gd name="T55" fmla="*/ 128 h 288"/>
                <a:gd name="T56" fmla="*/ 235 w 250"/>
                <a:gd name="T57" fmla="*/ 227 h 288"/>
                <a:gd name="T58" fmla="*/ 235 w 250"/>
                <a:gd name="T59"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288">
                  <a:moveTo>
                    <a:pt x="235" y="227"/>
                  </a:moveTo>
                  <a:lnTo>
                    <a:pt x="243" y="280"/>
                  </a:lnTo>
                  <a:lnTo>
                    <a:pt x="106" y="288"/>
                  </a:lnTo>
                  <a:lnTo>
                    <a:pt x="91" y="272"/>
                  </a:lnTo>
                  <a:lnTo>
                    <a:pt x="76" y="219"/>
                  </a:lnTo>
                  <a:lnTo>
                    <a:pt x="68" y="189"/>
                  </a:lnTo>
                  <a:lnTo>
                    <a:pt x="0" y="144"/>
                  </a:lnTo>
                  <a:lnTo>
                    <a:pt x="8" y="113"/>
                  </a:lnTo>
                  <a:lnTo>
                    <a:pt x="8" y="106"/>
                  </a:lnTo>
                  <a:lnTo>
                    <a:pt x="0" y="83"/>
                  </a:lnTo>
                  <a:lnTo>
                    <a:pt x="23" y="60"/>
                  </a:lnTo>
                  <a:lnTo>
                    <a:pt x="23" y="22"/>
                  </a:lnTo>
                  <a:lnTo>
                    <a:pt x="38" y="22"/>
                  </a:lnTo>
                  <a:lnTo>
                    <a:pt x="84" y="0"/>
                  </a:lnTo>
                  <a:lnTo>
                    <a:pt x="84" y="30"/>
                  </a:lnTo>
                  <a:lnTo>
                    <a:pt x="91" y="15"/>
                  </a:lnTo>
                  <a:lnTo>
                    <a:pt x="106" y="30"/>
                  </a:lnTo>
                  <a:lnTo>
                    <a:pt x="121" y="37"/>
                  </a:lnTo>
                  <a:lnTo>
                    <a:pt x="212" y="60"/>
                  </a:lnTo>
                  <a:lnTo>
                    <a:pt x="212" y="68"/>
                  </a:lnTo>
                  <a:lnTo>
                    <a:pt x="227" y="75"/>
                  </a:lnTo>
                  <a:lnTo>
                    <a:pt x="220" y="98"/>
                  </a:lnTo>
                  <a:lnTo>
                    <a:pt x="235" y="90"/>
                  </a:lnTo>
                  <a:lnTo>
                    <a:pt x="235" y="113"/>
                  </a:lnTo>
                  <a:lnTo>
                    <a:pt x="220" y="144"/>
                  </a:lnTo>
                  <a:lnTo>
                    <a:pt x="227" y="151"/>
                  </a:lnTo>
                  <a:lnTo>
                    <a:pt x="243" y="121"/>
                  </a:lnTo>
                  <a:lnTo>
                    <a:pt x="250" y="128"/>
                  </a:lnTo>
                  <a:lnTo>
                    <a:pt x="235" y="227"/>
                  </a:lnTo>
                  <a:lnTo>
                    <a:pt x="235"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7" name="Freeform 398"/>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8 h 15"/>
              </a:gdLst>
              <a:ahLst/>
              <a:cxnLst>
                <a:cxn ang="0">
                  <a:pos x="T0" y="T1"/>
                </a:cxn>
                <a:cxn ang="0">
                  <a:pos x="T2" y="T3"/>
                </a:cxn>
                <a:cxn ang="0">
                  <a:pos x="T4" y="T5"/>
                </a:cxn>
                <a:cxn ang="0">
                  <a:pos x="T6" y="T7"/>
                </a:cxn>
              </a:cxnLst>
              <a:rect l="0" t="0" r="r" b="b"/>
              <a:pathLst>
                <a:path w="15" h="15">
                  <a:moveTo>
                    <a:pt x="15" y="0"/>
                  </a:moveTo>
                  <a:lnTo>
                    <a:pt x="0" y="15"/>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8" name="Freeform 399"/>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3 w 355"/>
                <a:gd name="T15" fmla="*/ 296 h 296"/>
                <a:gd name="T16" fmla="*/ 348 w 355"/>
                <a:gd name="T17" fmla="*/ 16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296">
                  <a:moveTo>
                    <a:pt x="348" y="167"/>
                  </a:moveTo>
                  <a:lnTo>
                    <a:pt x="355" y="38"/>
                  </a:lnTo>
                  <a:lnTo>
                    <a:pt x="37" y="0"/>
                  </a:lnTo>
                  <a:lnTo>
                    <a:pt x="37" y="38"/>
                  </a:lnTo>
                  <a:lnTo>
                    <a:pt x="7" y="190"/>
                  </a:lnTo>
                  <a:lnTo>
                    <a:pt x="0" y="258"/>
                  </a:lnTo>
                  <a:lnTo>
                    <a:pt x="98" y="273"/>
                  </a:lnTo>
                  <a:lnTo>
                    <a:pt x="333" y="296"/>
                  </a:lnTo>
                  <a:lnTo>
                    <a:pt x="348" y="16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9" name="Freeform 400"/>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3 w 355"/>
                <a:gd name="T15" fmla="*/ 296 h 296"/>
                <a:gd name="T16" fmla="*/ 348 w 355"/>
                <a:gd name="T17" fmla="*/ 167 h 296"/>
                <a:gd name="T18" fmla="*/ 348 w 355"/>
                <a:gd name="T19" fmla="*/ 17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296">
                  <a:moveTo>
                    <a:pt x="348" y="167"/>
                  </a:moveTo>
                  <a:lnTo>
                    <a:pt x="355" y="38"/>
                  </a:lnTo>
                  <a:lnTo>
                    <a:pt x="37" y="0"/>
                  </a:lnTo>
                  <a:lnTo>
                    <a:pt x="37" y="38"/>
                  </a:lnTo>
                  <a:lnTo>
                    <a:pt x="7" y="190"/>
                  </a:lnTo>
                  <a:lnTo>
                    <a:pt x="0" y="258"/>
                  </a:lnTo>
                  <a:lnTo>
                    <a:pt x="98" y="273"/>
                  </a:lnTo>
                  <a:lnTo>
                    <a:pt x="333" y="296"/>
                  </a:lnTo>
                  <a:lnTo>
                    <a:pt x="348" y="167"/>
                  </a:lnTo>
                  <a:lnTo>
                    <a:pt x="348"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434" name="Group 4"/>
          <p:cNvGrpSpPr>
            <a:grpSpLocks noChangeAspect="1"/>
          </p:cNvGrpSpPr>
          <p:nvPr/>
        </p:nvGrpSpPr>
        <p:grpSpPr bwMode="auto">
          <a:xfrm>
            <a:off x="0" y="1905000"/>
            <a:ext cx="4505325" cy="3429000"/>
            <a:chOff x="1461" y="1080"/>
            <a:chExt cx="2838" cy="2160"/>
          </a:xfrm>
        </p:grpSpPr>
        <p:sp>
          <p:nvSpPr>
            <p:cNvPr id="18435" name="AutoShape 3"/>
            <p:cNvSpPr>
              <a:spLocks noChangeAspect="1" noChangeArrowheads="1" noTextEdit="1"/>
            </p:cNvSpPr>
            <p:nvPr/>
          </p:nvSpPr>
          <p:spPr bwMode="auto">
            <a:xfrm>
              <a:off x="1461" y="1080"/>
              <a:ext cx="2838"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7" name="Rectangle 5"/>
            <p:cNvSpPr>
              <a:spLocks noChangeArrowheads="1"/>
            </p:cNvSpPr>
            <p:nvPr/>
          </p:nvSpPr>
          <p:spPr bwMode="auto">
            <a:xfrm>
              <a:off x="1461" y="1080"/>
              <a:ext cx="2846" cy="216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8" name="Rectangle 6"/>
            <p:cNvSpPr>
              <a:spLocks noChangeArrowheads="1"/>
            </p:cNvSpPr>
            <p:nvPr/>
          </p:nvSpPr>
          <p:spPr bwMode="auto">
            <a:xfrm>
              <a:off x="1506" y="1148"/>
              <a:ext cx="2755" cy="20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9" name="Freeform 7"/>
            <p:cNvSpPr>
              <a:spLocks/>
            </p:cNvSpPr>
            <p:nvPr/>
          </p:nvSpPr>
          <p:spPr bwMode="auto">
            <a:xfrm>
              <a:off x="3308" y="2353"/>
              <a:ext cx="189" cy="311"/>
            </a:xfrm>
            <a:custGeom>
              <a:avLst/>
              <a:gdLst>
                <a:gd name="T0" fmla="*/ 181 w 189"/>
                <a:gd name="T1" fmla="*/ 197 h 311"/>
                <a:gd name="T2" fmla="*/ 189 w 189"/>
                <a:gd name="T3" fmla="*/ 250 h 311"/>
                <a:gd name="T4" fmla="*/ 53 w 189"/>
                <a:gd name="T5" fmla="*/ 265 h 311"/>
                <a:gd name="T6" fmla="*/ 60 w 189"/>
                <a:gd name="T7" fmla="*/ 296 h 311"/>
                <a:gd name="T8" fmla="*/ 60 w 189"/>
                <a:gd name="T9" fmla="*/ 303 h 311"/>
                <a:gd name="T10" fmla="*/ 30 w 189"/>
                <a:gd name="T11" fmla="*/ 311 h 311"/>
                <a:gd name="T12" fmla="*/ 45 w 189"/>
                <a:gd name="T13" fmla="*/ 311 h 311"/>
                <a:gd name="T14" fmla="*/ 30 w 189"/>
                <a:gd name="T15" fmla="*/ 281 h 311"/>
                <a:gd name="T16" fmla="*/ 22 w 189"/>
                <a:gd name="T17" fmla="*/ 311 h 311"/>
                <a:gd name="T18" fmla="*/ 15 w 189"/>
                <a:gd name="T19" fmla="*/ 303 h 311"/>
                <a:gd name="T20" fmla="*/ 0 w 189"/>
                <a:gd name="T21" fmla="*/ 212 h 311"/>
                <a:gd name="T22" fmla="*/ 7 w 189"/>
                <a:gd name="T23" fmla="*/ 15 h 311"/>
                <a:gd name="T24" fmla="*/ 0 w 189"/>
                <a:gd name="T25" fmla="*/ 15 h 311"/>
                <a:gd name="T26" fmla="*/ 128 w 189"/>
                <a:gd name="T27" fmla="*/ 0 h 311"/>
                <a:gd name="T28" fmla="*/ 166 w 189"/>
                <a:gd name="T29" fmla="*/ 129 h 311"/>
                <a:gd name="T30" fmla="*/ 189 w 189"/>
                <a:gd name="T31" fmla="*/ 167 h 311"/>
                <a:gd name="T32" fmla="*/ 181 w 189"/>
                <a:gd name="T33"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1">
                  <a:moveTo>
                    <a:pt x="181" y="197"/>
                  </a:moveTo>
                  <a:lnTo>
                    <a:pt x="189" y="250"/>
                  </a:lnTo>
                  <a:lnTo>
                    <a:pt x="53" y="265"/>
                  </a:lnTo>
                  <a:lnTo>
                    <a:pt x="60" y="296"/>
                  </a:lnTo>
                  <a:lnTo>
                    <a:pt x="60" y="303"/>
                  </a:lnTo>
                  <a:lnTo>
                    <a:pt x="30" y="311"/>
                  </a:lnTo>
                  <a:lnTo>
                    <a:pt x="45" y="311"/>
                  </a:lnTo>
                  <a:lnTo>
                    <a:pt x="30" y="281"/>
                  </a:lnTo>
                  <a:lnTo>
                    <a:pt x="22" y="311"/>
                  </a:lnTo>
                  <a:lnTo>
                    <a:pt x="15" y="303"/>
                  </a:lnTo>
                  <a:lnTo>
                    <a:pt x="0" y="212"/>
                  </a:lnTo>
                  <a:lnTo>
                    <a:pt x="7" y="15"/>
                  </a:lnTo>
                  <a:lnTo>
                    <a:pt x="0" y="15"/>
                  </a:lnTo>
                  <a:lnTo>
                    <a:pt x="128" y="0"/>
                  </a:lnTo>
                  <a:lnTo>
                    <a:pt x="166" y="129"/>
                  </a:lnTo>
                  <a:lnTo>
                    <a:pt x="189" y="167"/>
                  </a:lnTo>
                  <a:lnTo>
                    <a:pt x="181"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0" name="Freeform 8"/>
            <p:cNvSpPr>
              <a:spLocks/>
            </p:cNvSpPr>
            <p:nvPr/>
          </p:nvSpPr>
          <p:spPr bwMode="auto">
            <a:xfrm>
              <a:off x="3308" y="2353"/>
              <a:ext cx="189" cy="311"/>
            </a:xfrm>
            <a:custGeom>
              <a:avLst/>
              <a:gdLst>
                <a:gd name="T0" fmla="*/ 181 w 189"/>
                <a:gd name="T1" fmla="*/ 197 h 311"/>
                <a:gd name="T2" fmla="*/ 189 w 189"/>
                <a:gd name="T3" fmla="*/ 250 h 311"/>
                <a:gd name="T4" fmla="*/ 53 w 189"/>
                <a:gd name="T5" fmla="*/ 265 h 311"/>
                <a:gd name="T6" fmla="*/ 60 w 189"/>
                <a:gd name="T7" fmla="*/ 296 h 311"/>
                <a:gd name="T8" fmla="*/ 60 w 189"/>
                <a:gd name="T9" fmla="*/ 303 h 311"/>
                <a:gd name="T10" fmla="*/ 30 w 189"/>
                <a:gd name="T11" fmla="*/ 311 h 311"/>
                <a:gd name="T12" fmla="*/ 45 w 189"/>
                <a:gd name="T13" fmla="*/ 311 h 311"/>
                <a:gd name="T14" fmla="*/ 30 w 189"/>
                <a:gd name="T15" fmla="*/ 281 h 311"/>
                <a:gd name="T16" fmla="*/ 22 w 189"/>
                <a:gd name="T17" fmla="*/ 311 h 311"/>
                <a:gd name="T18" fmla="*/ 15 w 189"/>
                <a:gd name="T19" fmla="*/ 303 h 311"/>
                <a:gd name="T20" fmla="*/ 0 w 189"/>
                <a:gd name="T21" fmla="*/ 212 h 311"/>
                <a:gd name="T22" fmla="*/ 7 w 189"/>
                <a:gd name="T23" fmla="*/ 15 h 311"/>
                <a:gd name="T24" fmla="*/ 0 w 189"/>
                <a:gd name="T25" fmla="*/ 15 h 311"/>
                <a:gd name="T26" fmla="*/ 128 w 189"/>
                <a:gd name="T27" fmla="*/ 0 h 311"/>
                <a:gd name="T28" fmla="*/ 166 w 189"/>
                <a:gd name="T29" fmla="*/ 129 h 311"/>
                <a:gd name="T30" fmla="*/ 189 w 189"/>
                <a:gd name="T31" fmla="*/ 167 h 311"/>
                <a:gd name="T32" fmla="*/ 181 w 189"/>
                <a:gd name="T33" fmla="*/ 197 h 311"/>
                <a:gd name="T34" fmla="*/ 181 w 189"/>
                <a:gd name="T35"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311">
                  <a:moveTo>
                    <a:pt x="181" y="197"/>
                  </a:moveTo>
                  <a:lnTo>
                    <a:pt x="189" y="250"/>
                  </a:lnTo>
                  <a:lnTo>
                    <a:pt x="53" y="265"/>
                  </a:lnTo>
                  <a:lnTo>
                    <a:pt x="60" y="296"/>
                  </a:lnTo>
                  <a:lnTo>
                    <a:pt x="60" y="303"/>
                  </a:lnTo>
                  <a:lnTo>
                    <a:pt x="30" y="311"/>
                  </a:lnTo>
                  <a:lnTo>
                    <a:pt x="45" y="311"/>
                  </a:lnTo>
                  <a:lnTo>
                    <a:pt x="30" y="281"/>
                  </a:lnTo>
                  <a:lnTo>
                    <a:pt x="22" y="311"/>
                  </a:lnTo>
                  <a:lnTo>
                    <a:pt x="15" y="303"/>
                  </a:lnTo>
                  <a:lnTo>
                    <a:pt x="0" y="212"/>
                  </a:lnTo>
                  <a:lnTo>
                    <a:pt x="7" y="15"/>
                  </a:lnTo>
                  <a:lnTo>
                    <a:pt x="0" y="15"/>
                  </a:lnTo>
                  <a:lnTo>
                    <a:pt x="128" y="0"/>
                  </a:lnTo>
                  <a:lnTo>
                    <a:pt x="166" y="129"/>
                  </a:lnTo>
                  <a:lnTo>
                    <a:pt x="189" y="167"/>
                  </a:lnTo>
                  <a:lnTo>
                    <a:pt x="181" y="197"/>
                  </a:lnTo>
                  <a:lnTo>
                    <a:pt x="181"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1" name="Freeform 9"/>
            <p:cNvSpPr>
              <a:spLocks/>
            </p:cNvSpPr>
            <p:nvPr/>
          </p:nvSpPr>
          <p:spPr bwMode="auto">
            <a:xfrm>
              <a:off x="1567" y="2512"/>
              <a:ext cx="522" cy="470"/>
            </a:xfrm>
            <a:custGeom>
              <a:avLst/>
              <a:gdLst>
                <a:gd name="T0" fmla="*/ 0 w 522"/>
                <a:gd name="T1" fmla="*/ 266 h 470"/>
                <a:gd name="T2" fmla="*/ 8 w 522"/>
                <a:gd name="T3" fmla="*/ 273 h 470"/>
                <a:gd name="T4" fmla="*/ 30 w 522"/>
                <a:gd name="T5" fmla="*/ 296 h 470"/>
                <a:gd name="T6" fmla="*/ 23 w 522"/>
                <a:gd name="T7" fmla="*/ 326 h 470"/>
                <a:gd name="T8" fmla="*/ 45 w 522"/>
                <a:gd name="T9" fmla="*/ 311 h 470"/>
                <a:gd name="T10" fmla="*/ 45 w 522"/>
                <a:gd name="T11" fmla="*/ 364 h 470"/>
                <a:gd name="T12" fmla="*/ 83 w 522"/>
                <a:gd name="T13" fmla="*/ 372 h 470"/>
                <a:gd name="T14" fmla="*/ 98 w 522"/>
                <a:gd name="T15" fmla="*/ 364 h 470"/>
                <a:gd name="T16" fmla="*/ 98 w 522"/>
                <a:gd name="T17" fmla="*/ 410 h 470"/>
                <a:gd name="T18" fmla="*/ 61 w 522"/>
                <a:gd name="T19" fmla="*/ 448 h 470"/>
                <a:gd name="T20" fmla="*/ 8 w 522"/>
                <a:gd name="T21" fmla="*/ 470 h 470"/>
                <a:gd name="T22" fmla="*/ 68 w 522"/>
                <a:gd name="T23" fmla="*/ 455 h 470"/>
                <a:gd name="T24" fmla="*/ 76 w 522"/>
                <a:gd name="T25" fmla="*/ 425 h 470"/>
                <a:gd name="T26" fmla="*/ 159 w 522"/>
                <a:gd name="T27" fmla="*/ 387 h 470"/>
                <a:gd name="T28" fmla="*/ 159 w 522"/>
                <a:gd name="T29" fmla="*/ 349 h 470"/>
                <a:gd name="T30" fmla="*/ 204 w 522"/>
                <a:gd name="T31" fmla="*/ 266 h 470"/>
                <a:gd name="T32" fmla="*/ 219 w 522"/>
                <a:gd name="T33" fmla="*/ 288 h 470"/>
                <a:gd name="T34" fmla="*/ 227 w 522"/>
                <a:gd name="T35" fmla="*/ 304 h 470"/>
                <a:gd name="T36" fmla="*/ 189 w 522"/>
                <a:gd name="T37" fmla="*/ 357 h 470"/>
                <a:gd name="T38" fmla="*/ 242 w 522"/>
                <a:gd name="T39" fmla="*/ 288 h 470"/>
                <a:gd name="T40" fmla="*/ 257 w 522"/>
                <a:gd name="T41" fmla="*/ 296 h 470"/>
                <a:gd name="T42" fmla="*/ 295 w 522"/>
                <a:gd name="T43" fmla="*/ 319 h 470"/>
                <a:gd name="T44" fmla="*/ 356 w 522"/>
                <a:gd name="T45" fmla="*/ 311 h 470"/>
                <a:gd name="T46" fmla="*/ 356 w 522"/>
                <a:gd name="T47" fmla="*/ 326 h 470"/>
                <a:gd name="T48" fmla="*/ 378 w 522"/>
                <a:gd name="T49" fmla="*/ 319 h 470"/>
                <a:gd name="T50" fmla="*/ 401 w 522"/>
                <a:gd name="T51" fmla="*/ 349 h 470"/>
                <a:gd name="T52" fmla="*/ 394 w 522"/>
                <a:gd name="T53" fmla="*/ 326 h 470"/>
                <a:gd name="T54" fmla="*/ 416 w 522"/>
                <a:gd name="T55" fmla="*/ 311 h 470"/>
                <a:gd name="T56" fmla="*/ 454 w 522"/>
                <a:gd name="T57" fmla="*/ 364 h 470"/>
                <a:gd name="T58" fmla="*/ 492 w 522"/>
                <a:gd name="T59" fmla="*/ 402 h 470"/>
                <a:gd name="T60" fmla="*/ 515 w 522"/>
                <a:gd name="T61" fmla="*/ 417 h 470"/>
                <a:gd name="T62" fmla="*/ 522 w 522"/>
                <a:gd name="T63" fmla="*/ 379 h 470"/>
                <a:gd name="T64" fmla="*/ 409 w 522"/>
                <a:gd name="T65" fmla="*/ 304 h 470"/>
                <a:gd name="T66" fmla="*/ 378 w 522"/>
                <a:gd name="T67" fmla="*/ 311 h 470"/>
                <a:gd name="T68" fmla="*/ 356 w 522"/>
                <a:gd name="T69" fmla="*/ 304 h 470"/>
                <a:gd name="T70" fmla="*/ 288 w 522"/>
                <a:gd name="T71" fmla="*/ 38 h 470"/>
                <a:gd name="T72" fmla="*/ 151 w 522"/>
                <a:gd name="T73" fmla="*/ 8 h 470"/>
                <a:gd name="T74" fmla="*/ 136 w 522"/>
                <a:gd name="T75" fmla="*/ 0 h 470"/>
                <a:gd name="T76" fmla="*/ 106 w 522"/>
                <a:gd name="T77" fmla="*/ 31 h 470"/>
                <a:gd name="T78" fmla="*/ 91 w 522"/>
                <a:gd name="T79" fmla="*/ 23 h 470"/>
                <a:gd name="T80" fmla="*/ 83 w 522"/>
                <a:gd name="T81" fmla="*/ 31 h 470"/>
                <a:gd name="T82" fmla="*/ 38 w 522"/>
                <a:gd name="T83" fmla="*/ 61 h 470"/>
                <a:gd name="T84" fmla="*/ 61 w 522"/>
                <a:gd name="T85" fmla="*/ 114 h 470"/>
                <a:gd name="T86" fmla="*/ 76 w 522"/>
                <a:gd name="T87" fmla="*/ 129 h 470"/>
                <a:gd name="T88" fmla="*/ 76 w 522"/>
                <a:gd name="T89" fmla="*/ 152 h 470"/>
                <a:gd name="T90" fmla="*/ 0 w 522"/>
                <a:gd name="T91" fmla="*/ 144 h 470"/>
                <a:gd name="T92" fmla="*/ 15 w 522"/>
                <a:gd name="T93" fmla="*/ 160 h 470"/>
                <a:gd name="T94" fmla="*/ 53 w 522"/>
                <a:gd name="T95" fmla="*/ 190 h 470"/>
                <a:gd name="T96" fmla="*/ 83 w 522"/>
                <a:gd name="T97" fmla="*/ 190 h 470"/>
                <a:gd name="T98" fmla="*/ 38 w 522"/>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2" h="470">
                  <a:moveTo>
                    <a:pt x="38" y="235"/>
                  </a:moveTo>
                  <a:lnTo>
                    <a:pt x="0" y="266"/>
                  </a:lnTo>
                  <a:lnTo>
                    <a:pt x="15" y="266"/>
                  </a:lnTo>
                  <a:lnTo>
                    <a:pt x="8" y="273"/>
                  </a:lnTo>
                  <a:lnTo>
                    <a:pt x="8" y="288"/>
                  </a:lnTo>
                  <a:lnTo>
                    <a:pt x="30" y="296"/>
                  </a:lnTo>
                  <a:lnTo>
                    <a:pt x="15" y="311"/>
                  </a:lnTo>
                  <a:lnTo>
                    <a:pt x="23" y="326"/>
                  </a:lnTo>
                  <a:lnTo>
                    <a:pt x="30" y="334"/>
                  </a:lnTo>
                  <a:lnTo>
                    <a:pt x="45" y="311"/>
                  </a:lnTo>
                  <a:lnTo>
                    <a:pt x="53" y="349"/>
                  </a:lnTo>
                  <a:lnTo>
                    <a:pt x="45" y="364"/>
                  </a:lnTo>
                  <a:lnTo>
                    <a:pt x="68" y="349"/>
                  </a:lnTo>
                  <a:lnTo>
                    <a:pt x="83" y="372"/>
                  </a:lnTo>
                  <a:lnTo>
                    <a:pt x="91" y="357"/>
                  </a:lnTo>
                  <a:lnTo>
                    <a:pt x="98" y="364"/>
                  </a:lnTo>
                  <a:lnTo>
                    <a:pt x="121" y="357"/>
                  </a:lnTo>
                  <a:lnTo>
                    <a:pt x="98" y="410"/>
                  </a:lnTo>
                  <a:lnTo>
                    <a:pt x="61" y="432"/>
                  </a:lnTo>
                  <a:lnTo>
                    <a:pt x="61" y="448"/>
                  </a:lnTo>
                  <a:lnTo>
                    <a:pt x="38" y="440"/>
                  </a:lnTo>
                  <a:lnTo>
                    <a:pt x="8" y="470"/>
                  </a:lnTo>
                  <a:lnTo>
                    <a:pt x="38" y="448"/>
                  </a:lnTo>
                  <a:lnTo>
                    <a:pt x="68" y="455"/>
                  </a:lnTo>
                  <a:lnTo>
                    <a:pt x="83" y="440"/>
                  </a:lnTo>
                  <a:lnTo>
                    <a:pt x="76" y="425"/>
                  </a:lnTo>
                  <a:lnTo>
                    <a:pt x="98" y="432"/>
                  </a:lnTo>
                  <a:lnTo>
                    <a:pt x="159" y="387"/>
                  </a:lnTo>
                  <a:lnTo>
                    <a:pt x="166" y="364"/>
                  </a:lnTo>
                  <a:lnTo>
                    <a:pt x="159" y="349"/>
                  </a:lnTo>
                  <a:lnTo>
                    <a:pt x="204" y="296"/>
                  </a:lnTo>
                  <a:lnTo>
                    <a:pt x="204" y="266"/>
                  </a:lnTo>
                  <a:lnTo>
                    <a:pt x="204" y="296"/>
                  </a:lnTo>
                  <a:lnTo>
                    <a:pt x="219" y="288"/>
                  </a:lnTo>
                  <a:lnTo>
                    <a:pt x="212" y="296"/>
                  </a:lnTo>
                  <a:lnTo>
                    <a:pt x="227" y="304"/>
                  </a:lnTo>
                  <a:lnTo>
                    <a:pt x="197" y="311"/>
                  </a:lnTo>
                  <a:lnTo>
                    <a:pt x="189" y="357"/>
                  </a:lnTo>
                  <a:lnTo>
                    <a:pt x="235" y="326"/>
                  </a:lnTo>
                  <a:lnTo>
                    <a:pt x="242" y="288"/>
                  </a:lnTo>
                  <a:lnTo>
                    <a:pt x="235" y="304"/>
                  </a:lnTo>
                  <a:lnTo>
                    <a:pt x="257" y="296"/>
                  </a:lnTo>
                  <a:lnTo>
                    <a:pt x="257" y="304"/>
                  </a:lnTo>
                  <a:lnTo>
                    <a:pt x="295" y="319"/>
                  </a:lnTo>
                  <a:lnTo>
                    <a:pt x="348" y="319"/>
                  </a:lnTo>
                  <a:lnTo>
                    <a:pt x="356" y="311"/>
                  </a:lnTo>
                  <a:lnTo>
                    <a:pt x="363" y="311"/>
                  </a:lnTo>
                  <a:lnTo>
                    <a:pt x="356" y="326"/>
                  </a:lnTo>
                  <a:lnTo>
                    <a:pt x="371" y="334"/>
                  </a:lnTo>
                  <a:lnTo>
                    <a:pt x="378" y="319"/>
                  </a:lnTo>
                  <a:lnTo>
                    <a:pt x="378" y="334"/>
                  </a:lnTo>
                  <a:lnTo>
                    <a:pt x="401" y="349"/>
                  </a:lnTo>
                  <a:lnTo>
                    <a:pt x="409" y="341"/>
                  </a:lnTo>
                  <a:lnTo>
                    <a:pt x="394" y="326"/>
                  </a:lnTo>
                  <a:lnTo>
                    <a:pt x="424" y="341"/>
                  </a:lnTo>
                  <a:lnTo>
                    <a:pt x="416" y="311"/>
                  </a:lnTo>
                  <a:lnTo>
                    <a:pt x="431" y="341"/>
                  </a:lnTo>
                  <a:lnTo>
                    <a:pt x="454" y="364"/>
                  </a:lnTo>
                  <a:lnTo>
                    <a:pt x="492" y="379"/>
                  </a:lnTo>
                  <a:lnTo>
                    <a:pt x="492" y="402"/>
                  </a:lnTo>
                  <a:lnTo>
                    <a:pt x="499" y="387"/>
                  </a:lnTo>
                  <a:lnTo>
                    <a:pt x="515" y="417"/>
                  </a:lnTo>
                  <a:lnTo>
                    <a:pt x="522" y="410"/>
                  </a:lnTo>
                  <a:lnTo>
                    <a:pt x="522" y="379"/>
                  </a:lnTo>
                  <a:lnTo>
                    <a:pt x="484" y="372"/>
                  </a:lnTo>
                  <a:lnTo>
                    <a:pt x="409" y="304"/>
                  </a:lnTo>
                  <a:lnTo>
                    <a:pt x="386" y="334"/>
                  </a:lnTo>
                  <a:lnTo>
                    <a:pt x="378" y="311"/>
                  </a:lnTo>
                  <a:lnTo>
                    <a:pt x="371" y="319"/>
                  </a:lnTo>
                  <a:lnTo>
                    <a:pt x="356" y="304"/>
                  </a:lnTo>
                  <a:lnTo>
                    <a:pt x="333" y="304"/>
                  </a:lnTo>
                  <a:lnTo>
                    <a:pt x="288" y="38"/>
                  </a:lnTo>
                  <a:lnTo>
                    <a:pt x="182" y="23"/>
                  </a:lnTo>
                  <a:lnTo>
                    <a:pt x="151" y="8"/>
                  </a:lnTo>
                  <a:lnTo>
                    <a:pt x="151" y="16"/>
                  </a:lnTo>
                  <a:lnTo>
                    <a:pt x="136" y="0"/>
                  </a:lnTo>
                  <a:lnTo>
                    <a:pt x="106" y="16"/>
                  </a:lnTo>
                  <a:lnTo>
                    <a:pt x="106" y="31"/>
                  </a:lnTo>
                  <a:lnTo>
                    <a:pt x="106" y="16"/>
                  </a:lnTo>
                  <a:lnTo>
                    <a:pt x="91" y="23"/>
                  </a:lnTo>
                  <a:lnTo>
                    <a:pt x="91" y="38"/>
                  </a:lnTo>
                  <a:lnTo>
                    <a:pt x="83" y="31"/>
                  </a:lnTo>
                  <a:lnTo>
                    <a:pt x="61" y="61"/>
                  </a:lnTo>
                  <a:lnTo>
                    <a:pt x="38" y="61"/>
                  </a:lnTo>
                  <a:lnTo>
                    <a:pt x="30" y="69"/>
                  </a:lnTo>
                  <a:lnTo>
                    <a:pt x="61" y="114"/>
                  </a:lnTo>
                  <a:lnTo>
                    <a:pt x="98" y="137"/>
                  </a:lnTo>
                  <a:lnTo>
                    <a:pt x="76" y="129"/>
                  </a:lnTo>
                  <a:lnTo>
                    <a:pt x="83" y="144"/>
                  </a:lnTo>
                  <a:lnTo>
                    <a:pt x="76" y="152"/>
                  </a:lnTo>
                  <a:lnTo>
                    <a:pt x="45" y="129"/>
                  </a:lnTo>
                  <a:lnTo>
                    <a:pt x="0" y="144"/>
                  </a:lnTo>
                  <a:lnTo>
                    <a:pt x="23" y="160"/>
                  </a:lnTo>
                  <a:lnTo>
                    <a:pt x="15" y="160"/>
                  </a:lnTo>
                  <a:lnTo>
                    <a:pt x="15" y="182"/>
                  </a:lnTo>
                  <a:lnTo>
                    <a:pt x="53" y="190"/>
                  </a:lnTo>
                  <a:lnTo>
                    <a:pt x="61" y="197"/>
                  </a:lnTo>
                  <a:lnTo>
                    <a:pt x="83" y="190"/>
                  </a:lnTo>
                  <a:lnTo>
                    <a:pt x="76" y="220"/>
                  </a:lnTo>
                  <a:lnTo>
                    <a:pt x="38"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2" name="Freeform 10"/>
            <p:cNvSpPr>
              <a:spLocks/>
            </p:cNvSpPr>
            <p:nvPr/>
          </p:nvSpPr>
          <p:spPr bwMode="auto">
            <a:xfrm>
              <a:off x="1567" y="2512"/>
              <a:ext cx="522" cy="470"/>
            </a:xfrm>
            <a:custGeom>
              <a:avLst/>
              <a:gdLst>
                <a:gd name="T0" fmla="*/ 0 w 522"/>
                <a:gd name="T1" fmla="*/ 266 h 470"/>
                <a:gd name="T2" fmla="*/ 8 w 522"/>
                <a:gd name="T3" fmla="*/ 273 h 470"/>
                <a:gd name="T4" fmla="*/ 30 w 522"/>
                <a:gd name="T5" fmla="*/ 296 h 470"/>
                <a:gd name="T6" fmla="*/ 23 w 522"/>
                <a:gd name="T7" fmla="*/ 326 h 470"/>
                <a:gd name="T8" fmla="*/ 45 w 522"/>
                <a:gd name="T9" fmla="*/ 311 h 470"/>
                <a:gd name="T10" fmla="*/ 45 w 522"/>
                <a:gd name="T11" fmla="*/ 364 h 470"/>
                <a:gd name="T12" fmla="*/ 83 w 522"/>
                <a:gd name="T13" fmla="*/ 372 h 470"/>
                <a:gd name="T14" fmla="*/ 98 w 522"/>
                <a:gd name="T15" fmla="*/ 364 h 470"/>
                <a:gd name="T16" fmla="*/ 98 w 522"/>
                <a:gd name="T17" fmla="*/ 410 h 470"/>
                <a:gd name="T18" fmla="*/ 61 w 522"/>
                <a:gd name="T19" fmla="*/ 448 h 470"/>
                <a:gd name="T20" fmla="*/ 8 w 522"/>
                <a:gd name="T21" fmla="*/ 470 h 470"/>
                <a:gd name="T22" fmla="*/ 68 w 522"/>
                <a:gd name="T23" fmla="*/ 455 h 470"/>
                <a:gd name="T24" fmla="*/ 76 w 522"/>
                <a:gd name="T25" fmla="*/ 425 h 470"/>
                <a:gd name="T26" fmla="*/ 159 w 522"/>
                <a:gd name="T27" fmla="*/ 387 h 470"/>
                <a:gd name="T28" fmla="*/ 159 w 522"/>
                <a:gd name="T29" fmla="*/ 349 h 470"/>
                <a:gd name="T30" fmla="*/ 204 w 522"/>
                <a:gd name="T31" fmla="*/ 266 h 470"/>
                <a:gd name="T32" fmla="*/ 219 w 522"/>
                <a:gd name="T33" fmla="*/ 288 h 470"/>
                <a:gd name="T34" fmla="*/ 227 w 522"/>
                <a:gd name="T35" fmla="*/ 304 h 470"/>
                <a:gd name="T36" fmla="*/ 189 w 522"/>
                <a:gd name="T37" fmla="*/ 357 h 470"/>
                <a:gd name="T38" fmla="*/ 242 w 522"/>
                <a:gd name="T39" fmla="*/ 288 h 470"/>
                <a:gd name="T40" fmla="*/ 257 w 522"/>
                <a:gd name="T41" fmla="*/ 296 h 470"/>
                <a:gd name="T42" fmla="*/ 295 w 522"/>
                <a:gd name="T43" fmla="*/ 319 h 470"/>
                <a:gd name="T44" fmla="*/ 356 w 522"/>
                <a:gd name="T45" fmla="*/ 311 h 470"/>
                <a:gd name="T46" fmla="*/ 356 w 522"/>
                <a:gd name="T47" fmla="*/ 326 h 470"/>
                <a:gd name="T48" fmla="*/ 378 w 522"/>
                <a:gd name="T49" fmla="*/ 319 h 470"/>
                <a:gd name="T50" fmla="*/ 401 w 522"/>
                <a:gd name="T51" fmla="*/ 349 h 470"/>
                <a:gd name="T52" fmla="*/ 394 w 522"/>
                <a:gd name="T53" fmla="*/ 326 h 470"/>
                <a:gd name="T54" fmla="*/ 416 w 522"/>
                <a:gd name="T55" fmla="*/ 311 h 470"/>
                <a:gd name="T56" fmla="*/ 454 w 522"/>
                <a:gd name="T57" fmla="*/ 364 h 470"/>
                <a:gd name="T58" fmla="*/ 492 w 522"/>
                <a:gd name="T59" fmla="*/ 402 h 470"/>
                <a:gd name="T60" fmla="*/ 515 w 522"/>
                <a:gd name="T61" fmla="*/ 417 h 470"/>
                <a:gd name="T62" fmla="*/ 522 w 522"/>
                <a:gd name="T63" fmla="*/ 379 h 470"/>
                <a:gd name="T64" fmla="*/ 409 w 522"/>
                <a:gd name="T65" fmla="*/ 304 h 470"/>
                <a:gd name="T66" fmla="*/ 378 w 522"/>
                <a:gd name="T67" fmla="*/ 311 h 470"/>
                <a:gd name="T68" fmla="*/ 356 w 522"/>
                <a:gd name="T69" fmla="*/ 304 h 470"/>
                <a:gd name="T70" fmla="*/ 288 w 522"/>
                <a:gd name="T71" fmla="*/ 38 h 470"/>
                <a:gd name="T72" fmla="*/ 151 w 522"/>
                <a:gd name="T73" fmla="*/ 8 h 470"/>
                <a:gd name="T74" fmla="*/ 136 w 522"/>
                <a:gd name="T75" fmla="*/ 0 h 470"/>
                <a:gd name="T76" fmla="*/ 106 w 522"/>
                <a:gd name="T77" fmla="*/ 31 h 470"/>
                <a:gd name="T78" fmla="*/ 91 w 522"/>
                <a:gd name="T79" fmla="*/ 23 h 470"/>
                <a:gd name="T80" fmla="*/ 83 w 522"/>
                <a:gd name="T81" fmla="*/ 31 h 470"/>
                <a:gd name="T82" fmla="*/ 38 w 522"/>
                <a:gd name="T83" fmla="*/ 61 h 470"/>
                <a:gd name="T84" fmla="*/ 61 w 522"/>
                <a:gd name="T85" fmla="*/ 114 h 470"/>
                <a:gd name="T86" fmla="*/ 76 w 522"/>
                <a:gd name="T87" fmla="*/ 129 h 470"/>
                <a:gd name="T88" fmla="*/ 76 w 522"/>
                <a:gd name="T89" fmla="*/ 152 h 470"/>
                <a:gd name="T90" fmla="*/ 0 w 522"/>
                <a:gd name="T91" fmla="*/ 144 h 470"/>
                <a:gd name="T92" fmla="*/ 15 w 522"/>
                <a:gd name="T93" fmla="*/ 160 h 470"/>
                <a:gd name="T94" fmla="*/ 53 w 522"/>
                <a:gd name="T95" fmla="*/ 190 h 470"/>
                <a:gd name="T96" fmla="*/ 83 w 522"/>
                <a:gd name="T97" fmla="*/ 190 h 470"/>
                <a:gd name="T98" fmla="*/ 38 w 522"/>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2" h="470">
                  <a:moveTo>
                    <a:pt x="38" y="235"/>
                  </a:moveTo>
                  <a:lnTo>
                    <a:pt x="0" y="266"/>
                  </a:lnTo>
                  <a:lnTo>
                    <a:pt x="15" y="266"/>
                  </a:lnTo>
                  <a:lnTo>
                    <a:pt x="8" y="273"/>
                  </a:lnTo>
                  <a:lnTo>
                    <a:pt x="8" y="288"/>
                  </a:lnTo>
                  <a:lnTo>
                    <a:pt x="30" y="296"/>
                  </a:lnTo>
                  <a:lnTo>
                    <a:pt x="15" y="311"/>
                  </a:lnTo>
                  <a:lnTo>
                    <a:pt x="23" y="326"/>
                  </a:lnTo>
                  <a:lnTo>
                    <a:pt x="30" y="334"/>
                  </a:lnTo>
                  <a:lnTo>
                    <a:pt x="45" y="311"/>
                  </a:lnTo>
                  <a:lnTo>
                    <a:pt x="53" y="349"/>
                  </a:lnTo>
                  <a:lnTo>
                    <a:pt x="45" y="364"/>
                  </a:lnTo>
                  <a:lnTo>
                    <a:pt x="68" y="349"/>
                  </a:lnTo>
                  <a:lnTo>
                    <a:pt x="83" y="372"/>
                  </a:lnTo>
                  <a:lnTo>
                    <a:pt x="91" y="357"/>
                  </a:lnTo>
                  <a:lnTo>
                    <a:pt x="98" y="364"/>
                  </a:lnTo>
                  <a:lnTo>
                    <a:pt x="121" y="357"/>
                  </a:lnTo>
                  <a:lnTo>
                    <a:pt x="98" y="410"/>
                  </a:lnTo>
                  <a:lnTo>
                    <a:pt x="61" y="432"/>
                  </a:lnTo>
                  <a:lnTo>
                    <a:pt x="61" y="448"/>
                  </a:lnTo>
                  <a:lnTo>
                    <a:pt x="38" y="440"/>
                  </a:lnTo>
                  <a:lnTo>
                    <a:pt x="8" y="470"/>
                  </a:lnTo>
                  <a:lnTo>
                    <a:pt x="38" y="448"/>
                  </a:lnTo>
                  <a:lnTo>
                    <a:pt x="68" y="455"/>
                  </a:lnTo>
                  <a:lnTo>
                    <a:pt x="83" y="440"/>
                  </a:lnTo>
                  <a:lnTo>
                    <a:pt x="76" y="425"/>
                  </a:lnTo>
                  <a:lnTo>
                    <a:pt x="98" y="432"/>
                  </a:lnTo>
                  <a:lnTo>
                    <a:pt x="159" y="387"/>
                  </a:lnTo>
                  <a:lnTo>
                    <a:pt x="166" y="364"/>
                  </a:lnTo>
                  <a:lnTo>
                    <a:pt x="159" y="349"/>
                  </a:lnTo>
                  <a:lnTo>
                    <a:pt x="204" y="296"/>
                  </a:lnTo>
                  <a:lnTo>
                    <a:pt x="204" y="266"/>
                  </a:lnTo>
                  <a:lnTo>
                    <a:pt x="204" y="296"/>
                  </a:lnTo>
                  <a:lnTo>
                    <a:pt x="219" y="288"/>
                  </a:lnTo>
                  <a:lnTo>
                    <a:pt x="212" y="296"/>
                  </a:lnTo>
                  <a:lnTo>
                    <a:pt x="227" y="304"/>
                  </a:lnTo>
                  <a:lnTo>
                    <a:pt x="197" y="311"/>
                  </a:lnTo>
                  <a:lnTo>
                    <a:pt x="189" y="357"/>
                  </a:lnTo>
                  <a:lnTo>
                    <a:pt x="235" y="326"/>
                  </a:lnTo>
                  <a:lnTo>
                    <a:pt x="242" y="288"/>
                  </a:lnTo>
                  <a:lnTo>
                    <a:pt x="235" y="304"/>
                  </a:lnTo>
                  <a:lnTo>
                    <a:pt x="257" y="296"/>
                  </a:lnTo>
                  <a:lnTo>
                    <a:pt x="257" y="304"/>
                  </a:lnTo>
                  <a:lnTo>
                    <a:pt x="295" y="319"/>
                  </a:lnTo>
                  <a:lnTo>
                    <a:pt x="348" y="319"/>
                  </a:lnTo>
                  <a:lnTo>
                    <a:pt x="356" y="311"/>
                  </a:lnTo>
                  <a:lnTo>
                    <a:pt x="363" y="311"/>
                  </a:lnTo>
                  <a:lnTo>
                    <a:pt x="356" y="326"/>
                  </a:lnTo>
                  <a:lnTo>
                    <a:pt x="371" y="334"/>
                  </a:lnTo>
                  <a:lnTo>
                    <a:pt x="378" y="319"/>
                  </a:lnTo>
                  <a:lnTo>
                    <a:pt x="378" y="334"/>
                  </a:lnTo>
                  <a:lnTo>
                    <a:pt x="401" y="349"/>
                  </a:lnTo>
                  <a:lnTo>
                    <a:pt x="409" y="341"/>
                  </a:lnTo>
                  <a:lnTo>
                    <a:pt x="394" y="326"/>
                  </a:lnTo>
                  <a:lnTo>
                    <a:pt x="424" y="341"/>
                  </a:lnTo>
                  <a:lnTo>
                    <a:pt x="416" y="311"/>
                  </a:lnTo>
                  <a:lnTo>
                    <a:pt x="431" y="341"/>
                  </a:lnTo>
                  <a:lnTo>
                    <a:pt x="454" y="364"/>
                  </a:lnTo>
                  <a:lnTo>
                    <a:pt x="492" y="379"/>
                  </a:lnTo>
                  <a:lnTo>
                    <a:pt x="492" y="402"/>
                  </a:lnTo>
                  <a:lnTo>
                    <a:pt x="499" y="387"/>
                  </a:lnTo>
                  <a:lnTo>
                    <a:pt x="515" y="417"/>
                  </a:lnTo>
                  <a:lnTo>
                    <a:pt x="522" y="410"/>
                  </a:lnTo>
                  <a:lnTo>
                    <a:pt x="522" y="379"/>
                  </a:lnTo>
                  <a:lnTo>
                    <a:pt x="484" y="372"/>
                  </a:lnTo>
                  <a:lnTo>
                    <a:pt x="409" y="304"/>
                  </a:lnTo>
                  <a:lnTo>
                    <a:pt x="386" y="334"/>
                  </a:lnTo>
                  <a:lnTo>
                    <a:pt x="378" y="311"/>
                  </a:lnTo>
                  <a:lnTo>
                    <a:pt x="371" y="319"/>
                  </a:lnTo>
                  <a:lnTo>
                    <a:pt x="356" y="304"/>
                  </a:lnTo>
                  <a:lnTo>
                    <a:pt x="333" y="304"/>
                  </a:lnTo>
                  <a:lnTo>
                    <a:pt x="288" y="38"/>
                  </a:lnTo>
                  <a:lnTo>
                    <a:pt x="182" y="23"/>
                  </a:lnTo>
                  <a:lnTo>
                    <a:pt x="151" y="8"/>
                  </a:lnTo>
                  <a:lnTo>
                    <a:pt x="151" y="16"/>
                  </a:lnTo>
                  <a:lnTo>
                    <a:pt x="136" y="0"/>
                  </a:lnTo>
                  <a:lnTo>
                    <a:pt x="106" y="16"/>
                  </a:lnTo>
                  <a:lnTo>
                    <a:pt x="106" y="31"/>
                  </a:lnTo>
                  <a:lnTo>
                    <a:pt x="106" y="16"/>
                  </a:lnTo>
                  <a:lnTo>
                    <a:pt x="91" y="23"/>
                  </a:lnTo>
                  <a:lnTo>
                    <a:pt x="91" y="38"/>
                  </a:lnTo>
                  <a:lnTo>
                    <a:pt x="83" y="31"/>
                  </a:lnTo>
                  <a:lnTo>
                    <a:pt x="61" y="61"/>
                  </a:lnTo>
                  <a:lnTo>
                    <a:pt x="38" y="61"/>
                  </a:lnTo>
                  <a:lnTo>
                    <a:pt x="30" y="69"/>
                  </a:lnTo>
                  <a:lnTo>
                    <a:pt x="61" y="114"/>
                  </a:lnTo>
                  <a:lnTo>
                    <a:pt x="98" y="137"/>
                  </a:lnTo>
                  <a:lnTo>
                    <a:pt x="76" y="129"/>
                  </a:lnTo>
                  <a:lnTo>
                    <a:pt x="83" y="144"/>
                  </a:lnTo>
                  <a:lnTo>
                    <a:pt x="76" y="152"/>
                  </a:lnTo>
                  <a:lnTo>
                    <a:pt x="45" y="129"/>
                  </a:lnTo>
                  <a:lnTo>
                    <a:pt x="0" y="144"/>
                  </a:lnTo>
                  <a:lnTo>
                    <a:pt x="23" y="160"/>
                  </a:lnTo>
                  <a:lnTo>
                    <a:pt x="15" y="160"/>
                  </a:lnTo>
                  <a:lnTo>
                    <a:pt x="15" y="182"/>
                  </a:lnTo>
                  <a:lnTo>
                    <a:pt x="53" y="190"/>
                  </a:lnTo>
                  <a:lnTo>
                    <a:pt x="61" y="197"/>
                  </a:lnTo>
                  <a:lnTo>
                    <a:pt x="83" y="190"/>
                  </a:lnTo>
                  <a:lnTo>
                    <a:pt x="76" y="220"/>
                  </a:lnTo>
                  <a:lnTo>
                    <a:pt x="38" y="235"/>
                  </a:lnTo>
                  <a:lnTo>
                    <a:pt x="38"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3" name="Freeform 11"/>
            <p:cNvSpPr>
              <a:spLocks/>
            </p:cNvSpPr>
            <p:nvPr/>
          </p:nvSpPr>
          <p:spPr bwMode="auto">
            <a:xfrm>
              <a:off x="1915" y="2171"/>
              <a:ext cx="341" cy="394"/>
            </a:xfrm>
            <a:custGeom>
              <a:avLst/>
              <a:gdLst>
                <a:gd name="T0" fmla="*/ 341 w 341"/>
                <a:gd name="T1" fmla="*/ 38 h 394"/>
                <a:gd name="T2" fmla="*/ 91 w 341"/>
                <a:gd name="T3" fmla="*/ 0 h 394"/>
                <a:gd name="T4" fmla="*/ 76 w 341"/>
                <a:gd name="T5" fmla="*/ 53 h 394"/>
                <a:gd name="T6" fmla="*/ 68 w 341"/>
                <a:gd name="T7" fmla="*/ 46 h 394"/>
                <a:gd name="T8" fmla="*/ 46 w 341"/>
                <a:gd name="T9" fmla="*/ 46 h 394"/>
                <a:gd name="T10" fmla="*/ 38 w 341"/>
                <a:gd name="T11" fmla="*/ 114 h 394"/>
                <a:gd name="T12" fmla="*/ 53 w 341"/>
                <a:gd name="T13" fmla="*/ 167 h 394"/>
                <a:gd name="T14" fmla="*/ 30 w 341"/>
                <a:gd name="T15" fmla="*/ 182 h 394"/>
                <a:gd name="T16" fmla="*/ 30 w 341"/>
                <a:gd name="T17" fmla="*/ 205 h 394"/>
                <a:gd name="T18" fmla="*/ 15 w 341"/>
                <a:gd name="T19" fmla="*/ 220 h 394"/>
                <a:gd name="T20" fmla="*/ 23 w 341"/>
                <a:gd name="T21" fmla="*/ 250 h 394"/>
                <a:gd name="T22" fmla="*/ 8 w 341"/>
                <a:gd name="T23" fmla="*/ 258 h 394"/>
                <a:gd name="T24" fmla="*/ 0 w 341"/>
                <a:gd name="T25" fmla="*/ 273 h 394"/>
                <a:gd name="T26" fmla="*/ 182 w 341"/>
                <a:gd name="T27" fmla="*/ 379 h 394"/>
                <a:gd name="T28" fmla="*/ 288 w 341"/>
                <a:gd name="T29" fmla="*/ 394 h 394"/>
                <a:gd name="T30" fmla="*/ 341 w 341"/>
                <a:gd name="T31" fmla="*/ 3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94">
                  <a:moveTo>
                    <a:pt x="341" y="38"/>
                  </a:moveTo>
                  <a:lnTo>
                    <a:pt x="91" y="0"/>
                  </a:lnTo>
                  <a:lnTo>
                    <a:pt x="76" y="53"/>
                  </a:lnTo>
                  <a:lnTo>
                    <a:pt x="68" y="46"/>
                  </a:lnTo>
                  <a:lnTo>
                    <a:pt x="46" y="46"/>
                  </a:lnTo>
                  <a:lnTo>
                    <a:pt x="38" y="114"/>
                  </a:lnTo>
                  <a:lnTo>
                    <a:pt x="53" y="167"/>
                  </a:lnTo>
                  <a:lnTo>
                    <a:pt x="30" y="182"/>
                  </a:lnTo>
                  <a:lnTo>
                    <a:pt x="30" y="205"/>
                  </a:lnTo>
                  <a:lnTo>
                    <a:pt x="15" y="220"/>
                  </a:lnTo>
                  <a:lnTo>
                    <a:pt x="23" y="250"/>
                  </a:lnTo>
                  <a:lnTo>
                    <a:pt x="8" y="258"/>
                  </a:lnTo>
                  <a:lnTo>
                    <a:pt x="0" y="273"/>
                  </a:lnTo>
                  <a:lnTo>
                    <a:pt x="182" y="379"/>
                  </a:lnTo>
                  <a:lnTo>
                    <a:pt x="288" y="394"/>
                  </a:lnTo>
                  <a:lnTo>
                    <a:pt x="341" y="3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4" name="Freeform 12"/>
            <p:cNvSpPr>
              <a:spLocks/>
            </p:cNvSpPr>
            <p:nvPr/>
          </p:nvSpPr>
          <p:spPr bwMode="auto">
            <a:xfrm>
              <a:off x="1915" y="2171"/>
              <a:ext cx="341" cy="394"/>
            </a:xfrm>
            <a:custGeom>
              <a:avLst/>
              <a:gdLst>
                <a:gd name="T0" fmla="*/ 341 w 341"/>
                <a:gd name="T1" fmla="*/ 38 h 394"/>
                <a:gd name="T2" fmla="*/ 91 w 341"/>
                <a:gd name="T3" fmla="*/ 0 h 394"/>
                <a:gd name="T4" fmla="*/ 76 w 341"/>
                <a:gd name="T5" fmla="*/ 53 h 394"/>
                <a:gd name="T6" fmla="*/ 68 w 341"/>
                <a:gd name="T7" fmla="*/ 46 h 394"/>
                <a:gd name="T8" fmla="*/ 46 w 341"/>
                <a:gd name="T9" fmla="*/ 46 h 394"/>
                <a:gd name="T10" fmla="*/ 38 w 341"/>
                <a:gd name="T11" fmla="*/ 114 h 394"/>
                <a:gd name="T12" fmla="*/ 53 w 341"/>
                <a:gd name="T13" fmla="*/ 167 h 394"/>
                <a:gd name="T14" fmla="*/ 30 w 341"/>
                <a:gd name="T15" fmla="*/ 182 h 394"/>
                <a:gd name="T16" fmla="*/ 30 w 341"/>
                <a:gd name="T17" fmla="*/ 205 h 394"/>
                <a:gd name="T18" fmla="*/ 15 w 341"/>
                <a:gd name="T19" fmla="*/ 220 h 394"/>
                <a:gd name="T20" fmla="*/ 23 w 341"/>
                <a:gd name="T21" fmla="*/ 250 h 394"/>
                <a:gd name="T22" fmla="*/ 8 w 341"/>
                <a:gd name="T23" fmla="*/ 258 h 394"/>
                <a:gd name="T24" fmla="*/ 0 w 341"/>
                <a:gd name="T25" fmla="*/ 273 h 394"/>
                <a:gd name="T26" fmla="*/ 182 w 341"/>
                <a:gd name="T27" fmla="*/ 379 h 394"/>
                <a:gd name="T28" fmla="*/ 288 w 341"/>
                <a:gd name="T29" fmla="*/ 394 h 394"/>
                <a:gd name="T30" fmla="*/ 341 w 341"/>
                <a:gd name="T31" fmla="*/ 38 h 394"/>
                <a:gd name="T32" fmla="*/ 341 w 341"/>
                <a:gd name="T33" fmla="*/ 4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1" h="394">
                  <a:moveTo>
                    <a:pt x="341" y="38"/>
                  </a:moveTo>
                  <a:lnTo>
                    <a:pt x="91" y="0"/>
                  </a:lnTo>
                  <a:lnTo>
                    <a:pt x="76" y="53"/>
                  </a:lnTo>
                  <a:lnTo>
                    <a:pt x="68" y="46"/>
                  </a:lnTo>
                  <a:lnTo>
                    <a:pt x="46" y="46"/>
                  </a:lnTo>
                  <a:lnTo>
                    <a:pt x="38" y="114"/>
                  </a:lnTo>
                  <a:lnTo>
                    <a:pt x="53" y="167"/>
                  </a:lnTo>
                  <a:lnTo>
                    <a:pt x="30" y="182"/>
                  </a:lnTo>
                  <a:lnTo>
                    <a:pt x="30" y="205"/>
                  </a:lnTo>
                  <a:lnTo>
                    <a:pt x="15" y="220"/>
                  </a:lnTo>
                  <a:lnTo>
                    <a:pt x="23" y="250"/>
                  </a:lnTo>
                  <a:lnTo>
                    <a:pt x="8" y="258"/>
                  </a:lnTo>
                  <a:lnTo>
                    <a:pt x="0" y="273"/>
                  </a:lnTo>
                  <a:lnTo>
                    <a:pt x="182" y="379"/>
                  </a:lnTo>
                  <a:lnTo>
                    <a:pt x="288" y="394"/>
                  </a:lnTo>
                  <a:lnTo>
                    <a:pt x="341" y="38"/>
                  </a:lnTo>
                  <a:lnTo>
                    <a:pt x="34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5" name="Freeform 13"/>
            <p:cNvSpPr>
              <a:spLocks/>
            </p:cNvSpPr>
            <p:nvPr/>
          </p:nvSpPr>
          <p:spPr bwMode="auto">
            <a:xfrm>
              <a:off x="2975" y="2277"/>
              <a:ext cx="257" cy="228"/>
            </a:xfrm>
            <a:custGeom>
              <a:avLst/>
              <a:gdLst>
                <a:gd name="T0" fmla="*/ 249 w 257"/>
                <a:gd name="T1" fmla="*/ 31 h 228"/>
                <a:gd name="T2" fmla="*/ 219 w 257"/>
                <a:gd name="T3" fmla="*/ 31 h 228"/>
                <a:gd name="T4" fmla="*/ 234 w 257"/>
                <a:gd name="T5" fmla="*/ 16 h 228"/>
                <a:gd name="T6" fmla="*/ 227 w 257"/>
                <a:gd name="T7" fmla="*/ 0 h 228"/>
                <a:gd name="T8" fmla="*/ 196 w 257"/>
                <a:gd name="T9" fmla="*/ 0 h 228"/>
                <a:gd name="T10" fmla="*/ 0 w 257"/>
                <a:gd name="T11" fmla="*/ 8 h 228"/>
                <a:gd name="T12" fmla="*/ 15 w 257"/>
                <a:gd name="T13" fmla="*/ 76 h 228"/>
                <a:gd name="T14" fmla="*/ 7 w 257"/>
                <a:gd name="T15" fmla="*/ 190 h 228"/>
                <a:gd name="T16" fmla="*/ 37 w 257"/>
                <a:gd name="T17" fmla="*/ 197 h 228"/>
                <a:gd name="T18" fmla="*/ 37 w 257"/>
                <a:gd name="T19" fmla="*/ 228 h 228"/>
                <a:gd name="T20" fmla="*/ 189 w 257"/>
                <a:gd name="T21" fmla="*/ 228 h 228"/>
                <a:gd name="T22" fmla="*/ 189 w 257"/>
                <a:gd name="T23" fmla="*/ 197 h 228"/>
                <a:gd name="T24" fmla="*/ 181 w 257"/>
                <a:gd name="T25" fmla="*/ 197 h 228"/>
                <a:gd name="T26" fmla="*/ 181 w 257"/>
                <a:gd name="T27" fmla="*/ 182 h 228"/>
                <a:gd name="T28" fmla="*/ 189 w 257"/>
                <a:gd name="T29" fmla="*/ 182 h 228"/>
                <a:gd name="T30" fmla="*/ 189 w 257"/>
                <a:gd name="T31" fmla="*/ 167 h 228"/>
                <a:gd name="T32" fmla="*/ 204 w 257"/>
                <a:gd name="T33" fmla="*/ 152 h 228"/>
                <a:gd name="T34" fmla="*/ 196 w 257"/>
                <a:gd name="T35" fmla="*/ 144 h 228"/>
                <a:gd name="T36" fmla="*/ 212 w 257"/>
                <a:gd name="T37" fmla="*/ 137 h 228"/>
                <a:gd name="T38" fmla="*/ 212 w 257"/>
                <a:gd name="T39" fmla="*/ 107 h 228"/>
                <a:gd name="T40" fmla="*/ 227 w 257"/>
                <a:gd name="T41" fmla="*/ 107 h 228"/>
                <a:gd name="T42" fmla="*/ 227 w 257"/>
                <a:gd name="T43" fmla="*/ 99 h 228"/>
                <a:gd name="T44" fmla="*/ 234 w 257"/>
                <a:gd name="T45" fmla="*/ 84 h 228"/>
                <a:gd name="T46" fmla="*/ 227 w 257"/>
                <a:gd name="T47" fmla="*/ 69 h 228"/>
                <a:gd name="T48" fmla="*/ 242 w 257"/>
                <a:gd name="T49" fmla="*/ 61 h 228"/>
                <a:gd name="T50" fmla="*/ 242 w 257"/>
                <a:gd name="T51" fmla="*/ 46 h 228"/>
                <a:gd name="T52" fmla="*/ 257 w 257"/>
                <a:gd name="T53" fmla="*/ 38 h 228"/>
                <a:gd name="T54" fmla="*/ 249 w 257"/>
                <a:gd name="T55" fmla="*/ 3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7" h="228">
                  <a:moveTo>
                    <a:pt x="249" y="31"/>
                  </a:moveTo>
                  <a:lnTo>
                    <a:pt x="219" y="31"/>
                  </a:lnTo>
                  <a:lnTo>
                    <a:pt x="234" y="16"/>
                  </a:lnTo>
                  <a:lnTo>
                    <a:pt x="227" y="0"/>
                  </a:lnTo>
                  <a:lnTo>
                    <a:pt x="196" y="0"/>
                  </a:lnTo>
                  <a:lnTo>
                    <a:pt x="0" y="8"/>
                  </a:lnTo>
                  <a:lnTo>
                    <a:pt x="15" y="76"/>
                  </a:lnTo>
                  <a:lnTo>
                    <a:pt x="7" y="190"/>
                  </a:lnTo>
                  <a:lnTo>
                    <a:pt x="37" y="197"/>
                  </a:lnTo>
                  <a:lnTo>
                    <a:pt x="37" y="228"/>
                  </a:lnTo>
                  <a:lnTo>
                    <a:pt x="189" y="228"/>
                  </a:lnTo>
                  <a:lnTo>
                    <a:pt x="189" y="197"/>
                  </a:lnTo>
                  <a:lnTo>
                    <a:pt x="181" y="197"/>
                  </a:lnTo>
                  <a:lnTo>
                    <a:pt x="181" y="182"/>
                  </a:lnTo>
                  <a:lnTo>
                    <a:pt x="189" y="182"/>
                  </a:lnTo>
                  <a:lnTo>
                    <a:pt x="189" y="167"/>
                  </a:lnTo>
                  <a:lnTo>
                    <a:pt x="204" y="152"/>
                  </a:lnTo>
                  <a:lnTo>
                    <a:pt x="196" y="144"/>
                  </a:lnTo>
                  <a:lnTo>
                    <a:pt x="212" y="137"/>
                  </a:lnTo>
                  <a:lnTo>
                    <a:pt x="212" y="107"/>
                  </a:lnTo>
                  <a:lnTo>
                    <a:pt x="227" y="107"/>
                  </a:lnTo>
                  <a:lnTo>
                    <a:pt x="227" y="99"/>
                  </a:lnTo>
                  <a:lnTo>
                    <a:pt x="234" y="84"/>
                  </a:lnTo>
                  <a:lnTo>
                    <a:pt x="227" y="69"/>
                  </a:lnTo>
                  <a:lnTo>
                    <a:pt x="242" y="61"/>
                  </a:lnTo>
                  <a:lnTo>
                    <a:pt x="242" y="46"/>
                  </a:lnTo>
                  <a:lnTo>
                    <a:pt x="257" y="38"/>
                  </a:lnTo>
                  <a:lnTo>
                    <a:pt x="249"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6" name="Freeform 14"/>
            <p:cNvSpPr>
              <a:spLocks/>
            </p:cNvSpPr>
            <p:nvPr/>
          </p:nvSpPr>
          <p:spPr bwMode="auto">
            <a:xfrm>
              <a:off x="2975" y="2277"/>
              <a:ext cx="257" cy="228"/>
            </a:xfrm>
            <a:custGeom>
              <a:avLst/>
              <a:gdLst>
                <a:gd name="T0" fmla="*/ 249 w 257"/>
                <a:gd name="T1" fmla="*/ 31 h 228"/>
                <a:gd name="T2" fmla="*/ 219 w 257"/>
                <a:gd name="T3" fmla="*/ 31 h 228"/>
                <a:gd name="T4" fmla="*/ 234 w 257"/>
                <a:gd name="T5" fmla="*/ 16 h 228"/>
                <a:gd name="T6" fmla="*/ 227 w 257"/>
                <a:gd name="T7" fmla="*/ 0 h 228"/>
                <a:gd name="T8" fmla="*/ 196 w 257"/>
                <a:gd name="T9" fmla="*/ 0 h 228"/>
                <a:gd name="T10" fmla="*/ 0 w 257"/>
                <a:gd name="T11" fmla="*/ 8 h 228"/>
                <a:gd name="T12" fmla="*/ 15 w 257"/>
                <a:gd name="T13" fmla="*/ 76 h 228"/>
                <a:gd name="T14" fmla="*/ 7 w 257"/>
                <a:gd name="T15" fmla="*/ 190 h 228"/>
                <a:gd name="T16" fmla="*/ 37 w 257"/>
                <a:gd name="T17" fmla="*/ 197 h 228"/>
                <a:gd name="T18" fmla="*/ 37 w 257"/>
                <a:gd name="T19" fmla="*/ 228 h 228"/>
                <a:gd name="T20" fmla="*/ 189 w 257"/>
                <a:gd name="T21" fmla="*/ 228 h 228"/>
                <a:gd name="T22" fmla="*/ 189 w 257"/>
                <a:gd name="T23" fmla="*/ 197 h 228"/>
                <a:gd name="T24" fmla="*/ 181 w 257"/>
                <a:gd name="T25" fmla="*/ 197 h 228"/>
                <a:gd name="T26" fmla="*/ 181 w 257"/>
                <a:gd name="T27" fmla="*/ 182 h 228"/>
                <a:gd name="T28" fmla="*/ 189 w 257"/>
                <a:gd name="T29" fmla="*/ 182 h 228"/>
                <a:gd name="T30" fmla="*/ 189 w 257"/>
                <a:gd name="T31" fmla="*/ 167 h 228"/>
                <a:gd name="T32" fmla="*/ 204 w 257"/>
                <a:gd name="T33" fmla="*/ 152 h 228"/>
                <a:gd name="T34" fmla="*/ 196 w 257"/>
                <a:gd name="T35" fmla="*/ 144 h 228"/>
                <a:gd name="T36" fmla="*/ 212 w 257"/>
                <a:gd name="T37" fmla="*/ 137 h 228"/>
                <a:gd name="T38" fmla="*/ 212 w 257"/>
                <a:gd name="T39" fmla="*/ 107 h 228"/>
                <a:gd name="T40" fmla="*/ 227 w 257"/>
                <a:gd name="T41" fmla="*/ 107 h 228"/>
                <a:gd name="T42" fmla="*/ 227 w 257"/>
                <a:gd name="T43" fmla="*/ 99 h 228"/>
                <a:gd name="T44" fmla="*/ 234 w 257"/>
                <a:gd name="T45" fmla="*/ 84 h 228"/>
                <a:gd name="T46" fmla="*/ 227 w 257"/>
                <a:gd name="T47" fmla="*/ 69 h 228"/>
                <a:gd name="T48" fmla="*/ 242 w 257"/>
                <a:gd name="T49" fmla="*/ 61 h 228"/>
                <a:gd name="T50" fmla="*/ 242 w 257"/>
                <a:gd name="T51" fmla="*/ 46 h 228"/>
                <a:gd name="T52" fmla="*/ 257 w 257"/>
                <a:gd name="T53" fmla="*/ 38 h 228"/>
                <a:gd name="T54" fmla="*/ 249 w 257"/>
                <a:gd name="T55" fmla="*/ 31 h 228"/>
                <a:gd name="T56" fmla="*/ 249 w 257"/>
                <a:gd name="T57" fmla="*/ 3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8">
                  <a:moveTo>
                    <a:pt x="249" y="31"/>
                  </a:moveTo>
                  <a:lnTo>
                    <a:pt x="219" y="31"/>
                  </a:lnTo>
                  <a:lnTo>
                    <a:pt x="234" y="16"/>
                  </a:lnTo>
                  <a:lnTo>
                    <a:pt x="227" y="0"/>
                  </a:lnTo>
                  <a:lnTo>
                    <a:pt x="196" y="0"/>
                  </a:lnTo>
                  <a:lnTo>
                    <a:pt x="0" y="8"/>
                  </a:lnTo>
                  <a:lnTo>
                    <a:pt x="15" y="76"/>
                  </a:lnTo>
                  <a:lnTo>
                    <a:pt x="7" y="190"/>
                  </a:lnTo>
                  <a:lnTo>
                    <a:pt x="37" y="197"/>
                  </a:lnTo>
                  <a:lnTo>
                    <a:pt x="37" y="228"/>
                  </a:lnTo>
                  <a:lnTo>
                    <a:pt x="189" y="228"/>
                  </a:lnTo>
                  <a:lnTo>
                    <a:pt x="189" y="197"/>
                  </a:lnTo>
                  <a:lnTo>
                    <a:pt x="181" y="197"/>
                  </a:lnTo>
                  <a:lnTo>
                    <a:pt x="181" y="182"/>
                  </a:lnTo>
                  <a:lnTo>
                    <a:pt x="189" y="182"/>
                  </a:lnTo>
                  <a:lnTo>
                    <a:pt x="189" y="167"/>
                  </a:lnTo>
                  <a:lnTo>
                    <a:pt x="204" y="152"/>
                  </a:lnTo>
                  <a:lnTo>
                    <a:pt x="196" y="144"/>
                  </a:lnTo>
                  <a:lnTo>
                    <a:pt x="212" y="137"/>
                  </a:lnTo>
                  <a:lnTo>
                    <a:pt x="212" y="107"/>
                  </a:lnTo>
                  <a:lnTo>
                    <a:pt x="227" y="107"/>
                  </a:lnTo>
                  <a:lnTo>
                    <a:pt x="227" y="99"/>
                  </a:lnTo>
                  <a:lnTo>
                    <a:pt x="234" y="84"/>
                  </a:lnTo>
                  <a:lnTo>
                    <a:pt x="227" y="69"/>
                  </a:lnTo>
                  <a:lnTo>
                    <a:pt x="242" y="61"/>
                  </a:lnTo>
                  <a:lnTo>
                    <a:pt x="242" y="46"/>
                  </a:lnTo>
                  <a:lnTo>
                    <a:pt x="257" y="38"/>
                  </a:lnTo>
                  <a:lnTo>
                    <a:pt x="249" y="31"/>
                  </a:lnTo>
                  <a:lnTo>
                    <a:pt x="249"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7" name="Freeform 15"/>
            <p:cNvSpPr>
              <a:spLocks/>
            </p:cNvSpPr>
            <p:nvPr/>
          </p:nvSpPr>
          <p:spPr bwMode="auto">
            <a:xfrm>
              <a:off x="1567"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6 h 690"/>
                <a:gd name="T20" fmla="*/ 45 w 401"/>
                <a:gd name="T21" fmla="*/ 281 h 690"/>
                <a:gd name="T22" fmla="*/ 53 w 401"/>
                <a:gd name="T23" fmla="*/ 266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7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1 h 690"/>
                <a:gd name="T60" fmla="*/ 219 w 401"/>
                <a:gd name="T61" fmla="*/ 622 h 690"/>
                <a:gd name="T62" fmla="*/ 227 w 401"/>
                <a:gd name="T63" fmla="*/ 675 h 690"/>
                <a:gd name="T64" fmla="*/ 356 w 401"/>
                <a:gd name="T65" fmla="*/ 690 h 690"/>
                <a:gd name="T66" fmla="*/ 371 w 401"/>
                <a:gd name="T67" fmla="*/ 682 h 690"/>
                <a:gd name="T68" fmla="*/ 363 w 401"/>
                <a:gd name="T69" fmla="*/ 652 h 690"/>
                <a:gd name="T70" fmla="*/ 378 w 401"/>
                <a:gd name="T71" fmla="*/ 637 h 690"/>
                <a:gd name="T72" fmla="*/ 378 w 401"/>
                <a:gd name="T73" fmla="*/ 614 h 690"/>
                <a:gd name="T74" fmla="*/ 401 w 401"/>
                <a:gd name="T75" fmla="*/ 599 h 690"/>
                <a:gd name="T76" fmla="*/ 386 w 401"/>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6"/>
                  </a:lnTo>
                  <a:lnTo>
                    <a:pt x="45" y="281"/>
                  </a:lnTo>
                  <a:lnTo>
                    <a:pt x="53" y="266"/>
                  </a:lnTo>
                  <a:lnTo>
                    <a:pt x="61" y="273"/>
                  </a:lnTo>
                  <a:lnTo>
                    <a:pt x="53" y="273"/>
                  </a:lnTo>
                  <a:lnTo>
                    <a:pt x="61" y="311"/>
                  </a:lnTo>
                  <a:lnTo>
                    <a:pt x="45" y="296"/>
                  </a:lnTo>
                  <a:lnTo>
                    <a:pt x="45" y="281"/>
                  </a:lnTo>
                  <a:lnTo>
                    <a:pt x="38" y="319"/>
                  </a:lnTo>
                  <a:lnTo>
                    <a:pt x="61" y="341"/>
                  </a:lnTo>
                  <a:lnTo>
                    <a:pt x="45" y="379"/>
                  </a:lnTo>
                  <a:lnTo>
                    <a:pt x="83" y="447"/>
                  </a:lnTo>
                  <a:lnTo>
                    <a:pt x="76" y="463"/>
                  </a:lnTo>
                  <a:lnTo>
                    <a:pt x="91" y="470"/>
                  </a:lnTo>
                  <a:lnTo>
                    <a:pt x="83" y="508"/>
                  </a:lnTo>
                  <a:lnTo>
                    <a:pt x="91" y="516"/>
                  </a:lnTo>
                  <a:lnTo>
                    <a:pt x="129" y="531"/>
                  </a:lnTo>
                  <a:lnTo>
                    <a:pt x="151" y="554"/>
                  </a:lnTo>
                  <a:lnTo>
                    <a:pt x="182" y="569"/>
                  </a:lnTo>
                  <a:lnTo>
                    <a:pt x="182" y="584"/>
                  </a:lnTo>
                  <a:lnTo>
                    <a:pt x="197" y="591"/>
                  </a:lnTo>
                  <a:lnTo>
                    <a:pt x="219" y="622"/>
                  </a:lnTo>
                  <a:lnTo>
                    <a:pt x="227" y="675"/>
                  </a:lnTo>
                  <a:lnTo>
                    <a:pt x="356" y="690"/>
                  </a:lnTo>
                  <a:lnTo>
                    <a:pt x="371" y="682"/>
                  </a:lnTo>
                  <a:lnTo>
                    <a:pt x="363" y="652"/>
                  </a:lnTo>
                  <a:lnTo>
                    <a:pt x="378" y="637"/>
                  </a:lnTo>
                  <a:lnTo>
                    <a:pt x="378" y="614"/>
                  </a:lnTo>
                  <a:lnTo>
                    <a:pt x="401" y="599"/>
                  </a:lnTo>
                  <a:lnTo>
                    <a:pt x="386" y="5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8" name="Freeform 16"/>
            <p:cNvSpPr>
              <a:spLocks/>
            </p:cNvSpPr>
            <p:nvPr/>
          </p:nvSpPr>
          <p:spPr bwMode="auto">
            <a:xfrm>
              <a:off x="1567"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6 h 690"/>
                <a:gd name="T20" fmla="*/ 45 w 401"/>
                <a:gd name="T21" fmla="*/ 281 h 690"/>
                <a:gd name="T22" fmla="*/ 53 w 401"/>
                <a:gd name="T23" fmla="*/ 266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7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1 h 690"/>
                <a:gd name="T60" fmla="*/ 219 w 401"/>
                <a:gd name="T61" fmla="*/ 622 h 690"/>
                <a:gd name="T62" fmla="*/ 227 w 401"/>
                <a:gd name="T63" fmla="*/ 675 h 690"/>
                <a:gd name="T64" fmla="*/ 356 w 401"/>
                <a:gd name="T65" fmla="*/ 690 h 690"/>
                <a:gd name="T66" fmla="*/ 371 w 401"/>
                <a:gd name="T67" fmla="*/ 682 h 690"/>
                <a:gd name="T68" fmla="*/ 363 w 401"/>
                <a:gd name="T69" fmla="*/ 652 h 690"/>
                <a:gd name="T70" fmla="*/ 378 w 401"/>
                <a:gd name="T71" fmla="*/ 637 h 690"/>
                <a:gd name="T72" fmla="*/ 378 w 401"/>
                <a:gd name="T73" fmla="*/ 614 h 690"/>
                <a:gd name="T74" fmla="*/ 401 w 401"/>
                <a:gd name="T75" fmla="*/ 599 h 690"/>
                <a:gd name="T76" fmla="*/ 386 w 401"/>
                <a:gd name="T77" fmla="*/ 546 h 690"/>
                <a:gd name="T78" fmla="*/ 386 w 401"/>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6"/>
                  </a:lnTo>
                  <a:lnTo>
                    <a:pt x="45" y="281"/>
                  </a:lnTo>
                  <a:lnTo>
                    <a:pt x="53" y="266"/>
                  </a:lnTo>
                  <a:lnTo>
                    <a:pt x="61" y="273"/>
                  </a:lnTo>
                  <a:lnTo>
                    <a:pt x="53" y="273"/>
                  </a:lnTo>
                  <a:lnTo>
                    <a:pt x="61" y="311"/>
                  </a:lnTo>
                  <a:lnTo>
                    <a:pt x="45" y="296"/>
                  </a:lnTo>
                  <a:lnTo>
                    <a:pt x="45" y="281"/>
                  </a:lnTo>
                  <a:lnTo>
                    <a:pt x="38" y="319"/>
                  </a:lnTo>
                  <a:lnTo>
                    <a:pt x="61" y="341"/>
                  </a:lnTo>
                  <a:lnTo>
                    <a:pt x="45" y="379"/>
                  </a:lnTo>
                  <a:lnTo>
                    <a:pt x="83" y="447"/>
                  </a:lnTo>
                  <a:lnTo>
                    <a:pt x="76" y="463"/>
                  </a:lnTo>
                  <a:lnTo>
                    <a:pt x="91" y="470"/>
                  </a:lnTo>
                  <a:lnTo>
                    <a:pt x="83" y="508"/>
                  </a:lnTo>
                  <a:lnTo>
                    <a:pt x="91" y="516"/>
                  </a:lnTo>
                  <a:lnTo>
                    <a:pt x="129" y="531"/>
                  </a:lnTo>
                  <a:lnTo>
                    <a:pt x="151" y="554"/>
                  </a:lnTo>
                  <a:lnTo>
                    <a:pt x="182" y="569"/>
                  </a:lnTo>
                  <a:lnTo>
                    <a:pt x="182" y="584"/>
                  </a:lnTo>
                  <a:lnTo>
                    <a:pt x="197" y="591"/>
                  </a:lnTo>
                  <a:lnTo>
                    <a:pt x="219" y="622"/>
                  </a:lnTo>
                  <a:lnTo>
                    <a:pt x="227" y="675"/>
                  </a:lnTo>
                  <a:lnTo>
                    <a:pt x="356" y="690"/>
                  </a:lnTo>
                  <a:lnTo>
                    <a:pt x="371" y="682"/>
                  </a:lnTo>
                  <a:lnTo>
                    <a:pt x="363" y="652"/>
                  </a:lnTo>
                  <a:lnTo>
                    <a:pt x="378" y="637"/>
                  </a:lnTo>
                  <a:lnTo>
                    <a:pt x="378" y="614"/>
                  </a:lnTo>
                  <a:lnTo>
                    <a:pt x="401" y="599"/>
                  </a:lnTo>
                  <a:lnTo>
                    <a:pt x="386" y="546"/>
                  </a:lnTo>
                  <a:lnTo>
                    <a:pt x="386"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9" name="Freeform 17"/>
            <p:cNvSpPr>
              <a:spLocks/>
            </p:cNvSpPr>
            <p:nvPr/>
          </p:nvSpPr>
          <p:spPr bwMode="auto">
            <a:xfrm>
              <a:off x="2256" y="1959"/>
              <a:ext cx="363" cy="288"/>
            </a:xfrm>
            <a:custGeom>
              <a:avLst/>
              <a:gdLst>
                <a:gd name="T0" fmla="*/ 363 w 363"/>
                <a:gd name="T1" fmla="*/ 99 h 288"/>
                <a:gd name="T2" fmla="*/ 363 w 363"/>
                <a:gd name="T3" fmla="*/ 30 h 288"/>
                <a:gd name="T4" fmla="*/ 272 w 363"/>
                <a:gd name="T5" fmla="*/ 23 h 288"/>
                <a:gd name="T6" fmla="*/ 38 w 363"/>
                <a:gd name="T7" fmla="*/ 0 h 288"/>
                <a:gd name="T8" fmla="*/ 0 w 363"/>
                <a:gd name="T9" fmla="*/ 250 h 288"/>
                <a:gd name="T10" fmla="*/ 302 w 363"/>
                <a:gd name="T11" fmla="*/ 281 h 288"/>
                <a:gd name="T12" fmla="*/ 348 w 363"/>
                <a:gd name="T13" fmla="*/ 288 h 288"/>
                <a:gd name="T14" fmla="*/ 363 w 363"/>
                <a:gd name="T15" fmla="*/ 99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3" h="288">
                  <a:moveTo>
                    <a:pt x="363" y="99"/>
                  </a:moveTo>
                  <a:lnTo>
                    <a:pt x="363" y="30"/>
                  </a:lnTo>
                  <a:lnTo>
                    <a:pt x="272" y="23"/>
                  </a:lnTo>
                  <a:lnTo>
                    <a:pt x="38" y="0"/>
                  </a:lnTo>
                  <a:lnTo>
                    <a:pt x="0" y="250"/>
                  </a:lnTo>
                  <a:lnTo>
                    <a:pt x="302" y="281"/>
                  </a:lnTo>
                  <a:lnTo>
                    <a:pt x="348" y="288"/>
                  </a:lnTo>
                  <a:lnTo>
                    <a:pt x="363" y="9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0" name="Freeform 18"/>
            <p:cNvSpPr>
              <a:spLocks/>
            </p:cNvSpPr>
            <p:nvPr/>
          </p:nvSpPr>
          <p:spPr bwMode="auto">
            <a:xfrm>
              <a:off x="2256" y="1959"/>
              <a:ext cx="363" cy="288"/>
            </a:xfrm>
            <a:custGeom>
              <a:avLst/>
              <a:gdLst>
                <a:gd name="T0" fmla="*/ 363 w 363"/>
                <a:gd name="T1" fmla="*/ 99 h 288"/>
                <a:gd name="T2" fmla="*/ 363 w 363"/>
                <a:gd name="T3" fmla="*/ 30 h 288"/>
                <a:gd name="T4" fmla="*/ 272 w 363"/>
                <a:gd name="T5" fmla="*/ 23 h 288"/>
                <a:gd name="T6" fmla="*/ 38 w 363"/>
                <a:gd name="T7" fmla="*/ 0 h 288"/>
                <a:gd name="T8" fmla="*/ 0 w 363"/>
                <a:gd name="T9" fmla="*/ 250 h 288"/>
                <a:gd name="T10" fmla="*/ 302 w 363"/>
                <a:gd name="T11" fmla="*/ 281 h 288"/>
                <a:gd name="T12" fmla="*/ 348 w 363"/>
                <a:gd name="T13" fmla="*/ 288 h 288"/>
                <a:gd name="T14" fmla="*/ 363 w 363"/>
                <a:gd name="T15" fmla="*/ 99 h 288"/>
                <a:gd name="T16" fmla="*/ 363 w 363"/>
                <a:gd name="T17" fmla="*/ 10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 h="288">
                  <a:moveTo>
                    <a:pt x="363" y="99"/>
                  </a:moveTo>
                  <a:lnTo>
                    <a:pt x="363" y="30"/>
                  </a:lnTo>
                  <a:lnTo>
                    <a:pt x="272" y="23"/>
                  </a:lnTo>
                  <a:lnTo>
                    <a:pt x="38" y="0"/>
                  </a:lnTo>
                  <a:lnTo>
                    <a:pt x="0" y="250"/>
                  </a:lnTo>
                  <a:lnTo>
                    <a:pt x="302" y="281"/>
                  </a:lnTo>
                  <a:lnTo>
                    <a:pt x="348" y="288"/>
                  </a:lnTo>
                  <a:lnTo>
                    <a:pt x="363" y="99"/>
                  </a:lnTo>
                  <a:lnTo>
                    <a:pt x="36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1" name="Freeform 19"/>
            <p:cNvSpPr>
              <a:spLocks/>
            </p:cNvSpPr>
            <p:nvPr/>
          </p:nvSpPr>
          <p:spPr bwMode="auto">
            <a:xfrm>
              <a:off x="3951" y="1800"/>
              <a:ext cx="83" cy="83"/>
            </a:xfrm>
            <a:custGeom>
              <a:avLst/>
              <a:gdLst>
                <a:gd name="T0" fmla="*/ 76 w 83"/>
                <a:gd name="T1" fmla="*/ 0 h 83"/>
                <a:gd name="T2" fmla="*/ 0 w 83"/>
                <a:gd name="T3" fmla="*/ 15 h 83"/>
                <a:gd name="T4" fmla="*/ 15 w 83"/>
                <a:gd name="T5" fmla="*/ 68 h 83"/>
                <a:gd name="T6" fmla="*/ 0 w 83"/>
                <a:gd name="T7" fmla="*/ 76 h 83"/>
                <a:gd name="T8" fmla="*/ 8 w 83"/>
                <a:gd name="T9" fmla="*/ 83 h 83"/>
                <a:gd name="T10" fmla="*/ 38 w 83"/>
                <a:gd name="T11" fmla="*/ 53 h 83"/>
                <a:gd name="T12" fmla="*/ 61 w 83"/>
                <a:gd name="T13" fmla="*/ 45 h 83"/>
                <a:gd name="T14" fmla="*/ 83 w 83"/>
                <a:gd name="T15" fmla="*/ 30 h 83"/>
                <a:gd name="T16" fmla="*/ 76 w 8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76" y="0"/>
                  </a:moveTo>
                  <a:lnTo>
                    <a:pt x="0" y="15"/>
                  </a:lnTo>
                  <a:lnTo>
                    <a:pt x="15" y="68"/>
                  </a:lnTo>
                  <a:lnTo>
                    <a:pt x="0" y="76"/>
                  </a:lnTo>
                  <a:lnTo>
                    <a:pt x="8" y="83"/>
                  </a:lnTo>
                  <a:lnTo>
                    <a:pt x="38" y="53"/>
                  </a:lnTo>
                  <a:lnTo>
                    <a:pt x="61" y="45"/>
                  </a:lnTo>
                  <a:lnTo>
                    <a:pt x="83" y="30"/>
                  </a:lnTo>
                  <a:lnTo>
                    <a:pt x="76"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2" name="Freeform 20"/>
            <p:cNvSpPr>
              <a:spLocks/>
            </p:cNvSpPr>
            <p:nvPr/>
          </p:nvSpPr>
          <p:spPr bwMode="auto">
            <a:xfrm>
              <a:off x="3951" y="1800"/>
              <a:ext cx="83" cy="83"/>
            </a:xfrm>
            <a:custGeom>
              <a:avLst/>
              <a:gdLst>
                <a:gd name="T0" fmla="*/ 76 w 83"/>
                <a:gd name="T1" fmla="*/ 0 h 83"/>
                <a:gd name="T2" fmla="*/ 0 w 83"/>
                <a:gd name="T3" fmla="*/ 15 h 83"/>
                <a:gd name="T4" fmla="*/ 15 w 83"/>
                <a:gd name="T5" fmla="*/ 68 h 83"/>
                <a:gd name="T6" fmla="*/ 0 w 83"/>
                <a:gd name="T7" fmla="*/ 76 h 83"/>
                <a:gd name="T8" fmla="*/ 8 w 83"/>
                <a:gd name="T9" fmla="*/ 83 h 83"/>
                <a:gd name="T10" fmla="*/ 38 w 83"/>
                <a:gd name="T11" fmla="*/ 53 h 83"/>
                <a:gd name="T12" fmla="*/ 61 w 83"/>
                <a:gd name="T13" fmla="*/ 45 h 83"/>
                <a:gd name="T14" fmla="*/ 83 w 83"/>
                <a:gd name="T15" fmla="*/ 30 h 83"/>
                <a:gd name="T16" fmla="*/ 76 w 83"/>
                <a:gd name="T17" fmla="*/ 0 h 83"/>
                <a:gd name="T18" fmla="*/ 76 w 83"/>
                <a:gd name="T19"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76" y="0"/>
                  </a:moveTo>
                  <a:lnTo>
                    <a:pt x="0" y="15"/>
                  </a:lnTo>
                  <a:lnTo>
                    <a:pt x="15" y="68"/>
                  </a:lnTo>
                  <a:lnTo>
                    <a:pt x="0" y="76"/>
                  </a:lnTo>
                  <a:lnTo>
                    <a:pt x="8" y="83"/>
                  </a:lnTo>
                  <a:lnTo>
                    <a:pt x="38" y="53"/>
                  </a:lnTo>
                  <a:lnTo>
                    <a:pt x="61" y="45"/>
                  </a:lnTo>
                  <a:lnTo>
                    <a:pt x="83" y="30"/>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3" name="Freeform 21"/>
            <p:cNvSpPr>
              <a:spLocks/>
            </p:cNvSpPr>
            <p:nvPr/>
          </p:nvSpPr>
          <p:spPr bwMode="auto">
            <a:xfrm>
              <a:off x="3875" y="1974"/>
              <a:ext cx="53" cy="84"/>
            </a:xfrm>
            <a:custGeom>
              <a:avLst/>
              <a:gdLst>
                <a:gd name="T0" fmla="*/ 53 w 53"/>
                <a:gd name="T1" fmla="*/ 68 h 84"/>
                <a:gd name="T2" fmla="*/ 46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4">
                  <a:moveTo>
                    <a:pt x="53" y="68"/>
                  </a:moveTo>
                  <a:lnTo>
                    <a:pt x="46" y="53"/>
                  </a:lnTo>
                  <a:lnTo>
                    <a:pt x="15" y="23"/>
                  </a:lnTo>
                  <a:lnTo>
                    <a:pt x="15" y="0"/>
                  </a:lnTo>
                  <a:lnTo>
                    <a:pt x="0" y="8"/>
                  </a:lnTo>
                  <a:lnTo>
                    <a:pt x="23" y="84"/>
                  </a:lnTo>
                  <a:lnTo>
                    <a:pt x="53" y="76"/>
                  </a:lnTo>
                  <a:lnTo>
                    <a:pt x="5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4" name="Freeform 22"/>
            <p:cNvSpPr>
              <a:spLocks/>
            </p:cNvSpPr>
            <p:nvPr/>
          </p:nvSpPr>
          <p:spPr bwMode="auto">
            <a:xfrm>
              <a:off x="3875" y="1974"/>
              <a:ext cx="53" cy="84"/>
            </a:xfrm>
            <a:custGeom>
              <a:avLst/>
              <a:gdLst>
                <a:gd name="T0" fmla="*/ 53 w 53"/>
                <a:gd name="T1" fmla="*/ 68 h 84"/>
                <a:gd name="T2" fmla="*/ 46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 name="T16" fmla="*/ 53 w 53"/>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84">
                  <a:moveTo>
                    <a:pt x="53" y="68"/>
                  </a:moveTo>
                  <a:lnTo>
                    <a:pt x="46" y="53"/>
                  </a:lnTo>
                  <a:lnTo>
                    <a:pt x="15" y="23"/>
                  </a:lnTo>
                  <a:lnTo>
                    <a:pt x="15" y="0"/>
                  </a:lnTo>
                  <a:lnTo>
                    <a:pt x="0" y="8"/>
                  </a:lnTo>
                  <a:lnTo>
                    <a:pt x="23" y="84"/>
                  </a:lnTo>
                  <a:lnTo>
                    <a:pt x="53" y="76"/>
                  </a:lnTo>
                  <a:lnTo>
                    <a:pt x="53" y="68"/>
                  </a:lnTo>
                  <a:lnTo>
                    <a:pt x="53"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5" name="Freeform 23"/>
            <p:cNvSpPr>
              <a:spLocks/>
            </p:cNvSpPr>
            <p:nvPr/>
          </p:nvSpPr>
          <p:spPr bwMode="auto">
            <a:xfrm>
              <a:off x="3822" y="2042"/>
              <a:ext cx="8" cy="8"/>
            </a:xfrm>
            <a:custGeom>
              <a:avLst/>
              <a:gdLst>
                <a:gd name="T0" fmla="*/ 8 w 8"/>
                <a:gd name="T1" fmla="*/ 8 h 8"/>
                <a:gd name="T2" fmla="*/ 0 w 8"/>
                <a:gd name="T3" fmla="*/ 0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0"/>
                  </a:lnTo>
                  <a:lnTo>
                    <a:pt x="8"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6" name="Freeform 24"/>
            <p:cNvSpPr>
              <a:spLocks/>
            </p:cNvSpPr>
            <p:nvPr/>
          </p:nvSpPr>
          <p:spPr bwMode="auto">
            <a:xfrm>
              <a:off x="3822" y="2042"/>
              <a:ext cx="8" cy="16"/>
            </a:xfrm>
            <a:custGeom>
              <a:avLst/>
              <a:gdLst>
                <a:gd name="T0" fmla="*/ 8 w 8"/>
                <a:gd name="T1" fmla="*/ 8 h 16"/>
                <a:gd name="T2" fmla="*/ 0 w 8"/>
                <a:gd name="T3" fmla="*/ 0 h 16"/>
                <a:gd name="T4" fmla="*/ 8 w 8"/>
                <a:gd name="T5" fmla="*/ 0 h 16"/>
                <a:gd name="T6" fmla="*/ 8 w 8"/>
                <a:gd name="T7" fmla="*/ 8 h 16"/>
                <a:gd name="T8" fmla="*/ 8 w 8"/>
                <a:gd name="T9" fmla="*/ 16 h 16"/>
              </a:gdLst>
              <a:ahLst/>
              <a:cxnLst>
                <a:cxn ang="0">
                  <a:pos x="T0" y="T1"/>
                </a:cxn>
                <a:cxn ang="0">
                  <a:pos x="T2" y="T3"/>
                </a:cxn>
                <a:cxn ang="0">
                  <a:pos x="T4" y="T5"/>
                </a:cxn>
                <a:cxn ang="0">
                  <a:pos x="T6" y="T7"/>
                </a:cxn>
                <a:cxn ang="0">
                  <a:pos x="T8" y="T9"/>
                </a:cxn>
              </a:cxnLst>
              <a:rect l="0" t="0" r="r" b="b"/>
              <a:pathLst>
                <a:path w="8" h="16">
                  <a:moveTo>
                    <a:pt x="8" y="8"/>
                  </a:moveTo>
                  <a:lnTo>
                    <a:pt x="0" y="0"/>
                  </a:lnTo>
                  <a:lnTo>
                    <a:pt x="8" y="0"/>
                  </a:lnTo>
                  <a:lnTo>
                    <a:pt x="8" y="8"/>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7" name="Freeform 25"/>
            <p:cNvSpPr>
              <a:spLocks/>
            </p:cNvSpPr>
            <p:nvPr/>
          </p:nvSpPr>
          <p:spPr bwMode="auto">
            <a:xfrm>
              <a:off x="3361" y="2596"/>
              <a:ext cx="454" cy="341"/>
            </a:xfrm>
            <a:custGeom>
              <a:avLst/>
              <a:gdLst>
                <a:gd name="T0" fmla="*/ 446 w 454"/>
                <a:gd name="T1" fmla="*/ 227 h 341"/>
                <a:gd name="T2" fmla="*/ 408 w 454"/>
                <a:gd name="T3" fmla="*/ 151 h 341"/>
                <a:gd name="T4" fmla="*/ 401 w 454"/>
                <a:gd name="T5" fmla="*/ 121 h 341"/>
                <a:gd name="T6" fmla="*/ 355 w 454"/>
                <a:gd name="T7" fmla="*/ 60 h 341"/>
                <a:gd name="T8" fmla="*/ 325 w 454"/>
                <a:gd name="T9" fmla="*/ 0 h 341"/>
                <a:gd name="T10" fmla="*/ 302 w 454"/>
                <a:gd name="T11" fmla="*/ 0 h 341"/>
                <a:gd name="T12" fmla="*/ 302 w 454"/>
                <a:gd name="T13" fmla="*/ 22 h 341"/>
                <a:gd name="T14" fmla="*/ 295 w 454"/>
                <a:gd name="T15" fmla="*/ 22 h 341"/>
                <a:gd name="T16" fmla="*/ 295 w 454"/>
                <a:gd name="T17" fmla="*/ 15 h 341"/>
                <a:gd name="T18" fmla="*/ 151 w 454"/>
                <a:gd name="T19" fmla="*/ 22 h 341"/>
                <a:gd name="T20" fmla="*/ 136 w 454"/>
                <a:gd name="T21" fmla="*/ 7 h 341"/>
                <a:gd name="T22" fmla="*/ 0 w 454"/>
                <a:gd name="T23" fmla="*/ 22 h 341"/>
                <a:gd name="T24" fmla="*/ 7 w 454"/>
                <a:gd name="T25" fmla="*/ 53 h 341"/>
                <a:gd name="T26" fmla="*/ 7 w 454"/>
                <a:gd name="T27" fmla="*/ 60 h 341"/>
                <a:gd name="T28" fmla="*/ 22 w 454"/>
                <a:gd name="T29" fmla="*/ 60 h 341"/>
                <a:gd name="T30" fmla="*/ 22 w 454"/>
                <a:gd name="T31" fmla="*/ 45 h 341"/>
                <a:gd name="T32" fmla="*/ 30 w 454"/>
                <a:gd name="T33" fmla="*/ 53 h 341"/>
                <a:gd name="T34" fmla="*/ 30 w 454"/>
                <a:gd name="T35" fmla="*/ 38 h 341"/>
                <a:gd name="T36" fmla="*/ 37 w 454"/>
                <a:gd name="T37" fmla="*/ 53 h 341"/>
                <a:gd name="T38" fmla="*/ 22 w 454"/>
                <a:gd name="T39" fmla="*/ 60 h 341"/>
                <a:gd name="T40" fmla="*/ 75 w 454"/>
                <a:gd name="T41" fmla="*/ 45 h 341"/>
                <a:gd name="T42" fmla="*/ 83 w 454"/>
                <a:gd name="T43" fmla="*/ 53 h 341"/>
                <a:gd name="T44" fmla="*/ 60 w 454"/>
                <a:gd name="T45" fmla="*/ 53 h 341"/>
                <a:gd name="T46" fmla="*/ 106 w 454"/>
                <a:gd name="T47" fmla="*/ 68 h 341"/>
                <a:gd name="T48" fmla="*/ 98 w 454"/>
                <a:gd name="T49" fmla="*/ 53 h 341"/>
                <a:gd name="T50" fmla="*/ 113 w 454"/>
                <a:gd name="T51" fmla="*/ 53 h 341"/>
                <a:gd name="T52" fmla="*/ 106 w 454"/>
                <a:gd name="T53" fmla="*/ 60 h 341"/>
                <a:gd name="T54" fmla="*/ 121 w 454"/>
                <a:gd name="T55" fmla="*/ 68 h 341"/>
                <a:gd name="T56" fmla="*/ 106 w 454"/>
                <a:gd name="T57" fmla="*/ 60 h 341"/>
                <a:gd name="T58" fmla="*/ 128 w 454"/>
                <a:gd name="T59" fmla="*/ 83 h 341"/>
                <a:gd name="T60" fmla="*/ 128 w 454"/>
                <a:gd name="T61" fmla="*/ 91 h 341"/>
                <a:gd name="T62" fmla="*/ 143 w 454"/>
                <a:gd name="T63" fmla="*/ 91 h 341"/>
                <a:gd name="T64" fmla="*/ 181 w 454"/>
                <a:gd name="T65" fmla="*/ 68 h 341"/>
                <a:gd name="T66" fmla="*/ 181 w 454"/>
                <a:gd name="T67" fmla="*/ 60 h 341"/>
                <a:gd name="T68" fmla="*/ 189 w 454"/>
                <a:gd name="T69" fmla="*/ 53 h 341"/>
                <a:gd name="T70" fmla="*/ 219 w 454"/>
                <a:gd name="T71" fmla="*/ 68 h 341"/>
                <a:gd name="T72" fmla="*/ 257 w 454"/>
                <a:gd name="T73" fmla="*/ 106 h 341"/>
                <a:gd name="T74" fmla="*/ 272 w 454"/>
                <a:gd name="T75" fmla="*/ 106 h 341"/>
                <a:gd name="T76" fmla="*/ 287 w 454"/>
                <a:gd name="T77" fmla="*/ 144 h 341"/>
                <a:gd name="T78" fmla="*/ 280 w 454"/>
                <a:gd name="T79" fmla="*/ 189 h 341"/>
                <a:gd name="T80" fmla="*/ 295 w 454"/>
                <a:gd name="T81" fmla="*/ 197 h 341"/>
                <a:gd name="T82" fmla="*/ 295 w 454"/>
                <a:gd name="T83" fmla="*/ 182 h 341"/>
                <a:gd name="T84" fmla="*/ 287 w 454"/>
                <a:gd name="T85" fmla="*/ 174 h 341"/>
                <a:gd name="T86" fmla="*/ 302 w 454"/>
                <a:gd name="T87" fmla="*/ 182 h 341"/>
                <a:gd name="T88" fmla="*/ 302 w 454"/>
                <a:gd name="T89" fmla="*/ 174 h 341"/>
                <a:gd name="T90" fmla="*/ 295 w 454"/>
                <a:gd name="T91" fmla="*/ 204 h 341"/>
                <a:gd name="T92" fmla="*/ 310 w 454"/>
                <a:gd name="T93" fmla="*/ 204 h 341"/>
                <a:gd name="T94" fmla="*/ 295 w 454"/>
                <a:gd name="T95" fmla="*/ 212 h 341"/>
                <a:gd name="T96" fmla="*/ 318 w 454"/>
                <a:gd name="T97" fmla="*/ 242 h 341"/>
                <a:gd name="T98" fmla="*/ 333 w 454"/>
                <a:gd name="T99" fmla="*/ 250 h 341"/>
                <a:gd name="T100" fmla="*/ 325 w 454"/>
                <a:gd name="T101" fmla="*/ 235 h 341"/>
                <a:gd name="T102" fmla="*/ 333 w 454"/>
                <a:gd name="T103" fmla="*/ 235 h 341"/>
                <a:gd name="T104" fmla="*/ 340 w 454"/>
                <a:gd name="T105" fmla="*/ 265 h 341"/>
                <a:gd name="T106" fmla="*/ 348 w 454"/>
                <a:gd name="T107" fmla="*/ 250 h 341"/>
                <a:gd name="T108" fmla="*/ 340 w 454"/>
                <a:gd name="T109" fmla="*/ 265 h 341"/>
                <a:gd name="T110" fmla="*/ 348 w 454"/>
                <a:gd name="T111" fmla="*/ 265 h 341"/>
                <a:gd name="T112" fmla="*/ 363 w 454"/>
                <a:gd name="T113" fmla="*/ 303 h 341"/>
                <a:gd name="T114" fmla="*/ 386 w 454"/>
                <a:gd name="T115" fmla="*/ 310 h 341"/>
                <a:gd name="T116" fmla="*/ 401 w 454"/>
                <a:gd name="T117" fmla="*/ 341 h 341"/>
                <a:gd name="T118" fmla="*/ 446 w 454"/>
                <a:gd name="T119" fmla="*/ 318 h 341"/>
                <a:gd name="T120" fmla="*/ 454 w 454"/>
                <a:gd name="T121" fmla="*/ 288 h 341"/>
                <a:gd name="T122" fmla="*/ 446 w 454"/>
                <a:gd name="T123" fmla="*/ 22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1">
                  <a:moveTo>
                    <a:pt x="446" y="227"/>
                  </a:moveTo>
                  <a:lnTo>
                    <a:pt x="408" y="151"/>
                  </a:lnTo>
                  <a:lnTo>
                    <a:pt x="401" y="121"/>
                  </a:lnTo>
                  <a:lnTo>
                    <a:pt x="355" y="60"/>
                  </a:lnTo>
                  <a:lnTo>
                    <a:pt x="325" y="0"/>
                  </a:lnTo>
                  <a:lnTo>
                    <a:pt x="302" y="0"/>
                  </a:lnTo>
                  <a:lnTo>
                    <a:pt x="302" y="22"/>
                  </a:lnTo>
                  <a:lnTo>
                    <a:pt x="295" y="22"/>
                  </a:lnTo>
                  <a:lnTo>
                    <a:pt x="295" y="15"/>
                  </a:lnTo>
                  <a:lnTo>
                    <a:pt x="151" y="22"/>
                  </a:lnTo>
                  <a:lnTo>
                    <a:pt x="136" y="7"/>
                  </a:lnTo>
                  <a:lnTo>
                    <a:pt x="0" y="22"/>
                  </a:lnTo>
                  <a:lnTo>
                    <a:pt x="7" y="53"/>
                  </a:lnTo>
                  <a:lnTo>
                    <a:pt x="7" y="60"/>
                  </a:lnTo>
                  <a:lnTo>
                    <a:pt x="22" y="60"/>
                  </a:lnTo>
                  <a:lnTo>
                    <a:pt x="22" y="45"/>
                  </a:lnTo>
                  <a:lnTo>
                    <a:pt x="30" y="53"/>
                  </a:lnTo>
                  <a:lnTo>
                    <a:pt x="30" y="38"/>
                  </a:lnTo>
                  <a:lnTo>
                    <a:pt x="37" y="53"/>
                  </a:lnTo>
                  <a:lnTo>
                    <a:pt x="22" y="60"/>
                  </a:lnTo>
                  <a:lnTo>
                    <a:pt x="75" y="45"/>
                  </a:lnTo>
                  <a:lnTo>
                    <a:pt x="83" y="53"/>
                  </a:lnTo>
                  <a:lnTo>
                    <a:pt x="60" y="53"/>
                  </a:lnTo>
                  <a:lnTo>
                    <a:pt x="106" y="68"/>
                  </a:lnTo>
                  <a:lnTo>
                    <a:pt x="98" y="53"/>
                  </a:lnTo>
                  <a:lnTo>
                    <a:pt x="113" y="53"/>
                  </a:lnTo>
                  <a:lnTo>
                    <a:pt x="106" y="60"/>
                  </a:lnTo>
                  <a:lnTo>
                    <a:pt x="121" y="68"/>
                  </a:lnTo>
                  <a:lnTo>
                    <a:pt x="106" y="60"/>
                  </a:lnTo>
                  <a:lnTo>
                    <a:pt x="128" y="83"/>
                  </a:lnTo>
                  <a:lnTo>
                    <a:pt x="128" y="91"/>
                  </a:lnTo>
                  <a:lnTo>
                    <a:pt x="143" y="91"/>
                  </a:lnTo>
                  <a:lnTo>
                    <a:pt x="181" y="68"/>
                  </a:lnTo>
                  <a:lnTo>
                    <a:pt x="181" y="60"/>
                  </a:lnTo>
                  <a:lnTo>
                    <a:pt x="189" y="53"/>
                  </a:lnTo>
                  <a:lnTo>
                    <a:pt x="219" y="68"/>
                  </a:lnTo>
                  <a:lnTo>
                    <a:pt x="257" y="106"/>
                  </a:lnTo>
                  <a:lnTo>
                    <a:pt x="272" y="106"/>
                  </a:lnTo>
                  <a:lnTo>
                    <a:pt x="287" y="144"/>
                  </a:lnTo>
                  <a:lnTo>
                    <a:pt x="280" y="189"/>
                  </a:lnTo>
                  <a:lnTo>
                    <a:pt x="295" y="197"/>
                  </a:lnTo>
                  <a:lnTo>
                    <a:pt x="295" y="182"/>
                  </a:lnTo>
                  <a:lnTo>
                    <a:pt x="287" y="174"/>
                  </a:lnTo>
                  <a:lnTo>
                    <a:pt x="302" y="182"/>
                  </a:lnTo>
                  <a:lnTo>
                    <a:pt x="302" y="174"/>
                  </a:lnTo>
                  <a:lnTo>
                    <a:pt x="295" y="204"/>
                  </a:lnTo>
                  <a:lnTo>
                    <a:pt x="310" y="204"/>
                  </a:lnTo>
                  <a:lnTo>
                    <a:pt x="295" y="212"/>
                  </a:lnTo>
                  <a:lnTo>
                    <a:pt x="318" y="242"/>
                  </a:lnTo>
                  <a:lnTo>
                    <a:pt x="333" y="250"/>
                  </a:lnTo>
                  <a:lnTo>
                    <a:pt x="325" y="235"/>
                  </a:lnTo>
                  <a:lnTo>
                    <a:pt x="333" y="235"/>
                  </a:lnTo>
                  <a:lnTo>
                    <a:pt x="340" y="265"/>
                  </a:lnTo>
                  <a:lnTo>
                    <a:pt x="348" y="250"/>
                  </a:lnTo>
                  <a:lnTo>
                    <a:pt x="340" y="265"/>
                  </a:lnTo>
                  <a:lnTo>
                    <a:pt x="348" y="265"/>
                  </a:lnTo>
                  <a:lnTo>
                    <a:pt x="363" y="303"/>
                  </a:lnTo>
                  <a:lnTo>
                    <a:pt x="386" y="310"/>
                  </a:lnTo>
                  <a:lnTo>
                    <a:pt x="401" y="341"/>
                  </a:lnTo>
                  <a:lnTo>
                    <a:pt x="446" y="318"/>
                  </a:lnTo>
                  <a:lnTo>
                    <a:pt x="454" y="288"/>
                  </a:lnTo>
                  <a:lnTo>
                    <a:pt x="446"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8" name="Freeform 26"/>
            <p:cNvSpPr>
              <a:spLocks/>
            </p:cNvSpPr>
            <p:nvPr/>
          </p:nvSpPr>
          <p:spPr bwMode="auto">
            <a:xfrm>
              <a:off x="3361" y="2596"/>
              <a:ext cx="454" cy="341"/>
            </a:xfrm>
            <a:custGeom>
              <a:avLst/>
              <a:gdLst>
                <a:gd name="T0" fmla="*/ 446 w 454"/>
                <a:gd name="T1" fmla="*/ 227 h 341"/>
                <a:gd name="T2" fmla="*/ 408 w 454"/>
                <a:gd name="T3" fmla="*/ 151 h 341"/>
                <a:gd name="T4" fmla="*/ 401 w 454"/>
                <a:gd name="T5" fmla="*/ 121 h 341"/>
                <a:gd name="T6" fmla="*/ 355 w 454"/>
                <a:gd name="T7" fmla="*/ 60 h 341"/>
                <a:gd name="T8" fmla="*/ 325 w 454"/>
                <a:gd name="T9" fmla="*/ 0 h 341"/>
                <a:gd name="T10" fmla="*/ 302 w 454"/>
                <a:gd name="T11" fmla="*/ 0 h 341"/>
                <a:gd name="T12" fmla="*/ 302 w 454"/>
                <a:gd name="T13" fmla="*/ 22 h 341"/>
                <a:gd name="T14" fmla="*/ 295 w 454"/>
                <a:gd name="T15" fmla="*/ 22 h 341"/>
                <a:gd name="T16" fmla="*/ 295 w 454"/>
                <a:gd name="T17" fmla="*/ 15 h 341"/>
                <a:gd name="T18" fmla="*/ 151 w 454"/>
                <a:gd name="T19" fmla="*/ 22 h 341"/>
                <a:gd name="T20" fmla="*/ 136 w 454"/>
                <a:gd name="T21" fmla="*/ 7 h 341"/>
                <a:gd name="T22" fmla="*/ 0 w 454"/>
                <a:gd name="T23" fmla="*/ 22 h 341"/>
                <a:gd name="T24" fmla="*/ 7 w 454"/>
                <a:gd name="T25" fmla="*/ 53 h 341"/>
                <a:gd name="T26" fmla="*/ 7 w 454"/>
                <a:gd name="T27" fmla="*/ 60 h 341"/>
                <a:gd name="T28" fmla="*/ 22 w 454"/>
                <a:gd name="T29" fmla="*/ 60 h 341"/>
                <a:gd name="T30" fmla="*/ 22 w 454"/>
                <a:gd name="T31" fmla="*/ 45 h 341"/>
                <a:gd name="T32" fmla="*/ 30 w 454"/>
                <a:gd name="T33" fmla="*/ 53 h 341"/>
                <a:gd name="T34" fmla="*/ 30 w 454"/>
                <a:gd name="T35" fmla="*/ 38 h 341"/>
                <a:gd name="T36" fmla="*/ 37 w 454"/>
                <a:gd name="T37" fmla="*/ 53 h 341"/>
                <a:gd name="T38" fmla="*/ 22 w 454"/>
                <a:gd name="T39" fmla="*/ 60 h 341"/>
                <a:gd name="T40" fmla="*/ 75 w 454"/>
                <a:gd name="T41" fmla="*/ 45 h 341"/>
                <a:gd name="T42" fmla="*/ 83 w 454"/>
                <a:gd name="T43" fmla="*/ 53 h 341"/>
                <a:gd name="T44" fmla="*/ 60 w 454"/>
                <a:gd name="T45" fmla="*/ 53 h 341"/>
                <a:gd name="T46" fmla="*/ 106 w 454"/>
                <a:gd name="T47" fmla="*/ 68 h 341"/>
                <a:gd name="T48" fmla="*/ 98 w 454"/>
                <a:gd name="T49" fmla="*/ 53 h 341"/>
                <a:gd name="T50" fmla="*/ 113 w 454"/>
                <a:gd name="T51" fmla="*/ 53 h 341"/>
                <a:gd name="T52" fmla="*/ 106 w 454"/>
                <a:gd name="T53" fmla="*/ 60 h 341"/>
                <a:gd name="T54" fmla="*/ 121 w 454"/>
                <a:gd name="T55" fmla="*/ 68 h 341"/>
                <a:gd name="T56" fmla="*/ 106 w 454"/>
                <a:gd name="T57" fmla="*/ 60 h 341"/>
                <a:gd name="T58" fmla="*/ 128 w 454"/>
                <a:gd name="T59" fmla="*/ 83 h 341"/>
                <a:gd name="T60" fmla="*/ 128 w 454"/>
                <a:gd name="T61" fmla="*/ 91 h 341"/>
                <a:gd name="T62" fmla="*/ 143 w 454"/>
                <a:gd name="T63" fmla="*/ 91 h 341"/>
                <a:gd name="T64" fmla="*/ 181 w 454"/>
                <a:gd name="T65" fmla="*/ 68 h 341"/>
                <a:gd name="T66" fmla="*/ 181 w 454"/>
                <a:gd name="T67" fmla="*/ 60 h 341"/>
                <a:gd name="T68" fmla="*/ 189 w 454"/>
                <a:gd name="T69" fmla="*/ 53 h 341"/>
                <a:gd name="T70" fmla="*/ 219 w 454"/>
                <a:gd name="T71" fmla="*/ 68 h 341"/>
                <a:gd name="T72" fmla="*/ 257 w 454"/>
                <a:gd name="T73" fmla="*/ 106 h 341"/>
                <a:gd name="T74" fmla="*/ 272 w 454"/>
                <a:gd name="T75" fmla="*/ 106 h 341"/>
                <a:gd name="T76" fmla="*/ 287 w 454"/>
                <a:gd name="T77" fmla="*/ 144 h 341"/>
                <a:gd name="T78" fmla="*/ 280 w 454"/>
                <a:gd name="T79" fmla="*/ 189 h 341"/>
                <a:gd name="T80" fmla="*/ 295 w 454"/>
                <a:gd name="T81" fmla="*/ 197 h 341"/>
                <a:gd name="T82" fmla="*/ 295 w 454"/>
                <a:gd name="T83" fmla="*/ 182 h 341"/>
                <a:gd name="T84" fmla="*/ 287 w 454"/>
                <a:gd name="T85" fmla="*/ 174 h 341"/>
                <a:gd name="T86" fmla="*/ 302 w 454"/>
                <a:gd name="T87" fmla="*/ 182 h 341"/>
                <a:gd name="T88" fmla="*/ 302 w 454"/>
                <a:gd name="T89" fmla="*/ 174 h 341"/>
                <a:gd name="T90" fmla="*/ 295 w 454"/>
                <a:gd name="T91" fmla="*/ 204 h 341"/>
                <a:gd name="T92" fmla="*/ 310 w 454"/>
                <a:gd name="T93" fmla="*/ 204 h 341"/>
                <a:gd name="T94" fmla="*/ 295 w 454"/>
                <a:gd name="T95" fmla="*/ 212 h 341"/>
                <a:gd name="T96" fmla="*/ 318 w 454"/>
                <a:gd name="T97" fmla="*/ 242 h 341"/>
                <a:gd name="T98" fmla="*/ 333 w 454"/>
                <a:gd name="T99" fmla="*/ 250 h 341"/>
                <a:gd name="T100" fmla="*/ 325 w 454"/>
                <a:gd name="T101" fmla="*/ 235 h 341"/>
                <a:gd name="T102" fmla="*/ 333 w 454"/>
                <a:gd name="T103" fmla="*/ 235 h 341"/>
                <a:gd name="T104" fmla="*/ 340 w 454"/>
                <a:gd name="T105" fmla="*/ 265 h 341"/>
                <a:gd name="T106" fmla="*/ 348 w 454"/>
                <a:gd name="T107" fmla="*/ 250 h 341"/>
                <a:gd name="T108" fmla="*/ 340 w 454"/>
                <a:gd name="T109" fmla="*/ 265 h 341"/>
                <a:gd name="T110" fmla="*/ 348 w 454"/>
                <a:gd name="T111" fmla="*/ 265 h 341"/>
                <a:gd name="T112" fmla="*/ 363 w 454"/>
                <a:gd name="T113" fmla="*/ 303 h 341"/>
                <a:gd name="T114" fmla="*/ 386 w 454"/>
                <a:gd name="T115" fmla="*/ 310 h 341"/>
                <a:gd name="T116" fmla="*/ 401 w 454"/>
                <a:gd name="T117" fmla="*/ 341 h 341"/>
                <a:gd name="T118" fmla="*/ 446 w 454"/>
                <a:gd name="T119" fmla="*/ 318 h 341"/>
                <a:gd name="T120" fmla="*/ 454 w 454"/>
                <a:gd name="T121" fmla="*/ 288 h 341"/>
                <a:gd name="T122" fmla="*/ 446 w 454"/>
                <a:gd name="T123" fmla="*/ 227 h 341"/>
                <a:gd name="T124" fmla="*/ 446 w 454"/>
                <a:gd name="T125" fmla="*/ 23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1">
                  <a:moveTo>
                    <a:pt x="446" y="227"/>
                  </a:moveTo>
                  <a:lnTo>
                    <a:pt x="408" y="151"/>
                  </a:lnTo>
                  <a:lnTo>
                    <a:pt x="401" y="121"/>
                  </a:lnTo>
                  <a:lnTo>
                    <a:pt x="355" y="60"/>
                  </a:lnTo>
                  <a:lnTo>
                    <a:pt x="325" y="0"/>
                  </a:lnTo>
                  <a:lnTo>
                    <a:pt x="302" y="0"/>
                  </a:lnTo>
                  <a:lnTo>
                    <a:pt x="302" y="22"/>
                  </a:lnTo>
                  <a:lnTo>
                    <a:pt x="295" y="22"/>
                  </a:lnTo>
                  <a:lnTo>
                    <a:pt x="295" y="15"/>
                  </a:lnTo>
                  <a:lnTo>
                    <a:pt x="151" y="22"/>
                  </a:lnTo>
                  <a:lnTo>
                    <a:pt x="136" y="7"/>
                  </a:lnTo>
                  <a:lnTo>
                    <a:pt x="0" y="22"/>
                  </a:lnTo>
                  <a:lnTo>
                    <a:pt x="7" y="53"/>
                  </a:lnTo>
                  <a:lnTo>
                    <a:pt x="7" y="60"/>
                  </a:lnTo>
                  <a:lnTo>
                    <a:pt x="22" y="60"/>
                  </a:lnTo>
                  <a:lnTo>
                    <a:pt x="22" y="45"/>
                  </a:lnTo>
                  <a:lnTo>
                    <a:pt x="30" y="53"/>
                  </a:lnTo>
                  <a:lnTo>
                    <a:pt x="30" y="38"/>
                  </a:lnTo>
                  <a:lnTo>
                    <a:pt x="37" y="53"/>
                  </a:lnTo>
                  <a:lnTo>
                    <a:pt x="22" y="60"/>
                  </a:lnTo>
                  <a:lnTo>
                    <a:pt x="75" y="45"/>
                  </a:lnTo>
                  <a:lnTo>
                    <a:pt x="83" y="53"/>
                  </a:lnTo>
                  <a:lnTo>
                    <a:pt x="60" y="53"/>
                  </a:lnTo>
                  <a:lnTo>
                    <a:pt x="106" y="68"/>
                  </a:lnTo>
                  <a:lnTo>
                    <a:pt x="98" y="53"/>
                  </a:lnTo>
                  <a:lnTo>
                    <a:pt x="113" y="53"/>
                  </a:lnTo>
                  <a:lnTo>
                    <a:pt x="106" y="60"/>
                  </a:lnTo>
                  <a:lnTo>
                    <a:pt x="121" y="68"/>
                  </a:lnTo>
                  <a:lnTo>
                    <a:pt x="106" y="60"/>
                  </a:lnTo>
                  <a:lnTo>
                    <a:pt x="128" y="83"/>
                  </a:lnTo>
                  <a:lnTo>
                    <a:pt x="128" y="91"/>
                  </a:lnTo>
                  <a:lnTo>
                    <a:pt x="143" y="91"/>
                  </a:lnTo>
                  <a:lnTo>
                    <a:pt x="181" y="68"/>
                  </a:lnTo>
                  <a:lnTo>
                    <a:pt x="181" y="60"/>
                  </a:lnTo>
                  <a:lnTo>
                    <a:pt x="189" y="53"/>
                  </a:lnTo>
                  <a:lnTo>
                    <a:pt x="219" y="68"/>
                  </a:lnTo>
                  <a:lnTo>
                    <a:pt x="257" y="106"/>
                  </a:lnTo>
                  <a:lnTo>
                    <a:pt x="272" y="106"/>
                  </a:lnTo>
                  <a:lnTo>
                    <a:pt x="287" y="144"/>
                  </a:lnTo>
                  <a:lnTo>
                    <a:pt x="280" y="189"/>
                  </a:lnTo>
                  <a:lnTo>
                    <a:pt x="295" y="197"/>
                  </a:lnTo>
                  <a:lnTo>
                    <a:pt x="295" y="182"/>
                  </a:lnTo>
                  <a:lnTo>
                    <a:pt x="287" y="174"/>
                  </a:lnTo>
                  <a:lnTo>
                    <a:pt x="302" y="182"/>
                  </a:lnTo>
                  <a:lnTo>
                    <a:pt x="302" y="174"/>
                  </a:lnTo>
                  <a:lnTo>
                    <a:pt x="295" y="204"/>
                  </a:lnTo>
                  <a:lnTo>
                    <a:pt x="310" y="204"/>
                  </a:lnTo>
                  <a:lnTo>
                    <a:pt x="295" y="212"/>
                  </a:lnTo>
                  <a:lnTo>
                    <a:pt x="318" y="242"/>
                  </a:lnTo>
                  <a:lnTo>
                    <a:pt x="333" y="250"/>
                  </a:lnTo>
                  <a:lnTo>
                    <a:pt x="325" y="235"/>
                  </a:lnTo>
                  <a:lnTo>
                    <a:pt x="333" y="235"/>
                  </a:lnTo>
                  <a:lnTo>
                    <a:pt x="340" y="265"/>
                  </a:lnTo>
                  <a:lnTo>
                    <a:pt x="348" y="250"/>
                  </a:lnTo>
                  <a:lnTo>
                    <a:pt x="340" y="265"/>
                  </a:lnTo>
                  <a:lnTo>
                    <a:pt x="348" y="265"/>
                  </a:lnTo>
                  <a:lnTo>
                    <a:pt x="363" y="303"/>
                  </a:lnTo>
                  <a:lnTo>
                    <a:pt x="386" y="310"/>
                  </a:lnTo>
                  <a:lnTo>
                    <a:pt x="401" y="341"/>
                  </a:lnTo>
                  <a:lnTo>
                    <a:pt x="446" y="318"/>
                  </a:lnTo>
                  <a:lnTo>
                    <a:pt x="454" y="288"/>
                  </a:lnTo>
                  <a:lnTo>
                    <a:pt x="446" y="227"/>
                  </a:lnTo>
                  <a:lnTo>
                    <a:pt x="446"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9" name="Freeform 27"/>
            <p:cNvSpPr>
              <a:spLocks/>
            </p:cNvSpPr>
            <p:nvPr/>
          </p:nvSpPr>
          <p:spPr bwMode="auto">
            <a:xfrm>
              <a:off x="3436" y="2338"/>
              <a:ext cx="265" cy="280"/>
            </a:xfrm>
            <a:custGeom>
              <a:avLst/>
              <a:gdLst>
                <a:gd name="T0" fmla="*/ 258 w 265"/>
                <a:gd name="T1" fmla="*/ 159 h 280"/>
                <a:gd name="T2" fmla="*/ 235 w 265"/>
                <a:gd name="T3" fmla="*/ 114 h 280"/>
                <a:gd name="T4" fmla="*/ 167 w 265"/>
                <a:gd name="T5" fmla="*/ 61 h 280"/>
                <a:gd name="T6" fmla="*/ 144 w 265"/>
                <a:gd name="T7" fmla="*/ 30 h 280"/>
                <a:gd name="T8" fmla="*/ 121 w 265"/>
                <a:gd name="T9" fmla="*/ 23 h 280"/>
                <a:gd name="T10" fmla="*/ 129 w 265"/>
                <a:gd name="T11" fmla="*/ 0 h 280"/>
                <a:gd name="T12" fmla="*/ 68 w 265"/>
                <a:gd name="T13" fmla="*/ 8 h 280"/>
                <a:gd name="T14" fmla="*/ 0 w 265"/>
                <a:gd name="T15" fmla="*/ 15 h 280"/>
                <a:gd name="T16" fmla="*/ 38 w 265"/>
                <a:gd name="T17" fmla="*/ 144 h 280"/>
                <a:gd name="T18" fmla="*/ 61 w 265"/>
                <a:gd name="T19" fmla="*/ 182 h 280"/>
                <a:gd name="T20" fmla="*/ 53 w 265"/>
                <a:gd name="T21" fmla="*/ 212 h 280"/>
                <a:gd name="T22" fmla="*/ 61 w 265"/>
                <a:gd name="T23" fmla="*/ 265 h 280"/>
                <a:gd name="T24" fmla="*/ 76 w 265"/>
                <a:gd name="T25" fmla="*/ 280 h 280"/>
                <a:gd name="T26" fmla="*/ 220 w 265"/>
                <a:gd name="T27" fmla="*/ 273 h 280"/>
                <a:gd name="T28" fmla="*/ 220 w 265"/>
                <a:gd name="T29" fmla="*/ 280 h 280"/>
                <a:gd name="T30" fmla="*/ 227 w 265"/>
                <a:gd name="T31" fmla="*/ 280 h 280"/>
                <a:gd name="T32" fmla="*/ 227 w 265"/>
                <a:gd name="T33" fmla="*/ 258 h 280"/>
                <a:gd name="T34" fmla="*/ 250 w 265"/>
                <a:gd name="T35" fmla="*/ 258 h 280"/>
                <a:gd name="T36" fmla="*/ 250 w 265"/>
                <a:gd name="T37" fmla="*/ 243 h 280"/>
                <a:gd name="T38" fmla="*/ 243 w 265"/>
                <a:gd name="T39" fmla="*/ 243 h 280"/>
                <a:gd name="T40" fmla="*/ 250 w 265"/>
                <a:gd name="T41" fmla="*/ 235 h 280"/>
                <a:gd name="T42" fmla="*/ 250 w 265"/>
                <a:gd name="T43" fmla="*/ 227 h 280"/>
                <a:gd name="T44" fmla="*/ 258 w 265"/>
                <a:gd name="T45" fmla="*/ 197 h 280"/>
                <a:gd name="T46" fmla="*/ 258 w 265"/>
                <a:gd name="T47" fmla="*/ 174 h 280"/>
                <a:gd name="T48" fmla="*/ 265 w 265"/>
                <a:gd name="T49" fmla="*/ 174 h 280"/>
                <a:gd name="T50" fmla="*/ 258 w 265"/>
                <a:gd name="T51" fmla="*/ 15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280">
                  <a:moveTo>
                    <a:pt x="258" y="159"/>
                  </a:moveTo>
                  <a:lnTo>
                    <a:pt x="235" y="114"/>
                  </a:lnTo>
                  <a:lnTo>
                    <a:pt x="167" y="61"/>
                  </a:lnTo>
                  <a:lnTo>
                    <a:pt x="144" y="30"/>
                  </a:lnTo>
                  <a:lnTo>
                    <a:pt x="121" y="23"/>
                  </a:lnTo>
                  <a:lnTo>
                    <a:pt x="129" y="0"/>
                  </a:lnTo>
                  <a:lnTo>
                    <a:pt x="68" y="8"/>
                  </a:lnTo>
                  <a:lnTo>
                    <a:pt x="0" y="15"/>
                  </a:lnTo>
                  <a:lnTo>
                    <a:pt x="38" y="144"/>
                  </a:lnTo>
                  <a:lnTo>
                    <a:pt x="61" y="182"/>
                  </a:lnTo>
                  <a:lnTo>
                    <a:pt x="53" y="212"/>
                  </a:lnTo>
                  <a:lnTo>
                    <a:pt x="61" y="265"/>
                  </a:lnTo>
                  <a:lnTo>
                    <a:pt x="76" y="280"/>
                  </a:lnTo>
                  <a:lnTo>
                    <a:pt x="220" y="273"/>
                  </a:lnTo>
                  <a:lnTo>
                    <a:pt x="220" y="280"/>
                  </a:lnTo>
                  <a:lnTo>
                    <a:pt x="227" y="280"/>
                  </a:lnTo>
                  <a:lnTo>
                    <a:pt x="227" y="258"/>
                  </a:lnTo>
                  <a:lnTo>
                    <a:pt x="250" y="258"/>
                  </a:lnTo>
                  <a:lnTo>
                    <a:pt x="250" y="243"/>
                  </a:lnTo>
                  <a:lnTo>
                    <a:pt x="243" y="243"/>
                  </a:lnTo>
                  <a:lnTo>
                    <a:pt x="250" y="235"/>
                  </a:lnTo>
                  <a:lnTo>
                    <a:pt x="250" y="227"/>
                  </a:lnTo>
                  <a:lnTo>
                    <a:pt x="258" y="197"/>
                  </a:lnTo>
                  <a:lnTo>
                    <a:pt x="258" y="174"/>
                  </a:lnTo>
                  <a:lnTo>
                    <a:pt x="265" y="174"/>
                  </a:lnTo>
                  <a:lnTo>
                    <a:pt x="258" y="15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0" name="Freeform 28"/>
            <p:cNvSpPr>
              <a:spLocks/>
            </p:cNvSpPr>
            <p:nvPr/>
          </p:nvSpPr>
          <p:spPr bwMode="auto">
            <a:xfrm>
              <a:off x="3436" y="2338"/>
              <a:ext cx="265" cy="280"/>
            </a:xfrm>
            <a:custGeom>
              <a:avLst/>
              <a:gdLst>
                <a:gd name="T0" fmla="*/ 258 w 265"/>
                <a:gd name="T1" fmla="*/ 159 h 280"/>
                <a:gd name="T2" fmla="*/ 235 w 265"/>
                <a:gd name="T3" fmla="*/ 114 h 280"/>
                <a:gd name="T4" fmla="*/ 167 w 265"/>
                <a:gd name="T5" fmla="*/ 61 h 280"/>
                <a:gd name="T6" fmla="*/ 144 w 265"/>
                <a:gd name="T7" fmla="*/ 30 h 280"/>
                <a:gd name="T8" fmla="*/ 121 w 265"/>
                <a:gd name="T9" fmla="*/ 23 h 280"/>
                <a:gd name="T10" fmla="*/ 129 w 265"/>
                <a:gd name="T11" fmla="*/ 0 h 280"/>
                <a:gd name="T12" fmla="*/ 68 w 265"/>
                <a:gd name="T13" fmla="*/ 8 h 280"/>
                <a:gd name="T14" fmla="*/ 0 w 265"/>
                <a:gd name="T15" fmla="*/ 15 h 280"/>
                <a:gd name="T16" fmla="*/ 38 w 265"/>
                <a:gd name="T17" fmla="*/ 144 h 280"/>
                <a:gd name="T18" fmla="*/ 61 w 265"/>
                <a:gd name="T19" fmla="*/ 182 h 280"/>
                <a:gd name="T20" fmla="*/ 53 w 265"/>
                <a:gd name="T21" fmla="*/ 212 h 280"/>
                <a:gd name="T22" fmla="*/ 61 w 265"/>
                <a:gd name="T23" fmla="*/ 265 h 280"/>
                <a:gd name="T24" fmla="*/ 76 w 265"/>
                <a:gd name="T25" fmla="*/ 280 h 280"/>
                <a:gd name="T26" fmla="*/ 220 w 265"/>
                <a:gd name="T27" fmla="*/ 273 h 280"/>
                <a:gd name="T28" fmla="*/ 220 w 265"/>
                <a:gd name="T29" fmla="*/ 280 h 280"/>
                <a:gd name="T30" fmla="*/ 227 w 265"/>
                <a:gd name="T31" fmla="*/ 280 h 280"/>
                <a:gd name="T32" fmla="*/ 227 w 265"/>
                <a:gd name="T33" fmla="*/ 258 h 280"/>
                <a:gd name="T34" fmla="*/ 250 w 265"/>
                <a:gd name="T35" fmla="*/ 258 h 280"/>
                <a:gd name="T36" fmla="*/ 250 w 265"/>
                <a:gd name="T37" fmla="*/ 243 h 280"/>
                <a:gd name="T38" fmla="*/ 243 w 265"/>
                <a:gd name="T39" fmla="*/ 243 h 280"/>
                <a:gd name="T40" fmla="*/ 250 w 265"/>
                <a:gd name="T41" fmla="*/ 235 h 280"/>
                <a:gd name="T42" fmla="*/ 250 w 265"/>
                <a:gd name="T43" fmla="*/ 227 h 280"/>
                <a:gd name="T44" fmla="*/ 258 w 265"/>
                <a:gd name="T45" fmla="*/ 197 h 280"/>
                <a:gd name="T46" fmla="*/ 258 w 265"/>
                <a:gd name="T47" fmla="*/ 174 h 280"/>
                <a:gd name="T48" fmla="*/ 265 w 265"/>
                <a:gd name="T49" fmla="*/ 174 h 280"/>
                <a:gd name="T50" fmla="*/ 258 w 265"/>
                <a:gd name="T51" fmla="*/ 159 h 280"/>
                <a:gd name="T52" fmla="*/ 258 w 265"/>
                <a:gd name="T53" fmla="*/ 16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5" h="280">
                  <a:moveTo>
                    <a:pt x="258" y="159"/>
                  </a:moveTo>
                  <a:lnTo>
                    <a:pt x="235" y="114"/>
                  </a:lnTo>
                  <a:lnTo>
                    <a:pt x="167" y="61"/>
                  </a:lnTo>
                  <a:lnTo>
                    <a:pt x="144" y="30"/>
                  </a:lnTo>
                  <a:lnTo>
                    <a:pt x="121" y="23"/>
                  </a:lnTo>
                  <a:lnTo>
                    <a:pt x="129" y="0"/>
                  </a:lnTo>
                  <a:lnTo>
                    <a:pt x="68" y="8"/>
                  </a:lnTo>
                  <a:lnTo>
                    <a:pt x="0" y="15"/>
                  </a:lnTo>
                  <a:lnTo>
                    <a:pt x="38" y="144"/>
                  </a:lnTo>
                  <a:lnTo>
                    <a:pt x="61" y="182"/>
                  </a:lnTo>
                  <a:lnTo>
                    <a:pt x="53" y="212"/>
                  </a:lnTo>
                  <a:lnTo>
                    <a:pt x="61" y="265"/>
                  </a:lnTo>
                  <a:lnTo>
                    <a:pt x="76" y="280"/>
                  </a:lnTo>
                  <a:lnTo>
                    <a:pt x="220" y="273"/>
                  </a:lnTo>
                  <a:lnTo>
                    <a:pt x="220" y="280"/>
                  </a:lnTo>
                  <a:lnTo>
                    <a:pt x="227" y="280"/>
                  </a:lnTo>
                  <a:lnTo>
                    <a:pt x="227" y="258"/>
                  </a:lnTo>
                  <a:lnTo>
                    <a:pt x="250" y="258"/>
                  </a:lnTo>
                  <a:lnTo>
                    <a:pt x="250" y="243"/>
                  </a:lnTo>
                  <a:lnTo>
                    <a:pt x="243" y="243"/>
                  </a:lnTo>
                  <a:lnTo>
                    <a:pt x="250" y="235"/>
                  </a:lnTo>
                  <a:lnTo>
                    <a:pt x="250" y="227"/>
                  </a:lnTo>
                  <a:lnTo>
                    <a:pt x="258" y="197"/>
                  </a:lnTo>
                  <a:lnTo>
                    <a:pt x="258" y="174"/>
                  </a:lnTo>
                  <a:lnTo>
                    <a:pt x="265" y="174"/>
                  </a:lnTo>
                  <a:lnTo>
                    <a:pt x="258" y="159"/>
                  </a:lnTo>
                  <a:lnTo>
                    <a:pt x="258"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1" name="Freeform 29"/>
            <p:cNvSpPr>
              <a:spLocks/>
            </p:cNvSpPr>
            <p:nvPr/>
          </p:nvSpPr>
          <p:spPr bwMode="auto">
            <a:xfrm>
              <a:off x="2294" y="2884"/>
              <a:ext cx="60" cy="98"/>
            </a:xfrm>
            <a:custGeom>
              <a:avLst/>
              <a:gdLst>
                <a:gd name="T0" fmla="*/ 60 w 60"/>
                <a:gd name="T1" fmla="*/ 53 h 98"/>
                <a:gd name="T2" fmla="*/ 52 w 60"/>
                <a:gd name="T3" fmla="*/ 60 h 98"/>
                <a:gd name="T4" fmla="*/ 45 w 60"/>
                <a:gd name="T5" fmla="*/ 68 h 98"/>
                <a:gd name="T6" fmla="*/ 37 w 60"/>
                <a:gd name="T7" fmla="*/ 68 h 98"/>
                <a:gd name="T8" fmla="*/ 30 w 60"/>
                <a:gd name="T9" fmla="*/ 76 h 98"/>
                <a:gd name="T10" fmla="*/ 22 w 60"/>
                <a:gd name="T11" fmla="*/ 91 h 98"/>
                <a:gd name="T12" fmla="*/ 22 w 60"/>
                <a:gd name="T13" fmla="*/ 98 h 98"/>
                <a:gd name="T14" fmla="*/ 15 w 60"/>
                <a:gd name="T15" fmla="*/ 91 h 98"/>
                <a:gd name="T16" fmla="*/ 7 w 60"/>
                <a:gd name="T17" fmla="*/ 83 h 98"/>
                <a:gd name="T18" fmla="*/ 7 w 60"/>
                <a:gd name="T19" fmla="*/ 45 h 98"/>
                <a:gd name="T20" fmla="*/ 0 w 60"/>
                <a:gd name="T21" fmla="*/ 38 h 98"/>
                <a:gd name="T22" fmla="*/ 0 w 60"/>
                <a:gd name="T23" fmla="*/ 30 h 98"/>
                <a:gd name="T24" fmla="*/ 7 w 60"/>
                <a:gd name="T25" fmla="*/ 30 h 98"/>
                <a:gd name="T26" fmla="*/ 15 w 60"/>
                <a:gd name="T27" fmla="*/ 22 h 98"/>
                <a:gd name="T28" fmla="*/ 15 w 60"/>
                <a:gd name="T29" fmla="*/ 15 h 98"/>
                <a:gd name="T30" fmla="*/ 7 w 60"/>
                <a:gd name="T31" fmla="*/ 7 h 98"/>
                <a:gd name="T32" fmla="*/ 7 w 60"/>
                <a:gd name="T33" fmla="*/ 0 h 98"/>
                <a:gd name="T34" fmla="*/ 15 w 60"/>
                <a:gd name="T35" fmla="*/ 0 h 98"/>
                <a:gd name="T36" fmla="*/ 22 w 60"/>
                <a:gd name="T37" fmla="*/ 7 h 98"/>
                <a:gd name="T38" fmla="*/ 30 w 60"/>
                <a:gd name="T39" fmla="*/ 7 h 98"/>
                <a:gd name="T40" fmla="*/ 37 w 60"/>
                <a:gd name="T41" fmla="*/ 15 h 98"/>
                <a:gd name="T42" fmla="*/ 45 w 60"/>
                <a:gd name="T43" fmla="*/ 30 h 98"/>
                <a:gd name="T44" fmla="*/ 45 w 60"/>
                <a:gd name="T45" fmla="*/ 38 h 98"/>
                <a:gd name="T46" fmla="*/ 52 w 60"/>
                <a:gd name="T47" fmla="*/ 38 h 98"/>
                <a:gd name="T48" fmla="*/ 52 w 60"/>
                <a:gd name="T49" fmla="*/ 45 h 98"/>
                <a:gd name="T50" fmla="*/ 60 w 60"/>
                <a:gd name="T51"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8">
                  <a:moveTo>
                    <a:pt x="60" y="53"/>
                  </a:moveTo>
                  <a:lnTo>
                    <a:pt x="52" y="60"/>
                  </a:lnTo>
                  <a:lnTo>
                    <a:pt x="45" y="68"/>
                  </a:lnTo>
                  <a:lnTo>
                    <a:pt x="37" y="68"/>
                  </a:lnTo>
                  <a:lnTo>
                    <a:pt x="30" y="76"/>
                  </a:lnTo>
                  <a:lnTo>
                    <a:pt x="22" y="91"/>
                  </a:lnTo>
                  <a:lnTo>
                    <a:pt x="22" y="98"/>
                  </a:lnTo>
                  <a:lnTo>
                    <a:pt x="15" y="91"/>
                  </a:lnTo>
                  <a:lnTo>
                    <a:pt x="7" y="83"/>
                  </a:lnTo>
                  <a:lnTo>
                    <a:pt x="7" y="45"/>
                  </a:lnTo>
                  <a:lnTo>
                    <a:pt x="0" y="38"/>
                  </a:lnTo>
                  <a:lnTo>
                    <a:pt x="0" y="30"/>
                  </a:lnTo>
                  <a:lnTo>
                    <a:pt x="7" y="30"/>
                  </a:lnTo>
                  <a:lnTo>
                    <a:pt x="15" y="22"/>
                  </a:lnTo>
                  <a:lnTo>
                    <a:pt x="15" y="15"/>
                  </a:lnTo>
                  <a:lnTo>
                    <a:pt x="7" y="7"/>
                  </a:lnTo>
                  <a:lnTo>
                    <a:pt x="7" y="0"/>
                  </a:lnTo>
                  <a:lnTo>
                    <a:pt x="15" y="0"/>
                  </a:lnTo>
                  <a:lnTo>
                    <a:pt x="22" y="7"/>
                  </a:lnTo>
                  <a:lnTo>
                    <a:pt x="30" y="7"/>
                  </a:lnTo>
                  <a:lnTo>
                    <a:pt x="37" y="15"/>
                  </a:lnTo>
                  <a:lnTo>
                    <a:pt x="45" y="30"/>
                  </a:lnTo>
                  <a:lnTo>
                    <a:pt x="45" y="38"/>
                  </a:lnTo>
                  <a:lnTo>
                    <a:pt x="52" y="38"/>
                  </a:lnTo>
                  <a:lnTo>
                    <a:pt x="52" y="45"/>
                  </a:lnTo>
                  <a:lnTo>
                    <a:pt x="60" y="5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2" name="Freeform 30"/>
            <p:cNvSpPr>
              <a:spLocks/>
            </p:cNvSpPr>
            <p:nvPr/>
          </p:nvSpPr>
          <p:spPr bwMode="auto">
            <a:xfrm>
              <a:off x="2294" y="2884"/>
              <a:ext cx="60" cy="98"/>
            </a:xfrm>
            <a:custGeom>
              <a:avLst/>
              <a:gdLst>
                <a:gd name="T0" fmla="*/ 60 w 60"/>
                <a:gd name="T1" fmla="*/ 53 h 98"/>
                <a:gd name="T2" fmla="*/ 52 w 60"/>
                <a:gd name="T3" fmla="*/ 60 h 98"/>
                <a:gd name="T4" fmla="*/ 45 w 60"/>
                <a:gd name="T5" fmla="*/ 68 h 98"/>
                <a:gd name="T6" fmla="*/ 37 w 60"/>
                <a:gd name="T7" fmla="*/ 68 h 98"/>
                <a:gd name="T8" fmla="*/ 30 w 60"/>
                <a:gd name="T9" fmla="*/ 76 h 98"/>
                <a:gd name="T10" fmla="*/ 22 w 60"/>
                <a:gd name="T11" fmla="*/ 91 h 98"/>
                <a:gd name="T12" fmla="*/ 22 w 60"/>
                <a:gd name="T13" fmla="*/ 98 h 98"/>
                <a:gd name="T14" fmla="*/ 15 w 60"/>
                <a:gd name="T15" fmla="*/ 91 h 98"/>
                <a:gd name="T16" fmla="*/ 7 w 60"/>
                <a:gd name="T17" fmla="*/ 83 h 98"/>
                <a:gd name="T18" fmla="*/ 7 w 60"/>
                <a:gd name="T19" fmla="*/ 45 h 98"/>
                <a:gd name="T20" fmla="*/ 0 w 60"/>
                <a:gd name="T21" fmla="*/ 38 h 98"/>
                <a:gd name="T22" fmla="*/ 0 w 60"/>
                <a:gd name="T23" fmla="*/ 30 h 98"/>
                <a:gd name="T24" fmla="*/ 7 w 60"/>
                <a:gd name="T25" fmla="*/ 30 h 98"/>
                <a:gd name="T26" fmla="*/ 15 w 60"/>
                <a:gd name="T27" fmla="*/ 22 h 98"/>
                <a:gd name="T28" fmla="*/ 15 w 60"/>
                <a:gd name="T29" fmla="*/ 15 h 98"/>
                <a:gd name="T30" fmla="*/ 7 w 60"/>
                <a:gd name="T31" fmla="*/ 7 h 98"/>
                <a:gd name="T32" fmla="*/ 7 w 60"/>
                <a:gd name="T33" fmla="*/ 0 h 98"/>
                <a:gd name="T34" fmla="*/ 15 w 60"/>
                <a:gd name="T35" fmla="*/ 0 h 98"/>
                <a:gd name="T36" fmla="*/ 22 w 60"/>
                <a:gd name="T37" fmla="*/ 7 h 98"/>
                <a:gd name="T38" fmla="*/ 30 w 60"/>
                <a:gd name="T39" fmla="*/ 7 h 98"/>
                <a:gd name="T40" fmla="*/ 37 w 60"/>
                <a:gd name="T41" fmla="*/ 15 h 98"/>
                <a:gd name="T42" fmla="*/ 45 w 60"/>
                <a:gd name="T43" fmla="*/ 30 h 98"/>
                <a:gd name="T44" fmla="*/ 45 w 60"/>
                <a:gd name="T45" fmla="*/ 38 h 98"/>
                <a:gd name="T46" fmla="*/ 52 w 60"/>
                <a:gd name="T47" fmla="*/ 38 h 98"/>
                <a:gd name="T48" fmla="*/ 52 w 60"/>
                <a:gd name="T49" fmla="*/ 45 h 98"/>
                <a:gd name="T50" fmla="*/ 60 w 60"/>
                <a:gd name="T51" fmla="*/ 53 h 98"/>
                <a:gd name="T52" fmla="*/ 60 w 60"/>
                <a:gd name="T53"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98">
                  <a:moveTo>
                    <a:pt x="60" y="53"/>
                  </a:moveTo>
                  <a:lnTo>
                    <a:pt x="52" y="60"/>
                  </a:lnTo>
                  <a:lnTo>
                    <a:pt x="45" y="68"/>
                  </a:lnTo>
                  <a:lnTo>
                    <a:pt x="37" y="68"/>
                  </a:lnTo>
                  <a:lnTo>
                    <a:pt x="30" y="76"/>
                  </a:lnTo>
                  <a:lnTo>
                    <a:pt x="22" y="91"/>
                  </a:lnTo>
                  <a:lnTo>
                    <a:pt x="22" y="98"/>
                  </a:lnTo>
                  <a:lnTo>
                    <a:pt x="15" y="91"/>
                  </a:lnTo>
                  <a:lnTo>
                    <a:pt x="7" y="83"/>
                  </a:lnTo>
                  <a:lnTo>
                    <a:pt x="7" y="45"/>
                  </a:lnTo>
                  <a:lnTo>
                    <a:pt x="0" y="38"/>
                  </a:lnTo>
                  <a:lnTo>
                    <a:pt x="0" y="30"/>
                  </a:lnTo>
                  <a:lnTo>
                    <a:pt x="7" y="30"/>
                  </a:lnTo>
                  <a:lnTo>
                    <a:pt x="15" y="22"/>
                  </a:lnTo>
                  <a:lnTo>
                    <a:pt x="15" y="15"/>
                  </a:lnTo>
                  <a:lnTo>
                    <a:pt x="7" y="7"/>
                  </a:lnTo>
                  <a:lnTo>
                    <a:pt x="7" y="0"/>
                  </a:lnTo>
                  <a:lnTo>
                    <a:pt x="15" y="0"/>
                  </a:lnTo>
                  <a:lnTo>
                    <a:pt x="22" y="7"/>
                  </a:lnTo>
                  <a:lnTo>
                    <a:pt x="30" y="7"/>
                  </a:lnTo>
                  <a:lnTo>
                    <a:pt x="37" y="15"/>
                  </a:lnTo>
                  <a:lnTo>
                    <a:pt x="45" y="30"/>
                  </a:lnTo>
                  <a:lnTo>
                    <a:pt x="45" y="38"/>
                  </a:lnTo>
                  <a:lnTo>
                    <a:pt x="52" y="38"/>
                  </a:lnTo>
                  <a:lnTo>
                    <a:pt x="52" y="45"/>
                  </a:lnTo>
                  <a:lnTo>
                    <a:pt x="60" y="53"/>
                  </a:lnTo>
                  <a:lnTo>
                    <a:pt x="60"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3" name="Freeform 31"/>
            <p:cNvSpPr>
              <a:spLocks/>
            </p:cNvSpPr>
            <p:nvPr/>
          </p:nvSpPr>
          <p:spPr bwMode="auto">
            <a:xfrm>
              <a:off x="2263" y="2831"/>
              <a:ext cx="31" cy="30"/>
            </a:xfrm>
            <a:custGeom>
              <a:avLst/>
              <a:gdLst>
                <a:gd name="T0" fmla="*/ 31 w 31"/>
                <a:gd name="T1" fmla="*/ 22 h 30"/>
                <a:gd name="T2" fmla="*/ 31 w 31"/>
                <a:gd name="T3" fmla="*/ 15 h 30"/>
                <a:gd name="T4" fmla="*/ 23 w 31"/>
                <a:gd name="T5" fmla="*/ 7 h 30"/>
                <a:gd name="T6" fmla="*/ 8 w 31"/>
                <a:gd name="T7" fmla="*/ 7 h 30"/>
                <a:gd name="T8" fmla="*/ 8 w 31"/>
                <a:gd name="T9" fmla="*/ 0 h 30"/>
                <a:gd name="T10" fmla="*/ 0 w 31"/>
                <a:gd name="T11" fmla="*/ 0 h 30"/>
                <a:gd name="T12" fmla="*/ 0 w 31"/>
                <a:gd name="T13" fmla="*/ 15 h 30"/>
                <a:gd name="T14" fmla="*/ 8 w 31"/>
                <a:gd name="T15" fmla="*/ 15 h 30"/>
                <a:gd name="T16" fmla="*/ 15 w 31"/>
                <a:gd name="T17" fmla="*/ 30 h 30"/>
                <a:gd name="T18" fmla="*/ 23 w 31"/>
                <a:gd name="T19" fmla="*/ 30 h 30"/>
                <a:gd name="T20" fmla="*/ 31 w 31"/>
                <a:gd name="T21"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22"/>
                  </a:moveTo>
                  <a:lnTo>
                    <a:pt x="31" y="15"/>
                  </a:lnTo>
                  <a:lnTo>
                    <a:pt x="23" y="7"/>
                  </a:lnTo>
                  <a:lnTo>
                    <a:pt x="8" y="7"/>
                  </a:lnTo>
                  <a:lnTo>
                    <a:pt x="8" y="0"/>
                  </a:lnTo>
                  <a:lnTo>
                    <a:pt x="0" y="0"/>
                  </a:lnTo>
                  <a:lnTo>
                    <a:pt x="0" y="15"/>
                  </a:lnTo>
                  <a:lnTo>
                    <a:pt x="8" y="15"/>
                  </a:lnTo>
                  <a:lnTo>
                    <a:pt x="15" y="30"/>
                  </a:lnTo>
                  <a:lnTo>
                    <a:pt x="23" y="30"/>
                  </a:lnTo>
                  <a:lnTo>
                    <a:pt x="31"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8" name="Freeform 32"/>
            <p:cNvSpPr>
              <a:spLocks/>
            </p:cNvSpPr>
            <p:nvPr/>
          </p:nvSpPr>
          <p:spPr bwMode="auto">
            <a:xfrm>
              <a:off x="2263" y="2831"/>
              <a:ext cx="31" cy="30"/>
            </a:xfrm>
            <a:custGeom>
              <a:avLst/>
              <a:gdLst>
                <a:gd name="T0" fmla="*/ 31 w 31"/>
                <a:gd name="T1" fmla="*/ 22 h 30"/>
                <a:gd name="T2" fmla="*/ 31 w 31"/>
                <a:gd name="T3" fmla="*/ 15 h 30"/>
                <a:gd name="T4" fmla="*/ 23 w 31"/>
                <a:gd name="T5" fmla="*/ 7 h 30"/>
                <a:gd name="T6" fmla="*/ 8 w 31"/>
                <a:gd name="T7" fmla="*/ 7 h 30"/>
                <a:gd name="T8" fmla="*/ 8 w 31"/>
                <a:gd name="T9" fmla="*/ 0 h 30"/>
                <a:gd name="T10" fmla="*/ 0 w 31"/>
                <a:gd name="T11" fmla="*/ 0 h 30"/>
                <a:gd name="T12" fmla="*/ 0 w 31"/>
                <a:gd name="T13" fmla="*/ 15 h 30"/>
                <a:gd name="T14" fmla="*/ 8 w 31"/>
                <a:gd name="T15" fmla="*/ 15 h 30"/>
                <a:gd name="T16" fmla="*/ 15 w 31"/>
                <a:gd name="T17" fmla="*/ 30 h 30"/>
                <a:gd name="T18" fmla="*/ 23 w 31"/>
                <a:gd name="T19" fmla="*/ 30 h 30"/>
                <a:gd name="T20" fmla="*/ 31 w 31"/>
                <a:gd name="T21" fmla="*/ 22 h 30"/>
                <a:gd name="T22" fmla="*/ 31 w 31"/>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0">
                  <a:moveTo>
                    <a:pt x="31" y="22"/>
                  </a:moveTo>
                  <a:lnTo>
                    <a:pt x="31" y="15"/>
                  </a:lnTo>
                  <a:lnTo>
                    <a:pt x="23" y="7"/>
                  </a:lnTo>
                  <a:lnTo>
                    <a:pt x="8" y="7"/>
                  </a:lnTo>
                  <a:lnTo>
                    <a:pt x="8" y="0"/>
                  </a:lnTo>
                  <a:lnTo>
                    <a:pt x="0" y="0"/>
                  </a:lnTo>
                  <a:lnTo>
                    <a:pt x="0" y="15"/>
                  </a:lnTo>
                  <a:lnTo>
                    <a:pt x="8" y="15"/>
                  </a:lnTo>
                  <a:lnTo>
                    <a:pt x="15" y="30"/>
                  </a:lnTo>
                  <a:lnTo>
                    <a:pt x="23" y="30"/>
                  </a:lnTo>
                  <a:lnTo>
                    <a:pt x="31" y="22"/>
                  </a:lnTo>
                  <a:lnTo>
                    <a:pt x="31"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9" name="Freeform 33"/>
            <p:cNvSpPr>
              <a:spLocks/>
            </p:cNvSpPr>
            <p:nvPr/>
          </p:nvSpPr>
          <p:spPr bwMode="auto">
            <a:xfrm>
              <a:off x="2188" y="2785"/>
              <a:ext cx="30" cy="31"/>
            </a:xfrm>
            <a:custGeom>
              <a:avLst/>
              <a:gdLst>
                <a:gd name="T0" fmla="*/ 30 w 30"/>
                <a:gd name="T1" fmla="*/ 23 h 31"/>
                <a:gd name="T2" fmla="*/ 22 w 30"/>
                <a:gd name="T3" fmla="*/ 15 h 31"/>
                <a:gd name="T4" fmla="*/ 22 w 30"/>
                <a:gd name="T5" fmla="*/ 8 h 31"/>
                <a:gd name="T6" fmla="*/ 15 w 30"/>
                <a:gd name="T7" fmla="*/ 0 h 31"/>
                <a:gd name="T8" fmla="*/ 7 w 30"/>
                <a:gd name="T9" fmla="*/ 0 h 31"/>
                <a:gd name="T10" fmla="*/ 7 w 30"/>
                <a:gd name="T11" fmla="*/ 8 h 31"/>
                <a:gd name="T12" fmla="*/ 0 w 30"/>
                <a:gd name="T13" fmla="*/ 8 h 31"/>
                <a:gd name="T14" fmla="*/ 0 w 30"/>
                <a:gd name="T15" fmla="*/ 15 h 31"/>
                <a:gd name="T16" fmla="*/ 7 w 30"/>
                <a:gd name="T17" fmla="*/ 23 h 31"/>
                <a:gd name="T18" fmla="*/ 15 w 30"/>
                <a:gd name="T19" fmla="*/ 23 h 31"/>
                <a:gd name="T20" fmla="*/ 22 w 30"/>
                <a:gd name="T21" fmla="*/ 31 h 31"/>
                <a:gd name="T22" fmla="*/ 30 w 30"/>
                <a:gd name="T23" fmla="*/ 31 h 31"/>
                <a:gd name="T24" fmla="*/ 30 w 30"/>
                <a:gd name="T25"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30" y="23"/>
                  </a:moveTo>
                  <a:lnTo>
                    <a:pt x="22" y="15"/>
                  </a:lnTo>
                  <a:lnTo>
                    <a:pt x="22" y="8"/>
                  </a:lnTo>
                  <a:lnTo>
                    <a:pt x="15" y="0"/>
                  </a:lnTo>
                  <a:lnTo>
                    <a:pt x="7" y="0"/>
                  </a:lnTo>
                  <a:lnTo>
                    <a:pt x="7" y="8"/>
                  </a:lnTo>
                  <a:lnTo>
                    <a:pt x="0" y="8"/>
                  </a:lnTo>
                  <a:lnTo>
                    <a:pt x="0" y="15"/>
                  </a:lnTo>
                  <a:lnTo>
                    <a:pt x="7" y="23"/>
                  </a:lnTo>
                  <a:lnTo>
                    <a:pt x="15" y="23"/>
                  </a:lnTo>
                  <a:lnTo>
                    <a:pt x="22" y="31"/>
                  </a:lnTo>
                  <a:lnTo>
                    <a:pt x="30" y="31"/>
                  </a:lnTo>
                  <a:lnTo>
                    <a:pt x="30"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0" name="Freeform 34"/>
            <p:cNvSpPr>
              <a:spLocks/>
            </p:cNvSpPr>
            <p:nvPr/>
          </p:nvSpPr>
          <p:spPr bwMode="auto">
            <a:xfrm>
              <a:off x="2188" y="2785"/>
              <a:ext cx="30" cy="31"/>
            </a:xfrm>
            <a:custGeom>
              <a:avLst/>
              <a:gdLst>
                <a:gd name="T0" fmla="*/ 30 w 30"/>
                <a:gd name="T1" fmla="*/ 23 h 31"/>
                <a:gd name="T2" fmla="*/ 22 w 30"/>
                <a:gd name="T3" fmla="*/ 15 h 31"/>
                <a:gd name="T4" fmla="*/ 22 w 30"/>
                <a:gd name="T5" fmla="*/ 8 h 31"/>
                <a:gd name="T6" fmla="*/ 15 w 30"/>
                <a:gd name="T7" fmla="*/ 0 h 31"/>
                <a:gd name="T8" fmla="*/ 7 w 30"/>
                <a:gd name="T9" fmla="*/ 0 h 31"/>
                <a:gd name="T10" fmla="*/ 7 w 30"/>
                <a:gd name="T11" fmla="*/ 8 h 31"/>
                <a:gd name="T12" fmla="*/ 0 w 30"/>
                <a:gd name="T13" fmla="*/ 8 h 31"/>
                <a:gd name="T14" fmla="*/ 0 w 30"/>
                <a:gd name="T15" fmla="*/ 15 h 31"/>
                <a:gd name="T16" fmla="*/ 7 w 30"/>
                <a:gd name="T17" fmla="*/ 23 h 31"/>
                <a:gd name="T18" fmla="*/ 15 w 30"/>
                <a:gd name="T19" fmla="*/ 23 h 31"/>
                <a:gd name="T20" fmla="*/ 22 w 30"/>
                <a:gd name="T21" fmla="*/ 31 h 31"/>
                <a:gd name="T22" fmla="*/ 30 w 30"/>
                <a:gd name="T23" fmla="*/ 31 h 31"/>
                <a:gd name="T24" fmla="*/ 30 w 30"/>
                <a:gd name="T25" fmla="*/ 23 h 31"/>
                <a:gd name="T26" fmla="*/ 30 w 30"/>
                <a:gd name="T2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30" y="23"/>
                  </a:moveTo>
                  <a:lnTo>
                    <a:pt x="22" y="15"/>
                  </a:lnTo>
                  <a:lnTo>
                    <a:pt x="22" y="8"/>
                  </a:lnTo>
                  <a:lnTo>
                    <a:pt x="15" y="0"/>
                  </a:lnTo>
                  <a:lnTo>
                    <a:pt x="7" y="0"/>
                  </a:lnTo>
                  <a:lnTo>
                    <a:pt x="7" y="8"/>
                  </a:lnTo>
                  <a:lnTo>
                    <a:pt x="0" y="8"/>
                  </a:lnTo>
                  <a:lnTo>
                    <a:pt x="0" y="15"/>
                  </a:lnTo>
                  <a:lnTo>
                    <a:pt x="7" y="23"/>
                  </a:lnTo>
                  <a:lnTo>
                    <a:pt x="15" y="23"/>
                  </a:lnTo>
                  <a:lnTo>
                    <a:pt x="22" y="31"/>
                  </a:lnTo>
                  <a:lnTo>
                    <a:pt x="30" y="31"/>
                  </a:lnTo>
                  <a:lnTo>
                    <a:pt x="30" y="23"/>
                  </a:lnTo>
                  <a:lnTo>
                    <a:pt x="3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1" name="Freeform 35"/>
            <p:cNvSpPr>
              <a:spLocks/>
            </p:cNvSpPr>
            <p:nvPr/>
          </p:nvSpPr>
          <p:spPr bwMode="auto">
            <a:xfrm>
              <a:off x="2233" y="2816"/>
              <a:ext cx="30" cy="15"/>
            </a:xfrm>
            <a:custGeom>
              <a:avLst/>
              <a:gdLst>
                <a:gd name="T0" fmla="*/ 30 w 30"/>
                <a:gd name="T1" fmla="*/ 7 h 15"/>
                <a:gd name="T2" fmla="*/ 23 w 30"/>
                <a:gd name="T3" fmla="*/ 15 h 15"/>
                <a:gd name="T4" fmla="*/ 15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5">
                  <a:moveTo>
                    <a:pt x="30" y="7"/>
                  </a:moveTo>
                  <a:lnTo>
                    <a:pt x="23" y="15"/>
                  </a:lnTo>
                  <a:lnTo>
                    <a:pt x="15" y="7"/>
                  </a:lnTo>
                  <a:lnTo>
                    <a:pt x="0" y="7"/>
                  </a:lnTo>
                  <a:lnTo>
                    <a:pt x="0" y="0"/>
                  </a:lnTo>
                  <a:lnTo>
                    <a:pt x="15" y="7"/>
                  </a:lnTo>
                  <a:lnTo>
                    <a:pt x="15" y="0"/>
                  </a:lnTo>
                  <a:lnTo>
                    <a:pt x="23" y="7"/>
                  </a:lnTo>
                  <a:lnTo>
                    <a:pt x="30"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2" name="Freeform 36"/>
            <p:cNvSpPr>
              <a:spLocks/>
            </p:cNvSpPr>
            <p:nvPr/>
          </p:nvSpPr>
          <p:spPr bwMode="auto">
            <a:xfrm>
              <a:off x="2233" y="2816"/>
              <a:ext cx="30" cy="15"/>
            </a:xfrm>
            <a:custGeom>
              <a:avLst/>
              <a:gdLst>
                <a:gd name="T0" fmla="*/ 30 w 30"/>
                <a:gd name="T1" fmla="*/ 7 h 15"/>
                <a:gd name="T2" fmla="*/ 23 w 30"/>
                <a:gd name="T3" fmla="*/ 15 h 15"/>
                <a:gd name="T4" fmla="*/ 15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30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30" y="7"/>
                  </a:moveTo>
                  <a:lnTo>
                    <a:pt x="23" y="15"/>
                  </a:lnTo>
                  <a:lnTo>
                    <a:pt x="15" y="7"/>
                  </a:lnTo>
                  <a:lnTo>
                    <a:pt x="0" y="7"/>
                  </a:lnTo>
                  <a:lnTo>
                    <a:pt x="0" y="0"/>
                  </a:lnTo>
                  <a:lnTo>
                    <a:pt x="15" y="7"/>
                  </a:lnTo>
                  <a:lnTo>
                    <a:pt x="15" y="0"/>
                  </a:lnTo>
                  <a:lnTo>
                    <a:pt x="23" y="7"/>
                  </a:lnTo>
                  <a:lnTo>
                    <a:pt x="30" y="7"/>
                  </a:lnTo>
                  <a:lnTo>
                    <a:pt x="3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3" name="Freeform 37"/>
            <p:cNvSpPr>
              <a:spLocks/>
            </p:cNvSpPr>
            <p:nvPr/>
          </p:nvSpPr>
          <p:spPr bwMode="auto">
            <a:xfrm>
              <a:off x="2112" y="2747"/>
              <a:ext cx="23" cy="23"/>
            </a:xfrm>
            <a:custGeom>
              <a:avLst/>
              <a:gdLst>
                <a:gd name="T0" fmla="*/ 23 w 23"/>
                <a:gd name="T1" fmla="*/ 8 h 23"/>
                <a:gd name="T2" fmla="*/ 23 w 23"/>
                <a:gd name="T3" fmla="*/ 15 h 23"/>
                <a:gd name="T4" fmla="*/ 15 w 23"/>
                <a:gd name="T5" fmla="*/ 23 h 23"/>
                <a:gd name="T6" fmla="*/ 7 w 23"/>
                <a:gd name="T7" fmla="*/ 23 h 23"/>
                <a:gd name="T8" fmla="*/ 0 w 23"/>
                <a:gd name="T9" fmla="*/ 15 h 23"/>
                <a:gd name="T10" fmla="*/ 0 w 23"/>
                <a:gd name="T11" fmla="*/ 8 h 23"/>
                <a:gd name="T12" fmla="*/ 7 w 23"/>
                <a:gd name="T13" fmla="*/ 0 h 23"/>
                <a:gd name="T14" fmla="*/ 23 w 23"/>
                <a:gd name="T15" fmla="*/ 0 h 23"/>
                <a:gd name="T16" fmla="*/ 23 w 23"/>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8"/>
                  </a:moveTo>
                  <a:lnTo>
                    <a:pt x="23" y="15"/>
                  </a:lnTo>
                  <a:lnTo>
                    <a:pt x="15" y="23"/>
                  </a:lnTo>
                  <a:lnTo>
                    <a:pt x="7" y="23"/>
                  </a:lnTo>
                  <a:lnTo>
                    <a:pt x="0" y="15"/>
                  </a:lnTo>
                  <a:lnTo>
                    <a:pt x="0" y="8"/>
                  </a:lnTo>
                  <a:lnTo>
                    <a:pt x="7" y="0"/>
                  </a:lnTo>
                  <a:lnTo>
                    <a:pt x="23" y="0"/>
                  </a:lnTo>
                  <a:lnTo>
                    <a:pt x="23"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4" name="Freeform 38"/>
            <p:cNvSpPr>
              <a:spLocks/>
            </p:cNvSpPr>
            <p:nvPr/>
          </p:nvSpPr>
          <p:spPr bwMode="auto">
            <a:xfrm>
              <a:off x="2112" y="2747"/>
              <a:ext cx="23" cy="23"/>
            </a:xfrm>
            <a:custGeom>
              <a:avLst/>
              <a:gdLst>
                <a:gd name="T0" fmla="*/ 23 w 23"/>
                <a:gd name="T1" fmla="*/ 8 h 23"/>
                <a:gd name="T2" fmla="*/ 23 w 23"/>
                <a:gd name="T3" fmla="*/ 15 h 23"/>
                <a:gd name="T4" fmla="*/ 15 w 23"/>
                <a:gd name="T5" fmla="*/ 23 h 23"/>
                <a:gd name="T6" fmla="*/ 7 w 23"/>
                <a:gd name="T7" fmla="*/ 23 h 23"/>
                <a:gd name="T8" fmla="*/ 0 w 23"/>
                <a:gd name="T9" fmla="*/ 15 h 23"/>
                <a:gd name="T10" fmla="*/ 0 w 23"/>
                <a:gd name="T11" fmla="*/ 8 h 23"/>
                <a:gd name="T12" fmla="*/ 7 w 23"/>
                <a:gd name="T13" fmla="*/ 0 h 23"/>
                <a:gd name="T14" fmla="*/ 23 w 23"/>
                <a:gd name="T15" fmla="*/ 0 h 23"/>
                <a:gd name="T16" fmla="*/ 23 w 23"/>
                <a:gd name="T17" fmla="*/ 8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8"/>
                  </a:moveTo>
                  <a:lnTo>
                    <a:pt x="23" y="15"/>
                  </a:lnTo>
                  <a:lnTo>
                    <a:pt x="15" y="23"/>
                  </a:lnTo>
                  <a:lnTo>
                    <a:pt x="7" y="23"/>
                  </a:lnTo>
                  <a:lnTo>
                    <a:pt x="0" y="15"/>
                  </a:lnTo>
                  <a:lnTo>
                    <a:pt x="0" y="8"/>
                  </a:lnTo>
                  <a:lnTo>
                    <a:pt x="7" y="0"/>
                  </a:lnTo>
                  <a:lnTo>
                    <a:pt x="23" y="0"/>
                  </a:lnTo>
                  <a:lnTo>
                    <a:pt x="23" y="8"/>
                  </a:lnTo>
                  <a:lnTo>
                    <a:pt x="23"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5" name="Freeform 39"/>
            <p:cNvSpPr>
              <a:spLocks/>
            </p:cNvSpPr>
            <p:nvPr/>
          </p:nvSpPr>
          <p:spPr bwMode="auto">
            <a:xfrm>
              <a:off x="2089" y="2755"/>
              <a:ext cx="15" cy="23"/>
            </a:xfrm>
            <a:custGeom>
              <a:avLst/>
              <a:gdLst>
                <a:gd name="T0" fmla="*/ 15 w 15"/>
                <a:gd name="T1" fmla="*/ 7 h 23"/>
                <a:gd name="T2" fmla="*/ 8 w 15"/>
                <a:gd name="T3" fmla="*/ 0 h 23"/>
                <a:gd name="T4" fmla="*/ 8 w 15"/>
                <a:gd name="T5" fmla="*/ 15 h 23"/>
                <a:gd name="T6" fmla="*/ 0 w 15"/>
                <a:gd name="T7" fmla="*/ 15 h 23"/>
                <a:gd name="T8" fmla="*/ 8 w 15"/>
                <a:gd name="T9" fmla="*/ 23 h 23"/>
                <a:gd name="T10" fmla="*/ 8 w 15"/>
                <a:gd name="T11" fmla="*/ 15 h 23"/>
                <a:gd name="T12" fmla="*/ 15 w 15"/>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5" y="7"/>
                  </a:moveTo>
                  <a:lnTo>
                    <a:pt x="8" y="0"/>
                  </a:lnTo>
                  <a:lnTo>
                    <a:pt x="8" y="15"/>
                  </a:lnTo>
                  <a:lnTo>
                    <a:pt x="0" y="15"/>
                  </a:lnTo>
                  <a:lnTo>
                    <a:pt x="8" y="23"/>
                  </a:lnTo>
                  <a:lnTo>
                    <a:pt x="8" y="15"/>
                  </a:lnTo>
                  <a:lnTo>
                    <a:pt x="15"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6" name="Freeform 40"/>
            <p:cNvSpPr>
              <a:spLocks/>
            </p:cNvSpPr>
            <p:nvPr/>
          </p:nvSpPr>
          <p:spPr bwMode="auto">
            <a:xfrm>
              <a:off x="2089" y="2755"/>
              <a:ext cx="15" cy="23"/>
            </a:xfrm>
            <a:custGeom>
              <a:avLst/>
              <a:gdLst>
                <a:gd name="T0" fmla="*/ 15 w 15"/>
                <a:gd name="T1" fmla="*/ 7 h 23"/>
                <a:gd name="T2" fmla="*/ 8 w 15"/>
                <a:gd name="T3" fmla="*/ 0 h 23"/>
                <a:gd name="T4" fmla="*/ 8 w 15"/>
                <a:gd name="T5" fmla="*/ 15 h 23"/>
                <a:gd name="T6" fmla="*/ 0 w 15"/>
                <a:gd name="T7" fmla="*/ 15 h 23"/>
                <a:gd name="T8" fmla="*/ 8 w 15"/>
                <a:gd name="T9" fmla="*/ 23 h 23"/>
                <a:gd name="T10" fmla="*/ 8 w 15"/>
                <a:gd name="T11" fmla="*/ 15 h 23"/>
                <a:gd name="T12" fmla="*/ 15 w 15"/>
                <a:gd name="T13" fmla="*/ 7 h 23"/>
                <a:gd name="T14" fmla="*/ 15 w 15"/>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3">
                  <a:moveTo>
                    <a:pt x="15" y="7"/>
                  </a:moveTo>
                  <a:lnTo>
                    <a:pt x="8" y="0"/>
                  </a:lnTo>
                  <a:lnTo>
                    <a:pt x="8" y="15"/>
                  </a:lnTo>
                  <a:lnTo>
                    <a:pt x="0" y="15"/>
                  </a:lnTo>
                  <a:lnTo>
                    <a:pt x="8" y="23"/>
                  </a:lnTo>
                  <a:lnTo>
                    <a:pt x="8" y="15"/>
                  </a:lnTo>
                  <a:lnTo>
                    <a:pt x="15" y="7"/>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7" name="Freeform 41"/>
            <p:cNvSpPr>
              <a:spLocks/>
            </p:cNvSpPr>
            <p:nvPr/>
          </p:nvSpPr>
          <p:spPr bwMode="auto">
            <a:xfrm>
              <a:off x="2263" y="2861"/>
              <a:ext cx="8" cy="8"/>
            </a:xfrm>
            <a:custGeom>
              <a:avLst/>
              <a:gdLst>
                <a:gd name="T0" fmla="*/ 8 w 8"/>
                <a:gd name="T1" fmla="*/ 8 h 8"/>
                <a:gd name="T2" fmla="*/ 0 w 8"/>
                <a:gd name="T3" fmla="*/ 8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8"/>
                  </a:lnTo>
                  <a:lnTo>
                    <a:pt x="8"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8" name="Freeform 42"/>
            <p:cNvSpPr>
              <a:spLocks/>
            </p:cNvSpPr>
            <p:nvPr/>
          </p:nvSpPr>
          <p:spPr bwMode="auto">
            <a:xfrm>
              <a:off x="2263" y="2861"/>
              <a:ext cx="8" cy="15"/>
            </a:xfrm>
            <a:custGeom>
              <a:avLst/>
              <a:gdLst>
                <a:gd name="T0" fmla="*/ 8 w 8"/>
                <a:gd name="T1" fmla="*/ 8 h 15"/>
                <a:gd name="T2" fmla="*/ 0 w 8"/>
                <a:gd name="T3" fmla="*/ 8 h 15"/>
                <a:gd name="T4" fmla="*/ 8 w 8"/>
                <a:gd name="T5" fmla="*/ 0 h 15"/>
                <a:gd name="T6" fmla="*/ 8 w 8"/>
                <a:gd name="T7" fmla="*/ 8 h 15"/>
                <a:gd name="T8" fmla="*/ 8 w 8"/>
                <a:gd name="T9" fmla="*/ 15 h 15"/>
              </a:gdLst>
              <a:ahLst/>
              <a:cxnLst>
                <a:cxn ang="0">
                  <a:pos x="T0" y="T1"/>
                </a:cxn>
                <a:cxn ang="0">
                  <a:pos x="T2" y="T3"/>
                </a:cxn>
                <a:cxn ang="0">
                  <a:pos x="T4" y="T5"/>
                </a:cxn>
                <a:cxn ang="0">
                  <a:pos x="T6" y="T7"/>
                </a:cxn>
                <a:cxn ang="0">
                  <a:pos x="T8" y="T9"/>
                </a:cxn>
              </a:cxnLst>
              <a:rect l="0" t="0" r="r" b="b"/>
              <a:pathLst>
                <a:path w="8" h="15">
                  <a:moveTo>
                    <a:pt x="8" y="8"/>
                  </a:moveTo>
                  <a:lnTo>
                    <a:pt x="0" y="8"/>
                  </a:lnTo>
                  <a:lnTo>
                    <a:pt x="8"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3" name="Freeform 43"/>
            <p:cNvSpPr>
              <a:spLocks/>
            </p:cNvSpPr>
            <p:nvPr/>
          </p:nvSpPr>
          <p:spPr bwMode="auto">
            <a:xfrm>
              <a:off x="2248" y="2838"/>
              <a:ext cx="8" cy="15"/>
            </a:xfrm>
            <a:custGeom>
              <a:avLst/>
              <a:gdLst>
                <a:gd name="T0" fmla="*/ 8 w 8"/>
                <a:gd name="T1" fmla="*/ 8 h 15"/>
                <a:gd name="T2" fmla="*/ 0 w 8"/>
                <a:gd name="T3" fmla="*/ 15 h 15"/>
                <a:gd name="T4" fmla="*/ 0 w 8"/>
                <a:gd name="T5" fmla="*/ 0 h 15"/>
                <a:gd name="T6" fmla="*/ 8 w 8"/>
                <a:gd name="T7" fmla="*/ 0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lnTo>
                    <a:pt x="0" y="15"/>
                  </a:lnTo>
                  <a:lnTo>
                    <a:pt x="0" y="0"/>
                  </a:lnTo>
                  <a:lnTo>
                    <a:pt x="8"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4" name="Freeform 44"/>
            <p:cNvSpPr>
              <a:spLocks/>
            </p:cNvSpPr>
            <p:nvPr/>
          </p:nvSpPr>
          <p:spPr bwMode="auto">
            <a:xfrm>
              <a:off x="2248" y="2838"/>
              <a:ext cx="8" cy="15"/>
            </a:xfrm>
            <a:custGeom>
              <a:avLst/>
              <a:gdLst>
                <a:gd name="T0" fmla="*/ 8 w 8"/>
                <a:gd name="T1" fmla="*/ 8 h 15"/>
                <a:gd name="T2" fmla="*/ 0 w 8"/>
                <a:gd name="T3" fmla="*/ 15 h 15"/>
                <a:gd name="T4" fmla="*/ 0 w 8"/>
                <a:gd name="T5" fmla="*/ 0 h 15"/>
                <a:gd name="T6" fmla="*/ 8 w 8"/>
                <a:gd name="T7" fmla="*/ 0 h 15"/>
                <a:gd name="T8" fmla="*/ 8 w 8"/>
                <a:gd name="T9" fmla="*/ 8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8"/>
                  </a:moveTo>
                  <a:lnTo>
                    <a:pt x="0" y="15"/>
                  </a:lnTo>
                  <a:lnTo>
                    <a:pt x="0" y="0"/>
                  </a:lnTo>
                  <a:lnTo>
                    <a:pt x="8"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5" name="Freeform 45"/>
            <p:cNvSpPr>
              <a:spLocks/>
            </p:cNvSpPr>
            <p:nvPr/>
          </p:nvSpPr>
          <p:spPr bwMode="auto">
            <a:xfrm>
              <a:off x="1930" y="1398"/>
              <a:ext cx="303" cy="485"/>
            </a:xfrm>
            <a:custGeom>
              <a:avLst/>
              <a:gdLst>
                <a:gd name="T0" fmla="*/ 303 w 303"/>
                <a:gd name="T1" fmla="*/ 326 h 485"/>
                <a:gd name="T2" fmla="*/ 288 w 303"/>
                <a:gd name="T3" fmla="*/ 311 h 485"/>
                <a:gd name="T4" fmla="*/ 280 w 303"/>
                <a:gd name="T5" fmla="*/ 319 h 485"/>
                <a:gd name="T6" fmla="*/ 250 w 303"/>
                <a:gd name="T7" fmla="*/ 311 h 485"/>
                <a:gd name="T8" fmla="*/ 220 w 303"/>
                <a:gd name="T9" fmla="*/ 326 h 485"/>
                <a:gd name="T10" fmla="*/ 212 w 303"/>
                <a:gd name="T11" fmla="*/ 296 h 485"/>
                <a:gd name="T12" fmla="*/ 197 w 303"/>
                <a:gd name="T13" fmla="*/ 288 h 485"/>
                <a:gd name="T14" fmla="*/ 189 w 303"/>
                <a:gd name="T15" fmla="*/ 235 h 485"/>
                <a:gd name="T16" fmla="*/ 167 w 303"/>
                <a:gd name="T17" fmla="*/ 243 h 485"/>
                <a:gd name="T18" fmla="*/ 159 w 303"/>
                <a:gd name="T19" fmla="*/ 235 h 485"/>
                <a:gd name="T20" fmla="*/ 182 w 303"/>
                <a:gd name="T21" fmla="*/ 167 h 485"/>
                <a:gd name="T22" fmla="*/ 159 w 303"/>
                <a:gd name="T23" fmla="*/ 159 h 485"/>
                <a:gd name="T24" fmla="*/ 144 w 303"/>
                <a:gd name="T25" fmla="*/ 122 h 485"/>
                <a:gd name="T26" fmla="*/ 129 w 303"/>
                <a:gd name="T27" fmla="*/ 106 h 485"/>
                <a:gd name="T28" fmla="*/ 136 w 303"/>
                <a:gd name="T29" fmla="*/ 91 h 485"/>
                <a:gd name="T30" fmla="*/ 121 w 303"/>
                <a:gd name="T31" fmla="*/ 76 h 485"/>
                <a:gd name="T32" fmla="*/ 136 w 303"/>
                <a:gd name="T33" fmla="*/ 15 h 485"/>
                <a:gd name="T34" fmla="*/ 99 w 303"/>
                <a:gd name="T35" fmla="*/ 0 h 485"/>
                <a:gd name="T36" fmla="*/ 61 w 303"/>
                <a:gd name="T37" fmla="*/ 167 h 485"/>
                <a:gd name="T38" fmla="*/ 61 w 303"/>
                <a:gd name="T39" fmla="*/ 190 h 485"/>
                <a:gd name="T40" fmla="*/ 76 w 303"/>
                <a:gd name="T41" fmla="*/ 213 h 485"/>
                <a:gd name="T42" fmla="*/ 23 w 303"/>
                <a:gd name="T43" fmla="*/ 281 h 485"/>
                <a:gd name="T44" fmla="*/ 38 w 303"/>
                <a:gd name="T45" fmla="*/ 296 h 485"/>
                <a:gd name="T46" fmla="*/ 0 w 303"/>
                <a:gd name="T47" fmla="*/ 432 h 485"/>
                <a:gd name="T48" fmla="*/ 136 w 303"/>
                <a:gd name="T49" fmla="*/ 463 h 485"/>
                <a:gd name="T50" fmla="*/ 273 w 303"/>
                <a:gd name="T51" fmla="*/ 485 h 485"/>
                <a:gd name="T52" fmla="*/ 303 w 303"/>
                <a:gd name="T53" fmla="*/ 32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485">
                  <a:moveTo>
                    <a:pt x="303" y="326"/>
                  </a:moveTo>
                  <a:lnTo>
                    <a:pt x="288" y="311"/>
                  </a:lnTo>
                  <a:lnTo>
                    <a:pt x="280" y="319"/>
                  </a:lnTo>
                  <a:lnTo>
                    <a:pt x="250" y="311"/>
                  </a:lnTo>
                  <a:lnTo>
                    <a:pt x="220" y="326"/>
                  </a:lnTo>
                  <a:lnTo>
                    <a:pt x="212" y="296"/>
                  </a:lnTo>
                  <a:lnTo>
                    <a:pt x="197" y="288"/>
                  </a:lnTo>
                  <a:lnTo>
                    <a:pt x="189" y="235"/>
                  </a:lnTo>
                  <a:lnTo>
                    <a:pt x="167" y="243"/>
                  </a:lnTo>
                  <a:lnTo>
                    <a:pt x="159" y="235"/>
                  </a:lnTo>
                  <a:lnTo>
                    <a:pt x="182" y="167"/>
                  </a:lnTo>
                  <a:lnTo>
                    <a:pt x="159" y="159"/>
                  </a:lnTo>
                  <a:lnTo>
                    <a:pt x="144" y="122"/>
                  </a:lnTo>
                  <a:lnTo>
                    <a:pt x="129" y="106"/>
                  </a:lnTo>
                  <a:lnTo>
                    <a:pt x="136" y="91"/>
                  </a:lnTo>
                  <a:lnTo>
                    <a:pt x="121" y="76"/>
                  </a:lnTo>
                  <a:lnTo>
                    <a:pt x="136" y="15"/>
                  </a:lnTo>
                  <a:lnTo>
                    <a:pt x="99" y="0"/>
                  </a:lnTo>
                  <a:lnTo>
                    <a:pt x="61" y="167"/>
                  </a:lnTo>
                  <a:lnTo>
                    <a:pt x="61" y="190"/>
                  </a:lnTo>
                  <a:lnTo>
                    <a:pt x="76" y="213"/>
                  </a:lnTo>
                  <a:lnTo>
                    <a:pt x="23" y="281"/>
                  </a:lnTo>
                  <a:lnTo>
                    <a:pt x="38" y="296"/>
                  </a:lnTo>
                  <a:lnTo>
                    <a:pt x="0" y="432"/>
                  </a:lnTo>
                  <a:lnTo>
                    <a:pt x="136" y="463"/>
                  </a:lnTo>
                  <a:lnTo>
                    <a:pt x="273" y="485"/>
                  </a:lnTo>
                  <a:lnTo>
                    <a:pt x="303" y="32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6" name="Freeform 46"/>
            <p:cNvSpPr>
              <a:spLocks/>
            </p:cNvSpPr>
            <p:nvPr/>
          </p:nvSpPr>
          <p:spPr bwMode="auto">
            <a:xfrm>
              <a:off x="1930" y="1398"/>
              <a:ext cx="303" cy="485"/>
            </a:xfrm>
            <a:custGeom>
              <a:avLst/>
              <a:gdLst>
                <a:gd name="T0" fmla="*/ 303 w 303"/>
                <a:gd name="T1" fmla="*/ 326 h 485"/>
                <a:gd name="T2" fmla="*/ 288 w 303"/>
                <a:gd name="T3" fmla="*/ 311 h 485"/>
                <a:gd name="T4" fmla="*/ 280 w 303"/>
                <a:gd name="T5" fmla="*/ 319 h 485"/>
                <a:gd name="T6" fmla="*/ 250 w 303"/>
                <a:gd name="T7" fmla="*/ 311 h 485"/>
                <a:gd name="T8" fmla="*/ 220 w 303"/>
                <a:gd name="T9" fmla="*/ 326 h 485"/>
                <a:gd name="T10" fmla="*/ 212 w 303"/>
                <a:gd name="T11" fmla="*/ 296 h 485"/>
                <a:gd name="T12" fmla="*/ 197 w 303"/>
                <a:gd name="T13" fmla="*/ 288 h 485"/>
                <a:gd name="T14" fmla="*/ 189 w 303"/>
                <a:gd name="T15" fmla="*/ 235 h 485"/>
                <a:gd name="T16" fmla="*/ 167 w 303"/>
                <a:gd name="T17" fmla="*/ 243 h 485"/>
                <a:gd name="T18" fmla="*/ 159 w 303"/>
                <a:gd name="T19" fmla="*/ 235 h 485"/>
                <a:gd name="T20" fmla="*/ 182 w 303"/>
                <a:gd name="T21" fmla="*/ 167 h 485"/>
                <a:gd name="T22" fmla="*/ 159 w 303"/>
                <a:gd name="T23" fmla="*/ 159 h 485"/>
                <a:gd name="T24" fmla="*/ 144 w 303"/>
                <a:gd name="T25" fmla="*/ 122 h 485"/>
                <a:gd name="T26" fmla="*/ 129 w 303"/>
                <a:gd name="T27" fmla="*/ 106 h 485"/>
                <a:gd name="T28" fmla="*/ 136 w 303"/>
                <a:gd name="T29" fmla="*/ 91 h 485"/>
                <a:gd name="T30" fmla="*/ 121 w 303"/>
                <a:gd name="T31" fmla="*/ 76 h 485"/>
                <a:gd name="T32" fmla="*/ 136 w 303"/>
                <a:gd name="T33" fmla="*/ 15 h 485"/>
                <a:gd name="T34" fmla="*/ 99 w 303"/>
                <a:gd name="T35" fmla="*/ 0 h 485"/>
                <a:gd name="T36" fmla="*/ 61 w 303"/>
                <a:gd name="T37" fmla="*/ 167 h 485"/>
                <a:gd name="T38" fmla="*/ 61 w 303"/>
                <a:gd name="T39" fmla="*/ 190 h 485"/>
                <a:gd name="T40" fmla="*/ 76 w 303"/>
                <a:gd name="T41" fmla="*/ 213 h 485"/>
                <a:gd name="T42" fmla="*/ 23 w 303"/>
                <a:gd name="T43" fmla="*/ 281 h 485"/>
                <a:gd name="T44" fmla="*/ 38 w 303"/>
                <a:gd name="T45" fmla="*/ 296 h 485"/>
                <a:gd name="T46" fmla="*/ 0 w 303"/>
                <a:gd name="T47" fmla="*/ 432 h 485"/>
                <a:gd name="T48" fmla="*/ 136 w 303"/>
                <a:gd name="T49" fmla="*/ 463 h 485"/>
                <a:gd name="T50" fmla="*/ 273 w 303"/>
                <a:gd name="T51" fmla="*/ 485 h 485"/>
                <a:gd name="T52" fmla="*/ 303 w 303"/>
                <a:gd name="T53" fmla="*/ 326 h 485"/>
                <a:gd name="T54" fmla="*/ 303 w 303"/>
                <a:gd name="T55" fmla="*/ 334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485">
                  <a:moveTo>
                    <a:pt x="303" y="326"/>
                  </a:moveTo>
                  <a:lnTo>
                    <a:pt x="288" y="311"/>
                  </a:lnTo>
                  <a:lnTo>
                    <a:pt x="280" y="319"/>
                  </a:lnTo>
                  <a:lnTo>
                    <a:pt x="250" y="311"/>
                  </a:lnTo>
                  <a:lnTo>
                    <a:pt x="220" y="326"/>
                  </a:lnTo>
                  <a:lnTo>
                    <a:pt x="212" y="296"/>
                  </a:lnTo>
                  <a:lnTo>
                    <a:pt x="197" y="288"/>
                  </a:lnTo>
                  <a:lnTo>
                    <a:pt x="189" y="235"/>
                  </a:lnTo>
                  <a:lnTo>
                    <a:pt x="167" y="243"/>
                  </a:lnTo>
                  <a:lnTo>
                    <a:pt x="159" y="235"/>
                  </a:lnTo>
                  <a:lnTo>
                    <a:pt x="182" y="167"/>
                  </a:lnTo>
                  <a:lnTo>
                    <a:pt x="159" y="159"/>
                  </a:lnTo>
                  <a:lnTo>
                    <a:pt x="144" y="122"/>
                  </a:lnTo>
                  <a:lnTo>
                    <a:pt x="129" y="106"/>
                  </a:lnTo>
                  <a:lnTo>
                    <a:pt x="136" y="91"/>
                  </a:lnTo>
                  <a:lnTo>
                    <a:pt x="121" y="76"/>
                  </a:lnTo>
                  <a:lnTo>
                    <a:pt x="136" y="15"/>
                  </a:lnTo>
                  <a:lnTo>
                    <a:pt x="99" y="0"/>
                  </a:lnTo>
                  <a:lnTo>
                    <a:pt x="61" y="167"/>
                  </a:lnTo>
                  <a:lnTo>
                    <a:pt x="61" y="190"/>
                  </a:lnTo>
                  <a:lnTo>
                    <a:pt x="76" y="213"/>
                  </a:lnTo>
                  <a:lnTo>
                    <a:pt x="23" y="281"/>
                  </a:lnTo>
                  <a:lnTo>
                    <a:pt x="38" y="296"/>
                  </a:lnTo>
                  <a:lnTo>
                    <a:pt x="0" y="432"/>
                  </a:lnTo>
                  <a:lnTo>
                    <a:pt x="136" y="463"/>
                  </a:lnTo>
                  <a:lnTo>
                    <a:pt x="273" y="485"/>
                  </a:lnTo>
                  <a:lnTo>
                    <a:pt x="303" y="326"/>
                  </a:lnTo>
                  <a:lnTo>
                    <a:pt x="303" y="3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7" name="Freeform 47"/>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8 h 356"/>
                <a:gd name="T8" fmla="*/ 53 w 197"/>
                <a:gd name="T9" fmla="*/ 30 h 356"/>
                <a:gd name="T10" fmla="*/ 53 w 197"/>
                <a:gd name="T11" fmla="*/ 53 h 356"/>
                <a:gd name="T12" fmla="*/ 45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5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7" h="356">
                  <a:moveTo>
                    <a:pt x="189" y="212"/>
                  </a:moveTo>
                  <a:lnTo>
                    <a:pt x="182" y="45"/>
                  </a:lnTo>
                  <a:lnTo>
                    <a:pt x="159" y="0"/>
                  </a:lnTo>
                  <a:lnTo>
                    <a:pt x="30" y="8"/>
                  </a:lnTo>
                  <a:lnTo>
                    <a:pt x="53" y="30"/>
                  </a:lnTo>
                  <a:lnTo>
                    <a:pt x="53" y="53"/>
                  </a:lnTo>
                  <a:lnTo>
                    <a:pt x="45" y="68"/>
                  </a:lnTo>
                  <a:lnTo>
                    <a:pt x="15" y="76"/>
                  </a:lnTo>
                  <a:lnTo>
                    <a:pt x="23" y="106"/>
                  </a:lnTo>
                  <a:lnTo>
                    <a:pt x="0" y="144"/>
                  </a:lnTo>
                  <a:lnTo>
                    <a:pt x="8" y="182"/>
                  </a:lnTo>
                  <a:lnTo>
                    <a:pt x="38" y="212"/>
                  </a:lnTo>
                  <a:lnTo>
                    <a:pt x="45"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8" name="Freeform 48"/>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8 h 356"/>
                <a:gd name="T8" fmla="*/ 53 w 197"/>
                <a:gd name="T9" fmla="*/ 30 h 356"/>
                <a:gd name="T10" fmla="*/ 53 w 197"/>
                <a:gd name="T11" fmla="*/ 53 h 356"/>
                <a:gd name="T12" fmla="*/ 45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5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 name="T50" fmla="*/ 189 w 197"/>
                <a:gd name="T51"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356">
                  <a:moveTo>
                    <a:pt x="189" y="212"/>
                  </a:moveTo>
                  <a:lnTo>
                    <a:pt x="182" y="45"/>
                  </a:lnTo>
                  <a:lnTo>
                    <a:pt x="159" y="0"/>
                  </a:lnTo>
                  <a:lnTo>
                    <a:pt x="30" y="8"/>
                  </a:lnTo>
                  <a:lnTo>
                    <a:pt x="53" y="30"/>
                  </a:lnTo>
                  <a:lnTo>
                    <a:pt x="53" y="53"/>
                  </a:lnTo>
                  <a:lnTo>
                    <a:pt x="45" y="68"/>
                  </a:lnTo>
                  <a:lnTo>
                    <a:pt x="15" y="76"/>
                  </a:lnTo>
                  <a:lnTo>
                    <a:pt x="23" y="106"/>
                  </a:lnTo>
                  <a:lnTo>
                    <a:pt x="0" y="144"/>
                  </a:lnTo>
                  <a:lnTo>
                    <a:pt x="8" y="182"/>
                  </a:lnTo>
                  <a:lnTo>
                    <a:pt x="38" y="212"/>
                  </a:lnTo>
                  <a:lnTo>
                    <a:pt x="45"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9" name="Freeform 49"/>
            <p:cNvSpPr>
              <a:spLocks/>
            </p:cNvSpPr>
            <p:nvPr/>
          </p:nvSpPr>
          <p:spPr bwMode="auto">
            <a:xfrm>
              <a:off x="3300" y="1929"/>
              <a:ext cx="151" cy="257"/>
            </a:xfrm>
            <a:custGeom>
              <a:avLst/>
              <a:gdLst>
                <a:gd name="T0" fmla="*/ 151 w 151"/>
                <a:gd name="T1" fmla="*/ 182 h 257"/>
                <a:gd name="T2" fmla="*/ 121 w 151"/>
                <a:gd name="T3" fmla="*/ 189 h 257"/>
                <a:gd name="T4" fmla="*/ 121 w 151"/>
                <a:gd name="T5" fmla="*/ 197 h 257"/>
                <a:gd name="T6" fmla="*/ 98 w 151"/>
                <a:gd name="T7" fmla="*/ 242 h 257"/>
                <a:gd name="T8" fmla="*/ 83 w 151"/>
                <a:gd name="T9" fmla="*/ 227 h 257"/>
                <a:gd name="T10" fmla="*/ 68 w 151"/>
                <a:gd name="T11" fmla="*/ 250 h 257"/>
                <a:gd name="T12" fmla="*/ 61 w 151"/>
                <a:gd name="T13" fmla="*/ 242 h 257"/>
                <a:gd name="T14" fmla="*/ 46 w 151"/>
                <a:gd name="T15" fmla="*/ 257 h 257"/>
                <a:gd name="T16" fmla="*/ 23 w 151"/>
                <a:gd name="T17" fmla="*/ 242 h 257"/>
                <a:gd name="T18" fmla="*/ 23 w 151"/>
                <a:gd name="T19" fmla="*/ 257 h 257"/>
                <a:gd name="T20" fmla="*/ 8 w 151"/>
                <a:gd name="T21" fmla="*/ 250 h 257"/>
                <a:gd name="T22" fmla="*/ 0 w 151"/>
                <a:gd name="T23" fmla="*/ 257 h 257"/>
                <a:gd name="T24" fmla="*/ 0 w 151"/>
                <a:gd name="T25" fmla="*/ 227 h 257"/>
                <a:gd name="T26" fmla="*/ 23 w 151"/>
                <a:gd name="T27" fmla="*/ 197 h 257"/>
                <a:gd name="T28" fmla="*/ 15 w 151"/>
                <a:gd name="T29" fmla="*/ 174 h 257"/>
                <a:gd name="T30" fmla="*/ 8 w 151"/>
                <a:gd name="T31" fmla="*/ 7 h 257"/>
                <a:gd name="T32" fmla="*/ 15 w 151"/>
                <a:gd name="T33" fmla="*/ 15 h 257"/>
                <a:gd name="T34" fmla="*/ 38 w 151"/>
                <a:gd name="T35" fmla="*/ 7 h 257"/>
                <a:gd name="T36" fmla="*/ 129 w 151"/>
                <a:gd name="T37" fmla="*/ 0 h 257"/>
                <a:gd name="T38" fmla="*/ 151 w 151"/>
                <a:gd name="T39" fmla="*/ 159 h 257"/>
                <a:gd name="T40" fmla="*/ 151 w 151"/>
                <a:gd name="T41" fmla="*/ 18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57">
                  <a:moveTo>
                    <a:pt x="151" y="182"/>
                  </a:moveTo>
                  <a:lnTo>
                    <a:pt x="121" y="189"/>
                  </a:lnTo>
                  <a:lnTo>
                    <a:pt x="121" y="197"/>
                  </a:lnTo>
                  <a:lnTo>
                    <a:pt x="98" y="242"/>
                  </a:lnTo>
                  <a:lnTo>
                    <a:pt x="83" y="227"/>
                  </a:lnTo>
                  <a:lnTo>
                    <a:pt x="68" y="250"/>
                  </a:lnTo>
                  <a:lnTo>
                    <a:pt x="61" y="242"/>
                  </a:lnTo>
                  <a:lnTo>
                    <a:pt x="46" y="257"/>
                  </a:lnTo>
                  <a:lnTo>
                    <a:pt x="23" y="242"/>
                  </a:lnTo>
                  <a:lnTo>
                    <a:pt x="23" y="257"/>
                  </a:lnTo>
                  <a:lnTo>
                    <a:pt x="8" y="250"/>
                  </a:lnTo>
                  <a:lnTo>
                    <a:pt x="0" y="257"/>
                  </a:lnTo>
                  <a:lnTo>
                    <a:pt x="0" y="227"/>
                  </a:lnTo>
                  <a:lnTo>
                    <a:pt x="23" y="197"/>
                  </a:lnTo>
                  <a:lnTo>
                    <a:pt x="15" y="174"/>
                  </a:lnTo>
                  <a:lnTo>
                    <a:pt x="8" y="7"/>
                  </a:lnTo>
                  <a:lnTo>
                    <a:pt x="15" y="15"/>
                  </a:lnTo>
                  <a:lnTo>
                    <a:pt x="38" y="7"/>
                  </a:lnTo>
                  <a:lnTo>
                    <a:pt x="129" y="0"/>
                  </a:lnTo>
                  <a:lnTo>
                    <a:pt x="151" y="159"/>
                  </a:lnTo>
                  <a:lnTo>
                    <a:pt x="151" y="1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0" name="Freeform 50"/>
            <p:cNvSpPr>
              <a:spLocks/>
            </p:cNvSpPr>
            <p:nvPr/>
          </p:nvSpPr>
          <p:spPr bwMode="auto">
            <a:xfrm>
              <a:off x="3300" y="1929"/>
              <a:ext cx="151" cy="257"/>
            </a:xfrm>
            <a:custGeom>
              <a:avLst/>
              <a:gdLst>
                <a:gd name="T0" fmla="*/ 151 w 151"/>
                <a:gd name="T1" fmla="*/ 182 h 257"/>
                <a:gd name="T2" fmla="*/ 121 w 151"/>
                <a:gd name="T3" fmla="*/ 189 h 257"/>
                <a:gd name="T4" fmla="*/ 121 w 151"/>
                <a:gd name="T5" fmla="*/ 197 h 257"/>
                <a:gd name="T6" fmla="*/ 98 w 151"/>
                <a:gd name="T7" fmla="*/ 242 h 257"/>
                <a:gd name="T8" fmla="*/ 83 w 151"/>
                <a:gd name="T9" fmla="*/ 227 h 257"/>
                <a:gd name="T10" fmla="*/ 68 w 151"/>
                <a:gd name="T11" fmla="*/ 250 h 257"/>
                <a:gd name="T12" fmla="*/ 61 w 151"/>
                <a:gd name="T13" fmla="*/ 242 h 257"/>
                <a:gd name="T14" fmla="*/ 46 w 151"/>
                <a:gd name="T15" fmla="*/ 257 h 257"/>
                <a:gd name="T16" fmla="*/ 23 w 151"/>
                <a:gd name="T17" fmla="*/ 242 h 257"/>
                <a:gd name="T18" fmla="*/ 23 w 151"/>
                <a:gd name="T19" fmla="*/ 257 h 257"/>
                <a:gd name="T20" fmla="*/ 8 w 151"/>
                <a:gd name="T21" fmla="*/ 250 h 257"/>
                <a:gd name="T22" fmla="*/ 0 w 151"/>
                <a:gd name="T23" fmla="*/ 257 h 257"/>
                <a:gd name="T24" fmla="*/ 0 w 151"/>
                <a:gd name="T25" fmla="*/ 227 h 257"/>
                <a:gd name="T26" fmla="*/ 23 w 151"/>
                <a:gd name="T27" fmla="*/ 197 h 257"/>
                <a:gd name="T28" fmla="*/ 15 w 151"/>
                <a:gd name="T29" fmla="*/ 174 h 257"/>
                <a:gd name="T30" fmla="*/ 8 w 151"/>
                <a:gd name="T31" fmla="*/ 7 h 257"/>
                <a:gd name="T32" fmla="*/ 15 w 151"/>
                <a:gd name="T33" fmla="*/ 15 h 257"/>
                <a:gd name="T34" fmla="*/ 38 w 151"/>
                <a:gd name="T35" fmla="*/ 7 h 257"/>
                <a:gd name="T36" fmla="*/ 129 w 151"/>
                <a:gd name="T37" fmla="*/ 0 h 257"/>
                <a:gd name="T38" fmla="*/ 151 w 151"/>
                <a:gd name="T39" fmla="*/ 159 h 257"/>
                <a:gd name="T40" fmla="*/ 151 w 151"/>
                <a:gd name="T41" fmla="*/ 182 h 257"/>
                <a:gd name="T42" fmla="*/ 151 w 151"/>
                <a:gd name="T43" fmla="*/ 18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57">
                  <a:moveTo>
                    <a:pt x="151" y="182"/>
                  </a:moveTo>
                  <a:lnTo>
                    <a:pt x="121" y="189"/>
                  </a:lnTo>
                  <a:lnTo>
                    <a:pt x="121" y="197"/>
                  </a:lnTo>
                  <a:lnTo>
                    <a:pt x="98" y="242"/>
                  </a:lnTo>
                  <a:lnTo>
                    <a:pt x="83" y="227"/>
                  </a:lnTo>
                  <a:lnTo>
                    <a:pt x="68" y="250"/>
                  </a:lnTo>
                  <a:lnTo>
                    <a:pt x="61" y="242"/>
                  </a:lnTo>
                  <a:lnTo>
                    <a:pt x="46" y="257"/>
                  </a:lnTo>
                  <a:lnTo>
                    <a:pt x="23" y="242"/>
                  </a:lnTo>
                  <a:lnTo>
                    <a:pt x="23" y="257"/>
                  </a:lnTo>
                  <a:lnTo>
                    <a:pt x="8" y="250"/>
                  </a:lnTo>
                  <a:lnTo>
                    <a:pt x="0" y="257"/>
                  </a:lnTo>
                  <a:lnTo>
                    <a:pt x="0" y="227"/>
                  </a:lnTo>
                  <a:lnTo>
                    <a:pt x="23" y="197"/>
                  </a:lnTo>
                  <a:lnTo>
                    <a:pt x="15" y="174"/>
                  </a:lnTo>
                  <a:lnTo>
                    <a:pt x="8" y="7"/>
                  </a:lnTo>
                  <a:lnTo>
                    <a:pt x="15" y="15"/>
                  </a:lnTo>
                  <a:lnTo>
                    <a:pt x="38" y="7"/>
                  </a:lnTo>
                  <a:lnTo>
                    <a:pt x="129" y="0"/>
                  </a:lnTo>
                  <a:lnTo>
                    <a:pt x="151" y="159"/>
                  </a:lnTo>
                  <a:lnTo>
                    <a:pt x="151" y="182"/>
                  </a:lnTo>
                  <a:lnTo>
                    <a:pt x="151" y="18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1" name="Freeform 51"/>
            <p:cNvSpPr>
              <a:spLocks/>
            </p:cNvSpPr>
            <p:nvPr/>
          </p:nvSpPr>
          <p:spPr bwMode="auto">
            <a:xfrm>
              <a:off x="2876" y="1838"/>
              <a:ext cx="303" cy="197"/>
            </a:xfrm>
            <a:custGeom>
              <a:avLst/>
              <a:gdLst>
                <a:gd name="T0" fmla="*/ 303 w 303"/>
                <a:gd name="T1" fmla="*/ 83 h 197"/>
                <a:gd name="T2" fmla="*/ 280 w 303"/>
                <a:gd name="T3" fmla="*/ 61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5 w 303"/>
                <a:gd name="T33" fmla="*/ 121 h 197"/>
                <a:gd name="T34" fmla="*/ 303 w 303"/>
                <a:gd name="T35" fmla="*/ 106 h 197"/>
                <a:gd name="T36" fmla="*/ 303 w 303"/>
                <a:gd name="T37" fmla="*/ 8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97">
                  <a:moveTo>
                    <a:pt x="303" y="83"/>
                  </a:moveTo>
                  <a:lnTo>
                    <a:pt x="280" y="61"/>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5" y="121"/>
                  </a:lnTo>
                  <a:lnTo>
                    <a:pt x="303" y="106"/>
                  </a:lnTo>
                  <a:lnTo>
                    <a:pt x="303" y="8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2" name="Freeform 52"/>
            <p:cNvSpPr>
              <a:spLocks/>
            </p:cNvSpPr>
            <p:nvPr/>
          </p:nvSpPr>
          <p:spPr bwMode="auto">
            <a:xfrm>
              <a:off x="2876" y="1838"/>
              <a:ext cx="303" cy="197"/>
            </a:xfrm>
            <a:custGeom>
              <a:avLst/>
              <a:gdLst>
                <a:gd name="T0" fmla="*/ 303 w 303"/>
                <a:gd name="T1" fmla="*/ 83 h 197"/>
                <a:gd name="T2" fmla="*/ 280 w 303"/>
                <a:gd name="T3" fmla="*/ 61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5 w 303"/>
                <a:gd name="T33" fmla="*/ 121 h 197"/>
                <a:gd name="T34" fmla="*/ 303 w 303"/>
                <a:gd name="T35" fmla="*/ 106 h 197"/>
                <a:gd name="T36" fmla="*/ 303 w 303"/>
                <a:gd name="T37" fmla="*/ 83 h 197"/>
                <a:gd name="T38" fmla="*/ 303 w 303"/>
                <a:gd name="T39" fmla="*/ 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197">
                  <a:moveTo>
                    <a:pt x="303" y="83"/>
                  </a:moveTo>
                  <a:lnTo>
                    <a:pt x="280" y="61"/>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5" y="121"/>
                  </a:lnTo>
                  <a:lnTo>
                    <a:pt x="303" y="106"/>
                  </a:lnTo>
                  <a:lnTo>
                    <a:pt x="303" y="83"/>
                  </a:lnTo>
                  <a:lnTo>
                    <a:pt x="303"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3" name="Freeform 53"/>
            <p:cNvSpPr>
              <a:spLocks/>
            </p:cNvSpPr>
            <p:nvPr/>
          </p:nvSpPr>
          <p:spPr bwMode="auto">
            <a:xfrm>
              <a:off x="2604" y="2058"/>
              <a:ext cx="371" cy="197"/>
            </a:xfrm>
            <a:custGeom>
              <a:avLst/>
              <a:gdLst>
                <a:gd name="T0" fmla="*/ 371 w 371"/>
                <a:gd name="T1" fmla="*/ 197 h 197"/>
                <a:gd name="T2" fmla="*/ 0 w 371"/>
                <a:gd name="T3" fmla="*/ 189 h 197"/>
                <a:gd name="T4" fmla="*/ 15 w 371"/>
                <a:gd name="T5" fmla="*/ 0 h 197"/>
                <a:gd name="T6" fmla="*/ 333 w 371"/>
                <a:gd name="T7" fmla="*/ 7 h 197"/>
                <a:gd name="T8" fmla="*/ 356 w 371"/>
                <a:gd name="T9" fmla="*/ 15 h 197"/>
                <a:gd name="T10" fmla="*/ 356 w 371"/>
                <a:gd name="T11" fmla="*/ 22 h 197"/>
                <a:gd name="T12" fmla="*/ 348 w 371"/>
                <a:gd name="T13" fmla="*/ 38 h 197"/>
                <a:gd name="T14" fmla="*/ 371 w 371"/>
                <a:gd name="T15" fmla="*/ 60 h 197"/>
                <a:gd name="T16" fmla="*/ 371 w 371"/>
                <a:gd name="T1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197">
                  <a:moveTo>
                    <a:pt x="371" y="197"/>
                  </a:moveTo>
                  <a:lnTo>
                    <a:pt x="0" y="189"/>
                  </a:lnTo>
                  <a:lnTo>
                    <a:pt x="15" y="0"/>
                  </a:lnTo>
                  <a:lnTo>
                    <a:pt x="333" y="7"/>
                  </a:lnTo>
                  <a:lnTo>
                    <a:pt x="356" y="15"/>
                  </a:lnTo>
                  <a:lnTo>
                    <a:pt x="356" y="22"/>
                  </a:lnTo>
                  <a:lnTo>
                    <a:pt x="348" y="38"/>
                  </a:lnTo>
                  <a:lnTo>
                    <a:pt x="371" y="60"/>
                  </a:lnTo>
                  <a:lnTo>
                    <a:pt x="371"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0" name="Freeform 54"/>
            <p:cNvSpPr>
              <a:spLocks/>
            </p:cNvSpPr>
            <p:nvPr/>
          </p:nvSpPr>
          <p:spPr bwMode="auto">
            <a:xfrm>
              <a:off x="2604" y="2058"/>
              <a:ext cx="371" cy="204"/>
            </a:xfrm>
            <a:custGeom>
              <a:avLst/>
              <a:gdLst>
                <a:gd name="T0" fmla="*/ 371 w 371"/>
                <a:gd name="T1" fmla="*/ 197 h 204"/>
                <a:gd name="T2" fmla="*/ 0 w 371"/>
                <a:gd name="T3" fmla="*/ 189 h 204"/>
                <a:gd name="T4" fmla="*/ 15 w 371"/>
                <a:gd name="T5" fmla="*/ 0 h 204"/>
                <a:gd name="T6" fmla="*/ 333 w 371"/>
                <a:gd name="T7" fmla="*/ 7 h 204"/>
                <a:gd name="T8" fmla="*/ 356 w 371"/>
                <a:gd name="T9" fmla="*/ 15 h 204"/>
                <a:gd name="T10" fmla="*/ 356 w 371"/>
                <a:gd name="T11" fmla="*/ 22 h 204"/>
                <a:gd name="T12" fmla="*/ 348 w 371"/>
                <a:gd name="T13" fmla="*/ 38 h 204"/>
                <a:gd name="T14" fmla="*/ 371 w 371"/>
                <a:gd name="T15" fmla="*/ 60 h 204"/>
                <a:gd name="T16" fmla="*/ 371 w 371"/>
                <a:gd name="T17" fmla="*/ 197 h 204"/>
                <a:gd name="T18" fmla="*/ 371 w 371"/>
                <a:gd name="T1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04">
                  <a:moveTo>
                    <a:pt x="371" y="197"/>
                  </a:moveTo>
                  <a:lnTo>
                    <a:pt x="0" y="189"/>
                  </a:lnTo>
                  <a:lnTo>
                    <a:pt x="15" y="0"/>
                  </a:lnTo>
                  <a:lnTo>
                    <a:pt x="333" y="7"/>
                  </a:lnTo>
                  <a:lnTo>
                    <a:pt x="356" y="15"/>
                  </a:lnTo>
                  <a:lnTo>
                    <a:pt x="356" y="22"/>
                  </a:lnTo>
                  <a:lnTo>
                    <a:pt x="348" y="38"/>
                  </a:lnTo>
                  <a:lnTo>
                    <a:pt x="371" y="60"/>
                  </a:lnTo>
                  <a:lnTo>
                    <a:pt x="371" y="197"/>
                  </a:lnTo>
                  <a:lnTo>
                    <a:pt x="371" y="2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4" name="Freeform 55"/>
            <p:cNvSpPr>
              <a:spLocks/>
            </p:cNvSpPr>
            <p:nvPr/>
          </p:nvSpPr>
          <p:spPr bwMode="auto">
            <a:xfrm>
              <a:off x="3240" y="2088"/>
              <a:ext cx="363" cy="189"/>
            </a:xfrm>
            <a:custGeom>
              <a:avLst/>
              <a:gdLst>
                <a:gd name="T0" fmla="*/ 333 w 363"/>
                <a:gd name="T1" fmla="*/ 61 h 189"/>
                <a:gd name="T2" fmla="*/ 325 w 363"/>
                <a:gd name="T3" fmla="*/ 30 h 189"/>
                <a:gd name="T4" fmla="*/ 310 w 363"/>
                <a:gd name="T5" fmla="*/ 15 h 189"/>
                <a:gd name="T6" fmla="*/ 287 w 363"/>
                <a:gd name="T7" fmla="*/ 23 h 189"/>
                <a:gd name="T8" fmla="*/ 272 w 363"/>
                <a:gd name="T9" fmla="*/ 23 h 189"/>
                <a:gd name="T10" fmla="*/ 242 w 363"/>
                <a:gd name="T11" fmla="*/ 15 h 189"/>
                <a:gd name="T12" fmla="*/ 227 w 363"/>
                <a:gd name="T13" fmla="*/ 0 h 189"/>
                <a:gd name="T14" fmla="*/ 211 w 363"/>
                <a:gd name="T15" fmla="*/ 0 h 189"/>
                <a:gd name="T16" fmla="*/ 211 w 363"/>
                <a:gd name="T17" fmla="*/ 23 h 189"/>
                <a:gd name="T18" fmla="*/ 181 w 363"/>
                <a:gd name="T19" fmla="*/ 30 h 189"/>
                <a:gd name="T20" fmla="*/ 181 w 363"/>
                <a:gd name="T21" fmla="*/ 38 h 189"/>
                <a:gd name="T22" fmla="*/ 158 w 363"/>
                <a:gd name="T23" fmla="*/ 83 h 189"/>
                <a:gd name="T24" fmla="*/ 143 w 363"/>
                <a:gd name="T25" fmla="*/ 68 h 189"/>
                <a:gd name="T26" fmla="*/ 128 w 363"/>
                <a:gd name="T27" fmla="*/ 91 h 189"/>
                <a:gd name="T28" fmla="*/ 121 w 363"/>
                <a:gd name="T29" fmla="*/ 83 h 189"/>
                <a:gd name="T30" fmla="*/ 106 w 363"/>
                <a:gd name="T31" fmla="*/ 98 h 189"/>
                <a:gd name="T32" fmla="*/ 83 w 363"/>
                <a:gd name="T33" fmla="*/ 83 h 189"/>
                <a:gd name="T34" fmla="*/ 83 w 363"/>
                <a:gd name="T35" fmla="*/ 98 h 189"/>
                <a:gd name="T36" fmla="*/ 68 w 363"/>
                <a:gd name="T37" fmla="*/ 91 h 189"/>
                <a:gd name="T38" fmla="*/ 60 w 363"/>
                <a:gd name="T39" fmla="*/ 98 h 189"/>
                <a:gd name="T40" fmla="*/ 60 w 363"/>
                <a:gd name="T41" fmla="*/ 121 h 189"/>
                <a:gd name="T42" fmla="*/ 45 w 363"/>
                <a:gd name="T43" fmla="*/ 129 h 189"/>
                <a:gd name="T44" fmla="*/ 45 w 363"/>
                <a:gd name="T45" fmla="*/ 144 h 189"/>
                <a:gd name="T46" fmla="*/ 15 w 363"/>
                <a:gd name="T47" fmla="*/ 136 h 189"/>
                <a:gd name="T48" fmla="*/ 7 w 363"/>
                <a:gd name="T49" fmla="*/ 159 h 189"/>
                <a:gd name="T50" fmla="*/ 7 w 363"/>
                <a:gd name="T51" fmla="*/ 174 h 189"/>
                <a:gd name="T52" fmla="*/ 0 w 363"/>
                <a:gd name="T53" fmla="*/ 189 h 189"/>
                <a:gd name="T54" fmla="*/ 68 w 363"/>
                <a:gd name="T55" fmla="*/ 182 h 189"/>
                <a:gd name="T56" fmla="*/ 68 w 363"/>
                <a:gd name="T57" fmla="*/ 174 h 189"/>
                <a:gd name="T58" fmla="*/ 287 w 363"/>
                <a:gd name="T59" fmla="*/ 152 h 189"/>
                <a:gd name="T60" fmla="*/ 310 w 363"/>
                <a:gd name="T61" fmla="*/ 136 h 189"/>
                <a:gd name="T62" fmla="*/ 363 w 363"/>
                <a:gd name="T63" fmla="*/ 83 h 189"/>
                <a:gd name="T64" fmla="*/ 333 w 363"/>
                <a:gd name="T65" fmla="*/ 6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89">
                  <a:moveTo>
                    <a:pt x="333" y="61"/>
                  </a:moveTo>
                  <a:lnTo>
                    <a:pt x="325" y="30"/>
                  </a:lnTo>
                  <a:lnTo>
                    <a:pt x="310" y="15"/>
                  </a:lnTo>
                  <a:lnTo>
                    <a:pt x="287" y="23"/>
                  </a:lnTo>
                  <a:lnTo>
                    <a:pt x="272" y="23"/>
                  </a:lnTo>
                  <a:lnTo>
                    <a:pt x="242" y="15"/>
                  </a:lnTo>
                  <a:lnTo>
                    <a:pt x="227" y="0"/>
                  </a:lnTo>
                  <a:lnTo>
                    <a:pt x="211" y="0"/>
                  </a:lnTo>
                  <a:lnTo>
                    <a:pt x="211" y="23"/>
                  </a:lnTo>
                  <a:lnTo>
                    <a:pt x="181" y="30"/>
                  </a:lnTo>
                  <a:lnTo>
                    <a:pt x="181" y="38"/>
                  </a:lnTo>
                  <a:lnTo>
                    <a:pt x="158" y="83"/>
                  </a:lnTo>
                  <a:lnTo>
                    <a:pt x="143" y="68"/>
                  </a:lnTo>
                  <a:lnTo>
                    <a:pt x="128" y="91"/>
                  </a:lnTo>
                  <a:lnTo>
                    <a:pt x="121" y="83"/>
                  </a:lnTo>
                  <a:lnTo>
                    <a:pt x="106" y="98"/>
                  </a:lnTo>
                  <a:lnTo>
                    <a:pt x="83" y="83"/>
                  </a:lnTo>
                  <a:lnTo>
                    <a:pt x="83" y="98"/>
                  </a:lnTo>
                  <a:lnTo>
                    <a:pt x="68" y="91"/>
                  </a:lnTo>
                  <a:lnTo>
                    <a:pt x="60" y="98"/>
                  </a:lnTo>
                  <a:lnTo>
                    <a:pt x="60" y="121"/>
                  </a:lnTo>
                  <a:lnTo>
                    <a:pt x="45" y="129"/>
                  </a:lnTo>
                  <a:lnTo>
                    <a:pt x="45" y="144"/>
                  </a:lnTo>
                  <a:lnTo>
                    <a:pt x="15" y="136"/>
                  </a:lnTo>
                  <a:lnTo>
                    <a:pt x="7" y="159"/>
                  </a:lnTo>
                  <a:lnTo>
                    <a:pt x="7" y="174"/>
                  </a:lnTo>
                  <a:lnTo>
                    <a:pt x="0" y="189"/>
                  </a:lnTo>
                  <a:lnTo>
                    <a:pt x="68" y="182"/>
                  </a:lnTo>
                  <a:lnTo>
                    <a:pt x="68" y="174"/>
                  </a:lnTo>
                  <a:lnTo>
                    <a:pt x="287" y="152"/>
                  </a:lnTo>
                  <a:lnTo>
                    <a:pt x="310" y="136"/>
                  </a:lnTo>
                  <a:lnTo>
                    <a:pt x="363" y="83"/>
                  </a:lnTo>
                  <a:lnTo>
                    <a:pt x="333"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5" name="Freeform 56"/>
            <p:cNvSpPr>
              <a:spLocks/>
            </p:cNvSpPr>
            <p:nvPr/>
          </p:nvSpPr>
          <p:spPr bwMode="auto">
            <a:xfrm>
              <a:off x="3240" y="2088"/>
              <a:ext cx="363" cy="189"/>
            </a:xfrm>
            <a:custGeom>
              <a:avLst/>
              <a:gdLst>
                <a:gd name="T0" fmla="*/ 333 w 363"/>
                <a:gd name="T1" fmla="*/ 61 h 189"/>
                <a:gd name="T2" fmla="*/ 325 w 363"/>
                <a:gd name="T3" fmla="*/ 30 h 189"/>
                <a:gd name="T4" fmla="*/ 310 w 363"/>
                <a:gd name="T5" fmla="*/ 15 h 189"/>
                <a:gd name="T6" fmla="*/ 287 w 363"/>
                <a:gd name="T7" fmla="*/ 23 h 189"/>
                <a:gd name="T8" fmla="*/ 272 w 363"/>
                <a:gd name="T9" fmla="*/ 23 h 189"/>
                <a:gd name="T10" fmla="*/ 242 w 363"/>
                <a:gd name="T11" fmla="*/ 15 h 189"/>
                <a:gd name="T12" fmla="*/ 227 w 363"/>
                <a:gd name="T13" fmla="*/ 0 h 189"/>
                <a:gd name="T14" fmla="*/ 211 w 363"/>
                <a:gd name="T15" fmla="*/ 0 h 189"/>
                <a:gd name="T16" fmla="*/ 211 w 363"/>
                <a:gd name="T17" fmla="*/ 23 h 189"/>
                <a:gd name="T18" fmla="*/ 181 w 363"/>
                <a:gd name="T19" fmla="*/ 30 h 189"/>
                <a:gd name="T20" fmla="*/ 181 w 363"/>
                <a:gd name="T21" fmla="*/ 38 h 189"/>
                <a:gd name="T22" fmla="*/ 158 w 363"/>
                <a:gd name="T23" fmla="*/ 83 h 189"/>
                <a:gd name="T24" fmla="*/ 143 w 363"/>
                <a:gd name="T25" fmla="*/ 68 h 189"/>
                <a:gd name="T26" fmla="*/ 128 w 363"/>
                <a:gd name="T27" fmla="*/ 91 h 189"/>
                <a:gd name="T28" fmla="*/ 121 w 363"/>
                <a:gd name="T29" fmla="*/ 83 h 189"/>
                <a:gd name="T30" fmla="*/ 106 w 363"/>
                <a:gd name="T31" fmla="*/ 98 h 189"/>
                <a:gd name="T32" fmla="*/ 83 w 363"/>
                <a:gd name="T33" fmla="*/ 83 h 189"/>
                <a:gd name="T34" fmla="*/ 83 w 363"/>
                <a:gd name="T35" fmla="*/ 98 h 189"/>
                <a:gd name="T36" fmla="*/ 68 w 363"/>
                <a:gd name="T37" fmla="*/ 91 h 189"/>
                <a:gd name="T38" fmla="*/ 60 w 363"/>
                <a:gd name="T39" fmla="*/ 98 h 189"/>
                <a:gd name="T40" fmla="*/ 60 w 363"/>
                <a:gd name="T41" fmla="*/ 121 h 189"/>
                <a:gd name="T42" fmla="*/ 45 w 363"/>
                <a:gd name="T43" fmla="*/ 129 h 189"/>
                <a:gd name="T44" fmla="*/ 45 w 363"/>
                <a:gd name="T45" fmla="*/ 144 h 189"/>
                <a:gd name="T46" fmla="*/ 15 w 363"/>
                <a:gd name="T47" fmla="*/ 136 h 189"/>
                <a:gd name="T48" fmla="*/ 7 w 363"/>
                <a:gd name="T49" fmla="*/ 159 h 189"/>
                <a:gd name="T50" fmla="*/ 7 w 363"/>
                <a:gd name="T51" fmla="*/ 174 h 189"/>
                <a:gd name="T52" fmla="*/ 0 w 363"/>
                <a:gd name="T53" fmla="*/ 189 h 189"/>
                <a:gd name="T54" fmla="*/ 68 w 363"/>
                <a:gd name="T55" fmla="*/ 182 h 189"/>
                <a:gd name="T56" fmla="*/ 68 w 363"/>
                <a:gd name="T57" fmla="*/ 174 h 189"/>
                <a:gd name="T58" fmla="*/ 287 w 363"/>
                <a:gd name="T59" fmla="*/ 152 h 189"/>
                <a:gd name="T60" fmla="*/ 310 w 363"/>
                <a:gd name="T61" fmla="*/ 136 h 189"/>
                <a:gd name="T62" fmla="*/ 363 w 363"/>
                <a:gd name="T63" fmla="*/ 83 h 189"/>
                <a:gd name="T64" fmla="*/ 333 w 363"/>
                <a:gd name="T65" fmla="*/ 61 h 189"/>
                <a:gd name="T66" fmla="*/ 333 w 363"/>
                <a:gd name="T67"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89">
                  <a:moveTo>
                    <a:pt x="333" y="61"/>
                  </a:moveTo>
                  <a:lnTo>
                    <a:pt x="325" y="30"/>
                  </a:lnTo>
                  <a:lnTo>
                    <a:pt x="310" y="15"/>
                  </a:lnTo>
                  <a:lnTo>
                    <a:pt x="287" y="23"/>
                  </a:lnTo>
                  <a:lnTo>
                    <a:pt x="272" y="23"/>
                  </a:lnTo>
                  <a:lnTo>
                    <a:pt x="242" y="15"/>
                  </a:lnTo>
                  <a:lnTo>
                    <a:pt x="227" y="0"/>
                  </a:lnTo>
                  <a:lnTo>
                    <a:pt x="211" y="0"/>
                  </a:lnTo>
                  <a:lnTo>
                    <a:pt x="211" y="23"/>
                  </a:lnTo>
                  <a:lnTo>
                    <a:pt x="181" y="30"/>
                  </a:lnTo>
                  <a:lnTo>
                    <a:pt x="181" y="38"/>
                  </a:lnTo>
                  <a:lnTo>
                    <a:pt x="158" y="83"/>
                  </a:lnTo>
                  <a:lnTo>
                    <a:pt x="143" y="68"/>
                  </a:lnTo>
                  <a:lnTo>
                    <a:pt x="128" y="91"/>
                  </a:lnTo>
                  <a:lnTo>
                    <a:pt x="121" y="83"/>
                  </a:lnTo>
                  <a:lnTo>
                    <a:pt x="106" y="98"/>
                  </a:lnTo>
                  <a:lnTo>
                    <a:pt x="83" y="83"/>
                  </a:lnTo>
                  <a:lnTo>
                    <a:pt x="83" y="98"/>
                  </a:lnTo>
                  <a:lnTo>
                    <a:pt x="68" y="91"/>
                  </a:lnTo>
                  <a:lnTo>
                    <a:pt x="60" y="98"/>
                  </a:lnTo>
                  <a:lnTo>
                    <a:pt x="60" y="121"/>
                  </a:lnTo>
                  <a:lnTo>
                    <a:pt x="45" y="129"/>
                  </a:lnTo>
                  <a:lnTo>
                    <a:pt x="45" y="144"/>
                  </a:lnTo>
                  <a:lnTo>
                    <a:pt x="15" y="136"/>
                  </a:lnTo>
                  <a:lnTo>
                    <a:pt x="7" y="159"/>
                  </a:lnTo>
                  <a:lnTo>
                    <a:pt x="7" y="174"/>
                  </a:lnTo>
                  <a:lnTo>
                    <a:pt x="0" y="189"/>
                  </a:lnTo>
                  <a:lnTo>
                    <a:pt x="68" y="182"/>
                  </a:lnTo>
                  <a:lnTo>
                    <a:pt x="68" y="174"/>
                  </a:lnTo>
                  <a:lnTo>
                    <a:pt x="287" y="152"/>
                  </a:lnTo>
                  <a:lnTo>
                    <a:pt x="310" y="136"/>
                  </a:lnTo>
                  <a:lnTo>
                    <a:pt x="363" y="83"/>
                  </a:lnTo>
                  <a:lnTo>
                    <a:pt x="333" y="61"/>
                  </a:lnTo>
                  <a:lnTo>
                    <a:pt x="333"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6" name="Freeform 57"/>
            <p:cNvSpPr>
              <a:spLocks/>
            </p:cNvSpPr>
            <p:nvPr/>
          </p:nvSpPr>
          <p:spPr bwMode="auto">
            <a:xfrm>
              <a:off x="3012" y="2505"/>
              <a:ext cx="281" cy="242"/>
            </a:xfrm>
            <a:custGeom>
              <a:avLst/>
              <a:gdLst>
                <a:gd name="T0" fmla="*/ 250 w 281"/>
                <a:gd name="T1" fmla="*/ 220 h 242"/>
                <a:gd name="T2" fmla="*/ 250 w 281"/>
                <a:gd name="T3" fmla="*/ 204 h 242"/>
                <a:gd name="T4" fmla="*/ 265 w 281"/>
                <a:gd name="T5" fmla="*/ 167 h 242"/>
                <a:gd name="T6" fmla="*/ 228 w 281"/>
                <a:gd name="T7" fmla="*/ 182 h 242"/>
                <a:gd name="T8" fmla="*/ 235 w 281"/>
                <a:gd name="T9" fmla="*/ 174 h 242"/>
                <a:gd name="T10" fmla="*/ 197 w 281"/>
                <a:gd name="T11" fmla="*/ 174 h 242"/>
                <a:gd name="T12" fmla="*/ 243 w 281"/>
                <a:gd name="T13" fmla="*/ 167 h 242"/>
                <a:gd name="T14" fmla="*/ 235 w 281"/>
                <a:gd name="T15" fmla="*/ 121 h 242"/>
                <a:gd name="T16" fmla="*/ 129 w 281"/>
                <a:gd name="T17" fmla="*/ 106 h 242"/>
                <a:gd name="T18" fmla="*/ 137 w 281"/>
                <a:gd name="T19" fmla="*/ 83 h 242"/>
                <a:gd name="T20" fmla="*/ 144 w 281"/>
                <a:gd name="T21" fmla="*/ 68 h 242"/>
                <a:gd name="T22" fmla="*/ 152 w 281"/>
                <a:gd name="T23" fmla="*/ 45 h 242"/>
                <a:gd name="T24" fmla="*/ 152 w 281"/>
                <a:gd name="T25" fmla="*/ 30 h 242"/>
                <a:gd name="T26" fmla="*/ 159 w 281"/>
                <a:gd name="T27" fmla="*/ 23 h 242"/>
                <a:gd name="T28" fmla="*/ 152 w 281"/>
                <a:gd name="T29" fmla="*/ 0 h 242"/>
                <a:gd name="T30" fmla="*/ 0 w 281"/>
                <a:gd name="T31" fmla="*/ 68 h 242"/>
                <a:gd name="T32" fmla="*/ 16 w 281"/>
                <a:gd name="T33" fmla="*/ 189 h 242"/>
                <a:gd name="T34" fmla="*/ 46 w 281"/>
                <a:gd name="T35" fmla="*/ 204 h 242"/>
                <a:gd name="T36" fmla="*/ 129 w 281"/>
                <a:gd name="T37" fmla="*/ 212 h 242"/>
                <a:gd name="T38" fmla="*/ 122 w 281"/>
                <a:gd name="T39" fmla="*/ 197 h 242"/>
                <a:gd name="T40" fmla="*/ 137 w 281"/>
                <a:gd name="T41" fmla="*/ 204 h 242"/>
                <a:gd name="T42" fmla="*/ 159 w 281"/>
                <a:gd name="T43" fmla="*/ 220 h 242"/>
                <a:gd name="T44" fmla="*/ 159 w 281"/>
                <a:gd name="T45" fmla="*/ 227 h 242"/>
                <a:gd name="T46" fmla="*/ 152 w 281"/>
                <a:gd name="T47" fmla="*/ 235 h 242"/>
                <a:gd name="T48" fmla="*/ 197 w 281"/>
                <a:gd name="T49" fmla="*/ 227 h 242"/>
                <a:gd name="T50" fmla="*/ 220 w 281"/>
                <a:gd name="T51" fmla="*/ 235 h 242"/>
                <a:gd name="T52" fmla="*/ 212 w 281"/>
                <a:gd name="T53" fmla="*/ 212 h 242"/>
                <a:gd name="T54" fmla="*/ 212 w 281"/>
                <a:gd name="T55" fmla="*/ 189 h 242"/>
                <a:gd name="T56" fmla="*/ 228 w 281"/>
                <a:gd name="T57" fmla="*/ 212 h 242"/>
                <a:gd name="T58" fmla="*/ 235 w 281"/>
                <a:gd name="T59" fmla="*/ 227 h 242"/>
                <a:gd name="T60" fmla="*/ 258 w 281"/>
                <a:gd name="T61" fmla="*/ 235 h 242"/>
                <a:gd name="T62" fmla="*/ 273 w 281"/>
                <a:gd name="T63"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242">
                  <a:moveTo>
                    <a:pt x="281" y="227"/>
                  </a:moveTo>
                  <a:lnTo>
                    <a:pt x="250" y="220"/>
                  </a:lnTo>
                  <a:lnTo>
                    <a:pt x="235" y="204"/>
                  </a:lnTo>
                  <a:lnTo>
                    <a:pt x="250" y="204"/>
                  </a:lnTo>
                  <a:lnTo>
                    <a:pt x="265" y="197"/>
                  </a:lnTo>
                  <a:lnTo>
                    <a:pt x="265" y="167"/>
                  </a:lnTo>
                  <a:lnTo>
                    <a:pt x="243" y="189"/>
                  </a:lnTo>
                  <a:lnTo>
                    <a:pt x="228" y="182"/>
                  </a:lnTo>
                  <a:lnTo>
                    <a:pt x="243" y="174"/>
                  </a:lnTo>
                  <a:lnTo>
                    <a:pt x="235" y="174"/>
                  </a:lnTo>
                  <a:lnTo>
                    <a:pt x="212" y="182"/>
                  </a:lnTo>
                  <a:lnTo>
                    <a:pt x="197" y="174"/>
                  </a:lnTo>
                  <a:lnTo>
                    <a:pt x="212" y="159"/>
                  </a:lnTo>
                  <a:lnTo>
                    <a:pt x="243" y="167"/>
                  </a:lnTo>
                  <a:lnTo>
                    <a:pt x="228" y="144"/>
                  </a:lnTo>
                  <a:lnTo>
                    <a:pt x="235" y="121"/>
                  </a:lnTo>
                  <a:lnTo>
                    <a:pt x="129" y="121"/>
                  </a:lnTo>
                  <a:lnTo>
                    <a:pt x="129" y="106"/>
                  </a:lnTo>
                  <a:lnTo>
                    <a:pt x="144" y="91"/>
                  </a:lnTo>
                  <a:lnTo>
                    <a:pt x="137" y="83"/>
                  </a:lnTo>
                  <a:lnTo>
                    <a:pt x="144" y="76"/>
                  </a:lnTo>
                  <a:lnTo>
                    <a:pt x="144" y="68"/>
                  </a:lnTo>
                  <a:lnTo>
                    <a:pt x="159" y="53"/>
                  </a:lnTo>
                  <a:lnTo>
                    <a:pt x="152" y="45"/>
                  </a:lnTo>
                  <a:lnTo>
                    <a:pt x="167" y="38"/>
                  </a:lnTo>
                  <a:lnTo>
                    <a:pt x="152" y="30"/>
                  </a:lnTo>
                  <a:lnTo>
                    <a:pt x="159" y="30"/>
                  </a:lnTo>
                  <a:lnTo>
                    <a:pt x="159" y="23"/>
                  </a:lnTo>
                  <a:lnTo>
                    <a:pt x="152" y="23"/>
                  </a:lnTo>
                  <a:lnTo>
                    <a:pt x="152" y="0"/>
                  </a:lnTo>
                  <a:lnTo>
                    <a:pt x="0" y="0"/>
                  </a:lnTo>
                  <a:lnTo>
                    <a:pt x="0" y="68"/>
                  </a:lnTo>
                  <a:lnTo>
                    <a:pt x="31" y="129"/>
                  </a:lnTo>
                  <a:lnTo>
                    <a:pt x="16" y="189"/>
                  </a:lnTo>
                  <a:lnTo>
                    <a:pt x="16" y="212"/>
                  </a:lnTo>
                  <a:lnTo>
                    <a:pt x="46" y="204"/>
                  </a:lnTo>
                  <a:lnTo>
                    <a:pt x="122" y="220"/>
                  </a:lnTo>
                  <a:lnTo>
                    <a:pt x="129" y="212"/>
                  </a:lnTo>
                  <a:lnTo>
                    <a:pt x="99" y="204"/>
                  </a:lnTo>
                  <a:lnTo>
                    <a:pt x="122" y="197"/>
                  </a:lnTo>
                  <a:lnTo>
                    <a:pt x="122" y="204"/>
                  </a:lnTo>
                  <a:lnTo>
                    <a:pt x="137" y="204"/>
                  </a:lnTo>
                  <a:lnTo>
                    <a:pt x="137" y="220"/>
                  </a:lnTo>
                  <a:lnTo>
                    <a:pt x="159" y="220"/>
                  </a:lnTo>
                  <a:lnTo>
                    <a:pt x="167" y="235"/>
                  </a:lnTo>
                  <a:lnTo>
                    <a:pt x="159" y="227"/>
                  </a:lnTo>
                  <a:lnTo>
                    <a:pt x="152" y="227"/>
                  </a:lnTo>
                  <a:lnTo>
                    <a:pt x="152" y="235"/>
                  </a:lnTo>
                  <a:lnTo>
                    <a:pt x="182" y="242"/>
                  </a:lnTo>
                  <a:lnTo>
                    <a:pt x="197" y="227"/>
                  </a:lnTo>
                  <a:lnTo>
                    <a:pt x="212" y="242"/>
                  </a:lnTo>
                  <a:lnTo>
                    <a:pt x="220" y="235"/>
                  </a:lnTo>
                  <a:lnTo>
                    <a:pt x="220" y="220"/>
                  </a:lnTo>
                  <a:lnTo>
                    <a:pt x="212" y="212"/>
                  </a:lnTo>
                  <a:lnTo>
                    <a:pt x="205" y="204"/>
                  </a:lnTo>
                  <a:lnTo>
                    <a:pt x="212" y="189"/>
                  </a:lnTo>
                  <a:lnTo>
                    <a:pt x="220" y="212"/>
                  </a:lnTo>
                  <a:lnTo>
                    <a:pt x="228" y="212"/>
                  </a:lnTo>
                  <a:lnTo>
                    <a:pt x="228" y="204"/>
                  </a:lnTo>
                  <a:lnTo>
                    <a:pt x="235" y="227"/>
                  </a:lnTo>
                  <a:lnTo>
                    <a:pt x="243" y="227"/>
                  </a:lnTo>
                  <a:lnTo>
                    <a:pt x="258" y="235"/>
                  </a:lnTo>
                  <a:lnTo>
                    <a:pt x="265" y="235"/>
                  </a:lnTo>
                  <a:lnTo>
                    <a:pt x="273" y="242"/>
                  </a:lnTo>
                  <a:lnTo>
                    <a:pt x="281"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7" name="Freeform 58"/>
            <p:cNvSpPr>
              <a:spLocks/>
            </p:cNvSpPr>
            <p:nvPr/>
          </p:nvSpPr>
          <p:spPr bwMode="auto">
            <a:xfrm>
              <a:off x="3012" y="2505"/>
              <a:ext cx="281" cy="242"/>
            </a:xfrm>
            <a:custGeom>
              <a:avLst/>
              <a:gdLst>
                <a:gd name="T0" fmla="*/ 250 w 281"/>
                <a:gd name="T1" fmla="*/ 220 h 242"/>
                <a:gd name="T2" fmla="*/ 250 w 281"/>
                <a:gd name="T3" fmla="*/ 204 h 242"/>
                <a:gd name="T4" fmla="*/ 265 w 281"/>
                <a:gd name="T5" fmla="*/ 167 h 242"/>
                <a:gd name="T6" fmla="*/ 228 w 281"/>
                <a:gd name="T7" fmla="*/ 182 h 242"/>
                <a:gd name="T8" fmla="*/ 235 w 281"/>
                <a:gd name="T9" fmla="*/ 174 h 242"/>
                <a:gd name="T10" fmla="*/ 197 w 281"/>
                <a:gd name="T11" fmla="*/ 174 h 242"/>
                <a:gd name="T12" fmla="*/ 243 w 281"/>
                <a:gd name="T13" fmla="*/ 167 h 242"/>
                <a:gd name="T14" fmla="*/ 235 w 281"/>
                <a:gd name="T15" fmla="*/ 121 h 242"/>
                <a:gd name="T16" fmla="*/ 129 w 281"/>
                <a:gd name="T17" fmla="*/ 106 h 242"/>
                <a:gd name="T18" fmla="*/ 137 w 281"/>
                <a:gd name="T19" fmla="*/ 83 h 242"/>
                <a:gd name="T20" fmla="*/ 144 w 281"/>
                <a:gd name="T21" fmla="*/ 68 h 242"/>
                <a:gd name="T22" fmla="*/ 152 w 281"/>
                <a:gd name="T23" fmla="*/ 45 h 242"/>
                <a:gd name="T24" fmla="*/ 152 w 281"/>
                <a:gd name="T25" fmla="*/ 30 h 242"/>
                <a:gd name="T26" fmla="*/ 159 w 281"/>
                <a:gd name="T27" fmla="*/ 23 h 242"/>
                <a:gd name="T28" fmla="*/ 152 w 281"/>
                <a:gd name="T29" fmla="*/ 0 h 242"/>
                <a:gd name="T30" fmla="*/ 0 w 281"/>
                <a:gd name="T31" fmla="*/ 68 h 242"/>
                <a:gd name="T32" fmla="*/ 16 w 281"/>
                <a:gd name="T33" fmla="*/ 189 h 242"/>
                <a:gd name="T34" fmla="*/ 46 w 281"/>
                <a:gd name="T35" fmla="*/ 204 h 242"/>
                <a:gd name="T36" fmla="*/ 129 w 281"/>
                <a:gd name="T37" fmla="*/ 212 h 242"/>
                <a:gd name="T38" fmla="*/ 122 w 281"/>
                <a:gd name="T39" fmla="*/ 197 h 242"/>
                <a:gd name="T40" fmla="*/ 137 w 281"/>
                <a:gd name="T41" fmla="*/ 204 h 242"/>
                <a:gd name="T42" fmla="*/ 159 w 281"/>
                <a:gd name="T43" fmla="*/ 220 h 242"/>
                <a:gd name="T44" fmla="*/ 159 w 281"/>
                <a:gd name="T45" fmla="*/ 227 h 242"/>
                <a:gd name="T46" fmla="*/ 152 w 281"/>
                <a:gd name="T47" fmla="*/ 235 h 242"/>
                <a:gd name="T48" fmla="*/ 197 w 281"/>
                <a:gd name="T49" fmla="*/ 227 h 242"/>
                <a:gd name="T50" fmla="*/ 220 w 281"/>
                <a:gd name="T51" fmla="*/ 235 h 242"/>
                <a:gd name="T52" fmla="*/ 212 w 281"/>
                <a:gd name="T53" fmla="*/ 212 h 242"/>
                <a:gd name="T54" fmla="*/ 212 w 281"/>
                <a:gd name="T55" fmla="*/ 189 h 242"/>
                <a:gd name="T56" fmla="*/ 228 w 281"/>
                <a:gd name="T57" fmla="*/ 212 h 242"/>
                <a:gd name="T58" fmla="*/ 235 w 281"/>
                <a:gd name="T59" fmla="*/ 227 h 242"/>
                <a:gd name="T60" fmla="*/ 258 w 281"/>
                <a:gd name="T61" fmla="*/ 235 h 242"/>
                <a:gd name="T62" fmla="*/ 273 w 281"/>
                <a:gd name="T63" fmla="*/ 242 h 242"/>
                <a:gd name="T64" fmla="*/ 281 w 281"/>
                <a:gd name="T65"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1" h="242">
                  <a:moveTo>
                    <a:pt x="281" y="227"/>
                  </a:moveTo>
                  <a:lnTo>
                    <a:pt x="250" y="220"/>
                  </a:lnTo>
                  <a:lnTo>
                    <a:pt x="235" y="204"/>
                  </a:lnTo>
                  <a:lnTo>
                    <a:pt x="250" y="204"/>
                  </a:lnTo>
                  <a:lnTo>
                    <a:pt x="265" y="197"/>
                  </a:lnTo>
                  <a:lnTo>
                    <a:pt x="265" y="167"/>
                  </a:lnTo>
                  <a:lnTo>
                    <a:pt x="243" y="189"/>
                  </a:lnTo>
                  <a:lnTo>
                    <a:pt x="228" y="182"/>
                  </a:lnTo>
                  <a:lnTo>
                    <a:pt x="243" y="174"/>
                  </a:lnTo>
                  <a:lnTo>
                    <a:pt x="235" y="174"/>
                  </a:lnTo>
                  <a:lnTo>
                    <a:pt x="212" y="182"/>
                  </a:lnTo>
                  <a:lnTo>
                    <a:pt x="197" y="174"/>
                  </a:lnTo>
                  <a:lnTo>
                    <a:pt x="212" y="159"/>
                  </a:lnTo>
                  <a:lnTo>
                    <a:pt x="243" y="167"/>
                  </a:lnTo>
                  <a:lnTo>
                    <a:pt x="228" y="144"/>
                  </a:lnTo>
                  <a:lnTo>
                    <a:pt x="235" y="121"/>
                  </a:lnTo>
                  <a:lnTo>
                    <a:pt x="129" y="121"/>
                  </a:lnTo>
                  <a:lnTo>
                    <a:pt x="129" y="106"/>
                  </a:lnTo>
                  <a:lnTo>
                    <a:pt x="144" y="91"/>
                  </a:lnTo>
                  <a:lnTo>
                    <a:pt x="137" y="83"/>
                  </a:lnTo>
                  <a:lnTo>
                    <a:pt x="144" y="76"/>
                  </a:lnTo>
                  <a:lnTo>
                    <a:pt x="144" y="68"/>
                  </a:lnTo>
                  <a:lnTo>
                    <a:pt x="159" y="53"/>
                  </a:lnTo>
                  <a:lnTo>
                    <a:pt x="152" y="45"/>
                  </a:lnTo>
                  <a:lnTo>
                    <a:pt x="167" y="38"/>
                  </a:lnTo>
                  <a:lnTo>
                    <a:pt x="152" y="30"/>
                  </a:lnTo>
                  <a:lnTo>
                    <a:pt x="159" y="30"/>
                  </a:lnTo>
                  <a:lnTo>
                    <a:pt x="159" y="23"/>
                  </a:lnTo>
                  <a:lnTo>
                    <a:pt x="152" y="23"/>
                  </a:lnTo>
                  <a:lnTo>
                    <a:pt x="152" y="0"/>
                  </a:lnTo>
                  <a:lnTo>
                    <a:pt x="0" y="0"/>
                  </a:lnTo>
                  <a:lnTo>
                    <a:pt x="0" y="68"/>
                  </a:lnTo>
                  <a:lnTo>
                    <a:pt x="31" y="129"/>
                  </a:lnTo>
                  <a:lnTo>
                    <a:pt x="16" y="189"/>
                  </a:lnTo>
                  <a:lnTo>
                    <a:pt x="16" y="212"/>
                  </a:lnTo>
                  <a:lnTo>
                    <a:pt x="46" y="204"/>
                  </a:lnTo>
                  <a:lnTo>
                    <a:pt x="122" y="220"/>
                  </a:lnTo>
                  <a:lnTo>
                    <a:pt x="129" y="212"/>
                  </a:lnTo>
                  <a:lnTo>
                    <a:pt x="99" y="204"/>
                  </a:lnTo>
                  <a:lnTo>
                    <a:pt x="122" y="197"/>
                  </a:lnTo>
                  <a:lnTo>
                    <a:pt x="122" y="204"/>
                  </a:lnTo>
                  <a:lnTo>
                    <a:pt x="137" y="204"/>
                  </a:lnTo>
                  <a:lnTo>
                    <a:pt x="137" y="220"/>
                  </a:lnTo>
                  <a:lnTo>
                    <a:pt x="159" y="220"/>
                  </a:lnTo>
                  <a:lnTo>
                    <a:pt x="167" y="235"/>
                  </a:lnTo>
                  <a:lnTo>
                    <a:pt x="159" y="227"/>
                  </a:lnTo>
                  <a:lnTo>
                    <a:pt x="152" y="227"/>
                  </a:lnTo>
                  <a:lnTo>
                    <a:pt x="152" y="235"/>
                  </a:lnTo>
                  <a:lnTo>
                    <a:pt x="182" y="242"/>
                  </a:lnTo>
                  <a:lnTo>
                    <a:pt x="197" y="227"/>
                  </a:lnTo>
                  <a:lnTo>
                    <a:pt x="212" y="242"/>
                  </a:lnTo>
                  <a:lnTo>
                    <a:pt x="220" y="235"/>
                  </a:lnTo>
                  <a:lnTo>
                    <a:pt x="220" y="220"/>
                  </a:lnTo>
                  <a:lnTo>
                    <a:pt x="212" y="212"/>
                  </a:lnTo>
                  <a:lnTo>
                    <a:pt x="205" y="204"/>
                  </a:lnTo>
                  <a:lnTo>
                    <a:pt x="212" y="189"/>
                  </a:lnTo>
                  <a:lnTo>
                    <a:pt x="220" y="212"/>
                  </a:lnTo>
                  <a:lnTo>
                    <a:pt x="228" y="212"/>
                  </a:lnTo>
                  <a:lnTo>
                    <a:pt x="228" y="204"/>
                  </a:lnTo>
                  <a:lnTo>
                    <a:pt x="235" y="227"/>
                  </a:lnTo>
                  <a:lnTo>
                    <a:pt x="243" y="227"/>
                  </a:lnTo>
                  <a:lnTo>
                    <a:pt x="258" y="235"/>
                  </a:lnTo>
                  <a:lnTo>
                    <a:pt x="265" y="235"/>
                  </a:lnTo>
                  <a:lnTo>
                    <a:pt x="273" y="242"/>
                  </a:lnTo>
                  <a:lnTo>
                    <a:pt x="281" y="227"/>
                  </a:lnTo>
                  <a:lnTo>
                    <a:pt x="281"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8" name="Freeform 59"/>
            <p:cNvSpPr>
              <a:spLocks/>
            </p:cNvSpPr>
            <p:nvPr/>
          </p:nvSpPr>
          <p:spPr bwMode="auto">
            <a:xfrm>
              <a:off x="4004" y="1429"/>
              <a:ext cx="189" cy="288"/>
            </a:xfrm>
            <a:custGeom>
              <a:avLst/>
              <a:gdLst>
                <a:gd name="T0" fmla="*/ 182 w 189"/>
                <a:gd name="T1" fmla="*/ 144 h 288"/>
                <a:gd name="T2" fmla="*/ 174 w 189"/>
                <a:gd name="T3" fmla="*/ 136 h 288"/>
                <a:gd name="T4" fmla="*/ 189 w 189"/>
                <a:gd name="T5" fmla="*/ 128 h 288"/>
                <a:gd name="T6" fmla="*/ 174 w 189"/>
                <a:gd name="T7" fmla="*/ 121 h 288"/>
                <a:gd name="T8" fmla="*/ 159 w 189"/>
                <a:gd name="T9" fmla="*/ 121 h 288"/>
                <a:gd name="T10" fmla="*/ 151 w 189"/>
                <a:gd name="T11" fmla="*/ 98 h 288"/>
                <a:gd name="T12" fmla="*/ 136 w 189"/>
                <a:gd name="T13" fmla="*/ 98 h 288"/>
                <a:gd name="T14" fmla="*/ 113 w 189"/>
                <a:gd name="T15" fmla="*/ 15 h 288"/>
                <a:gd name="T16" fmla="*/ 91 w 189"/>
                <a:gd name="T17" fmla="*/ 0 h 288"/>
                <a:gd name="T18" fmla="*/ 60 w 189"/>
                <a:gd name="T19" fmla="*/ 22 h 288"/>
                <a:gd name="T20" fmla="*/ 45 w 189"/>
                <a:gd name="T21" fmla="*/ 7 h 288"/>
                <a:gd name="T22" fmla="*/ 23 w 189"/>
                <a:gd name="T23" fmla="*/ 60 h 288"/>
                <a:gd name="T24" fmla="*/ 30 w 189"/>
                <a:gd name="T25" fmla="*/ 113 h 288"/>
                <a:gd name="T26" fmla="*/ 15 w 189"/>
                <a:gd name="T27" fmla="*/ 144 h 288"/>
                <a:gd name="T28" fmla="*/ 23 w 189"/>
                <a:gd name="T29" fmla="*/ 151 h 288"/>
                <a:gd name="T30" fmla="*/ 15 w 189"/>
                <a:gd name="T31" fmla="*/ 151 h 288"/>
                <a:gd name="T32" fmla="*/ 15 w 189"/>
                <a:gd name="T33" fmla="*/ 159 h 288"/>
                <a:gd name="T34" fmla="*/ 0 w 189"/>
                <a:gd name="T35" fmla="*/ 159 h 288"/>
                <a:gd name="T36" fmla="*/ 38 w 189"/>
                <a:gd name="T37" fmla="*/ 272 h 288"/>
                <a:gd name="T38" fmla="*/ 53 w 189"/>
                <a:gd name="T39" fmla="*/ 288 h 288"/>
                <a:gd name="T40" fmla="*/ 68 w 189"/>
                <a:gd name="T41" fmla="*/ 242 h 288"/>
                <a:gd name="T42" fmla="*/ 76 w 189"/>
                <a:gd name="T43" fmla="*/ 235 h 288"/>
                <a:gd name="T44" fmla="*/ 76 w 189"/>
                <a:gd name="T45" fmla="*/ 219 h 288"/>
                <a:gd name="T46" fmla="*/ 91 w 189"/>
                <a:gd name="T47" fmla="*/ 235 h 288"/>
                <a:gd name="T48" fmla="*/ 98 w 189"/>
                <a:gd name="T49" fmla="*/ 212 h 288"/>
                <a:gd name="T50" fmla="*/ 106 w 189"/>
                <a:gd name="T51" fmla="*/ 219 h 288"/>
                <a:gd name="T52" fmla="*/ 106 w 189"/>
                <a:gd name="T53" fmla="*/ 189 h 288"/>
                <a:gd name="T54" fmla="*/ 113 w 189"/>
                <a:gd name="T55" fmla="*/ 182 h 288"/>
                <a:gd name="T56" fmla="*/ 113 w 189"/>
                <a:gd name="T57" fmla="*/ 189 h 288"/>
                <a:gd name="T58" fmla="*/ 129 w 189"/>
                <a:gd name="T59" fmla="*/ 189 h 288"/>
                <a:gd name="T60" fmla="*/ 129 w 189"/>
                <a:gd name="T61" fmla="*/ 174 h 288"/>
                <a:gd name="T62" fmla="*/ 136 w 189"/>
                <a:gd name="T63" fmla="*/ 182 h 288"/>
                <a:gd name="T64" fmla="*/ 136 w 189"/>
                <a:gd name="T65" fmla="*/ 166 h 288"/>
                <a:gd name="T66" fmla="*/ 151 w 189"/>
                <a:gd name="T67" fmla="*/ 182 h 288"/>
                <a:gd name="T68" fmla="*/ 159 w 189"/>
                <a:gd name="T69" fmla="*/ 159 h 288"/>
                <a:gd name="T70" fmla="*/ 166 w 189"/>
                <a:gd name="T71" fmla="*/ 159 h 288"/>
                <a:gd name="T72" fmla="*/ 166 w 189"/>
                <a:gd name="T73" fmla="*/ 151 h 288"/>
                <a:gd name="T74" fmla="*/ 182 w 189"/>
                <a:gd name="T75" fmla="*/ 151 h 288"/>
                <a:gd name="T76" fmla="*/ 189 w 189"/>
                <a:gd name="T77" fmla="*/ 136 h 288"/>
                <a:gd name="T78" fmla="*/ 182 w 189"/>
                <a:gd name="T79"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88">
                  <a:moveTo>
                    <a:pt x="182" y="144"/>
                  </a:moveTo>
                  <a:lnTo>
                    <a:pt x="174" y="136"/>
                  </a:lnTo>
                  <a:lnTo>
                    <a:pt x="189" y="128"/>
                  </a:lnTo>
                  <a:lnTo>
                    <a:pt x="174" y="121"/>
                  </a:lnTo>
                  <a:lnTo>
                    <a:pt x="159" y="121"/>
                  </a:lnTo>
                  <a:lnTo>
                    <a:pt x="151" y="98"/>
                  </a:lnTo>
                  <a:lnTo>
                    <a:pt x="136" y="98"/>
                  </a:lnTo>
                  <a:lnTo>
                    <a:pt x="113" y="15"/>
                  </a:lnTo>
                  <a:lnTo>
                    <a:pt x="91" y="0"/>
                  </a:lnTo>
                  <a:lnTo>
                    <a:pt x="60" y="22"/>
                  </a:lnTo>
                  <a:lnTo>
                    <a:pt x="45" y="7"/>
                  </a:lnTo>
                  <a:lnTo>
                    <a:pt x="23" y="60"/>
                  </a:lnTo>
                  <a:lnTo>
                    <a:pt x="30" y="113"/>
                  </a:lnTo>
                  <a:lnTo>
                    <a:pt x="15" y="144"/>
                  </a:lnTo>
                  <a:lnTo>
                    <a:pt x="23" y="151"/>
                  </a:lnTo>
                  <a:lnTo>
                    <a:pt x="15" y="151"/>
                  </a:lnTo>
                  <a:lnTo>
                    <a:pt x="15" y="159"/>
                  </a:lnTo>
                  <a:lnTo>
                    <a:pt x="0" y="159"/>
                  </a:lnTo>
                  <a:lnTo>
                    <a:pt x="38" y="272"/>
                  </a:lnTo>
                  <a:lnTo>
                    <a:pt x="53" y="288"/>
                  </a:lnTo>
                  <a:lnTo>
                    <a:pt x="68" y="242"/>
                  </a:lnTo>
                  <a:lnTo>
                    <a:pt x="76" y="235"/>
                  </a:lnTo>
                  <a:lnTo>
                    <a:pt x="76" y="219"/>
                  </a:lnTo>
                  <a:lnTo>
                    <a:pt x="91" y="235"/>
                  </a:lnTo>
                  <a:lnTo>
                    <a:pt x="98" y="212"/>
                  </a:lnTo>
                  <a:lnTo>
                    <a:pt x="106" y="219"/>
                  </a:lnTo>
                  <a:lnTo>
                    <a:pt x="106" y="189"/>
                  </a:lnTo>
                  <a:lnTo>
                    <a:pt x="113" y="182"/>
                  </a:lnTo>
                  <a:lnTo>
                    <a:pt x="113" y="189"/>
                  </a:lnTo>
                  <a:lnTo>
                    <a:pt x="129" y="189"/>
                  </a:lnTo>
                  <a:lnTo>
                    <a:pt x="129" y="174"/>
                  </a:lnTo>
                  <a:lnTo>
                    <a:pt x="136" y="182"/>
                  </a:lnTo>
                  <a:lnTo>
                    <a:pt x="136" y="166"/>
                  </a:lnTo>
                  <a:lnTo>
                    <a:pt x="151" y="182"/>
                  </a:lnTo>
                  <a:lnTo>
                    <a:pt x="159" y="159"/>
                  </a:lnTo>
                  <a:lnTo>
                    <a:pt x="166" y="159"/>
                  </a:lnTo>
                  <a:lnTo>
                    <a:pt x="166" y="151"/>
                  </a:lnTo>
                  <a:lnTo>
                    <a:pt x="182" y="151"/>
                  </a:lnTo>
                  <a:lnTo>
                    <a:pt x="189" y="136"/>
                  </a:lnTo>
                  <a:lnTo>
                    <a:pt x="182" y="14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9" name="Freeform 60"/>
            <p:cNvSpPr>
              <a:spLocks/>
            </p:cNvSpPr>
            <p:nvPr/>
          </p:nvSpPr>
          <p:spPr bwMode="auto">
            <a:xfrm>
              <a:off x="4004" y="1429"/>
              <a:ext cx="189" cy="288"/>
            </a:xfrm>
            <a:custGeom>
              <a:avLst/>
              <a:gdLst>
                <a:gd name="T0" fmla="*/ 182 w 189"/>
                <a:gd name="T1" fmla="*/ 144 h 288"/>
                <a:gd name="T2" fmla="*/ 174 w 189"/>
                <a:gd name="T3" fmla="*/ 136 h 288"/>
                <a:gd name="T4" fmla="*/ 189 w 189"/>
                <a:gd name="T5" fmla="*/ 128 h 288"/>
                <a:gd name="T6" fmla="*/ 174 w 189"/>
                <a:gd name="T7" fmla="*/ 121 h 288"/>
                <a:gd name="T8" fmla="*/ 159 w 189"/>
                <a:gd name="T9" fmla="*/ 121 h 288"/>
                <a:gd name="T10" fmla="*/ 151 w 189"/>
                <a:gd name="T11" fmla="*/ 98 h 288"/>
                <a:gd name="T12" fmla="*/ 136 w 189"/>
                <a:gd name="T13" fmla="*/ 98 h 288"/>
                <a:gd name="T14" fmla="*/ 113 w 189"/>
                <a:gd name="T15" fmla="*/ 15 h 288"/>
                <a:gd name="T16" fmla="*/ 91 w 189"/>
                <a:gd name="T17" fmla="*/ 0 h 288"/>
                <a:gd name="T18" fmla="*/ 60 w 189"/>
                <a:gd name="T19" fmla="*/ 22 h 288"/>
                <a:gd name="T20" fmla="*/ 45 w 189"/>
                <a:gd name="T21" fmla="*/ 7 h 288"/>
                <a:gd name="T22" fmla="*/ 23 w 189"/>
                <a:gd name="T23" fmla="*/ 60 h 288"/>
                <a:gd name="T24" fmla="*/ 30 w 189"/>
                <a:gd name="T25" fmla="*/ 113 h 288"/>
                <a:gd name="T26" fmla="*/ 15 w 189"/>
                <a:gd name="T27" fmla="*/ 144 h 288"/>
                <a:gd name="T28" fmla="*/ 23 w 189"/>
                <a:gd name="T29" fmla="*/ 151 h 288"/>
                <a:gd name="T30" fmla="*/ 15 w 189"/>
                <a:gd name="T31" fmla="*/ 151 h 288"/>
                <a:gd name="T32" fmla="*/ 15 w 189"/>
                <a:gd name="T33" fmla="*/ 159 h 288"/>
                <a:gd name="T34" fmla="*/ 0 w 189"/>
                <a:gd name="T35" fmla="*/ 159 h 288"/>
                <a:gd name="T36" fmla="*/ 38 w 189"/>
                <a:gd name="T37" fmla="*/ 272 h 288"/>
                <a:gd name="T38" fmla="*/ 53 w 189"/>
                <a:gd name="T39" fmla="*/ 288 h 288"/>
                <a:gd name="T40" fmla="*/ 68 w 189"/>
                <a:gd name="T41" fmla="*/ 242 h 288"/>
                <a:gd name="T42" fmla="*/ 76 w 189"/>
                <a:gd name="T43" fmla="*/ 235 h 288"/>
                <a:gd name="T44" fmla="*/ 76 w 189"/>
                <a:gd name="T45" fmla="*/ 219 h 288"/>
                <a:gd name="T46" fmla="*/ 91 w 189"/>
                <a:gd name="T47" fmla="*/ 235 h 288"/>
                <a:gd name="T48" fmla="*/ 98 w 189"/>
                <a:gd name="T49" fmla="*/ 212 h 288"/>
                <a:gd name="T50" fmla="*/ 106 w 189"/>
                <a:gd name="T51" fmla="*/ 219 h 288"/>
                <a:gd name="T52" fmla="*/ 106 w 189"/>
                <a:gd name="T53" fmla="*/ 189 h 288"/>
                <a:gd name="T54" fmla="*/ 113 w 189"/>
                <a:gd name="T55" fmla="*/ 182 h 288"/>
                <a:gd name="T56" fmla="*/ 113 w 189"/>
                <a:gd name="T57" fmla="*/ 189 h 288"/>
                <a:gd name="T58" fmla="*/ 129 w 189"/>
                <a:gd name="T59" fmla="*/ 189 h 288"/>
                <a:gd name="T60" fmla="*/ 129 w 189"/>
                <a:gd name="T61" fmla="*/ 174 h 288"/>
                <a:gd name="T62" fmla="*/ 136 w 189"/>
                <a:gd name="T63" fmla="*/ 182 h 288"/>
                <a:gd name="T64" fmla="*/ 136 w 189"/>
                <a:gd name="T65" fmla="*/ 166 h 288"/>
                <a:gd name="T66" fmla="*/ 151 w 189"/>
                <a:gd name="T67" fmla="*/ 182 h 288"/>
                <a:gd name="T68" fmla="*/ 159 w 189"/>
                <a:gd name="T69" fmla="*/ 159 h 288"/>
                <a:gd name="T70" fmla="*/ 166 w 189"/>
                <a:gd name="T71" fmla="*/ 159 h 288"/>
                <a:gd name="T72" fmla="*/ 166 w 189"/>
                <a:gd name="T73" fmla="*/ 151 h 288"/>
                <a:gd name="T74" fmla="*/ 182 w 189"/>
                <a:gd name="T75" fmla="*/ 151 h 288"/>
                <a:gd name="T76" fmla="*/ 189 w 189"/>
                <a:gd name="T77" fmla="*/ 136 h 288"/>
                <a:gd name="T78" fmla="*/ 182 w 189"/>
                <a:gd name="T79" fmla="*/ 144 h 288"/>
                <a:gd name="T80" fmla="*/ 182 w 189"/>
                <a:gd name="T81" fmla="*/ 15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88">
                  <a:moveTo>
                    <a:pt x="182" y="144"/>
                  </a:moveTo>
                  <a:lnTo>
                    <a:pt x="174" y="136"/>
                  </a:lnTo>
                  <a:lnTo>
                    <a:pt x="189" y="128"/>
                  </a:lnTo>
                  <a:lnTo>
                    <a:pt x="174" y="121"/>
                  </a:lnTo>
                  <a:lnTo>
                    <a:pt x="159" y="121"/>
                  </a:lnTo>
                  <a:lnTo>
                    <a:pt x="151" y="98"/>
                  </a:lnTo>
                  <a:lnTo>
                    <a:pt x="136" y="98"/>
                  </a:lnTo>
                  <a:lnTo>
                    <a:pt x="113" y="15"/>
                  </a:lnTo>
                  <a:lnTo>
                    <a:pt x="91" y="0"/>
                  </a:lnTo>
                  <a:lnTo>
                    <a:pt x="60" y="22"/>
                  </a:lnTo>
                  <a:lnTo>
                    <a:pt x="45" y="7"/>
                  </a:lnTo>
                  <a:lnTo>
                    <a:pt x="23" y="60"/>
                  </a:lnTo>
                  <a:lnTo>
                    <a:pt x="30" y="113"/>
                  </a:lnTo>
                  <a:lnTo>
                    <a:pt x="15" y="144"/>
                  </a:lnTo>
                  <a:lnTo>
                    <a:pt x="23" y="151"/>
                  </a:lnTo>
                  <a:lnTo>
                    <a:pt x="15" y="151"/>
                  </a:lnTo>
                  <a:lnTo>
                    <a:pt x="15" y="159"/>
                  </a:lnTo>
                  <a:lnTo>
                    <a:pt x="0" y="159"/>
                  </a:lnTo>
                  <a:lnTo>
                    <a:pt x="38" y="272"/>
                  </a:lnTo>
                  <a:lnTo>
                    <a:pt x="53" y="288"/>
                  </a:lnTo>
                  <a:lnTo>
                    <a:pt x="68" y="242"/>
                  </a:lnTo>
                  <a:lnTo>
                    <a:pt x="76" y="235"/>
                  </a:lnTo>
                  <a:lnTo>
                    <a:pt x="76" y="219"/>
                  </a:lnTo>
                  <a:lnTo>
                    <a:pt x="91" y="235"/>
                  </a:lnTo>
                  <a:lnTo>
                    <a:pt x="98" y="212"/>
                  </a:lnTo>
                  <a:lnTo>
                    <a:pt x="106" y="219"/>
                  </a:lnTo>
                  <a:lnTo>
                    <a:pt x="106" y="189"/>
                  </a:lnTo>
                  <a:lnTo>
                    <a:pt x="113" y="182"/>
                  </a:lnTo>
                  <a:lnTo>
                    <a:pt x="113" y="189"/>
                  </a:lnTo>
                  <a:lnTo>
                    <a:pt x="129" y="189"/>
                  </a:lnTo>
                  <a:lnTo>
                    <a:pt x="129" y="174"/>
                  </a:lnTo>
                  <a:lnTo>
                    <a:pt x="136" y="182"/>
                  </a:lnTo>
                  <a:lnTo>
                    <a:pt x="136" y="166"/>
                  </a:lnTo>
                  <a:lnTo>
                    <a:pt x="151" y="182"/>
                  </a:lnTo>
                  <a:lnTo>
                    <a:pt x="159" y="159"/>
                  </a:lnTo>
                  <a:lnTo>
                    <a:pt x="166" y="159"/>
                  </a:lnTo>
                  <a:lnTo>
                    <a:pt x="166" y="151"/>
                  </a:lnTo>
                  <a:lnTo>
                    <a:pt x="182" y="151"/>
                  </a:lnTo>
                  <a:lnTo>
                    <a:pt x="189" y="136"/>
                  </a:lnTo>
                  <a:lnTo>
                    <a:pt x="182" y="144"/>
                  </a:lnTo>
                  <a:lnTo>
                    <a:pt x="182"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50" name="Freeform 61"/>
            <p:cNvSpPr>
              <a:spLocks/>
            </p:cNvSpPr>
            <p:nvPr/>
          </p:nvSpPr>
          <p:spPr bwMode="auto">
            <a:xfrm>
              <a:off x="4140" y="1603"/>
              <a:ext cx="8" cy="15"/>
            </a:xfrm>
            <a:custGeom>
              <a:avLst/>
              <a:gdLst>
                <a:gd name="T0" fmla="*/ 8 w 8"/>
                <a:gd name="T1" fmla="*/ 8 h 15"/>
                <a:gd name="T2" fmla="*/ 0 w 8"/>
                <a:gd name="T3" fmla="*/ 8 h 15"/>
                <a:gd name="T4" fmla="*/ 0 w 8"/>
                <a:gd name="T5" fmla="*/ 15 h 15"/>
                <a:gd name="T6" fmla="*/ 0 w 8"/>
                <a:gd name="T7" fmla="*/ 0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lnTo>
                    <a:pt x="0" y="8"/>
                  </a:lnTo>
                  <a:lnTo>
                    <a:pt x="0" y="15"/>
                  </a:lnTo>
                  <a:lnTo>
                    <a:pt x="0"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1" name="Freeform 62"/>
            <p:cNvSpPr>
              <a:spLocks/>
            </p:cNvSpPr>
            <p:nvPr/>
          </p:nvSpPr>
          <p:spPr bwMode="auto">
            <a:xfrm>
              <a:off x="4140" y="1603"/>
              <a:ext cx="8" cy="15"/>
            </a:xfrm>
            <a:custGeom>
              <a:avLst/>
              <a:gdLst>
                <a:gd name="T0" fmla="*/ 8 w 8"/>
                <a:gd name="T1" fmla="*/ 8 h 15"/>
                <a:gd name="T2" fmla="*/ 0 w 8"/>
                <a:gd name="T3" fmla="*/ 8 h 15"/>
                <a:gd name="T4" fmla="*/ 0 w 8"/>
                <a:gd name="T5" fmla="*/ 15 h 15"/>
                <a:gd name="T6" fmla="*/ 0 w 8"/>
                <a:gd name="T7" fmla="*/ 0 h 15"/>
                <a:gd name="T8" fmla="*/ 8 w 8"/>
                <a:gd name="T9" fmla="*/ 8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8"/>
                  </a:moveTo>
                  <a:lnTo>
                    <a:pt x="0" y="8"/>
                  </a:lnTo>
                  <a:lnTo>
                    <a:pt x="0" y="15"/>
                  </a:lnTo>
                  <a:lnTo>
                    <a:pt x="0"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52" name="Freeform 63"/>
            <p:cNvSpPr>
              <a:spLocks/>
            </p:cNvSpPr>
            <p:nvPr/>
          </p:nvSpPr>
          <p:spPr bwMode="auto">
            <a:xfrm>
              <a:off x="3701" y="1982"/>
              <a:ext cx="227" cy="106"/>
            </a:xfrm>
            <a:custGeom>
              <a:avLst/>
              <a:gdLst>
                <a:gd name="T0" fmla="*/ 227 w 227"/>
                <a:gd name="T1" fmla="*/ 68 h 106"/>
                <a:gd name="T2" fmla="*/ 197 w 227"/>
                <a:gd name="T3" fmla="*/ 76 h 106"/>
                <a:gd name="T4" fmla="*/ 174 w 227"/>
                <a:gd name="T5" fmla="*/ 0 h 106"/>
                <a:gd name="T6" fmla="*/ 0 w 227"/>
                <a:gd name="T7" fmla="*/ 30 h 106"/>
                <a:gd name="T8" fmla="*/ 8 w 227"/>
                <a:gd name="T9" fmla="*/ 68 h 106"/>
                <a:gd name="T10" fmla="*/ 30 w 227"/>
                <a:gd name="T11" fmla="*/ 30 h 106"/>
                <a:gd name="T12" fmla="*/ 53 w 227"/>
                <a:gd name="T13" fmla="*/ 38 h 106"/>
                <a:gd name="T14" fmla="*/ 61 w 227"/>
                <a:gd name="T15" fmla="*/ 23 h 106"/>
                <a:gd name="T16" fmla="*/ 76 w 227"/>
                <a:gd name="T17" fmla="*/ 23 h 106"/>
                <a:gd name="T18" fmla="*/ 91 w 227"/>
                <a:gd name="T19" fmla="*/ 45 h 106"/>
                <a:gd name="T20" fmla="*/ 121 w 227"/>
                <a:gd name="T21" fmla="*/ 60 h 106"/>
                <a:gd name="T22" fmla="*/ 129 w 227"/>
                <a:gd name="T23" fmla="*/ 60 h 106"/>
                <a:gd name="T24" fmla="*/ 129 w 227"/>
                <a:gd name="T25" fmla="*/ 68 h 106"/>
                <a:gd name="T26" fmla="*/ 121 w 227"/>
                <a:gd name="T27" fmla="*/ 98 h 106"/>
                <a:gd name="T28" fmla="*/ 136 w 227"/>
                <a:gd name="T29" fmla="*/ 98 h 106"/>
                <a:gd name="T30" fmla="*/ 136 w 227"/>
                <a:gd name="T31" fmla="*/ 91 h 106"/>
                <a:gd name="T32" fmla="*/ 174 w 227"/>
                <a:gd name="T33" fmla="*/ 106 h 106"/>
                <a:gd name="T34" fmla="*/ 167 w 227"/>
                <a:gd name="T35" fmla="*/ 91 h 106"/>
                <a:gd name="T36" fmla="*/ 144 w 227"/>
                <a:gd name="T37" fmla="*/ 83 h 106"/>
                <a:gd name="T38" fmla="*/ 144 w 227"/>
                <a:gd name="T39" fmla="*/ 76 h 106"/>
                <a:gd name="T40" fmla="*/ 167 w 227"/>
                <a:gd name="T41" fmla="*/ 91 h 106"/>
                <a:gd name="T42" fmla="*/ 144 w 227"/>
                <a:gd name="T43" fmla="*/ 53 h 106"/>
                <a:gd name="T44" fmla="*/ 152 w 227"/>
                <a:gd name="T45" fmla="*/ 53 h 106"/>
                <a:gd name="T46" fmla="*/ 152 w 227"/>
                <a:gd name="T47" fmla="*/ 45 h 106"/>
                <a:gd name="T48" fmla="*/ 144 w 227"/>
                <a:gd name="T49" fmla="*/ 38 h 106"/>
                <a:gd name="T50" fmla="*/ 152 w 227"/>
                <a:gd name="T51" fmla="*/ 38 h 106"/>
                <a:gd name="T52" fmla="*/ 159 w 227"/>
                <a:gd name="T53" fmla="*/ 15 h 106"/>
                <a:gd name="T54" fmla="*/ 159 w 227"/>
                <a:gd name="T55" fmla="*/ 23 h 106"/>
                <a:gd name="T56" fmla="*/ 159 w 227"/>
                <a:gd name="T57" fmla="*/ 7 h 106"/>
                <a:gd name="T58" fmla="*/ 167 w 227"/>
                <a:gd name="T59" fmla="*/ 7 h 106"/>
                <a:gd name="T60" fmla="*/ 167 w 227"/>
                <a:gd name="T61" fmla="*/ 23 h 106"/>
                <a:gd name="T62" fmla="*/ 174 w 227"/>
                <a:gd name="T63" fmla="*/ 23 h 106"/>
                <a:gd name="T64" fmla="*/ 167 w 227"/>
                <a:gd name="T65" fmla="*/ 23 h 106"/>
                <a:gd name="T66" fmla="*/ 159 w 227"/>
                <a:gd name="T67" fmla="*/ 38 h 106"/>
                <a:gd name="T68" fmla="*/ 174 w 227"/>
                <a:gd name="T69" fmla="*/ 38 h 106"/>
                <a:gd name="T70" fmla="*/ 167 w 227"/>
                <a:gd name="T71" fmla="*/ 53 h 106"/>
                <a:gd name="T72" fmla="*/ 174 w 227"/>
                <a:gd name="T73" fmla="*/ 60 h 106"/>
                <a:gd name="T74" fmla="*/ 167 w 227"/>
                <a:gd name="T75" fmla="*/ 60 h 106"/>
                <a:gd name="T76" fmla="*/ 167 w 227"/>
                <a:gd name="T77" fmla="*/ 68 h 106"/>
                <a:gd name="T78" fmla="*/ 174 w 227"/>
                <a:gd name="T79" fmla="*/ 60 h 106"/>
                <a:gd name="T80" fmla="*/ 174 w 227"/>
                <a:gd name="T81" fmla="*/ 68 h 106"/>
                <a:gd name="T82" fmla="*/ 167 w 227"/>
                <a:gd name="T83" fmla="*/ 68 h 106"/>
                <a:gd name="T84" fmla="*/ 174 w 227"/>
                <a:gd name="T85" fmla="*/ 76 h 106"/>
                <a:gd name="T86" fmla="*/ 167 w 227"/>
                <a:gd name="T87" fmla="*/ 83 h 106"/>
                <a:gd name="T88" fmla="*/ 189 w 227"/>
                <a:gd name="T89" fmla="*/ 83 h 106"/>
                <a:gd name="T90" fmla="*/ 197 w 227"/>
                <a:gd name="T91" fmla="*/ 98 h 106"/>
                <a:gd name="T92" fmla="*/ 189 w 227"/>
                <a:gd name="T93" fmla="*/ 106 h 106"/>
                <a:gd name="T94" fmla="*/ 205 w 227"/>
                <a:gd name="T95" fmla="*/ 106 h 106"/>
                <a:gd name="T96" fmla="*/ 220 w 227"/>
                <a:gd name="T97" fmla="*/ 98 h 106"/>
                <a:gd name="T98" fmla="*/ 227 w 227"/>
                <a:gd name="T99"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106">
                  <a:moveTo>
                    <a:pt x="227" y="68"/>
                  </a:moveTo>
                  <a:lnTo>
                    <a:pt x="197" y="76"/>
                  </a:lnTo>
                  <a:lnTo>
                    <a:pt x="174" y="0"/>
                  </a:lnTo>
                  <a:lnTo>
                    <a:pt x="0" y="30"/>
                  </a:lnTo>
                  <a:lnTo>
                    <a:pt x="8" y="68"/>
                  </a:lnTo>
                  <a:lnTo>
                    <a:pt x="30" y="30"/>
                  </a:lnTo>
                  <a:lnTo>
                    <a:pt x="53" y="38"/>
                  </a:lnTo>
                  <a:lnTo>
                    <a:pt x="61" y="23"/>
                  </a:lnTo>
                  <a:lnTo>
                    <a:pt x="76" y="23"/>
                  </a:lnTo>
                  <a:lnTo>
                    <a:pt x="91" y="45"/>
                  </a:lnTo>
                  <a:lnTo>
                    <a:pt x="121" y="60"/>
                  </a:lnTo>
                  <a:lnTo>
                    <a:pt x="129" y="60"/>
                  </a:lnTo>
                  <a:lnTo>
                    <a:pt x="129" y="68"/>
                  </a:lnTo>
                  <a:lnTo>
                    <a:pt x="121" y="98"/>
                  </a:lnTo>
                  <a:lnTo>
                    <a:pt x="136" y="98"/>
                  </a:lnTo>
                  <a:lnTo>
                    <a:pt x="136" y="91"/>
                  </a:lnTo>
                  <a:lnTo>
                    <a:pt x="174" y="106"/>
                  </a:lnTo>
                  <a:lnTo>
                    <a:pt x="167" y="91"/>
                  </a:lnTo>
                  <a:lnTo>
                    <a:pt x="144" y="83"/>
                  </a:lnTo>
                  <a:lnTo>
                    <a:pt x="144" y="76"/>
                  </a:lnTo>
                  <a:lnTo>
                    <a:pt x="167" y="91"/>
                  </a:lnTo>
                  <a:lnTo>
                    <a:pt x="144" y="53"/>
                  </a:lnTo>
                  <a:lnTo>
                    <a:pt x="152" y="53"/>
                  </a:lnTo>
                  <a:lnTo>
                    <a:pt x="152" y="45"/>
                  </a:lnTo>
                  <a:lnTo>
                    <a:pt x="144" y="38"/>
                  </a:lnTo>
                  <a:lnTo>
                    <a:pt x="152" y="38"/>
                  </a:lnTo>
                  <a:lnTo>
                    <a:pt x="159" y="15"/>
                  </a:lnTo>
                  <a:lnTo>
                    <a:pt x="159" y="23"/>
                  </a:lnTo>
                  <a:lnTo>
                    <a:pt x="159" y="7"/>
                  </a:lnTo>
                  <a:lnTo>
                    <a:pt x="167" y="7"/>
                  </a:lnTo>
                  <a:lnTo>
                    <a:pt x="167" y="23"/>
                  </a:lnTo>
                  <a:lnTo>
                    <a:pt x="174" y="23"/>
                  </a:lnTo>
                  <a:lnTo>
                    <a:pt x="167" y="23"/>
                  </a:lnTo>
                  <a:lnTo>
                    <a:pt x="159" y="38"/>
                  </a:lnTo>
                  <a:lnTo>
                    <a:pt x="174" y="38"/>
                  </a:lnTo>
                  <a:lnTo>
                    <a:pt x="167" y="53"/>
                  </a:lnTo>
                  <a:lnTo>
                    <a:pt x="174" y="60"/>
                  </a:lnTo>
                  <a:lnTo>
                    <a:pt x="167" y="60"/>
                  </a:lnTo>
                  <a:lnTo>
                    <a:pt x="167" y="68"/>
                  </a:lnTo>
                  <a:lnTo>
                    <a:pt x="174" y="60"/>
                  </a:lnTo>
                  <a:lnTo>
                    <a:pt x="174" y="68"/>
                  </a:lnTo>
                  <a:lnTo>
                    <a:pt x="167" y="68"/>
                  </a:lnTo>
                  <a:lnTo>
                    <a:pt x="174" y="76"/>
                  </a:lnTo>
                  <a:lnTo>
                    <a:pt x="167" y="83"/>
                  </a:lnTo>
                  <a:lnTo>
                    <a:pt x="189" y="83"/>
                  </a:lnTo>
                  <a:lnTo>
                    <a:pt x="197" y="98"/>
                  </a:lnTo>
                  <a:lnTo>
                    <a:pt x="189" y="106"/>
                  </a:lnTo>
                  <a:lnTo>
                    <a:pt x="205" y="106"/>
                  </a:lnTo>
                  <a:lnTo>
                    <a:pt x="220" y="98"/>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3" name="Freeform 64"/>
            <p:cNvSpPr>
              <a:spLocks/>
            </p:cNvSpPr>
            <p:nvPr/>
          </p:nvSpPr>
          <p:spPr bwMode="auto">
            <a:xfrm>
              <a:off x="3701" y="1982"/>
              <a:ext cx="227" cy="106"/>
            </a:xfrm>
            <a:custGeom>
              <a:avLst/>
              <a:gdLst>
                <a:gd name="T0" fmla="*/ 227 w 227"/>
                <a:gd name="T1" fmla="*/ 68 h 106"/>
                <a:gd name="T2" fmla="*/ 197 w 227"/>
                <a:gd name="T3" fmla="*/ 76 h 106"/>
                <a:gd name="T4" fmla="*/ 174 w 227"/>
                <a:gd name="T5" fmla="*/ 0 h 106"/>
                <a:gd name="T6" fmla="*/ 0 w 227"/>
                <a:gd name="T7" fmla="*/ 30 h 106"/>
                <a:gd name="T8" fmla="*/ 8 w 227"/>
                <a:gd name="T9" fmla="*/ 68 h 106"/>
                <a:gd name="T10" fmla="*/ 30 w 227"/>
                <a:gd name="T11" fmla="*/ 30 h 106"/>
                <a:gd name="T12" fmla="*/ 53 w 227"/>
                <a:gd name="T13" fmla="*/ 38 h 106"/>
                <a:gd name="T14" fmla="*/ 61 w 227"/>
                <a:gd name="T15" fmla="*/ 23 h 106"/>
                <a:gd name="T16" fmla="*/ 76 w 227"/>
                <a:gd name="T17" fmla="*/ 23 h 106"/>
                <a:gd name="T18" fmla="*/ 91 w 227"/>
                <a:gd name="T19" fmla="*/ 45 h 106"/>
                <a:gd name="T20" fmla="*/ 121 w 227"/>
                <a:gd name="T21" fmla="*/ 60 h 106"/>
                <a:gd name="T22" fmla="*/ 129 w 227"/>
                <a:gd name="T23" fmla="*/ 60 h 106"/>
                <a:gd name="T24" fmla="*/ 129 w 227"/>
                <a:gd name="T25" fmla="*/ 68 h 106"/>
                <a:gd name="T26" fmla="*/ 121 w 227"/>
                <a:gd name="T27" fmla="*/ 98 h 106"/>
                <a:gd name="T28" fmla="*/ 136 w 227"/>
                <a:gd name="T29" fmla="*/ 98 h 106"/>
                <a:gd name="T30" fmla="*/ 136 w 227"/>
                <a:gd name="T31" fmla="*/ 91 h 106"/>
                <a:gd name="T32" fmla="*/ 174 w 227"/>
                <a:gd name="T33" fmla="*/ 106 h 106"/>
                <a:gd name="T34" fmla="*/ 167 w 227"/>
                <a:gd name="T35" fmla="*/ 91 h 106"/>
                <a:gd name="T36" fmla="*/ 144 w 227"/>
                <a:gd name="T37" fmla="*/ 83 h 106"/>
                <a:gd name="T38" fmla="*/ 144 w 227"/>
                <a:gd name="T39" fmla="*/ 76 h 106"/>
                <a:gd name="T40" fmla="*/ 167 w 227"/>
                <a:gd name="T41" fmla="*/ 91 h 106"/>
                <a:gd name="T42" fmla="*/ 144 w 227"/>
                <a:gd name="T43" fmla="*/ 53 h 106"/>
                <a:gd name="T44" fmla="*/ 152 w 227"/>
                <a:gd name="T45" fmla="*/ 53 h 106"/>
                <a:gd name="T46" fmla="*/ 152 w 227"/>
                <a:gd name="T47" fmla="*/ 45 h 106"/>
                <a:gd name="T48" fmla="*/ 144 w 227"/>
                <a:gd name="T49" fmla="*/ 38 h 106"/>
                <a:gd name="T50" fmla="*/ 152 w 227"/>
                <a:gd name="T51" fmla="*/ 38 h 106"/>
                <a:gd name="T52" fmla="*/ 159 w 227"/>
                <a:gd name="T53" fmla="*/ 15 h 106"/>
                <a:gd name="T54" fmla="*/ 159 w 227"/>
                <a:gd name="T55" fmla="*/ 23 h 106"/>
                <a:gd name="T56" fmla="*/ 159 w 227"/>
                <a:gd name="T57" fmla="*/ 7 h 106"/>
                <a:gd name="T58" fmla="*/ 167 w 227"/>
                <a:gd name="T59" fmla="*/ 7 h 106"/>
                <a:gd name="T60" fmla="*/ 167 w 227"/>
                <a:gd name="T61" fmla="*/ 23 h 106"/>
                <a:gd name="T62" fmla="*/ 174 w 227"/>
                <a:gd name="T63" fmla="*/ 23 h 106"/>
                <a:gd name="T64" fmla="*/ 167 w 227"/>
                <a:gd name="T65" fmla="*/ 23 h 106"/>
                <a:gd name="T66" fmla="*/ 159 w 227"/>
                <a:gd name="T67" fmla="*/ 38 h 106"/>
                <a:gd name="T68" fmla="*/ 174 w 227"/>
                <a:gd name="T69" fmla="*/ 38 h 106"/>
                <a:gd name="T70" fmla="*/ 167 w 227"/>
                <a:gd name="T71" fmla="*/ 53 h 106"/>
                <a:gd name="T72" fmla="*/ 174 w 227"/>
                <a:gd name="T73" fmla="*/ 60 h 106"/>
                <a:gd name="T74" fmla="*/ 167 w 227"/>
                <a:gd name="T75" fmla="*/ 60 h 106"/>
                <a:gd name="T76" fmla="*/ 167 w 227"/>
                <a:gd name="T77" fmla="*/ 68 h 106"/>
                <a:gd name="T78" fmla="*/ 174 w 227"/>
                <a:gd name="T79" fmla="*/ 60 h 106"/>
                <a:gd name="T80" fmla="*/ 174 w 227"/>
                <a:gd name="T81" fmla="*/ 68 h 106"/>
                <a:gd name="T82" fmla="*/ 167 w 227"/>
                <a:gd name="T83" fmla="*/ 68 h 106"/>
                <a:gd name="T84" fmla="*/ 174 w 227"/>
                <a:gd name="T85" fmla="*/ 76 h 106"/>
                <a:gd name="T86" fmla="*/ 167 w 227"/>
                <a:gd name="T87" fmla="*/ 83 h 106"/>
                <a:gd name="T88" fmla="*/ 189 w 227"/>
                <a:gd name="T89" fmla="*/ 83 h 106"/>
                <a:gd name="T90" fmla="*/ 197 w 227"/>
                <a:gd name="T91" fmla="*/ 98 h 106"/>
                <a:gd name="T92" fmla="*/ 189 w 227"/>
                <a:gd name="T93" fmla="*/ 106 h 106"/>
                <a:gd name="T94" fmla="*/ 205 w 227"/>
                <a:gd name="T95" fmla="*/ 106 h 106"/>
                <a:gd name="T96" fmla="*/ 220 w 227"/>
                <a:gd name="T97" fmla="*/ 98 h 106"/>
                <a:gd name="T98" fmla="*/ 227 w 227"/>
                <a:gd name="T99" fmla="*/ 68 h 106"/>
                <a:gd name="T100" fmla="*/ 227 w 227"/>
                <a:gd name="T101"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74" y="0"/>
                  </a:lnTo>
                  <a:lnTo>
                    <a:pt x="0" y="30"/>
                  </a:lnTo>
                  <a:lnTo>
                    <a:pt x="8" y="68"/>
                  </a:lnTo>
                  <a:lnTo>
                    <a:pt x="30" y="30"/>
                  </a:lnTo>
                  <a:lnTo>
                    <a:pt x="53" y="38"/>
                  </a:lnTo>
                  <a:lnTo>
                    <a:pt x="61" y="23"/>
                  </a:lnTo>
                  <a:lnTo>
                    <a:pt x="76" y="23"/>
                  </a:lnTo>
                  <a:lnTo>
                    <a:pt x="91" y="45"/>
                  </a:lnTo>
                  <a:lnTo>
                    <a:pt x="121" y="60"/>
                  </a:lnTo>
                  <a:lnTo>
                    <a:pt x="129" y="60"/>
                  </a:lnTo>
                  <a:lnTo>
                    <a:pt x="129" y="68"/>
                  </a:lnTo>
                  <a:lnTo>
                    <a:pt x="121" y="98"/>
                  </a:lnTo>
                  <a:lnTo>
                    <a:pt x="136" y="98"/>
                  </a:lnTo>
                  <a:lnTo>
                    <a:pt x="136" y="91"/>
                  </a:lnTo>
                  <a:lnTo>
                    <a:pt x="174" y="106"/>
                  </a:lnTo>
                  <a:lnTo>
                    <a:pt x="167" y="91"/>
                  </a:lnTo>
                  <a:lnTo>
                    <a:pt x="144" y="83"/>
                  </a:lnTo>
                  <a:lnTo>
                    <a:pt x="144" y="76"/>
                  </a:lnTo>
                  <a:lnTo>
                    <a:pt x="167" y="91"/>
                  </a:lnTo>
                  <a:lnTo>
                    <a:pt x="144" y="53"/>
                  </a:lnTo>
                  <a:lnTo>
                    <a:pt x="152" y="53"/>
                  </a:lnTo>
                  <a:lnTo>
                    <a:pt x="152" y="45"/>
                  </a:lnTo>
                  <a:lnTo>
                    <a:pt x="144" y="38"/>
                  </a:lnTo>
                  <a:lnTo>
                    <a:pt x="152" y="38"/>
                  </a:lnTo>
                  <a:lnTo>
                    <a:pt x="159" y="15"/>
                  </a:lnTo>
                  <a:lnTo>
                    <a:pt x="159" y="23"/>
                  </a:lnTo>
                  <a:lnTo>
                    <a:pt x="159" y="7"/>
                  </a:lnTo>
                  <a:lnTo>
                    <a:pt x="167" y="7"/>
                  </a:lnTo>
                  <a:lnTo>
                    <a:pt x="167" y="23"/>
                  </a:lnTo>
                  <a:lnTo>
                    <a:pt x="174" y="23"/>
                  </a:lnTo>
                  <a:lnTo>
                    <a:pt x="167" y="23"/>
                  </a:lnTo>
                  <a:lnTo>
                    <a:pt x="159" y="38"/>
                  </a:lnTo>
                  <a:lnTo>
                    <a:pt x="174" y="38"/>
                  </a:lnTo>
                  <a:lnTo>
                    <a:pt x="167" y="53"/>
                  </a:lnTo>
                  <a:lnTo>
                    <a:pt x="174" y="60"/>
                  </a:lnTo>
                  <a:lnTo>
                    <a:pt x="167" y="60"/>
                  </a:lnTo>
                  <a:lnTo>
                    <a:pt x="167" y="68"/>
                  </a:lnTo>
                  <a:lnTo>
                    <a:pt x="174" y="60"/>
                  </a:lnTo>
                  <a:lnTo>
                    <a:pt x="174" y="68"/>
                  </a:lnTo>
                  <a:lnTo>
                    <a:pt x="167" y="68"/>
                  </a:lnTo>
                  <a:lnTo>
                    <a:pt x="174" y="76"/>
                  </a:lnTo>
                  <a:lnTo>
                    <a:pt x="167" y="83"/>
                  </a:lnTo>
                  <a:lnTo>
                    <a:pt x="189" y="83"/>
                  </a:lnTo>
                  <a:lnTo>
                    <a:pt x="197" y="98"/>
                  </a:lnTo>
                  <a:lnTo>
                    <a:pt x="189" y="106"/>
                  </a:lnTo>
                  <a:lnTo>
                    <a:pt x="205" y="106"/>
                  </a:lnTo>
                  <a:lnTo>
                    <a:pt x="220"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54" name="Freeform 65"/>
            <p:cNvSpPr>
              <a:spLocks/>
            </p:cNvSpPr>
            <p:nvPr/>
          </p:nvSpPr>
          <p:spPr bwMode="auto">
            <a:xfrm>
              <a:off x="3951" y="1732"/>
              <a:ext cx="166" cy="91"/>
            </a:xfrm>
            <a:custGeom>
              <a:avLst/>
              <a:gdLst>
                <a:gd name="T0" fmla="*/ 151 w 166"/>
                <a:gd name="T1" fmla="*/ 45 h 91"/>
                <a:gd name="T2" fmla="*/ 144 w 166"/>
                <a:gd name="T3" fmla="*/ 45 h 91"/>
                <a:gd name="T4" fmla="*/ 159 w 166"/>
                <a:gd name="T5" fmla="*/ 53 h 91"/>
                <a:gd name="T6" fmla="*/ 151 w 166"/>
                <a:gd name="T7" fmla="*/ 68 h 91"/>
                <a:gd name="T8" fmla="*/ 129 w 166"/>
                <a:gd name="T9" fmla="*/ 53 h 91"/>
                <a:gd name="T10" fmla="*/ 121 w 166"/>
                <a:gd name="T11" fmla="*/ 38 h 91"/>
                <a:gd name="T12" fmla="*/ 106 w 166"/>
                <a:gd name="T13" fmla="*/ 38 h 91"/>
                <a:gd name="T14" fmla="*/ 121 w 166"/>
                <a:gd name="T15" fmla="*/ 15 h 91"/>
                <a:gd name="T16" fmla="*/ 106 w 166"/>
                <a:gd name="T17" fmla="*/ 7 h 91"/>
                <a:gd name="T18" fmla="*/ 106 w 166"/>
                <a:gd name="T19" fmla="*/ 0 h 91"/>
                <a:gd name="T20" fmla="*/ 91 w 166"/>
                <a:gd name="T21" fmla="*/ 15 h 91"/>
                <a:gd name="T22" fmla="*/ 38 w 166"/>
                <a:gd name="T23" fmla="*/ 30 h 91"/>
                <a:gd name="T24" fmla="*/ 0 w 166"/>
                <a:gd name="T25" fmla="*/ 38 h 91"/>
                <a:gd name="T26" fmla="*/ 0 w 166"/>
                <a:gd name="T27" fmla="*/ 83 h 91"/>
                <a:gd name="T28" fmla="*/ 76 w 166"/>
                <a:gd name="T29" fmla="*/ 68 h 91"/>
                <a:gd name="T30" fmla="*/ 98 w 166"/>
                <a:gd name="T31" fmla="*/ 60 h 91"/>
                <a:gd name="T32" fmla="*/ 98 w 166"/>
                <a:gd name="T33" fmla="*/ 76 h 91"/>
                <a:gd name="T34" fmla="*/ 113 w 166"/>
                <a:gd name="T35" fmla="*/ 76 h 91"/>
                <a:gd name="T36" fmla="*/ 113 w 166"/>
                <a:gd name="T37" fmla="*/ 91 h 91"/>
                <a:gd name="T38" fmla="*/ 136 w 166"/>
                <a:gd name="T39" fmla="*/ 68 h 91"/>
                <a:gd name="T40" fmla="*/ 136 w 166"/>
                <a:gd name="T41" fmla="*/ 83 h 91"/>
                <a:gd name="T42" fmla="*/ 166 w 166"/>
                <a:gd name="T43" fmla="*/ 68 h 91"/>
                <a:gd name="T44" fmla="*/ 159 w 166"/>
                <a:gd name="T45" fmla="*/ 60 h 91"/>
                <a:gd name="T46" fmla="*/ 151 w 166"/>
                <a:gd name="T47"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91">
                  <a:moveTo>
                    <a:pt x="151" y="45"/>
                  </a:moveTo>
                  <a:lnTo>
                    <a:pt x="144" y="45"/>
                  </a:lnTo>
                  <a:lnTo>
                    <a:pt x="159" y="53"/>
                  </a:lnTo>
                  <a:lnTo>
                    <a:pt x="151" y="68"/>
                  </a:lnTo>
                  <a:lnTo>
                    <a:pt x="129" y="53"/>
                  </a:lnTo>
                  <a:lnTo>
                    <a:pt x="121" y="38"/>
                  </a:lnTo>
                  <a:lnTo>
                    <a:pt x="106" y="38"/>
                  </a:lnTo>
                  <a:lnTo>
                    <a:pt x="121" y="15"/>
                  </a:lnTo>
                  <a:lnTo>
                    <a:pt x="106" y="7"/>
                  </a:lnTo>
                  <a:lnTo>
                    <a:pt x="106" y="0"/>
                  </a:lnTo>
                  <a:lnTo>
                    <a:pt x="91" y="15"/>
                  </a:lnTo>
                  <a:lnTo>
                    <a:pt x="38" y="30"/>
                  </a:lnTo>
                  <a:lnTo>
                    <a:pt x="0" y="38"/>
                  </a:lnTo>
                  <a:lnTo>
                    <a:pt x="0" y="83"/>
                  </a:lnTo>
                  <a:lnTo>
                    <a:pt x="76" y="68"/>
                  </a:lnTo>
                  <a:lnTo>
                    <a:pt x="98" y="60"/>
                  </a:lnTo>
                  <a:lnTo>
                    <a:pt x="98" y="76"/>
                  </a:lnTo>
                  <a:lnTo>
                    <a:pt x="113" y="76"/>
                  </a:lnTo>
                  <a:lnTo>
                    <a:pt x="113" y="91"/>
                  </a:lnTo>
                  <a:lnTo>
                    <a:pt x="136" y="68"/>
                  </a:lnTo>
                  <a:lnTo>
                    <a:pt x="136" y="83"/>
                  </a:lnTo>
                  <a:lnTo>
                    <a:pt x="166" y="68"/>
                  </a:lnTo>
                  <a:lnTo>
                    <a:pt x="159" y="60"/>
                  </a:lnTo>
                  <a:lnTo>
                    <a:pt x="151" y="4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5" name="Freeform 66"/>
            <p:cNvSpPr>
              <a:spLocks/>
            </p:cNvSpPr>
            <p:nvPr/>
          </p:nvSpPr>
          <p:spPr bwMode="auto">
            <a:xfrm>
              <a:off x="3951" y="1732"/>
              <a:ext cx="166" cy="91"/>
            </a:xfrm>
            <a:custGeom>
              <a:avLst/>
              <a:gdLst>
                <a:gd name="T0" fmla="*/ 151 w 166"/>
                <a:gd name="T1" fmla="*/ 45 h 91"/>
                <a:gd name="T2" fmla="*/ 144 w 166"/>
                <a:gd name="T3" fmla="*/ 45 h 91"/>
                <a:gd name="T4" fmla="*/ 159 w 166"/>
                <a:gd name="T5" fmla="*/ 53 h 91"/>
                <a:gd name="T6" fmla="*/ 151 w 166"/>
                <a:gd name="T7" fmla="*/ 68 h 91"/>
                <a:gd name="T8" fmla="*/ 129 w 166"/>
                <a:gd name="T9" fmla="*/ 53 h 91"/>
                <a:gd name="T10" fmla="*/ 121 w 166"/>
                <a:gd name="T11" fmla="*/ 38 h 91"/>
                <a:gd name="T12" fmla="*/ 106 w 166"/>
                <a:gd name="T13" fmla="*/ 38 h 91"/>
                <a:gd name="T14" fmla="*/ 121 w 166"/>
                <a:gd name="T15" fmla="*/ 15 h 91"/>
                <a:gd name="T16" fmla="*/ 106 w 166"/>
                <a:gd name="T17" fmla="*/ 7 h 91"/>
                <a:gd name="T18" fmla="*/ 106 w 166"/>
                <a:gd name="T19" fmla="*/ 0 h 91"/>
                <a:gd name="T20" fmla="*/ 91 w 166"/>
                <a:gd name="T21" fmla="*/ 15 h 91"/>
                <a:gd name="T22" fmla="*/ 38 w 166"/>
                <a:gd name="T23" fmla="*/ 30 h 91"/>
                <a:gd name="T24" fmla="*/ 0 w 166"/>
                <a:gd name="T25" fmla="*/ 38 h 91"/>
                <a:gd name="T26" fmla="*/ 0 w 166"/>
                <a:gd name="T27" fmla="*/ 83 h 91"/>
                <a:gd name="T28" fmla="*/ 76 w 166"/>
                <a:gd name="T29" fmla="*/ 68 h 91"/>
                <a:gd name="T30" fmla="*/ 98 w 166"/>
                <a:gd name="T31" fmla="*/ 60 h 91"/>
                <a:gd name="T32" fmla="*/ 98 w 166"/>
                <a:gd name="T33" fmla="*/ 76 h 91"/>
                <a:gd name="T34" fmla="*/ 113 w 166"/>
                <a:gd name="T35" fmla="*/ 76 h 91"/>
                <a:gd name="T36" fmla="*/ 113 w 166"/>
                <a:gd name="T37" fmla="*/ 91 h 91"/>
                <a:gd name="T38" fmla="*/ 136 w 166"/>
                <a:gd name="T39" fmla="*/ 68 h 91"/>
                <a:gd name="T40" fmla="*/ 136 w 166"/>
                <a:gd name="T41" fmla="*/ 83 h 91"/>
                <a:gd name="T42" fmla="*/ 166 w 166"/>
                <a:gd name="T43" fmla="*/ 68 h 91"/>
                <a:gd name="T44" fmla="*/ 159 w 166"/>
                <a:gd name="T45" fmla="*/ 60 h 91"/>
                <a:gd name="T46" fmla="*/ 151 w 166"/>
                <a:gd name="T47" fmla="*/ 45 h 91"/>
                <a:gd name="T48" fmla="*/ 151 w 166"/>
                <a:gd name="T49"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91">
                  <a:moveTo>
                    <a:pt x="151" y="45"/>
                  </a:moveTo>
                  <a:lnTo>
                    <a:pt x="144" y="45"/>
                  </a:lnTo>
                  <a:lnTo>
                    <a:pt x="159" y="53"/>
                  </a:lnTo>
                  <a:lnTo>
                    <a:pt x="151" y="68"/>
                  </a:lnTo>
                  <a:lnTo>
                    <a:pt x="129" y="53"/>
                  </a:lnTo>
                  <a:lnTo>
                    <a:pt x="121" y="38"/>
                  </a:lnTo>
                  <a:lnTo>
                    <a:pt x="106" y="38"/>
                  </a:lnTo>
                  <a:lnTo>
                    <a:pt x="121" y="15"/>
                  </a:lnTo>
                  <a:lnTo>
                    <a:pt x="106" y="7"/>
                  </a:lnTo>
                  <a:lnTo>
                    <a:pt x="106" y="0"/>
                  </a:lnTo>
                  <a:lnTo>
                    <a:pt x="91" y="15"/>
                  </a:lnTo>
                  <a:lnTo>
                    <a:pt x="38" y="30"/>
                  </a:lnTo>
                  <a:lnTo>
                    <a:pt x="0" y="38"/>
                  </a:lnTo>
                  <a:lnTo>
                    <a:pt x="0" y="83"/>
                  </a:lnTo>
                  <a:lnTo>
                    <a:pt x="76" y="68"/>
                  </a:lnTo>
                  <a:lnTo>
                    <a:pt x="98" y="60"/>
                  </a:lnTo>
                  <a:lnTo>
                    <a:pt x="98" y="76"/>
                  </a:lnTo>
                  <a:lnTo>
                    <a:pt x="113" y="76"/>
                  </a:lnTo>
                  <a:lnTo>
                    <a:pt x="113" y="91"/>
                  </a:lnTo>
                  <a:lnTo>
                    <a:pt x="136" y="68"/>
                  </a:lnTo>
                  <a:lnTo>
                    <a:pt x="136" y="83"/>
                  </a:lnTo>
                  <a:lnTo>
                    <a:pt x="166" y="68"/>
                  </a:lnTo>
                  <a:lnTo>
                    <a:pt x="159" y="60"/>
                  </a:lnTo>
                  <a:lnTo>
                    <a:pt x="151" y="45"/>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56" name="Freeform 67"/>
            <p:cNvSpPr>
              <a:spLocks/>
            </p:cNvSpPr>
            <p:nvPr/>
          </p:nvSpPr>
          <p:spPr bwMode="auto">
            <a:xfrm>
              <a:off x="3149" y="1580"/>
              <a:ext cx="295" cy="144"/>
            </a:xfrm>
            <a:custGeom>
              <a:avLst/>
              <a:gdLst>
                <a:gd name="T0" fmla="*/ 272 w 295"/>
                <a:gd name="T1" fmla="*/ 61 h 144"/>
                <a:gd name="T2" fmla="*/ 272 w 295"/>
                <a:gd name="T3" fmla="*/ 46 h 144"/>
                <a:gd name="T4" fmla="*/ 242 w 295"/>
                <a:gd name="T5" fmla="*/ 46 h 144"/>
                <a:gd name="T6" fmla="*/ 242 w 295"/>
                <a:gd name="T7" fmla="*/ 31 h 144"/>
                <a:gd name="T8" fmla="*/ 189 w 295"/>
                <a:gd name="T9" fmla="*/ 46 h 144"/>
                <a:gd name="T10" fmla="*/ 166 w 295"/>
                <a:gd name="T11" fmla="*/ 61 h 144"/>
                <a:gd name="T12" fmla="*/ 136 w 295"/>
                <a:gd name="T13" fmla="*/ 61 h 144"/>
                <a:gd name="T14" fmla="*/ 113 w 295"/>
                <a:gd name="T15" fmla="*/ 38 h 144"/>
                <a:gd name="T16" fmla="*/ 98 w 295"/>
                <a:gd name="T17" fmla="*/ 31 h 144"/>
                <a:gd name="T18" fmla="*/ 91 w 295"/>
                <a:gd name="T19" fmla="*/ 46 h 144"/>
                <a:gd name="T20" fmla="*/ 98 w 295"/>
                <a:gd name="T21" fmla="*/ 15 h 144"/>
                <a:gd name="T22" fmla="*/ 113 w 295"/>
                <a:gd name="T23" fmla="*/ 0 h 144"/>
                <a:gd name="T24" fmla="*/ 106 w 295"/>
                <a:gd name="T25" fmla="*/ 0 h 144"/>
                <a:gd name="T26" fmla="*/ 60 w 295"/>
                <a:gd name="T27" fmla="*/ 31 h 144"/>
                <a:gd name="T28" fmla="*/ 0 w 295"/>
                <a:gd name="T29" fmla="*/ 61 h 144"/>
                <a:gd name="T30" fmla="*/ 22 w 295"/>
                <a:gd name="T31" fmla="*/ 76 h 144"/>
                <a:gd name="T32" fmla="*/ 106 w 295"/>
                <a:gd name="T33" fmla="*/ 99 h 144"/>
                <a:gd name="T34" fmla="*/ 106 w 295"/>
                <a:gd name="T35" fmla="*/ 106 h 144"/>
                <a:gd name="T36" fmla="*/ 121 w 295"/>
                <a:gd name="T37" fmla="*/ 114 h 144"/>
                <a:gd name="T38" fmla="*/ 121 w 295"/>
                <a:gd name="T39" fmla="*/ 129 h 144"/>
                <a:gd name="T40" fmla="*/ 128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4 h 144"/>
                <a:gd name="T52" fmla="*/ 189 w 295"/>
                <a:gd name="T53" fmla="*/ 91 h 144"/>
                <a:gd name="T54" fmla="*/ 212 w 295"/>
                <a:gd name="T55" fmla="*/ 84 h 144"/>
                <a:gd name="T56" fmla="*/ 219 w 295"/>
                <a:gd name="T57" fmla="*/ 76 h 144"/>
                <a:gd name="T58" fmla="*/ 257 w 295"/>
                <a:gd name="T59" fmla="*/ 91 h 144"/>
                <a:gd name="T60" fmla="*/ 257 w 295"/>
                <a:gd name="T61" fmla="*/ 76 h 144"/>
                <a:gd name="T62" fmla="*/ 295 w 295"/>
                <a:gd name="T63" fmla="*/ 76 h 144"/>
                <a:gd name="T64" fmla="*/ 272 w 295"/>
                <a:gd name="T65" fmla="*/ 6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144">
                  <a:moveTo>
                    <a:pt x="272" y="61"/>
                  </a:moveTo>
                  <a:lnTo>
                    <a:pt x="272" y="46"/>
                  </a:lnTo>
                  <a:lnTo>
                    <a:pt x="242" y="46"/>
                  </a:lnTo>
                  <a:lnTo>
                    <a:pt x="242" y="31"/>
                  </a:lnTo>
                  <a:lnTo>
                    <a:pt x="189" y="46"/>
                  </a:lnTo>
                  <a:lnTo>
                    <a:pt x="166" y="61"/>
                  </a:lnTo>
                  <a:lnTo>
                    <a:pt x="136" y="61"/>
                  </a:lnTo>
                  <a:lnTo>
                    <a:pt x="113" y="38"/>
                  </a:lnTo>
                  <a:lnTo>
                    <a:pt x="98" y="31"/>
                  </a:lnTo>
                  <a:lnTo>
                    <a:pt x="91" y="46"/>
                  </a:lnTo>
                  <a:lnTo>
                    <a:pt x="98" y="15"/>
                  </a:lnTo>
                  <a:lnTo>
                    <a:pt x="113" y="0"/>
                  </a:lnTo>
                  <a:lnTo>
                    <a:pt x="106" y="0"/>
                  </a:lnTo>
                  <a:lnTo>
                    <a:pt x="60" y="31"/>
                  </a:lnTo>
                  <a:lnTo>
                    <a:pt x="0" y="61"/>
                  </a:lnTo>
                  <a:lnTo>
                    <a:pt x="22" y="76"/>
                  </a:lnTo>
                  <a:lnTo>
                    <a:pt x="106" y="99"/>
                  </a:lnTo>
                  <a:lnTo>
                    <a:pt x="106" y="106"/>
                  </a:lnTo>
                  <a:lnTo>
                    <a:pt x="121" y="114"/>
                  </a:lnTo>
                  <a:lnTo>
                    <a:pt x="121" y="129"/>
                  </a:lnTo>
                  <a:lnTo>
                    <a:pt x="128" y="129"/>
                  </a:lnTo>
                  <a:lnTo>
                    <a:pt x="136" y="144"/>
                  </a:lnTo>
                  <a:lnTo>
                    <a:pt x="159" y="91"/>
                  </a:lnTo>
                  <a:lnTo>
                    <a:pt x="159" y="106"/>
                  </a:lnTo>
                  <a:lnTo>
                    <a:pt x="174" y="91"/>
                  </a:lnTo>
                  <a:lnTo>
                    <a:pt x="174" y="114"/>
                  </a:lnTo>
                  <a:lnTo>
                    <a:pt x="189" y="91"/>
                  </a:lnTo>
                  <a:lnTo>
                    <a:pt x="212" y="84"/>
                  </a:lnTo>
                  <a:lnTo>
                    <a:pt x="219" y="76"/>
                  </a:lnTo>
                  <a:lnTo>
                    <a:pt x="257" y="91"/>
                  </a:lnTo>
                  <a:lnTo>
                    <a:pt x="257" y="76"/>
                  </a:lnTo>
                  <a:lnTo>
                    <a:pt x="295" y="76"/>
                  </a:lnTo>
                  <a:lnTo>
                    <a:pt x="272"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7" name="Freeform 68"/>
            <p:cNvSpPr>
              <a:spLocks/>
            </p:cNvSpPr>
            <p:nvPr/>
          </p:nvSpPr>
          <p:spPr bwMode="auto">
            <a:xfrm>
              <a:off x="3149" y="1580"/>
              <a:ext cx="295" cy="144"/>
            </a:xfrm>
            <a:custGeom>
              <a:avLst/>
              <a:gdLst>
                <a:gd name="T0" fmla="*/ 272 w 295"/>
                <a:gd name="T1" fmla="*/ 61 h 144"/>
                <a:gd name="T2" fmla="*/ 272 w 295"/>
                <a:gd name="T3" fmla="*/ 46 h 144"/>
                <a:gd name="T4" fmla="*/ 242 w 295"/>
                <a:gd name="T5" fmla="*/ 46 h 144"/>
                <a:gd name="T6" fmla="*/ 242 w 295"/>
                <a:gd name="T7" fmla="*/ 31 h 144"/>
                <a:gd name="T8" fmla="*/ 189 w 295"/>
                <a:gd name="T9" fmla="*/ 46 h 144"/>
                <a:gd name="T10" fmla="*/ 166 w 295"/>
                <a:gd name="T11" fmla="*/ 61 h 144"/>
                <a:gd name="T12" fmla="*/ 136 w 295"/>
                <a:gd name="T13" fmla="*/ 61 h 144"/>
                <a:gd name="T14" fmla="*/ 113 w 295"/>
                <a:gd name="T15" fmla="*/ 38 h 144"/>
                <a:gd name="T16" fmla="*/ 98 w 295"/>
                <a:gd name="T17" fmla="*/ 31 h 144"/>
                <a:gd name="T18" fmla="*/ 91 w 295"/>
                <a:gd name="T19" fmla="*/ 46 h 144"/>
                <a:gd name="T20" fmla="*/ 98 w 295"/>
                <a:gd name="T21" fmla="*/ 15 h 144"/>
                <a:gd name="T22" fmla="*/ 113 w 295"/>
                <a:gd name="T23" fmla="*/ 0 h 144"/>
                <a:gd name="T24" fmla="*/ 106 w 295"/>
                <a:gd name="T25" fmla="*/ 0 h 144"/>
                <a:gd name="T26" fmla="*/ 60 w 295"/>
                <a:gd name="T27" fmla="*/ 31 h 144"/>
                <a:gd name="T28" fmla="*/ 0 w 295"/>
                <a:gd name="T29" fmla="*/ 61 h 144"/>
                <a:gd name="T30" fmla="*/ 22 w 295"/>
                <a:gd name="T31" fmla="*/ 76 h 144"/>
                <a:gd name="T32" fmla="*/ 106 w 295"/>
                <a:gd name="T33" fmla="*/ 99 h 144"/>
                <a:gd name="T34" fmla="*/ 106 w 295"/>
                <a:gd name="T35" fmla="*/ 106 h 144"/>
                <a:gd name="T36" fmla="*/ 121 w 295"/>
                <a:gd name="T37" fmla="*/ 114 h 144"/>
                <a:gd name="T38" fmla="*/ 121 w 295"/>
                <a:gd name="T39" fmla="*/ 129 h 144"/>
                <a:gd name="T40" fmla="*/ 128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4 h 144"/>
                <a:gd name="T52" fmla="*/ 189 w 295"/>
                <a:gd name="T53" fmla="*/ 91 h 144"/>
                <a:gd name="T54" fmla="*/ 212 w 295"/>
                <a:gd name="T55" fmla="*/ 84 h 144"/>
                <a:gd name="T56" fmla="*/ 219 w 295"/>
                <a:gd name="T57" fmla="*/ 76 h 144"/>
                <a:gd name="T58" fmla="*/ 257 w 295"/>
                <a:gd name="T59" fmla="*/ 91 h 144"/>
                <a:gd name="T60" fmla="*/ 257 w 295"/>
                <a:gd name="T61" fmla="*/ 76 h 144"/>
                <a:gd name="T62" fmla="*/ 295 w 295"/>
                <a:gd name="T63" fmla="*/ 76 h 144"/>
                <a:gd name="T64" fmla="*/ 272 w 295"/>
                <a:gd name="T65" fmla="*/ 61 h 144"/>
                <a:gd name="T66" fmla="*/ 272 w 295"/>
                <a:gd name="T67" fmla="*/ 6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5" h="144">
                  <a:moveTo>
                    <a:pt x="272" y="61"/>
                  </a:moveTo>
                  <a:lnTo>
                    <a:pt x="272" y="46"/>
                  </a:lnTo>
                  <a:lnTo>
                    <a:pt x="242" y="46"/>
                  </a:lnTo>
                  <a:lnTo>
                    <a:pt x="242" y="31"/>
                  </a:lnTo>
                  <a:lnTo>
                    <a:pt x="189" y="46"/>
                  </a:lnTo>
                  <a:lnTo>
                    <a:pt x="166" y="61"/>
                  </a:lnTo>
                  <a:lnTo>
                    <a:pt x="136" y="61"/>
                  </a:lnTo>
                  <a:lnTo>
                    <a:pt x="113" y="38"/>
                  </a:lnTo>
                  <a:lnTo>
                    <a:pt x="98" y="31"/>
                  </a:lnTo>
                  <a:lnTo>
                    <a:pt x="91" y="46"/>
                  </a:lnTo>
                  <a:lnTo>
                    <a:pt x="98" y="15"/>
                  </a:lnTo>
                  <a:lnTo>
                    <a:pt x="113" y="0"/>
                  </a:lnTo>
                  <a:lnTo>
                    <a:pt x="106" y="0"/>
                  </a:lnTo>
                  <a:lnTo>
                    <a:pt x="60" y="31"/>
                  </a:lnTo>
                  <a:lnTo>
                    <a:pt x="0" y="61"/>
                  </a:lnTo>
                  <a:lnTo>
                    <a:pt x="22" y="76"/>
                  </a:lnTo>
                  <a:lnTo>
                    <a:pt x="106" y="99"/>
                  </a:lnTo>
                  <a:lnTo>
                    <a:pt x="106" y="106"/>
                  </a:lnTo>
                  <a:lnTo>
                    <a:pt x="121" y="114"/>
                  </a:lnTo>
                  <a:lnTo>
                    <a:pt x="121" y="129"/>
                  </a:lnTo>
                  <a:lnTo>
                    <a:pt x="128" y="129"/>
                  </a:lnTo>
                  <a:lnTo>
                    <a:pt x="136" y="144"/>
                  </a:lnTo>
                  <a:lnTo>
                    <a:pt x="159" y="91"/>
                  </a:lnTo>
                  <a:lnTo>
                    <a:pt x="159" y="106"/>
                  </a:lnTo>
                  <a:lnTo>
                    <a:pt x="174" y="91"/>
                  </a:lnTo>
                  <a:lnTo>
                    <a:pt x="174" y="114"/>
                  </a:lnTo>
                  <a:lnTo>
                    <a:pt x="189" y="91"/>
                  </a:lnTo>
                  <a:lnTo>
                    <a:pt x="212" y="84"/>
                  </a:lnTo>
                  <a:lnTo>
                    <a:pt x="219" y="76"/>
                  </a:lnTo>
                  <a:lnTo>
                    <a:pt x="257" y="91"/>
                  </a:lnTo>
                  <a:lnTo>
                    <a:pt x="257" y="76"/>
                  </a:lnTo>
                  <a:lnTo>
                    <a:pt x="295" y="76"/>
                  </a:lnTo>
                  <a:lnTo>
                    <a:pt x="272" y="61"/>
                  </a:lnTo>
                  <a:lnTo>
                    <a:pt x="272"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58" name="Freeform 69"/>
            <p:cNvSpPr>
              <a:spLocks/>
            </p:cNvSpPr>
            <p:nvPr/>
          </p:nvSpPr>
          <p:spPr bwMode="auto">
            <a:xfrm>
              <a:off x="3338" y="1671"/>
              <a:ext cx="197" cy="265"/>
            </a:xfrm>
            <a:custGeom>
              <a:avLst/>
              <a:gdLst>
                <a:gd name="T0" fmla="*/ 189 w 197"/>
                <a:gd name="T1" fmla="*/ 182 h 265"/>
                <a:gd name="T2" fmla="*/ 189 w 197"/>
                <a:gd name="T3" fmla="*/ 190 h 265"/>
                <a:gd name="T4" fmla="*/ 189 w 197"/>
                <a:gd name="T5" fmla="*/ 182 h 265"/>
                <a:gd name="T6" fmla="*/ 182 w 197"/>
                <a:gd name="T7" fmla="*/ 182 h 265"/>
                <a:gd name="T8" fmla="*/ 159 w 197"/>
                <a:gd name="T9" fmla="*/ 243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5 w 197"/>
                <a:gd name="T25" fmla="*/ 30 h 265"/>
                <a:gd name="T26" fmla="*/ 60 w 197"/>
                <a:gd name="T27" fmla="*/ 23 h 265"/>
                <a:gd name="T28" fmla="*/ 53 w 197"/>
                <a:gd name="T29" fmla="*/ 23 h 265"/>
                <a:gd name="T30" fmla="*/ 60 w 197"/>
                <a:gd name="T31" fmla="*/ 8 h 265"/>
                <a:gd name="T32" fmla="*/ 68 w 197"/>
                <a:gd name="T33" fmla="*/ 0 h 265"/>
                <a:gd name="T34" fmla="*/ 129 w 197"/>
                <a:gd name="T35" fmla="*/ 23 h 265"/>
                <a:gd name="T36" fmla="*/ 136 w 197"/>
                <a:gd name="T37" fmla="*/ 38 h 265"/>
                <a:gd name="T38" fmla="*/ 129 w 197"/>
                <a:gd name="T39" fmla="*/ 38 h 265"/>
                <a:gd name="T40" fmla="*/ 144 w 197"/>
                <a:gd name="T41" fmla="*/ 61 h 265"/>
                <a:gd name="T42" fmla="*/ 144 w 197"/>
                <a:gd name="T43" fmla="*/ 84 h 265"/>
                <a:gd name="T44" fmla="*/ 121 w 197"/>
                <a:gd name="T45" fmla="*/ 106 h 265"/>
                <a:gd name="T46" fmla="*/ 121 w 197"/>
                <a:gd name="T47" fmla="*/ 129 h 265"/>
                <a:gd name="T48" fmla="*/ 129 w 197"/>
                <a:gd name="T49" fmla="*/ 129 h 265"/>
                <a:gd name="T50" fmla="*/ 144 w 197"/>
                <a:gd name="T51" fmla="*/ 106 h 265"/>
                <a:gd name="T52" fmla="*/ 159 w 197"/>
                <a:gd name="T53" fmla="*/ 99 h 265"/>
                <a:gd name="T54" fmla="*/ 174 w 197"/>
                <a:gd name="T55" fmla="*/ 106 h 265"/>
                <a:gd name="T56" fmla="*/ 197 w 197"/>
                <a:gd name="T57" fmla="*/ 159 h 265"/>
                <a:gd name="T58" fmla="*/ 189 w 197"/>
                <a:gd name="T59" fmla="*/ 18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5">
                  <a:moveTo>
                    <a:pt x="189" y="182"/>
                  </a:moveTo>
                  <a:lnTo>
                    <a:pt x="189" y="190"/>
                  </a:lnTo>
                  <a:lnTo>
                    <a:pt x="189" y="182"/>
                  </a:lnTo>
                  <a:lnTo>
                    <a:pt x="182" y="182"/>
                  </a:lnTo>
                  <a:lnTo>
                    <a:pt x="159" y="243"/>
                  </a:lnTo>
                  <a:lnTo>
                    <a:pt x="91" y="258"/>
                  </a:lnTo>
                  <a:lnTo>
                    <a:pt x="0" y="265"/>
                  </a:lnTo>
                  <a:lnTo>
                    <a:pt x="23" y="205"/>
                  </a:lnTo>
                  <a:lnTo>
                    <a:pt x="0" y="144"/>
                  </a:lnTo>
                  <a:lnTo>
                    <a:pt x="8" y="76"/>
                  </a:lnTo>
                  <a:lnTo>
                    <a:pt x="38" y="38"/>
                  </a:lnTo>
                  <a:lnTo>
                    <a:pt x="38" y="68"/>
                  </a:lnTo>
                  <a:lnTo>
                    <a:pt x="45" y="30"/>
                  </a:lnTo>
                  <a:lnTo>
                    <a:pt x="60" y="23"/>
                  </a:lnTo>
                  <a:lnTo>
                    <a:pt x="53" y="23"/>
                  </a:lnTo>
                  <a:lnTo>
                    <a:pt x="60" y="8"/>
                  </a:lnTo>
                  <a:lnTo>
                    <a:pt x="68" y="0"/>
                  </a:lnTo>
                  <a:lnTo>
                    <a:pt x="129" y="23"/>
                  </a:lnTo>
                  <a:lnTo>
                    <a:pt x="136" y="38"/>
                  </a:lnTo>
                  <a:lnTo>
                    <a:pt x="129" y="38"/>
                  </a:lnTo>
                  <a:lnTo>
                    <a:pt x="144" y="61"/>
                  </a:lnTo>
                  <a:lnTo>
                    <a:pt x="144" y="84"/>
                  </a:lnTo>
                  <a:lnTo>
                    <a:pt x="121" y="106"/>
                  </a:lnTo>
                  <a:lnTo>
                    <a:pt x="121" y="129"/>
                  </a:lnTo>
                  <a:lnTo>
                    <a:pt x="129" y="129"/>
                  </a:lnTo>
                  <a:lnTo>
                    <a:pt x="144" y="106"/>
                  </a:lnTo>
                  <a:lnTo>
                    <a:pt x="159" y="99"/>
                  </a:lnTo>
                  <a:lnTo>
                    <a:pt x="174" y="106"/>
                  </a:lnTo>
                  <a:lnTo>
                    <a:pt x="197" y="159"/>
                  </a:lnTo>
                  <a:lnTo>
                    <a:pt x="189" y="1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9" name="Freeform 70"/>
            <p:cNvSpPr>
              <a:spLocks/>
            </p:cNvSpPr>
            <p:nvPr/>
          </p:nvSpPr>
          <p:spPr bwMode="auto">
            <a:xfrm>
              <a:off x="3338" y="1671"/>
              <a:ext cx="197" cy="265"/>
            </a:xfrm>
            <a:custGeom>
              <a:avLst/>
              <a:gdLst>
                <a:gd name="T0" fmla="*/ 189 w 197"/>
                <a:gd name="T1" fmla="*/ 182 h 265"/>
                <a:gd name="T2" fmla="*/ 189 w 197"/>
                <a:gd name="T3" fmla="*/ 190 h 265"/>
                <a:gd name="T4" fmla="*/ 189 w 197"/>
                <a:gd name="T5" fmla="*/ 182 h 265"/>
                <a:gd name="T6" fmla="*/ 182 w 197"/>
                <a:gd name="T7" fmla="*/ 182 h 265"/>
                <a:gd name="T8" fmla="*/ 159 w 197"/>
                <a:gd name="T9" fmla="*/ 243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5 w 197"/>
                <a:gd name="T25" fmla="*/ 30 h 265"/>
                <a:gd name="T26" fmla="*/ 60 w 197"/>
                <a:gd name="T27" fmla="*/ 23 h 265"/>
                <a:gd name="T28" fmla="*/ 53 w 197"/>
                <a:gd name="T29" fmla="*/ 23 h 265"/>
                <a:gd name="T30" fmla="*/ 60 w 197"/>
                <a:gd name="T31" fmla="*/ 8 h 265"/>
                <a:gd name="T32" fmla="*/ 68 w 197"/>
                <a:gd name="T33" fmla="*/ 0 h 265"/>
                <a:gd name="T34" fmla="*/ 129 w 197"/>
                <a:gd name="T35" fmla="*/ 23 h 265"/>
                <a:gd name="T36" fmla="*/ 136 w 197"/>
                <a:gd name="T37" fmla="*/ 38 h 265"/>
                <a:gd name="T38" fmla="*/ 129 w 197"/>
                <a:gd name="T39" fmla="*/ 38 h 265"/>
                <a:gd name="T40" fmla="*/ 144 w 197"/>
                <a:gd name="T41" fmla="*/ 61 h 265"/>
                <a:gd name="T42" fmla="*/ 144 w 197"/>
                <a:gd name="T43" fmla="*/ 84 h 265"/>
                <a:gd name="T44" fmla="*/ 121 w 197"/>
                <a:gd name="T45" fmla="*/ 106 h 265"/>
                <a:gd name="T46" fmla="*/ 121 w 197"/>
                <a:gd name="T47" fmla="*/ 129 h 265"/>
                <a:gd name="T48" fmla="*/ 129 w 197"/>
                <a:gd name="T49" fmla="*/ 129 h 265"/>
                <a:gd name="T50" fmla="*/ 144 w 197"/>
                <a:gd name="T51" fmla="*/ 106 h 265"/>
                <a:gd name="T52" fmla="*/ 159 w 197"/>
                <a:gd name="T53" fmla="*/ 99 h 265"/>
                <a:gd name="T54" fmla="*/ 174 w 197"/>
                <a:gd name="T55" fmla="*/ 106 h 265"/>
                <a:gd name="T56" fmla="*/ 197 w 197"/>
                <a:gd name="T57" fmla="*/ 159 h 265"/>
                <a:gd name="T58" fmla="*/ 189 w 197"/>
                <a:gd name="T59" fmla="*/ 182 h 265"/>
                <a:gd name="T60" fmla="*/ 189 w 197"/>
                <a:gd name="T61"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5">
                  <a:moveTo>
                    <a:pt x="189" y="182"/>
                  </a:moveTo>
                  <a:lnTo>
                    <a:pt x="189" y="190"/>
                  </a:lnTo>
                  <a:lnTo>
                    <a:pt x="189" y="182"/>
                  </a:lnTo>
                  <a:lnTo>
                    <a:pt x="182" y="182"/>
                  </a:lnTo>
                  <a:lnTo>
                    <a:pt x="159" y="243"/>
                  </a:lnTo>
                  <a:lnTo>
                    <a:pt x="91" y="258"/>
                  </a:lnTo>
                  <a:lnTo>
                    <a:pt x="0" y="265"/>
                  </a:lnTo>
                  <a:lnTo>
                    <a:pt x="23" y="205"/>
                  </a:lnTo>
                  <a:lnTo>
                    <a:pt x="0" y="144"/>
                  </a:lnTo>
                  <a:lnTo>
                    <a:pt x="8" y="76"/>
                  </a:lnTo>
                  <a:lnTo>
                    <a:pt x="38" y="38"/>
                  </a:lnTo>
                  <a:lnTo>
                    <a:pt x="38" y="68"/>
                  </a:lnTo>
                  <a:lnTo>
                    <a:pt x="45" y="30"/>
                  </a:lnTo>
                  <a:lnTo>
                    <a:pt x="60" y="23"/>
                  </a:lnTo>
                  <a:lnTo>
                    <a:pt x="53" y="23"/>
                  </a:lnTo>
                  <a:lnTo>
                    <a:pt x="60" y="8"/>
                  </a:lnTo>
                  <a:lnTo>
                    <a:pt x="68" y="0"/>
                  </a:lnTo>
                  <a:lnTo>
                    <a:pt x="129" y="23"/>
                  </a:lnTo>
                  <a:lnTo>
                    <a:pt x="136" y="38"/>
                  </a:lnTo>
                  <a:lnTo>
                    <a:pt x="129" y="38"/>
                  </a:lnTo>
                  <a:lnTo>
                    <a:pt x="144" y="61"/>
                  </a:lnTo>
                  <a:lnTo>
                    <a:pt x="144" y="84"/>
                  </a:lnTo>
                  <a:lnTo>
                    <a:pt x="121" y="106"/>
                  </a:lnTo>
                  <a:lnTo>
                    <a:pt x="121" y="129"/>
                  </a:lnTo>
                  <a:lnTo>
                    <a:pt x="129" y="129"/>
                  </a:lnTo>
                  <a:lnTo>
                    <a:pt x="144" y="106"/>
                  </a:lnTo>
                  <a:lnTo>
                    <a:pt x="159" y="99"/>
                  </a:lnTo>
                  <a:lnTo>
                    <a:pt x="174" y="106"/>
                  </a:lnTo>
                  <a:lnTo>
                    <a:pt x="197" y="159"/>
                  </a:lnTo>
                  <a:lnTo>
                    <a:pt x="189" y="182"/>
                  </a:lnTo>
                  <a:lnTo>
                    <a:pt x="189"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60" name="Freeform 71"/>
            <p:cNvSpPr>
              <a:spLocks/>
            </p:cNvSpPr>
            <p:nvPr/>
          </p:nvSpPr>
          <p:spPr bwMode="auto">
            <a:xfrm>
              <a:off x="2854" y="1474"/>
              <a:ext cx="333" cy="371"/>
            </a:xfrm>
            <a:custGeom>
              <a:avLst/>
              <a:gdLst>
                <a:gd name="T0" fmla="*/ 280 w 333"/>
                <a:gd name="T1" fmla="*/ 106 h 371"/>
                <a:gd name="T2" fmla="*/ 227 w 333"/>
                <a:gd name="T3" fmla="*/ 159 h 371"/>
                <a:gd name="T4" fmla="*/ 227 w 333"/>
                <a:gd name="T5" fmla="*/ 167 h 371"/>
                <a:gd name="T6" fmla="*/ 219 w 333"/>
                <a:gd name="T7" fmla="*/ 167 h 371"/>
                <a:gd name="T8" fmla="*/ 219 w 333"/>
                <a:gd name="T9" fmla="*/ 205 h 371"/>
                <a:gd name="T10" fmla="*/ 189 w 333"/>
                <a:gd name="T11" fmla="*/ 227 h 371"/>
                <a:gd name="T12" fmla="*/ 204 w 333"/>
                <a:gd name="T13" fmla="*/ 243 h 371"/>
                <a:gd name="T14" fmla="*/ 196 w 333"/>
                <a:gd name="T15" fmla="*/ 258 h 371"/>
                <a:gd name="T16" fmla="*/ 196 w 333"/>
                <a:gd name="T17" fmla="*/ 288 h 371"/>
                <a:gd name="T18" fmla="*/ 264 w 333"/>
                <a:gd name="T19" fmla="*/ 334 h 371"/>
                <a:gd name="T20" fmla="*/ 272 w 333"/>
                <a:gd name="T21" fmla="*/ 364 h 371"/>
                <a:gd name="T22" fmla="*/ 30 w 333"/>
                <a:gd name="T23" fmla="*/ 371 h 371"/>
                <a:gd name="T24" fmla="*/ 30 w 333"/>
                <a:gd name="T25" fmla="*/ 258 h 371"/>
                <a:gd name="T26" fmla="*/ 15 w 333"/>
                <a:gd name="T27" fmla="*/ 235 h 371"/>
                <a:gd name="T28" fmla="*/ 30 w 333"/>
                <a:gd name="T29" fmla="*/ 212 h 371"/>
                <a:gd name="T30" fmla="*/ 0 w 333"/>
                <a:gd name="T31" fmla="*/ 23 h 371"/>
                <a:gd name="T32" fmla="*/ 90 w 333"/>
                <a:gd name="T33" fmla="*/ 23 h 371"/>
                <a:gd name="T34" fmla="*/ 90 w 333"/>
                <a:gd name="T35" fmla="*/ 0 h 371"/>
                <a:gd name="T36" fmla="*/ 98 w 333"/>
                <a:gd name="T37" fmla="*/ 0 h 371"/>
                <a:gd name="T38" fmla="*/ 113 w 333"/>
                <a:gd name="T39" fmla="*/ 38 h 371"/>
                <a:gd name="T40" fmla="*/ 143 w 333"/>
                <a:gd name="T41" fmla="*/ 46 h 371"/>
                <a:gd name="T42" fmla="*/ 151 w 333"/>
                <a:gd name="T43" fmla="*/ 53 h 371"/>
                <a:gd name="T44" fmla="*/ 181 w 333"/>
                <a:gd name="T45" fmla="*/ 46 h 371"/>
                <a:gd name="T46" fmla="*/ 196 w 333"/>
                <a:gd name="T47" fmla="*/ 53 h 371"/>
                <a:gd name="T48" fmla="*/ 211 w 333"/>
                <a:gd name="T49" fmla="*/ 68 h 371"/>
                <a:gd name="T50" fmla="*/ 219 w 333"/>
                <a:gd name="T51" fmla="*/ 61 h 371"/>
                <a:gd name="T52" fmla="*/ 242 w 333"/>
                <a:gd name="T53" fmla="*/ 83 h 371"/>
                <a:gd name="T54" fmla="*/ 272 w 333"/>
                <a:gd name="T55" fmla="*/ 68 h 371"/>
                <a:gd name="T56" fmla="*/ 280 w 333"/>
                <a:gd name="T57" fmla="*/ 76 h 371"/>
                <a:gd name="T58" fmla="*/ 333 w 333"/>
                <a:gd name="T59" fmla="*/ 76 h 371"/>
                <a:gd name="T60" fmla="*/ 280 w 333"/>
                <a:gd name="T61" fmla="*/ 10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1">
                  <a:moveTo>
                    <a:pt x="280" y="106"/>
                  </a:moveTo>
                  <a:lnTo>
                    <a:pt x="227" y="159"/>
                  </a:lnTo>
                  <a:lnTo>
                    <a:pt x="227" y="167"/>
                  </a:lnTo>
                  <a:lnTo>
                    <a:pt x="219" y="167"/>
                  </a:lnTo>
                  <a:lnTo>
                    <a:pt x="219" y="205"/>
                  </a:lnTo>
                  <a:lnTo>
                    <a:pt x="189" y="227"/>
                  </a:lnTo>
                  <a:lnTo>
                    <a:pt x="204" y="243"/>
                  </a:lnTo>
                  <a:lnTo>
                    <a:pt x="196" y="258"/>
                  </a:lnTo>
                  <a:lnTo>
                    <a:pt x="196" y="288"/>
                  </a:lnTo>
                  <a:lnTo>
                    <a:pt x="264" y="334"/>
                  </a:lnTo>
                  <a:lnTo>
                    <a:pt x="272" y="364"/>
                  </a:lnTo>
                  <a:lnTo>
                    <a:pt x="30" y="371"/>
                  </a:lnTo>
                  <a:lnTo>
                    <a:pt x="30" y="258"/>
                  </a:lnTo>
                  <a:lnTo>
                    <a:pt x="15" y="235"/>
                  </a:lnTo>
                  <a:lnTo>
                    <a:pt x="30" y="212"/>
                  </a:lnTo>
                  <a:lnTo>
                    <a:pt x="0" y="23"/>
                  </a:lnTo>
                  <a:lnTo>
                    <a:pt x="90" y="23"/>
                  </a:lnTo>
                  <a:lnTo>
                    <a:pt x="90" y="0"/>
                  </a:lnTo>
                  <a:lnTo>
                    <a:pt x="98" y="0"/>
                  </a:lnTo>
                  <a:lnTo>
                    <a:pt x="113" y="38"/>
                  </a:lnTo>
                  <a:lnTo>
                    <a:pt x="143" y="46"/>
                  </a:lnTo>
                  <a:lnTo>
                    <a:pt x="151" y="53"/>
                  </a:lnTo>
                  <a:lnTo>
                    <a:pt x="181" y="46"/>
                  </a:lnTo>
                  <a:lnTo>
                    <a:pt x="196" y="53"/>
                  </a:lnTo>
                  <a:lnTo>
                    <a:pt x="211" y="68"/>
                  </a:lnTo>
                  <a:lnTo>
                    <a:pt x="219" y="61"/>
                  </a:lnTo>
                  <a:lnTo>
                    <a:pt x="242" y="83"/>
                  </a:lnTo>
                  <a:lnTo>
                    <a:pt x="272" y="68"/>
                  </a:lnTo>
                  <a:lnTo>
                    <a:pt x="280" y="76"/>
                  </a:lnTo>
                  <a:lnTo>
                    <a:pt x="333" y="76"/>
                  </a:lnTo>
                  <a:lnTo>
                    <a:pt x="280"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1" name="Freeform 72"/>
            <p:cNvSpPr>
              <a:spLocks/>
            </p:cNvSpPr>
            <p:nvPr/>
          </p:nvSpPr>
          <p:spPr bwMode="auto">
            <a:xfrm>
              <a:off x="2854" y="1474"/>
              <a:ext cx="333" cy="371"/>
            </a:xfrm>
            <a:custGeom>
              <a:avLst/>
              <a:gdLst>
                <a:gd name="T0" fmla="*/ 280 w 333"/>
                <a:gd name="T1" fmla="*/ 106 h 371"/>
                <a:gd name="T2" fmla="*/ 227 w 333"/>
                <a:gd name="T3" fmla="*/ 159 h 371"/>
                <a:gd name="T4" fmla="*/ 227 w 333"/>
                <a:gd name="T5" fmla="*/ 167 h 371"/>
                <a:gd name="T6" fmla="*/ 219 w 333"/>
                <a:gd name="T7" fmla="*/ 167 h 371"/>
                <a:gd name="T8" fmla="*/ 219 w 333"/>
                <a:gd name="T9" fmla="*/ 205 h 371"/>
                <a:gd name="T10" fmla="*/ 189 w 333"/>
                <a:gd name="T11" fmla="*/ 227 h 371"/>
                <a:gd name="T12" fmla="*/ 204 w 333"/>
                <a:gd name="T13" fmla="*/ 243 h 371"/>
                <a:gd name="T14" fmla="*/ 196 w 333"/>
                <a:gd name="T15" fmla="*/ 258 h 371"/>
                <a:gd name="T16" fmla="*/ 196 w 333"/>
                <a:gd name="T17" fmla="*/ 288 h 371"/>
                <a:gd name="T18" fmla="*/ 264 w 333"/>
                <a:gd name="T19" fmla="*/ 334 h 371"/>
                <a:gd name="T20" fmla="*/ 272 w 333"/>
                <a:gd name="T21" fmla="*/ 364 h 371"/>
                <a:gd name="T22" fmla="*/ 30 w 333"/>
                <a:gd name="T23" fmla="*/ 371 h 371"/>
                <a:gd name="T24" fmla="*/ 30 w 333"/>
                <a:gd name="T25" fmla="*/ 258 h 371"/>
                <a:gd name="T26" fmla="*/ 15 w 333"/>
                <a:gd name="T27" fmla="*/ 235 h 371"/>
                <a:gd name="T28" fmla="*/ 30 w 333"/>
                <a:gd name="T29" fmla="*/ 212 h 371"/>
                <a:gd name="T30" fmla="*/ 0 w 333"/>
                <a:gd name="T31" fmla="*/ 23 h 371"/>
                <a:gd name="T32" fmla="*/ 90 w 333"/>
                <a:gd name="T33" fmla="*/ 23 h 371"/>
                <a:gd name="T34" fmla="*/ 90 w 333"/>
                <a:gd name="T35" fmla="*/ 0 h 371"/>
                <a:gd name="T36" fmla="*/ 98 w 333"/>
                <a:gd name="T37" fmla="*/ 0 h 371"/>
                <a:gd name="T38" fmla="*/ 113 w 333"/>
                <a:gd name="T39" fmla="*/ 38 h 371"/>
                <a:gd name="T40" fmla="*/ 143 w 333"/>
                <a:gd name="T41" fmla="*/ 46 h 371"/>
                <a:gd name="T42" fmla="*/ 151 w 333"/>
                <a:gd name="T43" fmla="*/ 53 h 371"/>
                <a:gd name="T44" fmla="*/ 181 w 333"/>
                <a:gd name="T45" fmla="*/ 46 h 371"/>
                <a:gd name="T46" fmla="*/ 196 w 333"/>
                <a:gd name="T47" fmla="*/ 53 h 371"/>
                <a:gd name="T48" fmla="*/ 211 w 333"/>
                <a:gd name="T49" fmla="*/ 68 h 371"/>
                <a:gd name="T50" fmla="*/ 219 w 333"/>
                <a:gd name="T51" fmla="*/ 61 h 371"/>
                <a:gd name="T52" fmla="*/ 242 w 333"/>
                <a:gd name="T53" fmla="*/ 83 h 371"/>
                <a:gd name="T54" fmla="*/ 272 w 333"/>
                <a:gd name="T55" fmla="*/ 68 h 371"/>
                <a:gd name="T56" fmla="*/ 280 w 333"/>
                <a:gd name="T57" fmla="*/ 76 h 371"/>
                <a:gd name="T58" fmla="*/ 333 w 333"/>
                <a:gd name="T59" fmla="*/ 76 h 371"/>
                <a:gd name="T60" fmla="*/ 280 w 333"/>
                <a:gd name="T61" fmla="*/ 106 h 371"/>
                <a:gd name="T62" fmla="*/ 280 w 333"/>
                <a:gd name="T63" fmla="*/ 11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1">
                  <a:moveTo>
                    <a:pt x="280" y="106"/>
                  </a:moveTo>
                  <a:lnTo>
                    <a:pt x="227" y="159"/>
                  </a:lnTo>
                  <a:lnTo>
                    <a:pt x="227" y="167"/>
                  </a:lnTo>
                  <a:lnTo>
                    <a:pt x="219" y="167"/>
                  </a:lnTo>
                  <a:lnTo>
                    <a:pt x="219" y="205"/>
                  </a:lnTo>
                  <a:lnTo>
                    <a:pt x="189" y="227"/>
                  </a:lnTo>
                  <a:lnTo>
                    <a:pt x="204" y="243"/>
                  </a:lnTo>
                  <a:lnTo>
                    <a:pt x="196" y="258"/>
                  </a:lnTo>
                  <a:lnTo>
                    <a:pt x="196" y="288"/>
                  </a:lnTo>
                  <a:lnTo>
                    <a:pt x="264" y="334"/>
                  </a:lnTo>
                  <a:lnTo>
                    <a:pt x="272" y="364"/>
                  </a:lnTo>
                  <a:lnTo>
                    <a:pt x="30" y="371"/>
                  </a:lnTo>
                  <a:lnTo>
                    <a:pt x="30" y="258"/>
                  </a:lnTo>
                  <a:lnTo>
                    <a:pt x="15" y="235"/>
                  </a:lnTo>
                  <a:lnTo>
                    <a:pt x="30" y="212"/>
                  </a:lnTo>
                  <a:lnTo>
                    <a:pt x="0" y="23"/>
                  </a:lnTo>
                  <a:lnTo>
                    <a:pt x="90" y="23"/>
                  </a:lnTo>
                  <a:lnTo>
                    <a:pt x="90" y="0"/>
                  </a:lnTo>
                  <a:lnTo>
                    <a:pt x="98" y="0"/>
                  </a:lnTo>
                  <a:lnTo>
                    <a:pt x="113" y="38"/>
                  </a:lnTo>
                  <a:lnTo>
                    <a:pt x="143" y="46"/>
                  </a:lnTo>
                  <a:lnTo>
                    <a:pt x="151" y="53"/>
                  </a:lnTo>
                  <a:lnTo>
                    <a:pt x="181" y="46"/>
                  </a:lnTo>
                  <a:lnTo>
                    <a:pt x="196" y="53"/>
                  </a:lnTo>
                  <a:lnTo>
                    <a:pt x="211" y="68"/>
                  </a:lnTo>
                  <a:lnTo>
                    <a:pt x="219" y="61"/>
                  </a:lnTo>
                  <a:lnTo>
                    <a:pt x="242" y="83"/>
                  </a:lnTo>
                  <a:lnTo>
                    <a:pt x="272" y="68"/>
                  </a:lnTo>
                  <a:lnTo>
                    <a:pt x="280" y="76"/>
                  </a:lnTo>
                  <a:lnTo>
                    <a:pt x="333" y="76"/>
                  </a:lnTo>
                  <a:lnTo>
                    <a:pt x="280" y="106"/>
                  </a:lnTo>
                  <a:lnTo>
                    <a:pt x="280"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62" name="Freeform 73"/>
            <p:cNvSpPr>
              <a:spLocks/>
            </p:cNvSpPr>
            <p:nvPr/>
          </p:nvSpPr>
          <p:spPr bwMode="auto">
            <a:xfrm>
              <a:off x="3141" y="2368"/>
              <a:ext cx="182" cy="304"/>
            </a:xfrm>
            <a:custGeom>
              <a:avLst/>
              <a:gdLst>
                <a:gd name="T0" fmla="*/ 167 w 182"/>
                <a:gd name="T1" fmla="*/ 197 h 304"/>
                <a:gd name="T2" fmla="*/ 182 w 182"/>
                <a:gd name="T3" fmla="*/ 288 h 304"/>
                <a:gd name="T4" fmla="*/ 129 w 182"/>
                <a:gd name="T5" fmla="*/ 296 h 304"/>
                <a:gd name="T6" fmla="*/ 121 w 182"/>
                <a:gd name="T7" fmla="*/ 304 h 304"/>
                <a:gd name="T8" fmla="*/ 114 w 182"/>
                <a:gd name="T9" fmla="*/ 304 h 304"/>
                <a:gd name="T10" fmla="*/ 99 w 182"/>
                <a:gd name="T11" fmla="*/ 281 h 304"/>
                <a:gd name="T12" fmla="*/ 106 w 182"/>
                <a:gd name="T13" fmla="*/ 258 h 304"/>
                <a:gd name="T14" fmla="*/ 0 w 182"/>
                <a:gd name="T15" fmla="*/ 258 h 304"/>
                <a:gd name="T16" fmla="*/ 0 w 182"/>
                <a:gd name="T17" fmla="*/ 243 h 304"/>
                <a:gd name="T18" fmla="*/ 15 w 182"/>
                <a:gd name="T19" fmla="*/ 228 h 304"/>
                <a:gd name="T20" fmla="*/ 8 w 182"/>
                <a:gd name="T21" fmla="*/ 220 h 304"/>
                <a:gd name="T22" fmla="*/ 15 w 182"/>
                <a:gd name="T23" fmla="*/ 213 h 304"/>
                <a:gd name="T24" fmla="*/ 15 w 182"/>
                <a:gd name="T25" fmla="*/ 205 h 304"/>
                <a:gd name="T26" fmla="*/ 30 w 182"/>
                <a:gd name="T27" fmla="*/ 190 h 304"/>
                <a:gd name="T28" fmla="*/ 23 w 182"/>
                <a:gd name="T29" fmla="*/ 182 h 304"/>
                <a:gd name="T30" fmla="*/ 38 w 182"/>
                <a:gd name="T31" fmla="*/ 175 h 304"/>
                <a:gd name="T32" fmla="*/ 23 w 182"/>
                <a:gd name="T33" fmla="*/ 167 h 304"/>
                <a:gd name="T34" fmla="*/ 30 w 182"/>
                <a:gd name="T35" fmla="*/ 167 h 304"/>
                <a:gd name="T36" fmla="*/ 30 w 182"/>
                <a:gd name="T37" fmla="*/ 160 h 304"/>
                <a:gd name="T38" fmla="*/ 23 w 182"/>
                <a:gd name="T39" fmla="*/ 160 h 304"/>
                <a:gd name="T40" fmla="*/ 23 w 182"/>
                <a:gd name="T41" fmla="*/ 106 h 304"/>
                <a:gd name="T42" fmla="*/ 15 w 182"/>
                <a:gd name="T43" fmla="*/ 106 h 304"/>
                <a:gd name="T44" fmla="*/ 15 w 182"/>
                <a:gd name="T45" fmla="*/ 91 h 304"/>
                <a:gd name="T46" fmla="*/ 23 w 182"/>
                <a:gd name="T47" fmla="*/ 91 h 304"/>
                <a:gd name="T48" fmla="*/ 23 w 182"/>
                <a:gd name="T49" fmla="*/ 76 h 304"/>
                <a:gd name="T50" fmla="*/ 38 w 182"/>
                <a:gd name="T51" fmla="*/ 61 h 304"/>
                <a:gd name="T52" fmla="*/ 30 w 182"/>
                <a:gd name="T53" fmla="*/ 53 h 304"/>
                <a:gd name="T54" fmla="*/ 46 w 182"/>
                <a:gd name="T55" fmla="*/ 46 h 304"/>
                <a:gd name="T56" fmla="*/ 46 w 182"/>
                <a:gd name="T57" fmla="*/ 16 h 304"/>
                <a:gd name="T58" fmla="*/ 61 w 182"/>
                <a:gd name="T59" fmla="*/ 16 h 304"/>
                <a:gd name="T60" fmla="*/ 61 w 182"/>
                <a:gd name="T61" fmla="*/ 8 h 304"/>
                <a:gd name="T62" fmla="*/ 167 w 182"/>
                <a:gd name="T63" fmla="*/ 0 h 304"/>
                <a:gd name="T64" fmla="*/ 174 w 182"/>
                <a:gd name="T65" fmla="*/ 0 h 304"/>
                <a:gd name="T66" fmla="*/ 167 w 182"/>
                <a:gd name="T67" fmla="*/ 19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 h="304">
                  <a:moveTo>
                    <a:pt x="167" y="197"/>
                  </a:moveTo>
                  <a:lnTo>
                    <a:pt x="182" y="288"/>
                  </a:lnTo>
                  <a:lnTo>
                    <a:pt x="129" y="296"/>
                  </a:lnTo>
                  <a:lnTo>
                    <a:pt x="121" y="304"/>
                  </a:lnTo>
                  <a:lnTo>
                    <a:pt x="114" y="304"/>
                  </a:lnTo>
                  <a:lnTo>
                    <a:pt x="99" y="281"/>
                  </a:lnTo>
                  <a:lnTo>
                    <a:pt x="106" y="258"/>
                  </a:lnTo>
                  <a:lnTo>
                    <a:pt x="0" y="258"/>
                  </a:lnTo>
                  <a:lnTo>
                    <a:pt x="0" y="243"/>
                  </a:lnTo>
                  <a:lnTo>
                    <a:pt x="15" y="228"/>
                  </a:lnTo>
                  <a:lnTo>
                    <a:pt x="8" y="220"/>
                  </a:lnTo>
                  <a:lnTo>
                    <a:pt x="15" y="213"/>
                  </a:lnTo>
                  <a:lnTo>
                    <a:pt x="15" y="205"/>
                  </a:lnTo>
                  <a:lnTo>
                    <a:pt x="30" y="190"/>
                  </a:lnTo>
                  <a:lnTo>
                    <a:pt x="23" y="182"/>
                  </a:lnTo>
                  <a:lnTo>
                    <a:pt x="38" y="175"/>
                  </a:lnTo>
                  <a:lnTo>
                    <a:pt x="23" y="167"/>
                  </a:lnTo>
                  <a:lnTo>
                    <a:pt x="30" y="167"/>
                  </a:lnTo>
                  <a:lnTo>
                    <a:pt x="30" y="160"/>
                  </a:lnTo>
                  <a:lnTo>
                    <a:pt x="23" y="160"/>
                  </a:lnTo>
                  <a:lnTo>
                    <a:pt x="23" y="106"/>
                  </a:lnTo>
                  <a:lnTo>
                    <a:pt x="15" y="106"/>
                  </a:lnTo>
                  <a:lnTo>
                    <a:pt x="15" y="91"/>
                  </a:lnTo>
                  <a:lnTo>
                    <a:pt x="23" y="91"/>
                  </a:lnTo>
                  <a:lnTo>
                    <a:pt x="23" y="76"/>
                  </a:lnTo>
                  <a:lnTo>
                    <a:pt x="38" y="61"/>
                  </a:lnTo>
                  <a:lnTo>
                    <a:pt x="30" y="53"/>
                  </a:lnTo>
                  <a:lnTo>
                    <a:pt x="46" y="46"/>
                  </a:lnTo>
                  <a:lnTo>
                    <a:pt x="46" y="16"/>
                  </a:lnTo>
                  <a:lnTo>
                    <a:pt x="61" y="16"/>
                  </a:lnTo>
                  <a:lnTo>
                    <a:pt x="61" y="8"/>
                  </a:lnTo>
                  <a:lnTo>
                    <a:pt x="167" y="0"/>
                  </a:lnTo>
                  <a:lnTo>
                    <a:pt x="174" y="0"/>
                  </a:lnTo>
                  <a:lnTo>
                    <a:pt x="167"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3" name="Freeform 74"/>
            <p:cNvSpPr>
              <a:spLocks/>
            </p:cNvSpPr>
            <p:nvPr/>
          </p:nvSpPr>
          <p:spPr bwMode="auto">
            <a:xfrm>
              <a:off x="3141" y="2368"/>
              <a:ext cx="182" cy="304"/>
            </a:xfrm>
            <a:custGeom>
              <a:avLst/>
              <a:gdLst>
                <a:gd name="T0" fmla="*/ 167 w 182"/>
                <a:gd name="T1" fmla="*/ 197 h 304"/>
                <a:gd name="T2" fmla="*/ 182 w 182"/>
                <a:gd name="T3" fmla="*/ 288 h 304"/>
                <a:gd name="T4" fmla="*/ 129 w 182"/>
                <a:gd name="T5" fmla="*/ 296 h 304"/>
                <a:gd name="T6" fmla="*/ 121 w 182"/>
                <a:gd name="T7" fmla="*/ 304 h 304"/>
                <a:gd name="T8" fmla="*/ 114 w 182"/>
                <a:gd name="T9" fmla="*/ 304 h 304"/>
                <a:gd name="T10" fmla="*/ 99 w 182"/>
                <a:gd name="T11" fmla="*/ 281 h 304"/>
                <a:gd name="T12" fmla="*/ 106 w 182"/>
                <a:gd name="T13" fmla="*/ 258 h 304"/>
                <a:gd name="T14" fmla="*/ 0 w 182"/>
                <a:gd name="T15" fmla="*/ 258 h 304"/>
                <a:gd name="T16" fmla="*/ 0 w 182"/>
                <a:gd name="T17" fmla="*/ 243 h 304"/>
                <a:gd name="T18" fmla="*/ 15 w 182"/>
                <a:gd name="T19" fmla="*/ 228 h 304"/>
                <a:gd name="T20" fmla="*/ 8 w 182"/>
                <a:gd name="T21" fmla="*/ 220 h 304"/>
                <a:gd name="T22" fmla="*/ 15 w 182"/>
                <a:gd name="T23" fmla="*/ 213 h 304"/>
                <a:gd name="T24" fmla="*/ 15 w 182"/>
                <a:gd name="T25" fmla="*/ 205 h 304"/>
                <a:gd name="T26" fmla="*/ 30 w 182"/>
                <a:gd name="T27" fmla="*/ 190 h 304"/>
                <a:gd name="T28" fmla="*/ 23 w 182"/>
                <a:gd name="T29" fmla="*/ 182 h 304"/>
                <a:gd name="T30" fmla="*/ 38 w 182"/>
                <a:gd name="T31" fmla="*/ 175 h 304"/>
                <a:gd name="T32" fmla="*/ 23 w 182"/>
                <a:gd name="T33" fmla="*/ 167 h 304"/>
                <a:gd name="T34" fmla="*/ 30 w 182"/>
                <a:gd name="T35" fmla="*/ 167 h 304"/>
                <a:gd name="T36" fmla="*/ 30 w 182"/>
                <a:gd name="T37" fmla="*/ 160 h 304"/>
                <a:gd name="T38" fmla="*/ 23 w 182"/>
                <a:gd name="T39" fmla="*/ 160 h 304"/>
                <a:gd name="T40" fmla="*/ 23 w 182"/>
                <a:gd name="T41" fmla="*/ 106 h 304"/>
                <a:gd name="T42" fmla="*/ 15 w 182"/>
                <a:gd name="T43" fmla="*/ 106 h 304"/>
                <a:gd name="T44" fmla="*/ 15 w 182"/>
                <a:gd name="T45" fmla="*/ 91 h 304"/>
                <a:gd name="T46" fmla="*/ 23 w 182"/>
                <a:gd name="T47" fmla="*/ 91 h 304"/>
                <a:gd name="T48" fmla="*/ 23 w 182"/>
                <a:gd name="T49" fmla="*/ 76 h 304"/>
                <a:gd name="T50" fmla="*/ 38 w 182"/>
                <a:gd name="T51" fmla="*/ 61 h 304"/>
                <a:gd name="T52" fmla="*/ 30 w 182"/>
                <a:gd name="T53" fmla="*/ 53 h 304"/>
                <a:gd name="T54" fmla="*/ 46 w 182"/>
                <a:gd name="T55" fmla="*/ 46 h 304"/>
                <a:gd name="T56" fmla="*/ 46 w 182"/>
                <a:gd name="T57" fmla="*/ 16 h 304"/>
                <a:gd name="T58" fmla="*/ 61 w 182"/>
                <a:gd name="T59" fmla="*/ 16 h 304"/>
                <a:gd name="T60" fmla="*/ 61 w 182"/>
                <a:gd name="T61" fmla="*/ 8 h 304"/>
                <a:gd name="T62" fmla="*/ 167 w 182"/>
                <a:gd name="T63" fmla="*/ 0 h 304"/>
                <a:gd name="T64" fmla="*/ 174 w 182"/>
                <a:gd name="T65" fmla="*/ 0 h 304"/>
                <a:gd name="T66" fmla="*/ 167 w 182"/>
                <a:gd name="T67" fmla="*/ 197 h 304"/>
                <a:gd name="T68" fmla="*/ 167 w 182"/>
                <a:gd name="T69" fmla="*/ 20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4">
                  <a:moveTo>
                    <a:pt x="167" y="197"/>
                  </a:moveTo>
                  <a:lnTo>
                    <a:pt x="182" y="288"/>
                  </a:lnTo>
                  <a:lnTo>
                    <a:pt x="129" y="296"/>
                  </a:lnTo>
                  <a:lnTo>
                    <a:pt x="121" y="304"/>
                  </a:lnTo>
                  <a:lnTo>
                    <a:pt x="114" y="304"/>
                  </a:lnTo>
                  <a:lnTo>
                    <a:pt x="99" y="281"/>
                  </a:lnTo>
                  <a:lnTo>
                    <a:pt x="106" y="258"/>
                  </a:lnTo>
                  <a:lnTo>
                    <a:pt x="0" y="258"/>
                  </a:lnTo>
                  <a:lnTo>
                    <a:pt x="0" y="243"/>
                  </a:lnTo>
                  <a:lnTo>
                    <a:pt x="15" y="228"/>
                  </a:lnTo>
                  <a:lnTo>
                    <a:pt x="8" y="220"/>
                  </a:lnTo>
                  <a:lnTo>
                    <a:pt x="15" y="213"/>
                  </a:lnTo>
                  <a:lnTo>
                    <a:pt x="15" y="205"/>
                  </a:lnTo>
                  <a:lnTo>
                    <a:pt x="30" y="190"/>
                  </a:lnTo>
                  <a:lnTo>
                    <a:pt x="23" y="182"/>
                  </a:lnTo>
                  <a:lnTo>
                    <a:pt x="38" y="175"/>
                  </a:lnTo>
                  <a:lnTo>
                    <a:pt x="23" y="167"/>
                  </a:lnTo>
                  <a:lnTo>
                    <a:pt x="30" y="167"/>
                  </a:lnTo>
                  <a:lnTo>
                    <a:pt x="30" y="160"/>
                  </a:lnTo>
                  <a:lnTo>
                    <a:pt x="23" y="160"/>
                  </a:lnTo>
                  <a:lnTo>
                    <a:pt x="23" y="106"/>
                  </a:lnTo>
                  <a:lnTo>
                    <a:pt x="15" y="106"/>
                  </a:lnTo>
                  <a:lnTo>
                    <a:pt x="15" y="91"/>
                  </a:lnTo>
                  <a:lnTo>
                    <a:pt x="23" y="91"/>
                  </a:lnTo>
                  <a:lnTo>
                    <a:pt x="23" y="76"/>
                  </a:lnTo>
                  <a:lnTo>
                    <a:pt x="38" y="61"/>
                  </a:lnTo>
                  <a:lnTo>
                    <a:pt x="30" y="53"/>
                  </a:lnTo>
                  <a:lnTo>
                    <a:pt x="46" y="46"/>
                  </a:lnTo>
                  <a:lnTo>
                    <a:pt x="46" y="16"/>
                  </a:lnTo>
                  <a:lnTo>
                    <a:pt x="61" y="16"/>
                  </a:lnTo>
                  <a:lnTo>
                    <a:pt x="61" y="8"/>
                  </a:lnTo>
                  <a:lnTo>
                    <a:pt x="167" y="0"/>
                  </a:lnTo>
                  <a:lnTo>
                    <a:pt x="174" y="0"/>
                  </a:lnTo>
                  <a:lnTo>
                    <a:pt x="167" y="197"/>
                  </a:lnTo>
                  <a:lnTo>
                    <a:pt x="167"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64" name="Freeform 75"/>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49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8 w 325"/>
                <a:gd name="T25" fmla="*/ 53 h 288"/>
                <a:gd name="T26" fmla="*/ 38 w 325"/>
                <a:gd name="T27" fmla="*/ 60 h 288"/>
                <a:gd name="T28" fmla="*/ 30 w 325"/>
                <a:gd name="T29" fmla="*/ 76 h 288"/>
                <a:gd name="T30" fmla="*/ 53 w 325"/>
                <a:gd name="T31" fmla="*/ 98 h 288"/>
                <a:gd name="T32" fmla="*/ 53 w 325"/>
                <a:gd name="T33" fmla="*/ 265 h 288"/>
                <a:gd name="T34" fmla="*/ 249 w 325"/>
                <a:gd name="T35" fmla="*/ 257 h 288"/>
                <a:gd name="T36" fmla="*/ 280 w 325"/>
                <a:gd name="T37" fmla="*/ 257 h 288"/>
                <a:gd name="T38" fmla="*/ 287 w 325"/>
                <a:gd name="T39" fmla="*/ 273 h 288"/>
                <a:gd name="T40" fmla="*/ 272 w 325"/>
                <a:gd name="T41" fmla="*/ 288 h 288"/>
                <a:gd name="T42" fmla="*/ 302 w 325"/>
                <a:gd name="T43" fmla="*/ 288 h 288"/>
                <a:gd name="T44" fmla="*/ 310 w 325"/>
                <a:gd name="T45" fmla="*/ 257 h 288"/>
                <a:gd name="T46" fmla="*/ 310 w 325"/>
                <a:gd name="T47" fmla="*/ 250 h 288"/>
                <a:gd name="T48" fmla="*/ 310 w 325"/>
                <a:gd name="T49" fmla="*/ 257 h 288"/>
                <a:gd name="T50" fmla="*/ 318 w 325"/>
                <a:gd name="T51" fmla="*/ 257 h 288"/>
                <a:gd name="T52" fmla="*/ 325 w 325"/>
                <a:gd name="T53" fmla="*/ 242 h 288"/>
                <a:gd name="T54" fmla="*/ 325 w 325"/>
                <a:gd name="T55"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288">
                  <a:moveTo>
                    <a:pt x="325" y="227"/>
                  </a:moveTo>
                  <a:lnTo>
                    <a:pt x="310" y="204"/>
                  </a:lnTo>
                  <a:lnTo>
                    <a:pt x="310" y="182"/>
                  </a:lnTo>
                  <a:lnTo>
                    <a:pt x="265" y="151"/>
                  </a:lnTo>
                  <a:lnTo>
                    <a:pt x="272" y="106"/>
                  </a:lnTo>
                  <a:lnTo>
                    <a:pt x="249" y="106"/>
                  </a:lnTo>
                  <a:lnTo>
                    <a:pt x="242" y="83"/>
                  </a:lnTo>
                  <a:lnTo>
                    <a:pt x="212" y="53"/>
                  </a:lnTo>
                  <a:lnTo>
                    <a:pt x="204" y="15"/>
                  </a:lnTo>
                  <a:lnTo>
                    <a:pt x="189" y="0"/>
                  </a:lnTo>
                  <a:lnTo>
                    <a:pt x="0" y="7"/>
                  </a:lnTo>
                  <a:lnTo>
                    <a:pt x="15" y="45"/>
                  </a:lnTo>
                  <a:lnTo>
                    <a:pt x="38" y="53"/>
                  </a:lnTo>
                  <a:lnTo>
                    <a:pt x="38" y="60"/>
                  </a:lnTo>
                  <a:lnTo>
                    <a:pt x="30" y="76"/>
                  </a:lnTo>
                  <a:lnTo>
                    <a:pt x="53" y="98"/>
                  </a:lnTo>
                  <a:lnTo>
                    <a:pt x="53" y="265"/>
                  </a:lnTo>
                  <a:lnTo>
                    <a:pt x="249" y="257"/>
                  </a:lnTo>
                  <a:lnTo>
                    <a:pt x="280" y="257"/>
                  </a:lnTo>
                  <a:lnTo>
                    <a:pt x="287" y="273"/>
                  </a:lnTo>
                  <a:lnTo>
                    <a:pt x="272" y="288"/>
                  </a:lnTo>
                  <a:lnTo>
                    <a:pt x="302" y="288"/>
                  </a:lnTo>
                  <a:lnTo>
                    <a:pt x="310" y="257"/>
                  </a:lnTo>
                  <a:lnTo>
                    <a:pt x="310" y="250"/>
                  </a:lnTo>
                  <a:lnTo>
                    <a:pt x="310" y="257"/>
                  </a:lnTo>
                  <a:lnTo>
                    <a:pt x="318" y="257"/>
                  </a:lnTo>
                  <a:lnTo>
                    <a:pt x="325" y="242"/>
                  </a:lnTo>
                  <a:lnTo>
                    <a:pt x="325"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5" name="Freeform 76"/>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49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8 w 325"/>
                <a:gd name="T25" fmla="*/ 53 h 288"/>
                <a:gd name="T26" fmla="*/ 38 w 325"/>
                <a:gd name="T27" fmla="*/ 60 h 288"/>
                <a:gd name="T28" fmla="*/ 30 w 325"/>
                <a:gd name="T29" fmla="*/ 76 h 288"/>
                <a:gd name="T30" fmla="*/ 53 w 325"/>
                <a:gd name="T31" fmla="*/ 98 h 288"/>
                <a:gd name="T32" fmla="*/ 53 w 325"/>
                <a:gd name="T33" fmla="*/ 265 h 288"/>
                <a:gd name="T34" fmla="*/ 249 w 325"/>
                <a:gd name="T35" fmla="*/ 257 h 288"/>
                <a:gd name="T36" fmla="*/ 280 w 325"/>
                <a:gd name="T37" fmla="*/ 257 h 288"/>
                <a:gd name="T38" fmla="*/ 287 w 325"/>
                <a:gd name="T39" fmla="*/ 273 h 288"/>
                <a:gd name="T40" fmla="*/ 272 w 325"/>
                <a:gd name="T41" fmla="*/ 288 h 288"/>
                <a:gd name="T42" fmla="*/ 302 w 325"/>
                <a:gd name="T43" fmla="*/ 288 h 288"/>
                <a:gd name="T44" fmla="*/ 310 w 325"/>
                <a:gd name="T45" fmla="*/ 257 h 288"/>
                <a:gd name="T46" fmla="*/ 310 w 325"/>
                <a:gd name="T47" fmla="*/ 250 h 288"/>
                <a:gd name="T48" fmla="*/ 310 w 325"/>
                <a:gd name="T49" fmla="*/ 257 h 288"/>
                <a:gd name="T50" fmla="*/ 318 w 325"/>
                <a:gd name="T51" fmla="*/ 257 h 288"/>
                <a:gd name="T52" fmla="*/ 325 w 325"/>
                <a:gd name="T53" fmla="*/ 242 h 288"/>
                <a:gd name="T54" fmla="*/ 325 w 325"/>
                <a:gd name="T55" fmla="*/ 227 h 288"/>
                <a:gd name="T56" fmla="*/ 325 w 325"/>
                <a:gd name="T57"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5" h="288">
                  <a:moveTo>
                    <a:pt x="325" y="227"/>
                  </a:moveTo>
                  <a:lnTo>
                    <a:pt x="310" y="204"/>
                  </a:lnTo>
                  <a:lnTo>
                    <a:pt x="310" y="182"/>
                  </a:lnTo>
                  <a:lnTo>
                    <a:pt x="265" y="151"/>
                  </a:lnTo>
                  <a:lnTo>
                    <a:pt x="272" y="106"/>
                  </a:lnTo>
                  <a:lnTo>
                    <a:pt x="249" y="106"/>
                  </a:lnTo>
                  <a:lnTo>
                    <a:pt x="242" y="83"/>
                  </a:lnTo>
                  <a:lnTo>
                    <a:pt x="212" y="53"/>
                  </a:lnTo>
                  <a:lnTo>
                    <a:pt x="204" y="15"/>
                  </a:lnTo>
                  <a:lnTo>
                    <a:pt x="189" y="0"/>
                  </a:lnTo>
                  <a:lnTo>
                    <a:pt x="0" y="7"/>
                  </a:lnTo>
                  <a:lnTo>
                    <a:pt x="15" y="45"/>
                  </a:lnTo>
                  <a:lnTo>
                    <a:pt x="38" y="53"/>
                  </a:lnTo>
                  <a:lnTo>
                    <a:pt x="38" y="60"/>
                  </a:lnTo>
                  <a:lnTo>
                    <a:pt x="30" y="76"/>
                  </a:lnTo>
                  <a:lnTo>
                    <a:pt x="53" y="98"/>
                  </a:lnTo>
                  <a:lnTo>
                    <a:pt x="53" y="265"/>
                  </a:lnTo>
                  <a:lnTo>
                    <a:pt x="249" y="257"/>
                  </a:lnTo>
                  <a:lnTo>
                    <a:pt x="280" y="257"/>
                  </a:lnTo>
                  <a:lnTo>
                    <a:pt x="287" y="273"/>
                  </a:lnTo>
                  <a:lnTo>
                    <a:pt x="272" y="288"/>
                  </a:lnTo>
                  <a:lnTo>
                    <a:pt x="302" y="288"/>
                  </a:lnTo>
                  <a:lnTo>
                    <a:pt x="310" y="257"/>
                  </a:lnTo>
                  <a:lnTo>
                    <a:pt x="310" y="250"/>
                  </a:lnTo>
                  <a:lnTo>
                    <a:pt x="310" y="257"/>
                  </a:lnTo>
                  <a:lnTo>
                    <a:pt x="318" y="257"/>
                  </a:lnTo>
                  <a:lnTo>
                    <a:pt x="325" y="242"/>
                  </a:lnTo>
                  <a:lnTo>
                    <a:pt x="325" y="227"/>
                  </a:lnTo>
                  <a:lnTo>
                    <a:pt x="32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66" name="Freeform 77"/>
            <p:cNvSpPr>
              <a:spLocks/>
            </p:cNvSpPr>
            <p:nvPr/>
          </p:nvSpPr>
          <p:spPr bwMode="auto">
            <a:xfrm>
              <a:off x="2051" y="1413"/>
              <a:ext cx="515" cy="319"/>
            </a:xfrm>
            <a:custGeom>
              <a:avLst/>
              <a:gdLst>
                <a:gd name="T0" fmla="*/ 500 w 515"/>
                <a:gd name="T1" fmla="*/ 258 h 319"/>
                <a:gd name="T2" fmla="*/ 515 w 515"/>
                <a:gd name="T3" fmla="*/ 69 h 319"/>
                <a:gd name="T4" fmla="*/ 212 w 515"/>
                <a:gd name="T5" fmla="*/ 31 h 319"/>
                <a:gd name="T6" fmla="*/ 15 w 515"/>
                <a:gd name="T7" fmla="*/ 0 h 319"/>
                <a:gd name="T8" fmla="*/ 0 w 515"/>
                <a:gd name="T9" fmla="*/ 61 h 319"/>
                <a:gd name="T10" fmla="*/ 15 w 515"/>
                <a:gd name="T11" fmla="*/ 76 h 319"/>
                <a:gd name="T12" fmla="*/ 8 w 515"/>
                <a:gd name="T13" fmla="*/ 91 h 319"/>
                <a:gd name="T14" fmla="*/ 23 w 515"/>
                <a:gd name="T15" fmla="*/ 107 h 319"/>
                <a:gd name="T16" fmla="*/ 38 w 515"/>
                <a:gd name="T17" fmla="*/ 144 h 319"/>
                <a:gd name="T18" fmla="*/ 61 w 515"/>
                <a:gd name="T19" fmla="*/ 152 h 319"/>
                <a:gd name="T20" fmla="*/ 38 w 515"/>
                <a:gd name="T21" fmla="*/ 220 h 319"/>
                <a:gd name="T22" fmla="*/ 46 w 515"/>
                <a:gd name="T23" fmla="*/ 228 h 319"/>
                <a:gd name="T24" fmla="*/ 68 w 515"/>
                <a:gd name="T25" fmla="*/ 220 h 319"/>
                <a:gd name="T26" fmla="*/ 76 w 515"/>
                <a:gd name="T27" fmla="*/ 273 h 319"/>
                <a:gd name="T28" fmla="*/ 91 w 515"/>
                <a:gd name="T29" fmla="*/ 281 h 319"/>
                <a:gd name="T30" fmla="*/ 99 w 515"/>
                <a:gd name="T31" fmla="*/ 311 h 319"/>
                <a:gd name="T32" fmla="*/ 129 w 515"/>
                <a:gd name="T33" fmla="*/ 296 h 319"/>
                <a:gd name="T34" fmla="*/ 159 w 515"/>
                <a:gd name="T35" fmla="*/ 304 h 319"/>
                <a:gd name="T36" fmla="*/ 167 w 515"/>
                <a:gd name="T37" fmla="*/ 296 h 319"/>
                <a:gd name="T38" fmla="*/ 182 w 515"/>
                <a:gd name="T39" fmla="*/ 311 h 319"/>
                <a:gd name="T40" fmla="*/ 182 w 515"/>
                <a:gd name="T41" fmla="*/ 281 h 319"/>
                <a:gd name="T42" fmla="*/ 492 w 515"/>
                <a:gd name="T43" fmla="*/ 319 h 319"/>
                <a:gd name="T44" fmla="*/ 500 w 515"/>
                <a:gd name="T45" fmla="*/ 25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319">
                  <a:moveTo>
                    <a:pt x="500" y="258"/>
                  </a:moveTo>
                  <a:lnTo>
                    <a:pt x="515" y="69"/>
                  </a:lnTo>
                  <a:lnTo>
                    <a:pt x="212" y="31"/>
                  </a:lnTo>
                  <a:lnTo>
                    <a:pt x="15" y="0"/>
                  </a:lnTo>
                  <a:lnTo>
                    <a:pt x="0" y="61"/>
                  </a:lnTo>
                  <a:lnTo>
                    <a:pt x="15" y="76"/>
                  </a:lnTo>
                  <a:lnTo>
                    <a:pt x="8" y="91"/>
                  </a:lnTo>
                  <a:lnTo>
                    <a:pt x="23" y="107"/>
                  </a:lnTo>
                  <a:lnTo>
                    <a:pt x="38" y="144"/>
                  </a:lnTo>
                  <a:lnTo>
                    <a:pt x="61" y="152"/>
                  </a:lnTo>
                  <a:lnTo>
                    <a:pt x="38" y="220"/>
                  </a:lnTo>
                  <a:lnTo>
                    <a:pt x="46" y="228"/>
                  </a:lnTo>
                  <a:lnTo>
                    <a:pt x="68" y="220"/>
                  </a:lnTo>
                  <a:lnTo>
                    <a:pt x="76" y="273"/>
                  </a:lnTo>
                  <a:lnTo>
                    <a:pt x="91" y="281"/>
                  </a:lnTo>
                  <a:lnTo>
                    <a:pt x="99" y="311"/>
                  </a:lnTo>
                  <a:lnTo>
                    <a:pt x="129" y="296"/>
                  </a:lnTo>
                  <a:lnTo>
                    <a:pt x="159" y="304"/>
                  </a:lnTo>
                  <a:lnTo>
                    <a:pt x="167" y="296"/>
                  </a:lnTo>
                  <a:lnTo>
                    <a:pt x="182" y="311"/>
                  </a:lnTo>
                  <a:lnTo>
                    <a:pt x="182" y="281"/>
                  </a:lnTo>
                  <a:lnTo>
                    <a:pt x="492" y="319"/>
                  </a:lnTo>
                  <a:lnTo>
                    <a:pt x="500" y="25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7" name="Freeform 78"/>
            <p:cNvSpPr>
              <a:spLocks/>
            </p:cNvSpPr>
            <p:nvPr/>
          </p:nvSpPr>
          <p:spPr bwMode="auto">
            <a:xfrm>
              <a:off x="2051" y="1413"/>
              <a:ext cx="515" cy="319"/>
            </a:xfrm>
            <a:custGeom>
              <a:avLst/>
              <a:gdLst>
                <a:gd name="T0" fmla="*/ 500 w 515"/>
                <a:gd name="T1" fmla="*/ 258 h 319"/>
                <a:gd name="T2" fmla="*/ 515 w 515"/>
                <a:gd name="T3" fmla="*/ 69 h 319"/>
                <a:gd name="T4" fmla="*/ 212 w 515"/>
                <a:gd name="T5" fmla="*/ 31 h 319"/>
                <a:gd name="T6" fmla="*/ 15 w 515"/>
                <a:gd name="T7" fmla="*/ 0 h 319"/>
                <a:gd name="T8" fmla="*/ 0 w 515"/>
                <a:gd name="T9" fmla="*/ 61 h 319"/>
                <a:gd name="T10" fmla="*/ 15 w 515"/>
                <a:gd name="T11" fmla="*/ 76 h 319"/>
                <a:gd name="T12" fmla="*/ 8 w 515"/>
                <a:gd name="T13" fmla="*/ 91 h 319"/>
                <a:gd name="T14" fmla="*/ 23 w 515"/>
                <a:gd name="T15" fmla="*/ 107 h 319"/>
                <a:gd name="T16" fmla="*/ 38 w 515"/>
                <a:gd name="T17" fmla="*/ 144 h 319"/>
                <a:gd name="T18" fmla="*/ 61 w 515"/>
                <a:gd name="T19" fmla="*/ 152 h 319"/>
                <a:gd name="T20" fmla="*/ 38 w 515"/>
                <a:gd name="T21" fmla="*/ 220 h 319"/>
                <a:gd name="T22" fmla="*/ 46 w 515"/>
                <a:gd name="T23" fmla="*/ 228 h 319"/>
                <a:gd name="T24" fmla="*/ 68 w 515"/>
                <a:gd name="T25" fmla="*/ 220 h 319"/>
                <a:gd name="T26" fmla="*/ 76 w 515"/>
                <a:gd name="T27" fmla="*/ 273 h 319"/>
                <a:gd name="T28" fmla="*/ 91 w 515"/>
                <a:gd name="T29" fmla="*/ 281 h 319"/>
                <a:gd name="T30" fmla="*/ 99 w 515"/>
                <a:gd name="T31" fmla="*/ 311 h 319"/>
                <a:gd name="T32" fmla="*/ 129 w 515"/>
                <a:gd name="T33" fmla="*/ 296 h 319"/>
                <a:gd name="T34" fmla="*/ 159 w 515"/>
                <a:gd name="T35" fmla="*/ 304 h 319"/>
                <a:gd name="T36" fmla="*/ 167 w 515"/>
                <a:gd name="T37" fmla="*/ 296 h 319"/>
                <a:gd name="T38" fmla="*/ 182 w 515"/>
                <a:gd name="T39" fmla="*/ 311 h 319"/>
                <a:gd name="T40" fmla="*/ 182 w 515"/>
                <a:gd name="T41" fmla="*/ 281 h 319"/>
                <a:gd name="T42" fmla="*/ 492 w 515"/>
                <a:gd name="T43" fmla="*/ 319 h 319"/>
                <a:gd name="T44" fmla="*/ 500 w 515"/>
                <a:gd name="T45" fmla="*/ 258 h 319"/>
                <a:gd name="T46" fmla="*/ 500 w 515"/>
                <a:gd name="T47" fmla="*/ 26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5" h="319">
                  <a:moveTo>
                    <a:pt x="500" y="258"/>
                  </a:moveTo>
                  <a:lnTo>
                    <a:pt x="515" y="69"/>
                  </a:lnTo>
                  <a:lnTo>
                    <a:pt x="212" y="31"/>
                  </a:lnTo>
                  <a:lnTo>
                    <a:pt x="15" y="0"/>
                  </a:lnTo>
                  <a:lnTo>
                    <a:pt x="0" y="61"/>
                  </a:lnTo>
                  <a:lnTo>
                    <a:pt x="15" y="76"/>
                  </a:lnTo>
                  <a:lnTo>
                    <a:pt x="8" y="91"/>
                  </a:lnTo>
                  <a:lnTo>
                    <a:pt x="23" y="107"/>
                  </a:lnTo>
                  <a:lnTo>
                    <a:pt x="38" y="144"/>
                  </a:lnTo>
                  <a:lnTo>
                    <a:pt x="61" y="152"/>
                  </a:lnTo>
                  <a:lnTo>
                    <a:pt x="38" y="220"/>
                  </a:lnTo>
                  <a:lnTo>
                    <a:pt x="46" y="228"/>
                  </a:lnTo>
                  <a:lnTo>
                    <a:pt x="68" y="220"/>
                  </a:lnTo>
                  <a:lnTo>
                    <a:pt x="76" y="273"/>
                  </a:lnTo>
                  <a:lnTo>
                    <a:pt x="91" y="281"/>
                  </a:lnTo>
                  <a:lnTo>
                    <a:pt x="99" y="311"/>
                  </a:lnTo>
                  <a:lnTo>
                    <a:pt x="129" y="296"/>
                  </a:lnTo>
                  <a:lnTo>
                    <a:pt x="159" y="304"/>
                  </a:lnTo>
                  <a:lnTo>
                    <a:pt x="167" y="296"/>
                  </a:lnTo>
                  <a:lnTo>
                    <a:pt x="182" y="311"/>
                  </a:lnTo>
                  <a:lnTo>
                    <a:pt x="182" y="281"/>
                  </a:lnTo>
                  <a:lnTo>
                    <a:pt x="492" y="319"/>
                  </a:lnTo>
                  <a:lnTo>
                    <a:pt x="500" y="258"/>
                  </a:lnTo>
                  <a:lnTo>
                    <a:pt x="500" y="2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68" name="Freeform 79"/>
            <p:cNvSpPr>
              <a:spLocks/>
            </p:cNvSpPr>
            <p:nvPr/>
          </p:nvSpPr>
          <p:spPr bwMode="auto">
            <a:xfrm>
              <a:off x="2528" y="1861"/>
              <a:ext cx="409" cy="204"/>
            </a:xfrm>
            <a:custGeom>
              <a:avLst/>
              <a:gdLst>
                <a:gd name="T0" fmla="*/ 409 w 409"/>
                <a:gd name="T1" fmla="*/ 204 h 204"/>
                <a:gd name="T2" fmla="*/ 91 w 409"/>
                <a:gd name="T3" fmla="*/ 197 h 204"/>
                <a:gd name="T4" fmla="*/ 91 w 409"/>
                <a:gd name="T5" fmla="*/ 128 h 204"/>
                <a:gd name="T6" fmla="*/ 0 w 409"/>
                <a:gd name="T7" fmla="*/ 121 h 204"/>
                <a:gd name="T8" fmla="*/ 8 w 409"/>
                <a:gd name="T9" fmla="*/ 0 h 204"/>
                <a:gd name="T10" fmla="*/ 265 w 409"/>
                <a:gd name="T11" fmla="*/ 15 h 204"/>
                <a:gd name="T12" fmla="*/ 288 w 409"/>
                <a:gd name="T13" fmla="*/ 30 h 204"/>
                <a:gd name="T14" fmla="*/ 326 w 409"/>
                <a:gd name="T15" fmla="*/ 22 h 204"/>
                <a:gd name="T16" fmla="*/ 356 w 409"/>
                <a:gd name="T17" fmla="*/ 45 h 204"/>
                <a:gd name="T18" fmla="*/ 371 w 409"/>
                <a:gd name="T19" fmla="*/ 106 h 204"/>
                <a:gd name="T20" fmla="*/ 386 w 409"/>
                <a:gd name="T21" fmla="*/ 113 h 204"/>
                <a:gd name="T22" fmla="*/ 394 w 409"/>
                <a:gd name="T23" fmla="*/ 166 h 204"/>
                <a:gd name="T24" fmla="*/ 409 w 409"/>
                <a:gd name="T25"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204">
                  <a:moveTo>
                    <a:pt x="409" y="204"/>
                  </a:moveTo>
                  <a:lnTo>
                    <a:pt x="91" y="197"/>
                  </a:lnTo>
                  <a:lnTo>
                    <a:pt x="91" y="128"/>
                  </a:lnTo>
                  <a:lnTo>
                    <a:pt x="0" y="121"/>
                  </a:lnTo>
                  <a:lnTo>
                    <a:pt x="8" y="0"/>
                  </a:lnTo>
                  <a:lnTo>
                    <a:pt x="265" y="15"/>
                  </a:lnTo>
                  <a:lnTo>
                    <a:pt x="288" y="30"/>
                  </a:lnTo>
                  <a:lnTo>
                    <a:pt x="326" y="22"/>
                  </a:lnTo>
                  <a:lnTo>
                    <a:pt x="356" y="45"/>
                  </a:lnTo>
                  <a:lnTo>
                    <a:pt x="371" y="106"/>
                  </a:lnTo>
                  <a:lnTo>
                    <a:pt x="386" y="113"/>
                  </a:lnTo>
                  <a:lnTo>
                    <a:pt x="394" y="166"/>
                  </a:lnTo>
                  <a:lnTo>
                    <a:pt x="409" y="20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9" name="Freeform 80"/>
            <p:cNvSpPr>
              <a:spLocks/>
            </p:cNvSpPr>
            <p:nvPr/>
          </p:nvSpPr>
          <p:spPr bwMode="auto">
            <a:xfrm>
              <a:off x="2528" y="1861"/>
              <a:ext cx="409" cy="212"/>
            </a:xfrm>
            <a:custGeom>
              <a:avLst/>
              <a:gdLst>
                <a:gd name="T0" fmla="*/ 409 w 409"/>
                <a:gd name="T1" fmla="*/ 204 h 212"/>
                <a:gd name="T2" fmla="*/ 91 w 409"/>
                <a:gd name="T3" fmla="*/ 197 h 212"/>
                <a:gd name="T4" fmla="*/ 91 w 409"/>
                <a:gd name="T5" fmla="*/ 128 h 212"/>
                <a:gd name="T6" fmla="*/ 0 w 409"/>
                <a:gd name="T7" fmla="*/ 121 h 212"/>
                <a:gd name="T8" fmla="*/ 8 w 409"/>
                <a:gd name="T9" fmla="*/ 0 h 212"/>
                <a:gd name="T10" fmla="*/ 265 w 409"/>
                <a:gd name="T11" fmla="*/ 15 h 212"/>
                <a:gd name="T12" fmla="*/ 288 w 409"/>
                <a:gd name="T13" fmla="*/ 30 h 212"/>
                <a:gd name="T14" fmla="*/ 326 w 409"/>
                <a:gd name="T15" fmla="*/ 22 h 212"/>
                <a:gd name="T16" fmla="*/ 356 w 409"/>
                <a:gd name="T17" fmla="*/ 45 h 212"/>
                <a:gd name="T18" fmla="*/ 371 w 409"/>
                <a:gd name="T19" fmla="*/ 106 h 212"/>
                <a:gd name="T20" fmla="*/ 386 w 409"/>
                <a:gd name="T21" fmla="*/ 113 h 212"/>
                <a:gd name="T22" fmla="*/ 394 w 409"/>
                <a:gd name="T23" fmla="*/ 166 h 212"/>
                <a:gd name="T24" fmla="*/ 409 w 409"/>
                <a:gd name="T25" fmla="*/ 204 h 212"/>
                <a:gd name="T26" fmla="*/ 409 w 409"/>
                <a:gd name="T27"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 h="212">
                  <a:moveTo>
                    <a:pt x="409" y="204"/>
                  </a:moveTo>
                  <a:lnTo>
                    <a:pt x="91" y="197"/>
                  </a:lnTo>
                  <a:lnTo>
                    <a:pt x="91" y="128"/>
                  </a:lnTo>
                  <a:lnTo>
                    <a:pt x="0" y="121"/>
                  </a:lnTo>
                  <a:lnTo>
                    <a:pt x="8" y="0"/>
                  </a:lnTo>
                  <a:lnTo>
                    <a:pt x="265" y="15"/>
                  </a:lnTo>
                  <a:lnTo>
                    <a:pt x="288" y="30"/>
                  </a:lnTo>
                  <a:lnTo>
                    <a:pt x="326" y="22"/>
                  </a:lnTo>
                  <a:lnTo>
                    <a:pt x="356" y="45"/>
                  </a:lnTo>
                  <a:lnTo>
                    <a:pt x="371" y="106"/>
                  </a:lnTo>
                  <a:lnTo>
                    <a:pt x="386" y="113"/>
                  </a:lnTo>
                  <a:lnTo>
                    <a:pt x="394" y="166"/>
                  </a:lnTo>
                  <a:lnTo>
                    <a:pt x="409" y="204"/>
                  </a:lnTo>
                  <a:lnTo>
                    <a:pt x="409"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70" name="Freeform 81"/>
            <p:cNvSpPr>
              <a:spLocks/>
            </p:cNvSpPr>
            <p:nvPr/>
          </p:nvSpPr>
          <p:spPr bwMode="auto">
            <a:xfrm>
              <a:off x="1749" y="1800"/>
              <a:ext cx="317" cy="485"/>
            </a:xfrm>
            <a:custGeom>
              <a:avLst/>
              <a:gdLst>
                <a:gd name="T0" fmla="*/ 257 w 317"/>
                <a:gd name="T1" fmla="*/ 371 h 485"/>
                <a:gd name="T2" fmla="*/ 242 w 317"/>
                <a:gd name="T3" fmla="*/ 424 h 485"/>
                <a:gd name="T4" fmla="*/ 234 w 317"/>
                <a:gd name="T5" fmla="*/ 417 h 485"/>
                <a:gd name="T6" fmla="*/ 212 w 317"/>
                <a:gd name="T7" fmla="*/ 417 h 485"/>
                <a:gd name="T8" fmla="*/ 204 w 317"/>
                <a:gd name="T9" fmla="*/ 485 h 485"/>
                <a:gd name="T10" fmla="*/ 0 w 317"/>
                <a:gd name="T11" fmla="*/ 182 h 485"/>
                <a:gd name="T12" fmla="*/ 45 w 317"/>
                <a:gd name="T13" fmla="*/ 0 h 485"/>
                <a:gd name="T14" fmla="*/ 181 w 317"/>
                <a:gd name="T15" fmla="*/ 30 h 485"/>
                <a:gd name="T16" fmla="*/ 317 w 317"/>
                <a:gd name="T17" fmla="*/ 61 h 485"/>
                <a:gd name="T18" fmla="*/ 257 w 317"/>
                <a:gd name="T19" fmla="*/ 3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7" h="485">
                  <a:moveTo>
                    <a:pt x="257" y="371"/>
                  </a:moveTo>
                  <a:lnTo>
                    <a:pt x="242" y="424"/>
                  </a:lnTo>
                  <a:lnTo>
                    <a:pt x="234" y="417"/>
                  </a:lnTo>
                  <a:lnTo>
                    <a:pt x="212" y="417"/>
                  </a:lnTo>
                  <a:lnTo>
                    <a:pt x="204" y="485"/>
                  </a:lnTo>
                  <a:lnTo>
                    <a:pt x="0" y="182"/>
                  </a:lnTo>
                  <a:lnTo>
                    <a:pt x="45" y="0"/>
                  </a:lnTo>
                  <a:lnTo>
                    <a:pt x="181" y="30"/>
                  </a:lnTo>
                  <a:lnTo>
                    <a:pt x="317" y="61"/>
                  </a:lnTo>
                  <a:lnTo>
                    <a:pt x="257" y="37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1" name="Freeform 82"/>
            <p:cNvSpPr>
              <a:spLocks/>
            </p:cNvSpPr>
            <p:nvPr/>
          </p:nvSpPr>
          <p:spPr bwMode="auto">
            <a:xfrm>
              <a:off x="1749" y="1800"/>
              <a:ext cx="317" cy="485"/>
            </a:xfrm>
            <a:custGeom>
              <a:avLst/>
              <a:gdLst>
                <a:gd name="T0" fmla="*/ 257 w 317"/>
                <a:gd name="T1" fmla="*/ 371 h 485"/>
                <a:gd name="T2" fmla="*/ 242 w 317"/>
                <a:gd name="T3" fmla="*/ 424 h 485"/>
                <a:gd name="T4" fmla="*/ 234 w 317"/>
                <a:gd name="T5" fmla="*/ 417 h 485"/>
                <a:gd name="T6" fmla="*/ 212 w 317"/>
                <a:gd name="T7" fmla="*/ 417 h 485"/>
                <a:gd name="T8" fmla="*/ 204 w 317"/>
                <a:gd name="T9" fmla="*/ 485 h 485"/>
                <a:gd name="T10" fmla="*/ 0 w 317"/>
                <a:gd name="T11" fmla="*/ 182 h 485"/>
                <a:gd name="T12" fmla="*/ 45 w 317"/>
                <a:gd name="T13" fmla="*/ 0 h 485"/>
                <a:gd name="T14" fmla="*/ 181 w 317"/>
                <a:gd name="T15" fmla="*/ 30 h 485"/>
                <a:gd name="T16" fmla="*/ 317 w 317"/>
                <a:gd name="T17" fmla="*/ 61 h 485"/>
                <a:gd name="T18" fmla="*/ 257 w 317"/>
                <a:gd name="T19" fmla="*/ 371 h 485"/>
                <a:gd name="T20" fmla="*/ 257 w 317"/>
                <a:gd name="T21" fmla="*/ 37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485">
                  <a:moveTo>
                    <a:pt x="257" y="371"/>
                  </a:moveTo>
                  <a:lnTo>
                    <a:pt x="242" y="424"/>
                  </a:lnTo>
                  <a:lnTo>
                    <a:pt x="234" y="417"/>
                  </a:lnTo>
                  <a:lnTo>
                    <a:pt x="212" y="417"/>
                  </a:lnTo>
                  <a:lnTo>
                    <a:pt x="204" y="485"/>
                  </a:lnTo>
                  <a:lnTo>
                    <a:pt x="0" y="182"/>
                  </a:lnTo>
                  <a:lnTo>
                    <a:pt x="45" y="0"/>
                  </a:lnTo>
                  <a:lnTo>
                    <a:pt x="181" y="30"/>
                  </a:lnTo>
                  <a:lnTo>
                    <a:pt x="317" y="61"/>
                  </a:lnTo>
                  <a:lnTo>
                    <a:pt x="257" y="371"/>
                  </a:lnTo>
                  <a:lnTo>
                    <a:pt x="257"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72" name="Freeform 83"/>
            <p:cNvSpPr>
              <a:spLocks/>
            </p:cNvSpPr>
            <p:nvPr/>
          </p:nvSpPr>
          <p:spPr bwMode="auto">
            <a:xfrm>
              <a:off x="3974" y="1588"/>
              <a:ext cx="83" cy="174"/>
            </a:xfrm>
            <a:custGeom>
              <a:avLst/>
              <a:gdLst>
                <a:gd name="T0" fmla="*/ 68 w 83"/>
                <a:gd name="T1" fmla="*/ 113 h 174"/>
                <a:gd name="T2" fmla="*/ 30 w 83"/>
                <a:gd name="T3" fmla="*/ 0 h 174"/>
                <a:gd name="T4" fmla="*/ 15 w 83"/>
                <a:gd name="T5" fmla="*/ 7 h 174"/>
                <a:gd name="T6" fmla="*/ 22 w 83"/>
                <a:gd name="T7" fmla="*/ 23 h 174"/>
                <a:gd name="T8" fmla="*/ 22 w 83"/>
                <a:gd name="T9" fmla="*/ 53 h 174"/>
                <a:gd name="T10" fmla="*/ 7 w 83"/>
                <a:gd name="T11" fmla="*/ 68 h 174"/>
                <a:gd name="T12" fmla="*/ 0 w 83"/>
                <a:gd name="T13" fmla="*/ 121 h 174"/>
                <a:gd name="T14" fmla="*/ 15 w 83"/>
                <a:gd name="T15" fmla="*/ 174 h 174"/>
                <a:gd name="T16" fmla="*/ 68 w 83"/>
                <a:gd name="T17" fmla="*/ 159 h 174"/>
                <a:gd name="T18" fmla="*/ 83 w 83"/>
                <a:gd name="T19" fmla="*/ 144 h 174"/>
                <a:gd name="T20" fmla="*/ 83 w 83"/>
                <a:gd name="T21" fmla="*/ 129 h 174"/>
                <a:gd name="T22" fmla="*/ 68 w 83"/>
                <a:gd name="T23"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4">
                  <a:moveTo>
                    <a:pt x="68" y="113"/>
                  </a:moveTo>
                  <a:lnTo>
                    <a:pt x="30" y="0"/>
                  </a:lnTo>
                  <a:lnTo>
                    <a:pt x="15" y="7"/>
                  </a:lnTo>
                  <a:lnTo>
                    <a:pt x="22" y="23"/>
                  </a:lnTo>
                  <a:lnTo>
                    <a:pt x="22" y="53"/>
                  </a:lnTo>
                  <a:lnTo>
                    <a:pt x="7" y="68"/>
                  </a:lnTo>
                  <a:lnTo>
                    <a:pt x="0" y="121"/>
                  </a:lnTo>
                  <a:lnTo>
                    <a:pt x="15" y="174"/>
                  </a:lnTo>
                  <a:lnTo>
                    <a:pt x="68" y="159"/>
                  </a:lnTo>
                  <a:lnTo>
                    <a:pt x="83" y="144"/>
                  </a:lnTo>
                  <a:lnTo>
                    <a:pt x="83" y="129"/>
                  </a:lnTo>
                  <a:lnTo>
                    <a:pt x="68" y="11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3" name="Freeform 84"/>
            <p:cNvSpPr>
              <a:spLocks/>
            </p:cNvSpPr>
            <p:nvPr/>
          </p:nvSpPr>
          <p:spPr bwMode="auto">
            <a:xfrm>
              <a:off x="3974" y="1588"/>
              <a:ext cx="83" cy="174"/>
            </a:xfrm>
            <a:custGeom>
              <a:avLst/>
              <a:gdLst>
                <a:gd name="T0" fmla="*/ 68 w 83"/>
                <a:gd name="T1" fmla="*/ 113 h 174"/>
                <a:gd name="T2" fmla="*/ 30 w 83"/>
                <a:gd name="T3" fmla="*/ 0 h 174"/>
                <a:gd name="T4" fmla="*/ 15 w 83"/>
                <a:gd name="T5" fmla="*/ 7 h 174"/>
                <a:gd name="T6" fmla="*/ 22 w 83"/>
                <a:gd name="T7" fmla="*/ 23 h 174"/>
                <a:gd name="T8" fmla="*/ 22 w 83"/>
                <a:gd name="T9" fmla="*/ 53 h 174"/>
                <a:gd name="T10" fmla="*/ 7 w 83"/>
                <a:gd name="T11" fmla="*/ 68 h 174"/>
                <a:gd name="T12" fmla="*/ 0 w 83"/>
                <a:gd name="T13" fmla="*/ 121 h 174"/>
                <a:gd name="T14" fmla="*/ 15 w 83"/>
                <a:gd name="T15" fmla="*/ 174 h 174"/>
                <a:gd name="T16" fmla="*/ 68 w 83"/>
                <a:gd name="T17" fmla="*/ 159 h 174"/>
                <a:gd name="T18" fmla="*/ 83 w 83"/>
                <a:gd name="T19" fmla="*/ 144 h 174"/>
                <a:gd name="T20" fmla="*/ 83 w 83"/>
                <a:gd name="T21" fmla="*/ 129 h 174"/>
                <a:gd name="T22" fmla="*/ 68 w 83"/>
                <a:gd name="T23" fmla="*/ 113 h 174"/>
                <a:gd name="T24" fmla="*/ 68 w 83"/>
                <a:gd name="T25" fmla="*/ 1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4">
                  <a:moveTo>
                    <a:pt x="68" y="113"/>
                  </a:moveTo>
                  <a:lnTo>
                    <a:pt x="30" y="0"/>
                  </a:lnTo>
                  <a:lnTo>
                    <a:pt x="15" y="7"/>
                  </a:lnTo>
                  <a:lnTo>
                    <a:pt x="22" y="23"/>
                  </a:lnTo>
                  <a:lnTo>
                    <a:pt x="22" y="53"/>
                  </a:lnTo>
                  <a:lnTo>
                    <a:pt x="7" y="68"/>
                  </a:lnTo>
                  <a:lnTo>
                    <a:pt x="0" y="121"/>
                  </a:lnTo>
                  <a:lnTo>
                    <a:pt x="15" y="174"/>
                  </a:lnTo>
                  <a:lnTo>
                    <a:pt x="68" y="159"/>
                  </a:lnTo>
                  <a:lnTo>
                    <a:pt x="83" y="144"/>
                  </a:lnTo>
                  <a:lnTo>
                    <a:pt x="83" y="129"/>
                  </a:lnTo>
                  <a:lnTo>
                    <a:pt x="68" y="113"/>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74" name="Freeform 85"/>
            <p:cNvSpPr>
              <a:spLocks/>
            </p:cNvSpPr>
            <p:nvPr/>
          </p:nvSpPr>
          <p:spPr bwMode="auto">
            <a:xfrm>
              <a:off x="3890" y="1868"/>
              <a:ext cx="61" cy="152"/>
            </a:xfrm>
            <a:custGeom>
              <a:avLst/>
              <a:gdLst>
                <a:gd name="T0" fmla="*/ 53 w 61"/>
                <a:gd name="T1" fmla="*/ 23 h 152"/>
                <a:gd name="T2" fmla="*/ 46 w 61"/>
                <a:gd name="T3" fmla="*/ 53 h 152"/>
                <a:gd name="T4" fmla="*/ 61 w 61"/>
                <a:gd name="T5" fmla="*/ 46 h 152"/>
                <a:gd name="T6" fmla="*/ 61 w 61"/>
                <a:gd name="T7" fmla="*/ 91 h 152"/>
                <a:gd name="T8" fmla="*/ 61 w 61"/>
                <a:gd name="T9" fmla="*/ 76 h 152"/>
                <a:gd name="T10" fmla="*/ 61 w 61"/>
                <a:gd name="T11" fmla="*/ 99 h 152"/>
                <a:gd name="T12" fmla="*/ 46 w 61"/>
                <a:gd name="T13" fmla="*/ 144 h 152"/>
                <a:gd name="T14" fmla="*/ 38 w 61"/>
                <a:gd name="T15" fmla="*/ 152 h 152"/>
                <a:gd name="T16" fmla="*/ 38 w 61"/>
                <a:gd name="T17" fmla="*/ 137 h 152"/>
                <a:gd name="T18" fmla="*/ 0 w 61"/>
                <a:gd name="T19" fmla="*/ 129 h 152"/>
                <a:gd name="T20" fmla="*/ 0 w 61"/>
                <a:gd name="T21" fmla="*/ 106 h 152"/>
                <a:gd name="T22" fmla="*/ 31 w 61"/>
                <a:gd name="T23" fmla="*/ 76 h 152"/>
                <a:gd name="T24" fmla="*/ 0 w 61"/>
                <a:gd name="T25" fmla="*/ 46 h 152"/>
                <a:gd name="T26" fmla="*/ 0 w 61"/>
                <a:gd name="T27" fmla="*/ 31 h 152"/>
                <a:gd name="T28" fmla="*/ 16 w 61"/>
                <a:gd name="T29" fmla="*/ 0 h 152"/>
                <a:gd name="T30" fmla="*/ 53 w 61"/>
                <a:gd name="T31" fmla="*/ 15 h 152"/>
                <a:gd name="T32" fmla="*/ 53 w 61"/>
                <a:gd name="T33"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52">
                  <a:moveTo>
                    <a:pt x="53" y="23"/>
                  </a:moveTo>
                  <a:lnTo>
                    <a:pt x="46" y="53"/>
                  </a:lnTo>
                  <a:lnTo>
                    <a:pt x="61" y="46"/>
                  </a:lnTo>
                  <a:lnTo>
                    <a:pt x="61" y="91"/>
                  </a:lnTo>
                  <a:lnTo>
                    <a:pt x="61" y="76"/>
                  </a:lnTo>
                  <a:lnTo>
                    <a:pt x="61" y="99"/>
                  </a:lnTo>
                  <a:lnTo>
                    <a:pt x="46" y="144"/>
                  </a:lnTo>
                  <a:lnTo>
                    <a:pt x="38" y="152"/>
                  </a:lnTo>
                  <a:lnTo>
                    <a:pt x="38" y="137"/>
                  </a:lnTo>
                  <a:lnTo>
                    <a:pt x="0" y="129"/>
                  </a:lnTo>
                  <a:lnTo>
                    <a:pt x="0" y="106"/>
                  </a:lnTo>
                  <a:lnTo>
                    <a:pt x="31" y="76"/>
                  </a:lnTo>
                  <a:lnTo>
                    <a:pt x="0" y="46"/>
                  </a:lnTo>
                  <a:lnTo>
                    <a:pt x="0" y="31"/>
                  </a:lnTo>
                  <a:lnTo>
                    <a:pt x="16" y="0"/>
                  </a:lnTo>
                  <a:lnTo>
                    <a:pt x="53" y="15"/>
                  </a:lnTo>
                  <a:lnTo>
                    <a:pt x="53"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5" name="Freeform 86"/>
            <p:cNvSpPr>
              <a:spLocks/>
            </p:cNvSpPr>
            <p:nvPr/>
          </p:nvSpPr>
          <p:spPr bwMode="auto">
            <a:xfrm>
              <a:off x="3890" y="1868"/>
              <a:ext cx="61" cy="152"/>
            </a:xfrm>
            <a:custGeom>
              <a:avLst/>
              <a:gdLst>
                <a:gd name="T0" fmla="*/ 53 w 61"/>
                <a:gd name="T1" fmla="*/ 23 h 152"/>
                <a:gd name="T2" fmla="*/ 46 w 61"/>
                <a:gd name="T3" fmla="*/ 53 h 152"/>
                <a:gd name="T4" fmla="*/ 61 w 61"/>
                <a:gd name="T5" fmla="*/ 46 h 152"/>
                <a:gd name="T6" fmla="*/ 61 w 61"/>
                <a:gd name="T7" fmla="*/ 91 h 152"/>
                <a:gd name="T8" fmla="*/ 61 w 61"/>
                <a:gd name="T9" fmla="*/ 76 h 152"/>
                <a:gd name="T10" fmla="*/ 61 w 61"/>
                <a:gd name="T11" fmla="*/ 99 h 152"/>
                <a:gd name="T12" fmla="*/ 46 w 61"/>
                <a:gd name="T13" fmla="*/ 144 h 152"/>
                <a:gd name="T14" fmla="*/ 38 w 61"/>
                <a:gd name="T15" fmla="*/ 152 h 152"/>
                <a:gd name="T16" fmla="*/ 38 w 61"/>
                <a:gd name="T17" fmla="*/ 137 h 152"/>
                <a:gd name="T18" fmla="*/ 0 w 61"/>
                <a:gd name="T19" fmla="*/ 129 h 152"/>
                <a:gd name="T20" fmla="*/ 0 w 61"/>
                <a:gd name="T21" fmla="*/ 106 h 152"/>
                <a:gd name="T22" fmla="*/ 31 w 61"/>
                <a:gd name="T23" fmla="*/ 76 h 152"/>
                <a:gd name="T24" fmla="*/ 0 w 61"/>
                <a:gd name="T25" fmla="*/ 46 h 152"/>
                <a:gd name="T26" fmla="*/ 0 w 61"/>
                <a:gd name="T27" fmla="*/ 31 h 152"/>
                <a:gd name="T28" fmla="*/ 16 w 61"/>
                <a:gd name="T29" fmla="*/ 0 h 152"/>
                <a:gd name="T30" fmla="*/ 53 w 61"/>
                <a:gd name="T31" fmla="*/ 15 h 152"/>
                <a:gd name="T32" fmla="*/ 53 w 61"/>
                <a:gd name="T33" fmla="*/ 23 h 152"/>
                <a:gd name="T34" fmla="*/ 53 w 61"/>
                <a:gd name="T35" fmla="*/ 3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152">
                  <a:moveTo>
                    <a:pt x="53" y="23"/>
                  </a:moveTo>
                  <a:lnTo>
                    <a:pt x="46" y="53"/>
                  </a:lnTo>
                  <a:lnTo>
                    <a:pt x="61" y="46"/>
                  </a:lnTo>
                  <a:lnTo>
                    <a:pt x="61" y="91"/>
                  </a:lnTo>
                  <a:lnTo>
                    <a:pt x="61" y="76"/>
                  </a:lnTo>
                  <a:lnTo>
                    <a:pt x="61" y="99"/>
                  </a:lnTo>
                  <a:lnTo>
                    <a:pt x="46" y="144"/>
                  </a:lnTo>
                  <a:lnTo>
                    <a:pt x="38" y="152"/>
                  </a:lnTo>
                  <a:lnTo>
                    <a:pt x="38" y="137"/>
                  </a:lnTo>
                  <a:lnTo>
                    <a:pt x="0" y="129"/>
                  </a:lnTo>
                  <a:lnTo>
                    <a:pt x="0" y="106"/>
                  </a:lnTo>
                  <a:lnTo>
                    <a:pt x="31" y="76"/>
                  </a:lnTo>
                  <a:lnTo>
                    <a:pt x="0" y="46"/>
                  </a:lnTo>
                  <a:lnTo>
                    <a:pt x="0" y="31"/>
                  </a:lnTo>
                  <a:lnTo>
                    <a:pt x="16" y="0"/>
                  </a:lnTo>
                  <a:lnTo>
                    <a:pt x="53" y="15"/>
                  </a:lnTo>
                  <a:lnTo>
                    <a:pt x="53" y="23"/>
                  </a:lnTo>
                  <a:lnTo>
                    <a:pt x="53"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76" name="Freeform 87"/>
            <p:cNvSpPr>
              <a:spLocks/>
            </p:cNvSpPr>
            <p:nvPr/>
          </p:nvSpPr>
          <p:spPr bwMode="auto">
            <a:xfrm>
              <a:off x="2203" y="2209"/>
              <a:ext cx="355" cy="364"/>
            </a:xfrm>
            <a:custGeom>
              <a:avLst/>
              <a:gdLst>
                <a:gd name="T0" fmla="*/ 355 w 355"/>
                <a:gd name="T1" fmla="*/ 31 h 364"/>
                <a:gd name="T2" fmla="*/ 53 w 355"/>
                <a:gd name="T3" fmla="*/ 0 h 364"/>
                <a:gd name="T4" fmla="*/ 0 w 355"/>
                <a:gd name="T5" fmla="*/ 356 h 364"/>
                <a:gd name="T6" fmla="*/ 45 w 355"/>
                <a:gd name="T7" fmla="*/ 364 h 364"/>
                <a:gd name="T8" fmla="*/ 53 w 355"/>
                <a:gd name="T9" fmla="*/ 334 h 364"/>
                <a:gd name="T10" fmla="*/ 143 w 355"/>
                <a:gd name="T11" fmla="*/ 341 h 364"/>
                <a:gd name="T12" fmla="*/ 136 w 355"/>
                <a:gd name="T13" fmla="*/ 326 h 364"/>
                <a:gd name="T14" fmla="*/ 325 w 355"/>
                <a:gd name="T15" fmla="*/ 349 h 364"/>
                <a:gd name="T16" fmla="*/ 348 w 355"/>
                <a:gd name="T17" fmla="*/ 61 h 364"/>
                <a:gd name="T18" fmla="*/ 355 w 355"/>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64">
                  <a:moveTo>
                    <a:pt x="355" y="31"/>
                  </a:moveTo>
                  <a:lnTo>
                    <a:pt x="53" y="0"/>
                  </a:lnTo>
                  <a:lnTo>
                    <a:pt x="0" y="356"/>
                  </a:lnTo>
                  <a:lnTo>
                    <a:pt x="45" y="364"/>
                  </a:lnTo>
                  <a:lnTo>
                    <a:pt x="53" y="334"/>
                  </a:lnTo>
                  <a:lnTo>
                    <a:pt x="143" y="341"/>
                  </a:lnTo>
                  <a:lnTo>
                    <a:pt x="136" y="326"/>
                  </a:lnTo>
                  <a:lnTo>
                    <a:pt x="325" y="349"/>
                  </a:lnTo>
                  <a:lnTo>
                    <a:pt x="348" y="61"/>
                  </a:lnTo>
                  <a:lnTo>
                    <a:pt x="355"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7" name="Freeform 88"/>
            <p:cNvSpPr>
              <a:spLocks/>
            </p:cNvSpPr>
            <p:nvPr/>
          </p:nvSpPr>
          <p:spPr bwMode="auto">
            <a:xfrm>
              <a:off x="2203" y="2209"/>
              <a:ext cx="355" cy="364"/>
            </a:xfrm>
            <a:custGeom>
              <a:avLst/>
              <a:gdLst>
                <a:gd name="T0" fmla="*/ 355 w 355"/>
                <a:gd name="T1" fmla="*/ 31 h 364"/>
                <a:gd name="T2" fmla="*/ 53 w 355"/>
                <a:gd name="T3" fmla="*/ 0 h 364"/>
                <a:gd name="T4" fmla="*/ 0 w 355"/>
                <a:gd name="T5" fmla="*/ 356 h 364"/>
                <a:gd name="T6" fmla="*/ 45 w 355"/>
                <a:gd name="T7" fmla="*/ 364 h 364"/>
                <a:gd name="T8" fmla="*/ 53 w 355"/>
                <a:gd name="T9" fmla="*/ 334 h 364"/>
                <a:gd name="T10" fmla="*/ 143 w 355"/>
                <a:gd name="T11" fmla="*/ 341 h 364"/>
                <a:gd name="T12" fmla="*/ 136 w 355"/>
                <a:gd name="T13" fmla="*/ 326 h 364"/>
                <a:gd name="T14" fmla="*/ 325 w 355"/>
                <a:gd name="T15" fmla="*/ 349 h 364"/>
                <a:gd name="T16" fmla="*/ 348 w 355"/>
                <a:gd name="T17" fmla="*/ 61 h 364"/>
                <a:gd name="T18" fmla="*/ 355 w 355"/>
                <a:gd name="T19" fmla="*/ 31 h 364"/>
                <a:gd name="T20" fmla="*/ 355 w 355"/>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 h="364">
                  <a:moveTo>
                    <a:pt x="355" y="31"/>
                  </a:moveTo>
                  <a:lnTo>
                    <a:pt x="53" y="0"/>
                  </a:lnTo>
                  <a:lnTo>
                    <a:pt x="0" y="356"/>
                  </a:lnTo>
                  <a:lnTo>
                    <a:pt x="45" y="364"/>
                  </a:lnTo>
                  <a:lnTo>
                    <a:pt x="53" y="334"/>
                  </a:lnTo>
                  <a:lnTo>
                    <a:pt x="143" y="341"/>
                  </a:lnTo>
                  <a:lnTo>
                    <a:pt x="136" y="326"/>
                  </a:lnTo>
                  <a:lnTo>
                    <a:pt x="325" y="349"/>
                  </a:lnTo>
                  <a:lnTo>
                    <a:pt x="348" y="61"/>
                  </a:lnTo>
                  <a:lnTo>
                    <a:pt x="355" y="31"/>
                  </a:lnTo>
                  <a:lnTo>
                    <a:pt x="355"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78" name="Freeform 89"/>
            <p:cNvSpPr>
              <a:spLocks/>
            </p:cNvSpPr>
            <p:nvPr/>
          </p:nvSpPr>
          <p:spPr bwMode="auto">
            <a:xfrm>
              <a:off x="3663" y="1633"/>
              <a:ext cx="303" cy="266"/>
            </a:xfrm>
            <a:custGeom>
              <a:avLst/>
              <a:gdLst>
                <a:gd name="T0" fmla="*/ 288 w 303"/>
                <a:gd name="T1" fmla="*/ 137 h 266"/>
                <a:gd name="T2" fmla="*/ 288 w 303"/>
                <a:gd name="T3" fmla="*/ 182 h 266"/>
                <a:gd name="T4" fmla="*/ 303 w 303"/>
                <a:gd name="T5" fmla="*/ 235 h 266"/>
                <a:gd name="T6" fmla="*/ 288 w 303"/>
                <a:gd name="T7" fmla="*/ 243 h 266"/>
                <a:gd name="T8" fmla="*/ 296 w 303"/>
                <a:gd name="T9" fmla="*/ 250 h 266"/>
                <a:gd name="T10" fmla="*/ 280 w 303"/>
                <a:gd name="T11" fmla="*/ 266 h 266"/>
                <a:gd name="T12" fmla="*/ 280 w 303"/>
                <a:gd name="T13" fmla="*/ 250 h 266"/>
                <a:gd name="T14" fmla="*/ 243 w 303"/>
                <a:gd name="T15" fmla="*/ 235 h 266"/>
                <a:gd name="T16" fmla="*/ 227 w 303"/>
                <a:gd name="T17" fmla="*/ 228 h 266"/>
                <a:gd name="T18" fmla="*/ 220 w 303"/>
                <a:gd name="T19" fmla="*/ 212 h 266"/>
                <a:gd name="T20" fmla="*/ 205 w 303"/>
                <a:gd name="T21" fmla="*/ 205 h 266"/>
                <a:gd name="T22" fmla="*/ 0 w 303"/>
                <a:gd name="T23" fmla="*/ 243 h 266"/>
                <a:gd name="T24" fmla="*/ 0 w 303"/>
                <a:gd name="T25" fmla="*/ 228 h 266"/>
                <a:gd name="T26" fmla="*/ 31 w 303"/>
                <a:gd name="T27" fmla="*/ 182 h 266"/>
                <a:gd name="T28" fmla="*/ 16 w 303"/>
                <a:gd name="T29" fmla="*/ 159 h 266"/>
                <a:gd name="T30" fmla="*/ 46 w 303"/>
                <a:gd name="T31" fmla="*/ 144 h 266"/>
                <a:gd name="T32" fmla="*/ 114 w 303"/>
                <a:gd name="T33" fmla="*/ 137 h 266"/>
                <a:gd name="T34" fmla="*/ 144 w 303"/>
                <a:gd name="T35" fmla="*/ 114 h 266"/>
                <a:gd name="T36" fmla="*/ 137 w 303"/>
                <a:gd name="T37" fmla="*/ 99 h 266"/>
                <a:gd name="T38" fmla="*/ 144 w 303"/>
                <a:gd name="T39" fmla="*/ 84 h 266"/>
                <a:gd name="T40" fmla="*/ 137 w 303"/>
                <a:gd name="T41" fmla="*/ 84 h 266"/>
                <a:gd name="T42" fmla="*/ 137 w 303"/>
                <a:gd name="T43" fmla="*/ 91 h 266"/>
                <a:gd name="T44" fmla="*/ 129 w 303"/>
                <a:gd name="T45" fmla="*/ 84 h 266"/>
                <a:gd name="T46" fmla="*/ 182 w 303"/>
                <a:gd name="T47" fmla="*/ 15 h 266"/>
                <a:gd name="T48" fmla="*/ 250 w 303"/>
                <a:gd name="T49" fmla="*/ 0 h 266"/>
                <a:gd name="T50" fmla="*/ 265 w 303"/>
                <a:gd name="T51" fmla="*/ 76 h 266"/>
                <a:gd name="T52" fmla="*/ 288 w 303"/>
                <a:gd name="T53" fmla="*/ 13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66">
                  <a:moveTo>
                    <a:pt x="288" y="137"/>
                  </a:moveTo>
                  <a:lnTo>
                    <a:pt x="288" y="182"/>
                  </a:lnTo>
                  <a:lnTo>
                    <a:pt x="303" y="235"/>
                  </a:lnTo>
                  <a:lnTo>
                    <a:pt x="288" y="243"/>
                  </a:lnTo>
                  <a:lnTo>
                    <a:pt x="296" y="250"/>
                  </a:lnTo>
                  <a:lnTo>
                    <a:pt x="280" y="266"/>
                  </a:lnTo>
                  <a:lnTo>
                    <a:pt x="280" y="250"/>
                  </a:lnTo>
                  <a:lnTo>
                    <a:pt x="243" y="235"/>
                  </a:lnTo>
                  <a:lnTo>
                    <a:pt x="227" y="228"/>
                  </a:lnTo>
                  <a:lnTo>
                    <a:pt x="220" y="212"/>
                  </a:lnTo>
                  <a:lnTo>
                    <a:pt x="205" y="205"/>
                  </a:lnTo>
                  <a:lnTo>
                    <a:pt x="0" y="243"/>
                  </a:lnTo>
                  <a:lnTo>
                    <a:pt x="0" y="228"/>
                  </a:lnTo>
                  <a:lnTo>
                    <a:pt x="31" y="182"/>
                  </a:lnTo>
                  <a:lnTo>
                    <a:pt x="16" y="159"/>
                  </a:lnTo>
                  <a:lnTo>
                    <a:pt x="46" y="144"/>
                  </a:lnTo>
                  <a:lnTo>
                    <a:pt x="114" y="137"/>
                  </a:lnTo>
                  <a:lnTo>
                    <a:pt x="144" y="114"/>
                  </a:lnTo>
                  <a:lnTo>
                    <a:pt x="137" y="99"/>
                  </a:lnTo>
                  <a:lnTo>
                    <a:pt x="144" y="84"/>
                  </a:lnTo>
                  <a:lnTo>
                    <a:pt x="137" y="84"/>
                  </a:lnTo>
                  <a:lnTo>
                    <a:pt x="137" y="91"/>
                  </a:lnTo>
                  <a:lnTo>
                    <a:pt x="129" y="84"/>
                  </a:lnTo>
                  <a:lnTo>
                    <a:pt x="182" y="15"/>
                  </a:lnTo>
                  <a:lnTo>
                    <a:pt x="250" y="0"/>
                  </a:lnTo>
                  <a:lnTo>
                    <a:pt x="265" y="76"/>
                  </a:lnTo>
                  <a:lnTo>
                    <a:pt x="288" y="13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9" name="Freeform 90"/>
            <p:cNvSpPr>
              <a:spLocks/>
            </p:cNvSpPr>
            <p:nvPr/>
          </p:nvSpPr>
          <p:spPr bwMode="auto">
            <a:xfrm>
              <a:off x="3663" y="1633"/>
              <a:ext cx="303" cy="266"/>
            </a:xfrm>
            <a:custGeom>
              <a:avLst/>
              <a:gdLst>
                <a:gd name="T0" fmla="*/ 288 w 303"/>
                <a:gd name="T1" fmla="*/ 137 h 266"/>
                <a:gd name="T2" fmla="*/ 288 w 303"/>
                <a:gd name="T3" fmla="*/ 182 h 266"/>
                <a:gd name="T4" fmla="*/ 303 w 303"/>
                <a:gd name="T5" fmla="*/ 235 h 266"/>
                <a:gd name="T6" fmla="*/ 288 w 303"/>
                <a:gd name="T7" fmla="*/ 243 h 266"/>
                <a:gd name="T8" fmla="*/ 296 w 303"/>
                <a:gd name="T9" fmla="*/ 250 h 266"/>
                <a:gd name="T10" fmla="*/ 280 w 303"/>
                <a:gd name="T11" fmla="*/ 266 h 266"/>
                <a:gd name="T12" fmla="*/ 280 w 303"/>
                <a:gd name="T13" fmla="*/ 250 h 266"/>
                <a:gd name="T14" fmla="*/ 243 w 303"/>
                <a:gd name="T15" fmla="*/ 235 h 266"/>
                <a:gd name="T16" fmla="*/ 227 w 303"/>
                <a:gd name="T17" fmla="*/ 228 h 266"/>
                <a:gd name="T18" fmla="*/ 220 w 303"/>
                <a:gd name="T19" fmla="*/ 212 h 266"/>
                <a:gd name="T20" fmla="*/ 205 w 303"/>
                <a:gd name="T21" fmla="*/ 205 h 266"/>
                <a:gd name="T22" fmla="*/ 0 w 303"/>
                <a:gd name="T23" fmla="*/ 243 h 266"/>
                <a:gd name="T24" fmla="*/ 0 w 303"/>
                <a:gd name="T25" fmla="*/ 228 h 266"/>
                <a:gd name="T26" fmla="*/ 31 w 303"/>
                <a:gd name="T27" fmla="*/ 182 h 266"/>
                <a:gd name="T28" fmla="*/ 16 w 303"/>
                <a:gd name="T29" fmla="*/ 159 h 266"/>
                <a:gd name="T30" fmla="*/ 46 w 303"/>
                <a:gd name="T31" fmla="*/ 144 h 266"/>
                <a:gd name="T32" fmla="*/ 114 w 303"/>
                <a:gd name="T33" fmla="*/ 137 h 266"/>
                <a:gd name="T34" fmla="*/ 144 w 303"/>
                <a:gd name="T35" fmla="*/ 114 h 266"/>
                <a:gd name="T36" fmla="*/ 137 w 303"/>
                <a:gd name="T37" fmla="*/ 99 h 266"/>
                <a:gd name="T38" fmla="*/ 144 w 303"/>
                <a:gd name="T39" fmla="*/ 84 h 266"/>
                <a:gd name="T40" fmla="*/ 137 w 303"/>
                <a:gd name="T41" fmla="*/ 84 h 266"/>
                <a:gd name="T42" fmla="*/ 137 w 303"/>
                <a:gd name="T43" fmla="*/ 91 h 266"/>
                <a:gd name="T44" fmla="*/ 129 w 303"/>
                <a:gd name="T45" fmla="*/ 84 h 266"/>
                <a:gd name="T46" fmla="*/ 182 w 303"/>
                <a:gd name="T47" fmla="*/ 15 h 266"/>
                <a:gd name="T48" fmla="*/ 250 w 303"/>
                <a:gd name="T49" fmla="*/ 0 h 266"/>
                <a:gd name="T50" fmla="*/ 265 w 303"/>
                <a:gd name="T51" fmla="*/ 76 h 266"/>
                <a:gd name="T52" fmla="*/ 288 w 303"/>
                <a:gd name="T53" fmla="*/ 137 h 266"/>
                <a:gd name="T54" fmla="*/ 288 w 303"/>
                <a:gd name="T55" fmla="*/ 14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66">
                  <a:moveTo>
                    <a:pt x="288" y="137"/>
                  </a:moveTo>
                  <a:lnTo>
                    <a:pt x="288" y="182"/>
                  </a:lnTo>
                  <a:lnTo>
                    <a:pt x="303" y="235"/>
                  </a:lnTo>
                  <a:lnTo>
                    <a:pt x="288" y="243"/>
                  </a:lnTo>
                  <a:lnTo>
                    <a:pt x="296" y="250"/>
                  </a:lnTo>
                  <a:lnTo>
                    <a:pt x="280" y="266"/>
                  </a:lnTo>
                  <a:lnTo>
                    <a:pt x="280" y="250"/>
                  </a:lnTo>
                  <a:lnTo>
                    <a:pt x="243" y="235"/>
                  </a:lnTo>
                  <a:lnTo>
                    <a:pt x="227" y="228"/>
                  </a:lnTo>
                  <a:lnTo>
                    <a:pt x="220" y="212"/>
                  </a:lnTo>
                  <a:lnTo>
                    <a:pt x="205" y="205"/>
                  </a:lnTo>
                  <a:lnTo>
                    <a:pt x="0" y="243"/>
                  </a:lnTo>
                  <a:lnTo>
                    <a:pt x="0" y="228"/>
                  </a:lnTo>
                  <a:lnTo>
                    <a:pt x="31" y="182"/>
                  </a:lnTo>
                  <a:lnTo>
                    <a:pt x="16" y="159"/>
                  </a:lnTo>
                  <a:lnTo>
                    <a:pt x="46" y="144"/>
                  </a:lnTo>
                  <a:lnTo>
                    <a:pt x="114" y="137"/>
                  </a:lnTo>
                  <a:lnTo>
                    <a:pt x="144" y="114"/>
                  </a:lnTo>
                  <a:lnTo>
                    <a:pt x="137" y="99"/>
                  </a:lnTo>
                  <a:lnTo>
                    <a:pt x="144" y="84"/>
                  </a:lnTo>
                  <a:lnTo>
                    <a:pt x="137" y="84"/>
                  </a:lnTo>
                  <a:lnTo>
                    <a:pt x="137" y="91"/>
                  </a:lnTo>
                  <a:lnTo>
                    <a:pt x="129" y="84"/>
                  </a:lnTo>
                  <a:lnTo>
                    <a:pt x="182" y="15"/>
                  </a:lnTo>
                  <a:lnTo>
                    <a:pt x="250" y="0"/>
                  </a:lnTo>
                  <a:lnTo>
                    <a:pt x="265" y="76"/>
                  </a:lnTo>
                  <a:lnTo>
                    <a:pt x="288" y="137"/>
                  </a:lnTo>
                  <a:lnTo>
                    <a:pt x="28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80" name="Freeform 91"/>
            <p:cNvSpPr>
              <a:spLocks/>
            </p:cNvSpPr>
            <p:nvPr/>
          </p:nvSpPr>
          <p:spPr bwMode="auto">
            <a:xfrm>
              <a:off x="3504" y="2179"/>
              <a:ext cx="432" cy="197"/>
            </a:xfrm>
            <a:custGeom>
              <a:avLst/>
              <a:gdLst>
                <a:gd name="T0" fmla="*/ 409 w 432"/>
                <a:gd name="T1" fmla="*/ 53 h 197"/>
                <a:gd name="T2" fmla="*/ 379 w 432"/>
                <a:gd name="T3" fmla="*/ 45 h 197"/>
                <a:gd name="T4" fmla="*/ 379 w 432"/>
                <a:gd name="T5" fmla="*/ 38 h 197"/>
                <a:gd name="T6" fmla="*/ 386 w 432"/>
                <a:gd name="T7" fmla="*/ 30 h 197"/>
                <a:gd name="T8" fmla="*/ 394 w 432"/>
                <a:gd name="T9" fmla="*/ 15 h 197"/>
                <a:gd name="T10" fmla="*/ 409 w 432"/>
                <a:gd name="T11" fmla="*/ 15 h 197"/>
                <a:gd name="T12" fmla="*/ 402 w 432"/>
                <a:gd name="T13" fmla="*/ 0 h 197"/>
                <a:gd name="T14" fmla="*/ 122 w 432"/>
                <a:gd name="T15" fmla="*/ 45 h 197"/>
                <a:gd name="T16" fmla="*/ 106 w 432"/>
                <a:gd name="T17" fmla="*/ 83 h 197"/>
                <a:gd name="T18" fmla="*/ 76 w 432"/>
                <a:gd name="T19" fmla="*/ 91 h 197"/>
                <a:gd name="T20" fmla="*/ 23 w 432"/>
                <a:gd name="T21" fmla="*/ 129 h 197"/>
                <a:gd name="T22" fmla="*/ 0 w 432"/>
                <a:gd name="T23" fmla="*/ 151 h 197"/>
                <a:gd name="T24" fmla="*/ 61 w 432"/>
                <a:gd name="T25" fmla="*/ 159 h 197"/>
                <a:gd name="T26" fmla="*/ 167 w 432"/>
                <a:gd name="T27" fmla="*/ 136 h 197"/>
                <a:gd name="T28" fmla="*/ 243 w 432"/>
                <a:gd name="T29" fmla="*/ 144 h 197"/>
                <a:gd name="T30" fmla="*/ 333 w 432"/>
                <a:gd name="T31" fmla="*/ 189 h 197"/>
                <a:gd name="T32" fmla="*/ 341 w 432"/>
                <a:gd name="T33" fmla="*/ 182 h 197"/>
                <a:gd name="T34" fmla="*/ 364 w 432"/>
                <a:gd name="T35" fmla="*/ 144 h 197"/>
                <a:gd name="T36" fmla="*/ 364 w 432"/>
                <a:gd name="T37" fmla="*/ 136 h 197"/>
                <a:gd name="T38" fmla="*/ 394 w 432"/>
                <a:gd name="T39" fmla="*/ 121 h 197"/>
                <a:gd name="T40" fmla="*/ 394 w 432"/>
                <a:gd name="T41" fmla="*/ 121 h 197"/>
                <a:gd name="T42" fmla="*/ 402 w 432"/>
                <a:gd name="T43" fmla="*/ 121 h 197"/>
                <a:gd name="T44" fmla="*/ 409 w 432"/>
                <a:gd name="T45" fmla="*/ 98 h 197"/>
                <a:gd name="T46" fmla="*/ 402 w 432"/>
                <a:gd name="T47" fmla="*/ 98 h 197"/>
                <a:gd name="T48" fmla="*/ 394 w 432"/>
                <a:gd name="T49" fmla="*/ 106 h 197"/>
                <a:gd name="T50" fmla="*/ 364 w 432"/>
                <a:gd name="T51" fmla="*/ 98 h 197"/>
                <a:gd name="T52" fmla="*/ 394 w 432"/>
                <a:gd name="T53" fmla="*/ 83 h 197"/>
                <a:gd name="T54" fmla="*/ 386 w 432"/>
                <a:gd name="T55" fmla="*/ 83 h 197"/>
                <a:gd name="T56" fmla="*/ 364 w 432"/>
                <a:gd name="T57" fmla="*/ 76 h 197"/>
                <a:gd name="T58" fmla="*/ 379 w 432"/>
                <a:gd name="T59" fmla="*/ 76 h 197"/>
                <a:gd name="T60" fmla="*/ 394 w 432"/>
                <a:gd name="T61" fmla="*/ 76 h 197"/>
                <a:gd name="T62" fmla="*/ 432 w 432"/>
                <a:gd name="T63"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2" h="197">
                  <a:moveTo>
                    <a:pt x="417" y="38"/>
                  </a:moveTo>
                  <a:lnTo>
                    <a:pt x="409" y="53"/>
                  </a:lnTo>
                  <a:lnTo>
                    <a:pt x="409" y="38"/>
                  </a:lnTo>
                  <a:lnTo>
                    <a:pt x="379" y="45"/>
                  </a:lnTo>
                  <a:lnTo>
                    <a:pt x="371" y="23"/>
                  </a:lnTo>
                  <a:lnTo>
                    <a:pt x="379" y="38"/>
                  </a:lnTo>
                  <a:lnTo>
                    <a:pt x="394" y="30"/>
                  </a:lnTo>
                  <a:lnTo>
                    <a:pt x="386" y="30"/>
                  </a:lnTo>
                  <a:lnTo>
                    <a:pt x="402" y="23"/>
                  </a:lnTo>
                  <a:lnTo>
                    <a:pt x="394" y="15"/>
                  </a:lnTo>
                  <a:lnTo>
                    <a:pt x="409" y="23"/>
                  </a:lnTo>
                  <a:lnTo>
                    <a:pt x="409" y="15"/>
                  </a:lnTo>
                  <a:lnTo>
                    <a:pt x="417" y="30"/>
                  </a:lnTo>
                  <a:lnTo>
                    <a:pt x="402" y="0"/>
                  </a:lnTo>
                  <a:lnTo>
                    <a:pt x="394" y="0"/>
                  </a:lnTo>
                  <a:lnTo>
                    <a:pt x="122" y="45"/>
                  </a:lnTo>
                  <a:lnTo>
                    <a:pt x="122" y="68"/>
                  </a:lnTo>
                  <a:lnTo>
                    <a:pt x="106" y="83"/>
                  </a:lnTo>
                  <a:lnTo>
                    <a:pt x="84" y="98"/>
                  </a:lnTo>
                  <a:lnTo>
                    <a:pt x="76" y="91"/>
                  </a:lnTo>
                  <a:lnTo>
                    <a:pt x="61" y="106"/>
                  </a:lnTo>
                  <a:lnTo>
                    <a:pt x="23" y="129"/>
                  </a:lnTo>
                  <a:lnTo>
                    <a:pt x="16" y="144"/>
                  </a:lnTo>
                  <a:lnTo>
                    <a:pt x="0" y="151"/>
                  </a:lnTo>
                  <a:lnTo>
                    <a:pt x="0" y="167"/>
                  </a:lnTo>
                  <a:lnTo>
                    <a:pt x="61" y="159"/>
                  </a:lnTo>
                  <a:lnTo>
                    <a:pt x="99" y="144"/>
                  </a:lnTo>
                  <a:lnTo>
                    <a:pt x="167" y="136"/>
                  </a:lnTo>
                  <a:lnTo>
                    <a:pt x="182" y="151"/>
                  </a:lnTo>
                  <a:lnTo>
                    <a:pt x="243" y="144"/>
                  </a:lnTo>
                  <a:lnTo>
                    <a:pt x="311" y="197"/>
                  </a:lnTo>
                  <a:lnTo>
                    <a:pt x="333" y="189"/>
                  </a:lnTo>
                  <a:lnTo>
                    <a:pt x="333" y="167"/>
                  </a:lnTo>
                  <a:lnTo>
                    <a:pt x="341" y="182"/>
                  </a:lnTo>
                  <a:lnTo>
                    <a:pt x="349" y="151"/>
                  </a:lnTo>
                  <a:lnTo>
                    <a:pt x="364" y="144"/>
                  </a:lnTo>
                  <a:lnTo>
                    <a:pt x="356" y="129"/>
                  </a:lnTo>
                  <a:lnTo>
                    <a:pt x="364" y="136"/>
                  </a:lnTo>
                  <a:lnTo>
                    <a:pt x="371" y="121"/>
                  </a:lnTo>
                  <a:lnTo>
                    <a:pt x="394" y="121"/>
                  </a:lnTo>
                  <a:lnTo>
                    <a:pt x="394" y="114"/>
                  </a:lnTo>
                  <a:lnTo>
                    <a:pt x="394" y="121"/>
                  </a:lnTo>
                  <a:lnTo>
                    <a:pt x="394" y="114"/>
                  </a:lnTo>
                  <a:lnTo>
                    <a:pt x="402" y="121"/>
                  </a:lnTo>
                  <a:lnTo>
                    <a:pt x="409" y="106"/>
                  </a:lnTo>
                  <a:lnTo>
                    <a:pt x="409" y="98"/>
                  </a:lnTo>
                  <a:lnTo>
                    <a:pt x="402" y="106"/>
                  </a:lnTo>
                  <a:lnTo>
                    <a:pt x="402" y="98"/>
                  </a:lnTo>
                  <a:lnTo>
                    <a:pt x="402" y="106"/>
                  </a:lnTo>
                  <a:lnTo>
                    <a:pt x="394" y="106"/>
                  </a:lnTo>
                  <a:lnTo>
                    <a:pt x="379" y="114"/>
                  </a:lnTo>
                  <a:lnTo>
                    <a:pt x="364" y="98"/>
                  </a:lnTo>
                  <a:lnTo>
                    <a:pt x="386" y="106"/>
                  </a:lnTo>
                  <a:lnTo>
                    <a:pt x="394" y="83"/>
                  </a:lnTo>
                  <a:lnTo>
                    <a:pt x="379" y="91"/>
                  </a:lnTo>
                  <a:lnTo>
                    <a:pt x="386" y="83"/>
                  </a:lnTo>
                  <a:lnTo>
                    <a:pt x="371" y="83"/>
                  </a:lnTo>
                  <a:lnTo>
                    <a:pt x="364" y="76"/>
                  </a:lnTo>
                  <a:lnTo>
                    <a:pt x="386" y="76"/>
                  </a:lnTo>
                  <a:lnTo>
                    <a:pt x="379" y="76"/>
                  </a:lnTo>
                  <a:lnTo>
                    <a:pt x="394" y="68"/>
                  </a:lnTo>
                  <a:lnTo>
                    <a:pt x="394" y="76"/>
                  </a:lnTo>
                  <a:lnTo>
                    <a:pt x="409" y="76"/>
                  </a:lnTo>
                  <a:lnTo>
                    <a:pt x="432" y="53"/>
                  </a:lnTo>
                  <a:lnTo>
                    <a:pt x="417"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1" name="Freeform 92"/>
            <p:cNvSpPr>
              <a:spLocks/>
            </p:cNvSpPr>
            <p:nvPr/>
          </p:nvSpPr>
          <p:spPr bwMode="auto">
            <a:xfrm>
              <a:off x="3504" y="2179"/>
              <a:ext cx="432" cy="197"/>
            </a:xfrm>
            <a:custGeom>
              <a:avLst/>
              <a:gdLst>
                <a:gd name="T0" fmla="*/ 409 w 432"/>
                <a:gd name="T1" fmla="*/ 53 h 197"/>
                <a:gd name="T2" fmla="*/ 379 w 432"/>
                <a:gd name="T3" fmla="*/ 45 h 197"/>
                <a:gd name="T4" fmla="*/ 379 w 432"/>
                <a:gd name="T5" fmla="*/ 38 h 197"/>
                <a:gd name="T6" fmla="*/ 386 w 432"/>
                <a:gd name="T7" fmla="*/ 30 h 197"/>
                <a:gd name="T8" fmla="*/ 394 w 432"/>
                <a:gd name="T9" fmla="*/ 15 h 197"/>
                <a:gd name="T10" fmla="*/ 409 w 432"/>
                <a:gd name="T11" fmla="*/ 15 h 197"/>
                <a:gd name="T12" fmla="*/ 402 w 432"/>
                <a:gd name="T13" fmla="*/ 0 h 197"/>
                <a:gd name="T14" fmla="*/ 122 w 432"/>
                <a:gd name="T15" fmla="*/ 45 h 197"/>
                <a:gd name="T16" fmla="*/ 106 w 432"/>
                <a:gd name="T17" fmla="*/ 83 h 197"/>
                <a:gd name="T18" fmla="*/ 76 w 432"/>
                <a:gd name="T19" fmla="*/ 91 h 197"/>
                <a:gd name="T20" fmla="*/ 23 w 432"/>
                <a:gd name="T21" fmla="*/ 129 h 197"/>
                <a:gd name="T22" fmla="*/ 0 w 432"/>
                <a:gd name="T23" fmla="*/ 151 h 197"/>
                <a:gd name="T24" fmla="*/ 61 w 432"/>
                <a:gd name="T25" fmla="*/ 159 h 197"/>
                <a:gd name="T26" fmla="*/ 167 w 432"/>
                <a:gd name="T27" fmla="*/ 136 h 197"/>
                <a:gd name="T28" fmla="*/ 243 w 432"/>
                <a:gd name="T29" fmla="*/ 144 h 197"/>
                <a:gd name="T30" fmla="*/ 333 w 432"/>
                <a:gd name="T31" fmla="*/ 189 h 197"/>
                <a:gd name="T32" fmla="*/ 341 w 432"/>
                <a:gd name="T33" fmla="*/ 182 h 197"/>
                <a:gd name="T34" fmla="*/ 364 w 432"/>
                <a:gd name="T35" fmla="*/ 144 h 197"/>
                <a:gd name="T36" fmla="*/ 364 w 432"/>
                <a:gd name="T37" fmla="*/ 136 h 197"/>
                <a:gd name="T38" fmla="*/ 394 w 432"/>
                <a:gd name="T39" fmla="*/ 121 h 197"/>
                <a:gd name="T40" fmla="*/ 394 w 432"/>
                <a:gd name="T41" fmla="*/ 121 h 197"/>
                <a:gd name="T42" fmla="*/ 402 w 432"/>
                <a:gd name="T43" fmla="*/ 121 h 197"/>
                <a:gd name="T44" fmla="*/ 409 w 432"/>
                <a:gd name="T45" fmla="*/ 98 h 197"/>
                <a:gd name="T46" fmla="*/ 402 w 432"/>
                <a:gd name="T47" fmla="*/ 98 h 197"/>
                <a:gd name="T48" fmla="*/ 394 w 432"/>
                <a:gd name="T49" fmla="*/ 106 h 197"/>
                <a:gd name="T50" fmla="*/ 364 w 432"/>
                <a:gd name="T51" fmla="*/ 98 h 197"/>
                <a:gd name="T52" fmla="*/ 394 w 432"/>
                <a:gd name="T53" fmla="*/ 83 h 197"/>
                <a:gd name="T54" fmla="*/ 386 w 432"/>
                <a:gd name="T55" fmla="*/ 83 h 197"/>
                <a:gd name="T56" fmla="*/ 364 w 432"/>
                <a:gd name="T57" fmla="*/ 76 h 197"/>
                <a:gd name="T58" fmla="*/ 379 w 432"/>
                <a:gd name="T59" fmla="*/ 76 h 197"/>
                <a:gd name="T60" fmla="*/ 394 w 432"/>
                <a:gd name="T61" fmla="*/ 76 h 197"/>
                <a:gd name="T62" fmla="*/ 432 w 432"/>
                <a:gd name="T63" fmla="*/ 53 h 197"/>
                <a:gd name="T64" fmla="*/ 417 w 432"/>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2" h="197">
                  <a:moveTo>
                    <a:pt x="417" y="38"/>
                  </a:moveTo>
                  <a:lnTo>
                    <a:pt x="409" y="53"/>
                  </a:lnTo>
                  <a:lnTo>
                    <a:pt x="409" y="38"/>
                  </a:lnTo>
                  <a:lnTo>
                    <a:pt x="379" y="45"/>
                  </a:lnTo>
                  <a:lnTo>
                    <a:pt x="371" y="23"/>
                  </a:lnTo>
                  <a:lnTo>
                    <a:pt x="379" y="38"/>
                  </a:lnTo>
                  <a:lnTo>
                    <a:pt x="394" y="30"/>
                  </a:lnTo>
                  <a:lnTo>
                    <a:pt x="386" y="30"/>
                  </a:lnTo>
                  <a:lnTo>
                    <a:pt x="402" y="23"/>
                  </a:lnTo>
                  <a:lnTo>
                    <a:pt x="394" y="15"/>
                  </a:lnTo>
                  <a:lnTo>
                    <a:pt x="409" y="23"/>
                  </a:lnTo>
                  <a:lnTo>
                    <a:pt x="409" y="15"/>
                  </a:lnTo>
                  <a:lnTo>
                    <a:pt x="417" y="30"/>
                  </a:lnTo>
                  <a:lnTo>
                    <a:pt x="402" y="0"/>
                  </a:lnTo>
                  <a:lnTo>
                    <a:pt x="394" y="0"/>
                  </a:lnTo>
                  <a:lnTo>
                    <a:pt x="122" y="45"/>
                  </a:lnTo>
                  <a:lnTo>
                    <a:pt x="122" y="68"/>
                  </a:lnTo>
                  <a:lnTo>
                    <a:pt x="106" y="83"/>
                  </a:lnTo>
                  <a:lnTo>
                    <a:pt x="84" y="98"/>
                  </a:lnTo>
                  <a:lnTo>
                    <a:pt x="76" y="91"/>
                  </a:lnTo>
                  <a:lnTo>
                    <a:pt x="61" y="106"/>
                  </a:lnTo>
                  <a:lnTo>
                    <a:pt x="23" y="129"/>
                  </a:lnTo>
                  <a:lnTo>
                    <a:pt x="16" y="144"/>
                  </a:lnTo>
                  <a:lnTo>
                    <a:pt x="0" y="151"/>
                  </a:lnTo>
                  <a:lnTo>
                    <a:pt x="0" y="167"/>
                  </a:lnTo>
                  <a:lnTo>
                    <a:pt x="61" y="159"/>
                  </a:lnTo>
                  <a:lnTo>
                    <a:pt x="99" y="144"/>
                  </a:lnTo>
                  <a:lnTo>
                    <a:pt x="167" y="136"/>
                  </a:lnTo>
                  <a:lnTo>
                    <a:pt x="182" y="151"/>
                  </a:lnTo>
                  <a:lnTo>
                    <a:pt x="243" y="144"/>
                  </a:lnTo>
                  <a:lnTo>
                    <a:pt x="311" y="197"/>
                  </a:lnTo>
                  <a:lnTo>
                    <a:pt x="333" y="189"/>
                  </a:lnTo>
                  <a:lnTo>
                    <a:pt x="333" y="167"/>
                  </a:lnTo>
                  <a:lnTo>
                    <a:pt x="341" y="182"/>
                  </a:lnTo>
                  <a:lnTo>
                    <a:pt x="349" y="151"/>
                  </a:lnTo>
                  <a:lnTo>
                    <a:pt x="364" y="144"/>
                  </a:lnTo>
                  <a:lnTo>
                    <a:pt x="356" y="129"/>
                  </a:lnTo>
                  <a:lnTo>
                    <a:pt x="364" y="136"/>
                  </a:lnTo>
                  <a:lnTo>
                    <a:pt x="371" y="121"/>
                  </a:lnTo>
                  <a:lnTo>
                    <a:pt x="394" y="121"/>
                  </a:lnTo>
                  <a:lnTo>
                    <a:pt x="394" y="114"/>
                  </a:lnTo>
                  <a:lnTo>
                    <a:pt x="394" y="121"/>
                  </a:lnTo>
                  <a:lnTo>
                    <a:pt x="394" y="114"/>
                  </a:lnTo>
                  <a:lnTo>
                    <a:pt x="402" y="121"/>
                  </a:lnTo>
                  <a:lnTo>
                    <a:pt x="409" y="106"/>
                  </a:lnTo>
                  <a:lnTo>
                    <a:pt x="409" y="98"/>
                  </a:lnTo>
                  <a:lnTo>
                    <a:pt x="402" y="106"/>
                  </a:lnTo>
                  <a:lnTo>
                    <a:pt x="402" y="98"/>
                  </a:lnTo>
                  <a:lnTo>
                    <a:pt x="402" y="106"/>
                  </a:lnTo>
                  <a:lnTo>
                    <a:pt x="394" y="106"/>
                  </a:lnTo>
                  <a:lnTo>
                    <a:pt x="379" y="114"/>
                  </a:lnTo>
                  <a:lnTo>
                    <a:pt x="364" y="98"/>
                  </a:lnTo>
                  <a:lnTo>
                    <a:pt x="386" y="106"/>
                  </a:lnTo>
                  <a:lnTo>
                    <a:pt x="394" y="83"/>
                  </a:lnTo>
                  <a:lnTo>
                    <a:pt x="379" y="91"/>
                  </a:lnTo>
                  <a:lnTo>
                    <a:pt x="386" y="83"/>
                  </a:lnTo>
                  <a:lnTo>
                    <a:pt x="371" y="83"/>
                  </a:lnTo>
                  <a:lnTo>
                    <a:pt x="364" y="76"/>
                  </a:lnTo>
                  <a:lnTo>
                    <a:pt x="386" y="76"/>
                  </a:lnTo>
                  <a:lnTo>
                    <a:pt x="379" y="76"/>
                  </a:lnTo>
                  <a:lnTo>
                    <a:pt x="394" y="68"/>
                  </a:lnTo>
                  <a:lnTo>
                    <a:pt x="394" y="76"/>
                  </a:lnTo>
                  <a:lnTo>
                    <a:pt x="409" y="76"/>
                  </a:lnTo>
                  <a:lnTo>
                    <a:pt x="432" y="53"/>
                  </a:lnTo>
                  <a:lnTo>
                    <a:pt x="417" y="38"/>
                  </a:lnTo>
                  <a:lnTo>
                    <a:pt x="417"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82" name="Line 93"/>
            <p:cNvSpPr>
              <a:spLocks noChangeShapeType="1"/>
            </p:cNvSpPr>
            <p:nvPr/>
          </p:nvSpPr>
          <p:spPr bwMode="auto">
            <a:xfrm>
              <a:off x="3913"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83" name="Freeform 94"/>
            <p:cNvSpPr>
              <a:spLocks/>
            </p:cNvSpPr>
            <p:nvPr/>
          </p:nvSpPr>
          <p:spPr bwMode="auto">
            <a:xfrm>
              <a:off x="2551" y="1482"/>
              <a:ext cx="333" cy="204"/>
            </a:xfrm>
            <a:custGeom>
              <a:avLst/>
              <a:gdLst>
                <a:gd name="T0" fmla="*/ 333 w 333"/>
                <a:gd name="T1" fmla="*/ 204 h 204"/>
                <a:gd name="T2" fmla="*/ 0 w 333"/>
                <a:gd name="T3" fmla="*/ 189 h 204"/>
                <a:gd name="T4" fmla="*/ 15 w 333"/>
                <a:gd name="T5" fmla="*/ 0 h 204"/>
                <a:gd name="T6" fmla="*/ 303 w 333"/>
                <a:gd name="T7" fmla="*/ 15 h 204"/>
                <a:gd name="T8" fmla="*/ 333 w 333"/>
                <a:gd name="T9" fmla="*/ 204 h 204"/>
              </a:gdLst>
              <a:ahLst/>
              <a:cxnLst>
                <a:cxn ang="0">
                  <a:pos x="T0" y="T1"/>
                </a:cxn>
                <a:cxn ang="0">
                  <a:pos x="T2" y="T3"/>
                </a:cxn>
                <a:cxn ang="0">
                  <a:pos x="T4" y="T5"/>
                </a:cxn>
                <a:cxn ang="0">
                  <a:pos x="T6" y="T7"/>
                </a:cxn>
                <a:cxn ang="0">
                  <a:pos x="T8" y="T9"/>
                </a:cxn>
              </a:cxnLst>
              <a:rect l="0" t="0" r="r" b="b"/>
              <a:pathLst>
                <a:path w="333" h="204">
                  <a:moveTo>
                    <a:pt x="333" y="204"/>
                  </a:moveTo>
                  <a:lnTo>
                    <a:pt x="0" y="189"/>
                  </a:lnTo>
                  <a:lnTo>
                    <a:pt x="15" y="0"/>
                  </a:lnTo>
                  <a:lnTo>
                    <a:pt x="303" y="15"/>
                  </a:lnTo>
                  <a:lnTo>
                    <a:pt x="333" y="20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4" name="Freeform 95"/>
            <p:cNvSpPr>
              <a:spLocks/>
            </p:cNvSpPr>
            <p:nvPr/>
          </p:nvSpPr>
          <p:spPr bwMode="auto">
            <a:xfrm>
              <a:off x="2551" y="1482"/>
              <a:ext cx="333" cy="212"/>
            </a:xfrm>
            <a:custGeom>
              <a:avLst/>
              <a:gdLst>
                <a:gd name="T0" fmla="*/ 333 w 333"/>
                <a:gd name="T1" fmla="*/ 204 h 212"/>
                <a:gd name="T2" fmla="*/ 0 w 333"/>
                <a:gd name="T3" fmla="*/ 189 h 212"/>
                <a:gd name="T4" fmla="*/ 15 w 333"/>
                <a:gd name="T5" fmla="*/ 0 h 212"/>
                <a:gd name="T6" fmla="*/ 303 w 333"/>
                <a:gd name="T7" fmla="*/ 15 h 212"/>
                <a:gd name="T8" fmla="*/ 333 w 333"/>
                <a:gd name="T9" fmla="*/ 204 h 212"/>
                <a:gd name="T10" fmla="*/ 333 w 333"/>
                <a:gd name="T11" fmla="*/ 212 h 212"/>
              </a:gdLst>
              <a:ahLst/>
              <a:cxnLst>
                <a:cxn ang="0">
                  <a:pos x="T0" y="T1"/>
                </a:cxn>
                <a:cxn ang="0">
                  <a:pos x="T2" y="T3"/>
                </a:cxn>
                <a:cxn ang="0">
                  <a:pos x="T4" y="T5"/>
                </a:cxn>
                <a:cxn ang="0">
                  <a:pos x="T6" y="T7"/>
                </a:cxn>
                <a:cxn ang="0">
                  <a:pos x="T8" y="T9"/>
                </a:cxn>
                <a:cxn ang="0">
                  <a:pos x="T10" y="T11"/>
                </a:cxn>
              </a:cxnLst>
              <a:rect l="0" t="0" r="r" b="b"/>
              <a:pathLst>
                <a:path w="333" h="212">
                  <a:moveTo>
                    <a:pt x="333" y="204"/>
                  </a:moveTo>
                  <a:lnTo>
                    <a:pt x="0" y="189"/>
                  </a:lnTo>
                  <a:lnTo>
                    <a:pt x="15" y="0"/>
                  </a:lnTo>
                  <a:lnTo>
                    <a:pt x="303" y="15"/>
                  </a:lnTo>
                  <a:lnTo>
                    <a:pt x="333" y="204"/>
                  </a:lnTo>
                  <a:lnTo>
                    <a:pt x="333"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85" name="Freeform 96"/>
            <p:cNvSpPr>
              <a:spLocks/>
            </p:cNvSpPr>
            <p:nvPr/>
          </p:nvSpPr>
          <p:spPr bwMode="auto">
            <a:xfrm>
              <a:off x="3429" y="1883"/>
              <a:ext cx="212" cy="235"/>
            </a:xfrm>
            <a:custGeom>
              <a:avLst/>
              <a:gdLst>
                <a:gd name="T0" fmla="*/ 197 w 212"/>
                <a:gd name="T1" fmla="*/ 0 h 235"/>
                <a:gd name="T2" fmla="*/ 151 w 212"/>
                <a:gd name="T3" fmla="*/ 38 h 235"/>
                <a:gd name="T4" fmla="*/ 113 w 212"/>
                <a:gd name="T5" fmla="*/ 53 h 235"/>
                <a:gd name="T6" fmla="*/ 91 w 212"/>
                <a:gd name="T7" fmla="*/ 53 h 235"/>
                <a:gd name="T8" fmla="*/ 98 w 212"/>
                <a:gd name="T9" fmla="*/ 38 h 235"/>
                <a:gd name="T10" fmla="*/ 91 w 212"/>
                <a:gd name="T11" fmla="*/ 46 h 235"/>
                <a:gd name="T12" fmla="*/ 68 w 212"/>
                <a:gd name="T13" fmla="*/ 31 h 235"/>
                <a:gd name="T14" fmla="*/ 0 w 212"/>
                <a:gd name="T15" fmla="*/ 46 h 235"/>
                <a:gd name="T16" fmla="*/ 22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4 w 212"/>
                <a:gd name="T39" fmla="*/ 152 h 235"/>
                <a:gd name="T40" fmla="*/ 212 w 212"/>
                <a:gd name="T41" fmla="*/ 106 h 235"/>
                <a:gd name="T42" fmla="*/ 204 w 212"/>
                <a:gd name="T43" fmla="*/ 84 h 235"/>
                <a:gd name="T44" fmla="*/ 212 w 212"/>
                <a:gd name="T45" fmla="*/ 84 h 235"/>
                <a:gd name="T46" fmla="*/ 197 w 212"/>
                <a:gd name="T4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35">
                  <a:moveTo>
                    <a:pt x="197" y="0"/>
                  </a:moveTo>
                  <a:lnTo>
                    <a:pt x="151" y="38"/>
                  </a:lnTo>
                  <a:lnTo>
                    <a:pt x="113" y="53"/>
                  </a:lnTo>
                  <a:lnTo>
                    <a:pt x="91" y="53"/>
                  </a:lnTo>
                  <a:lnTo>
                    <a:pt x="98" y="38"/>
                  </a:lnTo>
                  <a:lnTo>
                    <a:pt x="91" y="46"/>
                  </a:lnTo>
                  <a:lnTo>
                    <a:pt x="68" y="31"/>
                  </a:lnTo>
                  <a:lnTo>
                    <a:pt x="0" y="46"/>
                  </a:lnTo>
                  <a:lnTo>
                    <a:pt x="22"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4" y="152"/>
                  </a:lnTo>
                  <a:lnTo>
                    <a:pt x="212" y="106"/>
                  </a:lnTo>
                  <a:lnTo>
                    <a:pt x="204" y="84"/>
                  </a:lnTo>
                  <a:lnTo>
                    <a:pt x="212" y="84"/>
                  </a:lnTo>
                  <a:lnTo>
                    <a:pt x="197"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6" name="Freeform 97"/>
            <p:cNvSpPr>
              <a:spLocks/>
            </p:cNvSpPr>
            <p:nvPr/>
          </p:nvSpPr>
          <p:spPr bwMode="auto">
            <a:xfrm>
              <a:off x="3429" y="1883"/>
              <a:ext cx="212" cy="235"/>
            </a:xfrm>
            <a:custGeom>
              <a:avLst/>
              <a:gdLst>
                <a:gd name="T0" fmla="*/ 197 w 212"/>
                <a:gd name="T1" fmla="*/ 0 h 235"/>
                <a:gd name="T2" fmla="*/ 151 w 212"/>
                <a:gd name="T3" fmla="*/ 38 h 235"/>
                <a:gd name="T4" fmla="*/ 113 w 212"/>
                <a:gd name="T5" fmla="*/ 53 h 235"/>
                <a:gd name="T6" fmla="*/ 91 w 212"/>
                <a:gd name="T7" fmla="*/ 53 h 235"/>
                <a:gd name="T8" fmla="*/ 98 w 212"/>
                <a:gd name="T9" fmla="*/ 38 h 235"/>
                <a:gd name="T10" fmla="*/ 91 w 212"/>
                <a:gd name="T11" fmla="*/ 46 h 235"/>
                <a:gd name="T12" fmla="*/ 68 w 212"/>
                <a:gd name="T13" fmla="*/ 31 h 235"/>
                <a:gd name="T14" fmla="*/ 0 w 212"/>
                <a:gd name="T15" fmla="*/ 46 h 235"/>
                <a:gd name="T16" fmla="*/ 22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4 w 212"/>
                <a:gd name="T39" fmla="*/ 152 h 235"/>
                <a:gd name="T40" fmla="*/ 212 w 212"/>
                <a:gd name="T41" fmla="*/ 106 h 235"/>
                <a:gd name="T42" fmla="*/ 204 w 212"/>
                <a:gd name="T43" fmla="*/ 84 h 235"/>
                <a:gd name="T44" fmla="*/ 212 w 212"/>
                <a:gd name="T45" fmla="*/ 84 h 235"/>
                <a:gd name="T46" fmla="*/ 197 w 212"/>
                <a:gd name="T47" fmla="*/ 0 h 235"/>
                <a:gd name="T48" fmla="*/ 197 w 212"/>
                <a:gd name="T49" fmla="*/ 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35">
                  <a:moveTo>
                    <a:pt x="197" y="0"/>
                  </a:moveTo>
                  <a:lnTo>
                    <a:pt x="151" y="38"/>
                  </a:lnTo>
                  <a:lnTo>
                    <a:pt x="113" y="53"/>
                  </a:lnTo>
                  <a:lnTo>
                    <a:pt x="91" y="53"/>
                  </a:lnTo>
                  <a:lnTo>
                    <a:pt x="98" y="38"/>
                  </a:lnTo>
                  <a:lnTo>
                    <a:pt x="91" y="46"/>
                  </a:lnTo>
                  <a:lnTo>
                    <a:pt x="68" y="31"/>
                  </a:lnTo>
                  <a:lnTo>
                    <a:pt x="0" y="46"/>
                  </a:lnTo>
                  <a:lnTo>
                    <a:pt x="22"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4" y="152"/>
                  </a:lnTo>
                  <a:lnTo>
                    <a:pt x="212" y="106"/>
                  </a:lnTo>
                  <a:lnTo>
                    <a:pt x="204" y="84"/>
                  </a:lnTo>
                  <a:lnTo>
                    <a:pt x="212" y="84"/>
                  </a:lnTo>
                  <a:lnTo>
                    <a:pt x="197" y="0"/>
                  </a:lnTo>
                  <a:lnTo>
                    <a:pt x="19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87" name="Freeform 98"/>
            <p:cNvSpPr>
              <a:spLocks/>
            </p:cNvSpPr>
            <p:nvPr/>
          </p:nvSpPr>
          <p:spPr bwMode="auto">
            <a:xfrm>
              <a:off x="2551" y="2240"/>
              <a:ext cx="439" cy="227"/>
            </a:xfrm>
            <a:custGeom>
              <a:avLst/>
              <a:gdLst>
                <a:gd name="T0" fmla="*/ 431 w 439"/>
                <a:gd name="T1" fmla="*/ 227 h 227"/>
                <a:gd name="T2" fmla="*/ 393 w 439"/>
                <a:gd name="T3" fmla="*/ 204 h 227"/>
                <a:gd name="T4" fmla="*/ 348 w 439"/>
                <a:gd name="T5" fmla="*/ 212 h 227"/>
                <a:gd name="T6" fmla="*/ 340 w 439"/>
                <a:gd name="T7" fmla="*/ 227 h 227"/>
                <a:gd name="T8" fmla="*/ 325 w 439"/>
                <a:gd name="T9" fmla="*/ 212 h 227"/>
                <a:gd name="T10" fmla="*/ 318 w 439"/>
                <a:gd name="T11" fmla="*/ 212 h 227"/>
                <a:gd name="T12" fmla="*/ 303 w 439"/>
                <a:gd name="T13" fmla="*/ 204 h 227"/>
                <a:gd name="T14" fmla="*/ 295 w 439"/>
                <a:gd name="T15" fmla="*/ 219 h 227"/>
                <a:gd name="T16" fmla="*/ 295 w 439"/>
                <a:gd name="T17" fmla="*/ 212 h 227"/>
                <a:gd name="T18" fmla="*/ 280 w 439"/>
                <a:gd name="T19" fmla="*/ 212 h 227"/>
                <a:gd name="T20" fmla="*/ 272 w 439"/>
                <a:gd name="T21" fmla="*/ 204 h 227"/>
                <a:gd name="T22" fmla="*/ 250 w 439"/>
                <a:gd name="T23" fmla="*/ 212 h 227"/>
                <a:gd name="T24" fmla="*/ 242 w 439"/>
                <a:gd name="T25" fmla="*/ 197 h 227"/>
                <a:gd name="T26" fmla="*/ 227 w 439"/>
                <a:gd name="T27" fmla="*/ 197 h 227"/>
                <a:gd name="T28" fmla="*/ 189 w 439"/>
                <a:gd name="T29" fmla="*/ 189 h 227"/>
                <a:gd name="T30" fmla="*/ 181 w 439"/>
                <a:gd name="T31" fmla="*/ 174 h 227"/>
                <a:gd name="T32" fmla="*/ 166 w 439"/>
                <a:gd name="T33" fmla="*/ 174 h 227"/>
                <a:gd name="T34" fmla="*/ 151 w 439"/>
                <a:gd name="T35" fmla="*/ 166 h 227"/>
                <a:gd name="T36" fmla="*/ 151 w 439"/>
                <a:gd name="T37" fmla="*/ 45 h 227"/>
                <a:gd name="T38" fmla="*/ 0 w 439"/>
                <a:gd name="T39" fmla="*/ 30 h 227"/>
                <a:gd name="T40" fmla="*/ 7 w 439"/>
                <a:gd name="T41" fmla="*/ 0 h 227"/>
                <a:gd name="T42" fmla="*/ 53 w 439"/>
                <a:gd name="T43" fmla="*/ 7 h 227"/>
                <a:gd name="T44" fmla="*/ 424 w 439"/>
                <a:gd name="T45" fmla="*/ 15 h 227"/>
                <a:gd name="T46" fmla="*/ 424 w 439"/>
                <a:gd name="T47" fmla="*/ 45 h 227"/>
                <a:gd name="T48" fmla="*/ 439 w 439"/>
                <a:gd name="T49" fmla="*/ 113 h 227"/>
                <a:gd name="T50" fmla="*/ 431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1" y="227"/>
                  </a:moveTo>
                  <a:lnTo>
                    <a:pt x="393" y="204"/>
                  </a:lnTo>
                  <a:lnTo>
                    <a:pt x="348" y="212"/>
                  </a:lnTo>
                  <a:lnTo>
                    <a:pt x="340" y="227"/>
                  </a:lnTo>
                  <a:lnTo>
                    <a:pt x="325" y="212"/>
                  </a:lnTo>
                  <a:lnTo>
                    <a:pt x="318" y="212"/>
                  </a:lnTo>
                  <a:lnTo>
                    <a:pt x="303" y="204"/>
                  </a:lnTo>
                  <a:lnTo>
                    <a:pt x="295" y="219"/>
                  </a:lnTo>
                  <a:lnTo>
                    <a:pt x="295" y="212"/>
                  </a:lnTo>
                  <a:lnTo>
                    <a:pt x="280" y="212"/>
                  </a:lnTo>
                  <a:lnTo>
                    <a:pt x="272" y="204"/>
                  </a:lnTo>
                  <a:lnTo>
                    <a:pt x="250" y="212"/>
                  </a:lnTo>
                  <a:lnTo>
                    <a:pt x="242" y="197"/>
                  </a:lnTo>
                  <a:lnTo>
                    <a:pt x="227" y="197"/>
                  </a:lnTo>
                  <a:lnTo>
                    <a:pt x="189" y="189"/>
                  </a:lnTo>
                  <a:lnTo>
                    <a:pt x="181" y="174"/>
                  </a:lnTo>
                  <a:lnTo>
                    <a:pt x="166" y="174"/>
                  </a:lnTo>
                  <a:lnTo>
                    <a:pt x="151" y="166"/>
                  </a:lnTo>
                  <a:lnTo>
                    <a:pt x="151" y="45"/>
                  </a:lnTo>
                  <a:lnTo>
                    <a:pt x="0" y="30"/>
                  </a:lnTo>
                  <a:lnTo>
                    <a:pt x="7" y="0"/>
                  </a:lnTo>
                  <a:lnTo>
                    <a:pt x="53" y="7"/>
                  </a:lnTo>
                  <a:lnTo>
                    <a:pt x="424" y="15"/>
                  </a:lnTo>
                  <a:lnTo>
                    <a:pt x="424" y="45"/>
                  </a:lnTo>
                  <a:lnTo>
                    <a:pt x="439" y="113"/>
                  </a:lnTo>
                  <a:lnTo>
                    <a:pt x="431"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8" name="Freeform 99"/>
            <p:cNvSpPr>
              <a:spLocks/>
            </p:cNvSpPr>
            <p:nvPr/>
          </p:nvSpPr>
          <p:spPr bwMode="auto">
            <a:xfrm>
              <a:off x="2551" y="2240"/>
              <a:ext cx="439" cy="234"/>
            </a:xfrm>
            <a:custGeom>
              <a:avLst/>
              <a:gdLst>
                <a:gd name="T0" fmla="*/ 431 w 439"/>
                <a:gd name="T1" fmla="*/ 227 h 234"/>
                <a:gd name="T2" fmla="*/ 393 w 439"/>
                <a:gd name="T3" fmla="*/ 204 h 234"/>
                <a:gd name="T4" fmla="*/ 348 w 439"/>
                <a:gd name="T5" fmla="*/ 212 h 234"/>
                <a:gd name="T6" fmla="*/ 340 w 439"/>
                <a:gd name="T7" fmla="*/ 227 h 234"/>
                <a:gd name="T8" fmla="*/ 325 w 439"/>
                <a:gd name="T9" fmla="*/ 212 h 234"/>
                <a:gd name="T10" fmla="*/ 318 w 439"/>
                <a:gd name="T11" fmla="*/ 212 h 234"/>
                <a:gd name="T12" fmla="*/ 303 w 439"/>
                <a:gd name="T13" fmla="*/ 204 h 234"/>
                <a:gd name="T14" fmla="*/ 295 w 439"/>
                <a:gd name="T15" fmla="*/ 219 h 234"/>
                <a:gd name="T16" fmla="*/ 295 w 439"/>
                <a:gd name="T17" fmla="*/ 212 h 234"/>
                <a:gd name="T18" fmla="*/ 280 w 439"/>
                <a:gd name="T19" fmla="*/ 212 h 234"/>
                <a:gd name="T20" fmla="*/ 272 w 439"/>
                <a:gd name="T21" fmla="*/ 204 h 234"/>
                <a:gd name="T22" fmla="*/ 250 w 439"/>
                <a:gd name="T23" fmla="*/ 212 h 234"/>
                <a:gd name="T24" fmla="*/ 242 w 439"/>
                <a:gd name="T25" fmla="*/ 197 h 234"/>
                <a:gd name="T26" fmla="*/ 227 w 439"/>
                <a:gd name="T27" fmla="*/ 197 h 234"/>
                <a:gd name="T28" fmla="*/ 189 w 439"/>
                <a:gd name="T29" fmla="*/ 189 h 234"/>
                <a:gd name="T30" fmla="*/ 181 w 439"/>
                <a:gd name="T31" fmla="*/ 174 h 234"/>
                <a:gd name="T32" fmla="*/ 166 w 439"/>
                <a:gd name="T33" fmla="*/ 174 h 234"/>
                <a:gd name="T34" fmla="*/ 151 w 439"/>
                <a:gd name="T35" fmla="*/ 166 h 234"/>
                <a:gd name="T36" fmla="*/ 151 w 439"/>
                <a:gd name="T37" fmla="*/ 45 h 234"/>
                <a:gd name="T38" fmla="*/ 0 w 439"/>
                <a:gd name="T39" fmla="*/ 30 h 234"/>
                <a:gd name="T40" fmla="*/ 7 w 439"/>
                <a:gd name="T41" fmla="*/ 0 h 234"/>
                <a:gd name="T42" fmla="*/ 53 w 439"/>
                <a:gd name="T43" fmla="*/ 7 h 234"/>
                <a:gd name="T44" fmla="*/ 424 w 439"/>
                <a:gd name="T45" fmla="*/ 15 h 234"/>
                <a:gd name="T46" fmla="*/ 424 w 439"/>
                <a:gd name="T47" fmla="*/ 45 h 234"/>
                <a:gd name="T48" fmla="*/ 439 w 439"/>
                <a:gd name="T49" fmla="*/ 113 h 234"/>
                <a:gd name="T50" fmla="*/ 431 w 439"/>
                <a:gd name="T51" fmla="*/ 227 h 234"/>
                <a:gd name="T52" fmla="*/ 431 w 439"/>
                <a:gd name="T5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4">
                  <a:moveTo>
                    <a:pt x="431" y="227"/>
                  </a:moveTo>
                  <a:lnTo>
                    <a:pt x="393" y="204"/>
                  </a:lnTo>
                  <a:lnTo>
                    <a:pt x="348" y="212"/>
                  </a:lnTo>
                  <a:lnTo>
                    <a:pt x="340" y="227"/>
                  </a:lnTo>
                  <a:lnTo>
                    <a:pt x="325" y="212"/>
                  </a:lnTo>
                  <a:lnTo>
                    <a:pt x="318" y="212"/>
                  </a:lnTo>
                  <a:lnTo>
                    <a:pt x="303" y="204"/>
                  </a:lnTo>
                  <a:lnTo>
                    <a:pt x="295" y="219"/>
                  </a:lnTo>
                  <a:lnTo>
                    <a:pt x="295" y="212"/>
                  </a:lnTo>
                  <a:lnTo>
                    <a:pt x="280" y="212"/>
                  </a:lnTo>
                  <a:lnTo>
                    <a:pt x="272" y="204"/>
                  </a:lnTo>
                  <a:lnTo>
                    <a:pt x="250" y="212"/>
                  </a:lnTo>
                  <a:lnTo>
                    <a:pt x="242" y="197"/>
                  </a:lnTo>
                  <a:lnTo>
                    <a:pt x="227" y="197"/>
                  </a:lnTo>
                  <a:lnTo>
                    <a:pt x="189" y="189"/>
                  </a:lnTo>
                  <a:lnTo>
                    <a:pt x="181" y="174"/>
                  </a:lnTo>
                  <a:lnTo>
                    <a:pt x="166" y="174"/>
                  </a:lnTo>
                  <a:lnTo>
                    <a:pt x="151" y="166"/>
                  </a:lnTo>
                  <a:lnTo>
                    <a:pt x="151" y="45"/>
                  </a:lnTo>
                  <a:lnTo>
                    <a:pt x="0" y="30"/>
                  </a:lnTo>
                  <a:lnTo>
                    <a:pt x="7" y="0"/>
                  </a:lnTo>
                  <a:lnTo>
                    <a:pt x="53" y="7"/>
                  </a:lnTo>
                  <a:lnTo>
                    <a:pt x="424" y="15"/>
                  </a:lnTo>
                  <a:lnTo>
                    <a:pt x="424" y="45"/>
                  </a:lnTo>
                  <a:lnTo>
                    <a:pt x="439" y="113"/>
                  </a:lnTo>
                  <a:lnTo>
                    <a:pt x="431" y="227"/>
                  </a:lnTo>
                  <a:lnTo>
                    <a:pt x="431"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89" name="Freeform 100"/>
            <p:cNvSpPr>
              <a:spLocks/>
            </p:cNvSpPr>
            <p:nvPr/>
          </p:nvSpPr>
          <p:spPr bwMode="auto">
            <a:xfrm>
              <a:off x="1605" y="1489"/>
              <a:ext cx="401" cy="341"/>
            </a:xfrm>
            <a:custGeom>
              <a:avLst/>
              <a:gdLst>
                <a:gd name="T0" fmla="*/ 386 w 401"/>
                <a:gd name="T1" fmla="*/ 99 h 341"/>
                <a:gd name="T2" fmla="*/ 295 w 401"/>
                <a:gd name="T3" fmla="*/ 76 h 341"/>
                <a:gd name="T4" fmla="*/ 197 w 401"/>
                <a:gd name="T5" fmla="*/ 76 h 341"/>
                <a:gd name="T6" fmla="*/ 174 w 401"/>
                <a:gd name="T7" fmla="*/ 61 h 341"/>
                <a:gd name="T8" fmla="*/ 151 w 401"/>
                <a:gd name="T9" fmla="*/ 61 h 341"/>
                <a:gd name="T10" fmla="*/ 128 w 401"/>
                <a:gd name="T11" fmla="*/ 53 h 341"/>
                <a:gd name="T12" fmla="*/ 128 w 401"/>
                <a:gd name="T13" fmla="*/ 23 h 341"/>
                <a:gd name="T14" fmla="*/ 121 w 401"/>
                <a:gd name="T15" fmla="*/ 15 h 341"/>
                <a:gd name="T16" fmla="*/ 113 w 401"/>
                <a:gd name="T17" fmla="*/ 8 h 341"/>
                <a:gd name="T18" fmla="*/ 106 w 401"/>
                <a:gd name="T19" fmla="*/ 8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5 w 401"/>
                <a:gd name="T31" fmla="*/ 341 h 341"/>
                <a:gd name="T32" fmla="*/ 363 w 401"/>
                <a:gd name="T33" fmla="*/ 205 h 341"/>
                <a:gd name="T34" fmla="*/ 348 w 401"/>
                <a:gd name="T35" fmla="*/ 190 h 341"/>
                <a:gd name="T36" fmla="*/ 401 w 401"/>
                <a:gd name="T37" fmla="*/ 122 h 341"/>
                <a:gd name="T38" fmla="*/ 386 w 401"/>
                <a:gd name="T39" fmla="*/ 9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 h="341">
                  <a:moveTo>
                    <a:pt x="386" y="99"/>
                  </a:moveTo>
                  <a:lnTo>
                    <a:pt x="295" y="76"/>
                  </a:lnTo>
                  <a:lnTo>
                    <a:pt x="197" y="76"/>
                  </a:lnTo>
                  <a:lnTo>
                    <a:pt x="174" y="61"/>
                  </a:lnTo>
                  <a:lnTo>
                    <a:pt x="151" y="61"/>
                  </a:lnTo>
                  <a:lnTo>
                    <a:pt x="128" y="53"/>
                  </a:lnTo>
                  <a:lnTo>
                    <a:pt x="128" y="23"/>
                  </a:lnTo>
                  <a:lnTo>
                    <a:pt x="121" y="15"/>
                  </a:lnTo>
                  <a:lnTo>
                    <a:pt x="113" y="8"/>
                  </a:lnTo>
                  <a:lnTo>
                    <a:pt x="106" y="8"/>
                  </a:lnTo>
                  <a:lnTo>
                    <a:pt x="91" y="0"/>
                  </a:lnTo>
                  <a:lnTo>
                    <a:pt x="38" y="144"/>
                  </a:lnTo>
                  <a:lnTo>
                    <a:pt x="0" y="197"/>
                  </a:lnTo>
                  <a:lnTo>
                    <a:pt x="0" y="250"/>
                  </a:lnTo>
                  <a:lnTo>
                    <a:pt x="189" y="311"/>
                  </a:lnTo>
                  <a:lnTo>
                    <a:pt x="325" y="341"/>
                  </a:lnTo>
                  <a:lnTo>
                    <a:pt x="363" y="205"/>
                  </a:lnTo>
                  <a:lnTo>
                    <a:pt x="348" y="190"/>
                  </a:lnTo>
                  <a:lnTo>
                    <a:pt x="401" y="122"/>
                  </a:lnTo>
                  <a:lnTo>
                    <a:pt x="386" y="9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0" name="Freeform 101"/>
            <p:cNvSpPr>
              <a:spLocks/>
            </p:cNvSpPr>
            <p:nvPr/>
          </p:nvSpPr>
          <p:spPr bwMode="auto">
            <a:xfrm>
              <a:off x="1605" y="1489"/>
              <a:ext cx="401" cy="341"/>
            </a:xfrm>
            <a:custGeom>
              <a:avLst/>
              <a:gdLst>
                <a:gd name="T0" fmla="*/ 386 w 401"/>
                <a:gd name="T1" fmla="*/ 99 h 341"/>
                <a:gd name="T2" fmla="*/ 295 w 401"/>
                <a:gd name="T3" fmla="*/ 76 h 341"/>
                <a:gd name="T4" fmla="*/ 197 w 401"/>
                <a:gd name="T5" fmla="*/ 76 h 341"/>
                <a:gd name="T6" fmla="*/ 174 w 401"/>
                <a:gd name="T7" fmla="*/ 61 h 341"/>
                <a:gd name="T8" fmla="*/ 151 w 401"/>
                <a:gd name="T9" fmla="*/ 61 h 341"/>
                <a:gd name="T10" fmla="*/ 128 w 401"/>
                <a:gd name="T11" fmla="*/ 53 h 341"/>
                <a:gd name="T12" fmla="*/ 128 w 401"/>
                <a:gd name="T13" fmla="*/ 23 h 341"/>
                <a:gd name="T14" fmla="*/ 121 w 401"/>
                <a:gd name="T15" fmla="*/ 15 h 341"/>
                <a:gd name="T16" fmla="*/ 113 w 401"/>
                <a:gd name="T17" fmla="*/ 8 h 341"/>
                <a:gd name="T18" fmla="*/ 106 w 401"/>
                <a:gd name="T19" fmla="*/ 8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5 w 401"/>
                <a:gd name="T31" fmla="*/ 341 h 341"/>
                <a:gd name="T32" fmla="*/ 363 w 401"/>
                <a:gd name="T33" fmla="*/ 205 h 341"/>
                <a:gd name="T34" fmla="*/ 348 w 401"/>
                <a:gd name="T35" fmla="*/ 190 h 341"/>
                <a:gd name="T36" fmla="*/ 401 w 401"/>
                <a:gd name="T37" fmla="*/ 122 h 341"/>
                <a:gd name="T38" fmla="*/ 386 w 401"/>
                <a:gd name="T39" fmla="*/ 99 h 341"/>
                <a:gd name="T40" fmla="*/ 386 w 401"/>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341">
                  <a:moveTo>
                    <a:pt x="386" y="99"/>
                  </a:moveTo>
                  <a:lnTo>
                    <a:pt x="295" y="76"/>
                  </a:lnTo>
                  <a:lnTo>
                    <a:pt x="197" y="76"/>
                  </a:lnTo>
                  <a:lnTo>
                    <a:pt x="174" y="61"/>
                  </a:lnTo>
                  <a:lnTo>
                    <a:pt x="151" y="61"/>
                  </a:lnTo>
                  <a:lnTo>
                    <a:pt x="128" y="53"/>
                  </a:lnTo>
                  <a:lnTo>
                    <a:pt x="128" y="23"/>
                  </a:lnTo>
                  <a:lnTo>
                    <a:pt x="121" y="15"/>
                  </a:lnTo>
                  <a:lnTo>
                    <a:pt x="113" y="8"/>
                  </a:lnTo>
                  <a:lnTo>
                    <a:pt x="106" y="8"/>
                  </a:lnTo>
                  <a:lnTo>
                    <a:pt x="91" y="0"/>
                  </a:lnTo>
                  <a:lnTo>
                    <a:pt x="38" y="144"/>
                  </a:lnTo>
                  <a:lnTo>
                    <a:pt x="0" y="197"/>
                  </a:lnTo>
                  <a:lnTo>
                    <a:pt x="0" y="250"/>
                  </a:lnTo>
                  <a:lnTo>
                    <a:pt x="189" y="311"/>
                  </a:lnTo>
                  <a:lnTo>
                    <a:pt x="325" y="341"/>
                  </a:lnTo>
                  <a:lnTo>
                    <a:pt x="363" y="205"/>
                  </a:lnTo>
                  <a:lnTo>
                    <a:pt x="348" y="190"/>
                  </a:lnTo>
                  <a:lnTo>
                    <a:pt x="401" y="122"/>
                  </a:lnTo>
                  <a:lnTo>
                    <a:pt x="386" y="99"/>
                  </a:lnTo>
                  <a:lnTo>
                    <a:pt x="386"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91" name="Freeform 102"/>
            <p:cNvSpPr>
              <a:spLocks/>
            </p:cNvSpPr>
            <p:nvPr/>
          </p:nvSpPr>
          <p:spPr bwMode="auto">
            <a:xfrm>
              <a:off x="3626" y="1838"/>
              <a:ext cx="295" cy="182"/>
            </a:xfrm>
            <a:custGeom>
              <a:avLst/>
              <a:gdLst>
                <a:gd name="T0" fmla="*/ 264 w 295"/>
                <a:gd name="T1" fmla="*/ 23 h 182"/>
                <a:gd name="T2" fmla="*/ 257 w 295"/>
                <a:gd name="T3" fmla="*/ 7 h 182"/>
                <a:gd name="T4" fmla="*/ 242 w 295"/>
                <a:gd name="T5" fmla="*/ 0 h 182"/>
                <a:gd name="T6" fmla="*/ 37 w 295"/>
                <a:gd name="T7" fmla="*/ 38 h 182"/>
                <a:gd name="T8" fmla="*/ 37 w 295"/>
                <a:gd name="T9" fmla="*/ 23 h 182"/>
                <a:gd name="T10" fmla="*/ 0 w 295"/>
                <a:gd name="T11" fmla="*/ 45 h 182"/>
                <a:gd name="T12" fmla="*/ 15 w 295"/>
                <a:gd name="T13" fmla="*/ 129 h 182"/>
                <a:gd name="T14" fmla="*/ 22 w 295"/>
                <a:gd name="T15" fmla="*/ 182 h 182"/>
                <a:gd name="T16" fmla="*/ 75 w 295"/>
                <a:gd name="T17" fmla="*/ 174 h 182"/>
                <a:gd name="T18" fmla="*/ 249 w 295"/>
                <a:gd name="T19" fmla="*/ 144 h 182"/>
                <a:gd name="T20" fmla="*/ 264 w 295"/>
                <a:gd name="T21" fmla="*/ 136 h 182"/>
                <a:gd name="T22" fmla="*/ 295 w 295"/>
                <a:gd name="T23" fmla="*/ 106 h 182"/>
                <a:gd name="T24" fmla="*/ 264 w 295"/>
                <a:gd name="T25" fmla="*/ 76 h 182"/>
                <a:gd name="T26" fmla="*/ 264 w 295"/>
                <a:gd name="T27" fmla="*/ 61 h 182"/>
                <a:gd name="T28" fmla="*/ 280 w 295"/>
                <a:gd name="T29" fmla="*/ 30 h 182"/>
                <a:gd name="T30" fmla="*/ 264 w 295"/>
                <a:gd name="T31" fmla="*/ 2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82">
                  <a:moveTo>
                    <a:pt x="264" y="23"/>
                  </a:moveTo>
                  <a:lnTo>
                    <a:pt x="257" y="7"/>
                  </a:lnTo>
                  <a:lnTo>
                    <a:pt x="242" y="0"/>
                  </a:lnTo>
                  <a:lnTo>
                    <a:pt x="37" y="38"/>
                  </a:lnTo>
                  <a:lnTo>
                    <a:pt x="37" y="23"/>
                  </a:lnTo>
                  <a:lnTo>
                    <a:pt x="0" y="45"/>
                  </a:lnTo>
                  <a:lnTo>
                    <a:pt x="15" y="129"/>
                  </a:lnTo>
                  <a:lnTo>
                    <a:pt x="22" y="182"/>
                  </a:lnTo>
                  <a:lnTo>
                    <a:pt x="75" y="174"/>
                  </a:lnTo>
                  <a:lnTo>
                    <a:pt x="249" y="144"/>
                  </a:lnTo>
                  <a:lnTo>
                    <a:pt x="264" y="136"/>
                  </a:lnTo>
                  <a:lnTo>
                    <a:pt x="295" y="106"/>
                  </a:lnTo>
                  <a:lnTo>
                    <a:pt x="264" y="76"/>
                  </a:lnTo>
                  <a:lnTo>
                    <a:pt x="264" y="61"/>
                  </a:lnTo>
                  <a:lnTo>
                    <a:pt x="280" y="30"/>
                  </a:lnTo>
                  <a:lnTo>
                    <a:pt x="264" y="2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2" name="Freeform 103"/>
            <p:cNvSpPr>
              <a:spLocks/>
            </p:cNvSpPr>
            <p:nvPr/>
          </p:nvSpPr>
          <p:spPr bwMode="auto">
            <a:xfrm>
              <a:off x="3626" y="1838"/>
              <a:ext cx="295" cy="182"/>
            </a:xfrm>
            <a:custGeom>
              <a:avLst/>
              <a:gdLst>
                <a:gd name="T0" fmla="*/ 264 w 295"/>
                <a:gd name="T1" fmla="*/ 23 h 182"/>
                <a:gd name="T2" fmla="*/ 257 w 295"/>
                <a:gd name="T3" fmla="*/ 7 h 182"/>
                <a:gd name="T4" fmla="*/ 242 w 295"/>
                <a:gd name="T5" fmla="*/ 0 h 182"/>
                <a:gd name="T6" fmla="*/ 37 w 295"/>
                <a:gd name="T7" fmla="*/ 38 h 182"/>
                <a:gd name="T8" fmla="*/ 37 w 295"/>
                <a:gd name="T9" fmla="*/ 23 h 182"/>
                <a:gd name="T10" fmla="*/ 0 w 295"/>
                <a:gd name="T11" fmla="*/ 45 h 182"/>
                <a:gd name="T12" fmla="*/ 15 w 295"/>
                <a:gd name="T13" fmla="*/ 129 h 182"/>
                <a:gd name="T14" fmla="*/ 22 w 295"/>
                <a:gd name="T15" fmla="*/ 182 h 182"/>
                <a:gd name="T16" fmla="*/ 75 w 295"/>
                <a:gd name="T17" fmla="*/ 174 h 182"/>
                <a:gd name="T18" fmla="*/ 249 w 295"/>
                <a:gd name="T19" fmla="*/ 144 h 182"/>
                <a:gd name="T20" fmla="*/ 264 w 295"/>
                <a:gd name="T21" fmla="*/ 136 h 182"/>
                <a:gd name="T22" fmla="*/ 295 w 295"/>
                <a:gd name="T23" fmla="*/ 106 h 182"/>
                <a:gd name="T24" fmla="*/ 264 w 295"/>
                <a:gd name="T25" fmla="*/ 76 h 182"/>
                <a:gd name="T26" fmla="*/ 264 w 295"/>
                <a:gd name="T27" fmla="*/ 61 h 182"/>
                <a:gd name="T28" fmla="*/ 280 w 295"/>
                <a:gd name="T29" fmla="*/ 30 h 182"/>
                <a:gd name="T30" fmla="*/ 264 w 295"/>
                <a:gd name="T31" fmla="*/ 23 h 182"/>
                <a:gd name="T32" fmla="*/ 264 w 295"/>
                <a:gd name="T33" fmla="*/ 3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82">
                  <a:moveTo>
                    <a:pt x="264" y="23"/>
                  </a:moveTo>
                  <a:lnTo>
                    <a:pt x="257" y="7"/>
                  </a:lnTo>
                  <a:lnTo>
                    <a:pt x="242" y="0"/>
                  </a:lnTo>
                  <a:lnTo>
                    <a:pt x="37" y="38"/>
                  </a:lnTo>
                  <a:lnTo>
                    <a:pt x="37" y="23"/>
                  </a:lnTo>
                  <a:lnTo>
                    <a:pt x="0" y="45"/>
                  </a:lnTo>
                  <a:lnTo>
                    <a:pt x="15" y="129"/>
                  </a:lnTo>
                  <a:lnTo>
                    <a:pt x="22" y="182"/>
                  </a:lnTo>
                  <a:lnTo>
                    <a:pt x="75" y="174"/>
                  </a:lnTo>
                  <a:lnTo>
                    <a:pt x="249" y="144"/>
                  </a:lnTo>
                  <a:lnTo>
                    <a:pt x="264" y="136"/>
                  </a:lnTo>
                  <a:lnTo>
                    <a:pt x="295" y="106"/>
                  </a:lnTo>
                  <a:lnTo>
                    <a:pt x="264" y="76"/>
                  </a:lnTo>
                  <a:lnTo>
                    <a:pt x="264" y="61"/>
                  </a:lnTo>
                  <a:lnTo>
                    <a:pt x="280" y="30"/>
                  </a:lnTo>
                  <a:lnTo>
                    <a:pt x="264" y="23"/>
                  </a:lnTo>
                  <a:lnTo>
                    <a:pt x="264"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93" name="Freeform 104"/>
            <p:cNvSpPr>
              <a:spLocks/>
            </p:cNvSpPr>
            <p:nvPr/>
          </p:nvSpPr>
          <p:spPr bwMode="auto">
            <a:xfrm>
              <a:off x="4027" y="1792"/>
              <a:ext cx="22" cy="46"/>
            </a:xfrm>
            <a:custGeom>
              <a:avLst/>
              <a:gdLst>
                <a:gd name="T0" fmla="*/ 22 w 22"/>
                <a:gd name="T1" fmla="*/ 16 h 46"/>
                <a:gd name="T2" fmla="*/ 22 w 22"/>
                <a:gd name="T3" fmla="*/ 0 h 46"/>
                <a:gd name="T4" fmla="*/ 0 w 22"/>
                <a:gd name="T5" fmla="*/ 8 h 46"/>
                <a:gd name="T6" fmla="*/ 7 w 22"/>
                <a:gd name="T7" fmla="*/ 38 h 46"/>
                <a:gd name="T8" fmla="*/ 7 w 22"/>
                <a:gd name="T9" fmla="*/ 46 h 46"/>
                <a:gd name="T10" fmla="*/ 22 w 22"/>
                <a:gd name="T11" fmla="*/ 38 h 46"/>
                <a:gd name="T12" fmla="*/ 22 w 22"/>
                <a:gd name="T13" fmla="*/ 16 h 46"/>
              </a:gdLst>
              <a:ahLst/>
              <a:cxnLst>
                <a:cxn ang="0">
                  <a:pos x="T0" y="T1"/>
                </a:cxn>
                <a:cxn ang="0">
                  <a:pos x="T2" y="T3"/>
                </a:cxn>
                <a:cxn ang="0">
                  <a:pos x="T4" y="T5"/>
                </a:cxn>
                <a:cxn ang="0">
                  <a:pos x="T6" y="T7"/>
                </a:cxn>
                <a:cxn ang="0">
                  <a:pos x="T8" y="T9"/>
                </a:cxn>
                <a:cxn ang="0">
                  <a:pos x="T10" y="T11"/>
                </a:cxn>
                <a:cxn ang="0">
                  <a:pos x="T12" y="T13"/>
                </a:cxn>
              </a:cxnLst>
              <a:rect l="0" t="0" r="r" b="b"/>
              <a:pathLst>
                <a:path w="22" h="46">
                  <a:moveTo>
                    <a:pt x="22" y="16"/>
                  </a:moveTo>
                  <a:lnTo>
                    <a:pt x="22" y="0"/>
                  </a:lnTo>
                  <a:lnTo>
                    <a:pt x="0" y="8"/>
                  </a:lnTo>
                  <a:lnTo>
                    <a:pt x="7" y="38"/>
                  </a:lnTo>
                  <a:lnTo>
                    <a:pt x="7" y="46"/>
                  </a:lnTo>
                  <a:lnTo>
                    <a:pt x="22" y="38"/>
                  </a:lnTo>
                  <a:lnTo>
                    <a:pt x="22" y="1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4" name="Freeform 105"/>
            <p:cNvSpPr>
              <a:spLocks/>
            </p:cNvSpPr>
            <p:nvPr/>
          </p:nvSpPr>
          <p:spPr bwMode="auto">
            <a:xfrm>
              <a:off x="4027" y="1792"/>
              <a:ext cx="22" cy="46"/>
            </a:xfrm>
            <a:custGeom>
              <a:avLst/>
              <a:gdLst>
                <a:gd name="T0" fmla="*/ 22 w 22"/>
                <a:gd name="T1" fmla="*/ 16 h 46"/>
                <a:gd name="T2" fmla="*/ 22 w 22"/>
                <a:gd name="T3" fmla="*/ 0 h 46"/>
                <a:gd name="T4" fmla="*/ 0 w 22"/>
                <a:gd name="T5" fmla="*/ 8 h 46"/>
                <a:gd name="T6" fmla="*/ 7 w 22"/>
                <a:gd name="T7" fmla="*/ 38 h 46"/>
                <a:gd name="T8" fmla="*/ 7 w 22"/>
                <a:gd name="T9" fmla="*/ 46 h 46"/>
                <a:gd name="T10" fmla="*/ 22 w 22"/>
                <a:gd name="T11" fmla="*/ 38 h 46"/>
                <a:gd name="T12" fmla="*/ 22 w 22"/>
                <a:gd name="T13" fmla="*/ 16 h 46"/>
                <a:gd name="T14" fmla="*/ 22 w 22"/>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6">
                  <a:moveTo>
                    <a:pt x="22" y="16"/>
                  </a:moveTo>
                  <a:lnTo>
                    <a:pt x="22" y="0"/>
                  </a:lnTo>
                  <a:lnTo>
                    <a:pt x="0" y="8"/>
                  </a:lnTo>
                  <a:lnTo>
                    <a:pt x="7" y="38"/>
                  </a:lnTo>
                  <a:lnTo>
                    <a:pt x="7" y="46"/>
                  </a:lnTo>
                  <a:lnTo>
                    <a:pt x="22" y="38"/>
                  </a:lnTo>
                  <a:lnTo>
                    <a:pt x="22" y="16"/>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95" name="Freeform 106"/>
            <p:cNvSpPr>
              <a:spLocks/>
            </p:cNvSpPr>
            <p:nvPr/>
          </p:nvSpPr>
          <p:spPr bwMode="auto">
            <a:xfrm>
              <a:off x="4057" y="1808"/>
              <a:ext cx="7" cy="15"/>
            </a:xfrm>
            <a:custGeom>
              <a:avLst/>
              <a:gdLst>
                <a:gd name="T0" fmla="*/ 0 w 7"/>
                <a:gd name="T1" fmla="*/ 0 h 15"/>
                <a:gd name="T2" fmla="*/ 7 w 7"/>
                <a:gd name="T3" fmla="*/ 0 h 15"/>
                <a:gd name="T4" fmla="*/ 7 w 7"/>
                <a:gd name="T5" fmla="*/ 15 h 15"/>
                <a:gd name="T6" fmla="*/ 0 w 7"/>
                <a:gd name="T7" fmla="*/ 0 h 15"/>
              </a:gdLst>
              <a:ahLst/>
              <a:cxnLst>
                <a:cxn ang="0">
                  <a:pos x="T0" y="T1"/>
                </a:cxn>
                <a:cxn ang="0">
                  <a:pos x="T2" y="T3"/>
                </a:cxn>
                <a:cxn ang="0">
                  <a:pos x="T4" y="T5"/>
                </a:cxn>
                <a:cxn ang="0">
                  <a:pos x="T6" y="T7"/>
                </a:cxn>
              </a:cxnLst>
              <a:rect l="0" t="0" r="r" b="b"/>
              <a:pathLst>
                <a:path w="7" h="15">
                  <a:moveTo>
                    <a:pt x="0" y="0"/>
                  </a:moveTo>
                  <a:lnTo>
                    <a:pt x="7" y="0"/>
                  </a:lnTo>
                  <a:lnTo>
                    <a:pt x="7" y="15"/>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6" name="Freeform 107"/>
            <p:cNvSpPr>
              <a:spLocks/>
            </p:cNvSpPr>
            <p:nvPr/>
          </p:nvSpPr>
          <p:spPr bwMode="auto">
            <a:xfrm>
              <a:off x="4057" y="1808"/>
              <a:ext cx="7" cy="15"/>
            </a:xfrm>
            <a:custGeom>
              <a:avLst/>
              <a:gdLst>
                <a:gd name="T0" fmla="*/ 0 w 7"/>
                <a:gd name="T1" fmla="*/ 0 h 15"/>
                <a:gd name="T2" fmla="*/ 7 w 7"/>
                <a:gd name="T3" fmla="*/ 0 h 15"/>
                <a:gd name="T4" fmla="*/ 7 w 7"/>
                <a:gd name="T5" fmla="*/ 15 h 15"/>
                <a:gd name="T6" fmla="*/ 0 w 7"/>
                <a:gd name="T7" fmla="*/ 0 h 15"/>
                <a:gd name="T8" fmla="*/ 0 w 7"/>
                <a:gd name="T9" fmla="*/ 7 h 15"/>
              </a:gdLst>
              <a:ahLst/>
              <a:cxnLst>
                <a:cxn ang="0">
                  <a:pos x="T0" y="T1"/>
                </a:cxn>
                <a:cxn ang="0">
                  <a:pos x="T2" y="T3"/>
                </a:cxn>
                <a:cxn ang="0">
                  <a:pos x="T4" y="T5"/>
                </a:cxn>
                <a:cxn ang="0">
                  <a:pos x="T6" y="T7"/>
                </a:cxn>
                <a:cxn ang="0">
                  <a:pos x="T8" y="T9"/>
                </a:cxn>
              </a:cxnLst>
              <a:rect l="0" t="0" r="r" b="b"/>
              <a:pathLst>
                <a:path w="7" h="15">
                  <a:moveTo>
                    <a:pt x="0" y="0"/>
                  </a:moveTo>
                  <a:lnTo>
                    <a:pt x="7" y="0"/>
                  </a:lnTo>
                  <a:lnTo>
                    <a:pt x="7" y="15"/>
                  </a:lnTo>
                  <a:lnTo>
                    <a:pt x="0" y="0"/>
                  </a:lnTo>
                  <a:lnTo>
                    <a:pt x="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97" name="Freeform 108"/>
            <p:cNvSpPr>
              <a:spLocks/>
            </p:cNvSpPr>
            <p:nvPr/>
          </p:nvSpPr>
          <p:spPr bwMode="auto">
            <a:xfrm>
              <a:off x="3557" y="2315"/>
              <a:ext cx="258" cy="190"/>
            </a:xfrm>
            <a:custGeom>
              <a:avLst/>
              <a:gdLst>
                <a:gd name="T0" fmla="*/ 258 w 258"/>
                <a:gd name="T1" fmla="*/ 61 h 190"/>
                <a:gd name="T2" fmla="*/ 190 w 258"/>
                <a:gd name="T3" fmla="*/ 8 h 190"/>
                <a:gd name="T4" fmla="*/ 129 w 258"/>
                <a:gd name="T5" fmla="*/ 15 h 190"/>
                <a:gd name="T6" fmla="*/ 114 w 258"/>
                <a:gd name="T7" fmla="*/ 0 h 190"/>
                <a:gd name="T8" fmla="*/ 46 w 258"/>
                <a:gd name="T9" fmla="*/ 8 h 190"/>
                <a:gd name="T10" fmla="*/ 8 w 258"/>
                <a:gd name="T11" fmla="*/ 23 h 190"/>
                <a:gd name="T12" fmla="*/ 0 w 258"/>
                <a:gd name="T13" fmla="*/ 46 h 190"/>
                <a:gd name="T14" fmla="*/ 23 w 258"/>
                <a:gd name="T15" fmla="*/ 53 h 190"/>
                <a:gd name="T16" fmla="*/ 46 w 258"/>
                <a:gd name="T17" fmla="*/ 84 h 190"/>
                <a:gd name="T18" fmla="*/ 114 w 258"/>
                <a:gd name="T19" fmla="*/ 137 h 190"/>
                <a:gd name="T20" fmla="*/ 137 w 258"/>
                <a:gd name="T21" fmla="*/ 182 h 190"/>
                <a:gd name="T22" fmla="*/ 152 w 258"/>
                <a:gd name="T23" fmla="*/ 190 h 190"/>
                <a:gd name="T24" fmla="*/ 152 w 258"/>
                <a:gd name="T25" fmla="*/ 159 h 190"/>
                <a:gd name="T26" fmla="*/ 174 w 258"/>
                <a:gd name="T27" fmla="*/ 159 h 190"/>
                <a:gd name="T28" fmla="*/ 182 w 258"/>
                <a:gd name="T29" fmla="*/ 144 h 190"/>
                <a:gd name="T30" fmla="*/ 182 w 258"/>
                <a:gd name="T31" fmla="*/ 152 h 190"/>
                <a:gd name="T32" fmla="*/ 190 w 258"/>
                <a:gd name="T33" fmla="*/ 152 h 190"/>
                <a:gd name="T34" fmla="*/ 182 w 258"/>
                <a:gd name="T35" fmla="*/ 152 h 190"/>
                <a:gd name="T36" fmla="*/ 197 w 258"/>
                <a:gd name="T37" fmla="*/ 144 h 190"/>
                <a:gd name="T38" fmla="*/ 190 w 258"/>
                <a:gd name="T39" fmla="*/ 137 h 190"/>
                <a:gd name="T40" fmla="*/ 197 w 258"/>
                <a:gd name="T41" fmla="*/ 137 h 190"/>
                <a:gd name="T42" fmla="*/ 227 w 258"/>
                <a:gd name="T43" fmla="*/ 106 h 190"/>
                <a:gd name="T44" fmla="*/ 220 w 258"/>
                <a:gd name="T45" fmla="*/ 91 h 190"/>
                <a:gd name="T46" fmla="*/ 227 w 258"/>
                <a:gd name="T47" fmla="*/ 84 h 190"/>
                <a:gd name="T48" fmla="*/ 227 w 258"/>
                <a:gd name="T49" fmla="*/ 99 h 190"/>
                <a:gd name="T50" fmla="*/ 258 w 258"/>
                <a:gd name="T51"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8" h="190">
                  <a:moveTo>
                    <a:pt x="258" y="61"/>
                  </a:moveTo>
                  <a:lnTo>
                    <a:pt x="190" y="8"/>
                  </a:lnTo>
                  <a:lnTo>
                    <a:pt x="129" y="15"/>
                  </a:lnTo>
                  <a:lnTo>
                    <a:pt x="114" y="0"/>
                  </a:lnTo>
                  <a:lnTo>
                    <a:pt x="46" y="8"/>
                  </a:lnTo>
                  <a:lnTo>
                    <a:pt x="8" y="23"/>
                  </a:lnTo>
                  <a:lnTo>
                    <a:pt x="0" y="46"/>
                  </a:lnTo>
                  <a:lnTo>
                    <a:pt x="23" y="53"/>
                  </a:lnTo>
                  <a:lnTo>
                    <a:pt x="46" y="84"/>
                  </a:lnTo>
                  <a:lnTo>
                    <a:pt x="114" y="137"/>
                  </a:lnTo>
                  <a:lnTo>
                    <a:pt x="137" y="182"/>
                  </a:lnTo>
                  <a:lnTo>
                    <a:pt x="152" y="190"/>
                  </a:lnTo>
                  <a:lnTo>
                    <a:pt x="152" y="159"/>
                  </a:lnTo>
                  <a:lnTo>
                    <a:pt x="174" y="159"/>
                  </a:lnTo>
                  <a:lnTo>
                    <a:pt x="182" y="144"/>
                  </a:lnTo>
                  <a:lnTo>
                    <a:pt x="182" y="152"/>
                  </a:lnTo>
                  <a:lnTo>
                    <a:pt x="190" y="152"/>
                  </a:lnTo>
                  <a:lnTo>
                    <a:pt x="182" y="152"/>
                  </a:lnTo>
                  <a:lnTo>
                    <a:pt x="197" y="144"/>
                  </a:lnTo>
                  <a:lnTo>
                    <a:pt x="190" y="137"/>
                  </a:lnTo>
                  <a:lnTo>
                    <a:pt x="197" y="137"/>
                  </a:lnTo>
                  <a:lnTo>
                    <a:pt x="227" y="106"/>
                  </a:lnTo>
                  <a:lnTo>
                    <a:pt x="220" y="91"/>
                  </a:lnTo>
                  <a:lnTo>
                    <a:pt x="227" y="84"/>
                  </a:lnTo>
                  <a:lnTo>
                    <a:pt x="227" y="99"/>
                  </a:lnTo>
                  <a:lnTo>
                    <a:pt x="258"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8" name="Freeform 109"/>
            <p:cNvSpPr>
              <a:spLocks/>
            </p:cNvSpPr>
            <p:nvPr/>
          </p:nvSpPr>
          <p:spPr bwMode="auto">
            <a:xfrm>
              <a:off x="3557" y="2315"/>
              <a:ext cx="258" cy="190"/>
            </a:xfrm>
            <a:custGeom>
              <a:avLst/>
              <a:gdLst>
                <a:gd name="T0" fmla="*/ 258 w 258"/>
                <a:gd name="T1" fmla="*/ 61 h 190"/>
                <a:gd name="T2" fmla="*/ 190 w 258"/>
                <a:gd name="T3" fmla="*/ 8 h 190"/>
                <a:gd name="T4" fmla="*/ 129 w 258"/>
                <a:gd name="T5" fmla="*/ 15 h 190"/>
                <a:gd name="T6" fmla="*/ 114 w 258"/>
                <a:gd name="T7" fmla="*/ 0 h 190"/>
                <a:gd name="T8" fmla="*/ 46 w 258"/>
                <a:gd name="T9" fmla="*/ 8 h 190"/>
                <a:gd name="T10" fmla="*/ 8 w 258"/>
                <a:gd name="T11" fmla="*/ 23 h 190"/>
                <a:gd name="T12" fmla="*/ 0 w 258"/>
                <a:gd name="T13" fmla="*/ 46 h 190"/>
                <a:gd name="T14" fmla="*/ 23 w 258"/>
                <a:gd name="T15" fmla="*/ 53 h 190"/>
                <a:gd name="T16" fmla="*/ 46 w 258"/>
                <a:gd name="T17" fmla="*/ 84 h 190"/>
                <a:gd name="T18" fmla="*/ 114 w 258"/>
                <a:gd name="T19" fmla="*/ 137 h 190"/>
                <a:gd name="T20" fmla="*/ 137 w 258"/>
                <a:gd name="T21" fmla="*/ 182 h 190"/>
                <a:gd name="T22" fmla="*/ 152 w 258"/>
                <a:gd name="T23" fmla="*/ 190 h 190"/>
                <a:gd name="T24" fmla="*/ 152 w 258"/>
                <a:gd name="T25" fmla="*/ 159 h 190"/>
                <a:gd name="T26" fmla="*/ 174 w 258"/>
                <a:gd name="T27" fmla="*/ 159 h 190"/>
                <a:gd name="T28" fmla="*/ 182 w 258"/>
                <a:gd name="T29" fmla="*/ 144 h 190"/>
                <a:gd name="T30" fmla="*/ 182 w 258"/>
                <a:gd name="T31" fmla="*/ 152 h 190"/>
                <a:gd name="T32" fmla="*/ 190 w 258"/>
                <a:gd name="T33" fmla="*/ 152 h 190"/>
                <a:gd name="T34" fmla="*/ 182 w 258"/>
                <a:gd name="T35" fmla="*/ 152 h 190"/>
                <a:gd name="T36" fmla="*/ 197 w 258"/>
                <a:gd name="T37" fmla="*/ 144 h 190"/>
                <a:gd name="T38" fmla="*/ 190 w 258"/>
                <a:gd name="T39" fmla="*/ 137 h 190"/>
                <a:gd name="T40" fmla="*/ 197 w 258"/>
                <a:gd name="T41" fmla="*/ 137 h 190"/>
                <a:gd name="T42" fmla="*/ 227 w 258"/>
                <a:gd name="T43" fmla="*/ 106 h 190"/>
                <a:gd name="T44" fmla="*/ 220 w 258"/>
                <a:gd name="T45" fmla="*/ 91 h 190"/>
                <a:gd name="T46" fmla="*/ 227 w 258"/>
                <a:gd name="T47" fmla="*/ 84 h 190"/>
                <a:gd name="T48" fmla="*/ 227 w 258"/>
                <a:gd name="T49" fmla="*/ 99 h 190"/>
                <a:gd name="T50" fmla="*/ 258 w 258"/>
                <a:gd name="T51" fmla="*/ 61 h 190"/>
                <a:gd name="T52" fmla="*/ 258 w 258"/>
                <a:gd name="T53" fmla="*/ 6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8" h="190">
                  <a:moveTo>
                    <a:pt x="258" y="61"/>
                  </a:moveTo>
                  <a:lnTo>
                    <a:pt x="190" y="8"/>
                  </a:lnTo>
                  <a:lnTo>
                    <a:pt x="129" y="15"/>
                  </a:lnTo>
                  <a:lnTo>
                    <a:pt x="114" y="0"/>
                  </a:lnTo>
                  <a:lnTo>
                    <a:pt x="46" y="8"/>
                  </a:lnTo>
                  <a:lnTo>
                    <a:pt x="8" y="23"/>
                  </a:lnTo>
                  <a:lnTo>
                    <a:pt x="0" y="46"/>
                  </a:lnTo>
                  <a:lnTo>
                    <a:pt x="23" y="53"/>
                  </a:lnTo>
                  <a:lnTo>
                    <a:pt x="46" y="84"/>
                  </a:lnTo>
                  <a:lnTo>
                    <a:pt x="114" y="137"/>
                  </a:lnTo>
                  <a:lnTo>
                    <a:pt x="137" y="182"/>
                  </a:lnTo>
                  <a:lnTo>
                    <a:pt x="152" y="190"/>
                  </a:lnTo>
                  <a:lnTo>
                    <a:pt x="152" y="159"/>
                  </a:lnTo>
                  <a:lnTo>
                    <a:pt x="174" y="159"/>
                  </a:lnTo>
                  <a:lnTo>
                    <a:pt x="182" y="144"/>
                  </a:lnTo>
                  <a:lnTo>
                    <a:pt x="182" y="152"/>
                  </a:lnTo>
                  <a:lnTo>
                    <a:pt x="190" y="152"/>
                  </a:lnTo>
                  <a:lnTo>
                    <a:pt x="182" y="152"/>
                  </a:lnTo>
                  <a:lnTo>
                    <a:pt x="197" y="144"/>
                  </a:lnTo>
                  <a:lnTo>
                    <a:pt x="190" y="137"/>
                  </a:lnTo>
                  <a:lnTo>
                    <a:pt x="197" y="137"/>
                  </a:lnTo>
                  <a:lnTo>
                    <a:pt x="227" y="106"/>
                  </a:lnTo>
                  <a:lnTo>
                    <a:pt x="220" y="91"/>
                  </a:lnTo>
                  <a:lnTo>
                    <a:pt x="227" y="84"/>
                  </a:lnTo>
                  <a:lnTo>
                    <a:pt x="227" y="99"/>
                  </a:lnTo>
                  <a:lnTo>
                    <a:pt x="258" y="61"/>
                  </a:lnTo>
                  <a:lnTo>
                    <a:pt x="258" y="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99" name="Freeform 110"/>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20 h 235"/>
                <a:gd name="T8" fmla="*/ 257 w 348"/>
                <a:gd name="T9" fmla="*/ 205 h 235"/>
                <a:gd name="T10" fmla="*/ 0 w 348"/>
                <a:gd name="T11" fmla="*/ 190 h 235"/>
                <a:gd name="T12" fmla="*/ 7 w 348"/>
                <a:gd name="T13" fmla="*/ 61 h 235"/>
                <a:gd name="T14" fmla="*/ 15 w 348"/>
                <a:gd name="T15" fmla="*/ 0 h 235"/>
                <a:gd name="T16" fmla="*/ 348 w 348"/>
                <a:gd name="T17" fmla="*/ 15 h 235"/>
                <a:gd name="T18" fmla="*/ 333 w 348"/>
                <a:gd name="T19" fmla="*/ 38 h 235"/>
                <a:gd name="T20" fmla="*/ 348 w 348"/>
                <a:gd name="T21" fmla="*/ 61 h 235"/>
                <a:gd name="T22" fmla="*/ 348 w 348"/>
                <a:gd name="T23" fmla="*/ 174 h 235"/>
                <a:gd name="T24" fmla="*/ 340 w 348"/>
                <a:gd name="T25" fmla="*/ 174 h 235"/>
                <a:gd name="T26" fmla="*/ 348 w 348"/>
                <a:gd name="T27" fmla="*/ 197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8" y="212"/>
                  </a:lnTo>
                  <a:lnTo>
                    <a:pt x="280" y="220"/>
                  </a:lnTo>
                  <a:lnTo>
                    <a:pt x="257" y="205"/>
                  </a:lnTo>
                  <a:lnTo>
                    <a:pt x="0" y="190"/>
                  </a:lnTo>
                  <a:lnTo>
                    <a:pt x="7" y="61"/>
                  </a:lnTo>
                  <a:lnTo>
                    <a:pt x="15" y="0"/>
                  </a:lnTo>
                  <a:lnTo>
                    <a:pt x="348" y="15"/>
                  </a:lnTo>
                  <a:lnTo>
                    <a:pt x="333" y="38"/>
                  </a:lnTo>
                  <a:lnTo>
                    <a:pt x="348" y="61"/>
                  </a:lnTo>
                  <a:lnTo>
                    <a:pt x="348" y="174"/>
                  </a:lnTo>
                  <a:lnTo>
                    <a:pt x="340" y="174"/>
                  </a:lnTo>
                  <a:lnTo>
                    <a:pt x="348" y="197"/>
                  </a:lnTo>
                  <a:lnTo>
                    <a:pt x="340" y="22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0" name="Freeform 111"/>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20 h 235"/>
                <a:gd name="T8" fmla="*/ 257 w 348"/>
                <a:gd name="T9" fmla="*/ 205 h 235"/>
                <a:gd name="T10" fmla="*/ 0 w 348"/>
                <a:gd name="T11" fmla="*/ 190 h 235"/>
                <a:gd name="T12" fmla="*/ 7 w 348"/>
                <a:gd name="T13" fmla="*/ 61 h 235"/>
                <a:gd name="T14" fmla="*/ 15 w 348"/>
                <a:gd name="T15" fmla="*/ 0 h 235"/>
                <a:gd name="T16" fmla="*/ 348 w 348"/>
                <a:gd name="T17" fmla="*/ 15 h 235"/>
                <a:gd name="T18" fmla="*/ 333 w 348"/>
                <a:gd name="T19" fmla="*/ 38 h 235"/>
                <a:gd name="T20" fmla="*/ 348 w 348"/>
                <a:gd name="T21" fmla="*/ 61 h 235"/>
                <a:gd name="T22" fmla="*/ 348 w 348"/>
                <a:gd name="T23" fmla="*/ 174 h 235"/>
                <a:gd name="T24" fmla="*/ 340 w 348"/>
                <a:gd name="T25" fmla="*/ 174 h 235"/>
                <a:gd name="T26" fmla="*/ 348 w 348"/>
                <a:gd name="T27" fmla="*/ 197 h 235"/>
                <a:gd name="T28" fmla="*/ 340 w 348"/>
                <a:gd name="T29" fmla="*/ 220 h 235"/>
                <a:gd name="T30" fmla="*/ 340 w 348"/>
                <a:gd name="T31" fmla="*/ 2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8" y="212"/>
                  </a:lnTo>
                  <a:lnTo>
                    <a:pt x="280" y="220"/>
                  </a:lnTo>
                  <a:lnTo>
                    <a:pt x="257" y="205"/>
                  </a:lnTo>
                  <a:lnTo>
                    <a:pt x="0" y="190"/>
                  </a:lnTo>
                  <a:lnTo>
                    <a:pt x="7" y="61"/>
                  </a:lnTo>
                  <a:lnTo>
                    <a:pt x="15" y="0"/>
                  </a:lnTo>
                  <a:lnTo>
                    <a:pt x="348" y="15"/>
                  </a:lnTo>
                  <a:lnTo>
                    <a:pt x="333" y="38"/>
                  </a:lnTo>
                  <a:lnTo>
                    <a:pt x="348" y="61"/>
                  </a:lnTo>
                  <a:lnTo>
                    <a:pt x="348" y="174"/>
                  </a:lnTo>
                  <a:lnTo>
                    <a:pt x="340" y="174"/>
                  </a:lnTo>
                  <a:lnTo>
                    <a:pt x="348" y="197"/>
                  </a:lnTo>
                  <a:lnTo>
                    <a:pt x="340" y="220"/>
                  </a:lnTo>
                  <a:lnTo>
                    <a:pt x="340" y="2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01" name="Freeform 112"/>
            <p:cNvSpPr>
              <a:spLocks/>
            </p:cNvSpPr>
            <p:nvPr/>
          </p:nvSpPr>
          <p:spPr bwMode="auto">
            <a:xfrm>
              <a:off x="3202" y="2224"/>
              <a:ext cx="424" cy="152"/>
            </a:xfrm>
            <a:custGeom>
              <a:avLst/>
              <a:gdLst>
                <a:gd name="T0" fmla="*/ 424 w 424"/>
                <a:gd name="T1" fmla="*/ 0 h 152"/>
                <a:gd name="T2" fmla="*/ 424 w 424"/>
                <a:gd name="T3" fmla="*/ 23 h 152"/>
                <a:gd name="T4" fmla="*/ 408 w 424"/>
                <a:gd name="T5" fmla="*/ 38 h 152"/>
                <a:gd name="T6" fmla="*/ 386 w 424"/>
                <a:gd name="T7" fmla="*/ 53 h 152"/>
                <a:gd name="T8" fmla="*/ 378 w 424"/>
                <a:gd name="T9" fmla="*/ 46 h 152"/>
                <a:gd name="T10" fmla="*/ 363 w 424"/>
                <a:gd name="T11" fmla="*/ 61 h 152"/>
                <a:gd name="T12" fmla="*/ 325 w 424"/>
                <a:gd name="T13" fmla="*/ 84 h 152"/>
                <a:gd name="T14" fmla="*/ 318 w 424"/>
                <a:gd name="T15" fmla="*/ 99 h 152"/>
                <a:gd name="T16" fmla="*/ 302 w 424"/>
                <a:gd name="T17" fmla="*/ 106 h 152"/>
                <a:gd name="T18" fmla="*/ 302 w 424"/>
                <a:gd name="T19" fmla="*/ 122 h 152"/>
                <a:gd name="T20" fmla="*/ 234 w 424"/>
                <a:gd name="T21" fmla="*/ 129 h 152"/>
                <a:gd name="T22" fmla="*/ 106 w 424"/>
                <a:gd name="T23" fmla="*/ 144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1 h 152"/>
                <a:gd name="T36" fmla="*/ 22 w 424"/>
                <a:gd name="T37" fmla="*/ 84 h 152"/>
                <a:gd name="T38" fmla="*/ 30 w 424"/>
                <a:gd name="T39" fmla="*/ 53 h 152"/>
                <a:gd name="T40" fmla="*/ 38 w 424"/>
                <a:gd name="T41" fmla="*/ 53 h 152"/>
                <a:gd name="T42" fmla="*/ 106 w 424"/>
                <a:gd name="T43" fmla="*/ 46 h 152"/>
                <a:gd name="T44" fmla="*/ 106 w 424"/>
                <a:gd name="T45" fmla="*/ 38 h 152"/>
                <a:gd name="T46" fmla="*/ 325 w 424"/>
                <a:gd name="T47" fmla="*/ 16 h 152"/>
                <a:gd name="T48" fmla="*/ 424 w 424"/>
                <a:gd name="T4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152">
                  <a:moveTo>
                    <a:pt x="424" y="0"/>
                  </a:moveTo>
                  <a:lnTo>
                    <a:pt x="424" y="23"/>
                  </a:lnTo>
                  <a:lnTo>
                    <a:pt x="408" y="38"/>
                  </a:lnTo>
                  <a:lnTo>
                    <a:pt x="386" y="53"/>
                  </a:lnTo>
                  <a:lnTo>
                    <a:pt x="378" y="46"/>
                  </a:lnTo>
                  <a:lnTo>
                    <a:pt x="363" y="61"/>
                  </a:lnTo>
                  <a:lnTo>
                    <a:pt x="325" y="84"/>
                  </a:lnTo>
                  <a:lnTo>
                    <a:pt x="318" y="99"/>
                  </a:lnTo>
                  <a:lnTo>
                    <a:pt x="302" y="106"/>
                  </a:lnTo>
                  <a:lnTo>
                    <a:pt x="302" y="122"/>
                  </a:lnTo>
                  <a:lnTo>
                    <a:pt x="234" y="129"/>
                  </a:lnTo>
                  <a:lnTo>
                    <a:pt x="106" y="144"/>
                  </a:lnTo>
                  <a:lnTo>
                    <a:pt x="0" y="152"/>
                  </a:lnTo>
                  <a:lnTo>
                    <a:pt x="7" y="137"/>
                  </a:lnTo>
                  <a:lnTo>
                    <a:pt x="0" y="122"/>
                  </a:lnTo>
                  <a:lnTo>
                    <a:pt x="15" y="114"/>
                  </a:lnTo>
                  <a:lnTo>
                    <a:pt x="15" y="99"/>
                  </a:lnTo>
                  <a:lnTo>
                    <a:pt x="30" y="91"/>
                  </a:lnTo>
                  <a:lnTo>
                    <a:pt x="22" y="84"/>
                  </a:lnTo>
                  <a:lnTo>
                    <a:pt x="30" y="53"/>
                  </a:lnTo>
                  <a:lnTo>
                    <a:pt x="38" y="53"/>
                  </a:lnTo>
                  <a:lnTo>
                    <a:pt x="106" y="46"/>
                  </a:lnTo>
                  <a:lnTo>
                    <a:pt x="106" y="38"/>
                  </a:lnTo>
                  <a:lnTo>
                    <a:pt x="325" y="16"/>
                  </a:lnTo>
                  <a:lnTo>
                    <a:pt x="424"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2" name="Freeform 113"/>
            <p:cNvSpPr>
              <a:spLocks/>
            </p:cNvSpPr>
            <p:nvPr/>
          </p:nvSpPr>
          <p:spPr bwMode="auto">
            <a:xfrm>
              <a:off x="3202" y="2224"/>
              <a:ext cx="424" cy="152"/>
            </a:xfrm>
            <a:custGeom>
              <a:avLst/>
              <a:gdLst>
                <a:gd name="T0" fmla="*/ 424 w 424"/>
                <a:gd name="T1" fmla="*/ 0 h 152"/>
                <a:gd name="T2" fmla="*/ 424 w 424"/>
                <a:gd name="T3" fmla="*/ 23 h 152"/>
                <a:gd name="T4" fmla="*/ 408 w 424"/>
                <a:gd name="T5" fmla="*/ 38 h 152"/>
                <a:gd name="T6" fmla="*/ 386 w 424"/>
                <a:gd name="T7" fmla="*/ 53 h 152"/>
                <a:gd name="T8" fmla="*/ 378 w 424"/>
                <a:gd name="T9" fmla="*/ 46 h 152"/>
                <a:gd name="T10" fmla="*/ 363 w 424"/>
                <a:gd name="T11" fmla="*/ 61 h 152"/>
                <a:gd name="T12" fmla="*/ 325 w 424"/>
                <a:gd name="T13" fmla="*/ 84 h 152"/>
                <a:gd name="T14" fmla="*/ 318 w 424"/>
                <a:gd name="T15" fmla="*/ 99 h 152"/>
                <a:gd name="T16" fmla="*/ 302 w 424"/>
                <a:gd name="T17" fmla="*/ 106 h 152"/>
                <a:gd name="T18" fmla="*/ 302 w 424"/>
                <a:gd name="T19" fmla="*/ 122 h 152"/>
                <a:gd name="T20" fmla="*/ 234 w 424"/>
                <a:gd name="T21" fmla="*/ 129 h 152"/>
                <a:gd name="T22" fmla="*/ 106 w 424"/>
                <a:gd name="T23" fmla="*/ 144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1 h 152"/>
                <a:gd name="T36" fmla="*/ 22 w 424"/>
                <a:gd name="T37" fmla="*/ 84 h 152"/>
                <a:gd name="T38" fmla="*/ 30 w 424"/>
                <a:gd name="T39" fmla="*/ 53 h 152"/>
                <a:gd name="T40" fmla="*/ 38 w 424"/>
                <a:gd name="T41" fmla="*/ 53 h 152"/>
                <a:gd name="T42" fmla="*/ 106 w 424"/>
                <a:gd name="T43" fmla="*/ 46 h 152"/>
                <a:gd name="T44" fmla="*/ 106 w 424"/>
                <a:gd name="T45" fmla="*/ 38 h 152"/>
                <a:gd name="T46" fmla="*/ 325 w 424"/>
                <a:gd name="T47" fmla="*/ 16 h 152"/>
                <a:gd name="T48" fmla="*/ 424 w 424"/>
                <a:gd name="T49" fmla="*/ 0 h 152"/>
                <a:gd name="T50" fmla="*/ 424 w 424"/>
                <a:gd name="T51" fmla="*/ 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4" h="152">
                  <a:moveTo>
                    <a:pt x="424" y="0"/>
                  </a:moveTo>
                  <a:lnTo>
                    <a:pt x="424" y="23"/>
                  </a:lnTo>
                  <a:lnTo>
                    <a:pt x="408" y="38"/>
                  </a:lnTo>
                  <a:lnTo>
                    <a:pt x="386" y="53"/>
                  </a:lnTo>
                  <a:lnTo>
                    <a:pt x="378" y="46"/>
                  </a:lnTo>
                  <a:lnTo>
                    <a:pt x="363" y="61"/>
                  </a:lnTo>
                  <a:lnTo>
                    <a:pt x="325" y="84"/>
                  </a:lnTo>
                  <a:lnTo>
                    <a:pt x="318" y="99"/>
                  </a:lnTo>
                  <a:lnTo>
                    <a:pt x="302" y="106"/>
                  </a:lnTo>
                  <a:lnTo>
                    <a:pt x="302" y="122"/>
                  </a:lnTo>
                  <a:lnTo>
                    <a:pt x="234" y="129"/>
                  </a:lnTo>
                  <a:lnTo>
                    <a:pt x="106" y="144"/>
                  </a:lnTo>
                  <a:lnTo>
                    <a:pt x="0" y="152"/>
                  </a:lnTo>
                  <a:lnTo>
                    <a:pt x="7" y="137"/>
                  </a:lnTo>
                  <a:lnTo>
                    <a:pt x="0" y="122"/>
                  </a:lnTo>
                  <a:lnTo>
                    <a:pt x="15" y="114"/>
                  </a:lnTo>
                  <a:lnTo>
                    <a:pt x="15" y="99"/>
                  </a:lnTo>
                  <a:lnTo>
                    <a:pt x="30" y="91"/>
                  </a:lnTo>
                  <a:lnTo>
                    <a:pt x="22" y="84"/>
                  </a:lnTo>
                  <a:lnTo>
                    <a:pt x="30" y="53"/>
                  </a:lnTo>
                  <a:lnTo>
                    <a:pt x="38" y="53"/>
                  </a:lnTo>
                  <a:lnTo>
                    <a:pt x="106" y="46"/>
                  </a:lnTo>
                  <a:lnTo>
                    <a:pt x="106" y="38"/>
                  </a:lnTo>
                  <a:lnTo>
                    <a:pt x="325" y="16"/>
                  </a:lnTo>
                  <a:lnTo>
                    <a:pt x="424" y="0"/>
                  </a:lnTo>
                  <a:lnTo>
                    <a:pt x="4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03" name="Freeform 114"/>
            <p:cNvSpPr>
              <a:spLocks/>
            </p:cNvSpPr>
            <p:nvPr/>
          </p:nvSpPr>
          <p:spPr bwMode="auto">
            <a:xfrm>
              <a:off x="2339" y="2270"/>
              <a:ext cx="704" cy="690"/>
            </a:xfrm>
            <a:custGeom>
              <a:avLst/>
              <a:gdLst>
                <a:gd name="T0" fmla="*/ 673 w 704"/>
                <a:gd name="T1" fmla="*/ 204 h 690"/>
                <a:gd name="T2" fmla="*/ 605 w 704"/>
                <a:gd name="T3" fmla="*/ 174 h 690"/>
                <a:gd name="T4" fmla="*/ 552 w 704"/>
                <a:gd name="T5" fmla="*/ 197 h 690"/>
                <a:gd name="T6" fmla="*/ 530 w 704"/>
                <a:gd name="T7" fmla="*/ 182 h 690"/>
                <a:gd name="T8" fmla="*/ 507 w 704"/>
                <a:gd name="T9" fmla="*/ 189 h 690"/>
                <a:gd name="T10" fmla="*/ 492 w 704"/>
                <a:gd name="T11" fmla="*/ 182 h 690"/>
                <a:gd name="T12" fmla="*/ 462 w 704"/>
                <a:gd name="T13" fmla="*/ 182 h 690"/>
                <a:gd name="T14" fmla="*/ 439 w 704"/>
                <a:gd name="T15" fmla="*/ 167 h 690"/>
                <a:gd name="T16" fmla="*/ 393 w 704"/>
                <a:gd name="T17" fmla="*/ 144 h 690"/>
                <a:gd name="T18" fmla="*/ 363 w 704"/>
                <a:gd name="T19" fmla="*/ 136 h 690"/>
                <a:gd name="T20" fmla="*/ 212 w 704"/>
                <a:gd name="T21" fmla="*/ 0 h 690"/>
                <a:gd name="T22" fmla="*/ 0 w 704"/>
                <a:gd name="T23" fmla="*/ 265 h 690"/>
                <a:gd name="T24" fmla="*/ 83 w 704"/>
                <a:gd name="T25" fmla="*/ 364 h 690"/>
                <a:gd name="T26" fmla="*/ 166 w 704"/>
                <a:gd name="T27" fmla="*/ 477 h 690"/>
                <a:gd name="T28" fmla="*/ 204 w 704"/>
                <a:gd name="T29" fmla="*/ 432 h 690"/>
                <a:gd name="T30" fmla="*/ 272 w 704"/>
                <a:gd name="T31" fmla="*/ 432 h 690"/>
                <a:gd name="T32" fmla="*/ 325 w 704"/>
                <a:gd name="T33" fmla="*/ 530 h 690"/>
                <a:gd name="T34" fmla="*/ 371 w 704"/>
                <a:gd name="T35" fmla="*/ 614 h 690"/>
                <a:gd name="T36" fmla="*/ 439 w 704"/>
                <a:gd name="T37" fmla="*/ 674 h 690"/>
                <a:gd name="T38" fmla="*/ 484 w 704"/>
                <a:gd name="T39" fmla="*/ 690 h 690"/>
                <a:gd name="T40" fmla="*/ 477 w 704"/>
                <a:gd name="T41" fmla="*/ 621 h 690"/>
                <a:gd name="T42" fmla="*/ 469 w 704"/>
                <a:gd name="T43" fmla="*/ 599 h 690"/>
                <a:gd name="T44" fmla="*/ 477 w 704"/>
                <a:gd name="T45" fmla="*/ 599 h 690"/>
                <a:gd name="T46" fmla="*/ 477 w 704"/>
                <a:gd name="T47" fmla="*/ 599 h 690"/>
                <a:gd name="T48" fmla="*/ 499 w 704"/>
                <a:gd name="T49" fmla="*/ 568 h 690"/>
                <a:gd name="T50" fmla="*/ 484 w 704"/>
                <a:gd name="T51" fmla="*/ 561 h 690"/>
                <a:gd name="T52" fmla="*/ 507 w 704"/>
                <a:gd name="T53" fmla="*/ 546 h 690"/>
                <a:gd name="T54" fmla="*/ 499 w 704"/>
                <a:gd name="T55" fmla="*/ 546 h 690"/>
                <a:gd name="T56" fmla="*/ 522 w 704"/>
                <a:gd name="T57" fmla="*/ 523 h 690"/>
                <a:gd name="T58" fmla="*/ 545 w 704"/>
                <a:gd name="T59" fmla="*/ 523 h 690"/>
                <a:gd name="T60" fmla="*/ 545 w 704"/>
                <a:gd name="T61" fmla="*/ 508 h 690"/>
                <a:gd name="T62" fmla="*/ 560 w 704"/>
                <a:gd name="T63" fmla="*/ 508 h 690"/>
                <a:gd name="T64" fmla="*/ 568 w 704"/>
                <a:gd name="T65" fmla="*/ 515 h 690"/>
                <a:gd name="T66" fmla="*/ 613 w 704"/>
                <a:gd name="T67" fmla="*/ 485 h 690"/>
                <a:gd name="T68" fmla="*/ 613 w 704"/>
                <a:gd name="T69" fmla="*/ 477 h 690"/>
                <a:gd name="T70" fmla="*/ 621 w 704"/>
                <a:gd name="T71" fmla="*/ 447 h 690"/>
                <a:gd name="T72" fmla="*/ 636 w 704"/>
                <a:gd name="T73" fmla="*/ 455 h 690"/>
                <a:gd name="T74" fmla="*/ 636 w 704"/>
                <a:gd name="T75" fmla="*/ 462 h 690"/>
                <a:gd name="T76" fmla="*/ 681 w 704"/>
                <a:gd name="T77" fmla="*/ 439 h 690"/>
                <a:gd name="T78" fmla="*/ 704 w 704"/>
                <a:gd name="T79" fmla="*/ 36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690">
                  <a:moveTo>
                    <a:pt x="673" y="303"/>
                  </a:moveTo>
                  <a:lnTo>
                    <a:pt x="673" y="204"/>
                  </a:lnTo>
                  <a:lnTo>
                    <a:pt x="643" y="197"/>
                  </a:lnTo>
                  <a:lnTo>
                    <a:pt x="605" y="174"/>
                  </a:lnTo>
                  <a:lnTo>
                    <a:pt x="560" y="182"/>
                  </a:lnTo>
                  <a:lnTo>
                    <a:pt x="552" y="197"/>
                  </a:lnTo>
                  <a:lnTo>
                    <a:pt x="537" y="182"/>
                  </a:lnTo>
                  <a:lnTo>
                    <a:pt x="530" y="182"/>
                  </a:lnTo>
                  <a:lnTo>
                    <a:pt x="515" y="174"/>
                  </a:lnTo>
                  <a:lnTo>
                    <a:pt x="507" y="189"/>
                  </a:lnTo>
                  <a:lnTo>
                    <a:pt x="507" y="182"/>
                  </a:lnTo>
                  <a:lnTo>
                    <a:pt x="492" y="182"/>
                  </a:lnTo>
                  <a:lnTo>
                    <a:pt x="484" y="174"/>
                  </a:lnTo>
                  <a:lnTo>
                    <a:pt x="462" y="182"/>
                  </a:lnTo>
                  <a:lnTo>
                    <a:pt x="454" y="167"/>
                  </a:lnTo>
                  <a:lnTo>
                    <a:pt x="439" y="167"/>
                  </a:lnTo>
                  <a:lnTo>
                    <a:pt x="401" y="159"/>
                  </a:lnTo>
                  <a:lnTo>
                    <a:pt x="393" y="144"/>
                  </a:lnTo>
                  <a:lnTo>
                    <a:pt x="378" y="144"/>
                  </a:lnTo>
                  <a:lnTo>
                    <a:pt x="363" y="136"/>
                  </a:lnTo>
                  <a:lnTo>
                    <a:pt x="363" y="15"/>
                  </a:lnTo>
                  <a:lnTo>
                    <a:pt x="212" y="0"/>
                  </a:lnTo>
                  <a:lnTo>
                    <a:pt x="189" y="288"/>
                  </a:lnTo>
                  <a:lnTo>
                    <a:pt x="0" y="265"/>
                  </a:lnTo>
                  <a:lnTo>
                    <a:pt x="7" y="280"/>
                  </a:lnTo>
                  <a:lnTo>
                    <a:pt x="83" y="364"/>
                  </a:lnTo>
                  <a:lnTo>
                    <a:pt x="106" y="432"/>
                  </a:lnTo>
                  <a:lnTo>
                    <a:pt x="166" y="477"/>
                  </a:lnTo>
                  <a:lnTo>
                    <a:pt x="189" y="462"/>
                  </a:lnTo>
                  <a:lnTo>
                    <a:pt x="204" y="432"/>
                  </a:lnTo>
                  <a:lnTo>
                    <a:pt x="219" y="424"/>
                  </a:lnTo>
                  <a:lnTo>
                    <a:pt x="272" y="432"/>
                  </a:lnTo>
                  <a:lnTo>
                    <a:pt x="310" y="477"/>
                  </a:lnTo>
                  <a:lnTo>
                    <a:pt x="325" y="530"/>
                  </a:lnTo>
                  <a:lnTo>
                    <a:pt x="371" y="576"/>
                  </a:lnTo>
                  <a:lnTo>
                    <a:pt x="371" y="614"/>
                  </a:lnTo>
                  <a:lnTo>
                    <a:pt x="393" y="652"/>
                  </a:lnTo>
                  <a:lnTo>
                    <a:pt x="439" y="674"/>
                  </a:lnTo>
                  <a:lnTo>
                    <a:pt x="469" y="674"/>
                  </a:lnTo>
                  <a:lnTo>
                    <a:pt x="484" y="690"/>
                  </a:lnTo>
                  <a:lnTo>
                    <a:pt x="499" y="682"/>
                  </a:lnTo>
                  <a:lnTo>
                    <a:pt x="477" y="621"/>
                  </a:lnTo>
                  <a:lnTo>
                    <a:pt x="484" y="599"/>
                  </a:lnTo>
                  <a:lnTo>
                    <a:pt x="469" y="599"/>
                  </a:lnTo>
                  <a:lnTo>
                    <a:pt x="469" y="583"/>
                  </a:lnTo>
                  <a:lnTo>
                    <a:pt x="477" y="599"/>
                  </a:lnTo>
                  <a:lnTo>
                    <a:pt x="477" y="583"/>
                  </a:lnTo>
                  <a:lnTo>
                    <a:pt x="477" y="599"/>
                  </a:lnTo>
                  <a:lnTo>
                    <a:pt x="484" y="591"/>
                  </a:lnTo>
                  <a:lnTo>
                    <a:pt x="499" y="568"/>
                  </a:lnTo>
                  <a:lnTo>
                    <a:pt x="492" y="576"/>
                  </a:lnTo>
                  <a:lnTo>
                    <a:pt x="484" y="561"/>
                  </a:lnTo>
                  <a:lnTo>
                    <a:pt x="499" y="561"/>
                  </a:lnTo>
                  <a:lnTo>
                    <a:pt x="507" y="546"/>
                  </a:lnTo>
                  <a:lnTo>
                    <a:pt x="499" y="553"/>
                  </a:lnTo>
                  <a:lnTo>
                    <a:pt x="499" y="546"/>
                  </a:lnTo>
                  <a:lnTo>
                    <a:pt x="522" y="538"/>
                  </a:lnTo>
                  <a:lnTo>
                    <a:pt x="522" y="523"/>
                  </a:lnTo>
                  <a:lnTo>
                    <a:pt x="530" y="530"/>
                  </a:lnTo>
                  <a:lnTo>
                    <a:pt x="545" y="523"/>
                  </a:lnTo>
                  <a:lnTo>
                    <a:pt x="530" y="508"/>
                  </a:lnTo>
                  <a:lnTo>
                    <a:pt x="545" y="508"/>
                  </a:lnTo>
                  <a:lnTo>
                    <a:pt x="537" y="515"/>
                  </a:lnTo>
                  <a:lnTo>
                    <a:pt x="560" y="508"/>
                  </a:lnTo>
                  <a:lnTo>
                    <a:pt x="552" y="515"/>
                  </a:lnTo>
                  <a:lnTo>
                    <a:pt x="568" y="515"/>
                  </a:lnTo>
                  <a:lnTo>
                    <a:pt x="545" y="530"/>
                  </a:lnTo>
                  <a:lnTo>
                    <a:pt x="613" y="485"/>
                  </a:lnTo>
                  <a:lnTo>
                    <a:pt x="605" y="492"/>
                  </a:lnTo>
                  <a:lnTo>
                    <a:pt x="613" y="477"/>
                  </a:lnTo>
                  <a:lnTo>
                    <a:pt x="628" y="470"/>
                  </a:lnTo>
                  <a:lnTo>
                    <a:pt x="621" y="447"/>
                  </a:lnTo>
                  <a:lnTo>
                    <a:pt x="636" y="439"/>
                  </a:lnTo>
                  <a:lnTo>
                    <a:pt x="636" y="455"/>
                  </a:lnTo>
                  <a:lnTo>
                    <a:pt x="651" y="455"/>
                  </a:lnTo>
                  <a:lnTo>
                    <a:pt x="636" y="462"/>
                  </a:lnTo>
                  <a:lnTo>
                    <a:pt x="689" y="447"/>
                  </a:lnTo>
                  <a:lnTo>
                    <a:pt x="681" y="439"/>
                  </a:lnTo>
                  <a:lnTo>
                    <a:pt x="689" y="424"/>
                  </a:lnTo>
                  <a:lnTo>
                    <a:pt x="704" y="364"/>
                  </a:lnTo>
                  <a:lnTo>
                    <a:pt x="673" y="30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4" name="Freeform 115"/>
            <p:cNvSpPr>
              <a:spLocks/>
            </p:cNvSpPr>
            <p:nvPr/>
          </p:nvSpPr>
          <p:spPr bwMode="auto">
            <a:xfrm>
              <a:off x="2339" y="2270"/>
              <a:ext cx="704" cy="690"/>
            </a:xfrm>
            <a:custGeom>
              <a:avLst/>
              <a:gdLst>
                <a:gd name="T0" fmla="*/ 673 w 704"/>
                <a:gd name="T1" fmla="*/ 204 h 690"/>
                <a:gd name="T2" fmla="*/ 605 w 704"/>
                <a:gd name="T3" fmla="*/ 174 h 690"/>
                <a:gd name="T4" fmla="*/ 552 w 704"/>
                <a:gd name="T5" fmla="*/ 197 h 690"/>
                <a:gd name="T6" fmla="*/ 530 w 704"/>
                <a:gd name="T7" fmla="*/ 182 h 690"/>
                <a:gd name="T8" fmla="*/ 507 w 704"/>
                <a:gd name="T9" fmla="*/ 189 h 690"/>
                <a:gd name="T10" fmla="*/ 492 w 704"/>
                <a:gd name="T11" fmla="*/ 182 h 690"/>
                <a:gd name="T12" fmla="*/ 462 w 704"/>
                <a:gd name="T13" fmla="*/ 182 h 690"/>
                <a:gd name="T14" fmla="*/ 439 w 704"/>
                <a:gd name="T15" fmla="*/ 167 h 690"/>
                <a:gd name="T16" fmla="*/ 393 w 704"/>
                <a:gd name="T17" fmla="*/ 144 h 690"/>
                <a:gd name="T18" fmla="*/ 363 w 704"/>
                <a:gd name="T19" fmla="*/ 136 h 690"/>
                <a:gd name="T20" fmla="*/ 212 w 704"/>
                <a:gd name="T21" fmla="*/ 0 h 690"/>
                <a:gd name="T22" fmla="*/ 0 w 704"/>
                <a:gd name="T23" fmla="*/ 265 h 690"/>
                <a:gd name="T24" fmla="*/ 83 w 704"/>
                <a:gd name="T25" fmla="*/ 364 h 690"/>
                <a:gd name="T26" fmla="*/ 166 w 704"/>
                <a:gd name="T27" fmla="*/ 477 h 690"/>
                <a:gd name="T28" fmla="*/ 204 w 704"/>
                <a:gd name="T29" fmla="*/ 432 h 690"/>
                <a:gd name="T30" fmla="*/ 272 w 704"/>
                <a:gd name="T31" fmla="*/ 432 h 690"/>
                <a:gd name="T32" fmla="*/ 325 w 704"/>
                <a:gd name="T33" fmla="*/ 530 h 690"/>
                <a:gd name="T34" fmla="*/ 371 w 704"/>
                <a:gd name="T35" fmla="*/ 614 h 690"/>
                <a:gd name="T36" fmla="*/ 439 w 704"/>
                <a:gd name="T37" fmla="*/ 674 h 690"/>
                <a:gd name="T38" fmla="*/ 484 w 704"/>
                <a:gd name="T39" fmla="*/ 690 h 690"/>
                <a:gd name="T40" fmla="*/ 477 w 704"/>
                <a:gd name="T41" fmla="*/ 621 h 690"/>
                <a:gd name="T42" fmla="*/ 469 w 704"/>
                <a:gd name="T43" fmla="*/ 599 h 690"/>
                <a:gd name="T44" fmla="*/ 477 w 704"/>
                <a:gd name="T45" fmla="*/ 599 h 690"/>
                <a:gd name="T46" fmla="*/ 477 w 704"/>
                <a:gd name="T47" fmla="*/ 599 h 690"/>
                <a:gd name="T48" fmla="*/ 499 w 704"/>
                <a:gd name="T49" fmla="*/ 568 h 690"/>
                <a:gd name="T50" fmla="*/ 484 w 704"/>
                <a:gd name="T51" fmla="*/ 561 h 690"/>
                <a:gd name="T52" fmla="*/ 507 w 704"/>
                <a:gd name="T53" fmla="*/ 546 h 690"/>
                <a:gd name="T54" fmla="*/ 499 w 704"/>
                <a:gd name="T55" fmla="*/ 546 h 690"/>
                <a:gd name="T56" fmla="*/ 522 w 704"/>
                <a:gd name="T57" fmla="*/ 523 h 690"/>
                <a:gd name="T58" fmla="*/ 545 w 704"/>
                <a:gd name="T59" fmla="*/ 523 h 690"/>
                <a:gd name="T60" fmla="*/ 545 w 704"/>
                <a:gd name="T61" fmla="*/ 508 h 690"/>
                <a:gd name="T62" fmla="*/ 560 w 704"/>
                <a:gd name="T63" fmla="*/ 508 h 690"/>
                <a:gd name="T64" fmla="*/ 568 w 704"/>
                <a:gd name="T65" fmla="*/ 515 h 690"/>
                <a:gd name="T66" fmla="*/ 613 w 704"/>
                <a:gd name="T67" fmla="*/ 485 h 690"/>
                <a:gd name="T68" fmla="*/ 613 w 704"/>
                <a:gd name="T69" fmla="*/ 477 h 690"/>
                <a:gd name="T70" fmla="*/ 621 w 704"/>
                <a:gd name="T71" fmla="*/ 447 h 690"/>
                <a:gd name="T72" fmla="*/ 636 w 704"/>
                <a:gd name="T73" fmla="*/ 455 h 690"/>
                <a:gd name="T74" fmla="*/ 636 w 704"/>
                <a:gd name="T75" fmla="*/ 462 h 690"/>
                <a:gd name="T76" fmla="*/ 681 w 704"/>
                <a:gd name="T77" fmla="*/ 439 h 690"/>
                <a:gd name="T78" fmla="*/ 704 w 704"/>
                <a:gd name="T79" fmla="*/ 364 h 690"/>
                <a:gd name="T80" fmla="*/ 673 w 704"/>
                <a:gd name="T81" fmla="*/ 31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4" h="690">
                  <a:moveTo>
                    <a:pt x="673" y="303"/>
                  </a:moveTo>
                  <a:lnTo>
                    <a:pt x="673" y="204"/>
                  </a:lnTo>
                  <a:lnTo>
                    <a:pt x="643" y="197"/>
                  </a:lnTo>
                  <a:lnTo>
                    <a:pt x="605" y="174"/>
                  </a:lnTo>
                  <a:lnTo>
                    <a:pt x="560" y="182"/>
                  </a:lnTo>
                  <a:lnTo>
                    <a:pt x="552" y="197"/>
                  </a:lnTo>
                  <a:lnTo>
                    <a:pt x="537" y="182"/>
                  </a:lnTo>
                  <a:lnTo>
                    <a:pt x="530" y="182"/>
                  </a:lnTo>
                  <a:lnTo>
                    <a:pt x="515" y="174"/>
                  </a:lnTo>
                  <a:lnTo>
                    <a:pt x="507" y="189"/>
                  </a:lnTo>
                  <a:lnTo>
                    <a:pt x="507" y="182"/>
                  </a:lnTo>
                  <a:lnTo>
                    <a:pt x="492" y="182"/>
                  </a:lnTo>
                  <a:lnTo>
                    <a:pt x="484" y="174"/>
                  </a:lnTo>
                  <a:lnTo>
                    <a:pt x="462" y="182"/>
                  </a:lnTo>
                  <a:lnTo>
                    <a:pt x="454" y="167"/>
                  </a:lnTo>
                  <a:lnTo>
                    <a:pt x="439" y="167"/>
                  </a:lnTo>
                  <a:lnTo>
                    <a:pt x="401" y="159"/>
                  </a:lnTo>
                  <a:lnTo>
                    <a:pt x="393" y="144"/>
                  </a:lnTo>
                  <a:lnTo>
                    <a:pt x="378" y="144"/>
                  </a:lnTo>
                  <a:lnTo>
                    <a:pt x="363" y="136"/>
                  </a:lnTo>
                  <a:lnTo>
                    <a:pt x="363" y="15"/>
                  </a:lnTo>
                  <a:lnTo>
                    <a:pt x="212" y="0"/>
                  </a:lnTo>
                  <a:lnTo>
                    <a:pt x="189" y="288"/>
                  </a:lnTo>
                  <a:lnTo>
                    <a:pt x="0" y="265"/>
                  </a:lnTo>
                  <a:lnTo>
                    <a:pt x="7" y="280"/>
                  </a:lnTo>
                  <a:lnTo>
                    <a:pt x="83" y="364"/>
                  </a:lnTo>
                  <a:lnTo>
                    <a:pt x="106" y="432"/>
                  </a:lnTo>
                  <a:lnTo>
                    <a:pt x="166" y="477"/>
                  </a:lnTo>
                  <a:lnTo>
                    <a:pt x="189" y="462"/>
                  </a:lnTo>
                  <a:lnTo>
                    <a:pt x="204" y="432"/>
                  </a:lnTo>
                  <a:lnTo>
                    <a:pt x="219" y="424"/>
                  </a:lnTo>
                  <a:lnTo>
                    <a:pt x="272" y="432"/>
                  </a:lnTo>
                  <a:lnTo>
                    <a:pt x="310" y="477"/>
                  </a:lnTo>
                  <a:lnTo>
                    <a:pt x="325" y="530"/>
                  </a:lnTo>
                  <a:lnTo>
                    <a:pt x="371" y="576"/>
                  </a:lnTo>
                  <a:lnTo>
                    <a:pt x="371" y="614"/>
                  </a:lnTo>
                  <a:lnTo>
                    <a:pt x="393" y="652"/>
                  </a:lnTo>
                  <a:lnTo>
                    <a:pt x="439" y="674"/>
                  </a:lnTo>
                  <a:lnTo>
                    <a:pt x="469" y="674"/>
                  </a:lnTo>
                  <a:lnTo>
                    <a:pt x="484" y="690"/>
                  </a:lnTo>
                  <a:lnTo>
                    <a:pt x="499" y="682"/>
                  </a:lnTo>
                  <a:lnTo>
                    <a:pt x="477" y="621"/>
                  </a:lnTo>
                  <a:lnTo>
                    <a:pt x="484" y="599"/>
                  </a:lnTo>
                  <a:lnTo>
                    <a:pt x="469" y="599"/>
                  </a:lnTo>
                  <a:lnTo>
                    <a:pt x="469" y="583"/>
                  </a:lnTo>
                  <a:lnTo>
                    <a:pt x="477" y="599"/>
                  </a:lnTo>
                  <a:lnTo>
                    <a:pt x="477" y="583"/>
                  </a:lnTo>
                  <a:lnTo>
                    <a:pt x="477" y="599"/>
                  </a:lnTo>
                  <a:lnTo>
                    <a:pt x="484" y="591"/>
                  </a:lnTo>
                  <a:lnTo>
                    <a:pt x="499" y="568"/>
                  </a:lnTo>
                  <a:lnTo>
                    <a:pt x="492" y="576"/>
                  </a:lnTo>
                  <a:lnTo>
                    <a:pt x="484" y="561"/>
                  </a:lnTo>
                  <a:lnTo>
                    <a:pt x="499" y="561"/>
                  </a:lnTo>
                  <a:lnTo>
                    <a:pt x="507" y="546"/>
                  </a:lnTo>
                  <a:lnTo>
                    <a:pt x="499" y="553"/>
                  </a:lnTo>
                  <a:lnTo>
                    <a:pt x="499" y="546"/>
                  </a:lnTo>
                  <a:lnTo>
                    <a:pt x="522" y="538"/>
                  </a:lnTo>
                  <a:lnTo>
                    <a:pt x="522" y="523"/>
                  </a:lnTo>
                  <a:lnTo>
                    <a:pt x="530" y="530"/>
                  </a:lnTo>
                  <a:lnTo>
                    <a:pt x="545" y="523"/>
                  </a:lnTo>
                  <a:lnTo>
                    <a:pt x="530" y="508"/>
                  </a:lnTo>
                  <a:lnTo>
                    <a:pt x="545" y="508"/>
                  </a:lnTo>
                  <a:lnTo>
                    <a:pt x="537" y="515"/>
                  </a:lnTo>
                  <a:lnTo>
                    <a:pt x="560" y="508"/>
                  </a:lnTo>
                  <a:lnTo>
                    <a:pt x="552" y="515"/>
                  </a:lnTo>
                  <a:lnTo>
                    <a:pt x="568" y="515"/>
                  </a:lnTo>
                  <a:lnTo>
                    <a:pt x="545" y="530"/>
                  </a:lnTo>
                  <a:lnTo>
                    <a:pt x="613" y="485"/>
                  </a:lnTo>
                  <a:lnTo>
                    <a:pt x="605" y="492"/>
                  </a:lnTo>
                  <a:lnTo>
                    <a:pt x="613" y="477"/>
                  </a:lnTo>
                  <a:lnTo>
                    <a:pt x="628" y="470"/>
                  </a:lnTo>
                  <a:lnTo>
                    <a:pt x="621" y="447"/>
                  </a:lnTo>
                  <a:lnTo>
                    <a:pt x="636" y="439"/>
                  </a:lnTo>
                  <a:lnTo>
                    <a:pt x="636" y="455"/>
                  </a:lnTo>
                  <a:lnTo>
                    <a:pt x="651" y="455"/>
                  </a:lnTo>
                  <a:lnTo>
                    <a:pt x="636" y="462"/>
                  </a:lnTo>
                  <a:lnTo>
                    <a:pt x="689" y="447"/>
                  </a:lnTo>
                  <a:lnTo>
                    <a:pt x="681" y="439"/>
                  </a:lnTo>
                  <a:lnTo>
                    <a:pt x="689" y="424"/>
                  </a:lnTo>
                  <a:lnTo>
                    <a:pt x="704" y="364"/>
                  </a:lnTo>
                  <a:lnTo>
                    <a:pt x="673" y="303"/>
                  </a:lnTo>
                  <a:lnTo>
                    <a:pt x="673" y="31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05" name="Freeform 116"/>
            <p:cNvSpPr>
              <a:spLocks/>
            </p:cNvSpPr>
            <p:nvPr/>
          </p:nvSpPr>
          <p:spPr bwMode="auto">
            <a:xfrm>
              <a:off x="2831" y="2816"/>
              <a:ext cx="30" cy="53"/>
            </a:xfrm>
            <a:custGeom>
              <a:avLst/>
              <a:gdLst>
                <a:gd name="T0" fmla="*/ 30 w 30"/>
                <a:gd name="T1" fmla="*/ 0 h 53"/>
                <a:gd name="T2" fmla="*/ 0 w 30"/>
                <a:gd name="T3" fmla="*/ 53 h 53"/>
                <a:gd name="T4" fmla="*/ 7 w 30"/>
                <a:gd name="T5" fmla="*/ 30 h 53"/>
                <a:gd name="T6" fmla="*/ 30 w 30"/>
                <a:gd name="T7" fmla="*/ 0 h 53"/>
              </a:gdLst>
              <a:ahLst/>
              <a:cxnLst>
                <a:cxn ang="0">
                  <a:pos x="T0" y="T1"/>
                </a:cxn>
                <a:cxn ang="0">
                  <a:pos x="T2" y="T3"/>
                </a:cxn>
                <a:cxn ang="0">
                  <a:pos x="T4" y="T5"/>
                </a:cxn>
                <a:cxn ang="0">
                  <a:pos x="T6" y="T7"/>
                </a:cxn>
              </a:cxnLst>
              <a:rect l="0" t="0" r="r" b="b"/>
              <a:pathLst>
                <a:path w="30" h="53">
                  <a:moveTo>
                    <a:pt x="30" y="0"/>
                  </a:moveTo>
                  <a:lnTo>
                    <a:pt x="0" y="53"/>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6" name="Freeform 117"/>
            <p:cNvSpPr>
              <a:spLocks/>
            </p:cNvSpPr>
            <p:nvPr/>
          </p:nvSpPr>
          <p:spPr bwMode="auto">
            <a:xfrm>
              <a:off x="2831" y="2816"/>
              <a:ext cx="30" cy="53"/>
            </a:xfrm>
            <a:custGeom>
              <a:avLst/>
              <a:gdLst>
                <a:gd name="T0" fmla="*/ 30 w 30"/>
                <a:gd name="T1" fmla="*/ 0 h 53"/>
                <a:gd name="T2" fmla="*/ 0 w 30"/>
                <a:gd name="T3" fmla="*/ 53 h 53"/>
                <a:gd name="T4" fmla="*/ 7 w 30"/>
                <a:gd name="T5" fmla="*/ 30 h 53"/>
                <a:gd name="T6" fmla="*/ 30 w 30"/>
                <a:gd name="T7" fmla="*/ 0 h 53"/>
                <a:gd name="T8" fmla="*/ 30 w 30"/>
                <a:gd name="T9" fmla="*/ 7 h 53"/>
              </a:gdLst>
              <a:ahLst/>
              <a:cxnLst>
                <a:cxn ang="0">
                  <a:pos x="T0" y="T1"/>
                </a:cxn>
                <a:cxn ang="0">
                  <a:pos x="T2" y="T3"/>
                </a:cxn>
                <a:cxn ang="0">
                  <a:pos x="T4" y="T5"/>
                </a:cxn>
                <a:cxn ang="0">
                  <a:pos x="T6" y="T7"/>
                </a:cxn>
                <a:cxn ang="0">
                  <a:pos x="T8" y="T9"/>
                </a:cxn>
              </a:cxnLst>
              <a:rect l="0" t="0" r="r" b="b"/>
              <a:pathLst>
                <a:path w="30" h="53">
                  <a:moveTo>
                    <a:pt x="30" y="0"/>
                  </a:moveTo>
                  <a:lnTo>
                    <a:pt x="0" y="53"/>
                  </a:lnTo>
                  <a:lnTo>
                    <a:pt x="7" y="30"/>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07" name="Freeform 118"/>
            <p:cNvSpPr>
              <a:spLocks/>
            </p:cNvSpPr>
            <p:nvPr/>
          </p:nvSpPr>
          <p:spPr bwMode="auto">
            <a:xfrm>
              <a:off x="2006" y="1861"/>
              <a:ext cx="288" cy="348"/>
            </a:xfrm>
            <a:custGeom>
              <a:avLst/>
              <a:gdLst>
                <a:gd name="T0" fmla="*/ 288 w 288"/>
                <a:gd name="T1" fmla="*/ 98 h 348"/>
                <a:gd name="T2" fmla="*/ 189 w 288"/>
                <a:gd name="T3" fmla="*/ 83 h 348"/>
                <a:gd name="T4" fmla="*/ 197 w 288"/>
                <a:gd name="T5" fmla="*/ 22 h 348"/>
                <a:gd name="T6" fmla="*/ 60 w 288"/>
                <a:gd name="T7" fmla="*/ 0 h 348"/>
                <a:gd name="T8" fmla="*/ 0 w 288"/>
                <a:gd name="T9" fmla="*/ 310 h 348"/>
                <a:gd name="T10" fmla="*/ 250 w 288"/>
                <a:gd name="T11" fmla="*/ 348 h 348"/>
                <a:gd name="T12" fmla="*/ 288 w 288"/>
                <a:gd name="T13" fmla="*/ 98 h 348"/>
              </a:gdLst>
              <a:ahLst/>
              <a:cxnLst>
                <a:cxn ang="0">
                  <a:pos x="T0" y="T1"/>
                </a:cxn>
                <a:cxn ang="0">
                  <a:pos x="T2" y="T3"/>
                </a:cxn>
                <a:cxn ang="0">
                  <a:pos x="T4" y="T5"/>
                </a:cxn>
                <a:cxn ang="0">
                  <a:pos x="T6" y="T7"/>
                </a:cxn>
                <a:cxn ang="0">
                  <a:pos x="T8" y="T9"/>
                </a:cxn>
                <a:cxn ang="0">
                  <a:pos x="T10" y="T11"/>
                </a:cxn>
                <a:cxn ang="0">
                  <a:pos x="T12" y="T13"/>
                </a:cxn>
              </a:cxnLst>
              <a:rect l="0" t="0" r="r" b="b"/>
              <a:pathLst>
                <a:path w="288" h="348">
                  <a:moveTo>
                    <a:pt x="288" y="98"/>
                  </a:moveTo>
                  <a:lnTo>
                    <a:pt x="189" y="83"/>
                  </a:lnTo>
                  <a:lnTo>
                    <a:pt x="197" y="22"/>
                  </a:lnTo>
                  <a:lnTo>
                    <a:pt x="60" y="0"/>
                  </a:lnTo>
                  <a:lnTo>
                    <a:pt x="0" y="310"/>
                  </a:lnTo>
                  <a:lnTo>
                    <a:pt x="250" y="348"/>
                  </a:lnTo>
                  <a:lnTo>
                    <a:pt x="288" y="9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8" name="Freeform 119"/>
            <p:cNvSpPr>
              <a:spLocks/>
            </p:cNvSpPr>
            <p:nvPr/>
          </p:nvSpPr>
          <p:spPr bwMode="auto">
            <a:xfrm>
              <a:off x="2006" y="1861"/>
              <a:ext cx="288" cy="348"/>
            </a:xfrm>
            <a:custGeom>
              <a:avLst/>
              <a:gdLst>
                <a:gd name="T0" fmla="*/ 288 w 288"/>
                <a:gd name="T1" fmla="*/ 98 h 348"/>
                <a:gd name="T2" fmla="*/ 189 w 288"/>
                <a:gd name="T3" fmla="*/ 83 h 348"/>
                <a:gd name="T4" fmla="*/ 197 w 288"/>
                <a:gd name="T5" fmla="*/ 22 h 348"/>
                <a:gd name="T6" fmla="*/ 60 w 288"/>
                <a:gd name="T7" fmla="*/ 0 h 348"/>
                <a:gd name="T8" fmla="*/ 0 w 288"/>
                <a:gd name="T9" fmla="*/ 310 h 348"/>
                <a:gd name="T10" fmla="*/ 250 w 288"/>
                <a:gd name="T11" fmla="*/ 348 h 348"/>
                <a:gd name="T12" fmla="*/ 288 w 288"/>
                <a:gd name="T13" fmla="*/ 98 h 348"/>
                <a:gd name="T14" fmla="*/ 288 w 288"/>
                <a:gd name="T15" fmla="*/ 106 h 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48">
                  <a:moveTo>
                    <a:pt x="288" y="98"/>
                  </a:moveTo>
                  <a:lnTo>
                    <a:pt x="189" y="83"/>
                  </a:lnTo>
                  <a:lnTo>
                    <a:pt x="197" y="22"/>
                  </a:lnTo>
                  <a:lnTo>
                    <a:pt x="60" y="0"/>
                  </a:lnTo>
                  <a:lnTo>
                    <a:pt x="0" y="310"/>
                  </a:lnTo>
                  <a:lnTo>
                    <a:pt x="250" y="348"/>
                  </a:lnTo>
                  <a:lnTo>
                    <a:pt x="288" y="98"/>
                  </a:lnTo>
                  <a:lnTo>
                    <a:pt x="288"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09" name="Freeform 120"/>
            <p:cNvSpPr>
              <a:spLocks/>
            </p:cNvSpPr>
            <p:nvPr/>
          </p:nvSpPr>
          <p:spPr bwMode="auto">
            <a:xfrm>
              <a:off x="3921" y="1611"/>
              <a:ext cx="75" cy="159"/>
            </a:xfrm>
            <a:custGeom>
              <a:avLst/>
              <a:gdLst>
                <a:gd name="T0" fmla="*/ 75 w 75"/>
                <a:gd name="T1" fmla="*/ 30 h 159"/>
                <a:gd name="T2" fmla="*/ 60 w 75"/>
                <a:gd name="T3" fmla="*/ 45 h 159"/>
                <a:gd name="T4" fmla="*/ 53 w 75"/>
                <a:gd name="T5" fmla="*/ 98 h 159"/>
                <a:gd name="T6" fmla="*/ 68 w 75"/>
                <a:gd name="T7" fmla="*/ 151 h 159"/>
                <a:gd name="T8" fmla="*/ 30 w 75"/>
                <a:gd name="T9" fmla="*/ 159 h 159"/>
                <a:gd name="T10" fmla="*/ 7 w 75"/>
                <a:gd name="T11" fmla="*/ 98 h 159"/>
                <a:gd name="T12" fmla="*/ 0 w 75"/>
                <a:gd name="T13" fmla="*/ 45 h 159"/>
                <a:gd name="T14" fmla="*/ 0 w 75"/>
                <a:gd name="T15" fmla="*/ 15 h 159"/>
                <a:gd name="T16" fmla="*/ 75 w 75"/>
                <a:gd name="T17" fmla="*/ 0 h 159"/>
                <a:gd name="T18" fmla="*/ 75 w 75"/>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59">
                  <a:moveTo>
                    <a:pt x="75" y="30"/>
                  </a:moveTo>
                  <a:lnTo>
                    <a:pt x="60" y="45"/>
                  </a:lnTo>
                  <a:lnTo>
                    <a:pt x="53" y="98"/>
                  </a:lnTo>
                  <a:lnTo>
                    <a:pt x="68" y="151"/>
                  </a:lnTo>
                  <a:lnTo>
                    <a:pt x="30" y="159"/>
                  </a:lnTo>
                  <a:lnTo>
                    <a:pt x="7" y="98"/>
                  </a:lnTo>
                  <a:lnTo>
                    <a:pt x="0" y="45"/>
                  </a:lnTo>
                  <a:lnTo>
                    <a:pt x="0" y="15"/>
                  </a:lnTo>
                  <a:lnTo>
                    <a:pt x="75" y="0"/>
                  </a:lnTo>
                  <a:lnTo>
                    <a:pt x="75"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0" name="Freeform 121"/>
            <p:cNvSpPr>
              <a:spLocks/>
            </p:cNvSpPr>
            <p:nvPr/>
          </p:nvSpPr>
          <p:spPr bwMode="auto">
            <a:xfrm>
              <a:off x="3921" y="1611"/>
              <a:ext cx="75" cy="159"/>
            </a:xfrm>
            <a:custGeom>
              <a:avLst/>
              <a:gdLst>
                <a:gd name="T0" fmla="*/ 75 w 75"/>
                <a:gd name="T1" fmla="*/ 30 h 159"/>
                <a:gd name="T2" fmla="*/ 60 w 75"/>
                <a:gd name="T3" fmla="*/ 45 h 159"/>
                <a:gd name="T4" fmla="*/ 53 w 75"/>
                <a:gd name="T5" fmla="*/ 98 h 159"/>
                <a:gd name="T6" fmla="*/ 68 w 75"/>
                <a:gd name="T7" fmla="*/ 151 h 159"/>
                <a:gd name="T8" fmla="*/ 30 w 75"/>
                <a:gd name="T9" fmla="*/ 159 h 159"/>
                <a:gd name="T10" fmla="*/ 7 w 75"/>
                <a:gd name="T11" fmla="*/ 98 h 159"/>
                <a:gd name="T12" fmla="*/ 0 w 75"/>
                <a:gd name="T13" fmla="*/ 45 h 159"/>
                <a:gd name="T14" fmla="*/ 0 w 75"/>
                <a:gd name="T15" fmla="*/ 15 h 159"/>
                <a:gd name="T16" fmla="*/ 75 w 75"/>
                <a:gd name="T17" fmla="*/ 0 h 159"/>
                <a:gd name="T18" fmla="*/ 75 w 75"/>
                <a:gd name="T19" fmla="*/ 30 h 159"/>
                <a:gd name="T20" fmla="*/ 75 w 75"/>
                <a:gd name="T21" fmla="*/ 3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59">
                  <a:moveTo>
                    <a:pt x="75" y="30"/>
                  </a:moveTo>
                  <a:lnTo>
                    <a:pt x="60" y="45"/>
                  </a:lnTo>
                  <a:lnTo>
                    <a:pt x="53" y="98"/>
                  </a:lnTo>
                  <a:lnTo>
                    <a:pt x="68" y="151"/>
                  </a:lnTo>
                  <a:lnTo>
                    <a:pt x="30" y="159"/>
                  </a:lnTo>
                  <a:lnTo>
                    <a:pt x="7" y="98"/>
                  </a:lnTo>
                  <a:lnTo>
                    <a:pt x="0" y="45"/>
                  </a:lnTo>
                  <a:lnTo>
                    <a:pt x="0" y="15"/>
                  </a:lnTo>
                  <a:lnTo>
                    <a:pt x="75" y="0"/>
                  </a:lnTo>
                  <a:lnTo>
                    <a:pt x="75" y="30"/>
                  </a:lnTo>
                  <a:lnTo>
                    <a:pt x="75"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1" name="Freeform 122"/>
            <p:cNvSpPr>
              <a:spLocks/>
            </p:cNvSpPr>
            <p:nvPr/>
          </p:nvSpPr>
          <p:spPr bwMode="auto">
            <a:xfrm>
              <a:off x="3527" y="2020"/>
              <a:ext cx="386" cy="220"/>
            </a:xfrm>
            <a:custGeom>
              <a:avLst/>
              <a:gdLst>
                <a:gd name="T0" fmla="*/ 371 w 386"/>
                <a:gd name="T1" fmla="*/ 136 h 220"/>
                <a:gd name="T2" fmla="*/ 356 w 386"/>
                <a:gd name="T3" fmla="*/ 136 h 220"/>
                <a:gd name="T4" fmla="*/ 356 w 386"/>
                <a:gd name="T5" fmla="*/ 144 h 220"/>
                <a:gd name="T6" fmla="*/ 348 w 386"/>
                <a:gd name="T7" fmla="*/ 151 h 220"/>
                <a:gd name="T8" fmla="*/ 348 w 386"/>
                <a:gd name="T9" fmla="*/ 136 h 220"/>
                <a:gd name="T10" fmla="*/ 326 w 386"/>
                <a:gd name="T11" fmla="*/ 129 h 220"/>
                <a:gd name="T12" fmla="*/ 326 w 386"/>
                <a:gd name="T13" fmla="*/ 121 h 220"/>
                <a:gd name="T14" fmla="*/ 356 w 386"/>
                <a:gd name="T15" fmla="*/ 144 h 220"/>
                <a:gd name="T16" fmla="*/ 363 w 386"/>
                <a:gd name="T17" fmla="*/ 129 h 220"/>
                <a:gd name="T18" fmla="*/ 348 w 386"/>
                <a:gd name="T19" fmla="*/ 121 h 220"/>
                <a:gd name="T20" fmla="*/ 356 w 386"/>
                <a:gd name="T21" fmla="*/ 121 h 220"/>
                <a:gd name="T22" fmla="*/ 348 w 386"/>
                <a:gd name="T23" fmla="*/ 106 h 220"/>
                <a:gd name="T24" fmla="*/ 356 w 386"/>
                <a:gd name="T25" fmla="*/ 113 h 220"/>
                <a:gd name="T26" fmla="*/ 356 w 386"/>
                <a:gd name="T27" fmla="*/ 106 h 220"/>
                <a:gd name="T28" fmla="*/ 341 w 386"/>
                <a:gd name="T29" fmla="*/ 106 h 220"/>
                <a:gd name="T30" fmla="*/ 348 w 386"/>
                <a:gd name="T31" fmla="*/ 98 h 220"/>
                <a:gd name="T32" fmla="*/ 341 w 386"/>
                <a:gd name="T33" fmla="*/ 98 h 220"/>
                <a:gd name="T34" fmla="*/ 318 w 386"/>
                <a:gd name="T35" fmla="*/ 76 h 220"/>
                <a:gd name="T36" fmla="*/ 348 w 386"/>
                <a:gd name="T37" fmla="*/ 98 h 220"/>
                <a:gd name="T38" fmla="*/ 348 w 386"/>
                <a:gd name="T39" fmla="*/ 76 h 220"/>
                <a:gd name="T40" fmla="*/ 333 w 386"/>
                <a:gd name="T41" fmla="*/ 76 h 220"/>
                <a:gd name="T42" fmla="*/ 333 w 386"/>
                <a:gd name="T43" fmla="*/ 68 h 220"/>
                <a:gd name="T44" fmla="*/ 310 w 386"/>
                <a:gd name="T45" fmla="*/ 68 h 220"/>
                <a:gd name="T46" fmla="*/ 288 w 386"/>
                <a:gd name="T47" fmla="*/ 60 h 220"/>
                <a:gd name="T48" fmla="*/ 295 w 386"/>
                <a:gd name="T49" fmla="*/ 38 h 220"/>
                <a:gd name="T50" fmla="*/ 295 w 386"/>
                <a:gd name="T51" fmla="*/ 22 h 220"/>
                <a:gd name="T52" fmla="*/ 265 w 386"/>
                <a:gd name="T53" fmla="*/ 7 h 220"/>
                <a:gd name="T54" fmla="*/ 257 w 386"/>
                <a:gd name="T55" fmla="*/ 15 h 220"/>
                <a:gd name="T56" fmla="*/ 227 w 386"/>
                <a:gd name="T57" fmla="*/ 0 h 220"/>
                <a:gd name="T58" fmla="*/ 235 w 386"/>
                <a:gd name="T59" fmla="*/ 22 h 220"/>
                <a:gd name="T60" fmla="*/ 212 w 386"/>
                <a:gd name="T61" fmla="*/ 53 h 220"/>
                <a:gd name="T62" fmla="*/ 204 w 386"/>
                <a:gd name="T63" fmla="*/ 45 h 220"/>
                <a:gd name="T64" fmla="*/ 197 w 386"/>
                <a:gd name="T65" fmla="*/ 76 h 220"/>
                <a:gd name="T66" fmla="*/ 174 w 386"/>
                <a:gd name="T67" fmla="*/ 68 h 220"/>
                <a:gd name="T68" fmla="*/ 152 w 386"/>
                <a:gd name="T69" fmla="*/ 144 h 220"/>
                <a:gd name="T70" fmla="*/ 91 w 386"/>
                <a:gd name="T71" fmla="*/ 166 h 220"/>
                <a:gd name="T72" fmla="*/ 76 w 386"/>
                <a:gd name="T73" fmla="*/ 151 h 220"/>
                <a:gd name="T74" fmla="*/ 23 w 386"/>
                <a:gd name="T75" fmla="*/ 204 h 220"/>
                <a:gd name="T76" fmla="*/ 0 w 386"/>
                <a:gd name="T77" fmla="*/ 220 h 220"/>
                <a:gd name="T78" fmla="*/ 99 w 386"/>
                <a:gd name="T79" fmla="*/ 204 h 220"/>
                <a:gd name="T80" fmla="*/ 371 w 386"/>
                <a:gd name="T81" fmla="*/ 159 h 220"/>
                <a:gd name="T82" fmla="*/ 379 w 386"/>
                <a:gd name="T83" fmla="*/ 159 h 220"/>
                <a:gd name="T84" fmla="*/ 379 w 386"/>
                <a:gd name="T85" fmla="*/ 151 h 220"/>
                <a:gd name="T86" fmla="*/ 379 w 386"/>
                <a:gd name="T87" fmla="*/ 159 h 220"/>
                <a:gd name="T88" fmla="*/ 379 w 386"/>
                <a:gd name="T89" fmla="*/ 151 h 220"/>
                <a:gd name="T90" fmla="*/ 386 w 386"/>
                <a:gd name="T91" fmla="*/ 159 h 220"/>
                <a:gd name="T92" fmla="*/ 371 w 386"/>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6" h="220">
                  <a:moveTo>
                    <a:pt x="371" y="136"/>
                  </a:moveTo>
                  <a:lnTo>
                    <a:pt x="356" y="136"/>
                  </a:lnTo>
                  <a:lnTo>
                    <a:pt x="356" y="144"/>
                  </a:lnTo>
                  <a:lnTo>
                    <a:pt x="348" y="151"/>
                  </a:lnTo>
                  <a:lnTo>
                    <a:pt x="348" y="136"/>
                  </a:lnTo>
                  <a:lnTo>
                    <a:pt x="326" y="129"/>
                  </a:lnTo>
                  <a:lnTo>
                    <a:pt x="326" y="121"/>
                  </a:lnTo>
                  <a:lnTo>
                    <a:pt x="356" y="144"/>
                  </a:lnTo>
                  <a:lnTo>
                    <a:pt x="363" y="129"/>
                  </a:lnTo>
                  <a:lnTo>
                    <a:pt x="348" y="121"/>
                  </a:lnTo>
                  <a:lnTo>
                    <a:pt x="356" y="121"/>
                  </a:lnTo>
                  <a:lnTo>
                    <a:pt x="348" y="106"/>
                  </a:lnTo>
                  <a:lnTo>
                    <a:pt x="356" y="113"/>
                  </a:lnTo>
                  <a:lnTo>
                    <a:pt x="356" y="106"/>
                  </a:lnTo>
                  <a:lnTo>
                    <a:pt x="341" y="106"/>
                  </a:lnTo>
                  <a:lnTo>
                    <a:pt x="348" y="98"/>
                  </a:lnTo>
                  <a:lnTo>
                    <a:pt x="341" y="98"/>
                  </a:lnTo>
                  <a:lnTo>
                    <a:pt x="318" y="76"/>
                  </a:lnTo>
                  <a:lnTo>
                    <a:pt x="348" y="98"/>
                  </a:lnTo>
                  <a:lnTo>
                    <a:pt x="348" y="76"/>
                  </a:lnTo>
                  <a:lnTo>
                    <a:pt x="333" y="76"/>
                  </a:lnTo>
                  <a:lnTo>
                    <a:pt x="333" y="68"/>
                  </a:lnTo>
                  <a:lnTo>
                    <a:pt x="310" y="68"/>
                  </a:lnTo>
                  <a:lnTo>
                    <a:pt x="288" y="60"/>
                  </a:lnTo>
                  <a:lnTo>
                    <a:pt x="295" y="38"/>
                  </a:lnTo>
                  <a:lnTo>
                    <a:pt x="295" y="22"/>
                  </a:lnTo>
                  <a:lnTo>
                    <a:pt x="265" y="7"/>
                  </a:lnTo>
                  <a:lnTo>
                    <a:pt x="257" y="15"/>
                  </a:lnTo>
                  <a:lnTo>
                    <a:pt x="227" y="0"/>
                  </a:lnTo>
                  <a:lnTo>
                    <a:pt x="235" y="22"/>
                  </a:lnTo>
                  <a:lnTo>
                    <a:pt x="212" y="53"/>
                  </a:lnTo>
                  <a:lnTo>
                    <a:pt x="204" y="45"/>
                  </a:lnTo>
                  <a:lnTo>
                    <a:pt x="197" y="76"/>
                  </a:lnTo>
                  <a:lnTo>
                    <a:pt x="174" y="68"/>
                  </a:lnTo>
                  <a:lnTo>
                    <a:pt x="152" y="144"/>
                  </a:lnTo>
                  <a:lnTo>
                    <a:pt x="91" y="166"/>
                  </a:lnTo>
                  <a:lnTo>
                    <a:pt x="76" y="151"/>
                  </a:lnTo>
                  <a:lnTo>
                    <a:pt x="23" y="204"/>
                  </a:lnTo>
                  <a:lnTo>
                    <a:pt x="0" y="220"/>
                  </a:lnTo>
                  <a:lnTo>
                    <a:pt x="99" y="204"/>
                  </a:lnTo>
                  <a:lnTo>
                    <a:pt x="371" y="159"/>
                  </a:lnTo>
                  <a:lnTo>
                    <a:pt x="379" y="159"/>
                  </a:lnTo>
                  <a:lnTo>
                    <a:pt x="379" y="151"/>
                  </a:lnTo>
                  <a:lnTo>
                    <a:pt x="379" y="159"/>
                  </a:lnTo>
                  <a:lnTo>
                    <a:pt x="379" y="151"/>
                  </a:lnTo>
                  <a:lnTo>
                    <a:pt x="386" y="159"/>
                  </a:lnTo>
                  <a:lnTo>
                    <a:pt x="371"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2" name="Freeform 123"/>
            <p:cNvSpPr>
              <a:spLocks/>
            </p:cNvSpPr>
            <p:nvPr/>
          </p:nvSpPr>
          <p:spPr bwMode="auto">
            <a:xfrm>
              <a:off x="3527" y="2020"/>
              <a:ext cx="386" cy="220"/>
            </a:xfrm>
            <a:custGeom>
              <a:avLst/>
              <a:gdLst>
                <a:gd name="T0" fmla="*/ 371 w 386"/>
                <a:gd name="T1" fmla="*/ 136 h 220"/>
                <a:gd name="T2" fmla="*/ 356 w 386"/>
                <a:gd name="T3" fmla="*/ 136 h 220"/>
                <a:gd name="T4" fmla="*/ 356 w 386"/>
                <a:gd name="T5" fmla="*/ 144 h 220"/>
                <a:gd name="T6" fmla="*/ 348 w 386"/>
                <a:gd name="T7" fmla="*/ 151 h 220"/>
                <a:gd name="T8" fmla="*/ 348 w 386"/>
                <a:gd name="T9" fmla="*/ 136 h 220"/>
                <a:gd name="T10" fmla="*/ 326 w 386"/>
                <a:gd name="T11" fmla="*/ 129 h 220"/>
                <a:gd name="T12" fmla="*/ 326 w 386"/>
                <a:gd name="T13" fmla="*/ 121 h 220"/>
                <a:gd name="T14" fmla="*/ 356 w 386"/>
                <a:gd name="T15" fmla="*/ 144 h 220"/>
                <a:gd name="T16" fmla="*/ 363 w 386"/>
                <a:gd name="T17" fmla="*/ 129 h 220"/>
                <a:gd name="T18" fmla="*/ 348 w 386"/>
                <a:gd name="T19" fmla="*/ 121 h 220"/>
                <a:gd name="T20" fmla="*/ 356 w 386"/>
                <a:gd name="T21" fmla="*/ 121 h 220"/>
                <a:gd name="T22" fmla="*/ 348 w 386"/>
                <a:gd name="T23" fmla="*/ 106 h 220"/>
                <a:gd name="T24" fmla="*/ 356 w 386"/>
                <a:gd name="T25" fmla="*/ 113 h 220"/>
                <a:gd name="T26" fmla="*/ 356 w 386"/>
                <a:gd name="T27" fmla="*/ 106 h 220"/>
                <a:gd name="T28" fmla="*/ 341 w 386"/>
                <a:gd name="T29" fmla="*/ 106 h 220"/>
                <a:gd name="T30" fmla="*/ 348 w 386"/>
                <a:gd name="T31" fmla="*/ 98 h 220"/>
                <a:gd name="T32" fmla="*/ 341 w 386"/>
                <a:gd name="T33" fmla="*/ 98 h 220"/>
                <a:gd name="T34" fmla="*/ 318 w 386"/>
                <a:gd name="T35" fmla="*/ 76 h 220"/>
                <a:gd name="T36" fmla="*/ 348 w 386"/>
                <a:gd name="T37" fmla="*/ 98 h 220"/>
                <a:gd name="T38" fmla="*/ 348 w 386"/>
                <a:gd name="T39" fmla="*/ 76 h 220"/>
                <a:gd name="T40" fmla="*/ 333 w 386"/>
                <a:gd name="T41" fmla="*/ 76 h 220"/>
                <a:gd name="T42" fmla="*/ 333 w 386"/>
                <a:gd name="T43" fmla="*/ 68 h 220"/>
                <a:gd name="T44" fmla="*/ 310 w 386"/>
                <a:gd name="T45" fmla="*/ 68 h 220"/>
                <a:gd name="T46" fmla="*/ 288 w 386"/>
                <a:gd name="T47" fmla="*/ 60 h 220"/>
                <a:gd name="T48" fmla="*/ 295 w 386"/>
                <a:gd name="T49" fmla="*/ 38 h 220"/>
                <a:gd name="T50" fmla="*/ 295 w 386"/>
                <a:gd name="T51" fmla="*/ 22 h 220"/>
                <a:gd name="T52" fmla="*/ 265 w 386"/>
                <a:gd name="T53" fmla="*/ 7 h 220"/>
                <a:gd name="T54" fmla="*/ 257 w 386"/>
                <a:gd name="T55" fmla="*/ 15 h 220"/>
                <a:gd name="T56" fmla="*/ 227 w 386"/>
                <a:gd name="T57" fmla="*/ 0 h 220"/>
                <a:gd name="T58" fmla="*/ 235 w 386"/>
                <a:gd name="T59" fmla="*/ 22 h 220"/>
                <a:gd name="T60" fmla="*/ 212 w 386"/>
                <a:gd name="T61" fmla="*/ 53 h 220"/>
                <a:gd name="T62" fmla="*/ 204 w 386"/>
                <a:gd name="T63" fmla="*/ 45 h 220"/>
                <a:gd name="T64" fmla="*/ 197 w 386"/>
                <a:gd name="T65" fmla="*/ 76 h 220"/>
                <a:gd name="T66" fmla="*/ 174 w 386"/>
                <a:gd name="T67" fmla="*/ 68 h 220"/>
                <a:gd name="T68" fmla="*/ 152 w 386"/>
                <a:gd name="T69" fmla="*/ 144 h 220"/>
                <a:gd name="T70" fmla="*/ 91 w 386"/>
                <a:gd name="T71" fmla="*/ 166 h 220"/>
                <a:gd name="T72" fmla="*/ 76 w 386"/>
                <a:gd name="T73" fmla="*/ 151 h 220"/>
                <a:gd name="T74" fmla="*/ 23 w 386"/>
                <a:gd name="T75" fmla="*/ 204 h 220"/>
                <a:gd name="T76" fmla="*/ 0 w 386"/>
                <a:gd name="T77" fmla="*/ 220 h 220"/>
                <a:gd name="T78" fmla="*/ 99 w 386"/>
                <a:gd name="T79" fmla="*/ 204 h 220"/>
                <a:gd name="T80" fmla="*/ 371 w 386"/>
                <a:gd name="T81" fmla="*/ 159 h 220"/>
                <a:gd name="T82" fmla="*/ 379 w 386"/>
                <a:gd name="T83" fmla="*/ 159 h 220"/>
                <a:gd name="T84" fmla="*/ 379 w 386"/>
                <a:gd name="T85" fmla="*/ 151 h 220"/>
                <a:gd name="T86" fmla="*/ 379 w 386"/>
                <a:gd name="T87" fmla="*/ 159 h 220"/>
                <a:gd name="T88" fmla="*/ 379 w 386"/>
                <a:gd name="T89" fmla="*/ 151 h 220"/>
                <a:gd name="T90" fmla="*/ 386 w 386"/>
                <a:gd name="T91" fmla="*/ 159 h 220"/>
                <a:gd name="T92" fmla="*/ 371 w 386"/>
                <a:gd name="T93" fmla="*/ 136 h 220"/>
                <a:gd name="T94" fmla="*/ 371 w 386"/>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6" h="220">
                  <a:moveTo>
                    <a:pt x="371" y="136"/>
                  </a:moveTo>
                  <a:lnTo>
                    <a:pt x="356" y="136"/>
                  </a:lnTo>
                  <a:lnTo>
                    <a:pt x="356" y="144"/>
                  </a:lnTo>
                  <a:lnTo>
                    <a:pt x="348" y="151"/>
                  </a:lnTo>
                  <a:lnTo>
                    <a:pt x="348" y="136"/>
                  </a:lnTo>
                  <a:lnTo>
                    <a:pt x="326" y="129"/>
                  </a:lnTo>
                  <a:lnTo>
                    <a:pt x="326" y="121"/>
                  </a:lnTo>
                  <a:lnTo>
                    <a:pt x="356" y="144"/>
                  </a:lnTo>
                  <a:lnTo>
                    <a:pt x="363" y="129"/>
                  </a:lnTo>
                  <a:lnTo>
                    <a:pt x="348" y="121"/>
                  </a:lnTo>
                  <a:lnTo>
                    <a:pt x="356" y="121"/>
                  </a:lnTo>
                  <a:lnTo>
                    <a:pt x="348" y="106"/>
                  </a:lnTo>
                  <a:lnTo>
                    <a:pt x="356" y="113"/>
                  </a:lnTo>
                  <a:lnTo>
                    <a:pt x="356" y="106"/>
                  </a:lnTo>
                  <a:lnTo>
                    <a:pt x="341" y="106"/>
                  </a:lnTo>
                  <a:lnTo>
                    <a:pt x="348" y="98"/>
                  </a:lnTo>
                  <a:lnTo>
                    <a:pt x="341" y="98"/>
                  </a:lnTo>
                  <a:lnTo>
                    <a:pt x="318" y="76"/>
                  </a:lnTo>
                  <a:lnTo>
                    <a:pt x="348" y="98"/>
                  </a:lnTo>
                  <a:lnTo>
                    <a:pt x="348" y="76"/>
                  </a:lnTo>
                  <a:lnTo>
                    <a:pt x="333" y="76"/>
                  </a:lnTo>
                  <a:lnTo>
                    <a:pt x="333" y="68"/>
                  </a:lnTo>
                  <a:lnTo>
                    <a:pt x="310" y="68"/>
                  </a:lnTo>
                  <a:lnTo>
                    <a:pt x="288" y="60"/>
                  </a:lnTo>
                  <a:lnTo>
                    <a:pt x="295" y="38"/>
                  </a:lnTo>
                  <a:lnTo>
                    <a:pt x="295" y="22"/>
                  </a:lnTo>
                  <a:lnTo>
                    <a:pt x="265" y="7"/>
                  </a:lnTo>
                  <a:lnTo>
                    <a:pt x="257" y="15"/>
                  </a:lnTo>
                  <a:lnTo>
                    <a:pt x="227" y="0"/>
                  </a:lnTo>
                  <a:lnTo>
                    <a:pt x="235" y="22"/>
                  </a:lnTo>
                  <a:lnTo>
                    <a:pt x="212" y="53"/>
                  </a:lnTo>
                  <a:lnTo>
                    <a:pt x="204" y="45"/>
                  </a:lnTo>
                  <a:lnTo>
                    <a:pt x="197" y="76"/>
                  </a:lnTo>
                  <a:lnTo>
                    <a:pt x="174" y="68"/>
                  </a:lnTo>
                  <a:lnTo>
                    <a:pt x="152" y="144"/>
                  </a:lnTo>
                  <a:lnTo>
                    <a:pt x="91" y="166"/>
                  </a:lnTo>
                  <a:lnTo>
                    <a:pt x="76" y="151"/>
                  </a:lnTo>
                  <a:lnTo>
                    <a:pt x="23" y="204"/>
                  </a:lnTo>
                  <a:lnTo>
                    <a:pt x="0" y="220"/>
                  </a:lnTo>
                  <a:lnTo>
                    <a:pt x="99" y="204"/>
                  </a:lnTo>
                  <a:lnTo>
                    <a:pt x="371" y="159"/>
                  </a:lnTo>
                  <a:lnTo>
                    <a:pt x="379" y="159"/>
                  </a:lnTo>
                  <a:lnTo>
                    <a:pt x="379" y="151"/>
                  </a:lnTo>
                  <a:lnTo>
                    <a:pt x="379" y="159"/>
                  </a:lnTo>
                  <a:lnTo>
                    <a:pt x="379" y="151"/>
                  </a:lnTo>
                  <a:lnTo>
                    <a:pt x="386" y="159"/>
                  </a:lnTo>
                  <a:lnTo>
                    <a:pt x="371" y="136"/>
                  </a:lnTo>
                  <a:lnTo>
                    <a:pt x="371"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3" name="Freeform 124"/>
            <p:cNvSpPr>
              <a:spLocks/>
            </p:cNvSpPr>
            <p:nvPr/>
          </p:nvSpPr>
          <p:spPr bwMode="auto">
            <a:xfrm>
              <a:off x="3898" y="2080"/>
              <a:ext cx="23" cy="61"/>
            </a:xfrm>
            <a:custGeom>
              <a:avLst/>
              <a:gdLst>
                <a:gd name="T0" fmla="*/ 23 w 23"/>
                <a:gd name="T1" fmla="*/ 0 h 61"/>
                <a:gd name="T2" fmla="*/ 8 w 23"/>
                <a:gd name="T3" fmla="*/ 8 h 61"/>
                <a:gd name="T4" fmla="*/ 0 w 23"/>
                <a:gd name="T5" fmla="*/ 38 h 61"/>
                <a:gd name="T6" fmla="*/ 0 w 23"/>
                <a:gd name="T7" fmla="*/ 61 h 61"/>
                <a:gd name="T8" fmla="*/ 23 w 23"/>
                <a:gd name="T9" fmla="*/ 0 h 61"/>
              </a:gdLst>
              <a:ahLst/>
              <a:cxnLst>
                <a:cxn ang="0">
                  <a:pos x="T0" y="T1"/>
                </a:cxn>
                <a:cxn ang="0">
                  <a:pos x="T2" y="T3"/>
                </a:cxn>
                <a:cxn ang="0">
                  <a:pos x="T4" y="T5"/>
                </a:cxn>
                <a:cxn ang="0">
                  <a:pos x="T6" y="T7"/>
                </a:cxn>
                <a:cxn ang="0">
                  <a:pos x="T8" y="T9"/>
                </a:cxn>
              </a:cxnLst>
              <a:rect l="0" t="0" r="r" b="b"/>
              <a:pathLst>
                <a:path w="23" h="61">
                  <a:moveTo>
                    <a:pt x="23" y="0"/>
                  </a:moveTo>
                  <a:lnTo>
                    <a:pt x="8" y="8"/>
                  </a:lnTo>
                  <a:lnTo>
                    <a:pt x="0" y="38"/>
                  </a:lnTo>
                  <a:lnTo>
                    <a:pt x="0" y="61"/>
                  </a:lnTo>
                  <a:lnTo>
                    <a:pt x="2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4" name="Freeform 125"/>
            <p:cNvSpPr>
              <a:spLocks/>
            </p:cNvSpPr>
            <p:nvPr/>
          </p:nvSpPr>
          <p:spPr bwMode="auto">
            <a:xfrm>
              <a:off x="3898" y="2080"/>
              <a:ext cx="23" cy="61"/>
            </a:xfrm>
            <a:custGeom>
              <a:avLst/>
              <a:gdLst>
                <a:gd name="T0" fmla="*/ 23 w 23"/>
                <a:gd name="T1" fmla="*/ 0 h 61"/>
                <a:gd name="T2" fmla="*/ 8 w 23"/>
                <a:gd name="T3" fmla="*/ 8 h 61"/>
                <a:gd name="T4" fmla="*/ 0 w 23"/>
                <a:gd name="T5" fmla="*/ 38 h 61"/>
                <a:gd name="T6" fmla="*/ 0 w 23"/>
                <a:gd name="T7" fmla="*/ 61 h 61"/>
                <a:gd name="T8" fmla="*/ 23 w 23"/>
                <a:gd name="T9" fmla="*/ 0 h 61"/>
                <a:gd name="T10" fmla="*/ 23 w 23"/>
                <a:gd name="T11" fmla="*/ 8 h 61"/>
              </a:gdLst>
              <a:ahLst/>
              <a:cxnLst>
                <a:cxn ang="0">
                  <a:pos x="T0" y="T1"/>
                </a:cxn>
                <a:cxn ang="0">
                  <a:pos x="T2" y="T3"/>
                </a:cxn>
                <a:cxn ang="0">
                  <a:pos x="T4" y="T5"/>
                </a:cxn>
                <a:cxn ang="0">
                  <a:pos x="T6" y="T7"/>
                </a:cxn>
                <a:cxn ang="0">
                  <a:pos x="T8" y="T9"/>
                </a:cxn>
                <a:cxn ang="0">
                  <a:pos x="T10" y="T11"/>
                </a:cxn>
              </a:cxnLst>
              <a:rect l="0" t="0" r="r" b="b"/>
              <a:pathLst>
                <a:path w="23" h="61">
                  <a:moveTo>
                    <a:pt x="23" y="0"/>
                  </a:moveTo>
                  <a:lnTo>
                    <a:pt x="8" y="8"/>
                  </a:lnTo>
                  <a:lnTo>
                    <a:pt x="0" y="38"/>
                  </a:lnTo>
                  <a:lnTo>
                    <a:pt x="0" y="61"/>
                  </a:lnTo>
                  <a:lnTo>
                    <a:pt x="23" y="0"/>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5" name="Freeform 126"/>
            <p:cNvSpPr>
              <a:spLocks/>
            </p:cNvSpPr>
            <p:nvPr/>
          </p:nvSpPr>
          <p:spPr bwMode="auto">
            <a:xfrm>
              <a:off x="1696" y="1338"/>
              <a:ext cx="333" cy="250"/>
            </a:xfrm>
            <a:custGeom>
              <a:avLst/>
              <a:gdLst>
                <a:gd name="T0" fmla="*/ 295 w 333"/>
                <a:gd name="T1" fmla="*/ 227 h 250"/>
                <a:gd name="T2" fmla="*/ 333 w 333"/>
                <a:gd name="T3" fmla="*/ 60 h 250"/>
                <a:gd name="T4" fmla="*/ 98 w 333"/>
                <a:gd name="T5" fmla="*/ 0 h 250"/>
                <a:gd name="T6" fmla="*/ 106 w 333"/>
                <a:gd name="T7" fmla="*/ 30 h 250"/>
                <a:gd name="T8" fmla="*/ 90 w 333"/>
                <a:gd name="T9" fmla="*/ 38 h 250"/>
                <a:gd name="T10" fmla="*/ 98 w 333"/>
                <a:gd name="T11" fmla="*/ 45 h 250"/>
                <a:gd name="T12" fmla="*/ 90 w 333"/>
                <a:gd name="T13" fmla="*/ 60 h 250"/>
                <a:gd name="T14" fmla="*/ 98 w 333"/>
                <a:gd name="T15" fmla="*/ 60 h 250"/>
                <a:gd name="T16" fmla="*/ 98 w 333"/>
                <a:gd name="T17" fmla="*/ 68 h 250"/>
                <a:gd name="T18" fmla="*/ 90 w 333"/>
                <a:gd name="T19" fmla="*/ 83 h 250"/>
                <a:gd name="T20" fmla="*/ 90 w 333"/>
                <a:gd name="T21" fmla="*/ 106 h 250"/>
                <a:gd name="T22" fmla="*/ 60 w 333"/>
                <a:gd name="T23" fmla="*/ 121 h 250"/>
                <a:gd name="T24" fmla="*/ 53 w 333"/>
                <a:gd name="T25" fmla="*/ 113 h 250"/>
                <a:gd name="T26" fmla="*/ 68 w 333"/>
                <a:gd name="T27" fmla="*/ 98 h 250"/>
                <a:gd name="T28" fmla="*/ 68 w 333"/>
                <a:gd name="T29" fmla="*/ 113 h 250"/>
                <a:gd name="T30" fmla="*/ 75 w 333"/>
                <a:gd name="T31" fmla="*/ 98 h 250"/>
                <a:gd name="T32" fmla="*/ 83 w 333"/>
                <a:gd name="T33" fmla="*/ 98 h 250"/>
                <a:gd name="T34" fmla="*/ 75 w 333"/>
                <a:gd name="T35" fmla="*/ 91 h 250"/>
                <a:gd name="T36" fmla="*/ 83 w 333"/>
                <a:gd name="T37" fmla="*/ 83 h 250"/>
                <a:gd name="T38" fmla="*/ 90 w 333"/>
                <a:gd name="T39" fmla="*/ 83 h 250"/>
                <a:gd name="T40" fmla="*/ 83 w 333"/>
                <a:gd name="T41" fmla="*/ 68 h 250"/>
                <a:gd name="T42" fmla="*/ 53 w 333"/>
                <a:gd name="T43" fmla="*/ 91 h 250"/>
                <a:gd name="T44" fmla="*/ 68 w 333"/>
                <a:gd name="T45" fmla="*/ 98 h 250"/>
                <a:gd name="T46" fmla="*/ 53 w 333"/>
                <a:gd name="T47" fmla="*/ 98 h 250"/>
                <a:gd name="T48" fmla="*/ 75 w 333"/>
                <a:gd name="T49" fmla="*/ 75 h 250"/>
                <a:gd name="T50" fmla="*/ 83 w 333"/>
                <a:gd name="T51" fmla="*/ 53 h 250"/>
                <a:gd name="T52" fmla="*/ 75 w 333"/>
                <a:gd name="T53" fmla="*/ 60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3 h 250"/>
                <a:gd name="T66" fmla="*/ 0 w 333"/>
                <a:gd name="T67" fmla="*/ 113 h 250"/>
                <a:gd name="T68" fmla="*/ 0 w 333"/>
                <a:gd name="T69" fmla="*/ 121 h 250"/>
                <a:gd name="T70" fmla="*/ 15 w 333"/>
                <a:gd name="T71" fmla="*/ 129 h 250"/>
                <a:gd name="T72" fmla="*/ 0 w 333"/>
                <a:gd name="T73" fmla="*/ 144 h 250"/>
                <a:gd name="T74" fmla="*/ 0 w 333"/>
                <a:gd name="T75" fmla="*/ 129 h 250"/>
                <a:gd name="T76" fmla="*/ 0 w 333"/>
                <a:gd name="T77" fmla="*/ 151 h 250"/>
                <a:gd name="T78" fmla="*/ 15 w 333"/>
                <a:gd name="T79" fmla="*/ 159 h 250"/>
                <a:gd name="T80" fmla="*/ 22 w 333"/>
                <a:gd name="T81" fmla="*/ 159 h 250"/>
                <a:gd name="T82" fmla="*/ 30 w 333"/>
                <a:gd name="T83" fmla="*/ 166 h 250"/>
                <a:gd name="T84" fmla="*/ 37 w 333"/>
                <a:gd name="T85" fmla="*/ 174 h 250"/>
                <a:gd name="T86" fmla="*/ 37 w 333"/>
                <a:gd name="T87" fmla="*/ 204 h 250"/>
                <a:gd name="T88" fmla="*/ 60 w 333"/>
                <a:gd name="T89" fmla="*/ 212 h 250"/>
                <a:gd name="T90" fmla="*/ 83 w 333"/>
                <a:gd name="T91" fmla="*/ 212 h 250"/>
                <a:gd name="T92" fmla="*/ 106 w 333"/>
                <a:gd name="T93" fmla="*/ 227 h 250"/>
                <a:gd name="T94" fmla="*/ 204 w 333"/>
                <a:gd name="T95" fmla="*/ 227 h 250"/>
                <a:gd name="T96" fmla="*/ 295 w 333"/>
                <a:gd name="T97" fmla="*/ 250 h 250"/>
                <a:gd name="T98" fmla="*/ 295 w 333"/>
                <a:gd name="T99" fmla="*/ 22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250">
                  <a:moveTo>
                    <a:pt x="295" y="227"/>
                  </a:moveTo>
                  <a:lnTo>
                    <a:pt x="333" y="60"/>
                  </a:lnTo>
                  <a:lnTo>
                    <a:pt x="98" y="0"/>
                  </a:lnTo>
                  <a:lnTo>
                    <a:pt x="106" y="30"/>
                  </a:lnTo>
                  <a:lnTo>
                    <a:pt x="90" y="38"/>
                  </a:lnTo>
                  <a:lnTo>
                    <a:pt x="98" y="45"/>
                  </a:lnTo>
                  <a:lnTo>
                    <a:pt x="90" y="60"/>
                  </a:lnTo>
                  <a:lnTo>
                    <a:pt x="98" y="60"/>
                  </a:lnTo>
                  <a:lnTo>
                    <a:pt x="98" y="68"/>
                  </a:lnTo>
                  <a:lnTo>
                    <a:pt x="90" y="83"/>
                  </a:lnTo>
                  <a:lnTo>
                    <a:pt x="90" y="106"/>
                  </a:lnTo>
                  <a:lnTo>
                    <a:pt x="60" y="121"/>
                  </a:lnTo>
                  <a:lnTo>
                    <a:pt x="53" y="113"/>
                  </a:lnTo>
                  <a:lnTo>
                    <a:pt x="68" y="98"/>
                  </a:lnTo>
                  <a:lnTo>
                    <a:pt x="68" y="113"/>
                  </a:lnTo>
                  <a:lnTo>
                    <a:pt x="75" y="98"/>
                  </a:lnTo>
                  <a:lnTo>
                    <a:pt x="83" y="98"/>
                  </a:lnTo>
                  <a:lnTo>
                    <a:pt x="75" y="91"/>
                  </a:lnTo>
                  <a:lnTo>
                    <a:pt x="83" y="83"/>
                  </a:lnTo>
                  <a:lnTo>
                    <a:pt x="90" y="83"/>
                  </a:lnTo>
                  <a:lnTo>
                    <a:pt x="83" y="68"/>
                  </a:lnTo>
                  <a:lnTo>
                    <a:pt x="53" y="91"/>
                  </a:lnTo>
                  <a:lnTo>
                    <a:pt x="68" y="98"/>
                  </a:lnTo>
                  <a:lnTo>
                    <a:pt x="53" y="98"/>
                  </a:lnTo>
                  <a:lnTo>
                    <a:pt x="75" y="75"/>
                  </a:lnTo>
                  <a:lnTo>
                    <a:pt x="83" y="53"/>
                  </a:lnTo>
                  <a:lnTo>
                    <a:pt x="75" y="60"/>
                  </a:lnTo>
                  <a:lnTo>
                    <a:pt x="68" y="45"/>
                  </a:lnTo>
                  <a:lnTo>
                    <a:pt x="30" y="38"/>
                  </a:lnTo>
                  <a:lnTo>
                    <a:pt x="7" y="15"/>
                  </a:lnTo>
                  <a:lnTo>
                    <a:pt x="0" y="106"/>
                  </a:lnTo>
                  <a:lnTo>
                    <a:pt x="7" y="106"/>
                  </a:lnTo>
                  <a:lnTo>
                    <a:pt x="15" y="113"/>
                  </a:lnTo>
                  <a:lnTo>
                    <a:pt x="0" y="113"/>
                  </a:lnTo>
                  <a:lnTo>
                    <a:pt x="0" y="121"/>
                  </a:lnTo>
                  <a:lnTo>
                    <a:pt x="15" y="129"/>
                  </a:lnTo>
                  <a:lnTo>
                    <a:pt x="0" y="144"/>
                  </a:lnTo>
                  <a:lnTo>
                    <a:pt x="0" y="129"/>
                  </a:lnTo>
                  <a:lnTo>
                    <a:pt x="0" y="151"/>
                  </a:lnTo>
                  <a:lnTo>
                    <a:pt x="15" y="159"/>
                  </a:lnTo>
                  <a:lnTo>
                    <a:pt x="22" y="159"/>
                  </a:lnTo>
                  <a:lnTo>
                    <a:pt x="30" y="166"/>
                  </a:lnTo>
                  <a:lnTo>
                    <a:pt x="37" y="174"/>
                  </a:lnTo>
                  <a:lnTo>
                    <a:pt x="37" y="204"/>
                  </a:lnTo>
                  <a:lnTo>
                    <a:pt x="60" y="212"/>
                  </a:lnTo>
                  <a:lnTo>
                    <a:pt x="83" y="212"/>
                  </a:lnTo>
                  <a:lnTo>
                    <a:pt x="106" y="227"/>
                  </a:lnTo>
                  <a:lnTo>
                    <a:pt x="204" y="227"/>
                  </a:lnTo>
                  <a:lnTo>
                    <a:pt x="295" y="250"/>
                  </a:lnTo>
                  <a:lnTo>
                    <a:pt x="295"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6" name="Freeform 127"/>
            <p:cNvSpPr>
              <a:spLocks/>
            </p:cNvSpPr>
            <p:nvPr/>
          </p:nvSpPr>
          <p:spPr bwMode="auto">
            <a:xfrm>
              <a:off x="1696" y="1338"/>
              <a:ext cx="333" cy="250"/>
            </a:xfrm>
            <a:custGeom>
              <a:avLst/>
              <a:gdLst>
                <a:gd name="T0" fmla="*/ 295 w 333"/>
                <a:gd name="T1" fmla="*/ 227 h 250"/>
                <a:gd name="T2" fmla="*/ 333 w 333"/>
                <a:gd name="T3" fmla="*/ 60 h 250"/>
                <a:gd name="T4" fmla="*/ 98 w 333"/>
                <a:gd name="T5" fmla="*/ 0 h 250"/>
                <a:gd name="T6" fmla="*/ 106 w 333"/>
                <a:gd name="T7" fmla="*/ 30 h 250"/>
                <a:gd name="T8" fmla="*/ 90 w 333"/>
                <a:gd name="T9" fmla="*/ 38 h 250"/>
                <a:gd name="T10" fmla="*/ 98 w 333"/>
                <a:gd name="T11" fmla="*/ 45 h 250"/>
                <a:gd name="T12" fmla="*/ 90 w 333"/>
                <a:gd name="T13" fmla="*/ 60 h 250"/>
                <a:gd name="T14" fmla="*/ 98 w 333"/>
                <a:gd name="T15" fmla="*/ 60 h 250"/>
                <a:gd name="T16" fmla="*/ 98 w 333"/>
                <a:gd name="T17" fmla="*/ 68 h 250"/>
                <a:gd name="T18" fmla="*/ 90 w 333"/>
                <a:gd name="T19" fmla="*/ 83 h 250"/>
                <a:gd name="T20" fmla="*/ 90 w 333"/>
                <a:gd name="T21" fmla="*/ 106 h 250"/>
                <a:gd name="T22" fmla="*/ 60 w 333"/>
                <a:gd name="T23" fmla="*/ 121 h 250"/>
                <a:gd name="T24" fmla="*/ 53 w 333"/>
                <a:gd name="T25" fmla="*/ 113 h 250"/>
                <a:gd name="T26" fmla="*/ 68 w 333"/>
                <a:gd name="T27" fmla="*/ 98 h 250"/>
                <a:gd name="T28" fmla="*/ 68 w 333"/>
                <a:gd name="T29" fmla="*/ 113 h 250"/>
                <a:gd name="T30" fmla="*/ 75 w 333"/>
                <a:gd name="T31" fmla="*/ 98 h 250"/>
                <a:gd name="T32" fmla="*/ 83 w 333"/>
                <a:gd name="T33" fmla="*/ 98 h 250"/>
                <a:gd name="T34" fmla="*/ 75 w 333"/>
                <a:gd name="T35" fmla="*/ 91 h 250"/>
                <a:gd name="T36" fmla="*/ 83 w 333"/>
                <a:gd name="T37" fmla="*/ 83 h 250"/>
                <a:gd name="T38" fmla="*/ 90 w 333"/>
                <a:gd name="T39" fmla="*/ 83 h 250"/>
                <a:gd name="T40" fmla="*/ 83 w 333"/>
                <a:gd name="T41" fmla="*/ 68 h 250"/>
                <a:gd name="T42" fmla="*/ 53 w 333"/>
                <a:gd name="T43" fmla="*/ 91 h 250"/>
                <a:gd name="T44" fmla="*/ 68 w 333"/>
                <a:gd name="T45" fmla="*/ 98 h 250"/>
                <a:gd name="T46" fmla="*/ 53 w 333"/>
                <a:gd name="T47" fmla="*/ 98 h 250"/>
                <a:gd name="T48" fmla="*/ 75 w 333"/>
                <a:gd name="T49" fmla="*/ 75 h 250"/>
                <a:gd name="T50" fmla="*/ 83 w 333"/>
                <a:gd name="T51" fmla="*/ 53 h 250"/>
                <a:gd name="T52" fmla="*/ 75 w 333"/>
                <a:gd name="T53" fmla="*/ 60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3 h 250"/>
                <a:gd name="T66" fmla="*/ 0 w 333"/>
                <a:gd name="T67" fmla="*/ 113 h 250"/>
                <a:gd name="T68" fmla="*/ 0 w 333"/>
                <a:gd name="T69" fmla="*/ 121 h 250"/>
                <a:gd name="T70" fmla="*/ 15 w 333"/>
                <a:gd name="T71" fmla="*/ 129 h 250"/>
                <a:gd name="T72" fmla="*/ 0 w 333"/>
                <a:gd name="T73" fmla="*/ 144 h 250"/>
                <a:gd name="T74" fmla="*/ 0 w 333"/>
                <a:gd name="T75" fmla="*/ 129 h 250"/>
                <a:gd name="T76" fmla="*/ 0 w 333"/>
                <a:gd name="T77" fmla="*/ 151 h 250"/>
                <a:gd name="T78" fmla="*/ 15 w 333"/>
                <a:gd name="T79" fmla="*/ 159 h 250"/>
                <a:gd name="T80" fmla="*/ 22 w 333"/>
                <a:gd name="T81" fmla="*/ 159 h 250"/>
                <a:gd name="T82" fmla="*/ 30 w 333"/>
                <a:gd name="T83" fmla="*/ 166 h 250"/>
                <a:gd name="T84" fmla="*/ 37 w 333"/>
                <a:gd name="T85" fmla="*/ 174 h 250"/>
                <a:gd name="T86" fmla="*/ 37 w 333"/>
                <a:gd name="T87" fmla="*/ 204 h 250"/>
                <a:gd name="T88" fmla="*/ 60 w 333"/>
                <a:gd name="T89" fmla="*/ 212 h 250"/>
                <a:gd name="T90" fmla="*/ 83 w 333"/>
                <a:gd name="T91" fmla="*/ 212 h 250"/>
                <a:gd name="T92" fmla="*/ 106 w 333"/>
                <a:gd name="T93" fmla="*/ 227 h 250"/>
                <a:gd name="T94" fmla="*/ 204 w 333"/>
                <a:gd name="T95" fmla="*/ 227 h 250"/>
                <a:gd name="T96" fmla="*/ 295 w 333"/>
                <a:gd name="T97" fmla="*/ 250 h 250"/>
                <a:gd name="T98" fmla="*/ 295 w 333"/>
                <a:gd name="T99" fmla="*/ 227 h 250"/>
                <a:gd name="T100" fmla="*/ 295 w 333"/>
                <a:gd name="T101"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250">
                  <a:moveTo>
                    <a:pt x="295" y="227"/>
                  </a:moveTo>
                  <a:lnTo>
                    <a:pt x="333" y="60"/>
                  </a:lnTo>
                  <a:lnTo>
                    <a:pt x="98" y="0"/>
                  </a:lnTo>
                  <a:lnTo>
                    <a:pt x="106" y="30"/>
                  </a:lnTo>
                  <a:lnTo>
                    <a:pt x="90" y="38"/>
                  </a:lnTo>
                  <a:lnTo>
                    <a:pt x="98" y="45"/>
                  </a:lnTo>
                  <a:lnTo>
                    <a:pt x="90" y="60"/>
                  </a:lnTo>
                  <a:lnTo>
                    <a:pt x="98" y="60"/>
                  </a:lnTo>
                  <a:lnTo>
                    <a:pt x="98" y="68"/>
                  </a:lnTo>
                  <a:lnTo>
                    <a:pt x="90" y="83"/>
                  </a:lnTo>
                  <a:lnTo>
                    <a:pt x="90" y="106"/>
                  </a:lnTo>
                  <a:lnTo>
                    <a:pt x="60" y="121"/>
                  </a:lnTo>
                  <a:lnTo>
                    <a:pt x="53" y="113"/>
                  </a:lnTo>
                  <a:lnTo>
                    <a:pt x="68" y="98"/>
                  </a:lnTo>
                  <a:lnTo>
                    <a:pt x="68" y="113"/>
                  </a:lnTo>
                  <a:lnTo>
                    <a:pt x="75" y="98"/>
                  </a:lnTo>
                  <a:lnTo>
                    <a:pt x="83" y="98"/>
                  </a:lnTo>
                  <a:lnTo>
                    <a:pt x="75" y="91"/>
                  </a:lnTo>
                  <a:lnTo>
                    <a:pt x="83" y="83"/>
                  </a:lnTo>
                  <a:lnTo>
                    <a:pt x="90" y="83"/>
                  </a:lnTo>
                  <a:lnTo>
                    <a:pt x="83" y="68"/>
                  </a:lnTo>
                  <a:lnTo>
                    <a:pt x="53" y="91"/>
                  </a:lnTo>
                  <a:lnTo>
                    <a:pt x="68" y="98"/>
                  </a:lnTo>
                  <a:lnTo>
                    <a:pt x="53" y="98"/>
                  </a:lnTo>
                  <a:lnTo>
                    <a:pt x="75" y="75"/>
                  </a:lnTo>
                  <a:lnTo>
                    <a:pt x="83" y="53"/>
                  </a:lnTo>
                  <a:lnTo>
                    <a:pt x="75" y="60"/>
                  </a:lnTo>
                  <a:lnTo>
                    <a:pt x="68" y="45"/>
                  </a:lnTo>
                  <a:lnTo>
                    <a:pt x="30" y="38"/>
                  </a:lnTo>
                  <a:lnTo>
                    <a:pt x="7" y="15"/>
                  </a:lnTo>
                  <a:lnTo>
                    <a:pt x="0" y="106"/>
                  </a:lnTo>
                  <a:lnTo>
                    <a:pt x="7" y="106"/>
                  </a:lnTo>
                  <a:lnTo>
                    <a:pt x="15" y="113"/>
                  </a:lnTo>
                  <a:lnTo>
                    <a:pt x="0" y="113"/>
                  </a:lnTo>
                  <a:lnTo>
                    <a:pt x="0" y="121"/>
                  </a:lnTo>
                  <a:lnTo>
                    <a:pt x="15" y="129"/>
                  </a:lnTo>
                  <a:lnTo>
                    <a:pt x="0" y="144"/>
                  </a:lnTo>
                  <a:lnTo>
                    <a:pt x="0" y="129"/>
                  </a:lnTo>
                  <a:lnTo>
                    <a:pt x="0" y="151"/>
                  </a:lnTo>
                  <a:lnTo>
                    <a:pt x="15" y="159"/>
                  </a:lnTo>
                  <a:lnTo>
                    <a:pt x="22" y="159"/>
                  </a:lnTo>
                  <a:lnTo>
                    <a:pt x="30" y="166"/>
                  </a:lnTo>
                  <a:lnTo>
                    <a:pt x="37" y="174"/>
                  </a:lnTo>
                  <a:lnTo>
                    <a:pt x="37" y="204"/>
                  </a:lnTo>
                  <a:lnTo>
                    <a:pt x="60" y="212"/>
                  </a:lnTo>
                  <a:lnTo>
                    <a:pt x="83" y="212"/>
                  </a:lnTo>
                  <a:lnTo>
                    <a:pt x="106" y="227"/>
                  </a:lnTo>
                  <a:lnTo>
                    <a:pt x="204" y="227"/>
                  </a:lnTo>
                  <a:lnTo>
                    <a:pt x="295" y="250"/>
                  </a:lnTo>
                  <a:lnTo>
                    <a:pt x="295" y="227"/>
                  </a:lnTo>
                  <a:lnTo>
                    <a:pt x="29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7" name="Freeform 128"/>
            <p:cNvSpPr>
              <a:spLocks/>
            </p:cNvSpPr>
            <p:nvPr/>
          </p:nvSpPr>
          <p:spPr bwMode="auto">
            <a:xfrm>
              <a:off x="3565" y="1967"/>
              <a:ext cx="227" cy="219"/>
            </a:xfrm>
            <a:custGeom>
              <a:avLst/>
              <a:gdLst>
                <a:gd name="T0" fmla="*/ 219 w 227"/>
                <a:gd name="T1" fmla="*/ 68 h 219"/>
                <a:gd name="T2" fmla="*/ 189 w 227"/>
                <a:gd name="T3" fmla="*/ 53 h 219"/>
                <a:gd name="T4" fmla="*/ 197 w 227"/>
                <a:gd name="T5" fmla="*/ 75 h 219"/>
                <a:gd name="T6" fmla="*/ 174 w 227"/>
                <a:gd name="T7" fmla="*/ 106 h 219"/>
                <a:gd name="T8" fmla="*/ 166 w 227"/>
                <a:gd name="T9" fmla="*/ 98 h 219"/>
                <a:gd name="T10" fmla="*/ 159 w 227"/>
                <a:gd name="T11" fmla="*/ 129 h 219"/>
                <a:gd name="T12" fmla="*/ 136 w 227"/>
                <a:gd name="T13" fmla="*/ 121 h 219"/>
                <a:gd name="T14" fmla="*/ 114 w 227"/>
                <a:gd name="T15" fmla="*/ 197 h 219"/>
                <a:gd name="T16" fmla="*/ 53 w 227"/>
                <a:gd name="T17" fmla="*/ 219 h 219"/>
                <a:gd name="T18" fmla="*/ 38 w 227"/>
                <a:gd name="T19" fmla="*/ 204 h 219"/>
                <a:gd name="T20" fmla="*/ 8 w 227"/>
                <a:gd name="T21" fmla="*/ 182 h 219"/>
                <a:gd name="T22" fmla="*/ 0 w 227"/>
                <a:gd name="T23" fmla="*/ 151 h 219"/>
                <a:gd name="T24" fmla="*/ 15 w 227"/>
                <a:gd name="T25" fmla="*/ 136 h 219"/>
                <a:gd name="T26" fmla="*/ 23 w 227"/>
                <a:gd name="T27" fmla="*/ 113 h 219"/>
                <a:gd name="T28" fmla="*/ 38 w 227"/>
                <a:gd name="T29" fmla="*/ 113 h 219"/>
                <a:gd name="T30" fmla="*/ 38 w 227"/>
                <a:gd name="T31" fmla="*/ 91 h 219"/>
                <a:gd name="T32" fmla="*/ 68 w 227"/>
                <a:gd name="T33" fmla="*/ 68 h 219"/>
                <a:gd name="T34" fmla="*/ 76 w 227"/>
                <a:gd name="T35" fmla="*/ 22 h 219"/>
                <a:gd name="T36" fmla="*/ 68 w 227"/>
                <a:gd name="T37" fmla="*/ 0 h 219"/>
                <a:gd name="T38" fmla="*/ 76 w 227"/>
                <a:gd name="T39" fmla="*/ 0 h 219"/>
                <a:gd name="T40" fmla="*/ 83 w 227"/>
                <a:gd name="T41" fmla="*/ 53 h 219"/>
                <a:gd name="T42" fmla="*/ 136 w 227"/>
                <a:gd name="T43" fmla="*/ 45 h 219"/>
                <a:gd name="T44" fmla="*/ 144 w 227"/>
                <a:gd name="T45" fmla="*/ 83 h 219"/>
                <a:gd name="T46" fmla="*/ 166 w 227"/>
                <a:gd name="T47" fmla="*/ 45 h 219"/>
                <a:gd name="T48" fmla="*/ 189 w 227"/>
                <a:gd name="T49" fmla="*/ 53 h 219"/>
                <a:gd name="T50" fmla="*/ 197 w 227"/>
                <a:gd name="T51" fmla="*/ 38 h 219"/>
                <a:gd name="T52" fmla="*/ 212 w 227"/>
                <a:gd name="T53" fmla="*/ 38 h 219"/>
                <a:gd name="T54" fmla="*/ 227 w 227"/>
                <a:gd name="T55" fmla="*/ 60 h 219"/>
                <a:gd name="T56" fmla="*/ 219 w 227"/>
                <a:gd name="T57" fmla="*/ 6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19">
                  <a:moveTo>
                    <a:pt x="219" y="68"/>
                  </a:moveTo>
                  <a:lnTo>
                    <a:pt x="189" y="53"/>
                  </a:lnTo>
                  <a:lnTo>
                    <a:pt x="197" y="75"/>
                  </a:lnTo>
                  <a:lnTo>
                    <a:pt x="174" y="106"/>
                  </a:lnTo>
                  <a:lnTo>
                    <a:pt x="166" y="98"/>
                  </a:lnTo>
                  <a:lnTo>
                    <a:pt x="159" y="129"/>
                  </a:lnTo>
                  <a:lnTo>
                    <a:pt x="136" y="121"/>
                  </a:lnTo>
                  <a:lnTo>
                    <a:pt x="114" y="197"/>
                  </a:lnTo>
                  <a:lnTo>
                    <a:pt x="53" y="219"/>
                  </a:lnTo>
                  <a:lnTo>
                    <a:pt x="38" y="204"/>
                  </a:lnTo>
                  <a:lnTo>
                    <a:pt x="8" y="182"/>
                  </a:lnTo>
                  <a:lnTo>
                    <a:pt x="0" y="151"/>
                  </a:lnTo>
                  <a:lnTo>
                    <a:pt x="15" y="136"/>
                  </a:lnTo>
                  <a:lnTo>
                    <a:pt x="23" y="113"/>
                  </a:lnTo>
                  <a:lnTo>
                    <a:pt x="38" y="113"/>
                  </a:lnTo>
                  <a:lnTo>
                    <a:pt x="38" y="91"/>
                  </a:lnTo>
                  <a:lnTo>
                    <a:pt x="68" y="68"/>
                  </a:lnTo>
                  <a:lnTo>
                    <a:pt x="76" y="22"/>
                  </a:lnTo>
                  <a:lnTo>
                    <a:pt x="68" y="0"/>
                  </a:lnTo>
                  <a:lnTo>
                    <a:pt x="76" y="0"/>
                  </a:lnTo>
                  <a:lnTo>
                    <a:pt x="83" y="53"/>
                  </a:lnTo>
                  <a:lnTo>
                    <a:pt x="136" y="45"/>
                  </a:lnTo>
                  <a:lnTo>
                    <a:pt x="144" y="83"/>
                  </a:lnTo>
                  <a:lnTo>
                    <a:pt x="166" y="45"/>
                  </a:lnTo>
                  <a:lnTo>
                    <a:pt x="189" y="53"/>
                  </a:lnTo>
                  <a:lnTo>
                    <a:pt x="197" y="38"/>
                  </a:lnTo>
                  <a:lnTo>
                    <a:pt x="212" y="38"/>
                  </a:lnTo>
                  <a:lnTo>
                    <a:pt x="227" y="60"/>
                  </a:lnTo>
                  <a:lnTo>
                    <a:pt x="219"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8" name="Freeform 129"/>
            <p:cNvSpPr>
              <a:spLocks/>
            </p:cNvSpPr>
            <p:nvPr/>
          </p:nvSpPr>
          <p:spPr bwMode="auto">
            <a:xfrm>
              <a:off x="3565" y="1967"/>
              <a:ext cx="227" cy="219"/>
            </a:xfrm>
            <a:custGeom>
              <a:avLst/>
              <a:gdLst>
                <a:gd name="T0" fmla="*/ 219 w 227"/>
                <a:gd name="T1" fmla="*/ 68 h 219"/>
                <a:gd name="T2" fmla="*/ 189 w 227"/>
                <a:gd name="T3" fmla="*/ 53 h 219"/>
                <a:gd name="T4" fmla="*/ 197 w 227"/>
                <a:gd name="T5" fmla="*/ 75 h 219"/>
                <a:gd name="T6" fmla="*/ 174 w 227"/>
                <a:gd name="T7" fmla="*/ 106 h 219"/>
                <a:gd name="T8" fmla="*/ 166 w 227"/>
                <a:gd name="T9" fmla="*/ 98 h 219"/>
                <a:gd name="T10" fmla="*/ 159 w 227"/>
                <a:gd name="T11" fmla="*/ 129 h 219"/>
                <a:gd name="T12" fmla="*/ 136 w 227"/>
                <a:gd name="T13" fmla="*/ 121 h 219"/>
                <a:gd name="T14" fmla="*/ 114 w 227"/>
                <a:gd name="T15" fmla="*/ 197 h 219"/>
                <a:gd name="T16" fmla="*/ 53 w 227"/>
                <a:gd name="T17" fmla="*/ 219 h 219"/>
                <a:gd name="T18" fmla="*/ 38 w 227"/>
                <a:gd name="T19" fmla="*/ 204 h 219"/>
                <a:gd name="T20" fmla="*/ 8 w 227"/>
                <a:gd name="T21" fmla="*/ 182 h 219"/>
                <a:gd name="T22" fmla="*/ 0 w 227"/>
                <a:gd name="T23" fmla="*/ 151 h 219"/>
                <a:gd name="T24" fmla="*/ 15 w 227"/>
                <a:gd name="T25" fmla="*/ 136 h 219"/>
                <a:gd name="T26" fmla="*/ 23 w 227"/>
                <a:gd name="T27" fmla="*/ 113 h 219"/>
                <a:gd name="T28" fmla="*/ 38 w 227"/>
                <a:gd name="T29" fmla="*/ 113 h 219"/>
                <a:gd name="T30" fmla="*/ 38 w 227"/>
                <a:gd name="T31" fmla="*/ 91 h 219"/>
                <a:gd name="T32" fmla="*/ 68 w 227"/>
                <a:gd name="T33" fmla="*/ 68 h 219"/>
                <a:gd name="T34" fmla="*/ 76 w 227"/>
                <a:gd name="T35" fmla="*/ 22 h 219"/>
                <a:gd name="T36" fmla="*/ 68 w 227"/>
                <a:gd name="T37" fmla="*/ 0 h 219"/>
                <a:gd name="T38" fmla="*/ 76 w 227"/>
                <a:gd name="T39" fmla="*/ 0 h 219"/>
                <a:gd name="T40" fmla="*/ 83 w 227"/>
                <a:gd name="T41" fmla="*/ 53 h 219"/>
                <a:gd name="T42" fmla="*/ 136 w 227"/>
                <a:gd name="T43" fmla="*/ 45 h 219"/>
                <a:gd name="T44" fmla="*/ 144 w 227"/>
                <a:gd name="T45" fmla="*/ 83 h 219"/>
                <a:gd name="T46" fmla="*/ 166 w 227"/>
                <a:gd name="T47" fmla="*/ 45 h 219"/>
                <a:gd name="T48" fmla="*/ 189 w 227"/>
                <a:gd name="T49" fmla="*/ 53 h 219"/>
                <a:gd name="T50" fmla="*/ 197 w 227"/>
                <a:gd name="T51" fmla="*/ 38 h 219"/>
                <a:gd name="T52" fmla="*/ 212 w 227"/>
                <a:gd name="T53" fmla="*/ 38 h 219"/>
                <a:gd name="T54" fmla="*/ 227 w 227"/>
                <a:gd name="T55" fmla="*/ 60 h 219"/>
                <a:gd name="T56" fmla="*/ 219 w 227"/>
                <a:gd name="T57" fmla="*/ 68 h 219"/>
                <a:gd name="T58" fmla="*/ 219 w 227"/>
                <a:gd name="T59" fmla="*/ 7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7" h="219">
                  <a:moveTo>
                    <a:pt x="219" y="68"/>
                  </a:moveTo>
                  <a:lnTo>
                    <a:pt x="189" y="53"/>
                  </a:lnTo>
                  <a:lnTo>
                    <a:pt x="197" y="75"/>
                  </a:lnTo>
                  <a:lnTo>
                    <a:pt x="174" y="106"/>
                  </a:lnTo>
                  <a:lnTo>
                    <a:pt x="166" y="98"/>
                  </a:lnTo>
                  <a:lnTo>
                    <a:pt x="159" y="129"/>
                  </a:lnTo>
                  <a:lnTo>
                    <a:pt x="136" y="121"/>
                  </a:lnTo>
                  <a:lnTo>
                    <a:pt x="114" y="197"/>
                  </a:lnTo>
                  <a:lnTo>
                    <a:pt x="53" y="219"/>
                  </a:lnTo>
                  <a:lnTo>
                    <a:pt x="38" y="204"/>
                  </a:lnTo>
                  <a:lnTo>
                    <a:pt x="8" y="182"/>
                  </a:lnTo>
                  <a:lnTo>
                    <a:pt x="0" y="151"/>
                  </a:lnTo>
                  <a:lnTo>
                    <a:pt x="15" y="136"/>
                  </a:lnTo>
                  <a:lnTo>
                    <a:pt x="23" y="113"/>
                  </a:lnTo>
                  <a:lnTo>
                    <a:pt x="38" y="113"/>
                  </a:lnTo>
                  <a:lnTo>
                    <a:pt x="38" y="91"/>
                  </a:lnTo>
                  <a:lnTo>
                    <a:pt x="68" y="68"/>
                  </a:lnTo>
                  <a:lnTo>
                    <a:pt x="76" y="22"/>
                  </a:lnTo>
                  <a:lnTo>
                    <a:pt x="68" y="0"/>
                  </a:lnTo>
                  <a:lnTo>
                    <a:pt x="76" y="0"/>
                  </a:lnTo>
                  <a:lnTo>
                    <a:pt x="83" y="53"/>
                  </a:lnTo>
                  <a:lnTo>
                    <a:pt x="136" y="45"/>
                  </a:lnTo>
                  <a:lnTo>
                    <a:pt x="144" y="83"/>
                  </a:lnTo>
                  <a:lnTo>
                    <a:pt x="166" y="45"/>
                  </a:lnTo>
                  <a:lnTo>
                    <a:pt x="189" y="53"/>
                  </a:lnTo>
                  <a:lnTo>
                    <a:pt x="197" y="38"/>
                  </a:lnTo>
                  <a:lnTo>
                    <a:pt x="212" y="38"/>
                  </a:lnTo>
                  <a:lnTo>
                    <a:pt x="227" y="60"/>
                  </a:lnTo>
                  <a:lnTo>
                    <a:pt x="219" y="68"/>
                  </a:lnTo>
                  <a:lnTo>
                    <a:pt x="219"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9" name="Freeform 130"/>
            <p:cNvSpPr>
              <a:spLocks/>
            </p:cNvSpPr>
            <p:nvPr/>
          </p:nvSpPr>
          <p:spPr bwMode="auto">
            <a:xfrm>
              <a:off x="3043" y="1618"/>
              <a:ext cx="257" cy="281"/>
            </a:xfrm>
            <a:custGeom>
              <a:avLst/>
              <a:gdLst>
                <a:gd name="T0" fmla="*/ 234 w 257"/>
                <a:gd name="T1" fmla="*/ 227 h 281"/>
                <a:gd name="T2" fmla="*/ 242 w 257"/>
                <a:gd name="T3" fmla="*/ 273 h 281"/>
                <a:gd name="T4" fmla="*/ 113 w 257"/>
                <a:gd name="T5" fmla="*/ 281 h 281"/>
                <a:gd name="T6" fmla="*/ 91 w 257"/>
                <a:gd name="T7" fmla="*/ 265 h 281"/>
                <a:gd name="T8" fmla="*/ 83 w 257"/>
                <a:gd name="T9" fmla="*/ 220 h 281"/>
                <a:gd name="T10" fmla="*/ 75 w 257"/>
                <a:gd name="T11" fmla="*/ 190 h 281"/>
                <a:gd name="T12" fmla="*/ 7 w 257"/>
                <a:gd name="T13" fmla="*/ 144 h 281"/>
                <a:gd name="T14" fmla="*/ 7 w 257"/>
                <a:gd name="T15" fmla="*/ 114 h 281"/>
                <a:gd name="T16" fmla="*/ 15 w 257"/>
                <a:gd name="T17" fmla="*/ 99 h 281"/>
                <a:gd name="T18" fmla="*/ 0 w 257"/>
                <a:gd name="T19" fmla="*/ 83 h 281"/>
                <a:gd name="T20" fmla="*/ 30 w 257"/>
                <a:gd name="T21" fmla="*/ 61 h 281"/>
                <a:gd name="T22" fmla="*/ 30 w 257"/>
                <a:gd name="T23" fmla="*/ 23 h 281"/>
                <a:gd name="T24" fmla="*/ 38 w 257"/>
                <a:gd name="T25" fmla="*/ 23 h 281"/>
                <a:gd name="T26" fmla="*/ 91 w 257"/>
                <a:gd name="T27" fmla="*/ 0 h 281"/>
                <a:gd name="T28" fmla="*/ 83 w 257"/>
                <a:gd name="T29" fmla="*/ 23 h 281"/>
                <a:gd name="T30" fmla="*/ 91 w 257"/>
                <a:gd name="T31" fmla="*/ 15 h 281"/>
                <a:gd name="T32" fmla="*/ 106 w 257"/>
                <a:gd name="T33" fmla="*/ 23 h 281"/>
                <a:gd name="T34" fmla="*/ 128 w 257"/>
                <a:gd name="T35" fmla="*/ 38 h 281"/>
                <a:gd name="T36" fmla="*/ 212 w 257"/>
                <a:gd name="T37" fmla="*/ 61 h 281"/>
                <a:gd name="T38" fmla="*/ 212 w 257"/>
                <a:gd name="T39" fmla="*/ 68 h 281"/>
                <a:gd name="T40" fmla="*/ 227 w 257"/>
                <a:gd name="T41" fmla="*/ 76 h 281"/>
                <a:gd name="T42" fmla="*/ 227 w 257"/>
                <a:gd name="T43" fmla="*/ 91 h 281"/>
                <a:gd name="T44" fmla="*/ 234 w 257"/>
                <a:gd name="T45" fmla="*/ 91 h 281"/>
                <a:gd name="T46" fmla="*/ 242 w 257"/>
                <a:gd name="T47" fmla="*/ 106 h 281"/>
                <a:gd name="T48" fmla="*/ 227 w 257"/>
                <a:gd name="T49" fmla="*/ 137 h 281"/>
                <a:gd name="T50" fmla="*/ 227 w 257"/>
                <a:gd name="T51" fmla="*/ 144 h 281"/>
                <a:gd name="T52" fmla="*/ 250 w 257"/>
                <a:gd name="T53" fmla="*/ 121 h 281"/>
                <a:gd name="T54" fmla="*/ 257 w 257"/>
                <a:gd name="T55" fmla="*/ 129 h 281"/>
                <a:gd name="T56" fmla="*/ 234 w 257"/>
                <a:gd name="T57" fmla="*/ 22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81">
                  <a:moveTo>
                    <a:pt x="234" y="227"/>
                  </a:moveTo>
                  <a:lnTo>
                    <a:pt x="242" y="273"/>
                  </a:lnTo>
                  <a:lnTo>
                    <a:pt x="113" y="281"/>
                  </a:lnTo>
                  <a:lnTo>
                    <a:pt x="91" y="265"/>
                  </a:lnTo>
                  <a:lnTo>
                    <a:pt x="83" y="220"/>
                  </a:lnTo>
                  <a:lnTo>
                    <a:pt x="75" y="190"/>
                  </a:lnTo>
                  <a:lnTo>
                    <a:pt x="7" y="144"/>
                  </a:lnTo>
                  <a:lnTo>
                    <a:pt x="7" y="114"/>
                  </a:lnTo>
                  <a:lnTo>
                    <a:pt x="15" y="99"/>
                  </a:lnTo>
                  <a:lnTo>
                    <a:pt x="0" y="83"/>
                  </a:lnTo>
                  <a:lnTo>
                    <a:pt x="30" y="61"/>
                  </a:lnTo>
                  <a:lnTo>
                    <a:pt x="30" y="23"/>
                  </a:lnTo>
                  <a:lnTo>
                    <a:pt x="38" y="23"/>
                  </a:lnTo>
                  <a:lnTo>
                    <a:pt x="91" y="0"/>
                  </a:lnTo>
                  <a:lnTo>
                    <a:pt x="83" y="23"/>
                  </a:lnTo>
                  <a:lnTo>
                    <a:pt x="91" y="15"/>
                  </a:lnTo>
                  <a:lnTo>
                    <a:pt x="106" y="23"/>
                  </a:lnTo>
                  <a:lnTo>
                    <a:pt x="128" y="38"/>
                  </a:lnTo>
                  <a:lnTo>
                    <a:pt x="212" y="61"/>
                  </a:lnTo>
                  <a:lnTo>
                    <a:pt x="212" y="68"/>
                  </a:lnTo>
                  <a:lnTo>
                    <a:pt x="227" y="76"/>
                  </a:lnTo>
                  <a:lnTo>
                    <a:pt x="227" y="91"/>
                  </a:lnTo>
                  <a:lnTo>
                    <a:pt x="234" y="91"/>
                  </a:lnTo>
                  <a:lnTo>
                    <a:pt x="242" y="106"/>
                  </a:lnTo>
                  <a:lnTo>
                    <a:pt x="227" y="137"/>
                  </a:lnTo>
                  <a:lnTo>
                    <a:pt x="227" y="144"/>
                  </a:lnTo>
                  <a:lnTo>
                    <a:pt x="250" y="121"/>
                  </a:lnTo>
                  <a:lnTo>
                    <a:pt x="257" y="129"/>
                  </a:lnTo>
                  <a:lnTo>
                    <a:pt x="234"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0" name="Freeform 131"/>
            <p:cNvSpPr>
              <a:spLocks/>
            </p:cNvSpPr>
            <p:nvPr/>
          </p:nvSpPr>
          <p:spPr bwMode="auto">
            <a:xfrm>
              <a:off x="3043" y="1618"/>
              <a:ext cx="257" cy="281"/>
            </a:xfrm>
            <a:custGeom>
              <a:avLst/>
              <a:gdLst>
                <a:gd name="T0" fmla="*/ 234 w 257"/>
                <a:gd name="T1" fmla="*/ 227 h 281"/>
                <a:gd name="T2" fmla="*/ 242 w 257"/>
                <a:gd name="T3" fmla="*/ 273 h 281"/>
                <a:gd name="T4" fmla="*/ 113 w 257"/>
                <a:gd name="T5" fmla="*/ 281 h 281"/>
                <a:gd name="T6" fmla="*/ 91 w 257"/>
                <a:gd name="T7" fmla="*/ 265 h 281"/>
                <a:gd name="T8" fmla="*/ 83 w 257"/>
                <a:gd name="T9" fmla="*/ 220 h 281"/>
                <a:gd name="T10" fmla="*/ 75 w 257"/>
                <a:gd name="T11" fmla="*/ 190 h 281"/>
                <a:gd name="T12" fmla="*/ 7 w 257"/>
                <a:gd name="T13" fmla="*/ 144 h 281"/>
                <a:gd name="T14" fmla="*/ 7 w 257"/>
                <a:gd name="T15" fmla="*/ 114 h 281"/>
                <a:gd name="T16" fmla="*/ 15 w 257"/>
                <a:gd name="T17" fmla="*/ 99 h 281"/>
                <a:gd name="T18" fmla="*/ 0 w 257"/>
                <a:gd name="T19" fmla="*/ 83 h 281"/>
                <a:gd name="T20" fmla="*/ 30 w 257"/>
                <a:gd name="T21" fmla="*/ 61 h 281"/>
                <a:gd name="T22" fmla="*/ 30 w 257"/>
                <a:gd name="T23" fmla="*/ 23 h 281"/>
                <a:gd name="T24" fmla="*/ 38 w 257"/>
                <a:gd name="T25" fmla="*/ 23 h 281"/>
                <a:gd name="T26" fmla="*/ 91 w 257"/>
                <a:gd name="T27" fmla="*/ 0 h 281"/>
                <a:gd name="T28" fmla="*/ 83 w 257"/>
                <a:gd name="T29" fmla="*/ 23 h 281"/>
                <a:gd name="T30" fmla="*/ 91 w 257"/>
                <a:gd name="T31" fmla="*/ 15 h 281"/>
                <a:gd name="T32" fmla="*/ 106 w 257"/>
                <a:gd name="T33" fmla="*/ 23 h 281"/>
                <a:gd name="T34" fmla="*/ 128 w 257"/>
                <a:gd name="T35" fmla="*/ 38 h 281"/>
                <a:gd name="T36" fmla="*/ 212 w 257"/>
                <a:gd name="T37" fmla="*/ 61 h 281"/>
                <a:gd name="T38" fmla="*/ 212 w 257"/>
                <a:gd name="T39" fmla="*/ 68 h 281"/>
                <a:gd name="T40" fmla="*/ 227 w 257"/>
                <a:gd name="T41" fmla="*/ 76 h 281"/>
                <a:gd name="T42" fmla="*/ 227 w 257"/>
                <a:gd name="T43" fmla="*/ 91 h 281"/>
                <a:gd name="T44" fmla="*/ 234 w 257"/>
                <a:gd name="T45" fmla="*/ 91 h 281"/>
                <a:gd name="T46" fmla="*/ 242 w 257"/>
                <a:gd name="T47" fmla="*/ 106 h 281"/>
                <a:gd name="T48" fmla="*/ 227 w 257"/>
                <a:gd name="T49" fmla="*/ 137 h 281"/>
                <a:gd name="T50" fmla="*/ 227 w 257"/>
                <a:gd name="T51" fmla="*/ 144 h 281"/>
                <a:gd name="T52" fmla="*/ 250 w 257"/>
                <a:gd name="T53" fmla="*/ 121 h 281"/>
                <a:gd name="T54" fmla="*/ 257 w 257"/>
                <a:gd name="T55" fmla="*/ 129 h 281"/>
                <a:gd name="T56" fmla="*/ 234 w 257"/>
                <a:gd name="T57" fmla="*/ 227 h 281"/>
                <a:gd name="T58" fmla="*/ 234 w 257"/>
                <a:gd name="T59" fmla="*/ 23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81">
                  <a:moveTo>
                    <a:pt x="234" y="227"/>
                  </a:moveTo>
                  <a:lnTo>
                    <a:pt x="242" y="273"/>
                  </a:lnTo>
                  <a:lnTo>
                    <a:pt x="113" y="281"/>
                  </a:lnTo>
                  <a:lnTo>
                    <a:pt x="91" y="265"/>
                  </a:lnTo>
                  <a:lnTo>
                    <a:pt x="83" y="220"/>
                  </a:lnTo>
                  <a:lnTo>
                    <a:pt x="75" y="190"/>
                  </a:lnTo>
                  <a:lnTo>
                    <a:pt x="7" y="144"/>
                  </a:lnTo>
                  <a:lnTo>
                    <a:pt x="7" y="114"/>
                  </a:lnTo>
                  <a:lnTo>
                    <a:pt x="15" y="99"/>
                  </a:lnTo>
                  <a:lnTo>
                    <a:pt x="0" y="83"/>
                  </a:lnTo>
                  <a:lnTo>
                    <a:pt x="30" y="61"/>
                  </a:lnTo>
                  <a:lnTo>
                    <a:pt x="30" y="23"/>
                  </a:lnTo>
                  <a:lnTo>
                    <a:pt x="38" y="23"/>
                  </a:lnTo>
                  <a:lnTo>
                    <a:pt x="91" y="0"/>
                  </a:lnTo>
                  <a:lnTo>
                    <a:pt x="83" y="23"/>
                  </a:lnTo>
                  <a:lnTo>
                    <a:pt x="91" y="15"/>
                  </a:lnTo>
                  <a:lnTo>
                    <a:pt x="106" y="23"/>
                  </a:lnTo>
                  <a:lnTo>
                    <a:pt x="128" y="38"/>
                  </a:lnTo>
                  <a:lnTo>
                    <a:pt x="212" y="61"/>
                  </a:lnTo>
                  <a:lnTo>
                    <a:pt x="212" y="68"/>
                  </a:lnTo>
                  <a:lnTo>
                    <a:pt x="227" y="76"/>
                  </a:lnTo>
                  <a:lnTo>
                    <a:pt x="227" y="91"/>
                  </a:lnTo>
                  <a:lnTo>
                    <a:pt x="234" y="91"/>
                  </a:lnTo>
                  <a:lnTo>
                    <a:pt x="242" y="106"/>
                  </a:lnTo>
                  <a:lnTo>
                    <a:pt x="227" y="137"/>
                  </a:lnTo>
                  <a:lnTo>
                    <a:pt x="227" y="144"/>
                  </a:lnTo>
                  <a:lnTo>
                    <a:pt x="250" y="121"/>
                  </a:lnTo>
                  <a:lnTo>
                    <a:pt x="257" y="129"/>
                  </a:lnTo>
                  <a:lnTo>
                    <a:pt x="234" y="227"/>
                  </a:lnTo>
                  <a:lnTo>
                    <a:pt x="234"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1" name="Freeform 132"/>
            <p:cNvSpPr>
              <a:spLocks/>
            </p:cNvSpPr>
            <p:nvPr/>
          </p:nvSpPr>
          <p:spPr bwMode="auto">
            <a:xfrm>
              <a:off x="3293" y="1709"/>
              <a:ext cx="15" cy="23"/>
            </a:xfrm>
            <a:custGeom>
              <a:avLst/>
              <a:gdLst>
                <a:gd name="T0" fmla="*/ 15 w 15"/>
                <a:gd name="T1" fmla="*/ 0 h 23"/>
                <a:gd name="T2" fmla="*/ 0 w 15"/>
                <a:gd name="T3" fmla="*/ 23 h 23"/>
                <a:gd name="T4" fmla="*/ 15 w 15"/>
                <a:gd name="T5" fmla="*/ 0 h 23"/>
                <a:gd name="T6" fmla="*/ 15 w 15"/>
                <a:gd name="T7" fmla="*/ 8 h 23"/>
              </a:gdLst>
              <a:ahLst/>
              <a:cxnLst>
                <a:cxn ang="0">
                  <a:pos x="T0" y="T1"/>
                </a:cxn>
                <a:cxn ang="0">
                  <a:pos x="T2" y="T3"/>
                </a:cxn>
                <a:cxn ang="0">
                  <a:pos x="T4" y="T5"/>
                </a:cxn>
                <a:cxn ang="0">
                  <a:pos x="T6" y="T7"/>
                </a:cxn>
              </a:cxnLst>
              <a:rect l="0" t="0" r="r" b="b"/>
              <a:pathLst>
                <a:path w="15" h="23">
                  <a:moveTo>
                    <a:pt x="15" y="0"/>
                  </a:moveTo>
                  <a:lnTo>
                    <a:pt x="0" y="23"/>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2" name="Freeform 133"/>
            <p:cNvSpPr>
              <a:spLocks/>
            </p:cNvSpPr>
            <p:nvPr/>
          </p:nvSpPr>
          <p:spPr bwMode="auto">
            <a:xfrm>
              <a:off x="2195" y="1694"/>
              <a:ext cx="348" cy="288"/>
            </a:xfrm>
            <a:custGeom>
              <a:avLst/>
              <a:gdLst>
                <a:gd name="T0" fmla="*/ 341 w 348"/>
                <a:gd name="T1" fmla="*/ 167 h 288"/>
                <a:gd name="T2" fmla="*/ 348 w 348"/>
                <a:gd name="T3" fmla="*/ 38 h 288"/>
                <a:gd name="T4" fmla="*/ 38 w 348"/>
                <a:gd name="T5" fmla="*/ 0 h 288"/>
                <a:gd name="T6" fmla="*/ 38 w 348"/>
                <a:gd name="T7" fmla="*/ 30 h 288"/>
                <a:gd name="T8" fmla="*/ 8 w 348"/>
                <a:gd name="T9" fmla="*/ 189 h 288"/>
                <a:gd name="T10" fmla="*/ 0 w 348"/>
                <a:gd name="T11" fmla="*/ 250 h 288"/>
                <a:gd name="T12" fmla="*/ 99 w 348"/>
                <a:gd name="T13" fmla="*/ 265 h 288"/>
                <a:gd name="T14" fmla="*/ 333 w 348"/>
                <a:gd name="T15" fmla="*/ 288 h 288"/>
                <a:gd name="T16" fmla="*/ 341 w 348"/>
                <a:gd name="T17" fmla="*/ 16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288">
                  <a:moveTo>
                    <a:pt x="341" y="167"/>
                  </a:moveTo>
                  <a:lnTo>
                    <a:pt x="348" y="38"/>
                  </a:lnTo>
                  <a:lnTo>
                    <a:pt x="38" y="0"/>
                  </a:lnTo>
                  <a:lnTo>
                    <a:pt x="38" y="30"/>
                  </a:lnTo>
                  <a:lnTo>
                    <a:pt x="8" y="189"/>
                  </a:lnTo>
                  <a:lnTo>
                    <a:pt x="0" y="250"/>
                  </a:lnTo>
                  <a:lnTo>
                    <a:pt x="99" y="265"/>
                  </a:lnTo>
                  <a:lnTo>
                    <a:pt x="333" y="288"/>
                  </a:lnTo>
                  <a:lnTo>
                    <a:pt x="341" y="16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3" name="Freeform 134"/>
            <p:cNvSpPr>
              <a:spLocks/>
            </p:cNvSpPr>
            <p:nvPr/>
          </p:nvSpPr>
          <p:spPr bwMode="auto">
            <a:xfrm>
              <a:off x="2195" y="1694"/>
              <a:ext cx="348" cy="288"/>
            </a:xfrm>
            <a:custGeom>
              <a:avLst/>
              <a:gdLst>
                <a:gd name="T0" fmla="*/ 341 w 348"/>
                <a:gd name="T1" fmla="*/ 167 h 288"/>
                <a:gd name="T2" fmla="*/ 348 w 348"/>
                <a:gd name="T3" fmla="*/ 38 h 288"/>
                <a:gd name="T4" fmla="*/ 38 w 348"/>
                <a:gd name="T5" fmla="*/ 0 h 288"/>
                <a:gd name="T6" fmla="*/ 38 w 348"/>
                <a:gd name="T7" fmla="*/ 30 h 288"/>
                <a:gd name="T8" fmla="*/ 8 w 348"/>
                <a:gd name="T9" fmla="*/ 189 h 288"/>
                <a:gd name="T10" fmla="*/ 0 w 348"/>
                <a:gd name="T11" fmla="*/ 250 h 288"/>
                <a:gd name="T12" fmla="*/ 99 w 348"/>
                <a:gd name="T13" fmla="*/ 265 h 288"/>
                <a:gd name="T14" fmla="*/ 333 w 348"/>
                <a:gd name="T15" fmla="*/ 288 h 288"/>
                <a:gd name="T16" fmla="*/ 341 w 348"/>
                <a:gd name="T17" fmla="*/ 167 h 288"/>
                <a:gd name="T18" fmla="*/ 341 w 348"/>
                <a:gd name="T19" fmla="*/ 17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88">
                  <a:moveTo>
                    <a:pt x="341" y="167"/>
                  </a:moveTo>
                  <a:lnTo>
                    <a:pt x="348" y="38"/>
                  </a:lnTo>
                  <a:lnTo>
                    <a:pt x="38" y="0"/>
                  </a:lnTo>
                  <a:lnTo>
                    <a:pt x="38" y="30"/>
                  </a:lnTo>
                  <a:lnTo>
                    <a:pt x="8" y="189"/>
                  </a:lnTo>
                  <a:lnTo>
                    <a:pt x="0" y="250"/>
                  </a:lnTo>
                  <a:lnTo>
                    <a:pt x="99" y="265"/>
                  </a:lnTo>
                  <a:lnTo>
                    <a:pt x="333" y="288"/>
                  </a:lnTo>
                  <a:lnTo>
                    <a:pt x="341" y="167"/>
                  </a:lnTo>
                  <a:lnTo>
                    <a:pt x="341"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smtClean="0">
                <a:solidFill>
                  <a:srgbClr val="FF9900"/>
                </a:solidFill>
                <a:latin typeface="Verdana" pitchFamily="34" charset="0"/>
              </a:rPr>
              <a:t>2011</a:t>
            </a:r>
            <a:endParaRPr lang="en-US" sz="2400" b="1" dirty="0">
              <a:solidFill>
                <a:srgbClr val="FF9900"/>
              </a:solidFill>
              <a:latin typeface="Verdana" pitchFamily="34" charset="0"/>
            </a:endParaRPr>
          </a:p>
        </p:txBody>
      </p:sp>
    </p:spTree>
    <p:extLst>
      <p:ext uri="{BB962C8B-B14F-4D97-AF65-F5344CB8AC3E}">
        <p14:creationId xmlns:p14="http://schemas.microsoft.com/office/powerpoint/2010/main" val="3470586362"/>
      </p:ext>
    </p:extLst>
  </p:cSld>
  <p:clrMapOvr>
    <a:masterClrMapping/>
  </p:clrMapOvr>
  <mc:AlternateContent xmlns:mc="http://schemas.openxmlformats.org/markup-compatibility/2006" xmlns:p14="http://schemas.microsoft.com/office/powerpoint/2010/main">
    <mc:Choice Requires="p14">
      <p:transition spd="slow" p14:dur="200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0" y="1828800"/>
            <a:ext cx="4495800" cy="3590925"/>
            <a:chOff x="1467" y="1032"/>
            <a:chExt cx="2832" cy="2262"/>
          </a:xfrm>
        </p:grpSpPr>
        <p:sp>
          <p:nvSpPr>
            <p:cNvPr id="4223" name="AutoShape 3"/>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4224" name="Rectangle 4"/>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4225" name="Rectangle 5"/>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4226" name="Freeform 6"/>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4227" name="Freeform 7"/>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4228" name="Freeform 8"/>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4229" name="Freeform 9"/>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4230" name="Freeform 10"/>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4231" name="Freeform 11"/>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4232" name="Freeform 12"/>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4233" name="Freeform 13"/>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4234" name="Freeform 14"/>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4235" name="Freeform 15"/>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4236" name="Freeform 16"/>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4237" name="Freeform 17"/>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4238" name="Freeform 18"/>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4239" name="Freeform 19"/>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4240" name="Freeform 20"/>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4241" name="Freeform 21"/>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4242" name="Freeform 22"/>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FFFF"/>
            </a:solidFill>
            <a:ln w="9525">
              <a:solidFill>
                <a:srgbClr val="FFFFFF"/>
              </a:solidFill>
              <a:prstDash val="solid"/>
              <a:round/>
              <a:headEnd/>
              <a:tailEnd/>
            </a:ln>
          </p:spPr>
          <p:txBody>
            <a:bodyPr/>
            <a:lstStyle/>
            <a:p>
              <a:endParaRPr lang="en-US"/>
            </a:p>
          </p:txBody>
        </p:sp>
        <p:sp>
          <p:nvSpPr>
            <p:cNvPr id="4243" name="Freeform 23"/>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4244" name="Freeform 24"/>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4245" name="Freeform 25"/>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4246" name="Freeform 26"/>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E8D898"/>
            </a:solidFill>
            <a:ln w="9525">
              <a:solidFill>
                <a:srgbClr val="E8D898"/>
              </a:solidFill>
              <a:prstDash val="solid"/>
              <a:round/>
              <a:headEnd/>
              <a:tailEnd/>
            </a:ln>
          </p:spPr>
          <p:txBody>
            <a:bodyPr/>
            <a:lstStyle/>
            <a:p>
              <a:endParaRPr lang="en-US"/>
            </a:p>
          </p:txBody>
        </p:sp>
        <p:sp>
          <p:nvSpPr>
            <p:cNvPr id="4247" name="Freeform 27"/>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4248" name="Freeform 28"/>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4249" name="Freeform 29"/>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4250" name="Freeform 30"/>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4251" name="Freeform 31"/>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4252" name="Freeform 32"/>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4253" name="Freeform 33"/>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4254" name="Freeform 34"/>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4255" name="Freeform 35"/>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4256" name="Freeform 36"/>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4257" name="Freeform 37"/>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4258" name="Freeform 38"/>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4259" name="Freeform 39"/>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4260" name="Freeform 40"/>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4261" name="Freeform 41"/>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4262" name="Freeform 42"/>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4263" name="Freeform 43"/>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4264" name="Freeform 44"/>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4265" name="Freeform 45"/>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4266" name="Freeform 46"/>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4267" name="Freeform 47"/>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4268" name="Freeform 48"/>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4269" name="Freeform 49"/>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4270" name="Freeform 50"/>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p>
          </p:txBody>
        </p:sp>
        <p:sp>
          <p:nvSpPr>
            <p:cNvPr id="4271" name="Freeform 51"/>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4272" name="Freeform 52"/>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4273" name="Freeform 53"/>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4274" name="Freeform 54"/>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4275" name="Freeform 55"/>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4276" name="Freeform 56"/>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4277" name="Freeform 57"/>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4278" name="Freeform 58"/>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4279" name="Freeform 59"/>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4280" name="Freeform 60"/>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4281" name="Freeform 61"/>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4282" name="Freeform 62"/>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4283" name="Freeform 63"/>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4284" name="Freeform 64"/>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4285" name="Freeform 65"/>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4286" name="Freeform 66"/>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4287" name="Freeform 67"/>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4288" name="Freeform 68"/>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4289" name="Freeform 69"/>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4290" name="Freeform 70"/>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4291" name="Freeform 71"/>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4292" name="Freeform 72"/>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4293" name="Freeform 73"/>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4294" name="Freeform 74"/>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4295" name="Freeform 75"/>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4296" name="Freeform 76"/>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4297" name="Freeform 77"/>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4298" name="Freeform 78"/>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4299" name="Freeform 79"/>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4300" name="Freeform 80"/>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E8D898"/>
            </a:solidFill>
            <a:ln w="9525">
              <a:solidFill>
                <a:srgbClr val="E8D898"/>
              </a:solidFill>
              <a:prstDash val="solid"/>
              <a:round/>
              <a:headEnd/>
              <a:tailEnd/>
            </a:ln>
          </p:spPr>
          <p:txBody>
            <a:bodyPr/>
            <a:lstStyle/>
            <a:p>
              <a:endParaRPr lang="en-US"/>
            </a:p>
          </p:txBody>
        </p:sp>
        <p:sp>
          <p:nvSpPr>
            <p:cNvPr id="4301" name="Freeform 81"/>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4302" name="Freeform 82"/>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p>
          </p:txBody>
        </p:sp>
        <p:sp>
          <p:nvSpPr>
            <p:cNvPr id="4303" name="Freeform 83"/>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4304" name="Freeform 84"/>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4305" name="Freeform 85"/>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4306" name="Freeform 86"/>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4307" name="Freeform 87"/>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4308" name="Freeform 88"/>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4309" name="Freeform 89"/>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4310" name="Freeform 90"/>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4311" name="Freeform 91"/>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4312" name="Freeform 92"/>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4313" name="Freeform 93"/>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4314" name="Freeform 94"/>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4315" name="Freeform 95"/>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4316" name="Freeform 96"/>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4317" name="Freeform 97"/>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4318" name="Freeform 98"/>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4319" name="Freeform 99"/>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4320" name="Freeform 100"/>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4321" name="Freeform 101"/>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4322" name="Freeform 102"/>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4323" name="Freeform 103"/>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4324" name="Freeform 104"/>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8C00"/>
            </a:solidFill>
            <a:ln w="9525">
              <a:solidFill>
                <a:srgbClr val="FF8C00"/>
              </a:solidFill>
              <a:prstDash val="solid"/>
              <a:round/>
              <a:headEnd/>
              <a:tailEnd/>
            </a:ln>
          </p:spPr>
          <p:txBody>
            <a:bodyPr/>
            <a:lstStyle/>
            <a:p>
              <a:endParaRPr lang="en-US"/>
            </a:p>
          </p:txBody>
        </p:sp>
        <p:sp>
          <p:nvSpPr>
            <p:cNvPr id="4325" name="Freeform 105"/>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4326" name="Freeform 106"/>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4327" name="Freeform 107"/>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4328" name="Freeform 108"/>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4329" name="Freeform 109"/>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4330" name="Freeform 110"/>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4331" name="Freeform 111"/>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4332" name="Freeform 112"/>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4333" name="Freeform 113"/>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4334" name="Freeform 114"/>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4335" name="Freeform 115"/>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4336" name="Freeform 116"/>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4337" name="Freeform 117"/>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4338" name="Freeform 118"/>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4339" name="Freeform 119"/>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4340" name="Freeform 120"/>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4341" name="Freeform 121"/>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4342" name="Freeform 122"/>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4343" name="Freeform 123"/>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4344" name="Freeform 124"/>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4099" name="Group 125"/>
          <p:cNvGrpSpPr>
            <a:grpSpLocks/>
          </p:cNvGrpSpPr>
          <p:nvPr/>
        </p:nvGrpSpPr>
        <p:grpSpPr bwMode="auto">
          <a:xfrm>
            <a:off x="4648200" y="1828800"/>
            <a:ext cx="4495800" cy="3590925"/>
            <a:chOff x="1467" y="1032"/>
            <a:chExt cx="2832" cy="2262"/>
          </a:xfrm>
        </p:grpSpPr>
        <p:sp>
          <p:nvSpPr>
            <p:cNvPr id="4101" name="AutoShape 126"/>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4102" name="Rectangle 1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4103" name="Rectangle 1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4104" name="Freeform 1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AA00"/>
            </a:solidFill>
            <a:ln w="9525">
              <a:solidFill>
                <a:srgbClr val="FFAA00"/>
              </a:solidFill>
              <a:prstDash val="solid"/>
              <a:round/>
              <a:headEnd/>
              <a:tailEnd/>
            </a:ln>
          </p:spPr>
          <p:txBody>
            <a:bodyPr/>
            <a:lstStyle/>
            <a:p>
              <a:endParaRPr lang="en-US"/>
            </a:p>
          </p:txBody>
        </p:sp>
        <p:sp>
          <p:nvSpPr>
            <p:cNvPr id="4105" name="Freeform 1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4106" name="Freeform 1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4107" name="Freeform 1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4108" name="Freeform 1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AA00"/>
            </a:solidFill>
            <a:ln w="9525">
              <a:solidFill>
                <a:srgbClr val="FFAA00"/>
              </a:solidFill>
              <a:prstDash val="solid"/>
              <a:round/>
              <a:headEnd/>
              <a:tailEnd/>
            </a:ln>
          </p:spPr>
          <p:txBody>
            <a:bodyPr/>
            <a:lstStyle/>
            <a:p>
              <a:endParaRPr lang="en-US"/>
            </a:p>
          </p:txBody>
        </p:sp>
        <p:sp>
          <p:nvSpPr>
            <p:cNvPr id="4109" name="Freeform 1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4110" name="Freeform 1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4111" name="Freeform 1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4112" name="Freeform 1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4113" name="Freeform 1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4114" name="Freeform 1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4115" name="Freeform 1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4116" name="Freeform 1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4117" name="Freeform 1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4118" name="Freeform 1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E8D898"/>
            </a:solidFill>
            <a:ln w="9525">
              <a:solidFill>
                <a:srgbClr val="E8D898"/>
              </a:solidFill>
              <a:prstDash val="solid"/>
              <a:round/>
              <a:headEnd/>
              <a:tailEnd/>
            </a:ln>
          </p:spPr>
          <p:txBody>
            <a:bodyPr/>
            <a:lstStyle/>
            <a:p>
              <a:endParaRPr lang="en-US"/>
            </a:p>
          </p:txBody>
        </p:sp>
        <p:sp>
          <p:nvSpPr>
            <p:cNvPr id="4119" name="Freeform 1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4120" name="Freeform 1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FFFF"/>
            </a:solidFill>
            <a:ln w="9525">
              <a:solidFill>
                <a:srgbClr val="FFFFFF"/>
              </a:solidFill>
              <a:prstDash val="solid"/>
              <a:round/>
              <a:headEnd/>
              <a:tailEnd/>
            </a:ln>
          </p:spPr>
          <p:txBody>
            <a:bodyPr/>
            <a:lstStyle/>
            <a:p>
              <a:endParaRPr lang="en-US"/>
            </a:p>
          </p:txBody>
        </p:sp>
        <p:sp>
          <p:nvSpPr>
            <p:cNvPr id="4121" name="Freeform 1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4122" name="Freeform 1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4123" name="Freeform 1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4124" name="Freeform 1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E8D898"/>
            </a:solidFill>
            <a:ln w="9525">
              <a:solidFill>
                <a:srgbClr val="E8D898"/>
              </a:solidFill>
              <a:prstDash val="solid"/>
              <a:round/>
              <a:headEnd/>
              <a:tailEnd/>
            </a:ln>
          </p:spPr>
          <p:txBody>
            <a:bodyPr/>
            <a:lstStyle/>
            <a:p>
              <a:endParaRPr lang="en-US"/>
            </a:p>
          </p:txBody>
        </p:sp>
        <p:sp>
          <p:nvSpPr>
            <p:cNvPr id="4125" name="Freeform 1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4126" name="Freeform 1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4127" name="Freeform 1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4128" name="Freeform 1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4129" name="Freeform 1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4130" name="Freeform 1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4131" name="Freeform 1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4132" name="Freeform 1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4133" name="Freeform 1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4134" name="Freeform 1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4135" name="Freeform 1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4136" name="Freeform 1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4137" name="Freeform 1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4138" name="Freeform 1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4139" name="Freeform 1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4140" name="Freeform 1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4141" name="Freeform 1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4142" name="Freeform 1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p>
          </p:txBody>
        </p:sp>
        <p:sp>
          <p:nvSpPr>
            <p:cNvPr id="4143" name="Freeform 1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4144" name="Freeform 1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4145" name="Freeform 1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4146" name="Freeform 1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4147" name="Freeform 1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4148" name="Freeform 1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E8D898"/>
            </a:solidFill>
            <a:ln w="9525">
              <a:solidFill>
                <a:srgbClr val="E8D898"/>
              </a:solidFill>
              <a:prstDash val="solid"/>
              <a:round/>
              <a:headEnd/>
              <a:tailEnd/>
            </a:ln>
          </p:spPr>
          <p:txBody>
            <a:bodyPr/>
            <a:lstStyle/>
            <a:p>
              <a:endParaRPr lang="en-US"/>
            </a:p>
          </p:txBody>
        </p:sp>
        <p:sp>
          <p:nvSpPr>
            <p:cNvPr id="4149" name="Freeform 1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4150" name="Freeform 1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4151" name="Freeform 1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4152" name="Freeform 1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p>
          </p:txBody>
        </p:sp>
        <p:sp>
          <p:nvSpPr>
            <p:cNvPr id="4153" name="Freeform 1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4154" name="Freeform 1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E8D898"/>
            </a:solidFill>
            <a:ln w="9525">
              <a:solidFill>
                <a:srgbClr val="E8D898"/>
              </a:solidFill>
              <a:prstDash val="solid"/>
              <a:round/>
              <a:headEnd/>
              <a:tailEnd/>
            </a:ln>
          </p:spPr>
          <p:txBody>
            <a:bodyPr/>
            <a:lstStyle/>
            <a:p>
              <a:endParaRPr lang="en-US"/>
            </a:p>
          </p:txBody>
        </p:sp>
        <p:sp>
          <p:nvSpPr>
            <p:cNvPr id="4155" name="Freeform 1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4156" name="Freeform 1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4157" name="Freeform 1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4158" name="Freeform 1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4159" name="Freeform 1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4160" name="Freeform 1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4161" name="Freeform 1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4162" name="Freeform 1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p>
          </p:txBody>
        </p:sp>
        <p:sp>
          <p:nvSpPr>
            <p:cNvPr id="4163" name="Freeform 1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4164" name="Freeform 1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4165" name="Freeform 1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4166" name="Freeform 1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E8D898"/>
            </a:solidFill>
            <a:ln w="9525">
              <a:solidFill>
                <a:srgbClr val="E8D898"/>
              </a:solidFill>
              <a:prstDash val="solid"/>
              <a:round/>
              <a:headEnd/>
              <a:tailEnd/>
            </a:ln>
          </p:spPr>
          <p:txBody>
            <a:bodyPr/>
            <a:lstStyle/>
            <a:p>
              <a:endParaRPr lang="en-US"/>
            </a:p>
          </p:txBody>
        </p:sp>
        <p:sp>
          <p:nvSpPr>
            <p:cNvPr id="4167" name="Freeform 1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4168" name="Freeform 1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4169" name="Freeform 1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4170" name="Freeform 1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E8D898"/>
            </a:solidFill>
            <a:ln w="9525">
              <a:solidFill>
                <a:srgbClr val="E8D898"/>
              </a:solidFill>
              <a:prstDash val="solid"/>
              <a:round/>
              <a:headEnd/>
              <a:tailEnd/>
            </a:ln>
          </p:spPr>
          <p:txBody>
            <a:bodyPr/>
            <a:lstStyle/>
            <a:p>
              <a:endParaRPr lang="en-US"/>
            </a:p>
          </p:txBody>
        </p:sp>
        <p:sp>
          <p:nvSpPr>
            <p:cNvPr id="4171" name="Freeform 1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4172" name="Freeform 1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4173" name="Freeform 1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4174" name="Freeform 1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4175" name="Freeform 2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4176" name="Freeform 2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4177" name="Freeform 2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4178" name="Freeform 2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4179" name="Freeform 2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4180" name="Freeform 2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p>
          </p:txBody>
        </p:sp>
        <p:sp>
          <p:nvSpPr>
            <p:cNvPr id="4181" name="Freeform 2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4182" name="Freeform 2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4183" name="Freeform 2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4184" name="Freeform 2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4185" name="Freeform 2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4186" name="Freeform 2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4187" name="Freeform 2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4188" name="Freeform 2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E8D898"/>
            </a:solidFill>
            <a:ln w="9525">
              <a:solidFill>
                <a:srgbClr val="E8D898"/>
              </a:solidFill>
              <a:prstDash val="solid"/>
              <a:round/>
              <a:headEnd/>
              <a:tailEnd/>
            </a:ln>
          </p:spPr>
          <p:txBody>
            <a:bodyPr/>
            <a:lstStyle/>
            <a:p>
              <a:endParaRPr lang="en-US"/>
            </a:p>
          </p:txBody>
        </p:sp>
        <p:sp>
          <p:nvSpPr>
            <p:cNvPr id="4189" name="Freeform 2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4190" name="Freeform 2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4191" name="Freeform 2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4192" name="Freeform 2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p>
          </p:txBody>
        </p:sp>
        <p:sp>
          <p:nvSpPr>
            <p:cNvPr id="4193" name="Freeform 2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4194" name="Freeform 2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4195" name="Freeform 2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4196" name="Freeform 2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4197" name="Freeform 2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4198" name="Freeform 2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4199" name="Freeform 2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4200" name="Freeform 2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4201" name="Freeform 2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4202" name="Freeform 2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4203" name="Freeform 2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4204" name="Freeform 2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4205" name="Freeform 2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4206" name="Freeform 2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4207" name="Freeform 2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4208" name="Freeform 2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4209" name="Freeform 2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4210" name="Freeform 2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4211" name="Freeform 2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E8D898"/>
            </a:solidFill>
            <a:ln w="9525">
              <a:solidFill>
                <a:srgbClr val="E8D898"/>
              </a:solidFill>
              <a:prstDash val="solid"/>
              <a:round/>
              <a:headEnd/>
              <a:tailEnd/>
            </a:ln>
          </p:spPr>
          <p:txBody>
            <a:bodyPr/>
            <a:lstStyle/>
            <a:p>
              <a:endParaRPr lang="en-US"/>
            </a:p>
          </p:txBody>
        </p:sp>
        <p:sp>
          <p:nvSpPr>
            <p:cNvPr id="4212" name="Freeform 2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4213" name="Freeform 2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E8D898"/>
            </a:solidFill>
            <a:ln w="9525">
              <a:solidFill>
                <a:srgbClr val="E8D898"/>
              </a:solidFill>
              <a:prstDash val="solid"/>
              <a:round/>
              <a:headEnd/>
              <a:tailEnd/>
            </a:ln>
          </p:spPr>
          <p:txBody>
            <a:bodyPr/>
            <a:lstStyle/>
            <a:p>
              <a:endParaRPr lang="en-US"/>
            </a:p>
          </p:txBody>
        </p:sp>
        <p:sp>
          <p:nvSpPr>
            <p:cNvPr id="4214" name="Freeform 2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4215" name="Freeform 2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p>
          </p:txBody>
        </p:sp>
        <p:sp>
          <p:nvSpPr>
            <p:cNvPr id="4216" name="Freeform 2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4217" name="Freeform 2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4218" name="Freeform 2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4219" name="Freeform 2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4220" name="Freeform 2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4221" name="Freeform 2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4222" name="Freeform 2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4100" name="Text Box 248"/>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1995</a:t>
            </a:r>
          </a:p>
        </p:txBody>
      </p:sp>
    </p:spTree>
  </p:cSld>
  <p:clrMapOvr>
    <a:masterClrMapping/>
  </p:clrMapOvr>
  <mc:AlternateContent xmlns:mc="http://schemas.openxmlformats.org/markup-compatibility/2006" xmlns:p14="http://schemas.microsoft.com/office/powerpoint/2010/main">
    <mc:Choice Requires="p14">
      <p:transition spd="slow" p14:dur="800" advClick="0" advTm="1000">
        <p:circle/>
      </p:transition>
    </mc:Choice>
    <mc:Fallback xmlns="">
      <p:transition spd="slow" advClick="0" advTm="1000">
        <p:circle/>
      </p:transition>
    </mc:Fallback>
  </mc:AlternateContent>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9151" name="Group 137"/>
          <p:cNvGrpSpPr>
            <a:grpSpLocks noChangeAspect="1"/>
          </p:cNvGrpSpPr>
          <p:nvPr/>
        </p:nvGrpSpPr>
        <p:grpSpPr bwMode="auto">
          <a:xfrm>
            <a:off x="4638675" y="1905000"/>
            <a:ext cx="4505325" cy="3429000"/>
            <a:chOff x="1461" y="1080"/>
            <a:chExt cx="2838" cy="2160"/>
          </a:xfrm>
        </p:grpSpPr>
        <p:sp>
          <p:nvSpPr>
            <p:cNvPr id="19152" name="AutoShape 136"/>
            <p:cNvSpPr>
              <a:spLocks noChangeAspect="1" noChangeArrowheads="1" noTextEdit="1"/>
            </p:cNvSpPr>
            <p:nvPr/>
          </p:nvSpPr>
          <p:spPr bwMode="auto">
            <a:xfrm>
              <a:off x="1461" y="1080"/>
              <a:ext cx="2838"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3" name="Rectangle 138"/>
            <p:cNvSpPr>
              <a:spLocks noChangeArrowheads="1"/>
            </p:cNvSpPr>
            <p:nvPr/>
          </p:nvSpPr>
          <p:spPr bwMode="auto">
            <a:xfrm>
              <a:off x="1461" y="1080"/>
              <a:ext cx="2846" cy="216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4" name="Rectangle 139"/>
            <p:cNvSpPr>
              <a:spLocks noChangeArrowheads="1"/>
            </p:cNvSpPr>
            <p:nvPr/>
          </p:nvSpPr>
          <p:spPr bwMode="auto">
            <a:xfrm>
              <a:off x="1491" y="1141"/>
              <a:ext cx="2785" cy="204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5" name="Freeform 140"/>
            <p:cNvSpPr>
              <a:spLocks/>
            </p:cNvSpPr>
            <p:nvPr/>
          </p:nvSpPr>
          <p:spPr bwMode="auto">
            <a:xfrm>
              <a:off x="3315" y="2353"/>
              <a:ext cx="189" cy="319"/>
            </a:xfrm>
            <a:custGeom>
              <a:avLst/>
              <a:gdLst>
                <a:gd name="T0" fmla="*/ 182 w 189"/>
                <a:gd name="T1" fmla="*/ 197 h 319"/>
                <a:gd name="T2" fmla="*/ 189 w 189"/>
                <a:gd name="T3" fmla="*/ 250 h 319"/>
                <a:gd name="T4" fmla="*/ 53 w 189"/>
                <a:gd name="T5" fmla="*/ 265 h 319"/>
                <a:gd name="T6" fmla="*/ 61 w 189"/>
                <a:gd name="T7" fmla="*/ 303 h 319"/>
                <a:gd name="T8" fmla="*/ 61 w 189"/>
                <a:gd name="T9" fmla="*/ 311 h 319"/>
                <a:gd name="T10" fmla="*/ 31 w 189"/>
                <a:gd name="T11" fmla="*/ 319 h 319"/>
                <a:gd name="T12" fmla="*/ 46 w 189"/>
                <a:gd name="T13" fmla="*/ 311 h 319"/>
                <a:gd name="T14" fmla="*/ 31 w 189"/>
                <a:gd name="T15" fmla="*/ 288 h 319"/>
                <a:gd name="T16" fmla="*/ 23 w 189"/>
                <a:gd name="T17" fmla="*/ 311 h 319"/>
                <a:gd name="T18" fmla="*/ 8 w 189"/>
                <a:gd name="T19" fmla="*/ 311 h 319"/>
                <a:gd name="T20" fmla="*/ 0 w 189"/>
                <a:gd name="T21" fmla="*/ 212 h 319"/>
                <a:gd name="T22" fmla="*/ 0 w 189"/>
                <a:gd name="T23" fmla="*/ 15 h 319"/>
                <a:gd name="T24" fmla="*/ 129 w 189"/>
                <a:gd name="T25" fmla="*/ 0 h 319"/>
                <a:gd name="T26" fmla="*/ 167 w 189"/>
                <a:gd name="T27" fmla="*/ 137 h 319"/>
                <a:gd name="T28" fmla="*/ 189 w 189"/>
                <a:gd name="T29" fmla="*/ 175 h 319"/>
                <a:gd name="T30" fmla="*/ 182 w 189"/>
                <a:gd name="T31" fmla="*/ 19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9" h="319">
                  <a:moveTo>
                    <a:pt x="182" y="197"/>
                  </a:moveTo>
                  <a:lnTo>
                    <a:pt x="189" y="250"/>
                  </a:lnTo>
                  <a:lnTo>
                    <a:pt x="53" y="265"/>
                  </a:lnTo>
                  <a:lnTo>
                    <a:pt x="61" y="303"/>
                  </a:lnTo>
                  <a:lnTo>
                    <a:pt x="61" y="311"/>
                  </a:lnTo>
                  <a:lnTo>
                    <a:pt x="31" y="319"/>
                  </a:lnTo>
                  <a:lnTo>
                    <a:pt x="46" y="311"/>
                  </a:lnTo>
                  <a:lnTo>
                    <a:pt x="31" y="288"/>
                  </a:lnTo>
                  <a:lnTo>
                    <a:pt x="23" y="311"/>
                  </a:lnTo>
                  <a:lnTo>
                    <a:pt x="8" y="311"/>
                  </a:lnTo>
                  <a:lnTo>
                    <a:pt x="0" y="212"/>
                  </a:lnTo>
                  <a:lnTo>
                    <a:pt x="0" y="15"/>
                  </a:lnTo>
                  <a:lnTo>
                    <a:pt x="129" y="0"/>
                  </a:lnTo>
                  <a:lnTo>
                    <a:pt x="167" y="137"/>
                  </a:lnTo>
                  <a:lnTo>
                    <a:pt x="189" y="175"/>
                  </a:lnTo>
                  <a:lnTo>
                    <a:pt x="182"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6" name="Freeform 141"/>
            <p:cNvSpPr>
              <a:spLocks/>
            </p:cNvSpPr>
            <p:nvPr/>
          </p:nvSpPr>
          <p:spPr bwMode="auto">
            <a:xfrm>
              <a:off x="3315" y="2353"/>
              <a:ext cx="189" cy="319"/>
            </a:xfrm>
            <a:custGeom>
              <a:avLst/>
              <a:gdLst>
                <a:gd name="T0" fmla="*/ 182 w 189"/>
                <a:gd name="T1" fmla="*/ 197 h 319"/>
                <a:gd name="T2" fmla="*/ 189 w 189"/>
                <a:gd name="T3" fmla="*/ 250 h 319"/>
                <a:gd name="T4" fmla="*/ 53 w 189"/>
                <a:gd name="T5" fmla="*/ 265 h 319"/>
                <a:gd name="T6" fmla="*/ 61 w 189"/>
                <a:gd name="T7" fmla="*/ 303 h 319"/>
                <a:gd name="T8" fmla="*/ 61 w 189"/>
                <a:gd name="T9" fmla="*/ 311 h 319"/>
                <a:gd name="T10" fmla="*/ 31 w 189"/>
                <a:gd name="T11" fmla="*/ 319 h 319"/>
                <a:gd name="T12" fmla="*/ 46 w 189"/>
                <a:gd name="T13" fmla="*/ 311 h 319"/>
                <a:gd name="T14" fmla="*/ 31 w 189"/>
                <a:gd name="T15" fmla="*/ 288 h 319"/>
                <a:gd name="T16" fmla="*/ 23 w 189"/>
                <a:gd name="T17" fmla="*/ 311 h 319"/>
                <a:gd name="T18" fmla="*/ 8 w 189"/>
                <a:gd name="T19" fmla="*/ 311 h 319"/>
                <a:gd name="T20" fmla="*/ 0 w 189"/>
                <a:gd name="T21" fmla="*/ 212 h 319"/>
                <a:gd name="T22" fmla="*/ 0 w 189"/>
                <a:gd name="T23" fmla="*/ 15 h 319"/>
                <a:gd name="T24" fmla="*/ 129 w 189"/>
                <a:gd name="T25" fmla="*/ 0 h 319"/>
                <a:gd name="T26" fmla="*/ 167 w 189"/>
                <a:gd name="T27" fmla="*/ 137 h 319"/>
                <a:gd name="T28" fmla="*/ 189 w 189"/>
                <a:gd name="T29" fmla="*/ 175 h 319"/>
                <a:gd name="T30" fmla="*/ 182 w 189"/>
                <a:gd name="T31" fmla="*/ 197 h 319"/>
                <a:gd name="T32" fmla="*/ 182 w 189"/>
                <a:gd name="T33" fmla="*/ 20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9">
                  <a:moveTo>
                    <a:pt x="182" y="197"/>
                  </a:moveTo>
                  <a:lnTo>
                    <a:pt x="189" y="250"/>
                  </a:lnTo>
                  <a:lnTo>
                    <a:pt x="53" y="265"/>
                  </a:lnTo>
                  <a:lnTo>
                    <a:pt x="61" y="303"/>
                  </a:lnTo>
                  <a:lnTo>
                    <a:pt x="61" y="311"/>
                  </a:lnTo>
                  <a:lnTo>
                    <a:pt x="31" y="319"/>
                  </a:lnTo>
                  <a:lnTo>
                    <a:pt x="46" y="311"/>
                  </a:lnTo>
                  <a:lnTo>
                    <a:pt x="31" y="288"/>
                  </a:lnTo>
                  <a:lnTo>
                    <a:pt x="23" y="311"/>
                  </a:lnTo>
                  <a:lnTo>
                    <a:pt x="8" y="311"/>
                  </a:lnTo>
                  <a:lnTo>
                    <a:pt x="0" y="212"/>
                  </a:lnTo>
                  <a:lnTo>
                    <a:pt x="0" y="15"/>
                  </a:lnTo>
                  <a:lnTo>
                    <a:pt x="129" y="0"/>
                  </a:lnTo>
                  <a:lnTo>
                    <a:pt x="167" y="137"/>
                  </a:lnTo>
                  <a:lnTo>
                    <a:pt x="189" y="175"/>
                  </a:lnTo>
                  <a:lnTo>
                    <a:pt x="182" y="197"/>
                  </a:lnTo>
                  <a:lnTo>
                    <a:pt x="182"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57" name="Freeform 142"/>
            <p:cNvSpPr>
              <a:spLocks/>
            </p:cNvSpPr>
            <p:nvPr/>
          </p:nvSpPr>
          <p:spPr bwMode="auto">
            <a:xfrm>
              <a:off x="1552" y="2520"/>
              <a:ext cx="530" cy="470"/>
            </a:xfrm>
            <a:custGeom>
              <a:avLst/>
              <a:gdLst>
                <a:gd name="T0" fmla="*/ 0 w 530"/>
                <a:gd name="T1" fmla="*/ 265 h 470"/>
                <a:gd name="T2" fmla="*/ 0 w 530"/>
                <a:gd name="T3" fmla="*/ 273 h 470"/>
                <a:gd name="T4" fmla="*/ 30 w 530"/>
                <a:gd name="T5" fmla="*/ 296 h 470"/>
                <a:gd name="T6" fmla="*/ 23 w 530"/>
                <a:gd name="T7" fmla="*/ 326 h 470"/>
                <a:gd name="T8" fmla="*/ 45 w 530"/>
                <a:gd name="T9" fmla="*/ 311 h 470"/>
                <a:gd name="T10" fmla="*/ 45 w 530"/>
                <a:gd name="T11" fmla="*/ 364 h 470"/>
                <a:gd name="T12" fmla="*/ 83 w 530"/>
                <a:gd name="T13" fmla="*/ 371 h 470"/>
                <a:gd name="T14" fmla="*/ 98 w 530"/>
                <a:gd name="T15" fmla="*/ 371 h 470"/>
                <a:gd name="T16" fmla="*/ 98 w 530"/>
                <a:gd name="T17" fmla="*/ 409 h 470"/>
                <a:gd name="T18" fmla="*/ 60 w 530"/>
                <a:gd name="T19" fmla="*/ 447 h 470"/>
                <a:gd name="T20" fmla="*/ 7 w 530"/>
                <a:gd name="T21" fmla="*/ 470 h 470"/>
                <a:gd name="T22" fmla="*/ 68 w 530"/>
                <a:gd name="T23" fmla="*/ 455 h 470"/>
                <a:gd name="T24" fmla="*/ 83 w 530"/>
                <a:gd name="T25" fmla="*/ 432 h 470"/>
                <a:gd name="T26" fmla="*/ 159 w 530"/>
                <a:gd name="T27" fmla="*/ 386 h 470"/>
                <a:gd name="T28" fmla="*/ 159 w 530"/>
                <a:gd name="T29" fmla="*/ 349 h 470"/>
                <a:gd name="T30" fmla="*/ 204 w 530"/>
                <a:gd name="T31" fmla="*/ 265 h 470"/>
                <a:gd name="T32" fmla="*/ 219 w 530"/>
                <a:gd name="T33" fmla="*/ 288 h 470"/>
                <a:gd name="T34" fmla="*/ 227 w 530"/>
                <a:gd name="T35" fmla="*/ 303 h 470"/>
                <a:gd name="T36" fmla="*/ 189 w 530"/>
                <a:gd name="T37" fmla="*/ 356 h 470"/>
                <a:gd name="T38" fmla="*/ 242 w 530"/>
                <a:gd name="T39" fmla="*/ 288 h 470"/>
                <a:gd name="T40" fmla="*/ 265 w 530"/>
                <a:gd name="T41" fmla="*/ 296 h 470"/>
                <a:gd name="T42" fmla="*/ 295 w 530"/>
                <a:gd name="T43" fmla="*/ 318 h 470"/>
                <a:gd name="T44" fmla="*/ 356 w 530"/>
                <a:gd name="T45" fmla="*/ 311 h 470"/>
                <a:gd name="T46" fmla="*/ 356 w 530"/>
                <a:gd name="T47" fmla="*/ 326 h 470"/>
                <a:gd name="T48" fmla="*/ 378 w 530"/>
                <a:gd name="T49" fmla="*/ 318 h 470"/>
                <a:gd name="T50" fmla="*/ 409 w 530"/>
                <a:gd name="T51" fmla="*/ 349 h 470"/>
                <a:gd name="T52" fmla="*/ 401 w 530"/>
                <a:gd name="T53" fmla="*/ 326 h 470"/>
                <a:gd name="T54" fmla="*/ 416 w 530"/>
                <a:gd name="T55" fmla="*/ 311 h 470"/>
                <a:gd name="T56" fmla="*/ 461 w 530"/>
                <a:gd name="T57" fmla="*/ 364 h 470"/>
                <a:gd name="T58" fmla="*/ 492 w 530"/>
                <a:gd name="T59" fmla="*/ 402 h 470"/>
                <a:gd name="T60" fmla="*/ 522 w 530"/>
                <a:gd name="T61" fmla="*/ 417 h 470"/>
                <a:gd name="T62" fmla="*/ 522 w 530"/>
                <a:gd name="T63" fmla="*/ 386 h 470"/>
                <a:gd name="T64" fmla="*/ 416 w 530"/>
                <a:gd name="T65" fmla="*/ 303 h 470"/>
                <a:gd name="T66" fmla="*/ 386 w 530"/>
                <a:gd name="T67" fmla="*/ 311 h 470"/>
                <a:gd name="T68" fmla="*/ 363 w 530"/>
                <a:gd name="T69" fmla="*/ 303 h 470"/>
                <a:gd name="T70" fmla="*/ 287 w 530"/>
                <a:gd name="T71" fmla="*/ 30 h 470"/>
                <a:gd name="T72" fmla="*/ 151 w 530"/>
                <a:gd name="T73" fmla="*/ 0 h 470"/>
                <a:gd name="T74" fmla="*/ 136 w 530"/>
                <a:gd name="T75" fmla="*/ 0 h 470"/>
                <a:gd name="T76" fmla="*/ 106 w 530"/>
                <a:gd name="T77" fmla="*/ 23 h 470"/>
                <a:gd name="T78" fmla="*/ 91 w 530"/>
                <a:gd name="T79" fmla="*/ 23 h 470"/>
                <a:gd name="T80" fmla="*/ 83 w 530"/>
                <a:gd name="T81" fmla="*/ 30 h 470"/>
                <a:gd name="T82" fmla="*/ 38 w 530"/>
                <a:gd name="T83" fmla="*/ 53 h 470"/>
                <a:gd name="T84" fmla="*/ 60 w 530"/>
                <a:gd name="T85" fmla="*/ 114 h 470"/>
                <a:gd name="T86" fmla="*/ 76 w 530"/>
                <a:gd name="T87" fmla="*/ 129 h 470"/>
                <a:gd name="T88" fmla="*/ 76 w 530"/>
                <a:gd name="T89" fmla="*/ 152 h 470"/>
                <a:gd name="T90" fmla="*/ 0 w 530"/>
                <a:gd name="T91" fmla="*/ 144 h 470"/>
                <a:gd name="T92" fmla="*/ 15 w 530"/>
                <a:gd name="T93" fmla="*/ 159 h 470"/>
                <a:gd name="T94" fmla="*/ 53 w 530"/>
                <a:gd name="T95" fmla="*/ 182 h 470"/>
                <a:gd name="T96" fmla="*/ 83 w 530"/>
                <a:gd name="T97" fmla="*/ 182 h 470"/>
                <a:gd name="T98" fmla="*/ 38 w 530"/>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0">
                  <a:moveTo>
                    <a:pt x="38" y="235"/>
                  </a:moveTo>
                  <a:lnTo>
                    <a:pt x="0" y="265"/>
                  </a:lnTo>
                  <a:lnTo>
                    <a:pt x="15" y="265"/>
                  </a:lnTo>
                  <a:lnTo>
                    <a:pt x="0" y="273"/>
                  </a:lnTo>
                  <a:lnTo>
                    <a:pt x="7" y="288"/>
                  </a:lnTo>
                  <a:lnTo>
                    <a:pt x="30" y="296"/>
                  </a:lnTo>
                  <a:lnTo>
                    <a:pt x="15" y="311"/>
                  </a:lnTo>
                  <a:lnTo>
                    <a:pt x="23" y="326"/>
                  </a:lnTo>
                  <a:lnTo>
                    <a:pt x="30" y="333"/>
                  </a:lnTo>
                  <a:lnTo>
                    <a:pt x="45" y="311"/>
                  </a:lnTo>
                  <a:lnTo>
                    <a:pt x="53" y="349"/>
                  </a:lnTo>
                  <a:lnTo>
                    <a:pt x="45" y="364"/>
                  </a:lnTo>
                  <a:lnTo>
                    <a:pt x="68" y="349"/>
                  </a:lnTo>
                  <a:lnTo>
                    <a:pt x="83" y="371"/>
                  </a:lnTo>
                  <a:lnTo>
                    <a:pt x="91" y="356"/>
                  </a:lnTo>
                  <a:lnTo>
                    <a:pt x="98" y="371"/>
                  </a:lnTo>
                  <a:lnTo>
                    <a:pt x="121" y="356"/>
                  </a:lnTo>
                  <a:lnTo>
                    <a:pt x="98" y="409"/>
                  </a:lnTo>
                  <a:lnTo>
                    <a:pt x="60" y="432"/>
                  </a:lnTo>
                  <a:lnTo>
                    <a:pt x="60" y="447"/>
                  </a:lnTo>
                  <a:lnTo>
                    <a:pt x="38" y="440"/>
                  </a:lnTo>
                  <a:lnTo>
                    <a:pt x="7" y="470"/>
                  </a:lnTo>
                  <a:lnTo>
                    <a:pt x="38" y="447"/>
                  </a:lnTo>
                  <a:lnTo>
                    <a:pt x="68" y="455"/>
                  </a:lnTo>
                  <a:lnTo>
                    <a:pt x="83" y="447"/>
                  </a:lnTo>
                  <a:lnTo>
                    <a:pt x="83" y="432"/>
                  </a:lnTo>
                  <a:lnTo>
                    <a:pt x="98" y="432"/>
                  </a:lnTo>
                  <a:lnTo>
                    <a:pt x="159" y="386"/>
                  </a:lnTo>
                  <a:lnTo>
                    <a:pt x="166" y="364"/>
                  </a:lnTo>
                  <a:lnTo>
                    <a:pt x="159" y="349"/>
                  </a:lnTo>
                  <a:lnTo>
                    <a:pt x="204" y="296"/>
                  </a:lnTo>
                  <a:lnTo>
                    <a:pt x="204" y="265"/>
                  </a:lnTo>
                  <a:lnTo>
                    <a:pt x="204" y="296"/>
                  </a:lnTo>
                  <a:lnTo>
                    <a:pt x="219" y="288"/>
                  </a:lnTo>
                  <a:lnTo>
                    <a:pt x="212" y="296"/>
                  </a:lnTo>
                  <a:lnTo>
                    <a:pt x="227" y="303"/>
                  </a:lnTo>
                  <a:lnTo>
                    <a:pt x="197" y="311"/>
                  </a:lnTo>
                  <a:lnTo>
                    <a:pt x="189" y="356"/>
                  </a:lnTo>
                  <a:lnTo>
                    <a:pt x="234" y="326"/>
                  </a:lnTo>
                  <a:lnTo>
                    <a:pt x="242" y="288"/>
                  </a:lnTo>
                  <a:lnTo>
                    <a:pt x="242" y="303"/>
                  </a:lnTo>
                  <a:lnTo>
                    <a:pt x="265" y="296"/>
                  </a:lnTo>
                  <a:lnTo>
                    <a:pt x="257" y="303"/>
                  </a:lnTo>
                  <a:lnTo>
                    <a:pt x="295" y="318"/>
                  </a:lnTo>
                  <a:lnTo>
                    <a:pt x="348" y="318"/>
                  </a:lnTo>
                  <a:lnTo>
                    <a:pt x="356" y="311"/>
                  </a:lnTo>
                  <a:lnTo>
                    <a:pt x="363" y="311"/>
                  </a:lnTo>
                  <a:lnTo>
                    <a:pt x="356" y="326"/>
                  </a:lnTo>
                  <a:lnTo>
                    <a:pt x="378" y="333"/>
                  </a:lnTo>
                  <a:lnTo>
                    <a:pt x="378" y="318"/>
                  </a:lnTo>
                  <a:lnTo>
                    <a:pt x="378" y="333"/>
                  </a:lnTo>
                  <a:lnTo>
                    <a:pt x="409" y="349"/>
                  </a:lnTo>
                  <a:lnTo>
                    <a:pt x="416" y="341"/>
                  </a:lnTo>
                  <a:lnTo>
                    <a:pt x="401" y="326"/>
                  </a:lnTo>
                  <a:lnTo>
                    <a:pt x="431" y="341"/>
                  </a:lnTo>
                  <a:lnTo>
                    <a:pt x="416" y="311"/>
                  </a:lnTo>
                  <a:lnTo>
                    <a:pt x="431" y="341"/>
                  </a:lnTo>
                  <a:lnTo>
                    <a:pt x="461" y="364"/>
                  </a:lnTo>
                  <a:lnTo>
                    <a:pt x="499" y="386"/>
                  </a:lnTo>
                  <a:lnTo>
                    <a:pt x="492" y="402"/>
                  </a:lnTo>
                  <a:lnTo>
                    <a:pt x="507" y="386"/>
                  </a:lnTo>
                  <a:lnTo>
                    <a:pt x="522" y="417"/>
                  </a:lnTo>
                  <a:lnTo>
                    <a:pt x="530" y="409"/>
                  </a:lnTo>
                  <a:lnTo>
                    <a:pt x="522" y="386"/>
                  </a:lnTo>
                  <a:lnTo>
                    <a:pt x="492" y="379"/>
                  </a:lnTo>
                  <a:lnTo>
                    <a:pt x="416" y="303"/>
                  </a:lnTo>
                  <a:lnTo>
                    <a:pt x="393" y="333"/>
                  </a:lnTo>
                  <a:lnTo>
                    <a:pt x="386" y="311"/>
                  </a:lnTo>
                  <a:lnTo>
                    <a:pt x="371" y="318"/>
                  </a:lnTo>
                  <a:lnTo>
                    <a:pt x="363" y="303"/>
                  </a:lnTo>
                  <a:lnTo>
                    <a:pt x="340" y="303"/>
                  </a:lnTo>
                  <a:lnTo>
                    <a:pt x="287" y="30"/>
                  </a:lnTo>
                  <a:lnTo>
                    <a:pt x="181" y="23"/>
                  </a:lnTo>
                  <a:lnTo>
                    <a:pt x="151" y="0"/>
                  </a:lnTo>
                  <a:lnTo>
                    <a:pt x="151" y="15"/>
                  </a:lnTo>
                  <a:lnTo>
                    <a:pt x="136" y="0"/>
                  </a:lnTo>
                  <a:lnTo>
                    <a:pt x="106" y="8"/>
                  </a:lnTo>
                  <a:lnTo>
                    <a:pt x="106" y="23"/>
                  </a:lnTo>
                  <a:lnTo>
                    <a:pt x="106" y="15"/>
                  </a:lnTo>
                  <a:lnTo>
                    <a:pt x="91" y="23"/>
                  </a:lnTo>
                  <a:lnTo>
                    <a:pt x="91" y="30"/>
                  </a:lnTo>
                  <a:lnTo>
                    <a:pt x="83" y="30"/>
                  </a:lnTo>
                  <a:lnTo>
                    <a:pt x="60" y="53"/>
                  </a:lnTo>
                  <a:lnTo>
                    <a:pt x="38" y="53"/>
                  </a:lnTo>
                  <a:lnTo>
                    <a:pt x="30" y="68"/>
                  </a:lnTo>
                  <a:lnTo>
                    <a:pt x="60" y="114"/>
                  </a:lnTo>
                  <a:lnTo>
                    <a:pt x="98" y="136"/>
                  </a:lnTo>
                  <a:lnTo>
                    <a:pt x="76" y="129"/>
                  </a:lnTo>
                  <a:lnTo>
                    <a:pt x="83" y="144"/>
                  </a:lnTo>
                  <a:lnTo>
                    <a:pt x="76" y="152"/>
                  </a:lnTo>
                  <a:lnTo>
                    <a:pt x="45" y="121"/>
                  </a:lnTo>
                  <a:lnTo>
                    <a:pt x="0" y="144"/>
                  </a:lnTo>
                  <a:lnTo>
                    <a:pt x="23" y="159"/>
                  </a:lnTo>
                  <a:lnTo>
                    <a:pt x="15" y="159"/>
                  </a:lnTo>
                  <a:lnTo>
                    <a:pt x="15" y="182"/>
                  </a:lnTo>
                  <a:lnTo>
                    <a:pt x="53" y="182"/>
                  </a:lnTo>
                  <a:lnTo>
                    <a:pt x="60" y="197"/>
                  </a:lnTo>
                  <a:lnTo>
                    <a:pt x="83" y="182"/>
                  </a:lnTo>
                  <a:lnTo>
                    <a:pt x="76" y="220"/>
                  </a:lnTo>
                  <a:lnTo>
                    <a:pt x="38" y="235"/>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0" name="Freeform 143"/>
            <p:cNvSpPr>
              <a:spLocks/>
            </p:cNvSpPr>
            <p:nvPr/>
          </p:nvSpPr>
          <p:spPr bwMode="auto">
            <a:xfrm>
              <a:off x="1552" y="2520"/>
              <a:ext cx="530" cy="470"/>
            </a:xfrm>
            <a:custGeom>
              <a:avLst/>
              <a:gdLst>
                <a:gd name="T0" fmla="*/ 0 w 530"/>
                <a:gd name="T1" fmla="*/ 265 h 470"/>
                <a:gd name="T2" fmla="*/ 0 w 530"/>
                <a:gd name="T3" fmla="*/ 273 h 470"/>
                <a:gd name="T4" fmla="*/ 30 w 530"/>
                <a:gd name="T5" fmla="*/ 296 h 470"/>
                <a:gd name="T6" fmla="*/ 23 w 530"/>
                <a:gd name="T7" fmla="*/ 326 h 470"/>
                <a:gd name="T8" fmla="*/ 45 w 530"/>
                <a:gd name="T9" fmla="*/ 311 h 470"/>
                <a:gd name="T10" fmla="*/ 45 w 530"/>
                <a:gd name="T11" fmla="*/ 364 h 470"/>
                <a:gd name="T12" fmla="*/ 83 w 530"/>
                <a:gd name="T13" fmla="*/ 371 h 470"/>
                <a:gd name="T14" fmla="*/ 98 w 530"/>
                <a:gd name="T15" fmla="*/ 371 h 470"/>
                <a:gd name="T16" fmla="*/ 98 w 530"/>
                <a:gd name="T17" fmla="*/ 409 h 470"/>
                <a:gd name="T18" fmla="*/ 60 w 530"/>
                <a:gd name="T19" fmla="*/ 447 h 470"/>
                <a:gd name="T20" fmla="*/ 7 w 530"/>
                <a:gd name="T21" fmla="*/ 470 h 470"/>
                <a:gd name="T22" fmla="*/ 68 w 530"/>
                <a:gd name="T23" fmla="*/ 455 h 470"/>
                <a:gd name="T24" fmla="*/ 83 w 530"/>
                <a:gd name="T25" fmla="*/ 432 h 470"/>
                <a:gd name="T26" fmla="*/ 159 w 530"/>
                <a:gd name="T27" fmla="*/ 386 h 470"/>
                <a:gd name="T28" fmla="*/ 159 w 530"/>
                <a:gd name="T29" fmla="*/ 349 h 470"/>
                <a:gd name="T30" fmla="*/ 204 w 530"/>
                <a:gd name="T31" fmla="*/ 265 h 470"/>
                <a:gd name="T32" fmla="*/ 219 w 530"/>
                <a:gd name="T33" fmla="*/ 288 h 470"/>
                <a:gd name="T34" fmla="*/ 227 w 530"/>
                <a:gd name="T35" fmla="*/ 303 h 470"/>
                <a:gd name="T36" fmla="*/ 189 w 530"/>
                <a:gd name="T37" fmla="*/ 356 h 470"/>
                <a:gd name="T38" fmla="*/ 242 w 530"/>
                <a:gd name="T39" fmla="*/ 288 h 470"/>
                <a:gd name="T40" fmla="*/ 265 w 530"/>
                <a:gd name="T41" fmla="*/ 296 h 470"/>
                <a:gd name="T42" fmla="*/ 295 w 530"/>
                <a:gd name="T43" fmla="*/ 318 h 470"/>
                <a:gd name="T44" fmla="*/ 356 w 530"/>
                <a:gd name="T45" fmla="*/ 311 h 470"/>
                <a:gd name="T46" fmla="*/ 356 w 530"/>
                <a:gd name="T47" fmla="*/ 326 h 470"/>
                <a:gd name="T48" fmla="*/ 378 w 530"/>
                <a:gd name="T49" fmla="*/ 318 h 470"/>
                <a:gd name="T50" fmla="*/ 409 w 530"/>
                <a:gd name="T51" fmla="*/ 349 h 470"/>
                <a:gd name="T52" fmla="*/ 401 w 530"/>
                <a:gd name="T53" fmla="*/ 326 h 470"/>
                <a:gd name="T54" fmla="*/ 416 w 530"/>
                <a:gd name="T55" fmla="*/ 311 h 470"/>
                <a:gd name="T56" fmla="*/ 461 w 530"/>
                <a:gd name="T57" fmla="*/ 364 h 470"/>
                <a:gd name="T58" fmla="*/ 492 w 530"/>
                <a:gd name="T59" fmla="*/ 402 h 470"/>
                <a:gd name="T60" fmla="*/ 522 w 530"/>
                <a:gd name="T61" fmla="*/ 417 h 470"/>
                <a:gd name="T62" fmla="*/ 522 w 530"/>
                <a:gd name="T63" fmla="*/ 386 h 470"/>
                <a:gd name="T64" fmla="*/ 416 w 530"/>
                <a:gd name="T65" fmla="*/ 303 h 470"/>
                <a:gd name="T66" fmla="*/ 386 w 530"/>
                <a:gd name="T67" fmla="*/ 311 h 470"/>
                <a:gd name="T68" fmla="*/ 363 w 530"/>
                <a:gd name="T69" fmla="*/ 303 h 470"/>
                <a:gd name="T70" fmla="*/ 287 w 530"/>
                <a:gd name="T71" fmla="*/ 30 h 470"/>
                <a:gd name="T72" fmla="*/ 151 w 530"/>
                <a:gd name="T73" fmla="*/ 0 h 470"/>
                <a:gd name="T74" fmla="*/ 136 w 530"/>
                <a:gd name="T75" fmla="*/ 0 h 470"/>
                <a:gd name="T76" fmla="*/ 106 w 530"/>
                <a:gd name="T77" fmla="*/ 23 h 470"/>
                <a:gd name="T78" fmla="*/ 91 w 530"/>
                <a:gd name="T79" fmla="*/ 23 h 470"/>
                <a:gd name="T80" fmla="*/ 83 w 530"/>
                <a:gd name="T81" fmla="*/ 30 h 470"/>
                <a:gd name="T82" fmla="*/ 38 w 530"/>
                <a:gd name="T83" fmla="*/ 53 h 470"/>
                <a:gd name="T84" fmla="*/ 60 w 530"/>
                <a:gd name="T85" fmla="*/ 114 h 470"/>
                <a:gd name="T86" fmla="*/ 76 w 530"/>
                <a:gd name="T87" fmla="*/ 129 h 470"/>
                <a:gd name="T88" fmla="*/ 76 w 530"/>
                <a:gd name="T89" fmla="*/ 152 h 470"/>
                <a:gd name="T90" fmla="*/ 0 w 530"/>
                <a:gd name="T91" fmla="*/ 144 h 470"/>
                <a:gd name="T92" fmla="*/ 15 w 530"/>
                <a:gd name="T93" fmla="*/ 159 h 470"/>
                <a:gd name="T94" fmla="*/ 53 w 530"/>
                <a:gd name="T95" fmla="*/ 182 h 470"/>
                <a:gd name="T96" fmla="*/ 83 w 530"/>
                <a:gd name="T97" fmla="*/ 182 h 470"/>
                <a:gd name="T98" fmla="*/ 38 w 530"/>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0">
                  <a:moveTo>
                    <a:pt x="38" y="235"/>
                  </a:moveTo>
                  <a:lnTo>
                    <a:pt x="0" y="265"/>
                  </a:lnTo>
                  <a:lnTo>
                    <a:pt x="15" y="265"/>
                  </a:lnTo>
                  <a:lnTo>
                    <a:pt x="0" y="273"/>
                  </a:lnTo>
                  <a:lnTo>
                    <a:pt x="7" y="288"/>
                  </a:lnTo>
                  <a:lnTo>
                    <a:pt x="30" y="296"/>
                  </a:lnTo>
                  <a:lnTo>
                    <a:pt x="15" y="311"/>
                  </a:lnTo>
                  <a:lnTo>
                    <a:pt x="23" y="326"/>
                  </a:lnTo>
                  <a:lnTo>
                    <a:pt x="30" y="333"/>
                  </a:lnTo>
                  <a:lnTo>
                    <a:pt x="45" y="311"/>
                  </a:lnTo>
                  <a:lnTo>
                    <a:pt x="53" y="349"/>
                  </a:lnTo>
                  <a:lnTo>
                    <a:pt x="45" y="364"/>
                  </a:lnTo>
                  <a:lnTo>
                    <a:pt x="68" y="349"/>
                  </a:lnTo>
                  <a:lnTo>
                    <a:pt x="83" y="371"/>
                  </a:lnTo>
                  <a:lnTo>
                    <a:pt x="91" y="356"/>
                  </a:lnTo>
                  <a:lnTo>
                    <a:pt x="98" y="371"/>
                  </a:lnTo>
                  <a:lnTo>
                    <a:pt x="121" y="356"/>
                  </a:lnTo>
                  <a:lnTo>
                    <a:pt x="98" y="409"/>
                  </a:lnTo>
                  <a:lnTo>
                    <a:pt x="60" y="432"/>
                  </a:lnTo>
                  <a:lnTo>
                    <a:pt x="60" y="447"/>
                  </a:lnTo>
                  <a:lnTo>
                    <a:pt x="38" y="440"/>
                  </a:lnTo>
                  <a:lnTo>
                    <a:pt x="7" y="470"/>
                  </a:lnTo>
                  <a:lnTo>
                    <a:pt x="38" y="447"/>
                  </a:lnTo>
                  <a:lnTo>
                    <a:pt x="68" y="455"/>
                  </a:lnTo>
                  <a:lnTo>
                    <a:pt x="83" y="447"/>
                  </a:lnTo>
                  <a:lnTo>
                    <a:pt x="83" y="432"/>
                  </a:lnTo>
                  <a:lnTo>
                    <a:pt x="98" y="432"/>
                  </a:lnTo>
                  <a:lnTo>
                    <a:pt x="159" y="386"/>
                  </a:lnTo>
                  <a:lnTo>
                    <a:pt x="166" y="364"/>
                  </a:lnTo>
                  <a:lnTo>
                    <a:pt x="159" y="349"/>
                  </a:lnTo>
                  <a:lnTo>
                    <a:pt x="204" y="296"/>
                  </a:lnTo>
                  <a:lnTo>
                    <a:pt x="204" y="265"/>
                  </a:lnTo>
                  <a:lnTo>
                    <a:pt x="204" y="296"/>
                  </a:lnTo>
                  <a:lnTo>
                    <a:pt x="219" y="288"/>
                  </a:lnTo>
                  <a:lnTo>
                    <a:pt x="212" y="296"/>
                  </a:lnTo>
                  <a:lnTo>
                    <a:pt x="227" y="303"/>
                  </a:lnTo>
                  <a:lnTo>
                    <a:pt x="197" y="311"/>
                  </a:lnTo>
                  <a:lnTo>
                    <a:pt x="189" y="356"/>
                  </a:lnTo>
                  <a:lnTo>
                    <a:pt x="234" y="326"/>
                  </a:lnTo>
                  <a:lnTo>
                    <a:pt x="242" y="288"/>
                  </a:lnTo>
                  <a:lnTo>
                    <a:pt x="242" y="303"/>
                  </a:lnTo>
                  <a:lnTo>
                    <a:pt x="265" y="296"/>
                  </a:lnTo>
                  <a:lnTo>
                    <a:pt x="257" y="303"/>
                  </a:lnTo>
                  <a:lnTo>
                    <a:pt x="295" y="318"/>
                  </a:lnTo>
                  <a:lnTo>
                    <a:pt x="348" y="318"/>
                  </a:lnTo>
                  <a:lnTo>
                    <a:pt x="356" y="311"/>
                  </a:lnTo>
                  <a:lnTo>
                    <a:pt x="363" y="311"/>
                  </a:lnTo>
                  <a:lnTo>
                    <a:pt x="356" y="326"/>
                  </a:lnTo>
                  <a:lnTo>
                    <a:pt x="378" y="333"/>
                  </a:lnTo>
                  <a:lnTo>
                    <a:pt x="378" y="318"/>
                  </a:lnTo>
                  <a:lnTo>
                    <a:pt x="378" y="333"/>
                  </a:lnTo>
                  <a:lnTo>
                    <a:pt x="409" y="349"/>
                  </a:lnTo>
                  <a:lnTo>
                    <a:pt x="416" y="341"/>
                  </a:lnTo>
                  <a:lnTo>
                    <a:pt x="401" y="326"/>
                  </a:lnTo>
                  <a:lnTo>
                    <a:pt x="431" y="341"/>
                  </a:lnTo>
                  <a:lnTo>
                    <a:pt x="416" y="311"/>
                  </a:lnTo>
                  <a:lnTo>
                    <a:pt x="431" y="341"/>
                  </a:lnTo>
                  <a:lnTo>
                    <a:pt x="461" y="364"/>
                  </a:lnTo>
                  <a:lnTo>
                    <a:pt x="499" y="386"/>
                  </a:lnTo>
                  <a:lnTo>
                    <a:pt x="492" y="402"/>
                  </a:lnTo>
                  <a:lnTo>
                    <a:pt x="507" y="386"/>
                  </a:lnTo>
                  <a:lnTo>
                    <a:pt x="522" y="417"/>
                  </a:lnTo>
                  <a:lnTo>
                    <a:pt x="530" y="409"/>
                  </a:lnTo>
                  <a:lnTo>
                    <a:pt x="522" y="386"/>
                  </a:lnTo>
                  <a:lnTo>
                    <a:pt x="492" y="379"/>
                  </a:lnTo>
                  <a:lnTo>
                    <a:pt x="416" y="303"/>
                  </a:lnTo>
                  <a:lnTo>
                    <a:pt x="393" y="333"/>
                  </a:lnTo>
                  <a:lnTo>
                    <a:pt x="386" y="311"/>
                  </a:lnTo>
                  <a:lnTo>
                    <a:pt x="371" y="318"/>
                  </a:lnTo>
                  <a:lnTo>
                    <a:pt x="363" y="303"/>
                  </a:lnTo>
                  <a:lnTo>
                    <a:pt x="340" y="303"/>
                  </a:lnTo>
                  <a:lnTo>
                    <a:pt x="287" y="30"/>
                  </a:lnTo>
                  <a:lnTo>
                    <a:pt x="181" y="23"/>
                  </a:lnTo>
                  <a:lnTo>
                    <a:pt x="151" y="0"/>
                  </a:lnTo>
                  <a:lnTo>
                    <a:pt x="151" y="15"/>
                  </a:lnTo>
                  <a:lnTo>
                    <a:pt x="136" y="0"/>
                  </a:lnTo>
                  <a:lnTo>
                    <a:pt x="106" y="8"/>
                  </a:lnTo>
                  <a:lnTo>
                    <a:pt x="106" y="23"/>
                  </a:lnTo>
                  <a:lnTo>
                    <a:pt x="106" y="15"/>
                  </a:lnTo>
                  <a:lnTo>
                    <a:pt x="91" y="23"/>
                  </a:lnTo>
                  <a:lnTo>
                    <a:pt x="91" y="30"/>
                  </a:lnTo>
                  <a:lnTo>
                    <a:pt x="83" y="30"/>
                  </a:lnTo>
                  <a:lnTo>
                    <a:pt x="60" y="53"/>
                  </a:lnTo>
                  <a:lnTo>
                    <a:pt x="38" y="53"/>
                  </a:lnTo>
                  <a:lnTo>
                    <a:pt x="30" y="68"/>
                  </a:lnTo>
                  <a:lnTo>
                    <a:pt x="60" y="114"/>
                  </a:lnTo>
                  <a:lnTo>
                    <a:pt x="98" y="136"/>
                  </a:lnTo>
                  <a:lnTo>
                    <a:pt x="76" y="129"/>
                  </a:lnTo>
                  <a:lnTo>
                    <a:pt x="83" y="144"/>
                  </a:lnTo>
                  <a:lnTo>
                    <a:pt x="76" y="152"/>
                  </a:lnTo>
                  <a:lnTo>
                    <a:pt x="45" y="121"/>
                  </a:lnTo>
                  <a:lnTo>
                    <a:pt x="0" y="144"/>
                  </a:lnTo>
                  <a:lnTo>
                    <a:pt x="23" y="159"/>
                  </a:lnTo>
                  <a:lnTo>
                    <a:pt x="15" y="159"/>
                  </a:lnTo>
                  <a:lnTo>
                    <a:pt x="15" y="182"/>
                  </a:lnTo>
                  <a:lnTo>
                    <a:pt x="53" y="182"/>
                  </a:lnTo>
                  <a:lnTo>
                    <a:pt x="60" y="197"/>
                  </a:lnTo>
                  <a:lnTo>
                    <a:pt x="83" y="182"/>
                  </a:lnTo>
                  <a:lnTo>
                    <a:pt x="76" y="220"/>
                  </a:lnTo>
                  <a:lnTo>
                    <a:pt x="38" y="235"/>
                  </a:lnTo>
                  <a:lnTo>
                    <a:pt x="38"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91" name="Freeform 144"/>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1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79 h 402"/>
                <a:gd name="T28" fmla="*/ 295 w 348"/>
                <a:gd name="T29" fmla="*/ 402 h 402"/>
                <a:gd name="T30" fmla="*/ 348 w 348"/>
                <a:gd name="T3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402">
                  <a:moveTo>
                    <a:pt x="348" y="38"/>
                  </a:moveTo>
                  <a:lnTo>
                    <a:pt x="98" y="0"/>
                  </a:lnTo>
                  <a:lnTo>
                    <a:pt x="83" y="61"/>
                  </a:lnTo>
                  <a:lnTo>
                    <a:pt x="68" y="46"/>
                  </a:lnTo>
                  <a:lnTo>
                    <a:pt x="53" y="46"/>
                  </a:lnTo>
                  <a:lnTo>
                    <a:pt x="45" y="114"/>
                  </a:lnTo>
                  <a:lnTo>
                    <a:pt x="61" y="167"/>
                  </a:lnTo>
                  <a:lnTo>
                    <a:pt x="38" y="182"/>
                  </a:lnTo>
                  <a:lnTo>
                    <a:pt x="30" y="213"/>
                  </a:lnTo>
                  <a:lnTo>
                    <a:pt x="15" y="220"/>
                  </a:lnTo>
                  <a:lnTo>
                    <a:pt x="23" y="258"/>
                  </a:lnTo>
                  <a:lnTo>
                    <a:pt x="8" y="258"/>
                  </a:lnTo>
                  <a:lnTo>
                    <a:pt x="0" y="273"/>
                  </a:lnTo>
                  <a:lnTo>
                    <a:pt x="189" y="379"/>
                  </a:lnTo>
                  <a:lnTo>
                    <a:pt x="295" y="402"/>
                  </a:lnTo>
                  <a:lnTo>
                    <a:pt x="348"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2" name="Freeform 145"/>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1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79 h 402"/>
                <a:gd name="T28" fmla="*/ 295 w 348"/>
                <a:gd name="T29" fmla="*/ 402 h 402"/>
                <a:gd name="T30" fmla="*/ 348 w 348"/>
                <a:gd name="T31" fmla="*/ 38 h 402"/>
                <a:gd name="T32" fmla="*/ 348 w 348"/>
                <a:gd name="T33" fmla="*/ 4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8" h="402">
                  <a:moveTo>
                    <a:pt x="348" y="38"/>
                  </a:moveTo>
                  <a:lnTo>
                    <a:pt x="98" y="0"/>
                  </a:lnTo>
                  <a:lnTo>
                    <a:pt x="83" y="61"/>
                  </a:lnTo>
                  <a:lnTo>
                    <a:pt x="68" y="46"/>
                  </a:lnTo>
                  <a:lnTo>
                    <a:pt x="53" y="46"/>
                  </a:lnTo>
                  <a:lnTo>
                    <a:pt x="45" y="114"/>
                  </a:lnTo>
                  <a:lnTo>
                    <a:pt x="61" y="167"/>
                  </a:lnTo>
                  <a:lnTo>
                    <a:pt x="38" y="182"/>
                  </a:lnTo>
                  <a:lnTo>
                    <a:pt x="30" y="213"/>
                  </a:lnTo>
                  <a:lnTo>
                    <a:pt x="15" y="220"/>
                  </a:lnTo>
                  <a:lnTo>
                    <a:pt x="23" y="258"/>
                  </a:lnTo>
                  <a:lnTo>
                    <a:pt x="8" y="258"/>
                  </a:lnTo>
                  <a:lnTo>
                    <a:pt x="0" y="273"/>
                  </a:lnTo>
                  <a:lnTo>
                    <a:pt x="189" y="379"/>
                  </a:lnTo>
                  <a:lnTo>
                    <a:pt x="295" y="402"/>
                  </a:lnTo>
                  <a:lnTo>
                    <a:pt x="348" y="38"/>
                  </a:lnTo>
                  <a:lnTo>
                    <a:pt x="348"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93" name="Freeform 146"/>
            <p:cNvSpPr>
              <a:spLocks/>
            </p:cNvSpPr>
            <p:nvPr/>
          </p:nvSpPr>
          <p:spPr bwMode="auto">
            <a:xfrm>
              <a:off x="2975" y="2277"/>
              <a:ext cx="257" cy="235"/>
            </a:xfrm>
            <a:custGeom>
              <a:avLst/>
              <a:gdLst>
                <a:gd name="T0" fmla="*/ 257 w 257"/>
                <a:gd name="T1" fmla="*/ 31 h 235"/>
                <a:gd name="T2" fmla="*/ 219 w 257"/>
                <a:gd name="T3" fmla="*/ 38 h 235"/>
                <a:gd name="T4" fmla="*/ 234 w 257"/>
                <a:gd name="T5" fmla="*/ 16 h 235"/>
                <a:gd name="T6" fmla="*/ 227 w 257"/>
                <a:gd name="T7" fmla="*/ 0 h 235"/>
                <a:gd name="T8" fmla="*/ 196 w 257"/>
                <a:gd name="T9" fmla="*/ 0 h 235"/>
                <a:gd name="T10" fmla="*/ 0 w 257"/>
                <a:gd name="T11" fmla="*/ 8 h 235"/>
                <a:gd name="T12" fmla="*/ 15 w 257"/>
                <a:gd name="T13" fmla="*/ 84 h 235"/>
                <a:gd name="T14" fmla="*/ 15 w 257"/>
                <a:gd name="T15" fmla="*/ 190 h 235"/>
                <a:gd name="T16" fmla="*/ 37 w 257"/>
                <a:gd name="T17" fmla="*/ 197 h 235"/>
                <a:gd name="T18" fmla="*/ 37 w 257"/>
                <a:gd name="T19" fmla="*/ 235 h 235"/>
                <a:gd name="T20" fmla="*/ 189 w 257"/>
                <a:gd name="T21" fmla="*/ 228 h 235"/>
                <a:gd name="T22" fmla="*/ 196 w 257"/>
                <a:gd name="T23" fmla="*/ 213 h 235"/>
                <a:gd name="T24" fmla="*/ 196 w 257"/>
                <a:gd name="T25" fmla="*/ 197 h 235"/>
                <a:gd name="T26" fmla="*/ 181 w 257"/>
                <a:gd name="T27" fmla="*/ 197 h 235"/>
                <a:gd name="T28" fmla="*/ 181 w 257"/>
                <a:gd name="T29" fmla="*/ 182 h 235"/>
                <a:gd name="T30" fmla="*/ 196 w 257"/>
                <a:gd name="T31" fmla="*/ 182 h 235"/>
                <a:gd name="T32" fmla="*/ 189 w 257"/>
                <a:gd name="T33" fmla="*/ 167 h 235"/>
                <a:gd name="T34" fmla="*/ 204 w 257"/>
                <a:gd name="T35" fmla="*/ 152 h 235"/>
                <a:gd name="T36" fmla="*/ 196 w 257"/>
                <a:gd name="T37" fmla="*/ 152 h 235"/>
                <a:gd name="T38" fmla="*/ 219 w 257"/>
                <a:gd name="T39" fmla="*/ 137 h 235"/>
                <a:gd name="T40" fmla="*/ 219 w 257"/>
                <a:gd name="T41" fmla="*/ 114 h 235"/>
                <a:gd name="T42" fmla="*/ 227 w 257"/>
                <a:gd name="T43" fmla="*/ 107 h 235"/>
                <a:gd name="T44" fmla="*/ 227 w 257"/>
                <a:gd name="T45" fmla="*/ 99 h 235"/>
                <a:gd name="T46" fmla="*/ 242 w 257"/>
                <a:gd name="T47" fmla="*/ 91 h 235"/>
                <a:gd name="T48" fmla="*/ 234 w 257"/>
                <a:gd name="T49" fmla="*/ 69 h 235"/>
                <a:gd name="T50" fmla="*/ 249 w 257"/>
                <a:gd name="T51" fmla="*/ 61 h 235"/>
                <a:gd name="T52" fmla="*/ 242 w 257"/>
                <a:gd name="T53" fmla="*/ 53 h 235"/>
                <a:gd name="T54" fmla="*/ 257 w 257"/>
                <a:gd name="T55" fmla="*/ 38 h 235"/>
                <a:gd name="T56" fmla="*/ 257 w 257"/>
                <a:gd name="T57" fmla="*/ 3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35">
                  <a:moveTo>
                    <a:pt x="257" y="31"/>
                  </a:moveTo>
                  <a:lnTo>
                    <a:pt x="219" y="38"/>
                  </a:lnTo>
                  <a:lnTo>
                    <a:pt x="234" y="16"/>
                  </a:lnTo>
                  <a:lnTo>
                    <a:pt x="227" y="0"/>
                  </a:lnTo>
                  <a:lnTo>
                    <a:pt x="196" y="0"/>
                  </a:lnTo>
                  <a:lnTo>
                    <a:pt x="0" y="8"/>
                  </a:lnTo>
                  <a:lnTo>
                    <a:pt x="15" y="84"/>
                  </a:lnTo>
                  <a:lnTo>
                    <a:pt x="15" y="190"/>
                  </a:lnTo>
                  <a:lnTo>
                    <a:pt x="37" y="197"/>
                  </a:lnTo>
                  <a:lnTo>
                    <a:pt x="37" y="235"/>
                  </a:lnTo>
                  <a:lnTo>
                    <a:pt x="189" y="228"/>
                  </a:lnTo>
                  <a:lnTo>
                    <a:pt x="196" y="213"/>
                  </a:lnTo>
                  <a:lnTo>
                    <a:pt x="196" y="197"/>
                  </a:lnTo>
                  <a:lnTo>
                    <a:pt x="181" y="197"/>
                  </a:lnTo>
                  <a:lnTo>
                    <a:pt x="181" y="182"/>
                  </a:lnTo>
                  <a:lnTo>
                    <a:pt x="196" y="182"/>
                  </a:lnTo>
                  <a:lnTo>
                    <a:pt x="189" y="167"/>
                  </a:lnTo>
                  <a:lnTo>
                    <a:pt x="204" y="152"/>
                  </a:lnTo>
                  <a:lnTo>
                    <a:pt x="196" y="152"/>
                  </a:lnTo>
                  <a:lnTo>
                    <a:pt x="219" y="137"/>
                  </a:lnTo>
                  <a:lnTo>
                    <a:pt x="219" y="114"/>
                  </a:lnTo>
                  <a:lnTo>
                    <a:pt x="227" y="107"/>
                  </a:lnTo>
                  <a:lnTo>
                    <a:pt x="227" y="99"/>
                  </a:lnTo>
                  <a:lnTo>
                    <a:pt x="242" y="91"/>
                  </a:lnTo>
                  <a:lnTo>
                    <a:pt x="234" y="69"/>
                  </a:lnTo>
                  <a:lnTo>
                    <a:pt x="249" y="61"/>
                  </a:lnTo>
                  <a:lnTo>
                    <a:pt x="242" y="53"/>
                  </a:lnTo>
                  <a:lnTo>
                    <a:pt x="257" y="38"/>
                  </a:lnTo>
                  <a:lnTo>
                    <a:pt x="257"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4" name="Freeform 147"/>
            <p:cNvSpPr>
              <a:spLocks/>
            </p:cNvSpPr>
            <p:nvPr/>
          </p:nvSpPr>
          <p:spPr bwMode="auto">
            <a:xfrm>
              <a:off x="2975" y="2277"/>
              <a:ext cx="257" cy="235"/>
            </a:xfrm>
            <a:custGeom>
              <a:avLst/>
              <a:gdLst>
                <a:gd name="T0" fmla="*/ 257 w 257"/>
                <a:gd name="T1" fmla="*/ 31 h 235"/>
                <a:gd name="T2" fmla="*/ 219 w 257"/>
                <a:gd name="T3" fmla="*/ 38 h 235"/>
                <a:gd name="T4" fmla="*/ 234 w 257"/>
                <a:gd name="T5" fmla="*/ 16 h 235"/>
                <a:gd name="T6" fmla="*/ 227 w 257"/>
                <a:gd name="T7" fmla="*/ 0 h 235"/>
                <a:gd name="T8" fmla="*/ 196 w 257"/>
                <a:gd name="T9" fmla="*/ 0 h 235"/>
                <a:gd name="T10" fmla="*/ 0 w 257"/>
                <a:gd name="T11" fmla="*/ 8 h 235"/>
                <a:gd name="T12" fmla="*/ 15 w 257"/>
                <a:gd name="T13" fmla="*/ 84 h 235"/>
                <a:gd name="T14" fmla="*/ 15 w 257"/>
                <a:gd name="T15" fmla="*/ 190 h 235"/>
                <a:gd name="T16" fmla="*/ 37 w 257"/>
                <a:gd name="T17" fmla="*/ 197 h 235"/>
                <a:gd name="T18" fmla="*/ 37 w 257"/>
                <a:gd name="T19" fmla="*/ 235 h 235"/>
                <a:gd name="T20" fmla="*/ 189 w 257"/>
                <a:gd name="T21" fmla="*/ 228 h 235"/>
                <a:gd name="T22" fmla="*/ 196 w 257"/>
                <a:gd name="T23" fmla="*/ 213 h 235"/>
                <a:gd name="T24" fmla="*/ 196 w 257"/>
                <a:gd name="T25" fmla="*/ 197 h 235"/>
                <a:gd name="T26" fmla="*/ 181 w 257"/>
                <a:gd name="T27" fmla="*/ 197 h 235"/>
                <a:gd name="T28" fmla="*/ 181 w 257"/>
                <a:gd name="T29" fmla="*/ 182 h 235"/>
                <a:gd name="T30" fmla="*/ 196 w 257"/>
                <a:gd name="T31" fmla="*/ 182 h 235"/>
                <a:gd name="T32" fmla="*/ 189 w 257"/>
                <a:gd name="T33" fmla="*/ 167 h 235"/>
                <a:gd name="T34" fmla="*/ 204 w 257"/>
                <a:gd name="T35" fmla="*/ 152 h 235"/>
                <a:gd name="T36" fmla="*/ 196 w 257"/>
                <a:gd name="T37" fmla="*/ 152 h 235"/>
                <a:gd name="T38" fmla="*/ 219 w 257"/>
                <a:gd name="T39" fmla="*/ 137 h 235"/>
                <a:gd name="T40" fmla="*/ 219 w 257"/>
                <a:gd name="T41" fmla="*/ 114 h 235"/>
                <a:gd name="T42" fmla="*/ 227 w 257"/>
                <a:gd name="T43" fmla="*/ 107 h 235"/>
                <a:gd name="T44" fmla="*/ 227 w 257"/>
                <a:gd name="T45" fmla="*/ 99 h 235"/>
                <a:gd name="T46" fmla="*/ 242 w 257"/>
                <a:gd name="T47" fmla="*/ 91 h 235"/>
                <a:gd name="T48" fmla="*/ 234 w 257"/>
                <a:gd name="T49" fmla="*/ 69 h 235"/>
                <a:gd name="T50" fmla="*/ 249 w 257"/>
                <a:gd name="T51" fmla="*/ 61 h 235"/>
                <a:gd name="T52" fmla="*/ 242 w 257"/>
                <a:gd name="T53" fmla="*/ 53 h 235"/>
                <a:gd name="T54" fmla="*/ 257 w 257"/>
                <a:gd name="T55" fmla="*/ 38 h 235"/>
                <a:gd name="T56" fmla="*/ 257 w 257"/>
                <a:gd name="T57" fmla="*/ 31 h 235"/>
                <a:gd name="T58" fmla="*/ 257 w 257"/>
                <a:gd name="T59"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35">
                  <a:moveTo>
                    <a:pt x="257" y="31"/>
                  </a:moveTo>
                  <a:lnTo>
                    <a:pt x="219" y="38"/>
                  </a:lnTo>
                  <a:lnTo>
                    <a:pt x="234" y="16"/>
                  </a:lnTo>
                  <a:lnTo>
                    <a:pt x="227" y="0"/>
                  </a:lnTo>
                  <a:lnTo>
                    <a:pt x="196" y="0"/>
                  </a:lnTo>
                  <a:lnTo>
                    <a:pt x="0" y="8"/>
                  </a:lnTo>
                  <a:lnTo>
                    <a:pt x="15" y="84"/>
                  </a:lnTo>
                  <a:lnTo>
                    <a:pt x="15" y="190"/>
                  </a:lnTo>
                  <a:lnTo>
                    <a:pt x="37" y="197"/>
                  </a:lnTo>
                  <a:lnTo>
                    <a:pt x="37" y="235"/>
                  </a:lnTo>
                  <a:lnTo>
                    <a:pt x="189" y="228"/>
                  </a:lnTo>
                  <a:lnTo>
                    <a:pt x="196" y="213"/>
                  </a:lnTo>
                  <a:lnTo>
                    <a:pt x="196" y="197"/>
                  </a:lnTo>
                  <a:lnTo>
                    <a:pt x="181" y="197"/>
                  </a:lnTo>
                  <a:lnTo>
                    <a:pt x="181" y="182"/>
                  </a:lnTo>
                  <a:lnTo>
                    <a:pt x="196" y="182"/>
                  </a:lnTo>
                  <a:lnTo>
                    <a:pt x="189" y="167"/>
                  </a:lnTo>
                  <a:lnTo>
                    <a:pt x="204" y="152"/>
                  </a:lnTo>
                  <a:lnTo>
                    <a:pt x="196" y="152"/>
                  </a:lnTo>
                  <a:lnTo>
                    <a:pt x="219" y="137"/>
                  </a:lnTo>
                  <a:lnTo>
                    <a:pt x="219" y="114"/>
                  </a:lnTo>
                  <a:lnTo>
                    <a:pt x="227" y="107"/>
                  </a:lnTo>
                  <a:lnTo>
                    <a:pt x="227" y="99"/>
                  </a:lnTo>
                  <a:lnTo>
                    <a:pt x="242" y="91"/>
                  </a:lnTo>
                  <a:lnTo>
                    <a:pt x="234" y="69"/>
                  </a:lnTo>
                  <a:lnTo>
                    <a:pt x="249" y="61"/>
                  </a:lnTo>
                  <a:lnTo>
                    <a:pt x="242" y="53"/>
                  </a:lnTo>
                  <a:lnTo>
                    <a:pt x="257" y="38"/>
                  </a:lnTo>
                  <a:lnTo>
                    <a:pt x="257" y="31"/>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95" name="Freeform 148"/>
            <p:cNvSpPr>
              <a:spLocks/>
            </p:cNvSpPr>
            <p:nvPr/>
          </p:nvSpPr>
          <p:spPr bwMode="auto">
            <a:xfrm>
              <a:off x="1552" y="1739"/>
              <a:ext cx="409" cy="690"/>
            </a:xfrm>
            <a:custGeom>
              <a:avLst/>
              <a:gdLst>
                <a:gd name="T0" fmla="*/ 393 w 409"/>
                <a:gd name="T1" fmla="*/ 546 h 690"/>
                <a:gd name="T2" fmla="*/ 181 w 409"/>
                <a:gd name="T3" fmla="*/ 235 h 690"/>
                <a:gd name="T4" fmla="*/ 234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6 h 690"/>
                <a:gd name="T24" fmla="*/ 60 w 409"/>
                <a:gd name="T25" fmla="*/ 266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7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1 w 409"/>
                <a:gd name="T55" fmla="*/ 569 h 690"/>
                <a:gd name="T56" fmla="*/ 181 w 409"/>
                <a:gd name="T57" fmla="*/ 584 h 690"/>
                <a:gd name="T58" fmla="*/ 197 w 409"/>
                <a:gd name="T59" fmla="*/ 591 h 690"/>
                <a:gd name="T60" fmla="*/ 219 w 409"/>
                <a:gd name="T61" fmla="*/ 622 h 690"/>
                <a:gd name="T62" fmla="*/ 227 w 409"/>
                <a:gd name="T63" fmla="*/ 675 h 690"/>
                <a:gd name="T64" fmla="*/ 356 w 409"/>
                <a:gd name="T65" fmla="*/ 690 h 690"/>
                <a:gd name="T66" fmla="*/ 371 w 409"/>
                <a:gd name="T67" fmla="*/ 690 h 690"/>
                <a:gd name="T68" fmla="*/ 363 w 409"/>
                <a:gd name="T69" fmla="*/ 652 h 690"/>
                <a:gd name="T70" fmla="*/ 378 w 409"/>
                <a:gd name="T71" fmla="*/ 645 h 690"/>
                <a:gd name="T72" fmla="*/ 386 w 409"/>
                <a:gd name="T73" fmla="*/ 614 h 690"/>
                <a:gd name="T74" fmla="*/ 409 w 409"/>
                <a:gd name="T75" fmla="*/ 599 h 690"/>
                <a:gd name="T76" fmla="*/ 393 w 409"/>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9"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6"/>
                  </a:lnTo>
                  <a:lnTo>
                    <a:pt x="60" y="266"/>
                  </a:lnTo>
                  <a:lnTo>
                    <a:pt x="53" y="273"/>
                  </a:lnTo>
                  <a:lnTo>
                    <a:pt x="60" y="311"/>
                  </a:lnTo>
                  <a:lnTo>
                    <a:pt x="45" y="296"/>
                  </a:lnTo>
                  <a:lnTo>
                    <a:pt x="45" y="281"/>
                  </a:lnTo>
                  <a:lnTo>
                    <a:pt x="38" y="319"/>
                  </a:lnTo>
                  <a:lnTo>
                    <a:pt x="60" y="341"/>
                  </a:lnTo>
                  <a:lnTo>
                    <a:pt x="45" y="379"/>
                  </a:lnTo>
                  <a:lnTo>
                    <a:pt x="83" y="447"/>
                  </a:lnTo>
                  <a:lnTo>
                    <a:pt x="76" y="463"/>
                  </a:lnTo>
                  <a:lnTo>
                    <a:pt x="91" y="470"/>
                  </a:lnTo>
                  <a:lnTo>
                    <a:pt x="83" y="508"/>
                  </a:lnTo>
                  <a:lnTo>
                    <a:pt x="91" y="516"/>
                  </a:lnTo>
                  <a:lnTo>
                    <a:pt x="136" y="531"/>
                  </a:lnTo>
                  <a:lnTo>
                    <a:pt x="151" y="554"/>
                  </a:lnTo>
                  <a:lnTo>
                    <a:pt x="181" y="569"/>
                  </a:lnTo>
                  <a:lnTo>
                    <a:pt x="181" y="584"/>
                  </a:lnTo>
                  <a:lnTo>
                    <a:pt x="197" y="591"/>
                  </a:lnTo>
                  <a:lnTo>
                    <a:pt x="219" y="622"/>
                  </a:lnTo>
                  <a:lnTo>
                    <a:pt x="227" y="675"/>
                  </a:lnTo>
                  <a:lnTo>
                    <a:pt x="356" y="690"/>
                  </a:lnTo>
                  <a:lnTo>
                    <a:pt x="371" y="690"/>
                  </a:lnTo>
                  <a:lnTo>
                    <a:pt x="363" y="652"/>
                  </a:lnTo>
                  <a:lnTo>
                    <a:pt x="378" y="645"/>
                  </a:lnTo>
                  <a:lnTo>
                    <a:pt x="386" y="614"/>
                  </a:lnTo>
                  <a:lnTo>
                    <a:pt x="409" y="599"/>
                  </a:lnTo>
                  <a:lnTo>
                    <a:pt x="393" y="54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2" name="Freeform 149"/>
            <p:cNvSpPr>
              <a:spLocks/>
            </p:cNvSpPr>
            <p:nvPr/>
          </p:nvSpPr>
          <p:spPr bwMode="auto">
            <a:xfrm>
              <a:off x="1552" y="1739"/>
              <a:ext cx="409" cy="690"/>
            </a:xfrm>
            <a:custGeom>
              <a:avLst/>
              <a:gdLst>
                <a:gd name="T0" fmla="*/ 393 w 409"/>
                <a:gd name="T1" fmla="*/ 546 h 690"/>
                <a:gd name="T2" fmla="*/ 181 w 409"/>
                <a:gd name="T3" fmla="*/ 235 h 690"/>
                <a:gd name="T4" fmla="*/ 234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6 h 690"/>
                <a:gd name="T24" fmla="*/ 60 w 409"/>
                <a:gd name="T25" fmla="*/ 266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7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1 w 409"/>
                <a:gd name="T55" fmla="*/ 569 h 690"/>
                <a:gd name="T56" fmla="*/ 181 w 409"/>
                <a:gd name="T57" fmla="*/ 584 h 690"/>
                <a:gd name="T58" fmla="*/ 197 w 409"/>
                <a:gd name="T59" fmla="*/ 591 h 690"/>
                <a:gd name="T60" fmla="*/ 219 w 409"/>
                <a:gd name="T61" fmla="*/ 622 h 690"/>
                <a:gd name="T62" fmla="*/ 227 w 409"/>
                <a:gd name="T63" fmla="*/ 675 h 690"/>
                <a:gd name="T64" fmla="*/ 356 w 409"/>
                <a:gd name="T65" fmla="*/ 690 h 690"/>
                <a:gd name="T66" fmla="*/ 371 w 409"/>
                <a:gd name="T67" fmla="*/ 690 h 690"/>
                <a:gd name="T68" fmla="*/ 363 w 409"/>
                <a:gd name="T69" fmla="*/ 652 h 690"/>
                <a:gd name="T70" fmla="*/ 378 w 409"/>
                <a:gd name="T71" fmla="*/ 645 h 690"/>
                <a:gd name="T72" fmla="*/ 386 w 409"/>
                <a:gd name="T73" fmla="*/ 614 h 690"/>
                <a:gd name="T74" fmla="*/ 409 w 409"/>
                <a:gd name="T75" fmla="*/ 599 h 690"/>
                <a:gd name="T76" fmla="*/ 393 w 409"/>
                <a:gd name="T77" fmla="*/ 546 h 690"/>
                <a:gd name="T78" fmla="*/ 393 w 409"/>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9"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6"/>
                  </a:lnTo>
                  <a:lnTo>
                    <a:pt x="60" y="266"/>
                  </a:lnTo>
                  <a:lnTo>
                    <a:pt x="53" y="273"/>
                  </a:lnTo>
                  <a:lnTo>
                    <a:pt x="60" y="311"/>
                  </a:lnTo>
                  <a:lnTo>
                    <a:pt x="45" y="296"/>
                  </a:lnTo>
                  <a:lnTo>
                    <a:pt x="45" y="281"/>
                  </a:lnTo>
                  <a:lnTo>
                    <a:pt x="38" y="319"/>
                  </a:lnTo>
                  <a:lnTo>
                    <a:pt x="60" y="341"/>
                  </a:lnTo>
                  <a:lnTo>
                    <a:pt x="45" y="379"/>
                  </a:lnTo>
                  <a:lnTo>
                    <a:pt x="83" y="447"/>
                  </a:lnTo>
                  <a:lnTo>
                    <a:pt x="76" y="463"/>
                  </a:lnTo>
                  <a:lnTo>
                    <a:pt x="91" y="470"/>
                  </a:lnTo>
                  <a:lnTo>
                    <a:pt x="83" y="508"/>
                  </a:lnTo>
                  <a:lnTo>
                    <a:pt x="91" y="516"/>
                  </a:lnTo>
                  <a:lnTo>
                    <a:pt x="136" y="531"/>
                  </a:lnTo>
                  <a:lnTo>
                    <a:pt x="151" y="554"/>
                  </a:lnTo>
                  <a:lnTo>
                    <a:pt x="181" y="569"/>
                  </a:lnTo>
                  <a:lnTo>
                    <a:pt x="181" y="584"/>
                  </a:lnTo>
                  <a:lnTo>
                    <a:pt x="197" y="591"/>
                  </a:lnTo>
                  <a:lnTo>
                    <a:pt x="219" y="622"/>
                  </a:lnTo>
                  <a:lnTo>
                    <a:pt x="227" y="675"/>
                  </a:lnTo>
                  <a:lnTo>
                    <a:pt x="356" y="690"/>
                  </a:lnTo>
                  <a:lnTo>
                    <a:pt x="371" y="690"/>
                  </a:lnTo>
                  <a:lnTo>
                    <a:pt x="363" y="652"/>
                  </a:lnTo>
                  <a:lnTo>
                    <a:pt x="378" y="645"/>
                  </a:lnTo>
                  <a:lnTo>
                    <a:pt x="386" y="614"/>
                  </a:lnTo>
                  <a:lnTo>
                    <a:pt x="409" y="599"/>
                  </a:lnTo>
                  <a:lnTo>
                    <a:pt x="393" y="546"/>
                  </a:lnTo>
                  <a:lnTo>
                    <a:pt x="393"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3" name="Freeform 150"/>
            <p:cNvSpPr>
              <a:spLocks/>
            </p:cNvSpPr>
            <p:nvPr/>
          </p:nvSpPr>
          <p:spPr bwMode="auto">
            <a:xfrm>
              <a:off x="2248" y="1959"/>
              <a:ext cx="371" cy="288"/>
            </a:xfrm>
            <a:custGeom>
              <a:avLst/>
              <a:gdLst>
                <a:gd name="T0" fmla="*/ 363 w 371"/>
                <a:gd name="T1" fmla="*/ 91 h 288"/>
                <a:gd name="T2" fmla="*/ 371 w 371"/>
                <a:gd name="T3" fmla="*/ 30 h 288"/>
                <a:gd name="T4" fmla="*/ 273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288">
                  <a:moveTo>
                    <a:pt x="363" y="91"/>
                  </a:moveTo>
                  <a:lnTo>
                    <a:pt x="371" y="30"/>
                  </a:lnTo>
                  <a:lnTo>
                    <a:pt x="273" y="23"/>
                  </a:lnTo>
                  <a:lnTo>
                    <a:pt x="38" y="0"/>
                  </a:lnTo>
                  <a:lnTo>
                    <a:pt x="0" y="250"/>
                  </a:lnTo>
                  <a:lnTo>
                    <a:pt x="303" y="281"/>
                  </a:lnTo>
                  <a:lnTo>
                    <a:pt x="356" y="288"/>
                  </a:lnTo>
                  <a:lnTo>
                    <a:pt x="363" y="9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6" name="Freeform 151"/>
            <p:cNvSpPr>
              <a:spLocks/>
            </p:cNvSpPr>
            <p:nvPr/>
          </p:nvSpPr>
          <p:spPr bwMode="auto">
            <a:xfrm>
              <a:off x="2248" y="1959"/>
              <a:ext cx="371" cy="288"/>
            </a:xfrm>
            <a:custGeom>
              <a:avLst/>
              <a:gdLst>
                <a:gd name="T0" fmla="*/ 363 w 371"/>
                <a:gd name="T1" fmla="*/ 91 h 288"/>
                <a:gd name="T2" fmla="*/ 371 w 371"/>
                <a:gd name="T3" fmla="*/ 30 h 288"/>
                <a:gd name="T4" fmla="*/ 273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88">
                  <a:moveTo>
                    <a:pt x="363" y="91"/>
                  </a:moveTo>
                  <a:lnTo>
                    <a:pt x="371" y="30"/>
                  </a:lnTo>
                  <a:lnTo>
                    <a:pt x="273" y="23"/>
                  </a:lnTo>
                  <a:lnTo>
                    <a:pt x="38" y="0"/>
                  </a:lnTo>
                  <a:lnTo>
                    <a:pt x="0" y="250"/>
                  </a:lnTo>
                  <a:lnTo>
                    <a:pt x="303" y="281"/>
                  </a:lnTo>
                  <a:lnTo>
                    <a:pt x="356" y="288"/>
                  </a:lnTo>
                  <a:lnTo>
                    <a:pt x="363" y="91"/>
                  </a:lnTo>
                  <a:lnTo>
                    <a:pt x="363"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97" name="Freeform 152"/>
            <p:cNvSpPr>
              <a:spLocks/>
            </p:cNvSpPr>
            <p:nvPr/>
          </p:nvSpPr>
          <p:spPr bwMode="auto">
            <a:xfrm>
              <a:off x="3966" y="1792"/>
              <a:ext cx="83" cy="84"/>
            </a:xfrm>
            <a:custGeom>
              <a:avLst/>
              <a:gdLst>
                <a:gd name="T0" fmla="*/ 76 w 83"/>
                <a:gd name="T1" fmla="*/ 0 h 84"/>
                <a:gd name="T2" fmla="*/ 0 w 83"/>
                <a:gd name="T3" fmla="*/ 16 h 84"/>
                <a:gd name="T4" fmla="*/ 8 w 83"/>
                <a:gd name="T5" fmla="*/ 69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76" y="0"/>
                  </a:moveTo>
                  <a:lnTo>
                    <a:pt x="0" y="16"/>
                  </a:lnTo>
                  <a:lnTo>
                    <a:pt x="8" y="69"/>
                  </a:lnTo>
                  <a:lnTo>
                    <a:pt x="0" y="76"/>
                  </a:lnTo>
                  <a:lnTo>
                    <a:pt x="8" y="84"/>
                  </a:lnTo>
                  <a:lnTo>
                    <a:pt x="38" y="53"/>
                  </a:lnTo>
                  <a:lnTo>
                    <a:pt x="61" y="53"/>
                  </a:lnTo>
                  <a:lnTo>
                    <a:pt x="83" y="38"/>
                  </a:lnTo>
                  <a:lnTo>
                    <a:pt x="76"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8" name="Freeform 153"/>
            <p:cNvSpPr>
              <a:spLocks/>
            </p:cNvSpPr>
            <p:nvPr/>
          </p:nvSpPr>
          <p:spPr bwMode="auto">
            <a:xfrm>
              <a:off x="3966" y="1792"/>
              <a:ext cx="83" cy="84"/>
            </a:xfrm>
            <a:custGeom>
              <a:avLst/>
              <a:gdLst>
                <a:gd name="T0" fmla="*/ 76 w 83"/>
                <a:gd name="T1" fmla="*/ 0 h 84"/>
                <a:gd name="T2" fmla="*/ 0 w 83"/>
                <a:gd name="T3" fmla="*/ 16 h 84"/>
                <a:gd name="T4" fmla="*/ 8 w 83"/>
                <a:gd name="T5" fmla="*/ 69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 name="T18" fmla="*/ 76 w 83"/>
                <a:gd name="T19"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76" y="0"/>
                  </a:moveTo>
                  <a:lnTo>
                    <a:pt x="0" y="16"/>
                  </a:lnTo>
                  <a:lnTo>
                    <a:pt x="8" y="69"/>
                  </a:lnTo>
                  <a:lnTo>
                    <a:pt x="0" y="76"/>
                  </a:lnTo>
                  <a:lnTo>
                    <a:pt x="8" y="84"/>
                  </a:lnTo>
                  <a:lnTo>
                    <a:pt x="38" y="53"/>
                  </a:lnTo>
                  <a:lnTo>
                    <a:pt x="61" y="53"/>
                  </a:lnTo>
                  <a:lnTo>
                    <a:pt x="83" y="38"/>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99" name="Freeform 154"/>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6 w 53"/>
                <a:gd name="T7" fmla="*/ 7 h 91"/>
                <a:gd name="T8" fmla="*/ 16 w 53"/>
                <a:gd name="T9" fmla="*/ 0 h 91"/>
                <a:gd name="T10" fmla="*/ 0 w 53"/>
                <a:gd name="T11" fmla="*/ 15 h 91"/>
                <a:gd name="T12" fmla="*/ 16 w 53"/>
                <a:gd name="T13" fmla="*/ 91 h 91"/>
                <a:gd name="T14" fmla="*/ 46 w 53"/>
                <a:gd name="T15" fmla="*/ 83 h 91"/>
                <a:gd name="T16" fmla="*/ 53 w 53"/>
                <a:gd name="T17" fmla="*/ 83 h 91"/>
                <a:gd name="T18" fmla="*/ 46 w 53"/>
                <a:gd name="T1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91">
                  <a:moveTo>
                    <a:pt x="46" y="75"/>
                  </a:moveTo>
                  <a:lnTo>
                    <a:pt x="46" y="60"/>
                  </a:lnTo>
                  <a:lnTo>
                    <a:pt x="8" y="22"/>
                  </a:lnTo>
                  <a:lnTo>
                    <a:pt x="16" y="7"/>
                  </a:lnTo>
                  <a:lnTo>
                    <a:pt x="16" y="0"/>
                  </a:lnTo>
                  <a:lnTo>
                    <a:pt x="0" y="15"/>
                  </a:lnTo>
                  <a:lnTo>
                    <a:pt x="16" y="91"/>
                  </a:lnTo>
                  <a:lnTo>
                    <a:pt x="46" y="83"/>
                  </a:lnTo>
                  <a:lnTo>
                    <a:pt x="53" y="83"/>
                  </a:lnTo>
                  <a:lnTo>
                    <a:pt x="46" y="7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0" name="Freeform 155"/>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6 w 53"/>
                <a:gd name="T7" fmla="*/ 7 h 91"/>
                <a:gd name="T8" fmla="*/ 16 w 53"/>
                <a:gd name="T9" fmla="*/ 0 h 91"/>
                <a:gd name="T10" fmla="*/ 0 w 53"/>
                <a:gd name="T11" fmla="*/ 15 h 91"/>
                <a:gd name="T12" fmla="*/ 16 w 53"/>
                <a:gd name="T13" fmla="*/ 91 h 91"/>
                <a:gd name="T14" fmla="*/ 46 w 53"/>
                <a:gd name="T15" fmla="*/ 83 h 91"/>
                <a:gd name="T16" fmla="*/ 53 w 53"/>
                <a:gd name="T17" fmla="*/ 83 h 91"/>
                <a:gd name="T18" fmla="*/ 46 w 53"/>
                <a:gd name="T19" fmla="*/ 75 h 91"/>
                <a:gd name="T20" fmla="*/ 46 w 53"/>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91">
                  <a:moveTo>
                    <a:pt x="46" y="75"/>
                  </a:moveTo>
                  <a:lnTo>
                    <a:pt x="46" y="60"/>
                  </a:lnTo>
                  <a:lnTo>
                    <a:pt x="8" y="22"/>
                  </a:lnTo>
                  <a:lnTo>
                    <a:pt x="16" y="7"/>
                  </a:lnTo>
                  <a:lnTo>
                    <a:pt x="16" y="0"/>
                  </a:lnTo>
                  <a:lnTo>
                    <a:pt x="0" y="15"/>
                  </a:lnTo>
                  <a:lnTo>
                    <a:pt x="16" y="91"/>
                  </a:lnTo>
                  <a:lnTo>
                    <a:pt x="46" y="83"/>
                  </a:lnTo>
                  <a:lnTo>
                    <a:pt x="53" y="83"/>
                  </a:lnTo>
                  <a:lnTo>
                    <a:pt x="46" y="75"/>
                  </a:lnTo>
                  <a:lnTo>
                    <a:pt x="4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01" name="Freeform 156"/>
            <p:cNvSpPr>
              <a:spLocks/>
            </p:cNvSpPr>
            <p:nvPr/>
          </p:nvSpPr>
          <p:spPr bwMode="auto">
            <a:xfrm>
              <a:off x="3837" y="2042"/>
              <a:ext cx="8" cy="8"/>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2" name="Freeform 157"/>
            <p:cNvSpPr>
              <a:spLocks/>
            </p:cNvSpPr>
            <p:nvPr/>
          </p:nvSpPr>
          <p:spPr bwMode="auto">
            <a:xfrm>
              <a:off x="3837"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Lst>
              <a:ahLst/>
              <a:cxnLst>
                <a:cxn ang="0">
                  <a:pos x="T0" y="T1"/>
                </a:cxn>
                <a:cxn ang="0">
                  <a:pos x="T2" y="T3"/>
                </a:cxn>
                <a:cxn ang="0">
                  <a:pos x="T4" y="T5"/>
                </a:cxn>
                <a:cxn ang="0">
                  <a:pos x="T6" y="T7"/>
                </a:cxn>
                <a:cxn ang="0">
                  <a:pos x="T8" y="T9"/>
                </a:cxn>
              </a:cxnLst>
              <a:rect l="0" t="0" r="r" b="b"/>
              <a:pathLst>
                <a:path w="8" h="16">
                  <a:moveTo>
                    <a:pt x="0" y="8"/>
                  </a:moveTo>
                  <a:lnTo>
                    <a:pt x="0" y="0"/>
                  </a:lnTo>
                  <a:lnTo>
                    <a:pt x="8" y="0"/>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03" name="Freeform 158"/>
            <p:cNvSpPr>
              <a:spLocks/>
            </p:cNvSpPr>
            <p:nvPr/>
          </p:nvSpPr>
          <p:spPr bwMode="auto">
            <a:xfrm>
              <a:off x="3368" y="2596"/>
              <a:ext cx="454" cy="348"/>
            </a:xfrm>
            <a:custGeom>
              <a:avLst/>
              <a:gdLst>
                <a:gd name="T0" fmla="*/ 454 w 454"/>
                <a:gd name="T1" fmla="*/ 235 h 348"/>
                <a:gd name="T2" fmla="*/ 409 w 454"/>
                <a:gd name="T3" fmla="*/ 159 h 348"/>
                <a:gd name="T4" fmla="*/ 401 w 454"/>
                <a:gd name="T5" fmla="*/ 129 h 348"/>
                <a:gd name="T6" fmla="*/ 356 w 454"/>
                <a:gd name="T7" fmla="*/ 68 h 348"/>
                <a:gd name="T8" fmla="*/ 333 w 454"/>
                <a:gd name="T9" fmla="*/ 0 h 348"/>
                <a:gd name="T10" fmla="*/ 303 w 454"/>
                <a:gd name="T11" fmla="*/ 0 h 348"/>
                <a:gd name="T12" fmla="*/ 303 w 454"/>
                <a:gd name="T13" fmla="*/ 30 h 348"/>
                <a:gd name="T14" fmla="*/ 295 w 454"/>
                <a:gd name="T15" fmla="*/ 30 h 348"/>
                <a:gd name="T16" fmla="*/ 295 w 454"/>
                <a:gd name="T17" fmla="*/ 15 h 348"/>
                <a:gd name="T18" fmla="*/ 152 w 454"/>
                <a:gd name="T19" fmla="*/ 30 h 348"/>
                <a:gd name="T20" fmla="*/ 136 w 454"/>
                <a:gd name="T21" fmla="*/ 7 h 348"/>
                <a:gd name="T22" fmla="*/ 0 w 454"/>
                <a:gd name="T23" fmla="*/ 22 h 348"/>
                <a:gd name="T24" fmla="*/ 8 w 454"/>
                <a:gd name="T25" fmla="*/ 60 h 348"/>
                <a:gd name="T26" fmla="*/ 8 w 454"/>
                <a:gd name="T27" fmla="*/ 68 h 348"/>
                <a:gd name="T28" fmla="*/ 15 w 454"/>
                <a:gd name="T29" fmla="*/ 60 h 348"/>
                <a:gd name="T30" fmla="*/ 23 w 454"/>
                <a:gd name="T31" fmla="*/ 53 h 348"/>
                <a:gd name="T32" fmla="*/ 30 w 454"/>
                <a:gd name="T33" fmla="*/ 60 h 348"/>
                <a:gd name="T34" fmla="*/ 30 w 454"/>
                <a:gd name="T35" fmla="*/ 45 h 348"/>
                <a:gd name="T36" fmla="*/ 38 w 454"/>
                <a:gd name="T37" fmla="*/ 53 h 348"/>
                <a:gd name="T38" fmla="*/ 23 w 454"/>
                <a:gd name="T39" fmla="*/ 60 h 348"/>
                <a:gd name="T40" fmla="*/ 76 w 454"/>
                <a:gd name="T41" fmla="*/ 45 h 348"/>
                <a:gd name="T42" fmla="*/ 83 w 454"/>
                <a:gd name="T43" fmla="*/ 53 h 348"/>
                <a:gd name="T44" fmla="*/ 61 w 454"/>
                <a:gd name="T45" fmla="*/ 60 h 348"/>
                <a:gd name="T46" fmla="*/ 106 w 454"/>
                <a:gd name="T47" fmla="*/ 68 h 348"/>
                <a:gd name="T48" fmla="*/ 99 w 454"/>
                <a:gd name="T49" fmla="*/ 60 h 348"/>
                <a:gd name="T50" fmla="*/ 114 w 454"/>
                <a:gd name="T51" fmla="*/ 53 h 348"/>
                <a:gd name="T52" fmla="*/ 106 w 454"/>
                <a:gd name="T53" fmla="*/ 68 h 348"/>
                <a:gd name="T54" fmla="*/ 121 w 454"/>
                <a:gd name="T55" fmla="*/ 76 h 348"/>
                <a:gd name="T56" fmla="*/ 106 w 454"/>
                <a:gd name="T57" fmla="*/ 68 h 348"/>
                <a:gd name="T58" fmla="*/ 129 w 454"/>
                <a:gd name="T59" fmla="*/ 83 h 348"/>
                <a:gd name="T60" fmla="*/ 129 w 454"/>
                <a:gd name="T61" fmla="*/ 98 h 348"/>
                <a:gd name="T62" fmla="*/ 144 w 454"/>
                <a:gd name="T63" fmla="*/ 98 h 348"/>
                <a:gd name="T64" fmla="*/ 182 w 454"/>
                <a:gd name="T65" fmla="*/ 76 h 348"/>
                <a:gd name="T66" fmla="*/ 182 w 454"/>
                <a:gd name="T67" fmla="*/ 68 h 348"/>
                <a:gd name="T68" fmla="*/ 189 w 454"/>
                <a:gd name="T69" fmla="*/ 60 h 348"/>
                <a:gd name="T70" fmla="*/ 220 w 454"/>
                <a:gd name="T71" fmla="*/ 68 h 348"/>
                <a:gd name="T72" fmla="*/ 258 w 454"/>
                <a:gd name="T73" fmla="*/ 113 h 348"/>
                <a:gd name="T74" fmla="*/ 273 w 454"/>
                <a:gd name="T75" fmla="*/ 113 h 348"/>
                <a:gd name="T76" fmla="*/ 288 w 454"/>
                <a:gd name="T77" fmla="*/ 151 h 348"/>
                <a:gd name="T78" fmla="*/ 280 w 454"/>
                <a:gd name="T79" fmla="*/ 197 h 348"/>
                <a:gd name="T80" fmla="*/ 295 w 454"/>
                <a:gd name="T81" fmla="*/ 204 h 348"/>
                <a:gd name="T82" fmla="*/ 295 w 454"/>
                <a:gd name="T83" fmla="*/ 189 h 348"/>
                <a:gd name="T84" fmla="*/ 288 w 454"/>
                <a:gd name="T85" fmla="*/ 182 h 348"/>
                <a:gd name="T86" fmla="*/ 303 w 454"/>
                <a:gd name="T87" fmla="*/ 189 h 348"/>
                <a:gd name="T88" fmla="*/ 311 w 454"/>
                <a:gd name="T89" fmla="*/ 182 h 348"/>
                <a:gd name="T90" fmla="*/ 295 w 454"/>
                <a:gd name="T91" fmla="*/ 212 h 348"/>
                <a:gd name="T92" fmla="*/ 311 w 454"/>
                <a:gd name="T93" fmla="*/ 212 h 348"/>
                <a:gd name="T94" fmla="*/ 295 w 454"/>
                <a:gd name="T95" fmla="*/ 220 h 348"/>
                <a:gd name="T96" fmla="*/ 326 w 454"/>
                <a:gd name="T97" fmla="*/ 250 h 348"/>
                <a:gd name="T98" fmla="*/ 333 w 454"/>
                <a:gd name="T99" fmla="*/ 257 h 348"/>
                <a:gd name="T100" fmla="*/ 326 w 454"/>
                <a:gd name="T101" fmla="*/ 242 h 348"/>
                <a:gd name="T102" fmla="*/ 341 w 454"/>
                <a:gd name="T103" fmla="*/ 242 h 348"/>
                <a:gd name="T104" fmla="*/ 341 w 454"/>
                <a:gd name="T105" fmla="*/ 273 h 348"/>
                <a:gd name="T106" fmla="*/ 356 w 454"/>
                <a:gd name="T107" fmla="*/ 257 h 348"/>
                <a:gd name="T108" fmla="*/ 341 w 454"/>
                <a:gd name="T109" fmla="*/ 273 h 348"/>
                <a:gd name="T110" fmla="*/ 348 w 454"/>
                <a:gd name="T111" fmla="*/ 273 h 348"/>
                <a:gd name="T112" fmla="*/ 363 w 454"/>
                <a:gd name="T113" fmla="*/ 310 h 348"/>
                <a:gd name="T114" fmla="*/ 394 w 454"/>
                <a:gd name="T115" fmla="*/ 318 h 348"/>
                <a:gd name="T116" fmla="*/ 409 w 454"/>
                <a:gd name="T117" fmla="*/ 348 h 348"/>
                <a:gd name="T118" fmla="*/ 447 w 454"/>
                <a:gd name="T119" fmla="*/ 333 h 348"/>
                <a:gd name="T120" fmla="*/ 454 w 454"/>
                <a:gd name="T121" fmla="*/ 295 h 348"/>
                <a:gd name="T122" fmla="*/ 454 w 454"/>
                <a:gd name="T123" fmla="*/ 23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8">
                  <a:moveTo>
                    <a:pt x="454" y="235"/>
                  </a:moveTo>
                  <a:lnTo>
                    <a:pt x="409" y="159"/>
                  </a:lnTo>
                  <a:lnTo>
                    <a:pt x="401" y="129"/>
                  </a:lnTo>
                  <a:lnTo>
                    <a:pt x="356" y="68"/>
                  </a:lnTo>
                  <a:lnTo>
                    <a:pt x="333" y="0"/>
                  </a:lnTo>
                  <a:lnTo>
                    <a:pt x="303" y="0"/>
                  </a:lnTo>
                  <a:lnTo>
                    <a:pt x="303" y="30"/>
                  </a:lnTo>
                  <a:lnTo>
                    <a:pt x="295" y="30"/>
                  </a:lnTo>
                  <a:lnTo>
                    <a:pt x="295" y="15"/>
                  </a:lnTo>
                  <a:lnTo>
                    <a:pt x="152" y="30"/>
                  </a:lnTo>
                  <a:lnTo>
                    <a:pt x="136" y="7"/>
                  </a:lnTo>
                  <a:lnTo>
                    <a:pt x="0" y="22"/>
                  </a:lnTo>
                  <a:lnTo>
                    <a:pt x="8" y="60"/>
                  </a:lnTo>
                  <a:lnTo>
                    <a:pt x="8" y="68"/>
                  </a:lnTo>
                  <a:lnTo>
                    <a:pt x="15" y="60"/>
                  </a:lnTo>
                  <a:lnTo>
                    <a:pt x="23" y="53"/>
                  </a:lnTo>
                  <a:lnTo>
                    <a:pt x="30" y="60"/>
                  </a:lnTo>
                  <a:lnTo>
                    <a:pt x="30" y="45"/>
                  </a:lnTo>
                  <a:lnTo>
                    <a:pt x="38" y="53"/>
                  </a:lnTo>
                  <a:lnTo>
                    <a:pt x="23" y="60"/>
                  </a:lnTo>
                  <a:lnTo>
                    <a:pt x="76" y="45"/>
                  </a:lnTo>
                  <a:lnTo>
                    <a:pt x="83" y="53"/>
                  </a:lnTo>
                  <a:lnTo>
                    <a:pt x="61" y="60"/>
                  </a:lnTo>
                  <a:lnTo>
                    <a:pt x="106" y="68"/>
                  </a:lnTo>
                  <a:lnTo>
                    <a:pt x="99" y="60"/>
                  </a:lnTo>
                  <a:lnTo>
                    <a:pt x="114" y="53"/>
                  </a:lnTo>
                  <a:lnTo>
                    <a:pt x="106" y="68"/>
                  </a:lnTo>
                  <a:lnTo>
                    <a:pt x="121" y="76"/>
                  </a:lnTo>
                  <a:lnTo>
                    <a:pt x="106" y="68"/>
                  </a:lnTo>
                  <a:lnTo>
                    <a:pt x="129" y="83"/>
                  </a:lnTo>
                  <a:lnTo>
                    <a:pt x="129" y="98"/>
                  </a:lnTo>
                  <a:lnTo>
                    <a:pt x="144" y="98"/>
                  </a:lnTo>
                  <a:lnTo>
                    <a:pt x="182" y="76"/>
                  </a:lnTo>
                  <a:lnTo>
                    <a:pt x="182" y="68"/>
                  </a:lnTo>
                  <a:lnTo>
                    <a:pt x="189" y="60"/>
                  </a:lnTo>
                  <a:lnTo>
                    <a:pt x="220" y="68"/>
                  </a:lnTo>
                  <a:lnTo>
                    <a:pt x="258" y="113"/>
                  </a:lnTo>
                  <a:lnTo>
                    <a:pt x="273" y="113"/>
                  </a:lnTo>
                  <a:lnTo>
                    <a:pt x="288" y="151"/>
                  </a:lnTo>
                  <a:lnTo>
                    <a:pt x="280" y="197"/>
                  </a:lnTo>
                  <a:lnTo>
                    <a:pt x="295" y="204"/>
                  </a:lnTo>
                  <a:lnTo>
                    <a:pt x="295" y="189"/>
                  </a:lnTo>
                  <a:lnTo>
                    <a:pt x="288" y="182"/>
                  </a:lnTo>
                  <a:lnTo>
                    <a:pt x="303" y="189"/>
                  </a:lnTo>
                  <a:lnTo>
                    <a:pt x="311" y="182"/>
                  </a:lnTo>
                  <a:lnTo>
                    <a:pt x="295" y="212"/>
                  </a:lnTo>
                  <a:lnTo>
                    <a:pt x="311" y="212"/>
                  </a:lnTo>
                  <a:lnTo>
                    <a:pt x="295" y="220"/>
                  </a:lnTo>
                  <a:lnTo>
                    <a:pt x="326" y="250"/>
                  </a:lnTo>
                  <a:lnTo>
                    <a:pt x="333" y="257"/>
                  </a:lnTo>
                  <a:lnTo>
                    <a:pt x="326" y="242"/>
                  </a:lnTo>
                  <a:lnTo>
                    <a:pt x="341" y="242"/>
                  </a:lnTo>
                  <a:lnTo>
                    <a:pt x="341" y="273"/>
                  </a:lnTo>
                  <a:lnTo>
                    <a:pt x="356" y="257"/>
                  </a:lnTo>
                  <a:lnTo>
                    <a:pt x="341" y="273"/>
                  </a:lnTo>
                  <a:lnTo>
                    <a:pt x="348" y="273"/>
                  </a:lnTo>
                  <a:lnTo>
                    <a:pt x="363" y="310"/>
                  </a:lnTo>
                  <a:lnTo>
                    <a:pt x="394" y="318"/>
                  </a:lnTo>
                  <a:lnTo>
                    <a:pt x="409" y="348"/>
                  </a:lnTo>
                  <a:lnTo>
                    <a:pt x="447" y="333"/>
                  </a:lnTo>
                  <a:lnTo>
                    <a:pt x="454" y="295"/>
                  </a:lnTo>
                  <a:lnTo>
                    <a:pt x="454"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4" name="Freeform 159"/>
            <p:cNvSpPr>
              <a:spLocks/>
            </p:cNvSpPr>
            <p:nvPr/>
          </p:nvSpPr>
          <p:spPr bwMode="auto">
            <a:xfrm>
              <a:off x="3368" y="2596"/>
              <a:ext cx="454" cy="348"/>
            </a:xfrm>
            <a:custGeom>
              <a:avLst/>
              <a:gdLst>
                <a:gd name="T0" fmla="*/ 454 w 454"/>
                <a:gd name="T1" fmla="*/ 235 h 348"/>
                <a:gd name="T2" fmla="*/ 409 w 454"/>
                <a:gd name="T3" fmla="*/ 159 h 348"/>
                <a:gd name="T4" fmla="*/ 401 w 454"/>
                <a:gd name="T5" fmla="*/ 129 h 348"/>
                <a:gd name="T6" fmla="*/ 356 w 454"/>
                <a:gd name="T7" fmla="*/ 68 h 348"/>
                <a:gd name="T8" fmla="*/ 333 w 454"/>
                <a:gd name="T9" fmla="*/ 0 h 348"/>
                <a:gd name="T10" fmla="*/ 303 w 454"/>
                <a:gd name="T11" fmla="*/ 0 h 348"/>
                <a:gd name="T12" fmla="*/ 303 w 454"/>
                <a:gd name="T13" fmla="*/ 30 h 348"/>
                <a:gd name="T14" fmla="*/ 295 w 454"/>
                <a:gd name="T15" fmla="*/ 30 h 348"/>
                <a:gd name="T16" fmla="*/ 295 w 454"/>
                <a:gd name="T17" fmla="*/ 15 h 348"/>
                <a:gd name="T18" fmla="*/ 152 w 454"/>
                <a:gd name="T19" fmla="*/ 30 h 348"/>
                <a:gd name="T20" fmla="*/ 136 w 454"/>
                <a:gd name="T21" fmla="*/ 7 h 348"/>
                <a:gd name="T22" fmla="*/ 0 w 454"/>
                <a:gd name="T23" fmla="*/ 22 h 348"/>
                <a:gd name="T24" fmla="*/ 8 w 454"/>
                <a:gd name="T25" fmla="*/ 60 h 348"/>
                <a:gd name="T26" fmla="*/ 8 w 454"/>
                <a:gd name="T27" fmla="*/ 68 h 348"/>
                <a:gd name="T28" fmla="*/ 15 w 454"/>
                <a:gd name="T29" fmla="*/ 60 h 348"/>
                <a:gd name="T30" fmla="*/ 23 w 454"/>
                <a:gd name="T31" fmla="*/ 53 h 348"/>
                <a:gd name="T32" fmla="*/ 30 w 454"/>
                <a:gd name="T33" fmla="*/ 60 h 348"/>
                <a:gd name="T34" fmla="*/ 30 w 454"/>
                <a:gd name="T35" fmla="*/ 45 h 348"/>
                <a:gd name="T36" fmla="*/ 38 w 454"/>
                <a:gd name="T37" fmla="*/ 53 h 348"/>
                <a:gd name="T38" fmla="*/ 23 w 454"/>
                <a:gd name="T39" fmla="*/ 60 h 348"/>
                <a:gd name="T40" fmla="*/ 76 w 454"/>
                <a:gd name="T41" fmla="*/ 45 h 348"/>
                <a:gd name="T42" fmla="*/ 83 w 454"/>
                <a:gd name="T43" fmla="*/ 53 h 348"/>
                <a:gd name="T44" fmla="*/ 61 w 454"/>
                <a:gd name="T45" fmla="*/ 60 h 348"/>
                <a:gd name="T46" fmla="*/ 106 w 454"/>
                <a:gd name="T47" fmla="*/ 68 h 348"/>
                <a:gd name="T48" fmla="*/ 99 w 454"/>
                <a:gd name="T49" fmla="*/ 60 h 348"/>
                <a:gd name="T50" fmla="*/ 114 w 454"/>
                <a:gd name="T51" fmla="*/ 53 h 348"/>
                <a:gd name="T52" fmla="*/ 106 w 454"/>
                <a:gd name="T53" fmla="*/ 68 h 348"/>
                <a:gd name="T54" fmla="*/ 121 w 454"/>
                <a:gd name="T55" fmla="*/ 76 h 348"/>
                <a:gd name="T56" fmla="*/ 106 w 454"/>
                <a:gd name="T57" fmla="*/ 68 h 348"/>
                <a:gd name="T58" fmla="*/ 129 w 454"/>
                <a:gd name="T59" fmla="*/ 83 h 348"/>
                <a:gd name="T60" fmla="*/ 129 w 454"/>
                <a:gd name="T61" fmla="*/ 98 h 348"/>
                <a:gd name="T62" fmla="*/ 144 w 454"/>
                <a:gd name="T63" fmla="*/ 98 h 348"/>
                <a:gd name="T64" fmla="*/ 182 w 454"/>
                <a:gd name="T65" fmla="*/ 76 h 348"/>
                <a:gd name="T66" fmla="*/ 182 w 454"/>
                <a:gd name="T67" fmla="*/ 68 h 348"/>
                <a:gd name="T68" fmla="*/ 189 w 454"/>
                <a:gd name="T69" fmla="*/ 60 h 348"/>
                <a:gd name="T70" fmla="*/ 220 w 454"/>
                <a:gd name="T71" fmla="*/ 68 h 348"/>
                <a:gd name="T72" fmla="*/ 258 w 454"/>
                <a:gd name="T73" fmla="*/ 113 h 348"/>
                <a:gd name="T74" fmla="*/ 273 w 454"/>
                <a:gd name="T75" fmla="*/ 113 h 348"/>
                <a:gd name="T76" fmla="*/ 288 w 454"/>
                <a:gd name="T77" fmla="*/ 151 h 348"/>
                <a:gd name="T78" fmla="*/ 280 w 454"/>
                <a:gd name="T79" fmla="*/ 197 h 348"/>
                <a:gd name="T80" fmla="*/ 295 w 454"/>
                <a:gd name="T81" fmla="*/ 204 h 348"/>
                <a:gd name="T82" fmla="*/ 295 w 454"/>
                <a:gd name="T83" fmla="*/ 189 h 348"/>
                <a:gd name="T84" fmla="*/ 288 w 454"/>
                <a:gd name="T85" fmla="*/ 182 h 348"/>
                <a:gd name="T86" fmla="*/ 303 w 454"/>
                <a:gd name="T87" fmla="*/ 189 h 348"/>
                <a:gd name="T88" fmla="*/ 311 w 454"/>
                <a:gd name="T89" fmla="*/ 182 h 348"/>
                <a:gd name="T90" fmla="*/ 295 w 454"/>
                <a:gd name="T91" fmla="*/ 212 h 348"/>
                <a:gd name="T92" fmla="*/ 311 w 454"/>
                <a:gd name="T93" fmla="*/ 212 h 348"/>
                <a:gd name="T94" fmla="*/ 295 w 454"/>
                <a:gd name="T95" fmla="*/ 220 h 348"/>
                <a:gd name="T96" fmla="*/ 326 w 454"/>
                <a:gd name="T97" fmla="*/ 250 h 348"/>
                <a:gd name="T98" fmla="*/ 333 w 454"/>
                <a:gd name="T99" fmla="*/ 257 h 348"/>
                <a:gd name="T100" fmla="*/ 326 w 454"/>
                <a:gd name="T101" fmla="*/ 242 h 348"/>
                <a:gd name="T102" fmla="*/ 341 w 454"/>
                <a:gd name="T103" fmla="*/ 242 h 348"/>
                <a:gd name="T104" fmla="*/ 341 w 454"/>
                <a:gd name="T105" fmla="*/ 273 h 348"/>
                <a:gd name="T106" fmla="*/ 356 w 454"/>
                <a:gd name="T107" fmla="*/ 257 h 348"/>
                <a:gd name="T108" fmla="*/ 341 w 454"/>
                <a:gd name="T109" fmla="*/ 273 h 348"/>
                <a:gd name="T110" fmla="*/ 348 w 454"/>
                <a:gd name="T111" fmla="*/ 273 h 348"/>
                <a:gd name="T112" fmla="*/ 363 w 454"/>
                <a:gd name="T113" fmla="*/ 310 h 348"/>
                <a:gd name="T114" fmla="*/ 394 w 454"/>
                <a:gd name="T115" fmla="*/ 318 h 348"/>
                <a:gd name="T116" fmla="*/ 409 w 454"/>
                <a:gd name="T117" fmla="*/ 348 h 348"/>
                <a:gd name="T118" fmla="*/ 447 w 454"/>
                <a:gd name="T119" fmla="*/ 333 h 348"/>
                <a:gd name="T120" fmla="*/ 454 w 454"/>
                <a:gd name="T121" fmla="*/ 295 h 348"/>
                <a:gd name="T122" fmla="*/ 454 w 454"/>
                <a:gd name="T123" fmla="*/ 235 h 348"/>
                <a:gd name="T124" fmla="*/ 454 w 454"/>
                <a:gd name="T125" fmla="*/ 24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8">
                  <a:moveTo>
                    <a:pt x="454" y="235"/>
                  </a:moveTo>
                  <a:lnTo>
                    <a:pt x="409" y="159"/>
                  </a:lnTo>
                  <a:lnTo>
                    <a:pt x="401" y="129"/>
                  </a:lnTo>
                  <a:lnTo>
                    <a:pt x="356" y="68"/>
                  </a:lnTo>
                  <a:lnTo>
                    <a:pt x="333" y="0"/>
                  </a:lnTo>
                  <a:lnTo>
                    <a:pt x="303" y="0"/>
                  </a:lnTo>
                  <a:lnTo>
                    <a:pt x="303" y="30"/>
                  </a:lnTo>
                  <a:lnTo>
                    <a:pt x="295" y="30"/>
                  </a:lnTo>
                  <a:lnTo>
                    <a:pt x="295" y="15"/>
                  </a:lnTo>
                  <a:lnTo>
                    <a:pt x="152" y="30"/>
                  </a:lnTo>
                  <a:lnTo>
                    <a:pt x="136" y="7"/>
                  </a:lnTo>
                  <a:lnTo>
                    <a:pt x="0" y="22"/>
                  </a:lnTo>
                  <a:lnTo>
                    <a:pt x="8" y="60"/>
                  </a:lnTo>
                  <a:lnTo>
                    <a:pt x="8" y="68"/>
                  </a:lnTo>
                  <a:lnTo>
                    <a:pt x="15" y="60"/>
                  </a:lnTo>
                  <a:lnTo>
                    <a:pt x="23" y="53"/>
                  </a:lnTo>
                  <a:lnTo>
                    <a:pt x="30" y="60"/>
                  </a:lnTo>
                  <a:lnTo>
                    <a:pt x="30" y="45"/>
                  </a:lnTo>
                  <a:lnTo>
                    <a:pt x="38" y="53"/>
                  </a:lnTo>
                  <a:lnTo>
                    <a:pt x="23" y="60"/>
                  </a:lnTo>
                  <a:lnTo>
                    <a:pt x="76" y="45"/>
                  </a:lnTo>
                  <a:lnTo>
                    <a:pt x="83" y="53"/>
                  </a:lnTo>
                  <a:lnTo>
                    <a:pt x="61" y="60"/>
                  </a:lnTo>
                  <a:lnTo>
                    <a:pt x="106" y="68"/>
                  </a:lnTo>
                  <a:lnTo>
                    <a:pt x="99" y="60"/>
                  </a:lnTo>
                  <a:lnTo>
                    <a:pt x="114" y="53"/>
                  </a:lnTo>
                  <a:lnTo>
                    <a:pt x="106" y="68"/>
                  </a:lnTo>
                  <a:lnTo>
                    <a:pt x="121" y="76"/>
                  </a:lnTo>
                  <a:lnTo>
                    <a:pt x="106" y="68"/>
                  </a:lnTo>
                  <a:lnTo>
                    <a:pt x="129" y="83"/>
                  </a:lnTo>
                  <a:lnTo>
                    <a:pt x="129" y="98"/>
                  </a:lnTo>
                  <a:lnTo>
                    <a:pt x="144" y="98"/>
                  </a:lnTo>
                  <a:lnTo>
                    <a:pt x="182" y="76"/>
                  </a:lnTo>
                  <a:lnTo>
                    <a:pt x="182" y="68"/>
                  </a:lnTo>
                  <a:lnTo>
                    <a:pt x="189" y="60"/>
                  </a:lnTo>
                  <a:lnTo>
                    <a:pt x="220" y="68"/>
                  </a:lnTo>
                  <a:lnTo>
                    <a:pt x="258" y="113"/>
                  </a:lnTo>
                  <a:lnTo>
                    <a:pt x="273" y="113"/>
                  </a:lnTo>
                  <a:lnTo>
                    <a:pt x="288" y="151"/>
                  </a:lnTo>
                  <a:lnTo>
                    <a:pt x="280" y="197"/>
                  </a:lnTo>
                  <a:lnTo>
                    <a:pt x="295" y="204"/>
                  </a:lnTo>
                  <a:lnTo>
                    <a:pt x="295" y="189"/>
                  </a:lnTo>
                  <a:lnTo>
                    <a:pt x="288" y="182"/>
                  </a:lnTo>
                  <a:lnTo>
                    <a:pt x="303" y="189"/>
                  </a:lnTo>
                  <a:lnTo>
                    <a:pt x="311" y="182"/>
                  </a:lnTo>
                  <a:lnTo>
                    <a:pt x="295" y="212"/>
                  </a:lnTo>
                  <a:lnTo>
                    <a:pt x="311" y="212"/>
                  </a:lnTo>
                  <a:lnTo>
                    <a:pt x="295" y="220"/>
                  </a:lnTo>
                  <a:lnTo>
                    <a:pt x="326" y="250"/>
                  </a:lnTo>
                  <a:lnTo>
                    <a:pt x="333" y="257"/>
                  </a:lnTo>
                  <a:lnTo>
                    <a:pt x="326" y="242"/>
                  </a:lnTo>
                  <a:lnTo>
                    <a:pt x="341" y="242"/>
                  </a:lnTo>
                  <a:lnTo>
                    <a:pt x="341" y="273"/>
                  </a:lnTo>
                  <a:lnTo>
                    <a:pt x="356" y="257"/>
                  </a:lnTo>
                  <a:lnTo>
                    <a:pt x="341" y="273"/>
                  </a:lnTo>
                  <a:lnTo>
                    <a:pt x="348" y="273"/>
                  </a:lnTo>
                  <a:lnTo>
                    <a:pt x="363" y="310"/>
                  </a:lnTo>
                  <a:lnTo>
                    <a:pt x="394" y="318"/>
                  </a:lnTo>
                  <a:lnTo>
                    <a:pt x="409" y="348"/>
                  </a:lnTo>
                  <a:lnTo>
                    <a:pt x="447" y="333"/>
                  </a:lnTo>
                  <a:lnTo>
                    <a:pt x="454" y="295"/>
                  </a:lnTo>
                  <a:lnTo>
                    <a:pt x="454" y="235"/>
                  </a:lnTo>
                  <a:lnTo>
                    <a:pt x="454"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05" name="Freeform 160"/>
            <p:cNvSpPr>
              <a:spLocks/>
            </p:cNvSpPr>
            <p:nvPr/>
          </p:nvSpPr>
          <p:spPr bwMode="auto">
            <a:xfrm>
              <a:off x="3444" y="2338"/>
              <a:ext cx="272" cy="288"/>
            </a:xfrm>
            <a:custGeom>
              <a:avLst/>
              <a:gdLst>
                <a:gd name="T0" fmla="*/ 257 w 272"/>
                <a:gd name="T1" fmla="*/ 159 h 288"/>
                <a:gd name="T2" fmla="*/ 235 w 272"/>
                <a:gd name="T3" fmla="*/ 114 h 288"/>
                <a:gd name="T4" fmla="*/ 166 w 272"/>
                <a:gd name="T5" fmla="*/ 68 h 288"/>
                <a:gd name="T6" fmla="*/ 151 w 272"/>
                <a:gd name="T7" fmla="*/ 30 h 288"/>
                <a:gd name="T8" fmla="*/ 121 w 272"/>
                <a:gd name="T9" fmla="*/ 23 h 288"/>
                <a:gd name="T10" fmla="*/ 129 w 272"/>
                <a:gd name="T11" fmla="*/ 0 h 288"/>
                <a:gd name="T12" fmla="*/ 68 w 272"/>
                <a:gd name="T13" fmla="*/ 8 h 288"/>
                <a:gd name="T14" fmla="*/ 0 w 272"/>
                <a:gd name="T15" fmla="*/ 15 h 288"/>
                <a:gd name="T16" fmla="*/ 38 w 272"/>
                <a:gd name="T17" fmla="*/ 152 h 288"/>
                <a:gd name="T18" fmla="*/ 60 w 272"/>
                <a:gd name="T19" fmla="*/ 190 h 288"/>
                <a:gd name="T20" fmla="*/ 53 w 272"/>
                <a:gd name="T21" fmla="*/ 212 h 288"/>
                <a:gd name="T22" fmla="*/ 60 w 272"/>
                <a:gd name="T23" fmla="*/ 265 h 288"/>
                <a:gd name="T24" fmla="*/ 76 w 272"/>
                <a:gd name="T25" fmla="*/ 288 h 288"/>
                <a:gd name="T26" fmla="*/ 219 w 272"/>
                <a:gd name="T27" fmla="*/ 273 h 288"/>
                <a:gd name="T28" fmla="*/ 219 w 272"/>
                <a:gd name="T29" fmla="*/ 288 h 288"/>
                <a:gd name="T30" fmla="*/ 227 w 272"/>
                <a:gd name="T31" fmla="*/ 288 h 288"/>
                <a:gd name="T32" fmla="*/ 227 w 272"/>
                <a:gd name="T33" fmla="*/ 258 h 288"/>
                <a:gd name="T34" fmla="*/ 257 w 272"/>
                <a:gd name="T35" fmla="*/ 258 h 288"/>
                <a:gd name="T36" fmla="*/ 257 w 272"/>
                <a:gd name="T37" fmla="*/ 243 h 288"/>
                <a:gd name="T38" fmla="*/ 250 w 272"/>
                <a:gd name="T39" fmla="*/ 243 h 288"/>
                <a:gd name="T40" fmla="*/ 257 w 272"/>
                <a:gd name="T41" fmla="*/ 243 h 288"/>
                <a:gd name="T42" fmla="*/ 250 w 272"/>
                <a:gd name="T43" fmla="*/ 235 h 288"/>
                <a:gd name="T44" fmla="*/ 265 w 272"/>
                <a:gd name="T45" fmla="*/ 205 h 288"/>
                <a:gd name="T46" fmla="*/ 257 w 272"/>
                <a:gd name="T47" fmla="*/ 182 h 288"/>
                <a:gd name="T48" fmla="*/ 272 w 272"/>
                <a:gd name="T49" fmla="*/ 182 h 288"/>
                <a:gd name="T50" fmla="*/ 257 w 272"/>
                <a:gd name="T51" fmla="*/ 15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2" h="288">
                  <a:moveTo>
                    <a:pt x="257" y="159"/>
                  </a:moveTo>
                  <a:lnTo>
                    <a:pt x="235" y="114"/>
                  </a:lnTo>
                  <a:lnTo>
                    <a:pt x="166" y="68"/>
                  </a:lnTo>
                  <a:lnTo>
                    <a:pt x="151" y="30"/>
                  </a:lnTo>
                  <a:lnTo>
                    <a:pt x="121" y="23"/>
                  </a:lnTo>
                  <a:lnTo>
                    <a:pt x="129" y="0"/>
                  </a:lnTo>
                  <a:lnTo>
                    <a:pt x="68" y="8"/>
                  </a:lnTo>
                  <a:lnTo>
                    <a:pt x="0" y="15"/>
                  </a:lnTo>
                  <a:lnTo>
                    <a:pt x="38" y="152"/>
                  </a:lnTo>
                  <a:lnTo>
                    <a:pt x="60" y="190"/>
                  </a:lnTo>
                  <a:lnTo>
                    <a:pt x="53" y="212"/>
                  </a:lnTo>
                  <a:lnTo>
                    <a:pt x="60" y="265"/>
                  </a:lnTo>
                  <a:lnTo>
                    <a:pt x="76" y="288"/>
                  </a:lnTo>
                  <a:lnTo>
                    <a:pt x="219" y="273"/>
                  </a:lnTo>
                  <a:lnTo>
                    <a:pt x="219" y="288"/>
                  </a:lnTo>
                  <a:lnTo>
                    <a:pt x="227" y="288"/>
                  </a:lnTo>
                  <a:lnTo>
                    <a:pt x="227" y="258"/>
                  </a:lnTo>
                  <a:lnTo>
                    <a:pt x="257" y="258"/>
                  </a:lnTo>
                  <a:lnTo>
                    <a:pt x="257" y="243"/>
                  </a:lnTo>
                  <a:lnTo>
                    <a:pt x="250" y="243"/>
                  </a:lnTo>
                  <a:lnTo>
                    <a:pt x="257" y="243"/>
                  </a:lnTo>
                  <a:lnTo>
                    <a:pt x="250" y="235"/>
                  </a:lnTo>
                  <a:lnTo>
                    <a:pt x="265" y="205"/>
                  </a:lnTo>
                  <a:lnTo>
                    <a:pt x="257" y="182"/>
                  </a:lnTo>
                  <a:lnTo>
                    <a:pt x="272" y="182"/>
                  </a:lnTo>
                  <a:lnTo>
                    <a:pt x="257" y="15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6" name="Freeform 161"/>
            <p:cNvSpPr>
              <a:spLocks/>
            </p:cNvSpPr>
            <p:nvPr/>
          </p:nvSpPr>
          <p:spPr bwMode="auto">
            <a:xfrm>
              <a:off x="3444" y="2338"/>
              <a:ext cx="272" cy="288"/>
            </a:xfrm>
            <a:custGeom>
              <a:avLst/>
              <a:gdLst>
                <a:gd name="T0" fmla="*/ 257 w 272"/>
                <a:gd name="T1" fmla="*/ 159 h 288"/>
                <a:gd name="T2" fmla="*/ 235 w 272"/>
                <a:gd name="T3" fmla="*/ 114 h 288"/>
                <a:gd name="T4" fmla="*/ 166 w 272"/>
                <a:gd name="T5" fmla="*/ 68 h 288"/>
                <a:gd name="T6" fmla="*/ 151 w 272"/>
                <a:gd name="T7" fmla="*/ 30 h 288"/>
                <a:gd name="T8" fmla="*/ 121 w 272"/>
                <a:gd name="T9" fmla="*/ 23 h 288"/>
                <a:gd name="T10" fmla="*/ 129 w 272"/>
                <a:gd name="T11" fmla="*/ 0 h 288"/>
                <a:gd name="T12" fmla="*/ 68 w 272"/>
                <a:gd name="T13" fmla="*/ 8 h 288"/>
                <a:gd name="T14" fmla="*/ 0 w 272"/>
                <a:gd name="T15" fmla="*/ 15 h 288"/>
                <a:gd name="T16" fmla="*/ 38 w 272"/>
                <a:gd name="T17" fmla="*/ 152 h 288"/>
                <a:gd name="T18" fmla="*/ 60 w 272"/>
                <a:gd name="T19" fmla="*/ 190 h 288"/>
                <a:gd name="T20" fmla="*/ 53 w 272"/>
                <a:gd name="T21" fmla="*/ 212 h 288"/>
                <a:gd name="T22" fmla="*/ 60 w 272"/>
                <a:gd name="T23" fmla="*/ 265 h 288"/>
                <a:gd name="T24" fmla="*/ 76 w 272"/>
                <a:gd name="T25" fmla="*/ 288 h 288"/>
                <a:gd name="T26" fmla="*/ 219 w 272"/>
                <a:gd name="T27" fmla="*/ 273 h 288"/>
                <a:gd name="T28" fmla="*/ 219 w 272"/>
                <a:gd name="T29" fmla="*/ 288 h 288"/>
                <a:gd name="T30" fmla="*/ 227 w 272"/>
                <a:gd name="T31" fmla="*/ 288 h 288"/>
                <a:gd name="T32" fmla="*/ 227 w 272"/>
                <a:gd name="T33" fmla="*/ 258 h 288"/>
                <a:gd name="T34" fmla="*/ 257 w 272"/>
                <a:gd name="T35" fmla="*/ 258 h 288"/>
                <a:gd name="T36" fmla="*/ 257 w 272"/>
                <a:gd name="T37" fmla="*/ 243 h 288"/>
                <a:gd name="T38" fmla="*/ 250 w 272"/>
                <a:gd name="T39" fmla="*/ 243 h 288"/>
                <a:gd name="T40" fmla="*/ 257 w 272"/>
                <a:gd name="T41" fmla="*/ 243 h 288"/>
                <a:gd name="T42" fmla="*/ 250 w 272"/>
                <a:gd name="T43" fmla="*/ 235 h 288"/>
                <a:gd name="T44" fmla="*/ 265 w 272"/>
                <a:gd name="T45" fmla="*/ 205 h 288"/>
                <a:gd name="T46" fmla="*/ 257 w 272"/>
                <a:gd name="T47" fmla="*/ 182 h 288"/>
                <a:gd name="T48" fmla="*/ 272 w 272"/>
                <a:gd name="T49" fmla="*/ 182 h 288"/>
                <a:gd name="T50" fmla="*/ 257 w 272"/>
                <a:gd name="T51" fmla="*/ 159 h 288"/>
                <a:gd name="T52" fmla="*/ 257 w 272"/>
                <a:gd name="T53" fmla="*/ 16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2" h="288">
                  <a:moveTo>
                    <a:pt x="257" y="159"/>
                  </a:moveTo>
                  <a:lnTo>
                    <a:pt x="235" y="114"/>
                  </a:lnTo>
                  <a:lnTo>
                    <a:pt x="166" y="68"/>
                  </a:lnTo>
                  <a:lnTo>
                    <a:pt x="151" y="30"/>
                  </a:lnTo>
                  <a:lnTo>
                    <a:pt x="121" y="23"/>
                  </a:lnTo>
                  <a:lnTo>
                    <a:pt x="129" y="0"/>
                  </a:lnTo>
                  <a:lnTo>
                    <a:pt x="68" y="8"/>
                  </a:lnTo>
                  <a:lnTo>
                    <a:pt x="0" y="15"/>
                  </a:lnTo>
                  <a:lnTo>
                    <a:pt x="38" y="152"/>
                  </a:lnTo>
                  <a:lnTo>
                    <a:pt x="60" y="190"/>
                  </a:lnTo>
                  <a:lnTo>
                    <a:pt x="53" y="212"/>
                  </a:lnTo>
                  <a:lnTo>
                    <a:pt x="60" y="265"/>
                  </a:lnTo>
                  <a:lnTo>
                    <a:pt x="76" y="288"/>
                  </a:lnTo>
                  <a:lnTo>
                    <a:pt x="219" y="273"/>
                  </a:lnTo>
                  <a:lnTo>
                    <a:pt x="219" y="288"/>
                  </a:lnTo>
                  <a:lnTo>
                    <a:pt x="227" y="288"/>
                  </a:lnTo>
                  <a:lnTo>
                    <a:pt x="227" y="258"/>
                  </a:lnTo>
                  <a:lnTo>
                    <a:pt x="257" y="258"/>
                  </a:lnTo>
                  <a:lnTo>
                    <a:pt x="257" y="243"/>
                  </a:lnTo>
                  <a:lnTo>
                    <a:pt x="250" y="243"/>
                  </a:lnTo>
                  <a:lnTo>
                    <a:pt x="257" y="243"/>
                  </a:lnTo>
                  <a:lnTo>
                    <a:pt x="250" y="235"/>
                  </a:lnTo>
                  <a:lnTo>
                    <a:pt x="265" y="205"/>
                  </a:lnTo>
                  <a:lnTo>
                    <a:pt x="257" y="182"/>
                  </a:lnTo>
                  <a:lnTo>
                    <a:pt x="272" y="182"/>
                  </a:lnTo>
                  <a:lnTo>
                    <a:pt x="257" y="159"/>
                  </a:lnTo>
                  <a:lnTo>
                    <a:pt x="257"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07" name="Freeform 162"/>
            <p:cNvSpPr>
              <a:spLocks/>
            </p:cNvSpPr>
            <p:nvPr/>
          </p:nvSpPr>
          <p:spPr bwMode="auto">
            <a:xfrm>
              <a:off x="2286" y="2891"/>
              <a:ext cx="60" cy="99"/>
            </a:xfrm>
            <a:custGeom>
              <a:avLst/>
              <a:gdLst>
                <a:gd name="T0" fmla="*/ 60 w 60"/>
                <a:gd name="T1" fmla="*/ 53 h 99"/>
                <a:gd name="T2" fmla="*/ 53 w 60"/>
                <a:gd name="T3" fmla="*/ 69 h 99"/>
                <a:gd name="T4" fmla="*/ 45 w 60"/>
                <a:gd name="T5" fmla="*/ 76 h 99"/>
                <a:gd name="T6" fmla="*/ 38 w 60"/>
                <a:gd name="T7" fmla="*/ 69 h 99"/>
                <a:gd name="T8" fmla="*/ 30 w 60"/>
                <a:gd name="T9" fmla="*/ 84 h 99"/>
                <a:gd name="T10" fmla="*/ 23 w 60"/>
                <a:gd name="T11" fmla="*/ 91 h 99"/>
                <a:gd name="T12" fmla="*/ 23 w 60"/>
                <a:gd name="T13" fmla="*/ 99 h 99"/>
                <a:gd name="T14" fmla="*/ 15 w 60"/>
                <a:gd name="T15" fmla="*/ 91 h 99"/>
                <a:gd name="T16" fmla="*/ 8 w 60"/>
                <a:gd name="T17" fmla="*/ 91 h 99"/>
                <a:gd name="T18" fmla="*/ 8 w 60"/>
                <a:gd name="T19" fmla="*/ 46 h 99"/>
                <a:gd name="T20" fmla="*/ 0 w 60"/>
                <a:gd name="T21" fmla="*/ 38 h 99"/>
                <a:gd name="T22" fmla="*/ 8 w 60"/>
                <a:gd name="T23" fmla="*/ 31 h 99"/>
                <a:gd name="T24" fmla="*/ 15 w 60"/>
                <a:gd name="T25" fmla="*/ 23 h 99"/>
                <a:gd name="T26" fmla="*/ 15 w 60"/>
                <a:gd name="T27" fmla="*/ 15 h 99"/>
                <a:gd name="T28" fmla="*/ 8 w 60"/>
                <a:gd name="T29" fmla="*/ 8 h 99"/>
                <a:gd name="T30" fmla="*/ 8 w 60"/>
                <a:gd name="T31" fmla="*/ 0 h 99"/>
                <a:gd name="T32" fmla="*/ 15 w 60"/>
                <a:gd name="T33" fmla="*/ 0 h 99"/>
                <a:gd name="T34" fmla="*/ 23 w 60"/>
                <a:gd name="T35" fmla="*/ 8 h 99"/>
                <a:gd name="T36" fmla="*/ 30 w 60"/>
                <a:gd name="T37" fmla="*/ 15 h 99"/>
                <a:gd name="T38" fmla="*/ 38 w 60"/>
                <a:gd name="T39" fmla="*/ 23 h 99"/>
                <a:gd name="T40" fmla="*/ 45 w 60"/>
                <a:gd name="T41" fmla="*/ 31 h 99"/>
                <a:gd name="T42" fmla="*/ 45 w 60"/>
                <a:gd name="T43" fmla="*/ 38 h 99"/>
                <a:gd name="T44" fmla="*/ 53 w 60"/>
                <a:gd name="T45" fmla="*/ 38 h 99"/>
                <a:gd name="T46" fmla="*/ 53 w 60"/>
                <a:gd name="T47" fmla="*/ 46 h 99"/>
                <a:gd name="T48" fmla="*/ 60 w 60"/>
                <a:gd name="T49"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99">
                  <a:moveTo>
                    <a:pt x="60" y="53"/>
                  </a:moveTo>
                  <a:lnTo>
                    <a:pt x="53" y="69"/>
                  </a:lnTo>
                  <a:lnTo>
                    <a:pt x="45" y="76"/>
                  </a:lnTo>
                  <a:lnTo>
                    <a:pt x="38" y="69"/>
                  </a:lnTo>
                  <a:lnTo>
                    <a:pt x="30" y="84"/>
                  </a:lnTo>
                  <a:lnTo>
                    <a:pt x="23" y="91"/>
                  </a:lnTo>
                  <a:lnTo>
                    <a:pt x="23" y="99"/>
                  </a:lnTo>
                  <a:lnTo>
                    <a:pt x="15" y="91"/>
                  </a:lnTo>
                  <a:lnTo>
                    <a:pt x="8" y="91"/>
                  </a:lnTo>
                  <a:lnTo>
                    <a:pt x="8" y="46"/>
                  </a:lnTo>
                  <a:lnTo>
                    <a:pt x="0" y="38"/>
                  </a:lnTo>
                  <a:lnTo>
                    <a:pt x="8" y="31"/>
                  </a:lnTo>
                  <a:lnTo>
                    <a:pt x="15" y="23"/>
                  </a:lnTo>
                  <a:lnTo>
                    <a:pt x="15" y="15"/>
                  </a:lnTo>
                  <a:lnTo>
                    <a:pt x="8" y="8"/>
                  </a:lnTo>
                  <a:lnTo>
                    <a:pt x="8" y="0"/>
                  </a:lnTo>
                  <a:lnTo>
                    <a:pt x="15" y="0"/>
                  </a:lnTo>
                  <a:lnTo>
                    <a:pt x="23" y="8"/>
                  </a:lnTo>
                  <a:lnTo>
                    <a:pt x="30" y="15"/>
                  </a:lnTo>
                  <a:lnTo>
                    <a:pt x="38" y="23"/>
                  </a:lnTo>
                  <a:lnTo>
                    <a:pt x="45" y="31"/>
                  </a:lnTo>
                  <a:lnTo>
                    <a:pt x="45" y="38"/>
                  </a:lnTo>
                  <a:lnTo>
                    <a:pt x="53" y="38"/>
                  </a:lnTo>
                  <a:lnTo>
                    <a:pt x="53" y="46"/>
                  </a:lnTo>
                  <a:lnTo>
                    <a:pt x="60" y="5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8" name="Freeform 163"/>
            <p:cNvSpPr>
              <a:spLocks/>
            </p:cNvSpPr>
            <p:nvPr/>
          </p:nvSpPr>
          <p:spPr bwMode="auto">
            <a:xfrm>
              <a:off x="2286" y="2891"/>
              <a:ext cx="60" cy="99"/>
            </a:xfrm>
            <a:custGeom>
              <a:avLst/>
              <a:gdLst>
                <a:gd name="T0" fmla="*/ 60 w 60"/>
                <a:gd name="T1" fmla="*/ 53 h 99"/>
                <a:gd name="T2" fmla="*/ 53 w 60"/>
                <a:gd name="T3" fmla="*/ 69 h 99"/>
                <a:gd name="T4" fmla="*/ 45 w 60"/>
                <a:gd name="T5" fmla="*/ 76 h 99"/>
                <a:gd name="T6" fmla="*/ 38 w 60"/>
                <a:gd name="T7" fmla="*/ 69 h 99"/>
                <a:gd name="T8" fmla="*/ 30 w 60"/>
                <a:gd name="T9" fmla="*/ 84 h 99"/>
                <a:gd name="T10" fmla="*/ 23 w 60"/>
                <a:gd name="T11" fmla="*/ 91 h 99"/>
                <a:gd name="T12" fmla="*/ 23 w 60"/>
                <a:gd name="T13" fmla="*/ 99 h 99"/>
                <a:gd name="T14" fmla="*/ 15 w 60"/>
                <a:gd name="T15" fmla="*/ 91 h 99"/>
                <a:gd name="T16" fmla="*/ 8 w 60"/>
                <a:gd name="T17" fmla="*/ 91 h 99"/>
                <a:gd name="T18" fmla="*/ 8 w 60"/>
                <a:gd name="T19" fmla="*/ 46 h 99"/>
                <a:gd name="T20" fmla="*/ 0 w 60"/>
                <a:gd name="T21" fmla="*/ 38 h 99"/>
                <a:gd name="T22" fmla="*/ 8 w 60"/>
                <a:gd name="T23" fmla="*/ 31 h 99"/>
                <a:gd name="T24" fmla="*/ 15 w 60"/>
                <a:gd name="T25" fmla="*/ 23 h 99"/>
                <a:gd name="T26" fmla="*/ 15 w 60"/>
                <a:gd name="T27" fmla="*/ 15 h 99"/>
                <a:gd name="T28" fmla="*/ 8 w 60"/>
                <a:gd name="T29" fmla="*/ 8 h 99"/>
                <a:gd name="T30" fmla="*/ 8 w 60"/>
                <a:gd name="T31" fmla="*/ 0 h 99"/>
                <a:gd name="T32" fmla="*/ 15 w 60"/>
                <a:gd name="T33" fmla="*/ 0 h 99"/>
                <a:gd name="T34" fmla="*/ 23 w 60"/>
                <a:gd name="T35" fmla="*/ 8 h 99"/>
                <a:gd name="T36" fmla="*/ 30 w 60"/>
                <a:gd name="T37" fmla="*/ 15 h 99"/>
                <a:gd name="T38" fmla="*/ 38 w 60"/>
                <a:gd name="T39" fmla="*/ 23 h 99"/>
                <a:gd name="T40" fmla="*/ 45 w 60"/>
                <a:gd name="T41" fmla="*/ 31 h 99"/>
                <a:gd name="T42" fmla="*/ 45 w 60"/>
                <a:gd name="T43" fmla="*/ 38 h 99"/>
                <a:gd name="T44" fmla="*/ 53 w 60"/>
                <a:gd name="T45" fmla="*/ 38 h 99"/>
                <a:gd name="T46" fmla="*/ 53 w 60"/>
                <a:gd name="T47" fmla="*/ 46 h 99"/>
                <a:gd name="T48" fmla="*/ 60 w 60"/>
                <a:gd name="T49" fmla="*/ 53 h 99"/>
                <a:gd name="T50" fmla="*/ 60 w 60"/>
                <a:gd name="T51"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9">
                  <a:moveTo>
                    <a:pt x="60" y="53"/>
                  </a:moveTo>
                  <a:lnTo>
                    <a:pt x="53" y="69"/>
                  </a:lnTo>
                  <a:lnTo>
                    <a:pt x="45" y="76"/>
                  </a:lnTo>
                  <a:lnTo>
                    <a:pt x="38" y="69"/>
                  </a:lnTo>
                  <a:lnTo>
                    <a:pt x="30" y="84"/>
                  </a:lnTo>
                  <a:lnTo>
                    <a:pt x="23" y="91"/>
                  </a:lnTo>
                  <a:lnTo>
                    <a:pt x="23" y="99"/>
                  </a:lnTo>
                  <a:lnTo>
                    <a:pt x="15" y="91"/>
                  </a:lnTo>
                  <a:lnTo>
                    <a:pt x="8" y="91"/>
                  </a:lnTo>
                  <a:lnTo>
                    <a:pt x="8" y="46"/>
                  </a:lnTo>
                  <a:lnTo>
                    <a:pt x="0" y="38"/>
                  </a:lnTo>
                  <a:lnTo>
                    <a:pt x="8" y="31"/>
                  </a:lnTo>
                  <a:lnTo>
                    <a:pt x="15" y="23"/>
                  </a:lnTo>
                  <a:lnTo>
                    <a:pt x="15" y="15"/>
                  </a:lnTo>
                  <a:lnTo>
                    <a:pt x="8" y="8"/>
                  </a:lnTo>
                  <a:lnTo>
                    <a:pt x="8" y="0"/>
                  </a:lnTo>
                  <a:lnTo>
                    <a:pt x="15" y="0"/>
                  </a:lnTo>
                  <a:lnTo>
                    <a:pt x="23" y="8"/>
                  </a:lnTo>
                  <a:lnTo>
                    <a:pt x="30" y="15"/>
                  </a:lnTo>
                  <a:lnTo>
                    <a:pt x="38" y="23"/>
                  </a:lnTo>
                  <a:lnTo>
                    <a:pt x="45" y="31"/>
                  </a:lnTo>
                  <a:lnTo>
                    <a:pt x="45" y="38"/>
                  </a:lnTo>
                  <a:lnTo>
                    <a:pt x="53" y="38"/>
                  </a:lnTo>
                  <a:lnTo>
                    <a:pt x="53" y="46"/>
                  </a:lnTo>
                  <a:lnTo>
                    <a:pt x="60" y="53"/>
                  </a:lnTo>
                  <a:lnTo>
                    <a:pt x="60" y="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09" name="Freeform 164"/>
            <p:cNvSpPr>
              <a:spLocks/>
            </p:cNvSpPr>
            <p:nvPr/>
          </p:nvSpPr>
          <p:spPr bwMode="auto">
            <a:xfrm>
              <a:off x="2256" y="2838"/>
              <a:ext cx="38" cy="31"/>
            </a:xfrm>
            <a:custGeom>
              <a:avLst/>
              <a:gdLst>
                <a:gd name="T0" fmla="*/ 38 w 38"/>
                <a:gd name="T1" fmla="*/ 23 h 31"/>
                <a:gd name="T2" fmla="*/ 30 w 38"/>
                <a:gd name="T3" fmla="*/ 15 h 31"/>
                <a:gd name="T4" fmla="*/ 22 w 38"/>
                <a:gd name="T5" fmla="*/ 8 h 31"/>
                <a:gd name="T6" fmla="*/ 7 w 38"/>
                <a:gd name="T7" fmla="*/ 8 h 31"/>
                <a:gd name="T8" fmla="*/ 7 w 38"/>
                <a:gd name="T9" fmla="*/ 0 h 31"/>
                <a:gd name="T10" fmla="*/ 0 w 38"/>
                <a:gd name="T11" fmla="*/ 0 h 31"/>
                <a:gd name="T12" fmla="*/ 0 w 38"/>
                <a:gd name="T13" fmla="*/ 15 h 31"/>
                <a:gd name="T14" fmla="*/ 7 w 38"/>
                <a:gd name="T15" fmla="*/ 15 h 31"/>
                <a:gd name="T16" fmla="*/ 15 w 38"/>
                <a:gd name="T17" fmla="*/ 31 h 31"/>
                <a:gd name="T18" fmla="*/ 30 w 38"/>
                <a:gd name="T19" fmla="*/ 31 h 31"/>
                <a:gd name="T20" fmla="*/ 30 w 38"/>
                <a:gd name="T21" fmla="*/ 23 h 31"/>
                <a:gd name="T22" fmla="*/ 38 w 38"/>
                <a:gd name="T2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31">
                  <a:moveTo>
                    <a:pt x="38" y="23"/>
                  </a:moveTo>
                  <a:lnTo>
                    <a:pt x="30" y="15"/>
                  </a:lnTo>
                  <a:lnTo>
                    <a:pt x="22" y="8"/>
                  </a:lnTo>
                  <a:lnTo>
                    <a:pt x="7" y="8"/>
                  </a:lnTo>
                  <a:lnTo>
                    <a:pt x="7" y="0"/>
                  </a:lnTo>
                  <a:lnTo>
                    <a:pt x="0" y="0"/>
                  </a:lnTo>
                  <a:lnTo>
                    <a:pt x="0" y="15"/>
                  </a:lnTo>
                  <a:lnTo>
                    <a:pt x="7" y="15"/>
                  </a:lnTo>
                  <a:lnTo>
                    <a:pt x="15" y="31"/>
                  </a:lnTo>
                  <a:lnTo>
                    <a:pt x="30" y="31"/>
                  </a:lnTo>
                  <a:lnTo>
                    <a:pt x="30" y="23"/>
                  </a:lnTo>
                  <a:lnTo>
                    <a:pt x="38" y="2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0" name="Freeform 165"/>
            <p:cNvSpPr>
              <a:spLocks/>
            </p:cNvSpPr>
            <p:nvPr/>
          </p:nvSpPr>
          <p:spPr bwMode="auto">
            <a:xfrm>
              <a:off x="2256" y="2838"/>
              <a:ext cx="38" cy="31"/>
            </a:xfrm>
            <a:custGeom>
              <a:avLst/>
              <a:gdLst>
                <a:gd name="T0" fmla="*/ 38 w 38"/>
                <a:gd name="T1" fmla="*/ 23 h 31"/>
                <a:gd name="T2" fmla="*/ 30 w 38"/>
                <a:gd name="T3" fmla="*/ 15 h 31"/>
                <a:gd name="T4" fmla="*/ 22 w 38"/>
                <a:gd name="T5" fmla="*/ 8 h 31"/>
                <a:gd name="T6" fmla="*/ 7 w 38"/>
                <a:gd name="T7" fmla="*/ 8 h 31"/>
                <a:gd name="T8" fmla="*/ 7 w 38"/>
                <a:gd name="T9" fmla="*/ 0 h 31"/>
                <a:gd name="T10" fmla="*/ 0 w 38"/>
                <a:gd name="T11" fmla="*/ 0 h 31"/>
                <a:gd name="T12" fmla="*/ 0 w 38"/>
                <a:gd name="T13" fmla="*/ 15 h 31"/>
                <a:gd name="T14" fmla="*/ 7 w 38"/>
                <a:gd name="T15" fmla="*/ 15 h 31"/>
                <a:gd name="T16" fmla="*/ 15 w 38"/>
                <a:gd name="T17" fmla="*/ 31 h 31"/>
                <a:gd name="T18" fmla="*/ 30 w 38"/>
                <a:gd name="T19" fmla="*/ 31 h 31"/>
                <a:gd name="T20" fmla="*/ 30 w 38"/>
                <a:gd name="T21" fmla="*/ 23 h 31"/>
                <a:gd name="T22" fmla="*/ 38 w 38"/>
                <a:gd name="T23" fmla="*/ 23 h 31"/>
                <a:gd name="T24" fmla="*/ 38 w 38"/>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1">
                  <a:moveTo>
                    <a:pt x="38" y="23"/>
                  </a:moveTo>
                  <a:lnTo>
                    <a:pt x="30" y="15"/>
                  </a:lnTo>
                  <a:lnTo>
                    <a:pt x="22" y="8"/>
                  </a:lnTo>
                  <a:lnTo>
                    <a:pt x="7" y="8"/>
                  </a:lnTo>
                  <a:lnTo>
                    <a:pt x="7" y="0"/>
                  </a:lnTo>
                  <a:lnTo>
                    <a:pt x="0" y="0"/>
                  </a:lnTo>
                  <a:lnTo>
                    <a:pt x="0" y="15"/>
                  </a:lnTo>
                  <a:lnTo>
                    <a:pt x="7" y="15"/>
                  </a:lnTo>
                  <a:lnTo>
                    <a:pt x="15" y="31"/>
                  </a:lnTo>
                  <a:lnTo>
                    <a:pt x="30" y="31"/>
                  </a:lnTo>
                  <a:lnTo>
                    <a:pt x="30" y="23"/>
                  </a:lnTo>
                  <a:lnTo>
                    <a:pt x="38" y="23"/>
                  </a:lnTo>
                  <a:lnTo>
                    <a:pt x="3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11" name="Freeform 166"/>
            <p:cNvSpPr>
              <a:spLocks/>
            </p:cNvSpPr>
            <p:nvPr/>
          </p:nvSpPr>
          <p:spPr bwMode="auto">
            <a:xfrm>
              <a:off x="2180" y="2793"/>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2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2" name="Freeform 167"/>
            <p:cNvSpPr>
              <a:spLocks/>
            </p:cNvSpPr>
            <p:nvPr/>
          </p:nvSpPr>
          <p:spPr bwMode="auto">
            <a:xfrm>
              <a:off x="2180" y="2793"/>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23 h 30"/>
                <a:gd name="T24" fmla="*/ 30 w 30"/>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23"/>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13" name="Freeform 168"/>
            <p:cNvSpPr>
              <a:spLocks/>
            </p:cNvSpPr>
            <p:nvPr/>
          </p:nvSpPr>
          <p:spPr bwMode="auto">
            <a:xfrm>
              <a:off x="2225" y="2823"/>
              <a:ext cx="31" cy="15"/>
            </a:xfrm>
            <a:custGeom>
              <a:avLst/>
              <a:gdLst>
                <a:gd name="T0" fmla="*/ 31 w 31"/>
                <a:gd name="T1" fmla="*/ 8 h 15"/>
                <a:gd name="T2" fmla="*/ 23 w 31"/>
                <a:gd name="T3" fmla="*/ 15 h 15"/>
                <a:gd name="T4" fmla="*/ 8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8"/>
                  </a:moveTo>
                  <a:lnTo>
                    <a:pt x="23" y="15"/>
                  </a:lnTo>
                  <a:lnTo>
                    <a:pt x="8" y="8"/>
                  </a:lnTo>
                  <a:lnTo>
                    <a:pt x="0" y="8"/>
                  </a:lnTo>
                  <a:lnTo>
                    <a:pt x="0" y="0"/>
                  </a:lnTo>
                  <a:lnTo>
                    <a:pt x="16" y="8"/>
                  </a:lnTo>
                  <a:lnTo>
                    <a:pt x="16" y="0"/>
                  </a:lnTo>
                  <a:lnTo>
                    <a:pt x="23" y="8"/>
                  </a:lnTo>
                  <a:lnTo>
                    <a:pt x="31"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4" name="Freeform 169"/>
            <p:cNvSpPr>
              <a:spLocks/>
            </p:cNvSpPr>
            <p:nvPr/>
          </p:nvSpPr>
          <p:spPr bwMode="auto">
            <a:xfrm>
              <a:off x="2225" y="2823"/>
              <a:ext cx="31" cy="15"/>
            </a:xfrm>
            <a:custGeom>
              <a:avLst/>
              <a:gdLst>
                <a:gd name="T0" fmla="*/ 31 w 31"/>
                <a:gd name="T1" fmla="*/ 8 h 15"/>
                <a:gd name="T2" fmla="*/ 23 w 31"/>
                <a:gd name="T3" fmla="*/ 15 h 15"/>
                <a:gd name="T4" fmla="*/ 8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8"/>
                  </a:moveTo>
                  <a:lnTo>
                    <a:pt x="23" y="15"/>
                  </a:lnTo>
                  <a:lnTo>
                    <a:pt x="8" y="8"/>
                  </a:lnTo>
                  <a:lnTo>
                    <a:pt x="0" y="8"/>
                  </a:lnTo>
                  <a:lnTo>
                    <a:pt x="0" y="0"/>
                  </a:lnTo>
                  <a:lnTo>
                    <a:pt x="16" y="8"/>
                  </a:lnTo>
                  <a:lnTo>
                    <a:pt x="16" y="0"/>
                  </a:lnTo>
                  <a:lnTo>
                    <a:pt x="23" y="8"/>
                  </a:lnTo>
                  <a:lnTo>
                    <a:pt x="31" y="8"/>
                  </a:lnTo>
                  <a:lnTo>
                    <a:pt x="31"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15" name="Freeform 170"/>
            <p:cNvSpPr>
              <a:spLocks/>
            </p:cNvSpPr>
            <p:nvPr/>
          </p:nvSpPr>
          <p:spPr bwMode="auto">
            <a:xfrm>
              <a:off x="2104" y="2755"/>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7"/>
                  </a:moveTo>
                  <a:lnTo>
                    <a:pt x="23" y="15"/>
                  </a:lnTo>
                  <a:lnTo>
                    <a:pt x="15" y="23"/>
                  </a:lnTo>
                  <a:lnTo>
                    <a:pt x="8" y="23"/>
                  </a:lnTo>
                  <a:lnTo>
                    <a:pt x="0" y="15"/>
                  </a:lnTo>
                  <a:lnTo>
                    <a:pt x="0" y="7"/>
                  </a:lnTo>
                  <a:lnTo>
                    <a:pt x="8" y="0"/>
                  </a:lnTo>
                  <a:lnTo>
                    <a:pt x="23" y="0"/>
                  </a:lnTo>
                  <a:lnTo>
                    <a:pt x="23"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6" name="Freeform 171"/>
            <p:cNvSpPr>
              <a:spLocks/>
            </p:cNvSpPr>
            <p:nvPr/>
          </p:nvSpPr>
          <p:spPr bwMode="auto">
            <a:xfrm>
              <a:off x="2104" y="2755"/>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7"/>
                  </a:moveTo>
                  <a:lnTo>
                    <a:pt x="23" y="15"/>
                  </a:lnTo>
                  <a:lnTo>
                    <a:pt x="15" y="23"/>
                  </a:lnTo>
                  <a:lnTo>
                    <a:pt x="8" y="23"/>
                  </a:lnTo>
                  <a:lnTo>
                    <a:pt x="0" y="15"/>
                  </a:lnTo>
                  <a:lnTo>
                    <a:pt x="0" y="7"/>
                  </a:lnTo>
                  <a:lnTo>
                    <a:pt x="8" y="0"/>
                  </a:lnTo>
                  <a:lnTo>
                    <a:pt x="23" y="0"/>
                  </a:lnTo>
                  <a:lnTo>
                    <a:pt x="23" y="7"/>
                  </a:lnTo>
                  <a:lnTo>
                    <a:pt x="23"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17" name="Freeform 172"/>
            <p:cNvSpPr>
              <a:spLocks/>
            </p:cNvSpPr>
            <p:nvPr/>
          </p:nvSpPr>
          <p:spPr bwMode="auto">
            <a:xfrm>
              <a:off x="2082" y="2762"/>
              <a:ext cx="7" cy="23"/>
            </a:xfrm>
            <a:custGeom>
              <a:avLst/>
              <a:gdLst>
                <a:gd name="T0" fmla="*/ 7 w 7"/>
                <a:gd name="T1" fmla="*/ 8 h 23"/>
                <a:gd name="T2" fmla="*/ 7 w 7"/>
                <a:gd name="T3" fmla="*/ 0 h 23"/>
                <a:gd name="T4" fmla="*/ 7 w 7"/>
                <a:gd name="T5" fmla="*/ 8 h 23"/>
                <a:gd name="T6" fmla="*/ 0 w 7"/>
                <a:gd name="T7" fmla="*/ 16 h 23"/>
                <a:gd name="T8" fmla="*/ 0 w 7"/>
                <a:gd name="T9" fmla="*/ 23 h 23"/>
                <a:gd name="T10" fmla="*/ 7 w 7"/>
                <a:gd name="T11" fmla="*/ 16 h 23"/>
                <a:gd name="T12" fmla="*/ 7 w 7"/>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8"/>
                  </a:moveTo>
                  <a:lnTo>
                    <a:pt x="7" y="0"/>
                  </a:lnTo>
                  <a:lnTo>
                    <a:pt x="7" y="8"/>
                  </a:lnTo>
                  <a:lnTo>
                    <a:pt x="0" y="16"/>
                  </a:lnTo>
                  <a:lnTo>
                    <a:pt x="0" y="23"/>
                  </a:lnTo>
                  <a:lnTo>
                    <a:pt x="7" y="16"/>
                  </a:lnTo>
                  <a:lnTo>
                    <a:pt x="7"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8" name="Freeform 173"/>
            <p:cNvSpPr>
              <a:spLocks/>
            </p:cNvSpPr>
            <p:nvPr/>
          </p:nvSpPr>
          <p:spPr bwMode="auto">
            <a:xfrm>
              <a:off x="2082" y="2762"/>
              <a:ext cx="7" cy="23"/>
            </a:xfrm>
            <a:custGeom>
              <a:avLst/>
              <a:gdLst>
                <a:gd name="T0" fmla="*/ 7 w 7"/>
                <a:gd name="T1" fmla="*/ 8 h 23"/>
                <a:gd name="T2" fmla="*/ 7 w 7"/>
                <a:gd name="T3" fmla="*/ 0 h 23"/>
                <a:gd name="T4" fmla="*/ 7 w 7"/>
                <a:gd name="T5" fmla="*/ 8 h 23"/>
                <a:gd name="T6" fmla="*/ 0 w 7"/>
                <a:gd name="T7" fmla="*/ 16 h 23"/>
                <a:gd name="T8" fmla="*/ 0 w 7"/>
                <a:gd name="T9" fmla="*/ 23 h 23"/>
                <a:gd name="T10" fmla="*/ 7 w 7"/>
                <a:gd name="T11" fmla="*/ 16 h 23"/>
                <a:gd name="T12" fmla="*/ 7 w 7"/>
                <a:gd name="T13" fmla="*/ 8 h 23"/>
                <a:gd name="T14" fmla="*/ 7 w 7"/>
                <a:gd name="T15" fmla="*/ 16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8"/>
                  </a:moveTo>
                  <a:lnTo>
                    <a:pt x="7" y="0"/>
                  </a:lnTo>
                  <a:lnTo>
                    <a:pt x="7" y="8"/>
                  </a:lnTo>
                  <a:lnTo>
                    <a:pt x="0" y="16"/>
                  </a:lnTo>
                  <a:lnTo>
                    <a:pt x="0" y="23"/>
                  </a:lnTo>
                  <a:lnTo>
                    <a:pt x="7" y="16"/>
                  </a:lnTo>
                  <a:lnTo>
                    <a:pt x="7" y="8"/>
                  </a:lnTo>
                  <a:lnTo>
                    <a:pt x="7"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19" name="Freeform 174"/>
            <p:cNvSpPr>
              <a:spLocks/>
            </p:cNvSpPr>
            <p:nvPr/>
          </p:nvSpPr>
          <p:spPr bwMode="auto">
            <a:xfrm>
              <a:off x="2256" y="2869"/>
              <a:ext cx="7" cy="7"/>
            </a:xfrm>
            <a:custGeom>
              <a:avLst/>
              <a:gdLst>
                <a:gd name="T0" fmla="*/ 7 w 7"/>
                <a:gd name="T1" fmla="*/ 7 h 7"/>
                <a:gd name="T2" fmla="*/ 0 w 7"/>
                <a:gd name="T3" fmla="*/ 7 h 7"/>
                <a:gd name="T4" fmla="*/ 7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0" y="7"/>
                  </a:lnTo>
                  <a:lnTo>
                    <a:pt x="7" y="0"/>
                  </a:lnTo>
                  <a:lnTo>
                    <a:pt x="7"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0" name="Freeform 175"/>
            <p:cNvSpPr>
              <a:spLocks/>
            </p:cNvSpPr>
            <p:nvPr/>
          </p:nvSpPr>
          <p:spPr bwMode="auto">
            <a:xfrm>
              <a:off x="2256" y="2869"/>
              <a:ext cx="7" cy="15"/>
            </a:xfrm>
            <a:custGeom>
              <a:avLst/>
              <a:gdLst>
                <a:gd name="T0" fmla="*/ 7 w 7"/>
                <a:gd name="T1" fmla="*/ 7 h 15"/>
                <a:gd name="T2" fmla="*/ 0 w 7"/>
                <a:gd name="T3" fmla="*/ 7 h 15"/>
                <a:gd name="T4" fmla="*/ 7 w 7"/>
                <a:gd name="T5" fmla="*/ 0 h 15"/>
                <a:gd name="T6" fmla="*/ 7 w 7"/>
                <a:gd name="T7" fmla="*/ 7 h 15"/>
                <a:gd name="T8" fmla="*/ 7 w 7"/>
                <a:gd name="T9" fmla="*/ 15 h 15"/>
              </a:gdLst>
              <a:ahLst/>
              <a:cxnLst>
                <a:cxn ang="0">
                  <a:pos x="T0" y="T1"/>
                </a:cxn>
                <a:cxn ang="0">
                  <a:pos x="T2" y="T3"/>
                </a:cxn>
                <a:cxn ang="0">
                  <a:pos x="T4" y="T5"/>
                </a:cxn>
                <a:cxn ang="0">
                  <a:pos x="T6" y="T7"/>
                </a:cxn>
                <a:cxn ang="0">
                  <a:pos x="T8" y="T9"/>
                </a:cxn>
              </a:cxnLst>
              <a:rect l="0" t="0" r="r" b="b"/>
              <a:pathLst>
                <a:path w="7" h="15">
                  <a:moveTo>
                    <a:pt x="7" y="7"/>
                  </a:moveTo>
                  <a:lnTo>
                    <a:pt x="0" y="7"/>
                  </a:lnTo>
                  <a:lnTo>
                    <a:pt x="7" y="0"/>
                  </a:lnTo>
                  <a:lnTo>
                    <a:pt x="7" y="7"/>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21" name="Freeform 176"/>
            <p:cNvSpPr>
              <a:spLocks/>
            </p:cNvSpPr>
            <p:nvPr/>
          </p:nvSpPr>
          <p:spPr bwMode="auto">
            <a:xfrm>
              <a:off x="2241" y="2846"/>
              <a:ext cx="7" cy="15"/>
            </a:xfrm>
            <a:custGeom>
              <a:avLst/>
              <a:gdLst>
                <a:gd name="T0" fmla="*/ 7 w 7"/>
                <a:gd name="T1" fmla="*/ 7 h 15"/>
                <a:gd name="T2" fmla="*/ 7 w 7"/>
                <a:gd name="T3" fmla="*/ 15 h 15"/>
                <a:gd name="T4" fmla="*/ 0 w 7"/>
                <a:gd name="T5" fmla="*/ 15 h 15"/>
                <a:gd name="T6" fmla="*/ 0 w 7"/>
                <a:gd name="T7" fmla="*/ 0 h 15"/>
                <a:gd name="T8" fmla="*/ 7 w 7"/>
                <a:gd name="T9" fmla="*/ 0 h 15"/>
                <a:gd name="T10" fmla="*/ 7 w 7"/>
                <a:gd name="T11" fmla="*/ 7 h 15"/>
              </a:gdLst>
              <a:ahLst/>
              <a:cxnLst>
                <a:cxn ang="0">
                  <a:pos x="T0" y="T1"/>
                </a:cxn>
                <a:cxn ang="0">
                  <a:pos x="T2" y="T3"/>
                </a:cxn>
                <a:cxn ang="0">
                  <a:pos x="T4" y="T5"/>
                </a:cxn>
                <a:cxn ang="0">
                  <a:pos x="T6" y="T7"/>
                </a:cxn>
                <a:cxn ang="0">
                  <a:pos x="T8" y="T9"/>
                </a:cxn>
                <a:cxn ang="0">
                  <a:pos x="T10" y="T11"/>
                </a:cxn>
              </a:cxnLst>
              <a:rect l="0" t="0" r="r" b="b"/>
              <a:pathLst>
                <a:path w="7" h="15">
                  <a:moveTo>
                    <a:pt x="7" y="7"/>
                  </a:moveTo>
                  <a:lnTo>
                    <a:pt x="7" y="15"/>
                  </a:lnTo>
                  <a:lnTo>
                    <a:pt x="0" y="15"/>
                  </a:lnTo>
                  <a:lnTo>
                    <a:pt x="0" y="0"/>
                  </a:lnTo>
                  <a:lnTo>
                    <a:pt x="7" y="0"/>
                  </a:lnTo>
                  <a:lnTo>
                    <a:pt x="7"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2" name="Freeform 177"/>
            <p:cNvSpPr>
              <a:spLocks/>
            </p:cNvSpPr>
            <p:nvPr/>
          </p:nvSpPr>
          <p:spPr bwMode="auto">
            <a:xfrm>
              <a:off x="2241" y="2846"/>
              <a:ext cx="7" cy="15"/>
            </a:xfrm>
            <a:custGeom>
              <a:avLst/>
              <a:gdLst>
                <a:gd name="T0" fmla="*/ 7 w 7"/>
                <a:gd name="T1" fmla="*/ 7 h 15"/>
                <a:gd name="T2" fmla="*/ 7 w 7"/>
                <a:gd name="T3" fmla="*/ 15 h 15"/>
                <a:gd name="T4" fmla="*/ 0 w 7"/>
                <a:gd name="T5" fmla="*/ 15 h 15"/>
                <a:gd name="T6" fmla="*/ 0 w 7"/>
                <a:gd name="T7" fmla="*/ 0 h 15"/>
                <a:gd name="T8" fmla="*/ 7 w 7"/>
                <a:gd name="T9" fmla="*/ 0 h 15"/>
                <a:gd name="T10" fmla="*/ 7 w 7"/>
                <a:gd name="T11" fmla="*/ 7 h 15"/>
                <a:gd name="T12" fmla="*/ 7 w 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7" y="7"/>
                  </a:moveTo>
                  <a:lnTo>
                    <a:pt x="7" y="15"/>
                  </a:lnTo>
                  <a:lnTo>
                    <a:pt x="0" y="15"/>
                  </a:lnTo>
                  <a:lnTo>
                    <a:pt x="0" y="0"/>
                  </a:lnTo>
                  <a:lnTo>
                    <a:pt x="7" y="0"/>
                  </a:lnTo>
                  <a:lnTo>
                    <a:pt x="7" y="7"/>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23" name="Freeform 178"/>
            <p:cNvSpPr>
              <a:spLocks/>
            </p:cNvSpPr>
            <p:nvPr/>
          </p:nvSpPr>
          <p:spPr bwMode="auto">
            <a:xfrm>
              <a:off x="1923" y="1391"/>
              <a:ext cx="302" cy="485"/>
            </a:xfrm>
            <a:custGeom>
              <a:avLst/>
              <a:gdLst>
                <a:gd name="T0" fmla="*/ 302 w 302"/>
                <a:gd name="T1" fmla="*/ 333 h 485"/>
                <a:gd name="T2" fmla="*/ 287 w 302"/>
                <a:gd name="T3" fmla="*/ 310 h 485"/>
                <a:gd name="T4" fmla="*/ 280 w 302"/>
                <a:gd name="T5" fmla="*/ 326 h 485"/>
                <a:gd name="T6" fmla="*/ 242 w 302"/>
                <a:gd name="T7" fmla="*/ 318 h 485"/>
                <a:gd name="T8" fmla="*/ 219 w 302"/>
                <a:gd name="T9" fmla="*/ 326 h 485"/>
                <a:gd name="T10" fmla="*/ 212 w 302"/>
                <a:gd name="T11" fmla="*/ 295 h 485"/>
                <a:gd name="T12" fmla="*/ 196 w 302"/>
                <a:gd name="T13" fmla="*/ 288 h 485"/>
                <a:gd name="T14" fmla="*/ 181 w 302"/>
                <a:gd name="T15" fmla="*/ 235 h 485"/>
                <a:gd name="T16" fmla="*/ 166 w 302"/>
                <a:gd name="T17" fmla="*/ 242 h 485"/>
                <a:gd name="T18" fmla="*/ 159 w 302"/>
                <a:gd name="T19" fmla="*/ 235 h 485"/>
                <a:gd name="T20" fmla="*/ 181 w 302"/>
                <a:gd name="T21" fmla="*/ 166 h 485"/>
                <a:gd name="T22" fmla="*/ 159 w 302"/>
                <a:gd name="T23" fmla="*/ 166 h 485"/>
                <a:gd name="T24" fmla="*/ 143 w 302"/>
                <a:gd name="T25" fmla="*/ 121 h 485"/>
                <a:gd name="T26" fmla="*/ 128 w 302"/>
                <a:gd name="T27" fmla="*/ 106 h 485"/>
                <a:gd name="T28" fmla="*/ 128 w 302"/>
                <a:gd name="T29" fmla="*/ 91 h 485"/>
                <a:gd name="T30" fmla="*/ 121 w 302"/>
                <a:gd name="T31" fmla="*/ 76 h 485"/>
                <a:gd name="T32" fmla="*/ 136 w 302"/>
                <a:gd name="T33" fmla="*/ 7 h 485"/>
                <a:gd name="T34" fmla="*/ 98 w 302"/>
                <a:gd name="T35" fmla="*/ 0 h 485"/>
                <a:gd name="T36" fmla="*/ 60 w 302"/>
                <a:gd name="T37" fmla="*/ 166 h 485"/>
                <a:gd name="T38" fmla="*/ 60 w 302"/>
                <a:gd name="T39" fmla="*/ 189 h 485"/>
                <a:gd name="T40" fmla="*/ 75 w 302"/>
                <a:gd name="T41" fmla="*/ 212 h 485"/>
                <a:gd name="T42" fmla="*/ 22 w 302"/>
                <a:gd name="T43" fmla="*/ 280 h 485"/>
                <a:gd name="T44" fmla="*/ 30 w 302"/>
                <a:gd name="T45" fmla="*/ 303 h 485"/>
                <a:gd name="T46" fmla="*/ 0 w 302"/>
                <a:gd name="T47" fmla="*/ 432 h 485"/>
                <a:gd name="T48" fmla="*/ 136 w 302"/>
                <a:gd name="T49" fmla="*/ 462 h 485"/>
                <a:gd name="T50" fmla="*/ 272 w 302"/>
                <a:gd name="T51" fmla="*/ 485 h 485"/>
                <a:gd name="T52" fmla="*/ 302 w 302"/>
                <a:gd name="T53" fmla="*/ 33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5">
                  <a:moveTo>
                    <a:pt x="302" y="333"/>
                  </a:moveTo>
                  <a:lnTo>
                    <a:pt x="287" y="310"/>
                  </a:lnTo>
                  <a:lnTo>
                    <a:pt x="280" y="326"/>
                  </a:lnTo>
                  <a:lnTo>
                    <a:pt x="242" y="318"/>
                  </a:lnTo>
                  <a:lnTo>
                    <a:pt x="219" y="326"/>
                  </a:lnTo>
                  <a:lnTo>
                    <a:pt x="212" y="295"/>
                  </a:lnTo>
                  <a:lnTo>
                    <a:pt x="196" y="288"/>
                  </a:lnTo>
                  <a:lnTo>
                    <a:pt x="181" y="235"/>
                  </a:lnTo>
                  <a:lnTo>
                    <a:pt x="166" y="242"/>
                  </a:lnTo>
                  <a:lnTo>
                    <a:pt x="159" y="235"/>
                  </a:lnTo>
                  <a:lnTo>
                    <a:pt x="181" y="166"/>
                  </a:lnTo>
                  <a:lnTo>
                    <a:pt x="159" y="166"/>
                  </a:lnTo>
                  <a:lnTo>
                    <a:pt x="143" y="121"/>
                  </a:lnTo>
                  <a:lnTo>
                    <a:pt x="128" y="106"/>
                  </a:lnTo>
                  <a:lnTo>
                    <a:pt x="128" y="91"/>
                  </a:lnTo>
                  <a:lnTo>
                    <a:pt x="121" y="76"/>
                  </a:lnTo>
                  <a:lnTo>
                    <a:pt x="136" y="7"/>
                  </a:lnTo>
                  <a:lnTo>
                    <a:pt x="98" y="0"/>
                  </a:lnTo>
                  <a:lnTo>
                    <a:pt x="60" y="166"/>
                  </a:lnTo>
                  <a:lnTo>
                    <a:pt x="60" y="189"/>
                  </a:lnTo>
                  <a:lnTo>
                    <a:pt x="75" y="212"/>
                  </a:lnTo>
                  <a:lnTo>
                    <a:pt x="22" y="280"/>
                  </a:lnTo>
                  <a:lnTo>
                    <a:pt x="30" y="303"/>
                  </a:lnTo>
                  <a:lnTo>
                    <a:pt x="0" y="432"/>
                  </a:lnTo>
                  <a:lnTo>
                    <a:pt x="136" y="462"/>
                  </a:lnTo>
                  <a:lnTo>
                    <a:pt x="272" y="485"/>
                  </a:lnTo>
                  <a:lnTo>
                    <a:pt x="302" y="33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4" name="Freeform 179"/>
            <p:cNvSpPr>
              <a:spLocks/>
            </p:cNvSpPr>
            <p:nvPr/>
          </p:nvSpPr>
          <p:spPr bwMode="auto">
            <a:xfrm>
              <a:off x="1923" y="1391"/>
              <a:ext cx="302" cy="485"/>
            </a:xfrm>
            <a:custGeom>
              <a:avLst/>
              <a:gdLst>
                <a:gd name="T0" fmla="*/ 302 w 302"/>
                <a:gd name="T1" fmla="*/ 333 h 485"/>
                <a:gd name="T2" fmla="*/ 287 w 302"/>
                <a:gd name="T3" fmla="*/ 310 h 485"/>
                <a:gd name="T4" fmla="*/ 280 w 302"/>
                <a:gd name="T5" fmla="*/ 326 h 485"/>
                <a:gd name="T6" fmla="*/ 242 w 302"/>
                <a:gd name="T7" fmla="*/ 318 h 485"/>
                <a:gd name="T8" fmla="*/ 219 w 302"/>
                <a:gd name="T9" fmla="*/ 326 h 485"/>
                <a:gd name="T10" fmla="*/ 212 w 302"/>
                <a:gd name="T11" fmla="*/ 295 h 485"/>
                <a:gd name="T12" fmla="*/ 196 w 302"/>
                <a:gd name="T13" fmla="*/ 288 h 485"/>
                <a:gd name="T14" fmla="*/ 181 w 302"/>
                <a:gd name="T15" fmla="*/ 235 h 485"/>
                <a:gd name="T16" fmla="*/ 166 w 302"/>
                <a:gd name="T17" fmla="*/ 242 h 485"/>
                <a:gd name="T18" fmla="*/ 159 w 302"/>
                <a:gd name="T19" fmla="*/ 235 h 485"/>
                <a:gd name="T20" fmla="*/ 181 w 302"/>
                <a:gd name="T21" fmla="*/ 166 h 485"/>
                <a:gd name="T22" fmla="*/ 159 w 302"/>
                <a:gd name="T23" fmla="*/ 166 h 485"/>
                <a:gd name="T24" fmla="*/ 143 w 302"/>
                <a:gd name="T25" fmla="*/ 121 h 485"/>
                <a:gd name="T26" fmla="*/ 128 w 302"/>
                <a:gd name="T27" fmla="*/ 106 h 485"/>
                <a:gd name="T28" fmla="*/ 128 w 302"/>
                <a:gd name="T29" fmla="*/ 91 h 485"/>
                <a:gd name="T30" fmla="*/ 121 w 302"/>
                <a:gd name="T31" fmla="*/ 76 h 485"/>
                <a:gd name="T32" fmla="*/ 136 w 302"/>
                <a:gd name="T33" fmla="*/ 7 h 485"/>
                <a:gd name="T34" fmla="*/ 98 w 302"/>
                <a:gd name="T35" fmla="*/ 0 h 485"/>
                <a:gd name="T36" fmla="*/ 60 w 302"/>
                <a:gd name="T37" fmla="*/ 166 h 485"/>
                <a:gd name="T38" fmla="*/ 60 w 302"/>
                <a:gd name="T39" fmla="*/ 189 h 485"/>
                <a:gd name="T40" fmla="*/ 75 w 302"/>
                <a:gd name="T41" fmla="*/ 212 h 485"/>
                <a:gd name="T42" fmla="*/ 22 w 302"/>
                <a:gd name="T43" fmla="*/ 280 h 485"/>
                <a:gd name="T44" fmla="*/ 30 w 302"/>
                <a:gd name="T45" fmla="*/ 303 h 485"/>
                <a:gd name="T46" fmla="*/ 0 w 302"/>
                <a:gd name="T47" fmla="*/ 432 h 485"/>
                <a:gd name="T48" fmla="*/ 136 w 302"/>
                <a:gd name="T49" fmla="*/ 462 h 485"/>
                <a:gd name="T50" fmla="*/ 272 w 302"/>
                <a:gd name="T51" fmla="*/ 485 h 485"/>
                <a:gd name="T52" fmla="*/ 302 w 302"/>
                <a:gd name="T53" fmla="*/ 333 h 485"/>
                <a:gd name="T54" fmla="*/ 302 w 302"/>
                <a:gd name="T55" fmla="*/ 34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5">
                  <a:moveTo>
                    <a:pt x="302" y="333"/>
                  </a:moveTo>
                  <a:lnTo>
                    <a:pt x="287" y="310"/>
                  </a:lnTo>
                  <a:lnTo>
                    <a:pt x="280" y="326"/>
                  </a:lnTo>
                  <a:lnTo>
                    <a:pt x="242" y="318"/>
                  </a:lnTo>
                  <a:lnTo>
                    <a:pt x="219" y="326"/>
                  </a:lnTo>
                  <a:lnTo>
                    <a:pt x="212" y="295"/>
                  </a:lnTo>
                  <a:lnTo>
                    <a:pt x="196" y="288"/>
                  </a:lnTo>
                  <a:lnTo>
                    <a:pt x="181" y="235"/>
                  </a:lnTo>
                  <a:lnTo>
                    <a:pt x="166" y="242"/>
                  </a:lnTo>
                  <a:lnTo>
                    <a:pt x="159" y="235"/>
                  </a:lnTo>
                  <a:lnTo>
                    <a:pt x="181" y="166"/>
                  </a:lnTo>
                  <a:lnTo>
                    <a:pt x="159" y="166"/>
                  </a:lnTo>
                  <a:lnTo>
                    <a:pt x="143" y="121"/>
                  </a:lnTo>
                  <a:lnTo>
                    <a:pt x="128" y="106"/>
                  </a:lnTo>
                  <a:lnTo>
                    <a:pt x="128" y="91"/>
                  </a:lnTo>
                  <a:lnTo>
                    <a:pt x="121" y="76"/>
                  </a:lnTo>
                  <a:lnTo>
                    <a:pt x="136" y="7"/>
                  </a:lnTo>
                  <a:lnTo>
                    <a:pt x="98" y="0"/>
                  </a:lnTo>
                  <a:lnTo>
                    <a:pt x="60" y="166"/>
                  </a:lnTo>
                  <a:lnTo>
                    <a:pt x="60" y="189"/>
                  </a:lnTo>
                  <a:lnTo>
                    <a:pt x="75" y="212"/>
                  </a:lnTo>
                  <a:lnTo>
                    <a:pt x="22" y="280"/>
                  </a:lnTo>
                  <a:lnTo>
                    <a:pt x="30" y="303"/>
                  </a:lnTo>
                  <a:lnTo>
                    <a:pt x="0" y="432"/>
                  </a:lnTo>
                  <a:lnTo>
                    <a:pt x="136" y="462"/>
                  </a:lnTo>
                  <a:lnTo>
                    <a:pt x="272" y="485"/>
                  </a:lnTo>
                  <a:lnTo>
                    <a:pt x="302" y="333"/>
                  </a:lnTo>
                  <a:lnTo>
                    <a:pt x="302"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25" name="Freeform 180"/>
            <p:cNvSpPr>
              <a:spLocks/>
            </p:cNvSpPr>
            <p:nvPr/>
          </p:nvSpPr>
          <p:spPr bwMode="auto">
            <a:xfrm>
              <a:off x="3126" y="1891"/>
              <a:ext cx="204" cy="356"/>
            </a:xfrm>
            <a:custGeom>
              <a:avLst/>
              <a:gdLst>
                <a:gd name="T0" fmla="*/ 189 w 204"/>
                <a:gd name="T1" fmla="*/ 212 h 356"/>
                <a:gd name="T2" fmla="*/ 182 w 204"/>
                <a:gd name="T3" fmla="*/ 45 h 356"/>
                <a:gd name="T4" fmla="*/ 167 w 204"/>
                <a:gd name="T5" fmla="*/ 0 h 356"/>
                <a:gd name="T6" fmla="*/ 30 w 204"/>
                <a:gd name="T7" fmla="*/ 8 h 356"/>
                <a:gd name="T8" fmla="*/ 61 w 204"/>
                <a:gd name="T9" fmla="*/ 30 h 356"/>
                <a:gd name="T10" fmla="*/ 61 w 204"/>
                <a:gd name="T11" fmla="*/ 45 h 356"/>
                <a:gd name="T12" fmla="*/ 45 w 204"/>
                <a:gd name="T13" fmla="*/ 68 h 356"/>
                <a:gd name="T14" fmla="*/ 15 w 204"/>
                <a:gd name="T15" fmla="*/ 76 h 356"/>
                <a:gd name="T16" fmla="*/ 23 w 204"/>
                <a:gd name="T17" fmla="*/ 106 h 356"/>
                <a:gd name="T18" fmla="*/ 0 w 204"/>
                <a:gd name="T19" fmla="*/ 144 h 356"/>
                <a:gd name="T20" fmla="*/ 8 w 204"/>
                <a:gd name="T21" fmla="*/ 182 h 356"/>
                <a:gd name="T22" fmla="*/ 38 w 204"/>
                <a:gd name="T23" fmla="*/ 212 h 356"/>
                <a:gd name="T24" fmla="*/ 45 w 204"/>
                <a:gd name="T25" fmla="*/ 235 h 356"/>
                <a:gd name="T26" fmla="*/ 53 w 204"/>
                <a:gd name="T27" fmla="*/ 227 h 356"/>
                <a:gd name="T28" fmla="*/ 76 w 204"/>
                <a:gd name="T29" fmla="*/ 235 h 356"/>
                <a:gd name="T30" fmla="*/ 61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356">
                  <a:moveTo>
                    <a:pt x="189" y="212"/>
                  </a:moveTo>
                  <a:lnTo>
                    <a:pt x="182" y="45"/>
                  </a:lnTo>
                  <a:lnTo>
                    <a:pt x="167" y="0"/>
                  </a:lnTo>
                  <a:lnTo>
                    <a:pt x="30" y="8"/>
                  </a:lnTo>
                  <a:lnTo>
                    <a:pt x="61" y="30"/>
                  </a:lnTo>
                  <a:lnTo>
                    <a:pt x="61" y="45"/>
                  </a:lnTo>
                  <a:lnTo>
                    <a:pt x="45" y="68"/>
                  </a:lnTo>
                  <a:lnTo>
                    <a:pt x="15" y="76"/>
                  </a:lnTo>
                  <a:lnTo>
                    <a:pt x="23" y="106"/>
                  </a:lnTo>
                  <a:lnTo>
                    <a:pt x="0" y="144"/>
                  </a:lnTo>
                  <a:lnTo>
                    <a:pt x="8" y="182"/>
                  </a:lnTo>
                  <a:lnTo>
                    <a:pt x="38" y="212"/>
                  </a:lnTo>
                  <a:lnTo>
                    <a:pt x="45"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4" y="235"/>
                  </a:lnTo>
                  <a:lnTo>
                    <a:pt x="189" y="21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6" name="Freeform 181"/>
            <p:cNvSpPr>
              <a:spLocks/>
            </p:cNvSpPr>
            <p:nvPr/>
          </p:nvSpPr>
          <p:spPr bwMode="auto">
            <a:xfrm>
              <a:off x="3126" y="1891"/>
              <a:ext cx="204" cy="356"/>
            </a:xfrm>
            <a:custGeom>
              <a:avLst/>
              <a:gdLst>
                <a:gd name="T0" fmla="*/ 189 w 204"/>
                <a:gd name="T1" fmla="*/ 212 h 356"/>
                <a:gd name="T2" fmla="*/ 182 w 204"/>
                <a:gd name="T3" fmla="*/ 45 h 356"/>
                <a:gd name="T4" fmla="*/ 167 w 204"/>
                <a:gd name="T5" fmla="*/ 0 h 356"/>
                <a:gd name="T6" fmla="*/ 30 w 204"/>
                <a:gd name="T7" fmla="*/ 8 h 356"/>
                <a:gd name="T8" fmla="*/ 61 w 204"/>
                <a:gd name="T9" fmla="*/ 30 h 356"/>
                <a:gd name="T10" fmla="*/ 61 w 204"/>
                <a:gd name="T11" fmla="*/ 45 h 356"/>
                <a:gd name="T12" fmla="*/ 45 w 204"/>
                <a:gd name="T13" fmla="*/ 68 h 356"/>
                <a:gd name="T14" fmla="*/ 15 w 204"/>
                <a:gd name="T15" fmla="*/ 76 h 356"/>
                <a:gd name="T16" fmla="*/ 23 w 204"/>
                <a:gd name="T17" fmla="*/ 106 h 356"/>
                <a:gd name="T18" fmla="*/ 0 w 204"/>
                <a:gd name="T19" fmla="*/ 144 h 356"/>
                <a:gd name="T20" fmla="*/ 8 w 204"/>
                <a:gd name="T21" fmla="*/ 182 h 356"/>
                <a:gd name="T22" fmla="*/ 38 w 204"/>
                <a:gd name="T23" fmla="*/ 212 h 356"/>
                <a:gd name="T24" fmla="*/ 45 w 204"/>
                <a:gd name="T25" fmla="*/ 235 h 356"/>
                <a:gd name="T26" fmla="*/ 53 w 204"/>
                <a:gd name="T27" fmla="*/ 227 h 356"/>
                <a:gd name="T28" fmla="*/ 76 w 204"/>
                <a:gd name="T29" fmla="*/ 235 h 356"/>
                <a:gd name="T30" fmla="*/ 61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 name="T52" fmla="*/ 189 w 204"/>
                <a:gd name="T53"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4" h="356">
                  <a:moveTo>
                    <a:pt x="189" y="212"/>
                  </a:moveTo>
                  <a:lnTo>
                    <a:pt x="182" y="45"/>
                  </a:lnTo>
                  <a:lnTo>
                    <a:pt x="167" y="0"/>
                  </a:lnTo>
                  <a:lnTo>
                    <a:pt x="30" y="8"/>
                  </a:lnTo>
                  <a:lnTo>
                    <a:pt x="61" y="30"/>
                  </a:lnTo>
                  <a:lnTo>
                    <a:pt x="61" y="45"/>
                  </a:lnTo>
                  <a:lnTo>
                    <a:pt x="45" y="68"/>
                  </a:lnTo>
                  <a:lnTo>
                    <a:pt x="15" y="76"/>
                  </a:lnTo>
                  <a:lnTo>
                    <a:pt x="23" y="106"/>
                  </a:lnTo>
                  <a:lnTo>
                    <a:pt x="0" y="144"/>
                  </a:lnTo>
                  <a:lnTo>
                    <a:pt x="8" y="182"/>
                  </a:lnTo>
                  <a:lnTo>
                    <a:pt x="38" y="212"/>
                  </a:lnTo>
                  <a:lnTo>
                    <a:pt x="45"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4"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27" name="Freeform 182"/>
            <p:cNvSpPr>
              <a:spLocks/>
            </p:cNvSpPr>
            <p:nvPr/>
          </p:nvSpPr>
          <p:spPr bwMode="auto">
            <a:xfrm>
              <a:off x="3308" y="1921"/>
              <a:ext cx="151" cy="265"/>
            </a:xfrm>
            <a:custGeom>
              <a:avLst/>
              <a:gdLst>
                <a:gd name="T0" fmla="*/ 151 w 151"/>
                <a:gd name="T1" fmla="*/ 190 h 265"/>
                <a:gd name="T2" fmla="*/ 121 w 151"/>
                <a:gd name="T3" fmla="*/ 197 h 265"/>
                <a:gd name="T4" fmla="*/ 121 w 151"/>
                <a:gd name="T5" fmla="*/ 205 h 265"/>
                <a:gd name="T6" fmla="*/ 98 w 151"/>
                <a:gd name="T7" fmla="*/ 250 h 265"/>
                <a:gd name="T8" fmla="*/ 75 w 151"/>
                <a:gd name="T9" fmla="*/ 235 h 265"/>
                <a:gd name="T10" fmla="*/ 68 w 151"/>
                <a:gd name="T11" fmla="*/ 258 h 265"/>
                <a:gd name="T12" fmla="*/ 60 w 151"/>
                <a:gd name="T13" fmla="*/ 250 h 265"/>
                <a:gd name="T14" fmla="*/ 45 w 151"/>
                <a:gd name="T15" fmla="*/ 265 h 265"/>
                <a:gd name="T16" fmla="*/ 22 w 151"/>
                <a:gd name="T17" fmla="*/ 250 h 265"/>
                <a:gd name="T18" fmla="*/ 22 w 151"/>
                <a:gd name="T19" fmla="*/ 265 h 265"/>
                <a:gd name="T20" fmla="*/ 7 w 151"/>
                <a:gd name="T21" fmla="*/ 258 h 265"/>
                <a:gd name="T22" fmla="*/ 0 w 151"/>
                <a:gd name="T23" fmla="*/ 265 h 265"/>
                <a:gd name="T24" fmla="*/ 0 w 151"/>
                <a:gd name="T25" fmla="*/ 235 h 265"/>
                <a:gd name="T26" fmla="*/ 22 w 151"/>
                <a:gd name="T27" fmla="*/ 205 h 265"/>
                <a:gd name="T28" fmla="*/ 7 w 151"/>
                <a:gd name="T29" fmla="*/ 182 h 265"/>
                <a:gd name="T30" fmla="*/ 0 w 151"/>
                <a:gd name="T31" fmla="*/ 15 h 265"/>
                <a:gd name="T32" fmla="*/ 15 w 151"/>
                <a:gd name="T33" fmla="*/ 23 h 265"/>
                <a:gd name="T34" fmla="*/ 38 w 151"/>
                <a:gd name="T35" fmla="*/ 8 h 265"/>
                <a:gd name="T36" fmla="*/ 128 w 151"/>
                <a:gd name="T37" fmla="*/ 0 h 265"/>
                <a:gd name="T38" fmla="*/ 151 w 151"/>
                <a:gd name="T39" fmla="*/ 167 h 265"/>
                <a:gd name="T40" fmla="*/ 151 w 151"/>
                <a:gd name="T41"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65">
                  <a:moveTo>
                    <a:pt x="151" y="190"/>
                  </a:moveTo>
                  <a:lnTo>
                    <a:pt x="121" y="197"/>
                  </a:lnTo>
                  <a:lnTo>
                    <a:pt x="121" y="205"/>
                  </a:lnTo>
                  <a:lnTo>
                    <a:pt x="98" y="250"/>
                  </a:lnTo>
                  <a:lnTo>
                    <a:pt x="75" y="235"/>
                  </a:lnTo>
                  <a:lnTo>
                    <a:pt x="68" y="258"/>
                  </a:lnTo>
                  <a:lnTo>
                    <a:pt x="60" y="250"/>
                  </a:lnTo>
                  <a:lnTo>
                    <a:pt x="45" y="265"/>
                  </a:lnTo>
                  <a:lnTo>
                    <a:pt x="22" y="250"/>
                  </a:lnTo>
                  <a:lnTo>
                    <a:pt x="22" y="265"/>
                  </a:lnTo>
                  <a:lnTo>
                    <a:pt x="7" y="258"/>
                  </a:lnTo>
                  <a:lnTo>
                    <a:pt x="0" y="265"/>
                  </a:lnTo>
                  <a:lnTo>
                    <a:pt x="0" y="235"/>
                  </a:lnTo>
                  <a:lnTo>
                    <a:pt x="22" y="205"/>
                  </a:lnTo>
                  <a:lnTo>
                    <a:pt x="7" y="182"/>
                  </a:lnTo>
                  <a:lnTo>
                    <a:pt x="0" y="15"/>
                  </a:lnTo>
                  <a:lnTo>
                    <a:pt x="15" y="23"/>
                  </a:lnTo>
                  <a:lnTo>
                    <a:pt x="38" y="8"/>
                  </a:lnTo>
                  <a:lnTo>
                    <a:pt x="128" y="0"/>
                  </a:lnTo>
                  <a:lnTo>
                    <a:pt x="151" y="167"/>
                  </a:lnTo>
                  <a:lnTo>
                    <a:pt x="151"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8" name="Freeform 183"/>
            <p:cNvSpPr>
              <a:spLocks/>
            </p:cNvSpPr>
            <p:nvPr/>
          </p:nvSpPr>
          <p:spPr bwMode="auto">
            <a:xfrm>
              <a:off x="3308" y="1921"/>
              <a:ext cx="151" cy="265"/>
            </a:xfrm>
            <a:custGeom>
              <a:avLst/>
              <a:gdLst>
                <a:gd name="T0" fmla="*/ 151 w 151"/>
                <a:gd name="T1" fmla="*/ 190 h 265"/>
                <a:gd name="T2" fmla="*/ 121 w 151"/>
                <a:gd name="T3" fmla="*/ 197 h 265"/>
                <a:gd name="T4" fmla="*/ 121 w 151"/>
                <a:gd name="T5" fmla="*/ 205 h 265"/>
                <a:gd name="T6" fmla="*/ 98 w 151"/>
                <a:gd name="T7" fmla="*/ 250 h 265"/>
                <a:gd name="T8" fmla="*/ 75 w 151"/>
                <a:gd name="T9" fmla="*/ 235 h 265"/>
                <a:gd name="T10" fmla="*/ 68 w 151"/>
                <a:gd name="T11" fmla="*/ 258 h 265"/>
                <a:gd name="T12" fmla="*/ 60 w 151"/>
                <a:gd name="T13" fmla="*/ 250 h 265"/>
                <a:gd name="T14" fmla="*/ 45 w 151"/>
                <a:gd name="T15" fmla="*/ 265 h 265"/>
                <a:gd name="T16" fmla="*/ 22 w 151"/>
                <a:gd name="T17" fmla="*/ 250 h 265"/>
                <a:gd name="T18" fmla="*/ 22 w 151"/>
                <a:gd name="T19" fmla="*/ 265 h 265"/>
                <a:gd name="T20" fmla="*/ 7 w 151"/>
                <a:gd name="T21" fmla="*/ 258 h 265"/>
                <a:gd name="T22" fmla="*/ 0 w 151"/>
                <a:gd name="T23" fmla="*/ 265 h 265"/>
                <a:gd name="T24" fmla="*/ 0 w 151"/>
                <a:gd name="T25" fmla="*/ 235 h 265"/>
                <a:gd name="T26" fmla="*/ 22 w 151"/>
                <a:gd name="T27" fmla="*/ 205 h 265"/>
                <a:gd name="T28" fmla="*/ 7 w 151"/>
                <a:gd name="T29" fmla="*/ 182 h 265"/>
                <a:gd name="T30" fmla="*/ 0 w 151"/>
                <a:gd name="T31" fmla="*/ 15 h 265"/>
                <a:gd name="T32" fmla="*/ 15 w 151"/>
                <a:gd name="T33" fmla="*/ 23 h 265"/>
                <a:gd name="T34" fmla="*/ 38 w 151"/>
                <a:gd name="T35" fmla="*/ 8 h 265"/>
                <a:gd name="T36" fmla="*/ 128 w 151"/>
                <a:gd name="T37" fmla="*/ 0 h 265"/>
                <a:gd name="T38" fmla="*/ 151 w 151"/>
                <a:gd name="T39" fmla="*/ 167 h 265"/>
                <a:gd name="T40" fmla="*/ 151 w 151"/>
                <a:gd name="T41" fmla="*/ 190 h 265"/>
                <a:gd name="T42" fmla="*/ 151 w 151"/>
                <a:gd name="T43" fmla="*/ 19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65">
                  <a:moveTo>
                    <a:pt x="151" y="190"/>
                  </a:moveTo>
                  <a:lnTo>
                    <a:pt x="121" y="197"/>
                  </a:lnTo>
                  <a:lnTo>
                    <a:pt x="121" y="205"/>
                  </a:lnTo>
                  <a:lnTo>
                    <a:pt x="98" y="250"/>
                  </a:lnTo>
                  <a:lnTo>
                    <a:pt x="75" y="235"/>
                  </a:lnTo>
                  <a:lnTo>
                    <a:pt x="68" y="258"/>
                  </a:lnTo>
                  <a:lnTo>
                    <a:pt x="60" y="250"/>
                  </a:lnTo>
                  <a:lnTo>
                    <a:pt x="45" y="265"/>
                  </a:lnTo>
                  <a:lnTo>
                    <a:pt x="22" y="250"/>
                  </a:lnTo>
                  <a:lnTo>
                    <a:pt x="22" y="265"/>
                  </a:lnTo>
                  <a:lnTo>
                    <a:pt x="7" y="258"/>
                  </a:lnTo>
                  <a:lnTo>
                    <a:pt x="0" y="265"/>
                  </a:lnTo>
                  <a:lnTo>
                    <a:pt x="0" y="235"/>
                  </a:lnTo>
                  <a:lnTo>
                    <a:pt x="22" y="205"/>
                  </a:lnTo>
                  <a:lnTo>
                    <a:pt x="7" y="182"/>
                  </a:lnTo>
                  <a:lnTo>
                    <a:pt x="0" y="15"/>
                  </a:lnTo>
                  <a:lnTo>
                    <a:pt x="15" y="23"/>
                  </a:lnTo>
                  <a:lnTo>
                    <a:pt x="38" y="8"/>
                  </a:lnTo>
                  <a:lnTo>
                    <a:pt x="128" y="0"/>
                  </a:lnTo>
                  <a:lnTo>
                    <a:pt x="151" y="167"/>
                  </a:lnTo>
                  <a:lnTo>
                    <a:pt x="151" y="190"/>
                  </a:lnTo>
                  <a:lnTo>
                    <a:pt x="151"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29" name="Freeform 184"/>
            <p:cNvSpPr>
              <a:spLocks/>
            </p:cNvSpPr>
            <p:nvPr/>
          </p:nvSpPr>
          <p:spPr bwMode="auto">
            <a:xfrm>
              <a:off x="2876" y="1830"/>
              <a:ext cx="311" cy="205"/>
            </a:xfrm>
            <a:custGeom>
              <a:avLst/>
              <a:gdLst>
                <a:gd name="T0" fmla="*/ 311 w 311"/>
                <a:gd name="T1" fmla="*/ 91 h 205"/>
                <a:gd name="T2" fmla="*/ 280 w 311"/>
                <a:gd name="T3" fmla="*/ 69 h 205"/>
                <a:gd name="T4" fmla="*/ 265 w 311"/>
                <a:gd name="T5" fmla="*/ 53 h 205"/>
                <a:gd name="T6" fmla="*/ 250 w 311"/>
                <a:gd name="T7" fmla="*/ 0 h 205"/>
                <a:gd name="T8" fmla="*/ 8 w 311"/>
                <a:gd name="T9" fmla="*/ 8 h 205"/>
                <a:gd name="T10" fmla="*/ 0 w 311"/>
                <a:gd name="T11" fmla="*/ 8 h 205"/>
                <a:gd name="T12" fmla="*/ 8 w 311"/>
                <a:gd name="T13" fmla="*/ 31 h 205"/>
                <a:gd name="T14" fmla="*/ 0 w 311"/>
                <a:gd name="T15" fmla="*/ 61 h 205"/>
                <a:gd name="T16" fmla="*/ 8 w 311"/>
                <a:gd name="T17" fmla="*/ 76 h 205"/>
                <a:gd name="T18" fmla="*/ 31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5 w 311"/>
                <a:gd name="T33" fmla="*/ 129 h 205"/>
                <a:gd name="T34" fmla="*/ 311 w 311"/>
                <a:gd name="T35" fmla="*/ 106 h 205"/>
                <a:gd name="T36" fmla="*/ 311 w 311"/>
                <a:gd name="T37"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1" h="205">
                  <a:moveTo>
                    <a:pt x="311" y="91"/>
                  </a:moveTo>
                  <a:lnTo>
                    <a:pt x="280" y="69"/>
                  </a:lnTo>
                  <a:lnTo>
                    <a:pt x="265" y="53"/>
                  </a:lnTo>
                  <a:lnTo>
                    <a:pt x="250" y="0"/>
                  </a:lnTo>
                  <a:lnTo>
                    <a:pt x="8" y="8"/>
                  </a:lnTo>
                  <a:lnTo>
                    <a:pt x="0" y="8"/>
                  </a:lnTo>
                  <a:lnTo>
                    <a:pt x="8" y="31"/>
                  </a:lnTo>
                  <a:lnTo>
                    <a:pt x="0" y="61"/>
                  </a:lnTo>
                  <a:lnTo>
                    <a:pt x="8" y="76"/>
                  </a:lnTo>
                  <a:lnTo>
                    <a:pt x="31" y="137"/>
                  </a:lnTo>
                  <a:lnTo>
                    <a:pt x="38" y="137"/>
                  </a:lnTo>
                  <a:lnTo>
                    <a:pt x="46" y="197"/>
                  </a:lnTo>
                  <a:lnTo>
                    <a:pt x="235" y="190"/>
                  </a:lnTo>
                  <a:lnTo>
                    <a:pt x="250" y="205"/>
                  </a:lnTo>
                  <a:lnTo>
                    <a:pt x="273" y="167"/>
                  </a:lnTo>
                  <a:lnTo>
                    <a:pt x="265" y="137"/>
                  </a:lnTo>
                  <a:lnTo>
                    <a:pt x="295" y="129"/>
                  </a:lnTo>
                  <a:lnTo>
                    <a:pt x="311" y="106"/>
                  </a:lnTo>
                  <a:lnTo>
                    <a:pt x="311"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0" name="Freeform 185"/>
            <p:cNvSpPr>
              <a:spLocks/>
            </p:cNvSpPr>
            <p:nvPr/>
          </p:nvSpPr>
          <p:spPr bwMode="auto">
            <a:xfrm>
              <a:off x="2876" y="1830"/>
              <a:ext cx="311" cy="205"/>
            </a:xfrm>
            <a:custGeom>
              <a:avLst/>
              <a:gdLst>
                <a:gd name="T0" fmla="*/ 311 w 311"/>
                <a:gd name="T1" fmla="*/ 91 h 205"/>
                <a:gd name="T2" fmla="*/ 280 w 311"/>
                <a:gd name="T3" fmla="*/ 69 h 205"/>
                <a:gd name="T4" fmla="*/ 265 w 311"/>
                <a:gd name="T5" fmla="*/ 53 h 205"/>
                <a:gd name="T6" fmla="*/ 250 w 311"/>
                <a:gd name="T7" fmla="*/ 0 h 205"/>
                <a:gd name="T8" fmla="*/ 8 w 311"/>
                <a:gd name="T9" fmla="*/ 8 h 205"/>
                <a:gd name="T10" fmla="*/ 0 w 311"/>
                <a:gd name="T11" fmla="*/ 8 h 205"/>
                <a:gd name="T12" fmla="*/ 8 w 311"/>
                <a:gd name="T13" fmla="*/ 31 h 205"/>
                <a:gd name="T14" fmla="*/ 0 w 311"/>
                <a:gd name="T15" fmla="*/ 61 h 205"/>
                <a:gd name="T16" fmla="*/ 8 w 311"/>
                <a:gd name="T17" fmla="*/ 76 h 205"/>
                <a:gd name="T18" fmla="*/ 31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5 w 311"/>
                <a:gd name="T33" fmla="*/ 129 h 205"/>
                <a:gd name="T34" fmla="*/ 311 w 311"/>
                <a:gd name="T35" fmla="*/ 106 h 205"/>
                <a:gd name="T36" fmla="*/ 311 w 311"/>
                <a:gd name="T37" fmla="*/ 91 h 205"/>
                <a:gd name="T38" fmla="*/ 311 w 311"/>
                <a:gd name="T39" fmla="*/ 9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1" h="205">
                  <a:moveTo>
                    <a:pt x="311" y="91"/>
                  </a:moveTo>
                  <a:lnTo>
                    <a:pt x="280" y="69"/>
                  </a:lnTo>
                  <a:lnTo>
                    <a:pt x="265" y="53"/>
                  </a:lnTo>
                  <a:lnTo>
                    <a:pt x="250" y="0"/>
                  </a:lnTo>
                  <a:lnTo>
                    <a:pt x="8" y="8"/>
                  </a:lnTo>
                  <a:lnTo>
                    <a:pt x="0" y="8"/>
                  </a:lnTo>
                  <a:lnTo>
                    <a:pt x="8" y="31"/>
                  </a:lnTo>
                  <a:lnTo>
                    <a:pt x="0" y="61"/>
                  </a:lnTo>
                  <a:lnTo>
                    <a:pt x="8" y="76"/>
                  </a:lnTo>
                  <a:lnTo>
                    <a:pt x="31" y="137"/>
                  </a:lnTo>
                  <a:lnTo>
                    <a:pt x="38" y="137"/>
                  </a:lnTo>
                  <a:lnTo>
                    <a:pt x="46" y="197"/>
                  </a:lnTo>
                  <a:lnTo>
                    <a:pt x="235" y="190"/>
                  </a:lnTo>
                  <a:lnTo>
                    <a:pt x="250" y="205"/>
                  </a:lnTo>
                  <a:lnTo>
                    <a:pt x="273" y="167"/>
                  </a:lnTo>
                  <a:lnTo>
                    <a:pt x="265" y="137"/>
                  </a:lnTo>
                  <a:lnTo>
                    <a:pt x="295" y="129"/>
                  </a:lnTo>
                  <a:lnTo>
                    <a:pt x="311" y="106"/>
                  </a:lnTo>
                  <a:lnTo>
                    <a:pt x="311" y="91"/>
                  </a:lnTo>
                  <a:lnTo>
                    <a:pt x="31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31" name="Freeform 186"/>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6 w 371"/>
                <a:gd name="T9" fmla="*/ 23 h 205"/>
                <a:gd name="T10" fmla="*/ 356 w 371"/>
                <a:gd name="T11" fmla="*/ 30 h 205"/>
                <a:gd name="T12" fmla="*/ 348 w 371"/>
                <a:gd name="T13" fmla="*/ 46 h 205"/>
                <a:gd name="T14" fmla="*/ 371 w 371"/>
                <a:gd name="T15" fmla="*/ 68 h 205"/>
                <a:gd name="T16" fmla="*/ 371 w 371"/>
                <a:gd name="T1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05">
                  <a:moveTo>
                    <a:pt x="371" y="205"/>
                  </a:moveTo>
                  <a:lnTo>
                    <a:pt x="0" y="197"/>
                  </a:lnTo>
                  <a:lnTo>
                    <a:pt x="7" y="0"/>
                  </a:lnTo>
                  <a:lnTo>
                    <a:pt x="340" y="15"/>
                  </a:lnTo>
                  <a:lnTo>
                    <a:pt x="356" y="23"/>
                  </a:lnTo>
                  <a:lnTo>
                    <a:pt x="356" y="30"/>
                  </a:lnTo>
                  <a:lnTo>
                    <a:pt x="348" y="46"/>
                  </a:lnTo>
                  <a:lnTo>
                    <a:pt x="371" y="68"/>
                  </a:lnTo>
                  <a:lnTo>
                    <a:pt x="371"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2" name="Freeform 187"/>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6 w 371"/>
                <a:gd name="T9" fmla="*/ 23 h 212"/>
                <a:gd name="T10" fmla="*/ 356 w 371"/>
                <a:gd name="T11" fmla="*/ 30 h 212"/>
                <a:gd name="T12" fmla="*/ 348 w 371"/>
                <a:gd name="T13" fmla="*/ 46 h 212"/>
                <a:gd name="T14" fmla="*/ 371 w 371"/>
                <a:gd name="T15" fmla="*/ 68 h 212"/>
                <a:gd name="T16" fmla="*/ 371 w 371"/>
                <a:gd name="T17" fmla="*/ 205 h 212"/>
                <a:gd name="T18" fmla="*/ 371 w 371"/>
                <a:gd name="T19"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12">
                  <a:moveTo>
                    <a:pt x="371" y="205"/>
                  </a:moveTo>
                  <a:lnTo>
                    <a:pt x="0" y="197"/>
                  </a:lnTo>
                  <a:lnTo>
                    <a:pt x="7" y="0"/>
                  </a:lnTo>
                  <a:lnTo>
                    <a:pt x="340" y="15"/>
                  </a:lnTo>
                  <a:lnTo>
                    <a:pt x="356" y="23"/>
                  </a:lnTo>
                  <a:lnTo>
                    <a:pt x="356" y="30"/>
                  </a:lnTo>
                  <a:lnTo>
                    <a:pt x="348" y="46"/>
                  </a:lnTo>
                  <a:lnTo>
                    <a:pt x="371" y="68"/>
                  </a:lnTo>
                  <a:lnTo>
                    <a:pt x="371" y="205"/>
                  </a:lnTo>
                  <a:lnTo>
                    <a:pt x="371"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33" name="Freeform 188"/>
            <p:cNvSpPr>
              <a:spLocks/>
            </p:cNvSpPr>
            <p:nvPr/>
          </p:nvSpPr>
          <p:spPr bwMode="auto">
            <a:xfrm>
              <a:off x="3240" y="2088"/>
              <a:ext cx="370" cy="189"/>
            </a:xfrm>
            <a:custGeom>
              <a:avLst/>
              <a:gdLst>
                <a:gd name="T0" fmla="*/ 340 w 370"/>
                <a:gd name="T1" fmla="*/ 61 h 189"/>
                <a:gd name="T2" fmla="*/ 333 w 370"/>
                <a:gd name="T3" fmla="*/ 30 h 189"/>
                <a:gd name="T4" fmla="*/ 317 w 370"/>
                <a:gd name="T5" fmla="*/ 15 h 189"/>
                <a:gd name="T6" fmla="*/ 295 w 370"/>
                <a:gd name="T7" fmla="*/ 23 h 189"/>
                <a:gd name="T8" fmla="*/ 280 w 370"/>
                <a:gd name="T9" fmla="*/ 23 h 189"/>
                <a:gd name="T10" fmla="*/ 249 w 370"/>
                <a:gd name="T11" fmla="*/ 15 h 189"/>
                <a:gd name="T12" fmla="*/ 234 w 370"/>
                <a:gd name="T13" fmla="*/ 0 h 189"/>
                <a:gd name="T14" fmla="*/ 219 w 370"/>
                <a:gd name="T15" fmla="*/ 0 h 189"/>
                <a:gd name="T16" fmla="*/ 219 w 370"/>
                <a:gd name="T17" fmla="*/ 23 h 189"/>
                <a:gd name="T18" fmla="*/ 189 w 370"/>
                <a:gd name="T19" fmla="*/ 30 h 189"/>
                <a:gd name="T20" fmla="*/ 189 w 370"/>
                <a:gd name="T21" fmla="*/ 38 h 189"/>
                <a:gd name="T22" fmla="*/ 166 w 370"/>
                <a:gd name="T23" fmla="*/ 83 h 189"/>
                <a:gd name="T24" fmla="*/ 143 w 370"/>
                <a:gd name="T25" fmla="*/ 68 h 189"/>
                <a:gd name="T26" fmla="*/ 136 w 370"/>
                <a:gd name="T27" fmla="*/ 91 h 189"/>
                <a:gd name="T28" fmla="*/ 128 w 370"/>
                <a:gd name="T29" fmla="*/ 83 h 189"/>
                <a:gd name="T30" fmla="*/ 113 w 370"/>
                <a:gd name="T31" fmla="*/ 98 h 189"/>
                <a:gd name="T32" fmla="*/ 90 w 370"/>
                <a:gd name="T33" fmla="*/ 83 h 189"/>
                <a:gd name="T34" fmla="*/ 90 w 370"/>
                <a:gd name="T35" fmla="*/ 98 h 189"/>
                <a:gd name="T36" fmla="*/ 75 w 370"/>
                <a:gd name="T37" fmla="*/ 91 h 189"/>
                <a:gd name="T38" fmla="*/ 68 w 370"/>
                <a:gd name="T39" fmla="*/ 98 h 189"/>
                <a:gd name="T40" fmla="*/ 68 w 370"/>
                <a:gd name="T41" fmla="*/ 121 h 189"/>
                <a:gd name="T42" fmla="*/ 45 w 370"/>
                <a:gd name="T43" fmla="*/ 129 h 189"/>
                <a:gd name="T44" fmla="*/ 45 w 370"/>
                <a:gd name="T45" fmla="*/ 152 h 189"/>
                <a:gd name="T46" fmla="*/ 22 w 370"/>
                <a:gd name="T47" fmla="*/ 144 h 189"/>
                <a:gd name="T48" fmla="*/ 15 w 370"/>
                <a:gd name="T49" fmla="*/ 159 h 189"/>
                <a:gd name="T50" fmla="*/ 15 w 370"/>
                <a:gd name="T51" fmla="*/ 174 h 189"/>
                <a:gd name="T52" fmla="*/ 0 w 370"/>
                <a:gd name="T53" fmla="*/ 189 h 189"/>
                <a:gd name="T54" fmla="*/ 75 w 370"/>
                <a:gd name="T55" fmla="*/ 182 h 189"/>
                <a:gd name="T56" fmla="*/ 68 w 370"/>
                <a:gd name="T57" fmla="*/ 174 h 189"/>
                <a:gd name="T58" fmla="*/ 295 w 370"/>
                <a:gd name="T59" fmla="*/ 152 h 189"/>
                <a:gd name="T60" fmla="*/ 317 w 370"/>
                <a:gd name="T61" fmla="*/ 144 h 189"/>
                <a:gd name="T62" fmla="*/ 370 w 370"/>
                <a:gd name="T63" fmla="*/ 83 h 189"/>
                <a:gd name="T64" fmla="*/ 340 w 370"/>
                <a:gd name="T65" fmla="*/ 6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0" h="189">
                  <a:moveTo>
                    <a:pt x="340" y="61"/>
                  </a:moveTo>
                  <a:lnTo>
                    <a:pt x="333" y="30"/>
                  </a:lnTo>
                  <a:lnTo>
                    <a:pt x="317" y="15"/>
                  </a:lnTo>
                  <a:lnTo>
                    <a:pt x="295" y="23"/>
                  </a:lnTo>
                  <a:lnTo>
                    <a:pt x="280" y="23"/>
                  </a:lnTo>
                  <a:lnTo>
                    <a:pt x="249" y="15"/>
                  </a:lnTo>
                  <a:lnTo>
                    <a:pt x="234" y="0"/>
                  </a:lnTo>
                  <a:lnTo>
                    <a:pt x="219" y="0"/>
                  </a:lnTo>
                  <a:lnTo>
                    <a:pt x="219" y="23"/>
                  </a:lnTo>
                  <a:lnTo>
                    <a:pt x="189" y="30"/>
                  </a:lnTo>
                  <a:lnTo>
                    <a:pt x="189" y="38"/>
                  </a:lnTo>
                  <a:lnTo>
                    <a:pt x="166" y="83"/>
                  </a:lnTo>
                  <a:lnTo>
                    <a:pt x="143" y="68"/>
                  </a:lnTo>
                  <a:lnTo>
                    <a:pt x="136" y="91"/>
                  </a:lnTo>
                  <a:lnTo>
                    <a:pt x="128" y="83"/>
                  </a:lnTo>
                  <a:lnTo>
                    <a:pt x="113" y="98"/>
                  </a:lnTo>
                  <a:lnTo>
                    <a:pt x="90" y="83"/>
                  </a:lnTo>
                  <a:lnTo>
                    <a:pt x="90" y="98"/>
                  </a:lnTo>
                  <a:lnTo>
                    <a:pt x="75" y="91"/>
                  </a:lnTo>
                  <a:lnTo>
                    <a:pt x="68" y="98"/>
                  </a:lnTo>
                  <a:lnTo>
                    <a:pt x="68" y="121"/>
                  </a:lnTo>
                  <a:lnTo>
                    <a:pt x="45" y="129"/>
                  </a:lnTo>
                  <a:lnTo>
                    <a:pt x="45" y="152"/>
                  </a:lnTo>
                  <a:lnTo>
                    <a:pt x="22" y="144"/>
                  </a:lnTo>
                  <a:lnTo>
                    <a:pt x="15" y="159"/>
                  </a:lnTo>
                  <a:lnTo>
                    <a:pt x="15" y="174"/>
                  </a:lnTo>
                  <a:lnTo>
                    <a:pt x="0" y="189"/>
                  </a:lnTo>
                  <a:lnTo>
                    <a:pt x="75" y="182"/>
                  </a:lnTo>
                  <a:lnTo>
                    <a:pt x="68" y="174"/>
                  </a:lnTo>
                  <a:lnTo>
                    <a:pt x="295" y="152"/>
                  </a:lnTo>
                  <a:lnTo>
                    <a:pt x="317" y="144"/>
                  </a:lnTo>
                  <a:lnTo>
                    <a:pt x="370" y="83"/>
                  </a:lnTo>
                  <a:lnTo>
                    <a:pt x="340"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4" name="Freeform 189"/>
            <p:cNvSpPr>
              <a:spLocks/>
            </p:cNvSpPr>
            <p:nvPr/>
          </p:nvSpPr>
          <p:spPr bwMode="auto">
            <a:xfrm>
              <a:off x="3240" y="2088"/>
              <a:ext cx="370" cy="189"/>
            </a:xfrm>
            <a:custGeom>
              <a:avLst/>
              <a:gdLst>
                <a:gd name="T0" fmla="*/ 340 w 370"/>
                <a:gd name="T1" fmla="*/ 61 h 189"/>
                <a:gd name="T2" fmla="*/ 333 w 370"/>
                <a:gd name="T3" fmla="*/ 30 h 189"/>
                <a:gd name="T4" fmla="*/ 317 w 370"/>
                <a:gd name="T5" fmla="*/ 15 h 189"/>
                <a:gd name="T6" fmla="*/ 295 w 370"/>
                <a:gd name="T7" fmla="*/ 23 h 189"/>
                <a:gd name="T8" fmla="*/ 280 w 370"/>
                <a:gd name="T9" fmla="*/ 23 h 189"/>
                <a:gd name="T10" fmla="*/ 249 w 370"/>
                <a:gd name="T11" fmla="*/ 15 h 189"/>
                <a:gd name="T12" fmla="*/ 234 w 370"/>
                <a:gd name="T13" fmla="*/ 0 h 189"/>
                <a:gd name="T14" fmla="*/ 219 w 370"/>
                <a:gd name="T15" fmla="*/ 0 h 189"/>
                <a:gd name="T16" fmla="*/ 219 w 370"/>
                <a:gd name="T17" fmla="*/ 23 h 189"/>
                <a:gd name="T18" fmla="*/ 189 w 370"/>
                <a:gd name="T19" fmla="*/ 30 h 189"/>
                <a:gd name="T20" fmla="*/ 189 w 370"/>
                <a:gd name="T21" fmla="*/ 38 h 189"/>
                <a:gd name="T22" fmla="*/ 166 w 370"/>
                <a:gd name="T23" fmla="*/ 83 h 189"/>
                <a:gd name="T24" fmla="*/ 143 w 370"/>
                <a:gd name="T25" fmla="*/ 68 h 189"/>
                <a:gd name="T26" fmla="*/ 136 w 370"/>
                <a:gd name="T27" fmla="*/ 91 h 189"/>
                <a:gd name="T28" fmla="*/ 128 w 370"/>
                <a:gd name="T29" fmla="*/ 83 h 189"/>
                <a:gd name="T30" fmla="*/ 113 w 370"/>
                <a:gd name="T31" fmla="*/ 98 h 189"/>
                <a:gd name="T32" fmla="*/ 90 w 370"/>
                <a:gd name="T33" fmla="*/ 83 h 189"/>
                <a:gd name="T34" fmla="*/ 90 w 370"/>
                <a:gd name="T35" fmla="*/ 98 h 189"/>
                <a:gd name="T36" fmla="*/ 75 w 370"/>
                <a:gd name="T37" fmla="*/ 91 h 189"/>
                <a:gd name="T38" fmla="*/ 68 w 370"/>
                <a:gd name="T39" fmla="*/ 98 h 189"/>
                <a:gd name="T40" fmla="*/ 68 w 370"/>
                <a:gd name="T41" fmla="*/ 121 h 189"/>
                <a:gd name="T42" fmla="*/ 45 w 370"/>
                <a:gd name="T43" fmla="*/ 129 h 189"/>
                <a:gd name="T44" fmla="*/ 45 w 370"/>
                <a:gd name="T45" fmla="*/ 152 h 189"/>
                <a:gd name="T46" fmla="*/ 22 w 370"/>
                <a:gd name="T47" fmla="*/ 144 h 189"/>
                <a:gd name="T48" fmla="*/ 15 w 370"/>
                <a:gd name="T49" fmla="*/ 159 h 189"/>
                <a:gd name="T50" fmla="*/ 15 w 370"/>
                <a:gd name="T51" fmla="*/ 174 h 189"/>
                <a:gd name="T52" fmla="*/ 0 w 370"/>
                <a:gd name="T53" fmla="*/ 189 h 189"/>
                <a:gd name="T54" fmla="*/ 75 w 370"/>
                <a:gd name="T55" fmla="*/ 182 h 189"/>
                <a:gd name="T56" fmla="*/ 68 w 370"/>
                <a:gd name="T57" fmla="*/ 174 h 189"/>
                <a:gd name="T58" fmla="*/ 295 w 370"/>
                <a:gd name="T59" fmla="*/ 152 h 189"/>
                <a:gd name="T60" fmla="*/ 317 w 370"/>
                <a:gd name="T61" fmla="*/ 144 h 189"/>
                <a:gd name="T62" fmla="*/ 370 w 370"/>
                <a:gd name="T63" fmla="*/ 83 h 189"/>
                <a:gd name="T64" fmla="*/ 340 w 370"/>
                <a:gd name="T65" fmla="*/ 61 h 189"/>
                <a:gd name="T66" fmla="*/ 340 w 370"/>
                <a:gd name="T67"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0" h="189">
                  <a:moveTo>
                    <a:pt x="340" y="61"/>
                  </a:moveTo>
                  <a:lnTo>
                    <a:pt x="333" y="30"/>
                  </a:lnTo>
                  <a:lnTo>
                    <a:pt x="317" y="15"/>
                  </a:lnTo>
                  <a:lnTo>
                    <a:pt x="295" y="23"/>
                  </a:lnTo>
                  <a:lnTo>
                    <a:pt x="280" y="23"/>
                  </a:lnTo>
                  <a:lnTo>
                    <a:pt x="249" y="15"/>
                  </a:lnTo>
                  <a:lnTo>
                    <a:pt x="234" y="0"/>
                  </a:lnTo>
                  <a:lnTo>
                    <a:pt x="219" y="0"/>
                  </a:lnTo>
                  <a:lnTo>
                    <a:pt x="219" y="23"/>
                  </a:lnTo>
                  <a:lnTo>
                    <a:pt x="189" y="30"/>
                  </a:lnTo>
                  <a:lnTo>
                    <a:pt x="189" y="38"/>
                  </a:lnTo>
                  <a:lnTo>
                    <a:pt x="166" y="83"/>
                  </a:lnTo>
                  <a:lnTo>
                    <a:pt x="143" y="68"/>
                  </a:lnTo>
                  <a:lnTo>
                    <a:pt x="136" y="91"/>
                  </a:lnTo>
                  <a:lnTo>
                    <a:pt x="128" y="83"/>
                  </a:lnTo>
                  <a:lnTo>
                    <a:pt x="113" y="98"/>
                  </a:lnTo>
                  <a:lnTo>
                    <a:pt x="90" y="83"/>
                  </a:lnTo>
                  <a:lnTo>
                    <a:pt x="90" y="98"/>
                  </a:lnTo>
                  <a:lnTo>
                    <a:pt x="75" y="91"/>
                  </a:lnTo>
                  <a:lnTo>
                    <a:pt x="68" y="98"/>
                  </a:lnTo>
                  <a:lnTo>
                    <a:pt x="68" y="121"/>
                  </a:lnTo>
                  <a:lnTo>
                    <a:pt x="45" y="129"/>
                  </a:lnTo>
                  <a:lnTo>
                    <a:pt x="45" y="152"/>
                  </a:lnTo>
                  <a:lnTo>
                    <a:pt x="22" y="144"/>
                  </a:lnTo>
                  <a:lnTo>
                    <a:pt x="15" y="159"/>
                  </a:lnTo>
                  <a:lnTo>
                    <a:pt x="15" y="174"/>
                  </a:lnTo>
                  <a:lnTo>
                    <a:pt x="0" y="189"/>
                  </a:lnTo>
                  <a:lnTo>
                    <a:pt x="75" y="182"/>
                  </a:lnTo>
                  <a:lnTo>
                    <a:pt x="68" y="174"/>
                  </a:lnTo>
                  <a:lnTo>
                    <a:pt x="295" y="152"/>
                  </a:lnTo>
                  <a:lnTo>
                    <a:pt x="317" y="144"/>
                  </a:lnTo>
                  <a:lnTo>
                    <a:pt x="370" y="83"/>
                  </a:lnTo>
                  <a:lnTo>
                    <a:pt x="340" y="61"/>
                  </a:lnTo>
                  <a:lnTo>
                    <a:pt x="340"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35" name="Freeform 190"/>
            <p:cNvSpPr>
              <a:spLocks/>
            </p:cNvSpPr>
            <p:nvPr/>
          </p:nvSpPr>
          <p:spPr bwMode="auto">
            <a:xfrm>
              <a:off x="3012" y="2505"/>
              <a:ext cx="281" cy="250"/>
            </a:xfrm>
            <a:custGeom>
              <a:avLst/>
              <a:gdLst>
                <a:gd name="T0" fmla="*/ 250 w 281"/>
                <a:gd name="T1" fmla="*/ 227 h 250"/>
                <a:gd name="T2" fmla="*/ 258 w 281"/>
                <a:gd name="T3" fmla="*/ 212 h 250"/>
                <a:gd name="T4" fmla="*/ 273 w 281"/>
                <a:gd name="T5" fmla="*/ 174 h 250"/>
                <a:gd name="T6" fmla="*/ 235 w 281"/>
                <a:gd name="T7" fmla="*/ 189 h 250"/>
                <a:gd name="T8" fmla="*/ 243 w 281"/>
                <a:gd name="T9" fmla="*/ 174 h 250"/>
                <a:gd name="T10" fmla="*/ 205 w 281"/>
                <a:gd name="T11" fmla="*/ 182 h 250"/>
                <a:gd name="T12" fmla="*/ 250 w 281"/>
                <a:gd name="T13" fmla="*/ 174 h 250"/>
                <a:gd name="T14" fmla="*/ 235 w 281"/>
                <a:gd name="T15" fmla="*/ 121 h 250"/>
                <a:gd name="T16" fmla="*/ 129 w 281"/>
                <a:gd name="T17" fmla="*/ 113 h 250"/>
                <a:gd name="T18" fmla="*/ 137 w 281"/>
                <a:gd name="T19" fmla="*/ 91 h 250"/>
                <a:gd name="T20" fmla="*/ 144 w 281"/>
                <a:gd name="T21" fmla="*/ 76 h 250"/>
                <a:gd name="T22" fmla="*/ 152 w 281"/>
                <a:gd name="T23" fmla="*/ 53 h 250"/>
                <a:gd name="T24" fmla="*/ 159 w 281"/>
                <a:gd name="T25" fmla="*/ 30 h 250"/>
                <a:gd name="T26" fmla="*/ 159 w 281"/>
                <a:gd name="T27" fmla="*/ 23 h 250"/>
                <a:gd name="T28" fmla="*/ 152 w 281"/>
                <a:gd name="T29" fmla="*/ 0 h 250"/>
                <a:gd name="T30" fmla="*/ 0 w 281"/>
                <a:gd name="T31" fmla="*/ 68 h 250"/>
                <a:gd name="T32" fmla="*/ 16 w 281"/>
                <a:gd name="T33" fmla="*/ 197 h 250"/>
                <a:gd name="T34" fmla="*/ 53 w 281"/>
                <a:gd name="T35" fmla="*/ 212 h 250"/>
                <a:gd name="T36" fmla="*/ 137 w 281"/>
                <a:gd name="T37" fmla="*/ 220 h 250"/>
                <a:gd name="T38" fmla="*/ 122 w 281"/>
                <a:gd name="T39" fmla="*/ 204 h 250"/>
                <a:gd name="T40" fmla="*/ 137 w 281"/>
                <a:gd name="T41" fmla="*/ 212 h 250"/>
                <a:gd name="T42" fmla="*/ 159 w 281"/>
                <a:gd name="T43" fmla="*/ 227 h 250"/>
                <a:gd name="T44" fmla="*/ 159 w 281"/>
                <a:gd name="T45" fmla="*/ 235 h 250"/>
                <a:gd name="T46" fmla="*/ 159 w 281"/>
                <a:gd name="T47" fmla="*/ 242 h 250"/>
                <a:gd name="T48" fmla="*/ 205 w 281"/>
                <a:gd name="T49" fmla="*/ 235 h 250"/>
                <a:gd name="T50" fmla="*/ 228 w 281"/>
                <a:gd name="T51" fmla="*/ 242 h 250"/>
                <a:gd name="T52" fmla="*/ 212 w 281"/>
                <a:gd name="T53" fmla="*/ 220 h 250"/>
                <a:gd name="T54" fmla="*/ 212 w 281"/>
                <a:gd name="T55" fmla="*/ 197 h 250"/>
                <a:gd name="T56" fmla="*/ 228 w 281"/>
                <a:gd name="T57" fmla="*/ 220 h 250"/>
                <a:gd name="T58" fmla="*/ 243 w 281"/>
                <a:gd name="T59" fmla="*/ 235 h 250"/>
                <a:gd name="T60" fmla="*/ 265 w 281"/>
                <a:gd name="T61" fmla="*/ 242 h 250"/>
                <a:gd name="T62" fmla="*/ 281 w 281"/>
                <a:gd name="T6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250">
                  <a:moveTo>
                    <a:pt x="281" y="235"/>
                  </a:moveTo>
                  <a:lnTo>
                    <a:pt x="250" y="227"/>
                  </a:lnTo>
                  <a:lnTo>
                    <a:pt x="243" y="204"/>
                  </a:lnTo>
                  <a:lnTo>
                    <a:pt x="258" y="212"/>
                  </a:lnTo>
                  <a:lnTo>
                    <a:pt x="265" y="204"/>
                  </a:lnTo>
                  <a:lnTo>
                    <a:pt x="273" y="174"/>
                  </a:lnTo>
                  <a:lnTo>
                    <a:pt x="243" y="197"/>
                  </a:lnTo>
                  <a:lnTo>
                    <a:pt x="235" y="189"/>
                  </a:lnTo>
                  <a:lnTo>
                    <a:pt x="243" y="182"/>
                  </a:lnTo>
                  <a:lnTo>
                    <a:pt x="243" y="174"/>
                  </a:lnTo>
                  <a:lnTo>
                    <a:pt x="220" y="189"/>
                  </a:lnTo>
                  <a:lnTo>
                    <a:pt x="205" y="182"/>
                  </a:lnTo>
                  <a:lnTo>
                    <a:pt x="212" y="167"/>
                  </a:lnTo>
                  <a:lnTo>
                    <a:pt x="250" y="174"/>
                  </a:lnTo>
                  <a:lnTo>
                    <a:pt x="235" y="144"/>
                  </a:lnTo>
                  <a:lnTo>
                    <a:pt x="235" y="121"/>
                  </a:lnTo>
                  <a:lnTo>
                    <a:pt x="137" y="129"/>
                  </a:lnTo>
                  <a:lnTo>
                    <a:pt x="129" y="113"/>
                  </a:lnTo>
                  <a:lnTo>
                    <a:pt x="144" y="91"/>
                  </a:lnTo>
                  <a:lnTo>
                    <a:pt x="137" y="91"/>
                  </a:lnTo>
                  <a:lnTo>
                    <a:pt x="152" y="83"/>
                  </a:lnTo>
                  <a:lnTo>
                    <a:pt x="144" y="76"/>
                  </a:lnTo>
                  <a:lnTo>
                    <a:pt x="167" y="53"/>
                  </a:lnTo>
                  <a:lnTo>
                    <a:pt x="152" y="53"/>
                  </a:lnTo>
                  <a:lnTo>
                    <a:pt x="167" y="38"/>
                  </a:lnTo>
                  <a:lnTo>
                    <a:pt x="159" y="30"/>
                  </a:lnTo>
                  <a:lnTo>
                    <a:pt x="167" y="30"/>
                  </a:lnTo>
                  <a:lnTo>
                    <a:pt x="159" y="23"/>
                  </a:lnTo>
                  <a:lnTo>
                    <a:pt x="152" y="23"/>
                  </a:lnTo>
                  <a:lnTo>
                    <a:pt x="152" y="0"/>
                  </a:lnTo>
                  <a:lnTo>
                    <a:pt x="0" y="7"/>
                  </a:lnTo>
                  <a:lnTo>
                    <a:pt x="0" y="68"/>
                  </a:lnTo>
                  <a:lnTo>
                    <a:pt x="31" y="129"/>
                  </a:lnTo>
                  <a:lnTo>
                    <a:pt x="16" y="197"/>
                  </a:lnTo>
                  <a:lnTo>
                    <a:pt x="16" y="220"/>
                  </a:lnTo>
                  <a:lnTo>
                    <a:pt x="53" y="212"/>
                  </a:lnTo>
                  <a:lnTo>
                    <a:pt x="129" y="227"/>
                  </a:lnTo>
                  <a:lnTo>
                    <a:pt x="137" y="220"/>
                  </a:lnTo>
                  <a:lnTo>
                    <a:pt x="106" y="212"/>
                  </a:lnTo>
                  <a:lnTo>
                    <a:pt x="122" y="204"/>
                  </a:lnTo>
                  <a:lnTo>
                    <a:pt x="122" y="212"/>
                  </a:lnTo>
                  <a:lnTo>
                    <a:pt x="137" y="212"/>
                  </a:lnTo>
                  <a:lnTo>
                    <a:pt x="144" y="227"/>
                  </a:lnTo>
                  <a:lnTo>
                    <a:pt x="159" y="227"/>
                  </a:lnTo>
                  <a:lnTo>
                    <a:pt x="167" y="242"/>
                  </a:lnTo>
                  <a:lnTo>
                    <a:pt x="159" y="235"/>
                  </a:lnTo>
                  <a:lnTo>
                    <a:pt x="152" y="235"/>
                  </a:lnTo>
                  <a:lnTo>
                    <a:pt x="159" y="242"/>
                  </a:lnTo>
                  <a:lnTo>
                    <a:pt x="182" y="250"/>
                  </a:lnTo>
                  <a:lnTo>
                    <a:pt x="205" y="235"/>
                  </a:lnTo>
                  <a:lnTo>
                    <a:pt x="220" y="250"/>
                  </a:lnTo>
                  <a:lnTo>
                    <a:pt x="228" y="242"/>
                  </a:lnTo>
                  <a:lnTo>
                    <a:pt x="228" y="227"/>
                  </a:lnTo>
                  <a:lnTo>
                    <a:pt x="212" y="220"/>
                  </a:lnTo>
                  <a:lnTo>
                    <a:pt x="205" y="212"/>
                  </a:lnTo>
                  <a:lnTo>
                    <a:pt x="212" y="197"/>
                  </a:lnTo>
                  <a:lnTo>
                    <a:pt x="220" y="220"/>
                  </a:lnTo>
                  <a:lnTo>
                    <a:pt x="228" y="220"/>
                  </a:lnTo>
                  <a:lnTo>
                    <a:pt x="228" y="212"/>
                  </a:lnTo>
                  <a:lnTo>
                    <a:pt x="243" y="235"/>
                  </a:lnTo>
                  <a:lnTo>
                    <a:pt x="250" y="227"/>
                  </a:lnTo>
                  <a:lnTo>
                    <a:pt x="265" y="242"/>
                  </a:lnTo>
                  <a:lnTo>
                    <a:pt x="273" y="242"/>
                  </a:lnTo>
                  <a:lnTo>
                    <a:pt x="281" y="250"/>
                  </a:lnTo>
                  <a:lnTo>
                    <a:pt x="281"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6" name="Freeform 191"/>
            <p:cNvSpPr>
              <a:spLocks/>
            </p:cNvSpPr>
            <p:nvPr/>
          </p:nvSpPr>
          <p:spPr bwMode="auto">
            <a:xfrm>
              <a:off x="3012" y="2505"/>
              <a:ext cx="281" cy="250"/>
            </a:xfrm>
            <a:custGeom>
              <a:avLst/>
              <a:gdLst>
                <a:gd name="T0" fmla="*/ 250 w 281"/>
                <a:gd name="T1" fmla="*/ 227 h 250"/>
                <a:gd name="T2" fmla="*/ 258 w 281"/>
                <a:gd name="T3" fmla="*/ 212 h 250"/>
                <a:gd name="T4" fmla="*/ 273 w 281"/>
                <a:gd name="T5" fmla="*/ 174 h 250"/>
                <a:gd name="T6" fmla="*/ 235 w 281"/>
                <a:gd name="T7" fmla="*/ 189 h 250"/>
                <a:gd name="T8" fmla="*/ 243 w 281"/>
                <a:gd name="T9" fmla="*/ 174 h 250"/>
                <a:gd name="T10" fmla="*/ 205 w 281"/>
                <a:gd name="T11" fmla="*/ 182 h 250"/>
                <a:gd name="T12" fmla="*/ 250 w 281"/>
                <a:gd name="T13" fmla="*/ 174 h 250"/>
                <a:gd name="T14" fmla="*/ 235 w 281"/>
                <a:gd name="T15" fmla="*/ 121 h 250"/>
                <a:gd name="T16" fmla="*/ 129 w 281"/>
                <a:gd name="T17" fmla="*/ 113 h 250"/>
                <a:gd name="T18" fmla="*/ 137 w 281"/>
                <a:gd name="T19" fmla="*/ 91 h 250"/>
                <a:gd name="T20" fmla="*/ 144 w 281"/>
                <a:gd name="T21" fmla="*/ 76 h 250"/>
                <a:gd name="T22" fmla="*/ 152 w 281"/>
                <a:gd name="T23" fmla="*/ 53 h 250"/>
                <a:gd name="T24" fmla="*/ 159 w 281"/>
                <a:gd name="T25" fmla="*/ 30 h 250"/>
                <a:gd name="T26" fmla="*/ 159 w 281"/>
                <a:gd name="T27" fmla="*/ 23 h 250"/>
                <a:gd name="T28" fmla="*/ 152 w 281"/>
                <a:gd name="T29" fmla="*/ 0 h 250"/>
                <a:gd name="T30" fmla="*/ 0 w 281"/>
                <a:gd name="T31" fmla="*/ 68 h 250"/>
                <a:gd name="T32" fmla="*/ 16 w 281"/>
                <a:gd name="T33" fmla="*/ 197 h 250"/>
                <a:gd name="T34" fmla="*/ 53 w 281"/>
                <a:gd name="T35" fmla="*/ 212 h 250"/>
                <a:gd name="T36" fmla="*/ 137 w 281"/>
                <a:gd name="T37" fmla="*/ 220 h 250"/>
                <a:gd name="T38" fmla="*/ 122 w 281"/>
                <a:gd name="T39" fmla="*/ 204 h 250"/>
                <a:gd name="T40" fmla="*/ 137 w 281"/>
                <a:gd name="T41" fmla="*/ 212 h 250"/>
                <a:gd name="T42" fmla="*/ 159 w 281"/>
                <a:gd name="T43" fmla="*/ 227 h 250"/>
                <a:gd name="T44" fmla="*/ 159 w 281"/>
                <a:gd name="T45" fmla="*/ 235 h 250"/>
                <a:gd name="T46" fmla="*/ 159 w 281"/>
                <a:gd name="T47" fmla="*/ 242 h 250"/>
                <a:gd name="T48" fmla="*/ 205 w 281"/>
                <a:gd name="T49" fmla="*/ 235 h 250"/>
                <a:gd name="T50" fmla="*/ 228 w 281"/>
                <a:gd name="T51" fmla="*/ 242 h 250"/>
                <a:gd name="T52" fmla="*/ 212 w 281"/>
                <a:gd name="T53" fmla="*/ 220 h 250"/>
                <a:gd name="T54" fmla="*/ 212 w 281"/>
                <a:gd name="T55" fmla="*/ 197 h 250"/>
                <a:gd name="T56" fmla="*/ 228 w 281"/>
                <a:gd name="T57" fmla="*/ 220 h 250"/>
                <a:gd name="T58" fmla="*/ 243 w 281"/>
                <a:gd name="T59" fmla="*/ 235 h 250"/>
                <a:gd name="T60" fmla="*/ 265 w 281"/>
                <a:gd name="T61" fmla="*/ 242 h 250"/>
                <a:gd name="T62" fmla="*/ 281 w 281"/>
                <a:gd name="T63" fmla="*/ 250 h 250"/>
                <a:gd name="T64" fmla="*/ 281 w 281"/>
                <a:gd name="T6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1" h="250">
                  <a:moveTo>
                    <a:pt x="281" y="235"/>
                  </a:moveTo>
                  <a:lnTo>
                    <a:pt x="250" y="227"/>
                  </a:lnTo>
                  <a:lnTo>
                    <a:pt x="243" y="204"/>
                  </a:lnTo>
                  <a:lnTo>
                    <a:pt x="258" y="212"/>
                  </a:lnTo>
                  <a:lnTo>
                    <a:pt x="265" y="204"/>
                  </a:lnTo>
                  <a:lnTo>
                    <a:pt x="273" y="174"/>
                  </a:lnTo>
                  <a:lnTo>
                    <a:pt x="243" y="197"/>
                  </a:lnTo>
                  <a:lnTo>
                    <a:pt x="235" y="189"/>
                  </a:lnTo>
                  <a:lnTo>
                    <a:pt x="243" y="182"/>
                  </a:lnTo>
                  <a:lnTo>
                    <a:pt x="243" y="174"/>
                  </a:lnTo>
                  <a:lnTo>
                    <a:pt x="220" y="189"/>
                  </a:lnTo>
                  <a:lnTo>
                    <a:pt x="205" y="182"/>
                  </a:lnTo>
                  <a:lnTo>
                    <a:pt x="212" y="167"/>
                  </a:lnTo>
                  <a:lnTo>
                    <a:pt x="250" y="174"/>
                  </a:lnTo>
                  <a:lnTo>
                    <a:pt x="235" y="144"/>
                  </a:lnTo>
                  <a:lnTo>
                    <a:pt x="235" y="121"/>
                  </a:lnTo>
                  <a:lnTo>
                    <a:pt x="137" y="129"/>
                  </a:lnTo>
                  <a:lnTo>
                    <a:pt x="129" y="113"/>
                  </a:lnTo>
                  <a:lnTo>
                    <a:pt x="144" y="91"/>
                  </a:lnTo>
                  <a:lnTo>
                    <a:pt x="137" y="91"/>
                  </a:lnTo>
                  <a:lnTo>
                    <a:pt x="152" y="83"/>
                  </a:lnTo>
                  <a:lnTo>
                    <a:pt x="144" y="76"/>
                  </a:lnTo>
                  <a:lnTo>
                    <a:pt x="167" y="53"/>
                  </a:lnTo>
                  <a:lnTo>
                    <a:pt x="152" y="53"/>
                  </a:lnTo>
                  <a:lnTo>
                    <a:pt x="167" y="38"/>
                  </a:lnTo>
                  <a:lnTo>
                    <a:pt x="159" y="30"/>
                  </a:lnTo>
                  <a:lnTo>
                    <a:pt x="167" y="30"/>
                  </a:lnTo>
                  <a:lnTo>
                    <a:pt x="159" y="23"/>
                  </a:lnTo>
                  <a:lnTo>
                    <a:pt x="152" y="23"/>
                  </a:lnTo>
                  <a:lnTo>
                    <a:pt x="152" y="0"/>
                  </a:lnTo>
                  <a:lnTo>
                    <a:pt x="0" y="7"/>
                  </a:lnTo>
                  <a:lnTo>
                    <a:pt x="0" y="68"/>
                  </a:lnTo>
                  <a:lnTo>
                    <a:pt x="31" y="129"/>
                  </a:lnTo>
                  <a:lnTo>
                    <a:pt x="16" y="197"/>
                  </a:lnTo>
                  <a:lnTo>
                    <a:pt x="16" y="220"/>
                  </a:lnTo>
                  <a:lnTo>
                    <a:pt x="53" y="212"/>
                  </a:lnTo>
                  <a:lnTo>
                    <a:pt x="129" y="227"/>
                  </a:lnTo>
                  <a:lnTo>
                    <a:pt x="137" y="220"/>
                  </a:lnTo>
                  <a:lnTo>
                    <a:pt x="106" y="212"/>
                  </a:lnTo>
                  <a:lnTo>
                    <a:pt x="122" y="204"/>
                  </a:lnTo>
                  <a:lnTo>
                    <a:pt x="122" y="212"/>
                  </a:lnTo>
                  <a:lnTo>
                    <a:pt x="137" y="212"/>
                  </a:lnTo>
                  <a:lnTo>
                    <a:pt x="144" y="227"/>
                  </a:lnTo>
                  <a:lnTo>
                    <a:pt x="159" y="227"/>
                  </a:lnTo>
                  <a:lnTo>
                    <a:pt x="167" y="242"/>
                  </a:lnTo>
                  <a:lnTo>
                    <a:pt x="159" y="235"/>
                  </a:lnTo>
                  <a:lnTo>
                    <a:pt x="152" y="235"/>
                  </a:lnTo>
                  <a:lnTo>
                    <a:pt x="159" y="242"/>
                  </a:lnTo>
                  <a:lnTo>
                    <a:pt x="182" y="250"/>
                  </a:lnTo>
                  <a:lnTo>
                    <a:pt x="205" y="235"/>
                  </a:lnTo>
                  <a:lnTo>
                    <a:pt x="220" y="250"/>
                  </a:lnTo>
                  <a:lnTo>
                    <a:pt x="228" y="242"/>
                  </a:lnTo>
                  <a:lnTo>
                    <a:pt x="228" y="227"/>
                  </a:lnTo>
                  <a:lnTo>
                    <a:pt x="212" y="220"/>
                  </a:lnTo>
                  <a:lnTo>
                    <a:pt x="205" y="212"/>
                  </a:lnTo>
                  <a:lnTo>
                    <a:pt x="212" y="197"/>
                  </a:lnTo>
                  <a:lnTo>
                    <a:pt x="220" y="220"/>
                  </a:lnTo>
                  <a:lnTo>
                    <a:pt x="228" y="220"/>
                  </a:lnTo>
                  <a:lnTo>
                    <a:pt x="228" y="212"/>
                  </a:lnTo>
                  <a:lnTo>
                    <a:pt x="243" y="235"/>
                  </a:lnTo>
                  <a:lnTo>
                    <a:pt x="250" y="227"/>
                  </a:lnTo>
                  <a:lnTo>
                    <a:pt x="265" y="242"/>
                  </a:lnTo>
                  <a:lnTo>
                    <a:pt x="273" y="242"/>
                  </a:lnTo>
                  <a:lnTo>
                    <a:pt x="281" y="250"/>
                  </a:lnTo>
                  <a:lnTo>
                    <a:pt x="281" y="235"/>
                  </a:lnTo>
                  <a:lnTo>
                    <a:pt x="281"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37" name="Freeform 192"/>
            <p:cNvSpPr>
              <a:spLocks/>
            </p:cNvSpPr>
            <p:nvPr/>
          </p:nvSpPr>
          <p:spPr bwMode="auto">
            <a:xfrm>
              <a:off x="4019" y="1421"/>
              <a:ext cx="189" cy="296"/>
            </a:xfrm>
            <a:custGeom>
              <a:avLst/>
              <a:gdLst>
                <a:gd name="T0" fmla="*/ 182 w 189"/>
                <a:gd name="T1" fmla="*/ 144 h 296"/>
                <a:gd name="T2" fmla="*/ 174 w 189"/>
                <a:gd name="T3" fmla="*/ 136 h 296"/>
                <a:gd name="T4" fmla="*/ 189 w 189"/>
                <a:gd name="T5" fmla="*/ 129 h 296"/>
                <a:gd name="T6" fmla="*/ 174 w 189"/>
                <a:gd name="T7" fmla="*/ 121 h 296"/>
                <a:gd name="T8" fmla="*/ 159 w 189"/>
                <a:gd name="T9" fmla="*/ 121 h 296"/>
                <a:gd name="T10" fmla="*/ 151 w 189"/>
                <a:gd name="T11" fmla="*/ 99 h 296"/>
                <a:gd name="T12" fmla="*/ 136 w 189"/>
                <a:gd name="T13" fmla="*/ 99 h 296"/>
                <a:gd name="T14" fmla="*/ 114 w 189"/>
                <a:gd name="T15" fmla="*/ 15 h 296"/>
                <a:gd name="T16" fmla="*/ 91 w 189"/>
                <a:gd name="T17" fmla="*/ 0 h 296"/>
                <a:gd name="T18" fmla="*/ 61 w 189"/>
                <a:gd name="T19" fmla="*/ 23 h 296"/>
                <a:gd name="T20" fmla="*/ 45 w 189"/>
                <a:gd name="T21" fmla="*/ 8 h 296"/>
                <a:gd name="T22" fmla="*/ 23 w 189"/>
                <a:gd name="T23" fmla="*/ 61 h 296"/>
                <a:gd name="T24" fmla="*/ 30 w 189"/>
                <a:gd name="T25" fmla="*/ 114 h 296"/>
                <a:gd name="T26" fmla="*/ 15 w 189"/>
                <a:gd name="T27" fmla="*/ 144 h 296"/>
                <a:gd name="T28" fmla="*/ 23 w 189"/>
                <a:gd name="T29" fmla="*/ 152 h 296"/>
                <a:gd name="T30" fmla="*/ 15 w 189"/>
                <a:gd name="T31" fmla="*/ 152 h 296"/>
                <a:gd name="T32" fmla="*/ 15 w 189"/>
                <a:gd name="T33" fmla="*/ 159 h 296"/>
                <a:gd name="T34" fmla="*/ 0 w 189"/>
                <a:gd name="T35" fmla="*/ 159 h 296"/>
                <a:gd name="T36" fmla="*/ 38 w 189"/>
                <a:gd name="T37" fmla="*/ 273 h 296"/>
                <a:gd name="T38" fmla="*/ 53 w 189"/>
                <a:gd name="T39" fmla="*/ 296 h 296"/>
                <a:gd name="T40" fmla="*/ 68 w 189"/>
                <a:gd name="T41" fmla="*/ 243 h 296"/>
                <a:gd name="T42" fmla="*/ 76 w 189"/>
                <a:gd name="T43" fmla="*/ 235 h 296"/>
                <a:gd name="T44" fmla="*/ 76 w 189"/>
                <a:gd name="T45" fmla="*/ 227 h 296"/>
                <a:gd name="T46" fmla="*/ 91 w 189"/>
                <a:gd name="T47" fmla="*/ 235 h 296"/>
                <a:gd name="T48" fmla="*/ 98 w 189"/>
                <a:gd name="T49" fmla="*/ 212 h 296"/>
                <a:gd name="T50" fmla="*/ 106 w 189"/>
                <a:gd name="T51" fmla="*/ 220 h 296"/>
                <a:gd name="T52" fmla="*/ 106 w 189"/>
                <a:gd name="T53" fmla="*/ 190 h 296"/>
                <a:gd name="T54" fmla="*/ 114 w 189"/>
                <a:gd name="T55" fmla="*/ 182 h 296"/>
                <a:gd name="T56" fmla="*/ 114 w 189"/>
                <a:gd name="T57" fmla="*/ 190 h 296"/>
                <a:gd name="T58" fmla="*/ 129 w 189"/>
                <a:gd name="T59" fmla="*/ 197 h 296"/>
                <a:gd name="T60" fmla="*/ 129 w 189"/>
                <a:gd name="T61" fmla="*/ 174 h 296"/>
                <a:gd name="T62" fmla="*/ 136 w 189"/>
                <a:gd name="T63" fmla="*/ 182 h 296"/>
                <a:gd name="T64" fmla="*/ 136 w 189"/>
                <a:gd name="T65" fmla="*/ 167 h 296"/>
                <a:gd name="T66" fmla="*/ 151 w 189"/>
                <a:gd name="T67" fmla="*/ 182 h 296"/>
                <a:gd name="T68" fmla="*/ 159 w 189"/>
                <a:gd name="T69" fmla="*/ 159 h 296"/>
                <a:gd name="T70" fmla="*/ 167 w 189"/>
                <a:gd name="T71" fmla="*/ 167 h 296"/>
                <a:gd name="T72" fmla="*/ 167 w 189"/>
                <a:gd name="T73" fmla="*/ 159 h 296"/>
                <a:gd name="T74" fmla="*/ 182 w 189"/>
                <a:gd name="T75" fmla="*/ 152 h 296"/>
                <a:gd name="T76" fmla="*/ 189 w 189"/>
                <a:gd name="T77" fmla="*/ 136 h 296"/>
                <a:gd name="T78" fmla="*/ 182 w 189"/>
                <a:gd name="T79" fmla="*/ 14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96">
                  <a:moveTo>
                    <a:pt x="182" y="144"/>
                  </a:moveTo>
                  <a:lnTo>
                    <a:pt x="174" y="136"/>
                  </a:lnTo>
                  <a:lnTo>
                    <a:pt x="189" y="129"/>
                  </a:lnTo>
                  <a:lnTo>
                    <a:pt x="174" y="121"/>
                  </a:lnTo>
                  <a:lnTo>
                    <a:pt x="159" y="121"/>
                  </a:lnTo>
                  <a:lnTo>
                    <a:pt x="151" y="99"/>
                  </a:lnTo>
                  <a:lnTo>
                    <a:pt x="136" y="99"/>
                  </a:lnTo>
                  <a:lnTo>
                    <a:pt x="114" y="15"/>
                  </a:lnTo>
                  <a:lnTo>
                    <a:pt x="91" y="0"/>
                  </a:lnTo>
                  <a:lnTo>
                    <a:pt x="61" y="23"/>
                  </a:lnTo>
                  <a:lnTo>
                    <a:pt x="45" y="8"/>
                  </a:lnTo>
                  <a:lnTo>
                    <a:pt x="23" y="61"/>
                  </a:lnTo>
                  <a:lnTo>
                    <a:pt x="30" y="114"/>
                  </a:lnTo>
                  <a:lnTo>
                    <a:pt x="15" y="144"/>
                  </a:lnTo>
                  <a:lnTo>
                    <a:pt x="23" y="152"/>
                  </a:lnTo>
                  <a:lnTo>
                    <a:pt x="15" y="152"/>
                  </a:lnTo>
                  <a:lnTo>
                    <a:pt x="15" y="159"/>
                  </a:lnTo>
                  <a:lnTo>
                    <a:pt x="0" y="159"/>
                  </a:lnTo>
                  <a:lnTo>
                    <a:pt x="38" y="273"/>
                  </a:lnTo>
                  <a:lnTo>
                    <a:pt x="53" y="296"/>
                  </a:lnTo>
                  <a:lnTo>
                    <a:pt x="68" y="243"/>
                  </a:lnTo>
                  <a:lnTo>
                    <a:pt x="76" y="235"/>
                  </a:lnTo>
                  <a:lnTo>
                    <a:pt x="76" y="227"/>
                  </a:lnTo>
                  <a:lnTo>
                    <a:pt x="91" y="235"/>
                  </a:lnTo>
                  <a:lnTo>
                    <a:pt x="98" y="212"/>
                  </a:lnTo>
                  <a:lnTo>
                    <a:pt x="106" y="220"/>
                  </a:lnTo>
                  <a:lnTo>
                    <a:pt x="106" y="190"/>
                  </a:lnTo>
                  <a:lnTo>
                    <a:pt x="114" y="182"/>
                  </a:lnTo>
                  <a:lnTo>
                    <a:pt x="114" y="190"/>
                  </a:lnTo>
                  <a:lnTo>
                    <a:pt x="129" y="197"/>
                  </a:lnTo>
                  <a:lnTo>
                    <a:pt x="129" y="174"/>
                  </a:lnTo>
                  <a:lnTo>
                    <a:pt x="136" y="182"/>
                  </a:lnTo>
                  <a:lnTo>
                    <a:pt x="136" y="167"/>
                  </a:lnTo>
                  <a:lnTo>
                    <a:pt x="151" y="182"/>
                  </a:lnTo>
                  <a:lnTo>
                    <a:pt x="159" y="159"/>
                  </a:lnTo>
                  <a:lnTo>
                    <a:pt x="167" y="167"/>
                  </a:lnTo>
                  <a:lnTo>
                    <a:pt x="167" y="159"/>
                  </a:lnTo>
                  <a:lnTo>
                    <a:pt x="182" y="152"/>
                  </a:lnTo>
                  <a:lnTo>
                    <a:pt x="189" y="136"/>
                  </a:lnTo>
                  <a:lnTo>
                    <a:pt x="182" y="14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8" name="Freeform 193"/>
            <p:cNvSpPr>
              <a:spLocks/>
            </p:cNvSpPr>
            <p:nvPr/>
          </p:nvSpPr>
          <p:spPr bwMode="auto">
            <a:xfrm>
              <a:off x="4019" y="1421"/>
              <a:ext cx="189" cy="296"/>
            </a:xfrm>
            <a:custGeom>
              <a:avLst/>
              <a:gdLst>
                <a:gd name="T0" fmla="*/ 182 w 189"/>
                <a:gd name="T1" fmla="*/ 144 h 296"/>
                <a:gd name="T2" fmla="*/ 174 w 189"/>
                <a:gd name="T3" fmla="*/ 136 h 296"/>
                <a:gd name="T4" fmla="*/ 189 w 189"/>
                <a:gd name="T5" fmla="*/ 129 h 296"/>
                <a:gd name="T6" fmla="*/ 174 w 189"/>
                <a:gd name="T7" fmla="*/ 121 h 296"/>
                <a:gd name="T8" fmla="*/ 159 w 189"/>
                <a:gd name="T9" fmla="*/ 121 h 296"/>
                <a:gd name="T10" fmla="*/ 151 w 189"/>
                <a:gd name="T11" fmla="*/ 99 h 296"/>
                <a:gd name="T12" fmla="*/ 136 w 189"/>
                <a:gd name="T13" fmla="*/ 99 h 296"/>
                <a:gd name="T14" fmla="*/ 114 w 189"/>
                <a:gd name="T15" fmla="*/ 15 h 296"/>
                <a:gd name="T16" fmla="*/ 91 w 189"/>
                <a:gd name="T17" fmla="*/ 0 h 296"/>
                <a:gd name="T18" fmla="*/ 61 w 189"/>
                <a:gd name="T19" fmla="*/ 23 h 296"/>
                <a:gd name="T20" fmla="*/ 45 w 189"/>
                <a:gd name="T21" fmla="*/ 8 h 296"/>
                <a:gd name="T22" fmla="*/ 23 w 189"/>
                <a:gd name="T23" fmla="*/ 61 h 296"/>
                <a:gd name="T24" fmla="*/ 30 w 189"/>
                <a:gd name="T25" fmla="*/ 114 h 296"/>
                <a:gd name="T26" fmla="*/ 15 w 189"/>
                <a:gd name="T27" fmla="*/ 144 h 296"/>
                <a:gd name="T28" fmla="*/ 23 w 189"/>
                <a:gd name="T29" fmla="*/ 152 h 296"/>
                <a:gd name="T30" fmla="*/ 15 w 189"/>
                <a:gd name="T31" fmla="*/ 152 h 296"/>
                <a:gd name="T32" fmla="*/ 15 w 189"/>
                <a:gd name="T33" fmla="*/ 159 h 296"/>
                <a:gd name="T34" fmla="*/ 0 w 189"/>
                <a:gd name="T35" fmla="*/ 159 h 296"/>
                <a:gd name="T36" fmla="*/ 38 w 189"/>
                <a:gd name="T37" fmla="*/ 273 h 296"/>
                <a:gd name="T38" fmla="*/ 53 w 189"/>
                <a:gd name="T39" fmla="*/ 296 h 296"/>
                <a:gd name="T40" fmla="*/ 68 w 189"/>
                <a:gd name="T41" fmla="*/ 243 h 296"/>
                <a:gd name="T42" fmla="*/ 76 w 189"/>
                <a:gd name="T43" fmla="*/ 235 h 296"/>
                <a:gd name="T44" fmla="*/ 76 w 189"/>
                <a:gd name="T45" fmla="*/ 227 h 296"/>
                <a:gd name="T46" fmla="*/ 91 w 189"/>
                <a:gd name="T47" fmla="*/ 235 h 296"/>
                <a:gd name="T48" fmla="*/ 98 w 189"/>
                <a:gd name="T49" fmla="*/ 212 h 296"/>
                <a:gd name="T50" fmla="*/ 106 w 189"/>
                <a:gd name="T51" fmla="*/ 220 h 296"/>
                <a:gd name="T52" fmla="*/ 106 w 189"/>
                <a:gd name="T53" fmla="*/ 190 h 296"/>
                <a:gd name="T54" fmla="*/ 114 w 189"/>
                <a:gd name="T55" fmla="*/ 182 h 296"/>
                <a:gd name="T56" fmla="*/ 114 w 189"/>
                <a:gd name="T57" fmla="*/ 190 h 296"/>
                <a:gd name="T58" fmla="*/ 129 w 189"/>
                <a:gd name="T59" fmla="*/ 197 h 296"/>
                <a:gd name="T60" fmla="*/ 129 w 189"/>
                <a:gd name="T61" fmla="*/ 174 h 296"/>
                <a:gd name="T62" fmla="*/ 136 w 189"/>
                <a:gd name="T63" fmla="*/ 182 h 296"/>
                <a:gd name="T64" fmla="*/ 136 w 189"/>
                <a:gd name="T65" fmla="*/ 167 h 296"/>
                <a:gd name="T66" fmla="*/ 151 w 189"/>
                <a:gd name="T67" fmla="*/ 182 h 296"/>
                <a:gd name="T68" fmla="*/ 159 w 189"/>
                <a:gd name="T69" fmla="*/ 159 h 296"/>
                <a:gd name="T70" fmla="*/ 167 w 189"/>
                <a:gd name="T71" fmla="*/ 167 h 296"/>
                <a:gd name="T72" fmla="*/ 167 w 189"/>
                <a:gd name="T73" fmla="*/ 159 h 296"/>
                <a:gd name="T74" fmla="*/ 182 w 189"/>
                <a:gd name="T75" fmla="*/ 152 h 296"/>
                <a:gd name="T76" fmla="*/ 189 w 189"/>
                <a:gd name="T77" fmla="*/ 136 h 296"/>
                <a:gd name="T78" fmla="*/ 182 w 189"/>
                <a:gd name="T79" fmla="*/ 144 h 296"/>
                <a:gd name="T80" fmla="*/ 182 w 189"/>
                <a:gd name="T81" fmla="*/ 15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96">
                  <a:moveTo>
                    <a:pt x="182" y="144"/>
                  </a:moveTo>
                  <a:lnTo>
                    <a:pt x="174" y="136"/>
                  </a:lnTo>
                  <a:lnTo>
                    <a:pt x="189" y="129"/>
                  </a:lnTo>
                  <a:lnTo>
                    <a:pt x="174" y="121"/>
                  </a:lnTo>
                  <a:lnTo>
                    <a:pt x="159" y="121"/>
                  </a:lnTo>
                  <a:lnTo>
                    <a:pt x="151" y="99"/>
                  </a:lnTo>
                  <a:lnTo>
                    <a:pt x="136" y="99"/>
                  </a:lnTo>
                  <a:lnTo>
                    <a:pt x="114" y="15"/>
                  </a:lnTo>
                  <a:lnTo>
                    <a:pt x="91" y="0"/>
                  </a:lnTo>
                  <a:lnTo>
                    <a:pt x="61" y="23"/>
                  </a:lnTo>
                  <a:lnTo>
                    <a:pt x="45" y="8"/>
                  </a:lnTo>
                  <a:lnTo>
                    <a:pt x="23" y="61"/>
                  </a:lnTo>
                  <a:lnTo>
                    <a:pt x="30" y="114"/>
                  </a:lnTo>
                  <a:lnTo>
                    <a:pt x="15" y="144"/>
                  </a:lnTo>
                  <a:lnTo>
                    <a:pt x="23" y="152"/>
                  </a:lnTo>
                  <a:lnTo>
                    <a:pt x="15" y="152"/>
                  </a:lnTo>
                  <a:lnTo>
                    <a:pt x="15" y="159"/>
                  </a:lnTo>
                  <a:lnTo>
                    <a:pt x="0" y="159"/>
                  </a:lnTo>
                  <a:lnTo>
                    <a:pt x="38" y="273"/>
                  </a:lnTo>
                  <a:lnTo>
                    <a:pt x="53" y="296"/>
                  </a:lnTo>
                  <a:lnTo>
                    <a:pt x="68" y="243"/>
                  </a:lnTo>
                  <a:lnTo>
                    <a:pt x="76" y="235"/>
                  </a:lnTo>
                  <a:lnTo>
                    <a:pt x="76" y="227"/>
                  </a:lnTo>
                  <a:lnTo>
                    <a:pt x="91" y="235"/>
                  </a:lnTo>
                  <a:lnTo>
                    <a:pt x="98" y="212"/>
                  </a:lnTo>
                  <a:lnTo>
                    <a:pt x="106" y="220"/>
                  </a:lnTo>
                  <a:lnTo>
                    <a:pt x="106" y="190"/>
                  </a:lnTo>
                  <a:lnTo>
                    <a:pt x="114" y="182"/>
                  </a:lnTo>
                  <a:lnTo>
                    <a:pt x="114" y="190"/>
                  </a:lnTo>
                  <a:lnTo>
                    <a:pt x="129" y="197"/>
                  </a:lnTo>
                  <a:lnTo>
                    <a:pt x="129" y="174"/>
                  </a:lnTo>
                  <a:lnTo>
                    <a:pt x="136" y="182"/>
                  </a:lnTo>
                  <a:lnTo>
                    <a:pt x="136" y="167"/>
                  </a:lnTo>
                  <a:lnTo>
                    <a:pt x="151" y="182"/>
                  </a:lnTo>
                  <a:lnTo>
                    <a:pt x="159" y="159"/>
                  </a:lnTo>
                  <a:lnTo>
                    <a:pt x="167" y="167"/>
                  </a:lnTo>
                  <a:lnTo>
                    <a:pt x="167" y="159"/>
                  </a:lnTo>
                  <a:lnTo>
                    <a:pt x="182" y="152"/>
                  </a:lnTo>
                  <a:lnTo>
                    <a:pt x="189" y="136"/>
                  </a:lnTo>
                  <a:lnTo>
                    <a:pt x="182" y="144"/>
                  </a:lnTo>
                  <a:lnTo>
                    <a:pt x="182"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39" name="Freeform 194"/>
            <p:cNvSpPr>
              <a:spLocks/>
            </p:cNvSpPr>
            <p:nvPr/>
          </p:nvSpPr>
          <p:spPr bwMode="auto">
            <a:xfrm>
              <a:off x="4155" y="1603"/>
              <a:ext cx="8" cy="8"/>
            </a:xfrm>
            <a:custGeom>
              <a:avLst/>
              <a:gdLst>
                <a:gd name="T0" fmla="*/ 8 w 8"/>
                <a:gd name="T1" fmla="*/ 0 h 8"/>
                <a:gd name="T2" fmla="*/ 0 w 8"/>
                <a:gd name="T3" fmla="*/ 0 h 8"/>
                <a:gd name="T4" fmla="*/ 0 w 8"/>
                <a:gd name="T5" fmla="*/ 8 h 8"/>
                <a:gd name="T6" fmla="*/ 0 w 8"/>
                <a:gd name="T7" fmla="*/ 0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lnTo>
                    <a:pt x="0" y="0"/>
                  </a:lnTo>
                  <a:lnTo>
                    <a:pt x="0" y="8"/>
                  </a:lnTo>
                  <a:lnTo>
                    <a:pt x="0" y="0"/>
                  </a:lnTo>
                  <a:lnTo>
                    <a:pt x="8"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0" name="Freeform 195"/>
            <p:cNvSpPr>
              <a:spLocks/>
            </p:cNvSpPr>
            <p:nvPr/>
          </p:nvSpPr>
          <p:spPr bwMode="auto">
            <a:xfrm>
              <a:off x="4155" y="1603"/>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0" y="0"/>
                  </a:lnTo>
                  <a:lnTo>
                    <a:pt x="8" y="0"/>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41" name="Freeform 196"/>
            <p:cNvSpPr>
              <a:spLocks/>
            </p:cNvSpPr>
            <p:nvPr/>
          </p:nvSpPr>
          <p:spPr bwMode="auto">
            <a:xfrm>
              <a:off x="3709" y="1982"/>
              <a:ext cx="227" cy="106"/>
            </a:xfrm>
            <a:custGeom>
              <a:avLst/>
              <a:gdLst>
                <a:gd name="T0" fmla="*/ 227 w 227"/>
                <a:gd name="T1" fmla="*/ 68 h 106"/>
                <a:gd name="T2" fmla="*/ 197 w 227"/>
                <a:gd name="T3" fmla="*/ 76 h 106"/>
                <a:gd name="T4" fmla="*/ 181 w 227"/>
                <a:gd name="T5" fmla="*/ 0 h 106"/>
                <a:gd name="T6" fmla="*/ 0 w 227"/>
                <a:gd name="T7" fmla="*/ 30 h 106"/>
                <a:gd name="T8" fmla="*/ 7 w 227"/>
                <a:gd name="T9" fmla="*/ 60 h 106"/>
                <a:gd name="T10" fmla="*/ 38 w 227"/>
                <a:gd name="T11" fmla="*/ 30 h 106"/>
                <a:gd name="T12" fmla="*/ 53 w 227"/>
                <a:gd name="T13" fmla="*/ 38 h 106"/>
                <a:gd name="T14" fmla="*/ 68 w 227"/>
                <a:gd name="T15" fmla="*/ 23 h 106"/>
                <a:gd name="T16" fmla="*/ 83 w 227"/>
                <a:gd name="T17" fmla="*/ 23 h 106"/>
                <a:gd name="T18" fmla="*/ 91 w 227"/>
                <a:gd name="T19" fmla="*/ 38 h 106"/>
                <a:gd name="T20" fmla="*/ 128 w 227"/>
                <a:gd name="T21" fmla="*/ 60 h 106"/>
                <a:gd name="T22" fmla="*/ 136 w 227"/>
                <a:gd name="T23" fmla="*/ 60 h 106"/>
                <a:gd name="T24" fmla="*/ 128 w 227"/>
                <a:gd name="T25" fmla="*/ 68 h 106"/>
                <a:gd name="T26" fmla="*/ 128 w 227"/>
                <a:gd name="T27" fmla="*/ 98 h 106"/>
                <a:gd name="T28" fmla="*/ 144 w 227"/>
                <a:gd name="T29" fmla="*/ 98 h 106"/>
                <a:gd name="T30" fmla="*/ 144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4 w 227"/>
                <a:gd name="T49" fmla="*/ 30 h 106"/>
                <a:gd name="T50" fmla="*/ 151 w 227"/>
                <a:gd name="T51" fmla="*/ 38 h 106"/>
                <a:gd name="T52" fmla="*/ 159 w 227"/>
                <a:gd name="T53" fmla="*/ 15 h 106"/>
                <a:gd name="T54" fmla="*/ 166 w 227"/>
                <a:gd name="T55" fmla="*/ 23 h 106"/>
                <a:gd name="T56" fmla="*/ 166 w 227"/>
                <a:gd name="T57" fmla="*/ 7 h 106"/>
                <a:gd name="T58" fmla="*/ 174 w 227"/>
                <a:gd name="T59" fmla="*/ 7 h 106"/>
                <a:gd name="T60" fmla="*/ 174 w 227"/>
                <a:gd name="T61" fmla="*/ 23 h 106"/>
                <a:gd name="T62" fmla="*/ 166 w 227"/>
                <a:gd name="T63" fmla="*/ 23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7 w 227"/>
                <a:gd name="T91" fmla="*/ 83 h 106"/>
                <a:gd name="T92" fmla="*/ 204 w 227"/>
                <a:gd name="T93" fmla="*/ 91 h 106"/>
                <a:gd name="T94" fmla="*/ 197 w 227"/>
                <a:gd name="T95" fmla="*/ 106 h 106"/>
                <a:gd name="T96" fmla="*/ 212 w 227"/>
                <a:gd name="T97" fmla="*/ 106 h 106"/>
                <a:gd name="T98" fmla="*/ 219 w 227"/>
                <a:gd name="T99" fmla="*/ 98 h 106"/>
                <a:gd name="T100" fmla="*/ 227 w 227"/>
                <a:gd name="T101"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81" y="0"/>
                  </a:lnTo>
                  <a:lnTo>
                    <a:pt x="0" y="30"/>
                  </a:lnTo>
                  <a:lnTo>
                    <a:pt x="7" y="60"/>
                  </a:lnTo>
                  <a:lnTo>
                    <a:pt x="38" y="30"/>
                  </a:lnTo>
                  <a:lnTo>
                    <a:pt x="53" y="38"/>
                  </a:lnTo>
                  <a:lnTo>
                    <a:pt x="68" y="23"/>
                  </a:lnTo>
                  <a:lnTo>
                    <a:pt x="83" y="23"/>
                  </a:lnTo>
                  <a:lnTo>
                    <a:pt x="91" y="38"/>
                  </a:lnTo>
                  <a:lnTo>
                    <a:pt x="128" y="60"/>
                  </a:lnTo>
                  <a:lnTo>
                    <a:pt x="136" y="60"/>
                  </a:lnTo>
                  <a:lnTo>
                    <a:pt x="128" y="68"/>
                  </a:lnTo>
                  <a:lnTo>
                    <a:pt x="128" y="98"/>
                  </a:lnTo>
                  <a:lnTo>
                    <a:pt x="144" y="98"/>
                  </a:lnTo>
                  <a:lnTo>
                    <a:pt x="144" y="91"/>
                  </a:lnTo>
                  <a:lnTo>
                    <a:pt x="174" y="106"/>
                  </a:lnTo>
                  <a:lnTo>
                    <a:pt x="166" y="91"/>
                  </a:lnTo>
                  <a:lnTo>
                    <a:pt x="151" y="83"/>
                  </a:lnTo>
                  <a:lnTo>
                    <a:pt x="151" y="76"/>
                  </a:lnTo>
                  <a:lnTo>
                    <a:pt x="166" y="83"/>
                  </a:lnTo>
                  <a:lnTo>
                    <a:pt x="151" y="53"/>
                  </a:lnTo>
                  <a:lnTo>
                    <a:pt x="159" y="53"/>
                  </a:lnTo>
                  <a:lnTo>
                    <a:pt x="159" y="45"/>
                  </a:lnTo>
                  <a:lnTo>
                    <a:pt x="144" y="30"/>
                  </a:lnTo>
                  <a:lnTo>
                    <a:pt x="151" y="38"/>
                  </a:lnTo>
                  <a:lnTo>
                    <a:pt x="159" y="15"/>
                  </a:lnTo>
                  <a:lnTo>
                    <a:pt x="166" y="23"/>
                  </a:lnTo>
                  <a:lnTo>
                    <a:pt x="166" y="7"/>
                  </a:lnTo>
                  <a:lnTo>
                    <a:pt x="174" y="7"/>
                  </a:lnTo>
                  <a:lnTo>
                    <a:pt x="174" y="23"/>
                  </a:lnTo>
                  <a:lnTo>
                    <a:pt x="166" y="23"/>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7" y="83"/>
                  </a:lnTo>
                  <a:lnTo>
                    <a:pt x="204" y="91"/>
                  </a:lnTo>
                  <a:lnTo>
                    <a:pt x="197" y="106"/>
                  </a:lnTo>
                  <a:lnTo>
                    <a:pt x="212" y="106"/>
                  </a:lnTo>
                  <a:lnTo>
                    <a:pt x="219" y="98"/>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2" name="Freeform 197"/>
            <p:cNvSpPr>
              <a:spLocks/>
            </p:cNvSpPr>
            <p:nvPr/>
          </p:nvSpPr>
          <p:spPr bwMode="auto">
            <a:xfrm>
              <a:off x="3709" y="1982"/>
              <a:ext cx="227" cy="106"/>
            </a:xfrm>
            <a:custGeom>
              <a:avLst/>
              <a:gdLst>
                <a:gd name="T0" fmla="*/ 227 w 227"/>
                <a:gd name="T1" fmla="*/ 68 h 106"/>
                <a:gd name="T2" fmla="*/ 197 w 227"/>
                <a:gd name="T3" fmla="*/ 76 h 106"/>
                <a:gd name="T4" fmla="*/ 181 w 227"/>
                <a:gd name="T5" fmla="*/ 0 h 106"/>
                <a:gd name="T6" fmla="*/ 0 w 227"/>
                <a:gd name="T7" fmla="*/ 30 h 106"/>
                <a:gd name="T8" fmla="*/ 7 w 227"/>
                <a:gd name="T9" fmla="*/ 60 h 106"/>
                <a:gd name="T10" fmla="*/ 38 w 227"/>
                <a:gd name="T11" fmla="*/ 30 h 106"/>
                <a:gd name="T12" fmla="*/ 53 w 227"/>
                <a:gd name="T13" fmla="*/ 38 h 106"/>
                <a:gd name="T14" fmla="*/ 68 w 227"/>
                <a:gd name="T15" fmla="*/ 23 h 106"/>
                <a:gd name="T16" fmla="*/ 83 w 227"/>
                <a:gd name="T17" fmla="*/ 23 h 106"/>
                <a:gd name="T18" fmla="*/ 91 w 227"/>
                <a:gd name="T19" fmla="*/ 38 h 106"/>
                <a:gd name="T20" fmla="*/ 128 w 227"/>
                <a:gd name="T21" fmla="*/ 60 h 106"/>
                <a:gd name="T22" fmla="*/ 136 w 227"/>
                <a:gd name="T23" fmla="*/ 60 h 106"/>
                <a:gd name="T24" fmla="*/ 128 w 227"/>
                <a:gd name="T25" fmla="*/ 68 h 106"/>
                <a:gd name="T26" fmla="*/ 128 w 227"/>
                <a:gd name="T27" fmla="*/ 98 h 106"/>
                <a:gd name="T28" fmla="*/ 144 w 227"/>
                <a:gd name="T29" fmla="*/ 98 h 106"/>
                <a:gd name="T30" fmla="*/ 144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4 w 227"/>
                <a:gd name="T49" fmla="*/ 30 h 106"/>
                <a:gd name="T50" fmla="*/ 151 w 227"/>
                <a:gd name="T51" fmla="*/ 38 h 106"/>
                <a:gd name="T52" fmla="*/ 159 w 227"/>
                <a:gd name="T53" fmla="*/ 15 h 106"/>
                <a:gd name="T54" fmla="*/ 166 w 227"/>
                <a:gd name="T55" fmla="*/ 23 h 106"/>
                <a:gd name="T56" fmla="*/ 166 w 227"/>
                <a:gd name="T57" fmla="*/ 7 h 106"/>
                <a:gd name="T58" fmla="*/ 174 w 227"/>
                <a:gd name="T59" fmla="*/ 7 h 106"/>
                <a:gd name="T60" fmla="*/ 174 w 227"/>
                <a:gd name="T61" fmla="*/ 23 h 106"/>
                <a:gd name="T62" fmla="*/ 166 w 227"/>
                <a:gd name="T63" fmla="*/ 23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7 w 227"/>
                <a:gd name="T91" fmla="*/ 83 h 106"/>
                <a:gd name="T92" fmla="*/ 204 w 227"/>
                <a:gd name="T93" fmla="*/ 91 h 106"/>
                <a:gd name="T94" fmla="*/ 197 w 227"/>
                <a:gd name="T95" fmla="*/ 106 h 106"/>
                <a:gd name="T96" fmla="*/ 212 w 227"/>
                <a:gd name="T97" fmla="*/ 106 h 106"/>
                <a:gd name="T98" fmla="*/ 219 w 227"/>
                <a:gd name="T99" fmla="*/ 98 h 106"/>
                <a:gd name="T100" fmla="*/ 227 w 227"/>
                <a:gd name="T101" fmla="*/ 68 h 106"/>
                <a:gd name="T102" fmla="*/ 227 w 227"/>
                <a:gd name="T10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 h="106">
                  <a:moveTo>
                    <a:pt x="227" y="68"/>
                  </a:moveTo>
                  <a:lnTo>
                    <a:pt x="197" y="76"/>
                  </a:lnTo>
                  <a:lnTo>
                    <a:pt x="181" y="0"/>
                  </a:lnTo>
                  <a:lnTo>
                    <a:pt x="0" y="30"/>
                  </a:lnTo>
                  <a:lnTo>
                    <a:pt x="7" y="60"/>
                  </a:lnTo>
                  <a:lnTo>
                    <a:pt x="38" y="30"/>
                  </a:lnTo>
                  <a:lnTo>
                    <a:pt x="53" y="38"/>
                  </a:lnTo>
                  <a:lnTo>
                    <a:pt x="68" y="23"/>
                  </a:lnTo>
                  <a:lnTo>
                    <a:pt x="83" y="23"/>
                  </a:lnTo>
                  <a:lnTo>
                    <a:pt x="91" y="38"/>
                  </a:lnTo>
                  <a:lnTo>
                    <a:pt x="128" y="60"/>
                  </a:lnTo>
                  <a:lnTo>
                    <a:pt x="136" y="60"/>
                  </a:lnTo>
                  <a:lnTo>
                    <a:pt x="128" y="68"/>
                  </a:lnTo>
                  <a:lnTo>
                    <a:pt x="128" y="98"/>
                  </a:lnTo>
                  <a:lnTo>
                    <a:pt x="144" y="98"/>
                  </a:lnTo>
                  <a:lnTo>
                    <a:pt x="144" y="91"/>
                  </a:lnTo>
                  <a:lnTo>
                    <a:pt x="174" y="106"/>
                  </a:lnTo>
                  <a:lnTo>
                    <a:pt x="166" y="91"/>
                  </a:lnTo>
                  <a:lnTo>
                    <a:pt x="151" y="83"/>
                  </a:lnTo>
                  <a:lnTo>
                    <a:pt x="151" y="76"/>
                  </a:lnTo>
                  <a:lnTo>
                    <a:pt x="166" y="83"/>
                  </a:lnTo>
                  <a:lnTo>
                    <a:pt x="151" y="53"/>
                  </a:lnTo>
                  <a:lnTo>
                    <a:pt x="159" y="53"/>
                  </a:lnTo>
                  <a:lnTo>
                    <a:pt x="159" y="45"/>
                  </a:lnTo>
                  <a:lnTo>
                    <a:pt x="144" y="30"/>
                  </a:lnTo>
                  <a:lnTo>
                    <a:pt x="151" y="38"/>
                  </a:lnTo>
                  <a:lnTo>
                    <a:pt x="159" y="15"/>
                  </a:lnTo>
                  <a:lnTo>
                    <a:pt x="166" y="23"/>
                  </a:lnTo>
                  <a:lnTo>
                    <a:pt x="166" y="7"/>
                  </a:lnTo>
                  <a:lnTo>
                    <a:pt x="174" y="7"/>
                  </a:lnTo>
                  <a:lnTo>
                    <a:pt x="174" y="23"/>
                  </a:lnTo>
                  <a:lnTo>
                    <a:pt x="166" y="23"/>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7" y="83"/>
                  </a:lnTo>
                  <a:lnTo>
                    <a:pt x="204" y="91"/>
                  </a:lnTo>
                  <a:lnTo>
                    <a:pt x="197" y="106"/>
                  </a:lnTo>
                  <a:lnTo>
                    <a:pt x="212" y="106"/>
                  </a:lnTo>
                  <a:lnTo>
                    <a:pt x="219"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43" name="Freeform 198"/>
            <p:cNvSpPr>
              <a:spLocks/>
            </p:cNvSpPr>
            <p:nvPr/>
          </p:nvSpPr>
          <p:spPr bwMode="auto">
            <a:xfrm>
              <a:off x="3966" y="1724"/>
              <a:ext cx="167" cy="91"/>
            </a:xfrm>
            <a:custGeom>
              <a:avLst/>
              <a:gdLst>
                <a:gd name="T0" fmla="*/ 151 w 167"/>
                <a:gd name="T1" fmla="*/ 46 h 91"/>
                <a:gd name="T2" fmla="*/ 144 w 167"/>
                <a:gd name="T3" fmla="*/ 46 h 91"/>
                <a:gd name="T4" fmla="*/ 159 w 167"/>
                <a:gd name="T5" fmla="*/ 61 h 91"/>
                <a:gd name="T6" fmla="*/ 144 w 167"/>
                <a:gd name="T7" fmla="*/ 68 h 91"/>
                <a:gd name="T8" fmla="*/ 121 w 167"/>
                <a:gd name="T9" fmla="*/ 53 h 91"/>
                <a:gd name="T10" fmla="*/ 121 w 167"/>
                <a:gd name="T11" fmla="*/ 38 h 91"/>
                <a:gd name="T12" fmla="*/ 106 w 167"/>
                <a:gd name="T13" fmla="*/ 46 h 91"/>
                <a:gd name="T14" fmla="*/ 121 w 167"/>
                <a:gd name="T15" fmla="*/ 15 h 91"/>
                <a:gd name="T16" fmla="*/ 106 w 167"/>
                <a:gd name="T17" fmla="*/ 15 h 91"/>
                <a:gd name="T18" fmla="*/ 106 w 167"/>
                <a:gd name="T19" fmla="*/ 0 h 91"/>
                <a:gd name="T20" fmla="*/ 83 w 167"/>
                <a:gd name="T21" fmla="*/ 23 h 91"/>
                <a:gd name="T22" fmla="*/ 30 w 167"/>
                <a:gd name="T23" fmla="*/ 31 h 91"/>
                <a:gd name="T24" fmla="*/ 0 w 167"/>
                <a:gd name="T25" fmla="*/ 38 h 91"/>
                <a:gd name="T26" fmla="*/ 0 w 167"/>
                <a:gd name="T27" fmla="*/ 84 h 91"/>
                <a:gd name="T28" fmla="*/ 76 w 167"/>
                <a:gd name="T29" fmla="*/ 68 h 91"/>
                <a:gd name="T30" fmla="*/ 91 w 167"/>
                <a:gd name="T31" fmla="*/ 61 h 91"/>
                <a:gd name="T32" fmla="*/ 98 w 167"/>
                <a:gd name="T33" fmla="*/ 76 h 91"/>
                <a:gd name="T34" fmla="*/ 106 w 167"/>
                <a:gd name="T35" fmla="*/ 76 h 91"/>
                <a:gd name="T36" fmla="*/ 106 w 167"/>
                <a:gd name="T37" fmla="*/ 84 h 91"/>
                <a:gd name="T38" fmla="*/ 114 w 167"/>
                <a:gd name="T39" fmla="*/ 84 h 91"/>
                <a:gd name="T40" fmla="*/ 114 w 167"/>
                <a:gd name="T41" fmla="*/ 91 h 91"/>
                <a:gd name="T42" fmla="*/ 136 w 167"/>
                <a:gd name="T43" fmla="*/ 68 h 91"/>
                <a:gd name="T44" fmla="*/ 136 w 167"/>
                <a:gd name="T45" fmla="*/ 84 h 91"/>
                <a:gd name="T46" fmla="*/ 167 w 167"/>
                <a:gd name="T47" fmla="*/ 68 h 91"/>
                <a:gd name="T48" fmla="*/ 159 w 167"/>
                <a:gd name="T49" fmla="*/ 61 h 91"/>
                <a:gd name="T50" fmla="*/ 151 w 167"/>
                <a:gd name="T51"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91">
                  <a:moveTo>
                    <a:pt x="151" y="46"/>
                  </a:moveTo>
                  <a:lnTo>
                    <a:pt x="144" y="46"/>
                  </a:lnTo>
                  <a:lnTo>
                    <a:pt x="159" y="61"/>
                  </a:lnTo>
                  <a:lnTo>
                    <a:pt x="144" y="68"/>
                  </a:lnTo>
                  <a:lnTo>
                    <a:pt x="121" y="53"/>
                  </a:lnTo>
                  <a:lnTo>
                    <a:pt x="121" y="38"/>
                  </a:lnTo>
                  <a:lnTo>
                    <a:pt x="106" y="46"/>
                  </a:lnTo>
                  <a:lnTo>
                    <a:pt x="121" y="15"/>
                  </a:lnTo>
                  <a:lnTo>
                    <a:pt x="106" y="15"/>
                  </a:lnTo>
                  <a:lnTo>
                    <a:pt x="106" y="0"/>
                  </a:lnTo>
                  <a:lnTo>
                    <a:pt x="83" y="23"/>
                  </a:lnTo>
                  <a:lnTo>
                    <a:pt x="30" y="31"/>
                  </a:lnTo>
                  <a:lnTo>
                    <a:pt x="0" y="38"/>
                  </a:lnTo>
                  <a:lnTo>
                    <a:pt x="0" y="84"/>
                  </a:lnTo>
                  <a:lnTo>
                    <a:pt x="76" y="68"/>
                  </a:lnTo>
                  <a:lnTo>
                    <a:pt x="91" y="61"/>
                  </a:lnTo>
                  <a:lnTo>
                    <a:pt x="98" y="76"/>
                  </a:lnTo>
                  <a:lnTo>
                    <a:pt x="106" y="76"/>
                  </a:lnTo>
                  <a:lnTo>
                    <a:pt x="106" y="84"/>
                  </a:lnTo>
                  <a:lnTo>
                    <a:pt x="114" y="84"/>
                  </a:lnTo>
                  <a:lnTo>
                    <a:pt x="114" y="91"/>
                  </a:lnTo>
                  <a:lnTo>
                    <a:pt x="136" y="68"/>
                  </a:lnTo>
                  <a:lnTo>
                    <a:pt x="136" y="84"/>
                  </a:lnTo>
                  <a:lnTo>
                    <a:pt x="167" y="68"/>
                  </a:lnTo>
                  <a:lnTo>
                    <a:pt x="159" y="61"/>
                  </a:lnTo>
                  <a:lnTo>
                    <a:pt x="151"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4" name="Freeform 199"/>
            <p:cNvSpPr>
              <a:spLocks/>
            </p:cNvSpPr>
            <p:nvPr/>
          </p:nvSpPr>
          <p:spPr bwMode="auto">
            <a:xfrm>
              <a:off x="3966" y="1724"/>
              <a:ext cx="167" cy="91"/>
            </a:xfrm>
            <a:custGeom>
              <a:avLst/>
              <a:gdLst>
                <a:gd name="T0" fmla="*/ 151 w 167"/>
                <a:gd name="T1" fmla="*/ 46 h 91"/>
                <a:gd name="T2" fmla="*/ 144 w 167"/>
                <a:gd name="T3" fmla="*/ 46 h 91"/>
                <a:gd name="T4" fmla="*/ 159 w 167"/>
                <a:gd name="T5" fmla="*/ 61 h 91"/>
                <a:gd name="T6" fmla="*/ 144 w 167"/>
                <a:gd name="T7" fmla="*/ 68 h 91"/>
                <a:gd name="T8" fmla="*/ 121 w 167"/>
                <a:gd name="T9" fmla="*/ 53 h 91"/>
                <a:gd name="T10" fmla="*/ 121 w 167"/>
                <a:gd name="T11" fmla="*/ 38 h 91"/>
                <a:gd name="T12" fmla="*/ 106 w 167"/>
                <a:gd name="T13" fmla="*/ 46 h 91"/>
                <a:gd name="T14" fmla="*/ 121 w 167"/>
                <a:gd name="T15" fmla="*/ 15 h 91"/>
                <a:gd name="T16" fmla="*/ 106 w 167"/>
                <a:gd name="T17" fmla="*/ 15 h 91"/>
                <a:gd name="T18" fmla="*/ 106 w 167"/>
                <a:gd name="T19" fmla="*/ 0 h 91"/>
                <a:gd name="T20" fmla="*/ 83 w 167"/>
                <a:gd name="T21" fmla="*/ 23 h 91"/>
                <a:gd name="T22" fmla="*/ 30 w 167"/>
                <a:gd name="T23" fmla="*/ 31 h 91"/>
                <a:gd name="T24" fmla="*/ 0 w 167"/>
                <a:gd name="T25" fmla="*/ 38 h 91"/>
                <a:gd name="T26" fmla="*/ 0 w 167"/>
                <a:gd name="T27" fmla="*/ 84 h 91"/>
                <a:gd name="T28" fmla="*/ 76 w 167"/>
                <a:gd name="T29" fmla="*/ 68 h 91"/>
                <a:gd name="T30" fmla="*/ 91 w 167"/>
                <a:gd name="T31" fmla="*/ 61 h 91"/>
                <a:gd name="T32" fmla="*/ 98 w 167"/>
                <a:gd name="T33" fmla="*/ 76 h 91"/>
                <a:gd name="T34" fmla="*/ 106 w 167"/>
                <a:gd name="T35" fmla="*/ 76 h 91"/>
                <a:gd name="T36" fmla="*/ 106 w 167"/>
                <a:gd name="T37" fmla="*/ 84 h 91"/>
                <a:gd name="T38" fmla="*/ 114 w 167"/>
                <a:gd name="T39" fmla="*/ 84 h 91"/>
                <a:gd name="T40" fmla="*/ 114 w 167"/>
                <a:gd name="T41" fmla="*/ 91 h 91"/>
                <a:gd name="T42" fmla="*/ 136 w 167"/>
                <a:gd name="T43" fmla="*/ 68 h 91"/>
                <a:gd name="T44" fmla="*/ 136 w 167"/>
                <a:gd name="T45" fmla="*/ 84 h 91"/>
                <a:gd name="T46" fmla="*/ 167 w 167"/>
                <a:gd name="T47" fmla="*/ 68 h 91"/>
                <a:gd name="T48" fmla="*/ 159 w 167"/>
                <a:gd name="T49" fmla="*/ 61 h 91"/>
                <a:gd name="T50" fmla="*/ 151 w 167"/>
                <a:gd name="T51" fmla="*/ 46 h 91"/>
                <a:gd name="T52" fmla="*/ 151 w 167"/>
                <a:gd name="T53"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7" h="91">
                  <a:moveTo>
                    <a:pt x="151" y="46"/>
                  </a:moveTo>
                  <a:lnTo>
                    <a:pt x="144" y="46"/>
                  </a:lnTo>
                  <a:lnTo>
                    <a:pt x="159" y="61"/>
                  </a:lnTo>
                  <a:lnTo>
                    <a:pt x="144" y="68"/>
                  </a:lnTo>
                  <a:lnTo>
                    <a:pt x="121" y="53"/>
                  </a:lnTo>
                  <a:lnTo>
                    <a:pt x="121" y="38"/>
                  </a:lnTo>
                  <a:lnTo>
                    <a:pt x="106" y="46"/>
                  </a:lnTo>
                  <a:lnTo>
                    <a:pt x="121" y="15"/>
                  </a:lnTo>
                  <a:lnTo>
                    <a:pt x="106" y="15"/>
                  </a:lnTo>
                  <a:lnTo>
                    <a:pt x="106" y="0"/>
                  </a:lnTo>
                  <a:lnTo>
                    <a:pt x="83" y="23"/>
                  </a:lnTo>
                  <a:lnTo>
                    <a:pt x="30" y="31"/>
                  </a:lnTo>
                  <a:lnTo>
                    <a:pt x="0" y="38"/>
                  </a:lnTo>
                  <a:lnTo>
                    <a:pt x="0" y="84"/>
                  </a:lnTo>
                  <a:lnTo>
                    <a:pt x="76" y="68"/>
                  </a:lnTo>
                  <a:lnTo>
                    <a:pt x="91" y="61"/>
                  </a:lnTo>
                  <a:lnTo>
                    <a:pt x="98" y="76"/>
                  </a:lnTo>
                  <a:lnTo>
                    <a:pt x="106" y="76"/>
                  </a:lnTo>
                  <a:lnTo>
                    <a:pt x="106" y="84"/>
                  </a:lnTo>
                  <a:lnTo>
                    <a:pt x="114" y="84"/>
                  </a:lnTo>
                  <a:lnTo>
                    <a:pt x="114" y="91"/>
                  </a:lnTo>
                  <a:lnTo>
                    <a:pt x="136" y="68"/>
                  </a:lnTo>
                  <a:lnTo>
                    <a:pt x="136" y="84"/>
                  </a:lnTo>
                  <a:lnTo>
                    <a:pt x="167" y="68"/>
                  </a:lnTo>
                  <a:lnTo>
                    <a:pt x="159" y="61"/>
                  </a:lnTo>
                  <a:lnTo>
                    <a:pt x="151" y="46"/>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45" name="Freeform 200"/>
            <p:cNvSpPr>
              <a:spLocks/>
            </p:cNvSpPr>
            <p:nvPr/>
          </p:nvSpPr>
          <p:spPr bwMode="auto">
            <a:xfrm>
              <a:off x="3156" y="1573"/>
              <a:ext cx="288" cy="151"/>
            </a:xfrm>
            <a:custGeom>
              <a:avLst/>
              <a:gdLst>
                <a:gd name="T0" fmla="*/ 273 w 288"/>
                <a:gd name="T1" fmla="*/ 68 h 151"/>
                <a:gd name="T2" fmla="*/ 273 w 288"/>
                <a:gd name="T3" fmla="*/ 45 h 151"/>
                <a:gd name="T4" fmla="*/ 235 w 288"/>
                <a:gd name="T5" fmla="*/ 53 h 151"/>
                <a:gd name="T6" fmla="*/ 242 w 288"/>
                <a:gd name="T7" fmla="*/ 30 h 151"/>
                <a:gd name="T8" fmla="*/ 190 w 288"/>
                <a:gd name="T9" fmla="*/ 45 h 151"/>
                <a:gd name="T10" fmla="*/ 167 w 288"/>
                <a:gd name="T11" fmla="*/ 60 h 151"/>
                <a:gd name="T12" fmla="*/ 137 w 288"/>
                <a:gd name="T13" fmla="*/ 60 h 151"/>
                <a:gd name="T14" fmla="*/ 114 w 288"/>
                <a:gd name="T15" fmla="*/ 38 h 151"/>
                <a:gd name="T16" fmla="*/ 99 w 288"/>
                <a:gd name="T17" fmla="*/ 30 h 151"/>
                <a:gd name="T18" fmla="*/ 84 w 288"/>
                <a:gd name="T19" fmla="*/ 45 h 151"/>
                <a:gd name="T20" fmla="*/ 91 w 288"/>
                <a:gd name="T21" fmla="*/ 15 h 151"/>
                <a:gd name="T22" fmla="*/ 114 w 288"/>
                <a:gd name="T23" fmla="*/ 7 h 151"/>
                <a:gd name="T24" fmla="*/ 99 w 288"/>
                <a:gd name="T25" fmla="*/ 0 h 151"/>
                <a:gd name="T26" fmla="*/ 61 w 288"/>
                <a:gd name="T27" fmla="*/ 30 h 151"/>
                <a:gd name="T28" fmla="*/ 0 w 288"/>
                <a:gd name="T29" fmla="*/ 68 h 151"/>
                <a:gd name="T30" fmla="*/ 15 w 288"/>
                <a:gd name="T31" fmla="*/ 75 h 151"/>
                <a:gd name="T32" fmla="*/ 106 w 288"/>
                <a:gd name="T33" fmla="*/ 98 h 151"/>
                <a:gd name="T34" fmla="*/ 106 w 288"/>
                <a:gd name="T35" fmla="*/ 106 h 151"/>
                <a:gd name="T36" fmla="*/ 121 w 288"/>
                <a:gd name="T37" fmla="*/ 113 h 151"/>
                <a:gd name="T38" fmla="*/ 114 w 288"/>
                <a:gd name="T39" fmla="*/ 136 h 151"/>
                <a:gd name="T40" fmla="*/ 129 w 288"/>
                <a:gd name="T41" fmla="*/ 128 h 151"/>
                <a:gd name="T42" fmla="*/ 129 w 288"/>
                <a:gd name="T43" fmla="*/ 151 h 151"/>
                <a:gd name="T44" fmla="*/ 159 w 288"/>
                <a:gd name="T45" fmla="*/ 91 h 151"/>
                <a:gd name="T46" fmla="*/ 159 w 288"/>
                <a:gd name="T47" fmla="*/ 113 h 151"/>
                <a:gd name="T48" fmla="*/ 174 w 288"/>
                <a:gd name="T49" fmla="*/ 91 h 151"/>
                <a:gd name="T50" fmla="*/ 174 w 288"/>
                <a:gd name="T51" fmla="*/ 113 h 151"/>
                <a:gd name="T52" fmla="*/ 190 w 288"/>
                <a:gd name="T53" fmla="*/ 91 h 151"/>
                <a:gd name="T54" fmla="*/ 212 w 288"/>
                <a:gd name="T55" fmla="*/ 83 h 151"/>
                <a:gd name="T56" fmla="*/ 220 w 288"/>
                <a:gd name="T57" fmla="*/ 75 h 151"/>
                <a:gd name="T58" fmla="*/ 258 w 288"/>
                <a:gd name="T59" fmla="*/ 91 h 151"/>
                <a:gd name="T60" fmla="*/ 258 w 288"/>
                <a:gd name="T61" fmla="*/ 75 h 151"/>
                <a:gd name="T62" fmla="*/ 288 w 288"/>
                <a:gd name="T63" fmla="*/ 75 h 151"/>
                <a:gd name="T64" fmla="*/ 273 w 288"/>
                <a:gd name="T65" fmla="*/ 6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8" h="151">
                  <a:moveTo>
                    <a:pt x="273" y="68"/>
                  </a:moveTo>
                  <a:lnTo>
                    <a:pt x="273" y="45"/>
                  </a:lnTo>
                  <a:lnTo>
                    <a:pt x="235" y="53"/>
                  </a:lnTo>
                  <a:lnTo>
                    <a:pt x="242" y="30"/>
                  </a:lnTo>
                  <a:lnTo>
                    <a:pt x="190" y="45"/>
                  </a:lnTo>
                  <a:lnTo>
                    <a:pt x="167" y="60"/>
                  </a:lnTo>
                  <a:lnTo>
                    <a:pt x="137" y="60"/>
                  </a:lnTo>
                  <a:lnTo>
                    <a:pt x="114" y="38"/>
                  </a:lnTo>
                  <a:lnTo>
                    <a:pt x="99" y="30"/>
                  </a:lnTo>
                  <a:lnTo>
                    <a:pt x="84" y="45"/>
                  </a:lnTo>
                  <a:lnTo>
                    <a:pt x="91" y="15"/>
                  </a:lnTo>
                  <a:lnTo>
                    <a:pt x="114" y="7"/>
                  </a:lnTo>
                  <a:lnTo>
                    <a:pt x="99" y="0"/>
                  </a:lnTo>
                  <a:lnTo>
                    <a:pt x="61" y="30"/>
                  </a:lnTo>
                  <a:lnTo>
                    <a:pt x="0" y="68"/>
                  </a:lnTo>
                  <a:lnTo>
                    <a:pt x="15" y="75"/>
                  </a:lnTo>
                  <a:lnTo>
                    <a:pt x="106" y="98"/>
                  </a:lnTo>
                  <a:lnTo>
                    <a:pt x="106" y="106"/>
                  </a:lnTo>
                  <a:lnTo>
                    <a:pt x="121" y="113"/>
                  </a:lnTo>
                  <a:lnTo>
                    <a:pt x="114" y="136"/>
                  </a:lnTo>
                  <a:lnTo>
                    <a:pt x="129" y="128"/>
                  </a:lnTo>
                  <a:lnTo>
                    <a:pt x="129" y="151"/>
                  </a:lnTo>
                  <a:lnTo>
                    <a:pt x="159" y="91"/>
                  </a:lnTo>
                  <a:lnTo>
                    <a:pt x="159" y="113"/>
                  </a:lnTo>
                  <a:lnTo>
                    <a:pt x="174" y="91"/>
                  </a:lnTo>
                  <a:lnTo>
                    <a:pt x="174" y="113"/>
                  </a:lnTo>
                  <a:lnTo>
                    <a:pt x="190" y="91"/>
                  </a:lnTo>
                  <a:lnTo>
                    <a:pt x="212" y="83"/>
                  </a:lnTo>
                  <a:lnTo>
                    <a:pt x="220" y="75"/>
                  </a:lnTo>
                  <a:lnTo>
                    <a:pt x="258" y="91"/>
                  </a:lnTo>
                  <a:lnTo>
                    <a:pt x="258" y="75"/>
                  </a:lnTo>
                  <a:lnTo>
                    <a:pt x="288" y="75"/>
                  </a:lnTo>
                  <a:lnTo>
                    <a:pt x="27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6" name="Freeform 201"/>
            <p:cNvSpPr>
              <a:spLocks/>
            </p:cNvSpPr>
            <p:nvPr/>
          </p:nvSpPr>
          <p:spPr bwMode="auto">
            <a:xfrm>
              <a:off x="3156" y="1573"/>
              <a:ext cx="288" cy="151"/>
            </a:xfrm>
            <a:custGeom>
              <a:avLst/>
              <a:gdLst>
                <a:gd name="T0" fmla="*/ 273 w 288"/>
                <a:gd name="T1" fmla="*/ 68 h 151"/>
                <a:gd name="T2" fmla="*/ 273 w 288"/>
                <a:gd name="T3" fmla="*/ 45 h 151"/>
                <a:gd name="T4" fmla="*/ 235 w 288"/>
                <a:gd name="T5" fmla="*/ 53 h 151"/>
                <a:gd name="T6" fmla="*/ 242 w 288"/>
                <a:gd name="T7" fmla="*/ 30 h 151"/>
                <a:gd name="T8" fmla="*/ 190 w 288"/>
                <a:gd name="T9" fmla="*/ 45 h 151"/>
                <a:gd name="T10" fmla="*/ 167 w 288"/>
                <a:gd name="T11" fmla="*/ 60 h 151"/>
                <a:gd name="T12" fmla="*/ 137 w 288"/>
                <a:gd name="T13" fmla="*/ 60 h 151"/>
                <a:gd name="T14" fmla="*/ 114 w 288"/>
                <a:gd name="T15" fmla="*/ 38 h 151"/>
                <a:gd name="T16" fmla="*/ 99 w 288"/>
                <a:gd name="T17" fmla="*/ 30 h 151"/>
                <a:gd name="T18" fmla="*/ 84 w 288"/>
                <a:gd name="T19" fmla="*/ 45 h 151"/>
                <a:gd name="T20" fmla="*/ 91 w 288"/>
                <a:gd name="T21" fmla="*/ 15 h 151"/>
                <a:gd name="T22" fmla="*/ 114 w 288"/>
                <a:gd name="T23" fmla="*/ 7 h 151"/>
                <a:gd name="T24" fmla="*/ 99 w 288"/>
                <a:gd name="T25" fmla="*/ 0 h 151"/>
                <a:gd name="T26" fmla="*/ 61 w 288"/>
                <a:gd name="T27" fmla="*/ 30 h 151"/>
                <a:gd name="T28" fmla="*/ 0 w 288"/>
                <a:gd name="T29" fmla="*/ 68 h 151"/>
                <a:gd name="T30" fmla="*/ 15 w 288"/>
                <a:gd name="T31" fmla="*/ 75 h 151"/>
                <a:gd name="T32" fmla="*/ 106 w 288"/>
                <a:gd name="T33" fmla="*/ 98 h 151"/>
                <a:gd name="T34" fmla="*/ 106 w 288"/>
                <a:gd name="T35" fmla="*/ 106 h 151"/>
                <a:gd name="T36" fmla="*/ 121 w 288"/>
                <a:gd name="T37" fmla="*/ 113 h 151"/>
                <a:gd name="T38" fmla="*/ 114 w 288"/>
                <a:gd name="T39" fmla="*/ 136 h 151"/>
                <a:gd name="T40" fmla="*/ 129 w 288"/>
                <a:gd name="T41" fmla="*/ 128 h 151"/>
                <a:gd name="T42" fmla="*/ 129 w 288"/>
                <a:gd name="T43" fmla="*/ 151 h 151"/>
                <a:gd name="T44" fmla="*/ 159 w 288"/>
                <a:gd name="T45" fmla="*/ 91 h 151"/>
                <a:gd name="T46" fmla="*/ 159 w 288"/>
                <a:gd name="T47" fmla="*/ 113 h 151"/>
                <a:gd name="T48" fmla="*/ 174 w 288"/>
                <a:gd name="T49" fmla="*/ 91 h 151"/>
                <a:gd name="T50" fmla="*/ 174 w 288"/>
                <a:gd name="T51" fmla="*/ 113 h 151"/>
                <a:gd name="T52" fmla="*/ 190 w 288"/>
                <a:gd name="T53" fmla="*/ 91 h 151"/>
                <a:gd name="T54" fmla="*/ 212 w 288"/>
                <a:gd name="T55" fmla="*/ 83 h 151"/>
                <a:gd name="T56" fmla="*/ 220 w 288"/>
                <a:gd name="T57" fmla="*/ 75 h 151"/>
                <a:gd name="T58" fmla="*/ 258 w 288"/>
                <a:gd name="T59" fmla="*/ 91 h 151"/>
                <a:gd name="T60" fmla="*/ 258 w 288"/>
                <a:gd name="T61" fmla="*/ 75 h 151"/>
                <a:gd name="T62" fmla="*/ 288 w 288"/>
                <a:gd name="T63" fmla="*/ 75 h 151"/>
                <a:gd name="T64" fmla="*/ 273 w 288"/>
                <a:gd name="T65" fmla="*/ 68 h 151"/>
                <a:gd name="T66" fmla="*/ 273 w 288"/>
                <a:gd name="T67"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151">
                  <a:moveTo>
                    <a:pt x="273" y="68"/>
                  </a:moveTo>
                  <a:lnTo>
                    <a:pt x="273" y="45"/>
                  </a:lnTo>
                  <a:lnTo>
                    <a:pt x="235" y="53"/>
                  </a:lnTo>
                  <a:lnTo>
                    <a:pt x="242" y="30"/>
                  </a:lnTo>
                  <a:lnTo>
                    <a:pt x="190" y="45"/>
                  </a:lnTo>
                  <a:lnTo>
                    <a:pt x="167" y="60"/>
                  </a:lnTo>
                  <a:lnTo>
                    <a:pt x="137" y="60"/>
                  </a:lnTo>
                  <a:lnTo>
                    <a:pt x="114" y="38"/>
                  </a:lnTo>
                  <a:lnTo>
                    <a:pt x="99" y="30"/>
                  </a:lnTo>
                  <a:lnTo>
                    <a:pt x="84" y="45"/>
                  </a:lnTo>
                  <a:lnTo>
                    <a:pt x="91" y="15"/>
                  </a:lnTo>
                  <a:lnTo>
                    <a:pt x="114" y="7"/>
                  </a:lnTo>
                  <a:lnTo>
                    <a:pt x="99" y="0"/>
                  </a:lnTo>
                  <a:lnTo>
                    <a:pt x="61" y="30"/>
                  </a:lnTo>
                  <a:lnTo>
                    <a:pt x="0" y="68"/>
                  </a:lnTo>
                  <a:lnTo>
                    <a:pt x="15" y="75"/>
                  </a:lnTo>
                  <a:lnTo>
                    <a:pt x="106" y="98"/>
                  </a:lnTo>
                  <a:lnTo>
                    <a:pt x="106" y="106"/>
                  </a:lnTo>
                  <a:lnTo>
                    <a:pt x="121" y="113"/>
                  </a:lnTo>
                  <a:lnTo>
                    <a:pt x="114" y="136"/>
                  </a:lnTo>
                  <a:lnTo>
                    <a:pt x="129" y="128"/>
                  </a:lnTo>
                  <a:lnTo>
                    <a:pt x="129" y="151"/>
                  </a:lnTo>
                  <a:lnTo>
                    <a:pt x="159" y="91"/>
                  </a:lnTo>
                  <a:lnTo>
                    <a:pt x="159" y="113"/>
                  </a:lnTo>
                  <a:lnTo>
                    <a:pt x="174" y="91"/>
                  </a:lnTo>
                  <a:lnTo>
                    <a:pt x="174" y="113"/>
                  </a:lnTo>
                  <a:lnTo>
                    <a:pt x="190" y="91"/>
                  </a:lnTo>
                  <a:lnTo>
                    <a:pt x="212" y="83"/>
                  </a:lnTo>
                  <a:lnTo>
                    <a:pt x="220" y="75"/>
                  </a:lnTo>
                  <a:lnTo>
                    <a:pt x="258" y="91"/>
                  </a:lnTo>
                  <a:lnTo>
                    <a:pt x="258" y="75"/>
                  </a:lnTo>
                  <a:lnTo>
                    <a:pt x="288" y="75"/>
                  </a:lnTo>
                  <a:lnTo>
                    <a:pt x="273" y="68"/>
                  </a:lnTo>
                  <a:lnTo>
                    <a:pt x="273"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47" name="Freeform 202"/>
            <p:cNvSpPr>
              <a:spLocks/>
            </p:cNvSpPr>
            <p:nvPr/>
          </p:nvSpPr>
          <p:spPr bwMode="auto">
            <a:xfrm>
              <a:off x="3346" y="1664"/>
              <a:ext cx="196" cy="265"/>
            </a:xfrm>
            <a:custGeom>
              <a:avLst/>
              <a:gdLst>
                <a:gd name="T0" fmla="*/ 189 w 196"/>
                <a:gd name="T1" fmla="*/ 189 h 265"/>
                <a:gd name="T2" fmla="*/ 189 w 196"/>
                <a:gd name="T3" fmla="*/ 197 h 265"/>
                <a:gd name="T4" fmla="*/ 189 w 196"/>
                <a:gd name="T5" fmla="*/ 189 h 265"/>
                <a:gd name="T6" fmla="*/ 181 w 196"/>
                <a:gd name="T7" fmla="*/ 189 h 265"/>
                <a:gd name="T8" fmla="*/ 158 w 196"/>
                <a:gd name="T9" fmla="*/ 250 h 265"/>
                <a:gd name="T10" fmla="*/ 90 w 196"/>
                <a:gd name="T11" fmla="*/ 257 h 265"/>
                <a:gd name="T12" fmla="*/ 0 w 196"/>
                <a:gd name="T13" fmla="*/ 265 h 265"/>
                <a:gd name="T14" fmla="*/ 22 w 196"/>
                <a:gd name="T15" fmla="*/ 212 h 265"/>
                <a:gd name="T16" fmla="*/ 0 w 196"/>
                <a:gd name="T17" fmla="*/ 144 h 265"/>
                <a:gd name="T18" fmla="*/ 7 w 196"/>
                <a:gd name="T19" fmla="*/ 75 h 265"/>
                <a:gd name="T20" fmla="*/ 30 w 196"/>
                <a:gd name="T21" fmla="*/ 45 h 265"/>
                <a:gd name="T22" fmla="*/ 37 w 196"/>
                <a:gd name="T23" fmla="*/ 68 h 265"/>
                <a:gd name="T24" fmla="*/ 45 w 196"/>
                <a:gd name="T25" fmla="*/ 37 h 265"/>
                <a:gd name="T26" fmla="*/ 60 w 196"/>
                <a:gd name="T27" fmla="*/ 30 h 265"/>
                <a:gd name="T28" fmla="*/ 52 w 196"/>
                <a:gd name="T29" fmla="*/ 22 h 265"/>
                <a:gd name="T30" fmla="*/ 60 w 196"/>
                <a:gd name="T31" fmla="*/ 7 h 265"/>
                <a:gd name="T32" fmla="*/ 68 w 196"/>
                <a:gd name="T33" fmla="*/ 0 h 265"/>
                <a:gd name="T34" fmla="*/ 128 w 196"/>
                <a:gd name="T35" fmla="*/ 22 h 265"/>
                <a:gd name="T36" fmla="*/ 136 w 196"/>
                <a:gd name="T37" fmla="*/ 37 h 265"/>
                <a:gd name="T38" fmla="*/ 128 w 196"/>
                <a:gd name="T39" fmla="*/ 45 h 265"/>
                <a:gd name="T40" fmla="*/ 143 w 196"/>
                <a:gd name="T41" fmla="*/ 60 h 265"/>
                <a:gd name="T42" fmla="*/ 143 w 196"/>
                <a:gd name="T43" fmla="*/ 83 h 265"/>
                <a:gd name="T44" fmla="*/ 121 w 196"/>
                <a:gd name="T45" fmla="*/ 113 h 265"/>
                <a:gd name="T46" fmla="*/ 121 w 196"/>
                <a:gd name="T47" fmla="*/ 128 h 265"/>
                <a:gd name="T48" fmla="*/ 128 w 196"/>
                <a:gd name="T49" fmla="*/ 136 h 265"/>
                <a:gd name="T50" fmla="*/ 143 w 196"/>
                <a:gd name="T51" fmla="*/ 113 h 265"/>
                <a:gd name="T52" fmla="*/ 158 w 196"/>
                <a:gd name="T53" fmla="*/ 98 h 265"/>
                <a:gd name="T54" fmla="*/ 174 w 196"/>
                <a:gd name="T55" fmla="*/ 113 h 265"/>
                <a:gd name="T56" fmla="*/ 196 w 196"/>
                <a:gd name="T57" fmla="*/ 166 h 265"/>
                <a:gd name="T58" fmla="*/ 189 w 196"/>
                <a:gd name="T59" fmla="*/ 18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 h="265">
                  <a:moveTo>
                    <a:pt x="189" y="189"/>
                  </a:moveTo>
                  <a:lnTo>
                    <a:pt x="189" y="197"/>
                  </a:lnTo>
                  <a:lnTo>
                    <a:pt x="189" y="189"/>
                  </a:lnTo>
                  <a:lnTo>
                    <a:pt x="181" y="189"/>
                  </a:lnTo>
                  <a:lnTo>
                    <a:pt x="158" y="250"/>
                  </a:lnTo>
                  <a:lnTo>
                    <a:pt x="90" y="257"/>
                  </a:lnTo>
                  <a:lnTo>
                    <a:pt x="0" y="265"/>
                  </a:lnTo>
                  <a:lnTo>
                    <a:pt x="22" y="212"/>
                  </a:lnTo>
                  <a:lnTo>
                    <a:pt x="0" y="144"/>
                  </a:lnTo>
                  <a:lnTo>
                    <a:pt x="7" y="75"/>
                  </a:lnTo>
                  <a:lnTo>
                    <a:pt x="30" y="45"/>
                  </a:lnTo>
                  <a:lnTo>
                    <a:pt x="37" y="68"/>
                  </a:lnTo>
                  <a:lnTo>
                    <a:pt x="45" y="37"/>
                  </a:lnTo>
                  <a:lnTo>
                    <a:pt x="60" y="30"/>
                  </a:lnTo>
                  <a:lnTo>
                    <a:pt x="52" y="22"/>
                  </a:lnTo>
                  <a:lnTo>
                    <a:pt x="60" y="7"/>
                  </a:lnTo>
                  <a:lnTo>
                    <a:pt x="68" y="0"/>
                  </a:lnTo>
                  <a:lnTo>
                    <a:pt x="128" y="22"/>
                  </a:lnTo>
                  <a:lnTo>
                    <a:pt x="136" y="37"/>
                  </a:lnTo>
                  <a:lnTo>
                    <a:pt x="128" y="45"/>
                  </a:lnTo>
                  <a:lnTo>
                    <a:pt x="143" y="60"/>
                  </a:lnTo>
                  <a:lnTo>
                    <a:pt x="143" y="83"/>
                  </a:lnTo>
                  <a:lnTo>
                    <a:pt x="121" y="113"/>
                  </a:lnTo>
                  <a:lnTo>
                    <a:pt x="121" y="128"/>
                  </a:lnTo>
                  <a:lnTo>
                    <a:pt x="128" y="136"/>
                  </a:lnTo>
                  <a:lnTo>
                    <a:pt x="143" y="113"/>
                  </a:lnTo>
                  <a:lnTo>
                    <a:pt x="158" y="98"/>
                  </a:lnTo>
                  <a:lnTo>
                    <a:pt x="174" y="113"/>
                  </a:lnTo>
                  <a:lnTo>
                    <a:pt x="196" y="166"/>
                  </a:lnTo>
                  <a:lnTo>
                    <a:pt x="189" y="18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8" name="Freeform 203"/>
            <p:cNvSpPr>
              <a:spLocks/>
            </p:cNvSpPr>
            <p:nvPr/>
          </p:nvSpPr>
          <p:spPr bwMode="auto">
            <a:xfrm>
              <a:off x="3346" y="1664"/>
              <a:ext cx="196" cy="265"/>
            </a:xfrm>
            <a:custGeom>
              <a:avLst/>
              <a:gdLst>
                <a:gd name="T0" fmla="*/ 189 w 196"/>
                <a:gd name="T1" fmla="*/ 189 h 265"/>
                <a:gd name="T2" fmla="*/ 189 w 196"/>
                <a:gd name="T3" fmla="*/ 197 h 265"/>
                <a:gd name="T4" fmla="*/ 189 w 196"/>
                <a:gd name="T5" fmla="*/ 189 h 265"/>
                <a:gd name="T6" fmla="*/ 181 w 196"/>
                <a:gd name="T7" fmla="*/ 189 h 265"/>
                <a:gd name="T8" fmla="*/ 158 w 196"/>
                <a:gd name="T9" fmla="*/ 250 h 265"/>
                <a:gd name="T10" fmla="*/ 90 w 196"/>
                <a:gd name="T11" fmla="*/ 257 h 265"/>
                <a:gd name="T12" fmla="*/ 0 w 196"/>
                <a:gd name="T13" fmla="*/ 265 h 265"/>
                <a:gd name="T14" fmla="*/ 22 w 196"/>
                <a:gd name="T15" fmla="*/ 212 h 265"/>
                <a:gd name="T16" fmla="*/ 0 w 196"/>
                <a:gd name="T17" fmla="*/ 144 h 265"/>
                <a:gd name="T18" fmla="*/ 7 w 196"/>
                <a:gd name="T19" fmla="*/ 75 h 265"/>
                <a:gd name="T20" fmla="*/ 30 w 196"/>
                <a:gd name="T21" fmla="*/ 45 h 265"/>
                <a:gd name="T22" fmla="*/ 37 w 196"/>
                <a:gd name="T23" fmla="*/ 68 h 265"/>
                <a:gd name="T24" fmla="*/ 45 w 196"/>
                <a:gd name="T25" fmla="*/ 37 h 265"/>
                <a:gd name="T26" fmla="*/ 60 w 196"/>
                <a:gd name="T27" fmla="*/ 30 h 265"/>
                <a:gd name="T28" fmla="*/ 52 w 196"/>
                <a:gd name="T29" fmla="*/ 22 h 265"/>
                <a:gd name="T30" fmla="*/ 60 w 196"/>
                <a:gd name="T31" fmla="*/ 7 h 265"/>
                <a:gd name="T32" fmla="*/ 68 w 196"/>
                <a:gd name="T33" fmla="*/ 0 h 265"/>
                <a:gd name="T34" fmla="*/ 128 w 196"/>
                <a:gd name="T35" fmla="*/ 22 h 265"/>
                <a:gd name="T36" fmla="*/ 136 w 196"/>
                <a:gd name="T37" fmla="*/ 37 h 265"/>
                <a:gd name="T38" fmla="*/ 128 w 196"/>
                <a:gd name="T39" fmla="*/ 45 h 265"/>
                <a:gd name="T40" fmla="*/ 143 w 196"/>
                <a:gd name="T41" fmla="*/ 60 h 265"/>
                <a:gd name="T42" fmla="*/ 143 w 196"/>
                <a:gd name="T43" fmla="*/ 83 h 265"/>
                <a:gd name="T44" fmla="*/ 121 w 196"/>
                <a:gd name="T45" fmla="*/ 113 h 265"/>
                <a:gd name="T46" fmla="*/ 121 w 196"/>
                <a:gd name="T47" fmla="*/ 128 h 265"/>
                <a:gd name="T48" fmla="*/ 128 w 196"/>
                <a:gd name="T49" fmla="*/ 136 h 265"/>
                <a:gd name="T50" fmla="*/ 143 w 196"/>
                <a:gd name="T51" fmla="*/ 113 h 265"/>
                <a:gd name="T52" fmla="*/ 158 w 196"/>
                <a:gd name="T53" fmla="*/ 98 h 265"/>
                <a:gd name="T54" fmla="*/ 174 w 196"/>
                <a:gd name="T55" fmla="*/ 113 h 265"/>
                <a:gd name="T56" fmla="*/ 196 w 196"/>
                <a:gd name="T57" fmla="*/ 166 h 265"/>
                <a:gd name="T58" fmla="*/ 189 w 196"/>
                <a:gd name="T59" fmla="*/ 189 h 265"/>
                <a:gd name="T60" fmla="*/ 189 w 196"/>
                <a:gd name="T61" fmla="*/ 19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6" h="265">
                  <a:moveTo>
                    <a:pt x="189" y="189"/>
                  </a:moveTo>
                  <a:lnTo>
                    <a:pt x="189" y="197"/>
                  </a:lnTo>
                  <a:lnTo>
                    <a:pt x="189" y="189"/>
                  </a:lnTo>
                  <a:lnTo>
                    <a:pt x="181" y="189"/>
                  </a:lnTo>
                  <a:lnTo>
                    <a:pt x="158" y="250"/>
                  </a:lnTo>
                  <a:lnTo>
                    <a:pt x="90" y="257"/>
                  </a:lnTo>
                  <a:lnTo>
                    <a:pt x="0" y="265"/>
                  </a:lnTo>
                  <a:lnTo>
                    <a:pt x="22" y="212"/>
                  </a:lnTo>
                  <a:lnTo>
                    <a:pt x="0" y="144"/>
                  </a:lnTo>
                  <a:lnTo>
                    <a:pt x="7" y="75"/>
                  </a:lnTo>
                  <a:lnTo>
                    <a:pt x="30" y="45"/>
                  </a:lnTo>
                  <a:lnTo>
                    <a:pt x="37" y="68"/>
                  </a:lnTo>
                  <a:lnTo>
                    <a:pt x="45" y="37"/>
                  </a:lnTo>
                  <a:lnTo>
                    <a:pt x="60" y="30"/>
                  </a:lnTo>
                  <a:lnTo>
                    <a:pt x="52" y="22"/>
                  </a:lnTo>
                  <a:lnTo>
                    <a:pt x="60" y="7"/>
                  </a:lnTo>
                  <a:lnTo>
                    <a:pt x="68" y="0"/>
                  </a:lnTo>
                  <a:lnTo>
                    <a:pt x="128" y="22"/>
                  </a:lnTo>
                  <a:lnTo>
                    <a:pt x="136" y="37"/>
                  </a:lnTo>
                  <a:lnTo>
                    <a:pt x="128" y="45"/>
                  </a:lnTo>
                  <a:lnTo>
                    <a:pt x="143" y="60"/>
                  </a:lnTo>
                  <a:lnTo>
                    <a:pt x="143" y="83"/>
                  </a:lnTo>
                  <a:lnTo>
                    <a:pt x="121" y="113"/>
                  </a:lnTo>
                  <a:lnTo>
                    <a:pt x="121" y="128"/>
                  </a:lnTo>
                  <a:lnTo>
                    <a:pt x="128" y="136"/>
                  </a:lnTo>
                  <a:lnTo>
                    <a:pt x="143" y="113"/>
                  </a:lnTo>
                  <a:lnTo>
                    <a:pt x="158" y="98"/>
                  </a:lnTo>
                  <a:lnTo>
                    <a:pt x="174" y="113"/>
                  </a:lnTo>
                  <a:lnTo>
                    <a:pt x="196" y="166"/>
                  </a:lnTo>
                  <a:lnTo>
                    <a:pt x="189" y="189"/>
                  </a:lnTo>
                  <a:lnTo>
                    <a:pt x="189"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49" name="Freeform 204"/>
            <p:cNvSpPr>
              <a:spLocks/>
            </p:cNvSpPr>
            <p:nvPr/>
          </p:nvSpPr>
          <p:spPr bwMode="auto">
            <a:xfrm>
              <a:off x="2854" y="1467"/>
              <a:ext cx="333" cy="371"/>
            </a:xfrm>
            <a:custGeom>
              <a:avLst/>
              <a:gdLst>
                <a:gd name="T0" fmla="*/ 280 w 333"/>
                <a:gd name="T1" fmla="*/ 106 h 371"/>
                <a:gd name="T2" fmla="*/ 227 w 333"/>
                <a:gd name="T3" fmla="*/ 159 h 371"/>
                <a:gd name="T4" fmla="*/ 234 w 333"/>
                <a:gd name="T5" fmla="*/ 166 h 371"/>
                <a:gd name="T6" fmla="*/ 219 w 333"/>
                <a:gd name="T7" fmla="*/ 166 h 371"/>
                <a:gd name="T8" fmla="*/ 219 w 333"/>
                <a:gd name="T9" fmla="*/ 204 h 371"/>
                <a:gd name="T10" fmla="*/ 196 w 333"/>
                <a:gd name="T11" fmla="*/ 227 h 371"/>
                <a:gd name="T12" fmla="*/ 204 w 333"/>
                <a:gd name="T13" fmla="*/ 250 h 371"/>
                <a:gd name="T14" fmla="*/ 204 w 333"/>
                <a:gd name="T15" fmla="*/ 257 h 371"/>
                <a:gd name="T16" fmla="*/ 196 w 333"/>
                <a:gd name="T17" fmla="*/ 288 h 371"/>
                <a:gd name="T18" fmla="*/ 264 w 333"/>
                <a:gd name="T19" fmla="*/ 333 h 371"/>
                <a:gd name="T20" fmla="*/ 272 w 333"/>
                <a:gd name="T21" fmla="*/ 363 h 371"/>
                <a:gd name="T22" fmla="*/ 30 w 333"/>
                <a:gd name="T23" fmla="*/ 371 h 371"/>
                <a:gd name="T24" fmla="*/ 30 w 333"/>
                <a:gd name="T25" fmla="*/ 257 h 371"/>
                <a:gd name="T26" fmla="*/ 15 w 333"/>
                <a:gd name="T27" fmla="*/ 234 h 371"/>
                <a:gd name="T28" fmla="*/ 30 w 333"/>
                <a:gd name="T29" fmla="*/ 219 h 371"/>
                <a:gd name="T30" fmla="*/ 0 w 333"/>
                <a:gd name="T31" fmla="*/ 22 h 371"/>
                <a:gd name="T32" fmla="*/ 90 w 333"/>
                <a:gd name="T33" fmla="*/ 22 h 371"/>
                <a:gd name="T34" fmla="*/ 90 w 333"/>
                <a:gd name="T35" fmla="*/ 0 h 371"/>
                <a:gd name="T36" fmla="*/ 98 w 333"/>
                <a:gd name="T37" fmla="*/ 0 h 371"/>
                <a:gd name="T38" fmla="*/ 113 w 333"/>
                <a:gd name="T39" fmla="*/ 37 h 371"/>
                <a:gd name="T40" fmla="*/ 143 w 333"/>
                <a:gd name="T41" fmla="*/ 45 h 371"/>
                <a:gd name="T42" fmla="*/ 151 w 333"/>
                <a:gd name="T43" fmla="*/ 53 h 371"/>
                <a:gd name="T44" fmla="*/ 181 w 333"/>
                <a:gd name="T45" fmla="*/ 45 h 371"/>
                <a:gd name="T46" fmla="*/ 196 w 333"/>
                <a:gd name="T47" fmla="*/ 53 h 371"/>
                <a:gd name="T48" fmla="*/ 211 w 333"/>
                <a:gd name="T49" fmla="*/ 68 h 371"/>
                <a:gd name="T50" fmla="*/ 227 w 333"/>
                <a:gd name="T51" fmla="*/ 60 h 371"/>
                <a:gd name="T52" fmla="*/ 249 w 333"/>
                <a:gd name="T53" fmla="*/ 83 h 371"/>
                <a:gd name="T54" fmla="*/ 280 w 333"/>
                <a:gd name="T55" fmla="*/ 68 h 371"/>
                <a:gd name="T56" fmla="*/ 280 w 333"/>
                <a:gd name="T57" fmla="*/ 75 h 371"/>
                <a:gd name="T58" fmla="*/ 333 w 333"/>
                <a:gd name="T59" fmla="*/ 75 h 371"/>
                <a:gd name="T60" fmla="*/ 280 w 333"/>
                <a:gd name="T61" fmla="*/ 10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1">
                  <a:moveTo>
                    <a:pt x="280" y="106"/>
                  </a:moveTo>
                  <a:lnTo>
                    <a:pt x="227" y="159"/>
                  </a:lnTo>
                  <a:lnTo>
                    <a:pt x="234" y="166"/>
                  </a:lnTo>
                  <a:lnTo>
                    <a:pt x="219" y="166"/>
                  </a:lnTo>
                  <a:lnTo>
                    <a:pt x="219" y="204"/>
                  </a:lnTo>
                  <a:lnTo>
                    <a:pt x="196" y="227"/>
                  </a:lnTo>
                  <a:lnTo>
                    <a:pt x="204" y="250"/>
                  </a:lnTo>
                  <a:lnTo>
                    <a:pt x="204" y="257"/>
                  </a:lnTo>
                  <a:lnTo>
                    <a:pt x="196" y="288"/>
                  </a:lnTo>
                  <a:lnTo>
                    <a:pt x="264" y="333"/>
                  </a:lnTo>
                  <a:lnTo>
                    <a:pt x="272" y="363"/>
                  </a:lnTo>
                  <a:lnTo>
                    <a:pt x="30" y="371"/>
                  </a:lnTo>
                  <a:lnTo>
                    <a:pt x="30" y="257"/>
                  </a:lnTo>
                  <a:lnTo>
                    <a:pt x="15" y="234"/>
                  </a:lnTo>
                  <a:lnTo>
                    <a:pt x="30" y="219"/>
                  </a:lnTo>
                  <a:lnTo>
                    <a:pt x="0" y="22"/>
                  </a:lnTo>
                  <a:lnTo>
                    <a:pt x="90" y="22"/>
                  </a:lnTo>
                  <a:lnTo>
                    <a:pt x="90" y="0"/>
                  </a:lnTo>
                  <a:lnTo>
                    <a:pt x="98" y="0"/>
                  </a:lnTo>
                  <a:lnTo>
                    <a:pt x="113" y="37"/>
                  </a:lnTo>
                  <a:lnTo>
                    <a:pt x="143" y="45"/>
                  </a:lnTo>
                  <a:lnTo>
                    <a:pt x="151" y="53"/>
                  </a:lnTo>
                  <a:lnTo>
                    <a:pt x="181" y="45"/>
                  </a:lnTo>
                  <a:lnTo>
                    <a:pt x="196" y="53"/>
                  </a:lnTo>
                  <a:lnTo>
                    <a:pt x="211" y="68"/>
                  </a:lnTo>
                  <a:lnTo>
                    <a:pt x="227" y="60"/>
                  </a:lnTo>
                  <a:lnTo>
                    <a:pt x="249" y="83"/>
                  </a:lnTo>
                  <a:lnTo>
                    <a:pt x="280" y="68"/>
                  </a:lnTo>
                  <a:lnTo>
                    <a:pt x="280" y="75"/>
                  </a:lnTo>
                  <a:lnTo>
                    <a:pt x="333" y="75"/>
                  </a:lnTo>
                  <a:lnTo>
                    <a:pt x="280" y="10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0" name="Freeform 205"/>
            <p:cNvSpPr>
              <a:spLocks/>
            </p:cNvSpPr>
            <p:nvPr/>
          </p:nvSpPr>
          <p:spPr bwMode="auto">
            <a:xfrm>
              <a:off x="2854" y="1467"/>
              <a:ext cx="333" cy="371"/>
            </a:xfrm>
            <a:custGeom>
              <a:avLst/>
              <a:gdLst>
                <a:gd name="T0" fmla="*/ 280 w 333"/>
                <a:gd name="T1" fmla="*/ 106 h 371"/>
                <a:gd name="T2" fmla="*/ 227 w 333"/>
                <a:gd name="T3" fmla="*/ 159 h 371"/>
                <a:gd name="T4" fmla="*/ 234 w 333"/>
                <a:gd name="T5" fmla="*/ 166 h 371"/>
                <a:gd name="T6" fmla="*/ 219 w 333"/>
                <a:gd name="T7" fmla="*/ 166 h 371"/>
                <a:gd name="T8" fmla="*/ 219 w 333"/>
                <a:gd name="T9" fmla="*/ 204 h 371"/>
                <a:gd name="T10" fmla="*/ 196 w 333"/>
                <a:gd name="T11" fmla="*/ 227 h 371"/>
                <a:gd name="T12" fmla="*/ 204 w 333"/>
                <a:gd name="T13" fmla="*/ 250 h 371"/>
                <a:gd name="T14" fmla="*/ 204 w 333"/>
                <a:gd name="T15" fmla="*/ 257 h 371"/>
                <a:gd name="T16" fmla="*/ 196 w 333"/>
                <a:gd name="T17" fmla="*/ 288 h 371"/>
                <a:gd name="T18" fmla="*/ 264 w 333"/>
                <a:gd name="T19" fmla="*/ 333 h 371"/>
                <a:gd name="T20" fmla="*/ 272 w 333"/>
                <a:gd name="T21" fmla="*/ 363 h 371"/>
                <a:gd name="T22" fmla="*/ 30 w 333"/>
                <a:gd name="T23" fmla="*/ 371 h 371"/>
                <a:gd name="T24" fmla="*/ 30 w 333"/>
                <a:gd name="T25" fmla="*/ 257 h 371"/>
                <a:gd name="T26" fmla="*/ 15 w 333"/>
                <a:gd name="T27" fmla="*/ 234 h 371"/>
                <a:gd name="T28" fmla="*/ 30 w 333"/>
                <a:gd name="T29" fmla="*/ 219 h 371"/>
                <a:gd name="T30" fmla="*/ 0 w 333"/>
                <a:gd name="T31" fmla="*/ 22 h 371"/>
                <a:gd name="T32" fmla="*/ 90 w 333"/>
                <a:gd name="T33" fmla="*/ 22 h 371"/>
                <a:gd name="T34" fmla="*/ 90 w 333"/>
                <a:gd name="T35" fmla="*/ 0 h 371"/>
                <a:gd name="T36" fmla="*/ 98 w 333"/>
                <a:gd name="T37" fmla="*/ 0 h 371"/>
                <a:gd name="T38" fmla="*/ 113 w 333"/>
                <a:gd name="T39" fmla="*/ 37 h 371"/>
                <a:gd name="T40" fmla="*/ 143 w 333"/>
                <a:gd name="T41" fmla="*/ 45 h 371"/>
                <a:gd name="T42" fmla="*/ 151 w 333"/>
                <a:gd name="T43" fmla="*/ 53 h 371"/>
                <a:gd name="T44" fmla="*/ 181 w 333"/>
                <a:gd name="T45" fmla="*/ 45 h 371"/>
                <a:gd name="T46" fmla="*/ 196 w 333"/>
                <a:gd name="T47" fmla="*/ 53 h 371"/>
                <a:gd name="T48" fmla="*/ 211 w 333"/>
                <a:gd name="T49" fmla="*/ 68 h 371"/>
                <a:gd name="T50" fmla="*/ 227 w 333"/>
                <a:gd name="T51" fmla="*/ 60 h 371"/>
                <a:gd name="T52" fmla="*/ 249 w 333"/>
                <a:gd name="T53" fmla="*/ 83 h 371"/>
                <a:gd name="T54" fmla="*/ 280 w 333"/>
                <a:gd name="T55" fmla="*/ 68 h 371"/>
                <a:gd name="T56" fmla="*/ 280 w 333"/>
                <a:gd name="T57" fmla="*/ 75 h 371"/>
                <a:gd name="T58" fmla="*/ 333 w 333"/>
                <a:gd name="T59" fmla="*/ 75 h 371"/>
                <a:gd name="T60" fmla="*/ 280 w 333"/>
                <a:gd name="T61" fmla="*/ 106 h 371"/>
                <a:gd name="T62" fmla="*/ 280 w 333"/>
                <a:gd name="T63" fmla="*/ 11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1">
                  <a:moveTo>
                    <a:pt x="280" y="106"/>
                  </a:moveTo>
                  <a:lnTo>
                    <a:pt x="227" y="159"/>
                  </a:lnTo>
                  <a:lnTo>
                    <a:pt x="234" y="166"/>
                  </a:lnTo>
                  <a:lnTo>
                    <a:pt x="219" y="166"/>
                  </a:lnTo>
                  <a:lnTo>
                    <a:pt x="219" y="204"/>
                  </a:lnTo>
                  <a:lnTo>
                    <a:pt x="196" y="227"/>
                  </a:lnTo>
                  <a:lnTo>
                    <a:pt x="204" y="250"/>
                  </a:lnTo>
                  <a:lnTo>
                    <a:pt x="204" y="257"/>
                  </a:lnTo>
                  <a:lnTo>
                    <a:pt x="196" y="288"/>
                  </a:lnTo>
                  <a:lnTo>
                    <a:pt x="264" y="333"/>
                  </a:lnTo>
                  <a:lnTo>
                    <a:pt x="272" y="363"/>
                  </a:lnTo>
                  <a:lnTo>
                    <a:pt x="30" y="371"/>
                  </a:lnTo>
                  <a:lnTo>
                    <a:pt x="30" y="257"/>
                  </a:lnTo>
                  <a:lnTo>
                    <a:pt x="15" y="234"/>
                  </a:lnTo>
                  <a:lnTo>
                    <a:pt x="30" y="219"/>
                  </a:lnTo>
                  <a:lnTo>
                    <a:pt x="0" y="22"/>
                  </a:lnTo>
                  <a:lnTo>
                    <a:pt x="90" y="22"/>
                  </a:lnTo>
                  <a:lnTo>
                    <a:pt x="90" y="0"/>
                  </a:lnTo>
                  <a:lnTo>
                    <a:pt x="98" y="0"/>
                  </a:lnTo>
                  <a:lnTo>
                    <a:pt x="113" y="37"/>
                  </a:lnTo>
                  <a:lnTo>
                    <a:pt x="143" y="45"/>
                  </a:lnTo>
                  <a:lnTo>
                    <a:pt x="151" y="53"/>
                  </a:lnTo>
                  <a:lnTo>
                    <a:pt x="181" y="45"/>
                  </a:lnTo>
                  <a:lnTo>
                    <a:pt x="196" y="53"/>
                  </a:lnTo>
                  <a:lnTo>
                    <a:pt x="211" y="68"/>
                  </a:lnTo>
                  <a:lnTo>
                    <a:pt x="227" y="60"/>
                  </a:lnTo>
                  <a:lnTo>
                    <a:pt x="249" y="83"/>
                  </a:lnTo>
                  <a:lnTo>
                    <a:pt x="280" y="68"/>
                  </a:lnTo>
                  <a:lnTo>
                    <a:pt x="280" y="75"/>
                  </a:lnTo>
                  <a:lnTo>
                    <a:pt x="333" y="75"/>
                  </a:lnTo>
                  <a:lnTo>
                    <a:pt x="280" y="106"/>
                  </a:lnTo>
                  <a:lnTo>
                    <a:pt x="280" y="1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51" name="Freeform 206"/>
            <p:cNvSpPr>
              <a:spLocks/>
            </p:cNvSpPr>
            <p:nvPr/>
          </p:nvSpPr>
          <p:spPr bwMode="auto">
            <a:xfrm>
              <a:off x="3141" y="2368"/>
              <a:ext cx="182" cy="311"/>
            </a:xfrm>
            <a:custGeom>
              <a:avLst/>
              <a:gdLst>
                <a:gd name="T0" fmla="*/ 174 w 182"/>
                <a:gd name="T1" fmla="*/ 197 h 311"/>
                <a:gd name="T2" fmla="*/ 182 w 182"/>
                <a:gd name="T3" fmla="*/ 296 h 311"/>
                <a:gd name="T4" fmla="*/ 129 w 182"/>
                <a:gd name="T5" fmla="*/ 296 h 311"/>
                <a:gd name="T6" fmla="*/ 129 w 182"/>
                <a:gd name="T7" fmla="*/ 311 h 311"/>
                <a:gd name="T8" fmla="*/ 121 w 182"/>
                <a:gd name="T9" fmla="*/ 311 h 311"/>
                <a:gd name="T10" fmla="*/ 106 w 182"/>
                <a:gd name="T11" fmla="*/ 281 h 311"/>
                <a:gd name="T12" fmla="*/ 106 w 182"/>
                <a:gd name="T13" fmla="*/ 258 h 311"/>
                <a:gd name="T14" fmla="*/ 8 w 182"/>
                <a:gd name="T15" fmla="*/ 266 h 311"/>
                <a:gd name="T16" fmla="*/ 0 w 182"/>
                <a:gd name="T17" fmla="*/ 250 h 311"/>
                <a:gd name="T18" fmla="*/ 15 w 182"/>
                <a:gd name="T19" fmla="*/ 228 h 311"/>
                <a:gd name="T20" fmla="*/ 8 w 182"/>
                <a:gd name="T21" fmla="*/ 228 h 311"/>
                <a:gd name="T22" fmla="*/ 23 w 182"/>
                <a:gd name="T23" fmla="*/ 220 h 311"/>
                <a:gd name="T24" fmla="*/ 15 w 182"/>
                <a:gd name="T25" fmla="*/ 213 h 311"/>
                <a:gd name="T26" fmla="*/ 38 w 182"/>
                <a:gd name="T27" fmla="*/ 190 h 311"/>
                <a:gd name="T28" fmla="*/ 23 w 182"/>
                <a:gd name="T29" fmla="*/ 190 h 311"/>
                <a:gd name="T30" fmla="*/ 38 w 182"/>
                <a:gd name="T31" fmla="*/ 175 h 311"/>
                <a:gd name="T32" fmla="*/ 30 w 182"/>
                <a:gd name="T33" fmla="*/ 167 h 311"/>
                <a:gd name="T34" fmla="*/ 38 w 182"/>
                <a:gd name="T35" fmla="*/ 167 h 311"/>
                <a:gd name="T36" fmla="*/ 30 w 182"/>
                <a:gd name="T37" fmla="*/ 160 h 311"/>
                <a:gd name="T38" fmla="*/ 23 w 182"/>
                <a:gd name="T39" fmla="*/ 160 h 311"/>
                <a:gd name="T40" fmla="*/ 23 w 182"/>
                <a:gd name="T41" fmla="*/ 137 h 311"/>
                <a:gd name="T42" fmla="*/ 30 w 182"/>
                <a:gd name="T43" fmla="*/ 122 h 311"/>
                <a:gd name="T44" fmla="*/ 30 w 182"/>
                <a:gd name="T45" fmla="*/ 106 h 311"/>
                <a:gd name="T46" fmla="*/ 15 w 182"/>
                <a:gd name="T47" fmla="*/ 106 h 311"/>
                <a:gd name="T48" fmla="*/ 15 w 182"/>
                <a:gd name="T49" fmla="*/ 91 h 311"/>
                <a:gd name="T50" fmla="*/ 30 w 182"/>
                <a:gd name="T51" fmla="*/ 91 h 311"/>
                <a:gd name="T52" fmla="*/ 23 w 182"/>
                <a:gd name="T53" fmla="*/ 76 h 311"/>
                <a:gd name="T54" fmla="*/ 38 w 182"/>
                <a:gd name="T55" fmla="*/ 61 h 311"/>
                <a:gd name="T56" fmla="*/ 30 w 182"/>
                <a:gd name="T57" fmla="*/ 61 h 311"/>
                <a:gd name="T58" fmla="*/ 53 w 182"/>
                <a:gd name="T59" fmla="*/ 46 h 311"/>
                <a:gd name="T60" fmla="*/ 53 w 182"/>
                <a:gd name="T61" fmla="*/ 23 h 311"/>
                <a:gd name="T62" fmla="*/ 61 w 182"/>
                <a:gd name="T63" fmla="*/ 16 h 311"/>
                <a:gd name="T64" fmla="*/ 61 w 182"/>
                <a:gd name="T65" fmla="*/ 8 h 311"/>
                <a:gd name="T66" fmla="*/ 174 w 182"/>
                <a:gd name="T67" fmla="*/ 0 h 311"/>
                <a:gd name="T68" fmla="*/ 174 w 182"/>
                <a:gd name="T69" fmla="*/ 8 h 311"/>
                <a:gd name="T70" fmla="*/ 174 w 182"/>
                <a:gd name="T71"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11">
                  <a:moveTo>
                    <a:pt x="174" y="197"/>
                  </a:moveTo>
                  <a:lnTo>
                    <a:pt x="182" y="296"/>
                  </a:lnTo>
                  <a:lnTo>
                    <a:pt x="129" y="296"/>
                  </a:lnTo>
                  <a:lnTo>
                    <a:pt x="129" y="311"/>
                  </a:lnTo>
                  <a:lnTo>
                    <a:pt x="121" y="311"/>
                  </a:lnTo>
                  <a:lnTo>
                    <a:pt x="106" y="281"/>
                  </a:lnTo>
                  <a:lnTo>
                    <a:pt x="106" y="258"/>
                  </a:lnTo>
                  <a:lnTo>
                    <a:pt x="8" y="266"/>
                  </a:lnTo>
                  <a:lnTo>
                    <a:pt x="0" y="250"/>
                  </a:lnTo>
                  <a:lnTo>
                    <a:pt x="15" y="228"/>
                  </a:lnTo>
                  <a:lnTo>
                    <a:pt x="8" y="228"/>
                  </a:lnTo>
                  <a:lnTo>
                    <a:pt x="23" y="220"/>
                  </a:lnTo>
                  <a:lnTo>
                    <a:pt x="15" y="213"/>
                  </a:lnTo>
                  <a:lnTo>
                    <a:pt x="38" y="190"/>
                  </a:lnTo>
                  <a:lnTo>
                    <a:pt x="23" y="190"/>
                  </a:lnTo>
                  <a:lnTo>
                    <a:pt x="38" y="175"/>
                  </a:lnTo>
                  <a:lnTo>
                    <a:pt x="30" y="167"/>
                  </a:lnTo>
                  <a:lnTo>
                    <a:pt x="38" y="167"/>
                  </a:lnTo>
                  <a:lnTo>
                    <a:pt x="30" y="160"/>
                  </a:lnTo>
                  <a:lnTo>
                    <a:pt x="23" y="160"/>
                  </a:lnTo>
                  <a:lnTo>
                    <a:pt x="23" y="137"/>
                  </a:lnTo>
                  <a:lnTo>
                    <a:pt x="30" y="122"/>
                  </a:lnTo>
                  <a:lnTo>
                    <a:pt x="30" y="106"/>
                  </a:lnTo>
                  <a:lnTo>
                    <a:pt x="15" y="106"/>
                  </a:lnTo>
                  <a:lnTo>
                    <a:pt x="15" y="91"/>
                  </a:lnTo>
                  <a:lnTo>
                    <a:pt x="30" y="91"/>
                  </a:lnTo>
                  <a:lnTo>
                    <a:pt x="23" y="76"/>
                  </a:lnTo>
                  <a:lnTo>
                    <a:pt x="38" y="61"/>
                  </a:lnTo>
                  <a:lnTo>
                    <a:pt x="30" y="61"/>
                  </a:lnTo>
                  <a:lnTo>
                    <a:pt x="53" y="46"/>
                  </a:lnTo>
                  <a:lnTo>
                    <a:pt x="53" y="23"/>
                  </a:lnTo>
                  <a:lnTo>
                    <a:pt x="61" y="16"/>
                  </a:lnTo>
                  <a:lnTo>
                    <a:pt x="61" y="8"/>
                  </a:lnTo>
                  <a:lnTo>
                    <a:pt x="174" y="0"/>
                  </a:lnTo>
                  <a:lnTo>
                    <a:pt x="174" y="8"/>
                  </a:lnTo>
                  <a:lnTo>
                    <a:pt x="174"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2" name="Freeform 207"/>
            <p:cNvSpPr>
              <a:spLocks/>
            </p:cNvSpPr>
            <p:nvPr/>
          </p:nvSpPr>
          <p:spPr bwMode="auto">
            <a:xfrm>
              <a:off x="3141" y="2368"/>
              <a:ext cx="182" cy="311"/>
            </a:xfrm>
            <a:custGeom>
              <a:avLst/>
              <a:gdLst>
                <a:gd name="T0" fmla="*/ 174 w 182"/>
                <a:gd name="T1" fmla="*/ 197 h 311"/>
                <a:gd name="T2" fmla="*/ 182 w 182"/>
                <a:gd name="T3" fmla="*/ 296 h 311"/>
                <a:gd name="T4" fmla="*/ 129 w 182"/>
                <a:gd name="T5" fmla="*/ 296 h 311"/>
                <a:gd name="T6" fmla="*/ 129 w 182"/>
                <a:gd name="T7" fmla="*/ 311 h 311"/>
                <a:gd name="T8" fmla="*/ 121 w 182"/>
                <a:gd name="T9" fmla="*/ 311 h 311"/>
                <a:gd name="T10" fmla="*/ 106 w 182"/>
                <a:gd name="T11" fmla="*/ 281 h 311"/>
                <a:gd name="T12" fmla="*/ 106 w 182"/>
                <a:gd name="T13" fmla="*/ 258 h 311"/>
                <a:gd name="T14" fmla="*/ 8 w 182"/>
                <a:gd name="T15" fmla="*/ 266 h 311"/>
                <a:gd name="T16" fmla="*/ 0 w 182"/>
                <a:gd name="T17" fmla="*/ 250 h 311"/>
                <a:gd name="T18" fmla="*/ 15 w 182"/>
                <a:gd name="T19" fmla="*/ 228 h 311"/>
                <a:gd name="T20" fmla="*/ 8 w 182"/>
                <a:gd name="T21" fmla="*/ 228 h 311"/>
                <a:gd name="T22" fmla="*/ 23 w 182"/>
                <a:gd name="T23" fmla="*/ 220 h 311"/>
                <a:gd name="T24" fmla="*/ 15 w 182"/>
                <a:gd name="T25" fmla="*/ 213 h 311"/>
                <a:gd name="T26" fmla="*/ 38 w 182"/>
                <a:gd name="T27" fmla="*/ 190 h 311"/>
                <a:gd name="T28" fmla="*/ 23 w 182"/>
                <a:gd name="T29" fmla="*/ 190 h 311"/>
                <a:gd name="T30" fmla="*/ 38 w 182"/>
                <a:gd name="T31" fmla="*/ 175 h 311"/>
                <a:gd name="T32" fmla="*/ 30 w 182"/>
                <a:gd name="T33" fmla="*/ 167 h 311"/>
                <a:gd name="T34" fmla="*/ 38 w 182"/>
                <a:gd name="T35" fmla="*/ 167 h 311"/>
                <a:gd name="T36" fmla="*/ 30 w 182"/>
                <a:gd name="T37" fmla="*/ 160 h 311"/>
                <a:gd name="T38" fmla="*/ 23 w 182"/>
                <a:gd name="T39" fmla="*/ 160 h 311"/>
                <a:gd name="T40" fmla="*/ 23 w 182"/>
                <a:gd name="T41" fmla="*/ 137 h 311"/>
                <a:gd name="T42" fmla="*/ 30 w 182"/>
                <a:gd name="T43" fmla="*/ 122 h 311"/>
                <a:gd name="T44" fmla="*/ 30 w 182"/>
                <a:gd name="T45" fmla="*/ 106 h 311"/>
                <a:gd name="T46" fmla="*/ 15 w 182"/>
                <a:gd name="T47" fmla="*/ 106 h 311"/>
                <a:gd name="T48" fmla="*/ 15 w 182"/>
                <a:gd name="T49" fmla="*/ 91 h 311"/>
                <a:gd name="T50" fmla="*/ 30 w 182"/>
                <a:gd name="T51" fmla="*/ 91 h 311"/>
                <a:gd name="T52" fmla="*/ 23 w 182"/>
                <a:gd name="T53" fmla="*/ 76 h 311"/>
                <a:gd name="T54" fmla="*/ 38 w 182"/>
                <a:gd name="T55" fmla="*/ 61 h 311"/>
                <a:gd name="T56" fmla="*/ 30 w 182"/>
                <a:gd name="T57" fmla="*/ 61 h 311"/>
                <a:gd name="T58" fmla="*/ 53 w 182"/>
                <a:gd name="T59" fmla="*/ 46 h 311"/>
                <a:gd name="T60" fmla="*/ 53 w 182"/>
                <a:gd name="T61" fmla="*/ 23 h 311"/>
                <a:gd name="T62" fmla="*/ 61 w 182"/>
                <a:gd name="T63" fmla="*/ 16 h 311"/>
                <a:gd name="T64" fmla="*/ 61 w 182"/>
                <a:gd name="T65" fmla="*/ 8 h 311"/>
                <a:gd name="T66" fmla="*/ 174 w 182"/>
                <a:gd name="T67" fmla="*/ 0 h 311"/>
                <a:gd name="T68" fmla="*/ 174 w 182"/>
                <a:gd name="T69" fmla="*/ 8 h 311"/>
                <a:gd name="T70" fmla="*/ 174 w 182"/>
                <a:gd name="T71" fmla="*/ 197 h 311"/>
                <a:gd name="T72" fmla="*/ 174 w 182"/>
                <a:gd name="T73"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311">
                  <a:moveTo>
                    <a:pt x="174" y="197"/>
                  </a:moveTo>
                  <a:lnTo>
                    <a:pt x="182" y="296"/>
                  </a:lnTo>
                  <a:lnTo>
                    <a:pt x="129" y="296"/>
                  </a:lnTo>
                  <a:lnTo>
                    <a:pt x="129" y="311"/>
                  </a:lnTo>
                  <a:lnTo>
                    <a:pt x="121" y="311"/>
                  </a:lnTo>
                  <a:lnTo>
                    <a:pt x="106" y="281"/>
                  </a:lnTo>
                  <a:lnTo>
                    <a:pt x="106" y="258"/>
                  </a:lnTo>
                  <a:lnTo>
                    <a:pt x="8" y="266"/>
                  </a:lnTo>
                  <a:lnTo>
                    <a:pt x="0" y="250"/>
                  </a:lnTo>
                  <a:lnTo>
                    <a:pt x="15" y="228"/>
                  </a:lnTo>
                  <a:lnTo>
                    <a:pt x="8" y="228"/>
                  </a:lnTo>
                  <a:lnTo>
                    <a:pt x="23" y="220"/>
                  </a:lnTo>
                  <a:lnTo>
                    <a:pt x="15" y="213"/>
                  </a:lnTo>
                  <a:lnTo>
                    <a:pt x="38" y="190"/>
                  </a:lnTo>
                  <a:lnTo>
                    <a:pt x="23" y="190"/>
                  </a:lnTo>
                  <a:lnTo>
                    <a:pt x="38" y="175"/>
                  </a:lnTo>
                  <a:lnTo>
                    <a:pt x="30" y="167"/>
                  </a:lnTo>
                  <a:lnTo>
                    <a:pt x="38" y="167"/>
                  </a:lnTo>
                  <a:lnTo>
                    <a:pt x="30" y="160"/>
                  </a:lnTo>
                  <a:lnTo>
                    <a:pt x="23" y="160"/>
                  </a:lnTo>
                  <a:lnTo>
                    <a:pt x="23" y="137"/>
                  </a:lnTo>
                  <a:lnTo>
                    <a:pt x="30" y="122"/>
                  </a:lnTo>
                  <a:lnTo>
                    <a:pt x="30" y="106"/>
                  </a:lnTo>
                  <a:lnTo>
                    <a:pt x="15" y="106"/>
                  </a:lnTo>
                  <a:lnTo>
                    <a:pt x="15" y="91"/>
                  </a:lnTo>
                  <a:lnTo>
                    <a:pt x="30" y="91"/>
                  </a:lnTo>
                  <a:lnTo>
                    <a:pt x="23" y="76"/>
                  </a:lnTo>
                  <a:lnTo>
                    <a:pt x="38" y="61"/>
                  </a:lnTo>
                  <a:lnTo>
                    <a:pt x="30" y="61"/>
                  </a:lnTo>
                  <a:lnTo>
                    <a:pt x="53" y="46"/>
                  </a:lnTo>
                  <a:lnTo>
                    <a:pt x="53" y="23"/>
                  </a:lnTo>
                  <a:lnTo>
                    <a:pt x="61" y="16"/>
                  </a:lnTo>
                  <a:lnTo>
                    <a:pt x="61" y="8"/>
                  </a:lnTo>
                  <a:lnTo>
                    <a:pt x="174" y="0"/>
                  </a:lnTo>
                  <a:lnTo>
                    <a:pt x="174" y="8"/>
                  </a:lnTo>
                  <a:lnTo>
                    <a:pt x="174" y="197"/>
                  </a:lnTo>
                  <a:lnTo>
                    <a:pt x="174"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53" name="Freeform 208"/>
            <p:cNvSpPr>
              <a:spLocks/>
            </p:cNvSpPr>
            <p:nvPr/>
          </p:nvSpPr>
          <p:spPr bwMode="auto">
            <a:xfrm>
              <a:off x="2922" y="2020"/>
              <a:ext cx="333" cy="295"/>
            </a:xfrm>
            <a:custGeom>
              <a:avLst/>
              <a:gdLst>
                <a:gd name="T0" fmla="*/ 333 w 333"/>
                <a:gd name="T1" fmla="*/ 227 h 295"/>
                <a:gd name="T2" fmla="*/ 310 w 333"/>
                <a:gd name="T3" fmla="*/ 204 h 295"/>
                <a:gd name="T4" fmla="*/ 310 w 333"/>
                <a:gd name="T5" fmla="*/ 182 h 295"/>
                <a:gd name="T6" fmla="*/ 265 w 333"/>
                <a:gd name="T7" fmla="*/ 151 h 295"/>
                <a:gd name="T8" fmla="*/ 280 w 333"/>
                <a:gd name="T9" fmla="*/ 106 h 295"/>
                <a:gd name="T10" fmla="*/ 257 w 333"/>
                <a:gd name="T11" fmla="*/ 98 h 295"/>
                <a:gd name="T12" fmla="*/ 249 w 333"/>
                <a:gd name="T13" fmla="*/ 106 h 295"/>
                <a:gd name="T14" fmla="*/ 242 w 333"/>
                <a:gd name="T15" fmla="*/ 83 h 295"/>
                <a:gd name="T16" fmla="*/ 212 w 333"/>
                <a:gd name="T17" fmla="*/ 53 h 295"/>
                <a:gd name="T18" fmla="*/ 204 w 333"/>
                <a:gd name="T19" fmla="*/ 15 h 295"/>
                <a:gd name="T20" fmla="*/ 189 w 333"/>
                <a:gd name="T21" fmla="*/ 0 h 295"/>
                <a:gd name="T22" fmla="*/ 0 w 333"/>
                <a:gd name="T23" fmla="*/ 7 h 295"/>
                <a:gd name="T24" fmla="*/ 22 w 333"/>
                <a:gd name="T25" fmla="*/ 45 h 295"/>
                <a:gd name="T26" fmla="*/ 38 w 333"/>
                <a:gd name="T27" fmla="*/ 53 h 295"/>
                <a:gd name="T28" fmla="*/ 38 w 333"/>
                <a:gd name="T29" fmla="*/ 60 h 295"/>
                <a:gd name="T30" fmla="*/ 30 w 333"/>
                <a:gd name="T31" fmla="*/ 76 h 295"/>
                <a:gd name="T32" fmla="*/ 53 w 333"/>
                <a:gd name="T33" fmla="*/ 98 h 295"/>
                <a:gd name="T34" fmla="*/ 53 w 333"/>
                <a:gd name="T35" fmla="*/ 265 h 295"/>
                <a:gd name="T36" fmla="*/ 249 w 333"/>
                <a:gd name="T37" fmla="*/ 257 h 295"/>
                <a:gd name="T38" fmla="*/ 280 w 333"/>
                <a:gd name="T39" fmla="*/ 257 h 295"/>
                <a:gd name="T40" fmla="*/ 287 w 333"/>
                <a:gd name="T41" fmla="*/ 273 h 295"/>
                <a:gd name="T42" fmla="*/ 272 w 333"/>
                <a:gd name="T43" fmla="*/ 295 h 295"/>
                <a:gd name="T44" fmla="*/ 310 w 333"/>
                <a:gd name="T45" fmla="*/ 288 h 295"/>
                <a:gd name="T46" fmla="*/ 318 w 333"/>
                <a:gd name="T47" fmla="*/ 257 h 295"/>
                <a:gd name="T48" fmla="*/ 310 w 333"/>
                <a:gd name="T49" fmla="*/ 257 h 295"/>
                <a:gd name="T50" fmla="*/ 318 w 333"/>
                <a:gd name="T51" fmla="*/ 250 h 295"/>
                <a:gd name="T52" fmla="*/ 318 w 333"/>
                <a:gd name="T53" fmla="*/ 257 h 295"/>
                <a:gd name="T54" fmla="*/ 333 w 333"/>
                <a:gd name="T55" fmla="*/ 242 h 295"/>
                <a:gd name="T56" fmla="*/ 333 w 333"/>
                <a:gd name="T57" fmla="*/ 22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295">
                  <a:moveTo>
                    <a:pt x="333" y="227"/>
                  </a:moveTo>
                  <a:lnTo>
                    <a:pt x="310" y="204"/>
                  </a:lnTo>
                  <a:lnTo>
                    <a:pt x="310" y="182"/>
                  </a:lnTo>
                  <a:lnTo>
                    <a:pt x="265" y="151"/>
                  </a:lnTo>
                  <a:lnTo>
                    <a:pt x="280" y="106"/>
                  </a:lnTo>
                  <a:lnTo>
                    <a:pt x="257" y="98"/>
                  </a:lnTo>
                  <a:lnTo>
                    <a:pt x="249" y="106"/>
                  </a:lnTo>
                  <a:lnTo>
                    <a:pt x="242" y="83"/>
                  </a:lnTo>
                  <a:lnTo>
                    <a:pt x="212" y="53"/>
                  </a:lnTo>
                  <a:lnTo>
                    <a:pt x="204" y="15"/>
                  </a:lnTo>
                  <a:lnTo>
                    <a:pt x="189" y="0"/>
                  </a:lnTo>
                  <a:lnTo>
                    <a:pt x="0" y="7"/>
                  </a:lnTo>
                  <a:lnTo>
                    <a:pt x="22" y="45"/>
                  </a:lnTo>
                  <a:lnTo>
                    <a:pt x="38" y="53"/>
                  </a:lnTo>
                  <a:lnTo>
                    <a:pt x="38" y="60"/>
                  </a:lnTo>
                  <a:lnTo>
                    <a:pt x="30" y="76"/>
                  </a:lnTo>
                  <a:lnTo>
                    <a:pt x="53" y="98"/>
                  </a:lnTo>
                  <a:lnTo>
                    <a:pt x="53" y="265"/>
                  </a:lnTo>
                  <a:lnTo>
                    <a:pt x="249" y="257"/>
                  </a:lnTo>
                  <a:lnTo>
                    <a:pt x="280" y="257"/>
                  </a:lnTo>
                  <a:lnTo>
                    <a:pt x="287" y="273"/>
                  </a:lnTo>
                  <a:lnTo>
                    <a:pt x="272" y="295"/>
                  </a:lnTo>
                  <a:lnTo>
                    <a:pt x="310" y="288"/>
                  </a:lnTo>
                  <a:lnTo>
                    <a:pt x="318" y="257"/>
                  </a:lnTo>
                  <a:lnTo>
                    <a:pt x="310" y="257"/>
                  </a:lnTo>
                  <a:lnTo>
                    <a:pt x="318" y="250"/>
                  </a:lnTo>
                  <a:lnTo>
                    <a:pt x="318" y="257"/>
                  </a:lnTo>
                  <a:lnTo>
                    <a:pt x="333" y="242"/>
                  </a:lnTo>
                  <a:lnTo>
                    <a:pt x="333"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4" name="Freeform 209"/>
            <p:cNvSpPr>
              <a:spLocks/>
            </p:cNvSpPr>
            <p:nvPr/>
          </p:nvSpPr>
          <p:spPr bwMode="auto">
            <a:xfrm>
              <a:off x="2922" y="2020"/>
              <a:ext cx="333" cy="295"/>
            </a:xfrm>
            <a:custGeom>
              <a:avLst/>
              <a:gdLst>
                <a:gd name="T0" fmla="*/ 333 w 333"/>
                <a:gd name="T1" fmla="*/ 227 h 295"/>
                <a:gd name="T2" fmla="*/ 310 w 333"/>
                <a:gd name="T3" fmla="*/ 204 h 295"/>
                <a:gd name="T4" fmla="*/ 310 w 333"/>
                <a:gd name="T5" fmla="*/ 182 h 295"/>
                <a:gd name="T6" fmla="*/ 265 w 333"/>
                <a:gd name="T7" fmla="*/ 151 h 295"/>
                <a:gd name="T8" fmla="*/ 280 w 333"/>
                <a:gd name="T9" fmla="*/ 106 h 295"/>
                <a:gd name="T10" fmla="*/ 257 w 333"/>
                <a:gd name="T11" fmla="*/ 98 h 295"/>
                <a:gd name="T12" fmla="*/ 249 w 333"/>
                <a:gd name="T13" fmla="*/ 106 h 295"/>
                <a:gd name="T14" fmla="*/ 242 w 333"/>
                <a:gd name="T15" fmla="*/ 83 h 295"/>
                <a:gd name="T16" fmla="*/ 212 w 333"/>
                <a:gd name="T17" fmla="*/ 53 h 295"/>
                <a:gd name="T18" fmla="*/ 204 w 333"/>
                <a:gd name="T19" fmla="*/ 15 h 295"/>
                <a:gd name="T20" fmla="*/ 189 w 333"/>
                <a:gd name="T21" fmla="*/ 0 h 295"/>
                <a:gd name="T22" fmla="*/ 0 w 333"/>
                <a:gd name="T23" fmla="*/ 7 h 295"/>
                <a:gd name="T24" fmla="*/ 22 w 333"/>
                <a:gd name="T25" fmla="*/ 45 h 295"/>
                <a:gd name="T26" fmla="*/ 38 w 333"/>
                <a:gd name="T27" fmla="*/ 53 h 295"/>
                <a:gd name="T28" fmla="*/ 38 w 333"/>
                <a:gd name="T29" fmla="*/ 60 h 295"/>
                <a:gd name="T30" fmla="*/ 30 w 333"/>
                <a:gd name="T31" fmla="*/ 76 h 295"/>
                <a:gd name="T32" fmla="*/ 53 w 333"/>
                <a:gd name="T33" fmla="*/ 98 h 295"/>
                <a:gd name="T34" fmla="*/ 53 w 333"/>
                <a:gd name="T35" fmla="*/ 265 h 295"/>
                <a:gd name="T36" fmla="*/ 249 w 333"/>
                <a:gd name="T37" fmla="*/ 257 h 295"/>
                <a:gd name="T38" fmla="*/ 280 w 333"/>
                <a:gd name="T39" fmla="*/ 257 h 295"/>
                <a:gd name="T40" fmla="*/ 287 w 333"/>
                <a:gd name="T41" fmla="*/ 273 h 295"/>
                <a:gd name="T42" fmla="*/ 272 w 333"/>
                <a:gd name="T43" fmla="*/ 295 h 295"/>
                <a:gd name="T44" fmla="*/ 310 w 333"/>
                <a:gd name="T45" fmla="*/ 288 h 295"/>
                <a:gd name="T46" fmla="*/ 318 w 333"/>
                <a:gd name="T47" fmla="*/ 257 h 295"/>
                <a:gd name="T48" fmla="*/ 310 w 333"/>
                <a:gd name="T49" fmla="*/ 257 h 295"/>
                <a:gd name="T50" fmla="*/ 318 w 333"/>
                <a:gd name="T51" fmla="*/ 250 h 295"/>
                <a:gd name="T52" fmla="*/ 318 w 333"/>
                <a:gd name="T53" fmla="*/ 257 h 295"/>
                <a:gd name="T54" fmla="*/ 333 w 333"/>
                <a:gd name="T55" fmla="*/ 242 h 295"/>
                <a:gd name="T56" fmla="*/ 333 w 333"/>
                <a:gd name="T57" fmla="*/ 227 h 295"/>
                <a:gd name="T58" fmla="*/ 333 w 333"/>
                <a:gd name="T59" fmla="*/ 23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295">
                  <a:moveTo>
                    <a:pt x="333" y="227"/>
                  </a:moveTo>
                  <a:lnTo>
                    <a:pt x="310" y="204"/>
                  </a:lnTo>
                  <a:lnTo>
                    <a:pt x="310" y="182"/>
                  </a:lnTo>
                  <a:lnTo>
                    <a:pt x="265" y="151"/>
                  </a:lnTo>
                  <a:lnTo>
                    <a:pt x="280" y="106"/>
                  </a:lnTo>
                  <a:lnTo>
                    <a:pt x="257" y="98"/>
                  </a:lnTo>
                  <a:lnTo>
                    <a:pt x="249" y="106"/>
                  </a:lnTo>
                  <a:lnTo>
                    <a:pt x="242" y="83"/>
                  </a:lnTo>
                  <a:lnTo>
                    <a:pt x="212" y="53"/>
                  </a:lnTo>
                  <a:lnTo>
                    <a:pt x="204" y="15"/>
                  </a:lnTo>
                  <a:lnTo>
                    <a:pt x="189" y="0"/>
                  </a:lnTo>
                  <a:lnTo>
                    <a:pt x="0" y="7"/>
                  </a:lnTo>
                  <a:lnTo>
                    <a:pt x="22" y="45"/>
                  </a:lnTo>
                  <a:lnTo>
                    <a:pt x="38" y="53"/>
                  </a:lnTo>
                  <a:lnTo>
                    <a:pt x="38" y="60"/>
                  </a:lnTo>
                  <a:lnTo>
                    <a:pt x="30" y="76"/>
                  </a:lnTo>
                  <a:lnTo>
                    <a:pt x="53" y="98"/>
                  </a:lnTo>
                  <a:lnTo>
                    <a:pt x="53" y="265"/>
                  </a:lnTo>
                  <a:lnTo>
                    <a:pt x="249" y="257"/>
                  </a:lnTo>
                  <a:lnTo>
                    <a:pt x="280" y="257"/>
                  </a:lnTo>
                  <a:lnTo>
                    <a:pt x="287" y="273"/>
                  </a:lnTo>
                  <a:lnTo>
                    <a:pt x="272" y="295"/>
                  </a:lnTo>
                  <a:lnTo>
                    <a:pt x="310" y="288"/>
                  </a:lnTo>
                  <a:lnTo>
                    <a:pt x="318" y="257"/>
                  </a:lnTo>
                  <a:lnTo>
                    <a:pt x="310" y="257"/>
                  </a:lnTo>
                  <a:lnTo>
                    <a:pt x="318" y="250"/>
                  </a:lnTo>
                  <a:lnTo>
                    <a:pt x="318" y="257"/>
                  </a:lnTo>
                  <a:lnTo>
                    <a:pt x="333" y="242"/>
                  </a:lnTo>
                  <a:lnTo>
                    <a:pt x="333" y="227"/>
                  </a:lnTo>
                  <a:lnTo>
                    <a:pt x="33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55" name="Freeform 210"/>
            <p:cNvSpPr>
              <a:spLocks/>
            </p:cNvSpPr>
            <p:nvPr/>
          </p:nvSpPr>
          <p:spPr bwMode="auto">
            <a:xfrm>
              <a:off x="2044" y="1398"/>
              <a:ext cx="522" cy="326"/>
            </a:xfrm>
            <a:custGeom>
              <a:avLst/>
              <a:gdLst>
                <a:gd name="T0" fmla="*/ 507 w 522"/>
                <a:gd name="T1" fmla="*/ 273 h 326"/>
                <a:gd name="T2" fmla="*/ 522 w 522"/>
                <a:gd name="T3" fmla="*/ 76 h 326"/>
                <a:gd name="T4" fmla="*/ 212 w 522"/>
                <a:gd name="T5" fmla="*/ 38 h 326"/>
                <a:gd name="T6" fmla="*/ 15 w 522"/>
                <a:gd name="T7" fmla="*/ 0 h 326"/>
                <a:gd name="T8" fmla="*/ 0 w 522"/>
                <a:gd name="T9" fmla="*/ 69 h 326"/>
                <a:gd name="T10" fmla="*/ 7 w 522"/>
                <a:gd name="T11" fmla="*/ 84 h 326"/>
                <a:gd name="T12" fmla="*/ 7 w 522"/>
                <a:gd name="T13" fmla="*/ 99 h 326"/>
                <a:gd name="T14" fmla="*/ 22 w 522"/>
                <a:gd name="T15" fmla="*/ 114 h 326"/>
                <a:gd name="T16" fmla="*/ 38 w 522"/>
                <a:gd name="T17" fmla="*/ 159 h 326"/>
                <a:gd name="T18" fmla="*/ 60 w 522"/>
                <a:gd name="T19" fmla="*/ 159 h 326"/>
                <a:gd name="T20" fmla="*/ 38 w 522"/>
                <a:gd name="T21" fmla="*/ 228 h 326"/>
                <a:gd name="T22" fmla="*/ 45 w 522"/>
                <a:gd name="T23" fmla="*/ 235 h 326"/>
                <a:gd name="T24" fmla="*/ 60 w 522"/>
                <a:gd name="T25" fmla="*/ 228 h 326"/>
                <a:gd name="T26" fmla="*/ 75 w 522"/>
                <a:gd name="T27" fmla="*/ 281 h 326"/>
                <a:gd name="T28" fmla="*/ 91 w 522"/>
                <a:gd name="T29" fmla="*/ 288 h 326"/>
                <a:gd name="T30" fmla="*/ 98 w 522"/>
                <a:gd name="T31" fmla="*/ 319 h 326"/>
                <a:gd name="T32" fmla="*/ 121 w 522"/>
                <a:gd name="T33" fmla="*/ 311 h 326"/>
                <a:gd name="T34" fmla="*/ 159 w 522"/>
                <a:gd name="T35" fmla="*/ 319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2" h="326">
                  <a:moveTo>
                    <a:pt x="507" y="273"/>
                  </a:moveTo>
                  <a:lnTo>
                    <a:pt x="522" y="76"/>
                  </a:lnTo>
                  <a:lnTo>
                    <a:pt x="212" y="38"/>
                  </a:lnTo>
                  <a:lnTo>
                    <a:pt x="15" y="0"/>
                  </a:lnTo>
                  <a:lnTo>
                    <a:pt x="0" y="69"/>
                  </a:lnTo>
                  <a:lnTo>
                    <a:pt x="7" y="84"/>
                  </a:lnTo>
                  <a:lnTo>
                    <a:pt x="7" y="99"/>
                  </a:lnTo>
                  <a:lnTo>
                    <a:pt x="22" y="114"/>
                  </a:lnTo>
                  <a:lnTo>
                    <a:pt x="38" y="159"/>
                  </a:lnTo>
                  <a:lnTo>
                    <a:pt x="60" y="159"/>
                  </a:lnTo>
                  <a:lnTo>
                    <a:pt x="38" y="228"/>
                  </a:lnTo>
                  <a:lnTo>
                    <a:pt x="45" y="235"/>
                  </a:lnTo>
                  <a:lnTo>
                    <a:pt x="60" y="228"/>
                  </a:lnTo>
                  <a:lnTo>
                    <a:pt x="75" y="281"/>
                  </a:lnTo>
                  <a:lnTo>
                    <a:pt x="91" y="288"/>
                  </a:lnTo>
                  <a:lnTo>
                    <a:pt x="98" y="319"/>
                  </a:lnTo>
                  <a:lnTo>
                    <a:pt x="121" y="311"/>
                  </a:lnTo>
                  <a:lnTo>
                    <a:pt x="159" y="319"/>
                  </a:lnTo>
                  <a:lnTo>
                    <a:pt x="166" y="303"/>
                  </a:lnTo>
                  <a:lnTo>
                    <a:pt x="181" y="326"/>
                  </a:lnTo>
                  <a:lnTo>
                    <a:pt x="181" y="288"/>
                  </a:lnTo>
                  <a:lnTo>
                    <a:pt x="499" y="326"/>
                  </a:lnTo>
                  <a:lnTo>
                    <a:pt x="507" y="27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6" name="Freeform 211"/>
            <p:cNvSpPr>
              <a:spLocks/>
            </p:cNvSpPr>
            <p:nvPr/>
          </p:nvSpPr>
          <p:spPr bwMode="auto">
            <a:xfrm>
              <a:off x="2044" y="1398"/>
              <a:ext cx="522" cy="326"/>
            </a:xfrm>
            <a:custGeom>
              <a:avLst/>
              <a:gdLst>
                <a:gd name="T0" fmla="*/ 507 w 522"/>
                <a:gd name="T1" fmla="*/ 273 h 326"/>
                <a:gd name="T2" fmla="*/ 522 w 522"/>
                <a:gd name="T3" fmla="*/ 76 h 326"/>
                <a:gd name="T4" fmla="*/ 212 w 522"/>
                <a:gd name="T5" fmla="*/ 38 h 326"/>
                <a:gd name="T6" fmla="*/ 15 w 522"/>
                <a:gd name="T7" fmla="*/ 0 h 326"/>
                <a:gd name="T8" fmla="*/ 0 w 522"/>
                <a:gd name="T9" fmla="*/ 69 h 326"/>
                <a:gd name="T10" fmla="*/ 7 w 522"/>
                <a:gd name="T11" fmla="*/ 84 h 326"/>
                <a:gd name="T12" fmla="*/ 7 w 522"/>
                <a:gd name="T13" fmla="*/ 99 h 326"/>
                <a:gd name="T14" fmla="*/ 22 w 522"/>
                <a:gd name="T15" fmla="*/ 114 h 326"/>
                <a:gd name="T16" fmla="*/ 38 w 522"/>
                <a:gd name="T17" fmla="*/ 159 h 326"/>
                <a:gd name="T18" fmla="*/ 60 w 522"/>
                <a:gd name="T19" fmla="*/ 159 h 326"/>
                <a:gd name="T20" fmla="*/ 38 w 522"/>
                <a:gd name="T21" fmla="*/ 228 h 326"/>
                <a:gd name="T22" fmla="*/ 45 w 522"/>
                <a:gd name="T23" fmla="*/ 235 h 326"/>
                <a:gd name="T24" fmla="*/ 60 w 522"/>
                <a:gd name="T25" fmla="*/ 228 h 326"/>
                <a:gd name="T26" fmla="*/ 75 w 522"/>
                <a:gd name="T27" fmla="*/ 281 h 326"/>
                <a:gd name="T28" fmla="*/ 91 w 522"/>
                <a:gd name="T29" fmla="*/ 288 h 326"/>
                <a:gd name="T30" fmla="*/ 98 w 522"/>
                <a:gd name="T31" fmla="*/ 319 h 326"/>
                <a:gd name="T32" fmla="*/ 121 w 522"/>
                <a:gd name="T33" fmla="*/ 311 h 326"/>
                <a:gd name="T34" fmla="*/ 159 w 522"/>
                <a:gd name="T35" fmla="*/ 319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 name="T46" fmla="*/ 507 w 522"/>
                <a:gd name="T47" fmla="*/ 28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2" h="326">
                  <a:moveTo>
                    <a:pt x="507" y="273"/>
                  </a:moveTo>
                  <a:lnTo>
                    <a:pt x="522" y="76"/>
                  </a:lnTo>
                  <a:lnTo>
                    <a:pt x="212" y="38"/>
                  </a:lnTo>
                  <a:lnTo>
                    <a:pt x="15" y="0"/>
                  </a:lnTo>
                  <a:lnTo>
                    <a:pt x="0" y="69"/>
                  </a:lnTo>
                  <a:lnTo>
                    <a:pt x="7" y="84"/>
                  </a:lnTo>
                  <a:lnTo>
                    <a:pt x="7" y="99"/>
                  </a:lnTo>
                  <a:lnTo>
                    <a:pt x="22" y="114"/>
                  </a:lnTo>
                  <a:lnTo>
                    <a:pt x="38" y="159"/>
                  </a:lnTo>
                  <a:lnTo>
                    <a:pt x="60" y="159"/>
                  </a:lnTo>
                  <a:lnTo>
                    <a:pt x="38" y="228"/>
                  </a:lnTo>
                  <a:lnTo>
                    <a:pt x="45" y="235"/>
                  </a:lnTo>
                  <a:lnTo>
                    <a:pt x="60" y="228"/>
                  </a:lnTo>
                  <a:lnTo>
                    <a:pt x="75" y="281"/>
                  </a:lnTo>
                  <a:lnTo>
                    <a:pt x="91" y="288"/>
                  </a:lnTo>
                  <a:lnTo>
                    <a:pt x="98" y="319"/>
                  </a:lnTo>
                  <a:lnTo>
                    <a:pt x="121" y="311"/>
                  </a:lnTo>
                  <a:lnTo>
                    <a:pt x="159" y="319"/>
                  </a:lnTo>
                  <a:lnTo>
                    <a:pt x="166" y="303"/>
                  </a:lnTo>
                  <a:lnTo>
                    <a:pt x="181" y="326"/>
                  </a:lnTo>
                  <a:lnTo>
                    <a:pt x="181" y="288"/>
                  </a:lnTo>
                  <a:lnTo>
                    <a:pt x="499" y="326"/>
                  </a:lnTo>
                  <a:lnTo>
                    <a:pt x="507" y="273"/>
                  </a:lnTo>
                  <a:lnTo>
                    <a:pt x="507" y="2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57" name="Freeform 212"/>
            <p:cNvSpPr>
              <a:spLocks/>
            </p:cNvSpPr>
            <p:nvPr/>
          </p:nvSpPr>
          <p:spPr bwMode="auto">
            <a:xfrm>
              <a:off x="2521" y="1853"/>
              <a:ext cx="423" cy="212"/>
            </a:xfrm>
            <a:custGeom>
              <a:avLst/>
              <a:gdLst>
                <a:gd name="T0" fmla="*/ 423 w 423"/>
                <a:gd name="T1" fmla="*/ 212 h 212"/>
                <a:gd name="T2" fmla="*/ 90 w 423"/>
                <a:gd name="T3" fmla="*/ 197 h 212"/>
                <a:gd name="T4" fmla="*/ 98 w 423"/>
                <a:gd name="T5" fmla="*/ 136 h 212"/>
                <a:gd name="T6" fmla="*/ 0 w 423"/>
                <a:gd name="T7" fmla="*/ 129 h 212"/>
                <a:gd name="T8" fmla="*/ 15 w 423"/>
                <a:gd name="T9" fmla="*/ 0 h 212"/>
                <a:gd name="T10" fmla="*/ 272 w 423"/>
                <a:gd name="T11" fmla="*/ 15 h 212"/>
                <a:gd name="T12" fmla="*/ 295 w 423"/>
                <a:gd name="T13" fmla="*/ 30 h 212"/>
                <a:gd name="T14" fmla="*/ 333 w 423"/>
                <a:gd name="T15" fmla="*/ 30 h 212"/>
                <a:gd name="T16" fmla="*/ 363 w 423"/>
                <a:gd name="T17" fmla="*/ 53 h 212"/>
                <a:gd name="T18" fmla="*/ 386 w 423"/>
                <a:gd name="T19" fmla="*/ 114 h 212"/>
                <a:gd name="T20" fmla="*/ 393 w 423"/>
                <a:gd name="T21" fmla="*/ 114 h 212"/>
                <a:gd name="T22" fmla="*/ 401 w 423"/>
                <a:gd name="T23" fmla="*/ 174 h 212"/>
                <a:gd name="T24" fmla="*/ 423 w 423"/>
                <a:gd name="T2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212">
                  <a:moveTo>
                    <a:pt x="423" y="212"/>
                  </a:moveTo>
                  <a:lnTo>
                    <a:pt x="90" y="197"/>
                  </a:lnTo>
                  <a:lnTo>
                    <a:pt x="98" y="136"/>
                  </a:lnTo>
                  <a:lnTo>
                    <a:pt x="0" y="129"/>
                  </a:lnTo>
                  <a:lnTo>
                    <a:pt x="15" y="0"/>
                  </a:lnTo>
                  <a:lnTo>
                    <a:pt x="272" y="15"/>
                  </a:lnTo>
                  <a:lnTo>
                    <a:pt x="295" y="30"/>
                  </a:lnTo>
                  <a:lnTo>
                    <a:pt x="333" y="30"/>
                  </a:lnTo>
                  <a:lnTo>
                    <a:pt x="363" y="53"/>
                  </a:lnTo>
                  <a:lnTo>
                    <a:pt x="386" y="114"/>
                  </a:lnTo>
                  <a:lnTo>
                    <a:pt x="393" y="114"/>
                  </a:lnTo>
                  <a:lnTo>
                    <a:pt x="401" y="174"/>
                  </a:lnTo>
                  <a:lnTo>
                    <a:pt x="423" y="212"/>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8" name="Freeform 213"/>
            <p:cNvSpPr>
              <a:spLocks/>
            </p:cNvSpPr>
            <p:nvPr/>
          </p:nvSpPr>
          <p:spPr bwMode="auto">
            <a:xfrm>
              <a:off x="2521" y="1853"/>
              <a:ext cx="423" cy="220"/>
            </a:xfrm>
            <a:custGeom>
              <a:avLst/>
              <a:gdLst>
                <a:gd name="T0" fmla="*/ 423 w 423"/>
                <a:gd name="T1" fmla="*/ 212 h 220"/>
                <a:gd name="T2" fmla="*/ 90 w 423"/>
                <a:gd name="T3" fmla="*/ 197 h 220"/>
                <a:gd name="T4" fmla="*/ 98 w 423"/>
                <a:gd name="T5" fmla="*/ 136 h 220"/>
                <a:gd name="T6" fmla="*/ 0 w 423"/>
                <a:gd name="T7" fmla="*/ 129 h 220"/>
                <a:gd name="T8" fmla="*/ 15 w 423"/>
                <a:gd name="T9" fmla="*/ 0 h 220"/>
                <a:gd name="T10" fmla="*/ 272 w 423"/>
                <a:gd name="T11" fmla="*/ 15 h 220"/>
                <a:gd name="T12" fmla="*/ 295 w 423"/>
                <a:gd name="T13" fmla="*/ 30 h 220"/>
                <a:gd name="T14" fmla="*/ 333 w 423"/>
                <a:gd name="T15" fmla="*/ 30 h 220"/>
                <a:gd name="T16" fmla="*/ 363 w 423"/>
                <a:gd name="T17" fmla="*/ 53 h 220"/>
                <a:gd name="T18" fmla="*/ 386 w 423"/>
                <a:gd name="T19" fmla="*/ 114 h 220"/>
                <a:gd name="T20" fmla="*/ 393 w 423"/>
                <a:gd name="T21" fmla="*/ 114 h 220"/>
                <a:gd name="T22" fmla="*/ 401 w 423"/>
                <a:gd name="T23" fmla="*/ 174 h 220"/>
                <a:gd name="T24" fmla="*/ 423 w 423"/>
                <a:gd name="T25" fmla="*/ 212 h 220"/>
                <a:gd name="T26" fmla="*/ 423 w 423"/>
                <a:gd name="T2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3" h="220">
                  <a:moveTo>
                    <a:pt x="423" y="212"/>
                  </a:moveTo>
                  <a:lnTo>
                    <a:pt x="90" y="197"/>
                  </a:lnTo>
                  <a:lnTo>
                    <a:pt x="98" y="136"/>
                  </a:lnTo>
                  <a:lnTo>
                    <a:pt x="0" y="129"/>
                  </a:lnTo>
                  <a:lnTo>
                    <a:pt x="15" y="0"/>
                  </a:lnTo>
                  <a:lnTo>
                    <a:pt x="272" y="15"/>
                  </a:lnTo>
                  <a:lnTo>
                    <a:pt x="295" y="30"/>
                  </a:lnTo>
                  <a:lnTo>
                    <a:pt x="333" y="30"/>
                  </a:lnTo>
                  <a:lnTo>
                    <a:pt x="363" y="53"/>
                  </a:lnTo>
                  <a:lnTo>
                    <a:pt x="386" y="114"/>
                  </a:lnTo>
                  <a:lnTo>
                    <a:pt x="393" y="114"/>
                  </a:lnTo>
                  <a:lnTo>
                    <a:pt x="401" y="174"/>
                  </a:lnTo>
                  <a:lnTo>
                    <a:pt x="423" y="212"/>
                  </a:lnTo>
                  <a:lnTo>
                    <a:pt x="42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59" name="Freeform 214"/>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1 h 493"/>
                <a:gd name="T16" fmla="*/ 326 w 326"/>
                <a:gd name="T17" fmla="*/ 61 h 493"/>
                <a:gd name="T18" fmla="*/ 265 w 326"/>
                <a:gd name="T19" fmla="*/ 37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493">
                  <a:moveTo>
                    <a:pt x="265" y="379"/>
                  </a:moveTo>
                  <a:lnTo>
                    <a:pt x="250" y="440"/>
                  </a:lnTo>
                  <a:lnTo>
                    <a:pt x="235" y="425"/>
                  </a:lnTo>
                  <a:lnTo>
                    <a:pt x="220" y="425"/>
                  </a:lnTo>
                  <a:lnTo>
                    <a:pt x="212" y="493"/>
                  </a:lnTo>
                  <a:lnTo>
                    <a:pt x="0" y="182"/>
                  </a:lnTo>
                  <a:lnTo>
                    <a:pt x="53" y="0"/>
                  </a:lnTo>
                  <a:lnTo>
                    <a:pt x="190" y="31"/>
                  </a:lnTo>
                  <a:lnTo>
                    <a:pt x="326" y="61"/>
                  </a:lnTo>
                  <a:lnTo>
                    <a:pt x="265" y="37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0" name="Freeform 215"/>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1 h 493"/>
                <a:gd name="T16" fmla="*/ 326 w 326"/>
                <a:gd name="T17" fmla="*/ 61 h 493"/>
                <a:gd name="T18" fmla="*/ 265 w 326"/>
                <a:gd name="T19" fmla="*/ 379 h 493"/>
                <a:gd name="T20" fmla="*/ 265 w 326"/>
                <a:gd name="T21" fmla="*/ 38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6" h="493">
                  <a:moveTo>
                    <a:pt x="265" y="379"/>
                  </a:moveTo>
                  <a:lnTo>
                    <a:pt x="250" y="440"/>
                  </a:lnTo>
                  <a:lnTo>
                    <a:pt x="235" y="425"/>
                  </a:lnTo>
                  <a:lnTo>
                    <a:pt x="220" y="425"/>
                  </a:lnTo>
                  <a:lnTo>
                    <a:pt x="212" y="493"/>
                  </a:lnTo>
                  <a:lnTo>
                    <a:pt x="0" y="182"/>
                  </a:lnTo>
                  <a:lnTo>
                    <a:pt x="53" y="0"/>
                  </a:lnTo>
                  <a:lnTo>
                    <a:pt x="190" y="31"/>
                  </a:lnTo>
                  <a:lnTo>
                    <a:pt x="326" y="61"/>
                  </a:lnTo>
                  <a:lnTo>
                    <a:pt x="265" y="379"/>
                  </a:lnTo>
                  <a:lnTo>
                    <a:pt x="265" y="3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61" name="Freeform 216"/>
            <p:cNvSpPr>
              <a:spLocks/>
            </p:cNvSpPr>
            <p:nvPr/>
          </p:nvSpPr>
          <p:spPr bwMode="auto">
            <a:xfrm>
              <a:off x="3989" y="1580"/>
              <a:ext cx="83" cy="175"/>
            </a:xfrm>
            <a:custGeom>
              <a:avLst/>
              <a:gdLst>
                <a:gd name="T0" fmla="*/ 68 w 83"/>
                <a:gd name="T1" fmla="*/ 114 h 175"/>
                <a:gd name="T2" fmla="*/ 30 w 83"/>
                <a:gd name="T3" fmla="*/ 0 h 175"/>
                <a:gd name="T4" fmla="*/ 15 w 83"/>
                <a:gd name="T5" fmla="*/ 8 h 175"/>
                <a:gd name="T6" fmla="*/ 15 w 83"/>
                <a:gd name="T7" fmla="*/ 23 h 175"/>
                <a:gd name="T8" fmla="*/ 23 w 83"/>
                <a:gd name="T9" fmla="*/ 53 h 175"/>
                <a:gd name="T10" fmla="*/ 7 w 83"/>
                <a:gd name="T11" fmla="*/ 68 h 175"/>
                <a:gd name="T12" fmla="*/ 0 w 83"/>
                <a:gd name="T13" fmla="*/ 121 h 175"/>
                <a:gd name="T14" fmla="*/ 7 w 83"/>
                <a:gd name="T15" fmla="*/ 175 h 175"/>
                <a:gd name="T16" fmla="*/ 60 w 83"/>
                <a:gd name="T17" fmla="*/ 167 h 175"/>
                <a:gd name="T18" fmla="*/ 83 w 83"/>
                <a:gd name="T19" fmla="*/ 144 h 175"/>
                <a:gd name="T20" fmla="*/ 83 w 83"/>
                <a:gd name="T21" fmla="*/ 137 h 175"/>
                <a:gd name="T22" fmla="*/ 68 w 83"/>
                <a:gd name="T23" fmla="*/ 11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5">
                  <a:moveTo>
                    <a:pt x="68" y="114"/>
                  </a:moveTo>
                  <a:lnTo>
                    <a:pt x="30" y="0"/>
                  </a:lnTo>
                  <a:lnTo>
                    <a:pt x="15" y="8"/>
                  </a:lnTo>
                  <a:lnTo>
                    <a:pt x="15" y="23"/>
                  </a:lnTo>
                  <a:lnTo>
                    <a:pt x="23" y="53"/>
                  </a:lnTo>
                  <a:lnTo>
                    <a:pt x="7" y="68"/>
                  </a:lnTo>
                  <a:lnTo>
                    <a:pt x="0" y="121"/>
                  </a:lnTo>
                  <a:lnTo>
                    <a:pt x="7" y="175"/>
                  </a:lnTo>
                  <a:lnTo>
                    <a:pt x="60" y="167"/>
                  </a:lnTo>
                  <a:lnTo>
                    <a:pt x="83" y="144"/>
                  </a:lnTo>
                  <a:lnTo>
                    <a:pt x="83" y="137"/>
                  </a:lnTo>
                  <a:lnTo>
                    <a:pt x="68" y="11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2" name="Freeform 217"/>
            <p:cNvSpPr>
              <a:spLocks/>
            </p:cNvSpPr>
            <p:nvPr/>
          </p:nvSpPr>
          <p:spPr bwMode="auto">
            <a:xfrm>
              <a:off x="3989" y="1580"/>
              <a:ext cx="83" cy="175"/>
            </a:xfrm>
            <a:custGeom>
              <a:avLst/>
              <a:gdLst>
                <a:gd name="T0" fmla="*/ 68 w 83"/>
                <a:gd name="T1" fmla="*/ 114 h 175"/>
                <a:gd name="T2" fmla="*/ 30 w 83"/>
                <a:gd name="T3" fmla="*/ 0 h 175"/>
                <a:gd name="T4" fmla="*/ 15 w 83"/>
                <a:gd name="T5" fmla="*/ 8 h 175"/>
                <a:gd name="T6" fmla="*/ 15 w 83"/>
                <a:gd name="T7" fmla="*/ 23 h 175"/>
                <a:gd name="T8" fmla="*/ 23 w 83"/>
                <a:gd name="T9" fmla="*/ 53 h 175"/>
                <a:gd name="T10" fmla="*/ 7 w 83"/>
                <a:gd name="T11" fmla="*/ 68 h 175"/>
                <a:gd name="T12" fmla="*/ 0 w 83"/>
                <a:gd name="T13" fmla="*/ 121 h 175"/>
                <a:gd name="T14" fmla="*/ 7 w 83"/>
                <a:gd name="T15" fmla="*/ 175 h 175"/>
                <a:gd name="T16" fmla="*/ 60 w 83"/>
                <a:gd name="T17" fmla="*/ 167 h 175"/>
                <a:gd name="T18" fmla="*/ 83 w 83"/>
                <a:gd name="T19" fmla="*/ 144 h 175"/>
                <a:gd name="T20" fmla="*/ 83 w 83"/>
                <a:gd name="T21" fmla="*/ 137 h 175"/>
                <a:gd name="T22" fmla="*/ 68 w 83"/>
                <a:gd name="T23" fmla="*/ 114 h 175"/>
                <a:gd name="T24" fmla="*/ 68 w 83"/>
                <a:gd name="T25" fmla="*/ 12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5">
                  <a:moveTo>
                    <a:pt x="68" y="114"/>
                  </a:moveTo>
                  <a:lnTo>
                    <a:pt x="30" y="0"/>
                  </a:lnTo>
                  <a:lnTo>
                    <a:pt x="15" y="8"/>
                  </a:lnTo>
                  <a:lnTo>
                    <a:pt x="15" y="23"/>
                  </a:lnTo>
                  <a:lnTo>
                    <a:pt x="23" y="53"/>
                  </a:lnTo>
                  <a:lnTo>
                    <a:pt x="7" y="68"/>
                  </a:lnTo>
                  <a:lnTo>
                    <a:pt x="0" y="121"/>
                  </a:lnTo>
                  <a:lnTo>
                    <a:pt x="7" y="175"/>
                  </a:lnTo>
                  <a:lnTo>
                    <a:pt x="60" y="167"/>
                  </a:lnTo>
                  <a:lnTo>
                    <a:pt x="83" y="144"/>
                  </a:lnTo>
                  <a:lnTo>
                    <a:pt x="83" y="137"/>
                  </a:lnTo>
                  <a:lnTo>
                    <a:pt x="68" y="114"/>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63" name="Freeform 218"/>
            <p:cNvSpPr>
              <a:spLocks/>
            </p:cNvSpPr>
            <p:nvPr/>
          </p:nvSpPr>
          <p:spPr bwMode="auto">
            <a:xfrm>
              <a:off x="3898" y="1868"/>
              <a:ext cx="68" cy="152"/>
            </a:xfrm>
            <a:custGeom>
              <a:avLst/>
              <a:gdLst>
                <a:gd name="T0" fmla="*/ 61 w 68"/>
                <a:gd name="T1" fmla="*/ 15 h 152"/>
                <a:gd name="T2" fmla="*/ 53 w 68"/>
                <a:gd name="T3" fmla="*/ 46 h 152"/>
                <a:gd name="T4" fmla="*/ 68 w 68"/>
                <a:gd name="T5" fmla="*/ 46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7 h 152"/>
                <a:gd name="T18" fmla="*/ 8 w 68"/>
                <a:gd name="T19" fmla="*/ 121 h 152"/>
                <a:gd name="T20" fmla="*/ 8 w 68"/>
                <a:gd name="T21" fmla="*/ 99 h 152"/>
                <a:gd name="T22" fmla="*/ 38 w 68"/>
                <a:gd name="T23" fmla="*/ 76 h 152"/>
                <a:gd name="T24" fmla="*/ 8 w 68"/>
                <a:gd name="T25" fmla="*/ 46 h 152"/>
                <a:gd name="T26" fmla="*/ 0 w 68"/>
                <a:gd name="T27" fmla="*/ 23 h 152"/>
                <a:gd name="T28" fmla="*/ 15 w 68"/>
                <a:gd name="T29" fmla="*/ 0 h 152"/>
                <a:gd name="T30" fmla="*/ 61 w 68"/>
                <a:gd name="T31" fmla="*/ 8 h 152"/>
                <a:gd name="T32" fmla="*/ 61 w 68"/>
                <a:gd name="T33"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52">
                  <a:moveTo>
                    <a:pt x="61" y="15"/>
                  </a:moveTo>
                  <a:lnTo>
                    <a:pt x="53" y="46"/>
                  </a:lnTo>
                  <a:lnTo>
                    <a:pt x="68" y="46"/>
                  </a:lnTo>
                  <a:lnTo>
                    <a:pt x="68" y="91"/>
                  </a:lnTo>
                  <a:lnTo>
                    <a:pt x="68" y="68"/>
                  </a:lnTo>
                  <a:lnTo>
                    <a:pt x="68" y="91"/>
                  </a:lnTo>
                  <a:lnTo>
                    <a:pt x="45" y="144"/>
                  </a:lnTo>
                  <a:lnTo>
                    <a:pt x="38" y="152"/>
                  </a:lnTo>
                  <a:lnTo>
                    <a:pt x="38" y="137"/>
                  </a:lnTo>
                  <a:lnTo>
                    <a:pt x="8" y="121"/>
                  </a:lnTo>
                  <a:lnTo>
                    <a:pt x="8" y="99"/>
                  </a:lnTo>
                  <a:lnTo>
                    <a:pt x="38" y="76"/>
                  </a:lnTo>
                  <a:lnTo>
                    <a:pt x="8" y="46"/>
                  </a:lnTo>
                  <a:lnTo>
                    <a:pt x="0" y="23"/>
                  </a:lnTo>
                  <a:lnTo>
                    <a:pt x="15" y="0"/>
                  </a:lnTo>
                  <a:lnTo>
                    <a:pt x="61" y="8"/>
                  </a:lnTo>
                  <a:lnTo>
                    <a:pt x="61"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4" name="Freeform 219"/>
            <p:cNvSpPr>
              <a:spLocks/>
            </p:cNvSpPr>
            <p:nvPr/>
          </p:nvSpPr>
          <p:spPr bwMode="auto">
            <a:xfrm>
              <a:off x="3898" y="1868"/>
              <a:ext cx="68" cy="152"/>
            </a:xfrm>
            <a:custGeom>
              <a:avLst/>
              <a:gdLst>
                <a:gd name="T0" fmla="*/ 61 w 68"/>
                <a:gd name="T1" fmla="*/ 15 h 152"/>
                <a:gd name="T2" fmla="*/ 53 w 68"/>
                <a:gd name="T3" fmla="*/ 46 h 152"/>
                <a:gd name="T4" fmla="*/ 68 w 68"/>
                <a:gd name="T5" fmla="*/ 46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7 h 152"/>
                <a:gd name="T18" fmla="*/ 8 w 68"/>
                <a:gd name="T19" fmla="*/ 121 h 152"/>
                <a:gd name="T20" fmla="*/ 8 w 68"/>
                <a:gd name="T21" fmla="*/ 99 h 152"/>
                <a:gd name="T22" fmla="*/ 38 w 68"/>
                <a:gd name="T23" fmla="*/ 76 h 152"/>
                <a:gd name="T24" fmla="*/ 8 w 68"/>
                <a:gd name="T25" fmla="*/ 46 h 152"/>
                <a:gd name="T26" fmla="*/ 0 w 68"/>
                <a:gd name="T27" fmla="*/ 23 h 152"/>
                <a:gd name="T28" fmla="*/ 15 w 68"/>
                <a:gd name="T29" fmla="*/ 0 h 152"/>
                <a:gd name="T30" fmla="*/ 61 w 68"/>
                <a:gd name="T31" fmla="*/ 8 h 152"/>
                <a:gd name="T32" fmla="*/ 61 w 68"/>
                <a:gd name="T33" fmla="*/ 15 h 152"/>
                <a:gd name="T34" fmla="*/ 61 w 68"/>
                <a:gd name="T35"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52">
                  <a:moveTo>
                    <a:pt x="61" y="15"/>
                  </a:moveTo>
                  <a:lnTo>
                    <a:pt x="53" y="46"/>
                  </a:lnTo>
                  <a:lnTo>
                    <a:pt x="68" y="46"/>
                  </a:lnTo>
                  <a:lnTo>
                    <a:pt x="68" y="91"/>
                  </a:lnTo>
                  <a:lnTo>
                    <a:pt x="68" y="68"/>
                  </a:lnTo>
                  <a:lnTo>
                    <a:pt x="68" y="91"/>
                  </a:lnTo>
                  <a:lnTo>
                    <a:pt x="45" y="144"/>
                  </a:lnTo>
                  <a:lnTo>
                    <a:pt x="38" y="152"/>
                  </a:lnTo>
                  <a:lnTo>
                    <a:pt x="38" y="137"/>
                  </a:lnTo>
                  <a:lnTo>
                    <a:pt x="8" y="121"/>
                  </a:lnTo>
                  <a:lnTo>
                    <a:pt x="8" y="99"/>
                  </a:lnTo>
                  <a:lnTo>
                    <a:pt x="38" y="76"/>
                  </a:lnTo>
                  <a:lnTo>
                    <a:pt x="8" y="46"/>
                  </a:lnTo>
                  <a:lnTo>
                    <a:pt x="0" y="23"/>
                  </a:lnTo>
                  <a:lnTo>
                    <a:pt x="15" y="0"/>
                  </a:lnTo>
                  <a:lnTo>
                    <a:pt x="61" y="8"/>
                  </a:lnTo>
                  <a:lnTo>
                    <a:pt x="61" y="15"/>
                  </a:lnTo>
                  <a:lnTo>
                    <a:pt x="61"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65" name="Freeform 220"/>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6 w 356"/>
                <a:gd name="T7" fmla="*/ 364 h 364"/>
                <a:gd name="T8" fmla="*/ 53 w 356"/>
                <a:gd name="T9" fmla="*/ 341 h 364"/>
                <a:gd name="T10" fmla="*/ 144 w 356"/>
                <a:gd name="T11" fmla="*/ 349 h 364"/>
                <a:gd name="T12" fmla="*/ 136 w 356"/>
                <a:gd name="T13" fmla="*/ 334 h 364"/>
                <a:gd name="T14" fmla="*/ 333 w 356"/>
                <a:gd name="T15" fmla="*/ 349 h 364"/>
                <a:gd name="T16" fmla="*/ 356 w 356"/>
                <a:gd name="T17" fmla="*/ 68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64"/>
                  </a:lnTo>
                  <a:lnTo>
                    <a:pt x="46" y="364"/>
                  </a:lnTo>
                  <a:lnTo>
                    <a:pt x="53" y="341"/>
                  </a:lnTo>
                  <a:lnTo>
                    <a:pt x="144" y="349"/>
                  </a:lnTo>
                  <a:lnTo>
                    <a:pt x="136" y="334"/>
                  </a:lnTo>
                  <a:lnTo>
                    <a:pt x="333" y="349"/>
                  </a:lnTo>
                  <a:lnTo>
                    <a:pt x="356" y="68"/>
                  </a:lnTo>
                  <a:lnTo>
                    <a:pt x="356"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6" name="Freeform 221"/>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6 w 356"/>
                <a:gd name="T7" fmla="*/ 364 h 364"/>
                <a:gd name="T8" fmla="*/ 53 w 356"/>
                <a:gd name="T9" fmla="*/ 341 h 364"/>
                <a:gd name="T10" fmla="*/ 144 w 356"/>
                <a:gd name="T11" fmla="*/ 349 h 364"/>
                <a:gd name="T12" fmla="*/ 136 w 356"/>
                <a:gd name="T13" fmla="*/ 334 h 364"/>
                <a:gd name="T14" fmla="*/ 333 w 356"/>
                <a:gd name="T15" fmla="*/ 349 h 364"/>
                <a:gd name="T16" fmla="*/ 356 w 356"/>
                <a:gd name="T17" fmla="*/ 68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64"/>
                  </a:lnTo>
                  <a:lnTo>
                    <a:pt x="46" y="364"/>
                  </a:lnTo>
                  <a:lnTo>
                    <a:pt x="53" y="341"/>
                  </a:lnTo>
                  <a:lnTo>
                    <a:pt x="144" y="349"/>
                  </a:lnTo>
                  <a:lnTo>
                    <a:pt x="136" y="334"/>
                  </a:lnTo>
                  <a:lnTo>
                    <a:pt x="333" y="349"/>
                  </a:lnTo>
                  <a:lnTo>
                    <a:pt x="356" y="68"/>
                  </a:lnTo>
                  <a:lnTo>
                    <a:pt x="356" y="31"/>
                  </a:lnTo>
                  <a:lnTo>
                    <a:pt x="35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67" name="Freeform 222"/>
            <p:cNvSpPr>
              <a:spLocks/>
            </p:cNvSpPr>
            <p:nvPr/>
          </p:nvSpPr>
          <p:spPr bwMode="auto">
            <a:xfrm>
              <a:off x="3671" y="1626"/>
              <a:ext cx="303" cy="273"/>
            </a:xfrm>
            <a:custGeom>
              <a:avLst/>
              <a:gdLst>
                <a:gd name="T0" fmla="*/ 295 w 303"/>
                <a:gd name="T1" fmla="*/ 136 h 273"/>
                <a:gd name="T2" fmla="*/ 295 w 303"/>
                <a:gd name="T3" fmla="*/ 182 h 273"/>
                <a:gd name="T4" fmla="*/ 303 w 303"/>
                <a:gd name="T5" fmla="*/ 235 h 273"/>
                <a:gd name="T6" fmla="*/ 295 w 303"/>
                <a:gd name="T7" fmla="*/ 242 h 273"/>
                <a:gd name="T8" fmla="*/ 303 w 303"/>
                <a:gd name="T9" fmla="*/ 250 h 273"/>
                <a:gd name="T10" fmla="*/ 288 w 303"/>
                <a:gd name="T11" fmla="*/ 273 h 273"/>
                <a:gd name="T12" fmla="*/ 288 w 303"/>
                <a:gd name="T13" fmla="*/ 250 h 273"/>
                <a:gd name="T14" fmla="*/ 242 w 303"/>
                <a:gd name="T15" fmla="*/ 242 h 273"/>
                <a:gd name="T16" fmla="*/ 227 w 303"/>
                <a:gd name="T17" fmla="*/ 235 h 273"/>
                <a:gd name="T18" fmla="*/ 219 w 303"/>
                <a:gd name="T19" fmla="*/ 212 h 273"/>
                <a:gd name="T20" fmla="*/ 204 w 303"/>
                <a:gd name="T21" fmla="*/ 204 h 273"/>
                <a:gd name="T22" fmla="*/ 0 w 303"/>
                <a:gd name="T23" fmla="*/ 242 h 273"/>
                <a:gd name="T24" fmla="*/ 0 w 303"/>
                <a:gd name="T25" fmla="*/ 227 h 273"/>
                <a:gd name="T26" fmla="*/ 38 w 303"/>
                <a:gd name="T27" fmla="*/ 189 h 273"/>
                <a:gd name="T28" fmla="*/ 23 w 303"/>
                <a:gd name="T29" fmla="*/ 159 h 273"/>
                <a:gd name="T30" fmla="*/ 45 w 303"/>
                <a:gd name="T31" fmla="*/ 151 h 273"/>
                <a:gd name="T32" fmla="*/ 113 w 303"/>
                <a:gd name="T33" fmla="*/ 144 h 273"/>
                <a:gd name="T34" fmla="*/ 144 w 303"/>
                <a:gd name="T35" fmla="*/ 121 h 273"/>
                <a:gd name="T36" fmla="*/ 136 w 303"/>
                <a:gd name="T37" fmla="*/ 98 h 273"/>
                <a:gd name="T38" fmla="*/ 151 w 303"/>
                <a:gd name="T39" fmla="*/ 91 h 273"/>
                <a:gd name="T40" fmla="*/ 144 w 303"/>
                <a:gd name="T41" fmla="*/ 83 h 273"/>
                <a:gd name="T42" fmla="*/ 136 w 303"/>
                <a:gd name="T43" fmla="*/ 91 h 273"/>
                <a:gd name="T44" fmla="*/ 136 w 303"/>
                <a:gd name="T45" fmla="*/ 83 h 273"/>
                <a:gd name="T46" fmla="*/ 182 w 303"/>
                <a:gd name="T47" fmla="*/ 15 h 273"/>
                <a:gd name="T48" fmla="*/ 257 w 303"/>
                <a:gd name="T49" fmla="*/ 0 h 273"/>
                <a:gd name="T50" fmla="*/ 272 w 303"/>
                <a:gd name="T51" fmla="*/ 75 h 273"/>
                <a:gd name="T52" fmla="*/ 295 w 303"/>
                <a:gd name="T53"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73">
                  <a:moveTo>
                    <a:pt x="295" y="136"/>
                  </a:moveTo>
                  <a:lnTo>
                    <a:pt x="295" y="182"/>
                  </a:lnTo>
                  <a:lnTo>
                    <a:pt x="303" y="235"/>
                  </a:lnTo>
                  <a:lnTo>
                    <a:pt x="295" y="242"/>
                  </a:lnTo>
                  <a:lnTo>
                    <a:pt x="303" y="250"/>
                  </a:lnTo>
                  <a:lnTo>
                    <a:pt x="288" y="273"/>
                  </a:lnTo>
                  <a:lnTo>
                    <a:pt x="288" y="250"/>
                  </a:lnTo>
                  <a:lnTo>
                    <a:pt x="242" y="242"/>
                  </a:lnTo>
                  <a:lnTo>
                    <a:pt x="227" y="235"/>
                  </a:lnTo>
                  <a:lnTo>
                    <a:pt x="219" y="212"/>
                  </a:lnTo>
                  <a:lnTo>
                    <a:pt x="204" y="204"/>
                  </a:lnTo>
                  <a:lnTo>
                    <a:pt x="0" y="242"/>
                  </a:lnTo>
                  <a:lnTo>
                    <a:pt x="0" y="227"/>
                  </a:lnTo>
                  <a:lnTo>
                    <a:pt x="38" y="189"/>
                  </a:lnTo>
                  <a:lnTo>
                    <a:pt x="23" y="159"/>
                  </a:lnTo>
                  <a:lnTo>
                    <a:pt x="45" y="151"/>
                  </a:lnTo>
                  <a:lnTo>
                    <a:pt x="113" y="144"/>
                  </a:lnTo>
                  <a:lnTo>
                    <a:pt x="144" y="121"/>
                  </a:lnTo>
                  <a:lnTo>
                    <a:pt x="136" y="98"/>
                  </a:lnTo>
                  <a:lnTo>
                    <a:pt x="151" y="91"/>
                  </a:lnTo>
                  <a:lnTo>
                    <a:pt x="144" y="83"/>
                  </a:lnTo>
                  <a:lnTo>
                    <a:pt x="136" y="91"/>
                  </a:lnTo>
                  <a:lnTo>
                    <a:pt x="136" y="83"/>
                  </a:lnTo>
                  <a:lnTo>
                    <a:pt x="182" y="15"/>
                  </a:lnTo>
                  <a:lnTo>
                    <a:pt x="257" y="0"/>
                  </a:lnTo>
                  <a:lnTo>
                    <a:pt x="272" y="75"/>
                  </a:lnTo>
                  <a:lnTo>
                    <a:pt x="295"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8" name="Freeform 223"/>
            <p:cNvSpPr>
              <a:spLocks/>
            </p:cNvSpPr>
            <p:nvPr/>
          </p:nvSpPr>
          <p:spPr bwMode="auto">
            <a:xfrm>
              <a:off x="3671" y="1626"/>
              <a:ext cx="303" cy="273"/>
            </a:xfrm>
            <a:custGeom>
              <a:avLst/>
              <a:gdLst>
                <a:gd name="T0" fmla="*/ 295 w 303"/>
                <a:gd name="T1" fmla="*/ 136 h 273"/>
                <a:gd name="T2" fmla="*/ 295 w 303"/>
                <a:gd name="T3" fmla="*/ 182 h 273"/>
                <a:gd name="T4" fmla="*/ 303 w 303"/>
                <a:gd name="T5" fmla="*/ 235 h 273"/>
                <a:gd name="T6" fmla="*/ 295 w 303"/>
                <a:gd name="T7" fmla="*/ 242 h 273"/>
                <a:gd name="T8" fmla="*/ 303 w 303"/>
                <a:gd name="T9" fmla="*/ 250 h 273"/>
                <a:gd name="T10" fmla="*/ 288 w 303"/>
                <a:gd name="T11" fmla="*/ 273 h 273"/>
                <a:gd name="T12" fmla="*/ 288 w 303"/>
                <a:gd name="T13" fmla="*/ 250 h 273"/>
                <a:gd name="T14" fmla="*/ 242 w 303"/>
                <a:gd name="T15" fmla="*/ 242 h 273"/>
                <a:gd name="T16" fmla="*/ 227 w 303"/>
                <a:gd name="T17" fmla="*/ 235 h 273"/>
                <a:gd name="T18" fmla="*/ 219 w 303"/>
                <a:gd name="T19" fmla="*/ 212 h 273"/>
                <a:gd name="T20" fmla="*/ 204 w 303"/>
                <a:gd name="T21" fmla="*/ 204 h 273"/>
                <a:gd name="T22" fmla="*/ 0 w 303"/>
                <a:gd name="T23" fmla="*/ 242 h 273"/>
                <a:gd name="T24" fmla="*/ 0 w 303"/>
                <a:gd name="T25" fmla="*/ 227 h 273"/>
                <a:gd name="T26" fmla="*/ 38 w 303"/>
                <a:gd name="T27" fmla="*/ 189 h 273"/>
                <a:gd name="T28" fmla="*/ 23 w 303"/>
                <a:gd name="T29" fmla="*/ 159 h 273"/>
                <a:gd name="T30" fmla="*/ 45 w 303"/>
                <a:gd name="T31" fmla="*/ 151 h 273"/>
                <a:gd name="T32" fmla="*/ 113 w 303"/>
                <a:gd name="T33" fmla="*/ 144 h 273"/>
                <a:gd name="T34" fmla="*/ 144 w 303"/>
                <a:gd name="T35" fmla="*/ 121 h 273"/>
                <a:gd name="T36" fmla="*/ 136 w 303"/>
                <a:gd name="T37" fmla="*/ 98 h 273"/>
                <a:gd name="T38" fmla="*/ 151 w 303"/>
                <a:gd name="T39" fmla="*/ 91 h 273"/>
                <a:gd name="T40" fmla="*/ 144 w 303"/>
                <a:gd name="T41" fmla="*/ 83 h 273"/>
                <a:gd name="T42" fmla="*/ 136 w 303"/>
                <a:gd name="T43" fmla="*/ 91 h 273"/>
                <a:gd name="T44" fmla="*/ 136 w 303"/>
                <a:gd name="T45" fmla="*/ 83 h 273"/>
                <a:gd name="T46" fmla="*/ 182 w 303"/>
                <a:gd name="T47" fmla="*/ 15 h 273"/>
                <a:gd name="T48" fmla="*/ 257 w 303"/>
                <a:gd name="T49" fmla="*/ 0 h 273"/>
                <a:gd name="T50" fmla="*/ 272 w 303"/>
                <a:gd name="T51" fmla="*/ 75 h 273"/>
                <a:gd name="T52" fmla="*/ 295 w 303"/>
                <a:gd name="T53" fmla="*/ 136 h 273"/>
                <a:gd name="T54" fmla="*/ 295 w 303"/>
                <a:gd name="T55" fmla="*/ 14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73">
                  <a:moveTo>
                    <a:pt x="295" y="136"/>
                  </a:moveTo>
                  <a:lnTo>
                    <a:pt x="295" y="182"/>
                  </a:lnTo>
                  <a:lnTo>
                    <a:pt x="303" y="235"/>
                  </a:lnTo>
                  <a:lnTo>
                    <a:pt x="295" y="242"/>
                  </a:lnTo>
                  <a:lnTo>
                    <a:pt x="303" y="250"/>
                  </a:lnTo>
                  <a:lnTo>
                    <a:pt x="288" y="273"/>
                  </a:lnTo>
                  <a:lnTo>
                    <a:pt x="288" y="250"/>
                  </a:lnTo>
                  <a:lnTo>
                    <a:pt x="242" y="242"/>
                  </a:lnTo>
                  <a:lnTo>
                    <a:pt x="227" y="235"/>
                  </a:lnTo>
                  <a:lnTo>
                    <a:pt x="219" y="212"/>
                  </a:lnTo>
                  <a:lnTo>
                    <a:pt x="204" y="204"/>
                  </a:lnTo>
                  <a:lnTo>
                    <a:pt x="0" y="242"/>
                  </a:lnTo>
                  <a:lnTo>
                    <a:pt x="0" y="227"/>
                  </a:lnTo>
                  <a:lnTo>
                    <a:pt x="38" y="189"/>
                  </a:lnTo>
                  <a:lnTo>
                    <a:pt x="23" y="159"/>
                  </a:lnTo>
                  <a:lnTo>
                    <a:pt x="45" y="151"/>
                  </a:lnTo>
                  <a:lnTo>
                    <a:pt x="113" y="144"/>
                  </a:lnTo>
                  <a:lnTo>
                    <a:pt x="144" y="121"/>
                  </a:lnTo>
                  <a:lnTo>
                    <a:pt x="136" y="98"/>
                  </a:lnTo>
                  <a:lnTo>
                    <a:pt x="151" y="91"/>
                  </a:lnTo>
                  <a:lnTo>
                    <a:pt x="144" y="83"/>
                  </a:lnTo>
                  <a:lnTo>
                    <a:pt x="136" y="91"/>
                  </a:lnTo>
                  <a:lnTo>
                    <a:pt x="136" y="83"/>
                  </a:lnTo>
                  <a:lnTo>
                    <a:pt x="182" y="15"/>
                  </a:lnTo>
                  <a:lnTo>
                    <a:pt x="257" y="0"/>
                  </a:lnTo>
                  <a:lnTo>
                    <a:pt x="272" y="75"/>
                  </a:lnTo>
                  <a:lnTo>
                    <a:pt x="295" y="136"/>
                  </a:lnTo>
                  <a:lnTo>
                    <a:pt x="295"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69" name="Freeform 224"/>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6 h 197"/>
                <a:gd name="T22" fmla="*/ 0 w 431"/>
                <a:gd name="T23" fmla="*/ 151 h 197"/>
                <a:gd name="T24" fmla="*/ 61 w 431"/>
                <a:gd name="T25" fmla="*/ 159 h 197"/>
                <a:gd name="T26" fmla="*/ 167 w 431"/>
                <a:gd name="T27" fmla="*/ 136 h 197"/>
                <a:gd name="T28" fmla="*/ 242 w 431"/>
                <a:gd name="T29" fmla="*/ 144 h 197"/>
                <a:gd name="T30" fmla="*/ 341 w 431"/>
                <a:gd name="T31" fmla="*/ 189 h 197"/>
                <a:gd name="T32" fmla="*/ 341 w 431"/>
                <a:gd name="T33" fmla="*/ 182 h 197"/>
                <a:gd name="T34" fmla="*/ 363 w 431"/>
                <a:gd name="T35" fmla="*/ 144 h 197"/>
                <a:gd name="T36" fmla="*/ 363 w 431"/>
                <a:gd name="T37" fmla="*/ 144 h 197"/>
                <a:gd name="T38" fmla="*/ 394 w 431"/>
                <a:gd name="T39" fmla="*/ 121 h 197"/>
                <a:gd name="T40" fmla="*/ 401 w 431"/>
                <a:gd name="T41" fmla="*/ 121 h 197"/>
                <a:gd name="T42" fmla="*/ 409 w 431"/>
                <a:gd name="T43" fmla="*/ 121 h 197"/>
                <a:gd name="T44" fmla="*/ 416 w 431"/>
                <a:gd name="T45" fmla="*/ 98 h 197"/>
                <a:gd name="T46" fmla="*/ 401 w 431"/>
                <a:gd name="T47" fmla="*/ 98 h 197"/>
                <a:gd name="T48" fmla="*/ 394 w 431"/>
                <a:gd name="T49" fmla="*/ 106 h 197"/>
                <a:gd name="T50" fmla="*/ 371 w 431"/>
                <a:gd name="T51" fmla="*/ 98 h 197"/>
                <a:gd name="T52" fmla="*/ 401 w 431"/>
                <a:gd name="T53" fmla="*/ 83 h 197"/>
                <a:gd name="T54" fmla="*/ 386 w 431"/>
                <a:gd name="T55" fmla="*/ 83 h 197"/>
                <a:gd name="T56" fmla="*/ 363 w 431"/>
                <a:gd name="T57" fmla="*/ 76 h 197"/>
                <a:gd name="T58" fmla="*/ 386 w 431"/>
                <a:gd name="T59" fmla="*/ 76 h 197"/>
                <a:gd name="T60" fmla="*/ 394 w 431"/>
                <a:gd name="T61" fmla="*/ 76 h 197"/>
                <a:gd name="T62" fmla="*/ 431 w 431"/>
                <a:gd name="T63"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8"/>
                  </a:lnTo>
                  <a:lnTo>
                    <a:pt x="76" y="91"/>
                  </a:lnTo>
                  <a:lnTo>
                    <a:pt x="61" y="114"/>
                  </a:lnTo>
                  <a:lnTo>
                    <a:pt x="23" y="136"/>
                  </a:lnTo>
                  <a:lnTo>
                    <a:pt x="15" y="151"/>
                  </a:lnTo>
                  <a:lnTo>
                    <a:pt x="0" y="151"/>
                  </a:lnTo>
                  <a:lnTo>
                    <a:pt x="0" y="167"/>
                  </a:lnTo>
                  <a:lnTo>
                    <a:pt x="61" y="159"/>
                  </a:lnTo>
                  <a:lnTo>
                    <a:pt x="98" y="144"/>
                  </a:lnTo>
                  <a:lnTo>
                    <a:pt x="167" y="136"/>
                  </a:lnTo>
                  <a:lnTo>
                    <a:pt x="182" y="151"/>
                  </a:lnTo>
                  <a:lnTo>
                    <a:pt x="242" y="144"/>
                  </a:lnTo>
                  <a:lnTo>
                    <a:pt x="310" y="197"/>
                  </a:lnTo>
                  <a:lnTo>
                    <a:pt x="341" y="189"/>
                  </a:lnTo>
                  <a:lnTo>
                    <a:pt x="341" y="167"/>
                  </a:lnTo>
                  <a:lnTo>
                    <a:pt x="341" y="182"/>
                  </a:lnTo>
                  <a:lnTo>
                    <a:pt x="348" y="151"/>
                  </a:lnTo>
                  <a:lnTo>
                    <a:pt x="363" y="144"/>
                  </a:lnTo>
                  <a:lnTo>
                    <a:pt x="356" y="129"/>
                  </a:lnTo>
                  <a:lnTo>
                    <a:pt x="363" y="144"/>
                  </a:lnTo>
                  <a:lnTo>
                    <a:pt x="371" y="129"/>
                  </a:lnTo>
                  <a:lnTo>
                    <a:pt x="394" y="121"/>
                  </a:lnTo>
                  <a:lnTo>
                    <a:pt x="394" y="114"/>
                  </a:lnTo>
                  <a:lnTo>
                    <a:pt x="401" y="121"/>
                  </a:lnTo>
                  <a:lnTo>
                    <a:pt x="401" y="114"/>
                  </a:lnTo>
                  <a:lnTo>
                    <a:pt x="409" y="121"/>
                  </a:lnTo>
                  <a:lnTo>
                    <a:pt x="416" y="106"/>
                  </a:lnTo>
                  <a:lnTo>
                    <a:pt x="416" y="98"/>
                  </a:lnTo>
                  <a:lnTo>
                    <a:pt x="409" y="106"/>
                  </a:lnTo>
                  <a:lnTo>
                    <a:pt x="401" y="98"/>
                  </a:lnTo>
                  <a:lnTo>
                    <a:pt x="401" y="114"/>
                  </a:lnTo>
                  <a:lnTo>
                    <a:pt x="394" y="106"/>
                  </a:lnTo>
                  <a:lnTo>
                    <a:pt x="378" y="114"/>
                  </a:lnTo>
                  <a:lnTo>
                    <a:pt x="371" y="98"/>
                  </a:lnTo>
                  <a:lnTo>
                    <a:pt x="386" y="106"/>
                  </a:lnTo>
                  <a:lnTo>
                    <a:pt x="401" y="83"/>
                  </a:lnTo>
                  <a:lnTo>
                    <a:pt x="386" y="91"/>
                  </a:lnTo>
                  <a:lnTo>
                    <a:pt x="386" y="83"/>
                  </a:lnTo>
                  <a:lnTo>
                    <a:pt x="371" y="83"/>
                  </a:lnTo>
                  <a:lnTo>
                    <a:pt x="363" y="76"/>
                  </a:lnTo>
                  <a:lnTo>
                    <a:pt x="394" y="83"/>
                  </a:lnTo>
                  <a:lnTo>
                    <a:pt x="386" y="76"/>
                  </a:lnTo>
                  <a:lnTo>
                    <a:pt x="394" y="68"/>
                  </a:lnTo>
                  <a:lnTo>
                    <a:pt x="394" y="76"/>
                  </a:lnTo>
                  <a:lnTo>
                    <a:pt x="416" y="83"/>
                  </a:lnTo>
                  <a:lnTo>
                    <a:pt x="431" y="61"/>
                  </a:lnTo>
                  <a:lnTo>
                    <a:pt x="424"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0" name="Freeform 225"/>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6 h 197"/>
                <a:gd name="T22" fmla="*/ 0 w 431"/>
                <a:gd name="T23" fmla="*/ 151 h 197"/>
                <a:gd name="T24" fmla="*/ 61 w 431"/>
                <a:gd name="T25" fmla="*/ 159 h 197"/>
                <a:gd name="T26" fmla="*/ 167 w 431"/>
                <a:gd name="T27" fmla="*/ 136 h 197"/>
                <a:gd name="T28" fmla="*/ 242 w 431"/>
                <a:gd name="T29" fmla="*/ 144 h 197"/>
                <a:gd name="T30" fmla="*/ 341 w 431"/>
                <a:gd name="T31" fmla="*/ 189 h 197"/>
                <a:gd name="T32" fmla="*/ 341 w 431"/>
                <a:gd name="T33" fmla="*/ 182 h 197"/>
                <a:gd name="T34" fmla="*/ 363 w 431"/>
                <a:gd name="T35" fmla="*/ 144 h 197"/>
                <a:gd name="T36" fmla="*/ 363 w 431"/>
                <a:gd name="T37" fmla="*/ 144 h 197"/>
                <a:gd name="T38" fmla="*/ 394 w 431"/>
                <a:gd name="T39" fmla="*/ 121 h 197"/>
                <a:gd name="T40" fmla="*/ 401 w 431"/>
                <a:gd name="T41" fmla="*/ 121 h 197"/>
                <a:gd name="T42" fmla="*/ 409 w 431"/>
                <a:gd name="T43" fmla="*/ 121 h 197"/>
                <a:gd name="T44" fmla="*/ 416 w 431"/>
                <a:gd name="T45" fmla="*/ 98 h 197"/>
                <a:gd name="T46" fmla="*/ 401 w 431"/>
                <a:gd name="T47" fmla="*/ 98 h 197"/>
                <a:gd name="T48" fmla="*/ 394 w 431"/>
                <a:gd name="T49" fmla="*/ 106 h 197"/>
                <a:gd name="T50" fmla="*/ 371 w 431"/>
                <a:gd name="T51" fmla="*/ 98 h 197"/>
                <a:gd name="T52" fmla="*/ 401 w 431"/>
                <a:gd name="T53" fmla="*/ 83 h 197"/>
                <a:gd name="T54" fmla="*/ 386 w 431"/>
                <a:gd name="T55" fmla="*/ 83 h 197"/>
                <a:gd name="T56" fmla="*/ 363 w 431"/>
                <a:gd name="T57" fmla="*/ 76 h 197"/>
                <a:gd name="T58" fmla="*/ 386 w 431"/>
                <a:gd name="T59" fmla="*/ 76 h 197"/>
                <a:gd name="T60" fmla="*/ 394 w 431"/>
                <a:gd name="T61" fmla="*/ 76 h 197"/>
                <a:gd name="T62" fmla="*/ 431 w 431"/>
                <a:gd name="T63" fmla="*/ 61 h 197"/>
                <a:gd name="T64" fmla="*/ 424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8"/>
                  </a:lnTo>
                  <a:lnTo>
                    <a:pt x="76" y="91"/>
                  </a:lnTo>
                  <a:lnTo>
                    <a:pt x="61" y="114"/>
                  </a:lnTo>
                  <a:lnTo>
                    <a:pt x="23" y="136"/>
                  </a:lnTo>
                  <a:lnTo>
                    <a:pt x="15" y="151"/>
                  </a:lnTo>
                  <a:lnTo>
                    <a:pt x="0" y="151"/>
                  </a:lnTo>
                  <a:lnTo>
                    <a:pt x="0" y="167"/>
                  </a:lnTo>
                  <a:lnTo>
                    <a:pt x="61" y="159"/>
                  </a:lnTo>
                  <a:lnTo>
                    <a:pt x="98" y="144"/>
                  </a:lnTo>
                  <a:lnTo>
                    <a:pt x="167" y="136"/>
                  </a:lnTo>
                  <a:lnTo>
                    <a:pt x="182" y="151"/>
                  </a:lnTo>
                  <a:lnTo>
                    <a:pt x="242" y="144"/>
                  </a:lnTo>
                  <a:lnTo>
                    <a:pt x="310" y="197"/>
                  </a:lnTo>
                  <a:lnTo>
                    <a:pt x="341" y="189"/>
                  </a:lnTo>
                  <a:lnTo>
                    <a:pt x="341" y="167"/>
                  </a:lnTo>
                  <a:lnTo>
                    <a:pt x="341" y="182"/>
                  </a:lnTo>
                  <a:lnTo>
                    <a:pt x="348" y="151"/>
                  </a:lnTo>
                  <a:lnTo>
                    <a:pt x="363" y="144"/>
                  </a:lnTo>
                  <a:lnTo>
                    <a:pt x="356" y="129"/>
                  </a:lnTo>
                  <a:lnTo>
                    <a:pt x="363" y="144"/>
                  </a:lnTo>
                  <a:lnTo>
                    <a:pt x="371" y="129"/>
                  </a:lnTo>
                  <a:lnTo>
                    <a:pt x="394" y="121"/>
                  </a:lnTo>
                  <a:lnTo>
                    <a:pt x="394" y="114"/>
                  </a:lnTo>
                  <a:lnTo>
                    <a:pt x="401" y="121"/>
                  </a:lnTo>
                  <a:lnTo>
                    <a:pt x="401" y="114"/>
                  </a:lnTo>
                  <a:lnTo>
                    <a:pt x="409" y="121"/>
                  </a:lnTo>
                  <a:lnTo>
                    <a:pt x="416" y="106"/>
                  </a:lnTo>
                  <a:lnTo>
                    <a:pt x="416" y="98"/>
                  </a:lnTo>
                  <a:lnTo>
                    <a:pt x="409" y="106"/>
                  </a:lnTo>
                  <a:lnTo>
                    <a:pt x="401" y="98"/>
                  </a:lnTo>
                  <a:lnTo>
                    <a:pt x="401" y="114"/>
                  </a:lnTo>
                  <a:lnTo>
                    <a:pt x="394" y="106"/>
                  </a:lnTo>
                  <a:lnTo>
                    <a:pt x="378" y="114"/>
                  </a:lnTo>
                  <a:lnTo>
                    <a:pt x="371" y="98"/>
                  </a:lnTo>
                  <a:lnTo>
                    <a:pt x="386" y="106"/>
                  </a:lnTo>
                  <a:lnTo>
                    <a:pt x="401" y="83"/>
                  </a:lnTo>
                  <a:lnTo>
                    <a:pt x="386" y="91"/>
                  </a:lnTo>
                  <a:lnTo>
                    <a:pt x="386" y="83"/>
                  </a:lnTo>
                  <a:lnTo>
                    <a:pt x="371" y="83"/>
                  </a:lnTo>
                  <a:lnTo>
                    <a:pt x="363" y="76"/>
                  </a:lnTo>
                  <a:lnTo>
                    <a:pt x="394" y="83"/>
                  </a:lnTo>
                  <a:lnTo>
                    <a:pt x="386" y="76"/>
                  </a:lnTo>
                  <a:lnTo>
                    <a:pt x="394" y="68"/>
                  </a:lnTo>
                  <a:lnTo>
                    <a:pt x="394" y="76"/>
                  </a:lnTo>
                  <a:lnTo>
                    <a:pt x="416" y="83"/>
                  </a:lnTo>
                  <a:lnTo>
                    <a:pt x="431" y="61"/>
                  </a:lnTo>
                  <a:lnTo>
                    <a:pt x="424" y="38"/>
                  </a:lnTo>
                  <a:lnTo>
                    <a:pt x="424"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71" name="Line 226"/>
            <p:cNvSpPr>
              <a:spLocks noChangeShapeType="1"/>
            </p:cNvSpPr>
            <p:nvPr/>
          </p:nvSpPr>
          <p:spPr bwMode="auto">
            <a:xfrm>
              <a:off x="3928"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72" name="Freeform 227"/>
            <p:cNvSpPr>
              <a:spLocks/>
            </p:cNvSpPr>
            <p:nvPr/>
          </p:nvSpPr>
          <p:spPr bwMode="auto">
            <a:xfrm>
              <a:off x="2551" y="1474"/>
              <a:ext cx="333" cy="212"/>
            </a:xfrm>
            <a:custGeom>
              <a:avLst/>
              <a:gdLst>
                <a:gd name="T0" fmla="*/ 333 w 333"/>
                <a:gd name="T1" fmla="*/ 212 h 212"/>
                <a:gd name="T2" fmla="*/ 0 w 333"/>
                <a:gd name="T3" fmla="*/ 197 h 212"/>
                <a:gd name="T4" fmla="*/ 15 w 333"/>
                <a:gd name="T5" fmla="*/ 0 h 212"/>
                <a:gd name="T6" fmla="*/ 303 w 333"/>
                <a:gd name="T7" fmla="*/ 15 h 212"/>
                <a:gd name="T8" fmla="*/ 333 w 333"/>
                <a:gd name="T9" fmla="*/ 212 h 212"/>
              </a:gdLst>
              <a:ahLst/>
              <a:cxnLst>
                <a:cxn ang="0">
                  <a:pos x="T0" y="T1"/>
                </a:cxn>
                <a:cxn ang="0">
                  <a:pos x="T2" y="T3"/>
                </a:cxn>
                <a:cxn ang="0">
                  <a:pos x="T4" y="T5"/>
                </a:cxn>
                <a:cxn ang="0">
                  <a:pos x="T6" y="T7"/>
                </a:cxn>
                <a:cxn ang="0">
                  <a:pos x="T8" y="T9"/>
                </a:cxn>
              </a:cxnLst>
              <a:rect l="0" t="0" r="r" b="b"/>
              <a:pathLst>
                <a:path w="333" h="212">
                  <a:moveTo>
                    <a:pt x="333" y="212"/>
                  </a:moveTo>
                  <a:lnTo>
                    <a:pt x="0" y="197"/>
                  </a:lnTo>
                  <a:lnTo>
                    <a:pt x="15" y="0"/>
                  </a:lnTo>
                  <a:lnTo>
                    <a:pt x="303" y="15"/>
                  </a:lnTo>
                  <a:lnTo>
                    <a:pt x="333" y="21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3" name="Freeform 228"/>
            <p:cNvSpPr>
              <a:spLocks/>
            </p:cNvSpPr>
            <p:nvPr/>
          </p:nvSpPr>
          <p:spPr bwMode="auto">
            <a:xfrm>
              <a:off x="2551" y="1474"/>
              <a:ext cx="333" cy="220"/>
            </a:xfrm>
            <a:custGeom>
              <a:avLst/>
              <a:gdLst>
                <a:gd name="T0" fmla="*/ 333 w 333"/>
                <a:gd name="T1" fmla="*/ 212 h 220"/>
                <a:gd name="T2" fmla="*/ 0 w 333"/>
                <a:gd name="T3" fmla="*/ 197 h 220"/>
                <a:gd name="T4" fmla="*/ 15 w 333"/>
                <a:gd name="T5" fmla="*/ 0 h 220"/>
                <a:gd name="T6" fmla="*/ 303 w 333"/>
                <a:gd name="T7" fmla="*/ 15 h 220"/>
                <a:gd name="T8" fmla="*/ 333 w 333"/>
                <a:gd name="T9" fmla="*/ 212 h 220"/>
                <a:gd name="T10" fmla="*/ 333 w 333"/>
                <a:gd name="T11" fmla="*/ 220 h 220"/>
              </a:gdLst>
              <a:ahLst/>
              <a:cxnLst>
                <a:cxn ang="0">
                  <a:pos x="T0" y="T1"/>
                </a:cxn>
                <a:cxn ang="0">
                  <a:pos x="T2" y="T3"/>
                </a:cxn>
                <a:cxn ang="0">
                  <a:pos x="T4" y="T5"/>
                </a:cxn>
                <a:cxn ang="0">
                  <a:pos x="T6" y="T7"/>
                </a:cxn>
                <a:cxn ang="0">
                  <a:pos x="T8" y="T9"/>
                </a:cxn>
                <a:cxn ang="0">
                  <a:pos x="T10" y="T11"/>
                </a:cxn>
              </a:cxnLst>
              <a:rect l="0" t="0" r="r" b="b"/>
              <a:pathLst>
                <a:path w="333" h="220">
                  <a:moveTo>
                    <a:pt x="333" y="212"/>
                  </a:moveTo>
                  <a:lnTo>
                    <a:pt x="0" y="197"/>
                  </a:lnTo>
                  <a:lnTo>
                    <a:pt x="15" y="0"/>
                  </a:lnTo>
                  <a:lnTo>
                    <a:pt x="303" y="15"/>
                  </a:lnTo>
                  <a:lnTo>
                    <a:pt x="333" y="212"/>
                  </a:lnTo>
                  <a:lnTo>
                    <a:pt x="33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74" name="Freeform 229"/>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8 h 242"/>
                <a:gd name="T14" fmla="*/ 0 w 212"/>
                <a:gd name="T15" fmla="*/ 45 h 242"/>
                <a:gd name="T16" fmla="*/ 23 w 212"/>
                <a:gd name="T17" fmla="*/ 212 h 242"/>
                <a:gd name="T18" fmla="*/ 38 w 212"/>
                <a:gd name="T19" fmla="*/ 212 h 242"/>
                <a:gd name="T20" fmla="*/ 53 w 212"/>
                <a:gd name="T21" fmla="*/ 227 h 242"/>
                <a:gd name="T22" fmla="*/ 84 w 212"/>
                <a:gd name="T23" fmla="*/ 235 h 242"/>
                <a:gd name="T24" fmla="*/ 99 w 212"/>
                <a:gd name="T25" fmla="*/ 235 h 242"/>
                <a:gd name="T26" fmla="*/ 121 w 212"/>
                <a:gd name="T27" fmla="*/ 227 h 242"/>
                <a:gd name="T28" fmla="*/ 137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2" h="242">
                  <a:moveTo>
                    <a:pt x="205" y="0"/>
                  </a:moveTo>
                  <a:lnTo>
                    <a:pt x="152" y="45"/>
                  </a:lnTo>
                  <a:lnTo>
                    <a:pt x="114" y="53"/>
                  </a:lnTo>
                  <a:lnTo>
                    <a:pt x="91" y="53"/>
                  </a:lnTo>
                  <a:lnTo>
                    <a:pt x="106" y="45"/>
                  </a:lnTo>
                  <a:lnTo>
                    <a:pt x="91" y="45"/>
                  </a:lnTo>
                  <a:lnTo>
                    <a:pt x="68" y="38"/>
                  </a:lnTo>
                  <a:lnTo>
                    <a:pt x="0" y="45"/>
                  </a:lnTo>
                  <a:lnTo>
                    <a:pt x="23" y="212"/>
                  </a:lnTo>
                  <a:lnTo>
                    <a:pt x="38" y="212"/>
                  </a:lnTo>
                  <a:lnTo>
                    <a:pt x="53" y="227"/>
                  </a:lnTo>
                  <a:lnTo>
                    <a:pt x="84" y="235"/>
                  </a:lnTo>
                  <a:lnTo>
                    <a:pt x="99" y="235"/>
                  </a:lnTo>
                  <a:lnTo>
                    <a:pt x="121" y="227"/>
                  </a:lnTo>
                  <a:lnTo>
                    <a:pt x="137" y="242"/>
                  </a:lnTo>
                  <a:lnTo>
                    <a:pt x="152" y="227"/>
                  </a:lnTo>
                  <a:lnTo>
                    <a:pt x="159" y="197"/>
                  </a:lnTo>
                  <a:lnTo>
                    <a:pt x="174" y="204"/>
                  </a:lnTo>
                  <a:lnTo>
                    <a:pt x="174" y="182"/>
                  </a:lnTo>
                  <a:lnTo>
                    <a:pt x="205" y="151"/>
                  </a:lnTo>
                  <a:lnTo>
                    <a:pt x="212" y="106"/>
                  </a:lnTo>
                  <a:lnTo>
                    <a:pt x="212" y="91"/>
                  </a:lnTo>
                  <a:lnTo>
                    <a:pt x="20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5" name="Freeform 230"/>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8 h 242"/>
                <a:gd name="T14" fmla="*/ 0 w 212"/>
                <a:gd name="T15" fmla="*/ 45 h 242"/>
                <a:gd name="T16" fmla="*/ 23 w 212"/>
                <a:gd name="T17" fmla="*/ 212 h 242"/>
                <a:gd name="T18" fmla="*/ 38 w 212"/>
                <a:gd name="T19" fmla="*/ 212 h 242"/>
                <a:gd name="T20" fmla="*/ 53 w 212"/>
                <a:gd name="T21" fmla="*/ 227 h 242"/>
                <a:gd name="T22" fmla="*/ 84 w 212"/>
                <a:gd name="T23" fmla="*/ 235 h 242"/>
                <a:gd name="T24" fmla="*/ 99 w 212"/>
                <a:gd name="T25" fmla="*/ 235 h 242"/>
                <a:gd name="T26" fmla="*/ 121 w 212"/>
                <a:gd name="T27" fmla="*/ 227 h 242"/>
                <a:gd name="T28" fmla="*/ 137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 name="T46" fmla="*/ 205 w 212"/>
                <a:gd name="T47" fmla="*/ 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42">
                  <a:moveTo>
                    <a:pt x="205" y="0"/>
                  </a:moveTo>
                  <a:lnTo>
                    <a:pt x="152" y="45"/>
                  </a:lnTo>
                  <a:lnTo>
                    <a:pt x="114" y="53"/>
                  </a:lnTo>
                  <a:lnTo>
                    <a:pt x="91" y="53"/>
                  </a:lnTo>
                  <a:lnTo>
                    <a:pt x="106" y="45"/>
                  </a:lnTo>
                  <a:lnTo>
                    <a:pt x="91" y="45"/>
                  </a:lnTo>
                  <a:lnTo>
                    <a:pt x="68" y="38"/>
                  </a:lnTo>
                  <a:lnTo>
                    <a:pt x="0" y="45"/>
                  </a:lnTo>
                  <a:lnTo>
                    <a:pt x="23" y="212"/>
                  </a:lnTo>
                  <a:lnTo>
                    <a:pt x="38" y="212"/>
                  </a:lnTo>
                  <a:lnTo>
                    <a:pt x="53" y="227"/>
                  </a:lnTo>
                  <a:lnTo>
                    <a:pt x="84" y="235"/>
                  </a:lnTo>
                  <a:lnTo>
                    <a:pt x="99" y="235"/>
                  </a:lnTo>
                  <a:lnTo>
                    <a:pt x="121" y="227"/>
                  </a:lnTo>
                  <a:lnTo>
                    <a:pt x="137" y="242"/>
                  </a:lnTo>
                  <a:lnTo>
                    <a:pt x="152" y="227"/>
                  </a:lnTo>
                  <a:lnTo>
                    <a:pt x="159" y="197"/>
                  </a:lnTo>
                  <a:lnTo>
                    <a:pt x="174" y="204"/>
                  </a:lnTo>
                  <a:lnTo>
                    <a:pt x="174" y="182"/>
                  </a:lnTo>
                  <a:lnTo>
                    <a:pt x="205" y="151"/>
                  </a:lnTo>
                  <a:lnTo>
                    <a:pt x="212" y="106"/>
                  </a:lnTo>
                  <a:lnTo>
                    <a:pt x="212" y="91"/>
                  </a:lnTo>
                  <a:lnTo>
                    <a:pt x="205" y="0"/>
                  </a:lnTo>
                  <a:lnTo>
                    <a:pt x="20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76" name="Freeform 231"/>
            <p:cNvSpPr>
              <a:spLocks/>
            </p:cNvSpPr>
            <p:nvPr/>
          </p:nvSpPr>
          <p:spPr bwMode="auto">
            <a:xfrm>
              <a:off x="2551" y="2240"/>
              <a:ext cx="439" cy="227"/>
            </a:xfrm>
            <a:custGeom>
              <a:avLst/>
              <a:gdLst>
                <a:gd name="T0" fmla="*/ 439 w 439"/>
                <a:gd name="T1" fmla="*/ 227 h 227"/>
                <a:gd name="T2" fmla="*/ 393 w 439"/>
                <a:gd name="T3" fmla="*/ 212 h 227"/>
                <a:gd name="T4" fmla="*/ 348 w 439"/>
                <a:gd name="T5" fmla="*/ 219 h 227"/>
                <a:gd name="T6" fmla="*/ 340 w 439"/>
                <a:gd name="T7" fmla="*/ 227 h 227"/>
                <a:gd name="T8" fmla="*/ 325 w 439"/>
                <a:gd name="T9" fmla="*/ 212 h 227"/>
                <a:gd name="T10" fmla="*/ 318 w 439"/>
                <a:gd name="T11" fmla="*/ 219 h 227"/>
                <a:gd name="T12" fmla="*/ 303 w 439"/>
                <a:gd name="T13" fmla="*/ 212 h 227"/>
                <a:gd name="T14" fmla="*/ 295 w 439"/>
                <a:gd name="T15" fmla="*/ 227 h 227"/>
                <a:gd name="T16" fmla="*/ 295 w 439"/>
                <a:gd name="T17" fmla="*/ 212 h 227"/>
                <a:gd name="T18" fmla="*/ 280 w 439"/>
                <a:gd name="T19" fmla="*/ 219 h 227"/>
                <a:gd name="T20" fmla="*/ 265 w 439"/>
                <a:gd name="T21" fmla="*/ 204 h 227"/>
                <a:gd name="T22" fmla="*/ 250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1 h 227"/>
                <a:gd name="T34" fmla="*/ 144 w 439"/>
                <a:gd name="T35" fmla="*/ 166 h 227"/>
                <a:gd name="T36" fmla="*/ 151 w 439"/>
                <a:gd name="T37" fmla="*/ 45 h 227"/>
                <a:gd name="T38" fmla="*/ 0 w 439"/>
                <a:gd name="T39" fmla="*/ 37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9" y="227"/>
                  </a:moveTo>
                  <a:lnTo>
                    <a:pt x="393" y="212"/>
                  </a:lnTo>
                  <a:lnTo>
                    <a:pt x="348" y="219"/>
                  </a:lnTo>
                  <a:lnTo>
                    <a:pt x="340" y="227"/>
                  </a:lnTo>
                  <a:lnTo>
                    <a:pt x="325" y="212"/>
                  </a:lnTo>
                  <a:lnTo>
                    <a:pt x="318" y="219"/>
                  </a:lnTo>
                  <a:lnTo>
                    <a:pt x="303" y="212"/>
                  </a:lnTo>
                  <a:lnTo>
                    <a:pt x="295" y="227"/>
                  </a:lnTo>
                  <a:lnTo>
                    <a:pt x="295" y="212"/>
                  </a:lnTo>
                  <a:lnTo>
                    <a:pt x="280" y="219"/>
                  </a:lnTo>
                  <a:lnTo>
                    <a:pt x="265" y="204"/>
                  </a:lnTo>
                  <a:lnTo>
                    <a:pt x="250" y="212"/>
                  </a:lnTo>
                  <a:lnTo>
                    <a:pt x="242" y="197"/>
                  </a:lnTo>
                  <a:lnTo>
                    <a:pt x="227" y="204"/>
                  </a:lnTo>
                  <a:lnTo>
                    <a:pt x="189" y="189"/>
                  </a:lnTo>
                  <a:lnTo>
                    <a:pt x="181" y="174"/>
                  </a:lnTo>
                  <a:lnTo>
                    <a:pt x="159" y="181"/>
                  </a:lnTo>
                  <a:lnTo>
                    <a:pt x="144" y="166"/>
                  </a:lnTo>
                  <a:lnTo>
                    <a:pt x="151" y="45"/>
                  </a:lnTo>
                  <a:lnTo>
                    <a:pt x="0" y="37"/>
                  </a:lnTo>
                  <a:lnTo>
                    <a:pt x="0" y="0"/>
                  </a:lnTo>
                  <a:lnTo>
                    <a:pt x="53" y="7"/>
                  </a:lnTo>
                  <a:lnTo>
                    <a:pt x="424" y="15"/>
                  </a:lnTo>
                  <a:lnTo>
                    <a:pt x="424" y="45"/>
                  </a:lnTo>
                  <a:lnTo>
                    <a:pt x="439" y="121"/>
                  </a:lnTo>
                  <a:lnTo>
                    <a:pt x="43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7" name="Freeform 232"/>
            <p:cNvSpPr>
              <a:spLocks/>
            </p:cNvSpPr>
            <p:nvPr/>
          </p:nvSpPr>
          <p:spPr bwMode="auto">
            <a:xfrm>
              <a:off x="2551" y="2240"/>
              <a:ext cx="439" cy="234"/>
            </a:xfrm>
            <a:custGeom>
              <a:avLst/>
              <a:gdLst>
                <a:gd name="T0" fmla="*/ 439 w 439"/>
                <a:gd name="T1" fmla="*/ 227 h 234"/>
                <a:gd name="T2" fmla="*/ 393 w 439"/>
                <a:gd name="T3" fmla="*/ 212 h 234"/>
                <a:gd name="T4" fmla="*/ 348 w 439"/>
                <a:gd name="T5" fmla="*/ 219 h 234"/>
                <a:gd name="T6" fmla="*/ 340 w 439"/>
                <a:gd name="T7" fmla="*/ 227 h 234"/>
                <a:gd name="T8" fmla="*/ 325 w 439"/>
                <a:gd name="T9" fmla="*/ 212 h 234"/>
                <a:gd name="T10" fmla="*/ 318 w 439"/>
                <a:gd name="T11" fmla="*/ 219 h 234"/>
                <a:gd name="T12" fmla="*/ 303 w 439"/>
                <a:gd name="T13" fmla="*/ 212 h 234"/>
                <a:gd name="T14" fmla="*/ 295 w 439"/>
                <a:gd name="T15" fmla="*/ 227 h 234"/>
                <a:gd name="T16" fmla="*/ 295 w 439"/>
                <a:gd name="T17" fmla="*/ 212 h 234"/>
                <a:gd name="T18" fmla="*/ 280 w 439"/>
                <a:gd name="T19" fmla="*/ 219 h 234"/>
                <a:gd name="T20" fmla="*/ 265 w 439"/>
                <a:gd name="T21" fmla="*/ 204 h 234"/>
                <a:gd name="T22" fmla="*/ 250 w 439"/>
                <a:gd name="T23" fmla="*/ 212 h 234"/>
                <a:gd name="T24" fmla="*/ 242 w 439"/>
                <a:gd name="T25" fmla="*/ 197 h 234"/>
                <a:gd name="T26" fmla="*/ 227 w 439"/>
                <a:gd name="T27" fmla="*/ 204 h 234"/>
                <a:gd name="T28" fmla="*/ 189 w 439"/>
                <a:gd name="T29" fmla="*/ 189 h 234"/>
                <a:gd name="T30" fmla="*/ 181 w 439"/>
                <a:gd name="T31" fmla="*/ 174 h 234"/>
                <a:gd name="T32" fmla="*/ 159 w 439"/>
                <a:gd name="T33" fmla="*/ 181 h 234"/>
                <a:gd name="T34" fmla="*/ 144 w 439"/>
                <a:gd name="T35" fmla="*/ 166 h 234"/>
                <a:gd name="T36" fmla="*/ 151 w 439"/>
                <a:gd name="T37" fmla="*/ 45 h 234"/>
                <a:gd name="T38" fmla="*/ 0 w 439"/>
                <a:gd name="T39" fmla="*/ 37 h 234"/>
                <a:gd name="T40" fmla="*/ 0 w 439"/>
                <a:gd name="T41" fmla="*/ 0 h 234"/>
                <a:gd name="T42" fmla="*/ 53 w 439"/>
                <a:gd name="T43" fmla="*/ 7 h 234"/>
                <a:gd name="T44" fmla="*/ 424 w 439"/>
                <a:gd name="T45" fmla="*/ 15 h 234"/>
                <a:gd name="T46" fmla="*/ 424 w 439"/>
                <a:gd name="T47" fmla="*/ 45 h 234"/>
                <a:gd name="T48" fmla="*/ 439 w 439"/>
                <a:gd name="T49" fmla="*/ 121 h 234"/>
                <a:gd name="T50" fmla="*/ 439 w 439"/>
                <a:gd name="T51" fmla="*/ 227 h 234"/>
                <a:gd name="T52" fmla="*/ 439 w 439"/>
                <a:gd name="T5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4">
                  <a:moveTo>
                    <a:pt x="439" y="227"/>
                  </a:moveTo>
                  <a:lnTo>
                    <a:pt x="393" y="212"/>
                  </a:lnTo>
                  <a:lnTo>
                    <a:pt x="348" y="219"/>
                  </a:lnTo>
                  <a:lnTo>
                    <a:pt x="340" y="227"/>
                  </a:lnTo>
                  <a:lnTo>
                    <a:pt x="325" y="212"/>
                  </a:lnTo>
                  <a:lnTo>
                    <a:pt x="318" y="219"/>
                  </a:lnTo>
                  <a:lnTo>
                    <a:pt x="303" y="212"/>
                  </a:lnTo>
                  <a:lnTo>
                    <a:pt x="295" y="227"/>
                  </a:lnTo>
                  <a:lnTo>
                    <a:pt x="295" y="212"/>
                  </a:lnTo>
                  <a:lnTo>
                    <a:pt x="280" y="219"/>
                  </a:lnTo>
                  <a:lnTo>
                    <a:pt x="265" y="204"/>
                  </a:lnTo>
                  <a:lnTo>
                    <a:pt x="250" y="212"/>
                  </a:lnTo>
                  <a:lnTo>
                    <a:pt x="242" y="197"/>
                  </a:lnTo>
                  <a:lnTo>
                    <a:pt x="227" y="204"/>
                  </a:lnTo>
                  <a:lnTo>
                    <a:pt x="189" y="189"/>
                  </a:lnTo>
                  <a:lnTo>
                    <a:pt x="181" y="174"/>
                  </a:lnTo>
                  <a:lnTo>
                    <a:pt x="159" y="181"/>
                  </a:lnTo>
                  <a:lnTo>
                    <a:pt x="144" y="166"/>
                  </a:lnTo>
                  <a:lnTo>
                    <a:pt x="151" y="45"/>
                  </a:lnTo>
                  <a:lnTo>
                    <a:pt x="0" y="37"/>
                  </a:lnTo>
                  <a:lnTo>
                    <a:pt x="0" y="0"/>
                  </a:lnTo>
                  <a:lnTo>
                    <a:pt x="53" y="7"/>
                  </a:lnTo>
                  <a:lnTo>
                    <a:pt x="424" y="15"/>
                  </a:lnTo>
                  <a:lnTo>
                    <a:pt x="424" y="45"/>
                  </a:lnTo>
                  <a:lnTo>
                    <a:pt x="439" y="121"/>
                  </a:lnTo>
                  <a:lnTo>
                    <a:pt x="439" y="227"/>
                  </a:lnTo>
                  <a:lnTo>
                    <a:pt x="439"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78" name="Freeform 233"/>
            <p:cNvSpPr>
              <a:spLocks/>
            </p:cNvSpPr>
            <p:nvPr/>
          </p:nvSpPr>
          <p:spPr bwMode="auto">
            <a:xfrm>
              <a:off x="1590" y="1482"/>
              <a:ext cx="408" cy="341"/>
            </a:xfrm>
            <a:custGeom>
              <a:avLst/>
              <a:gdLst>
                <a:gd name="T0" fmla="*/ 393 w 408"/>
                <a:gd name="T1" fmla="*/ 98 h 341"/>
                <a:gd name="T2" fmla="*/ 302 w 408"/>
                <a:gd name="T3" fmla="*/ 75 h 341"/>
                <a:gd name="T4" fmla="*/ 196 w 408"/>
                <a:gd name="T5" fmla="*/ 75 h 341"/>
                <a:gd name="T6" fmla="*/ 174 w 408"/>
                <a:gd name="T7" fmla="*/ 60 h 341"/>
                <a:gd name="T8" fmla="*/ 151 w 408"/>
                <a:gd name="T9" fmla="*/ 68 h 341"/>
                <a:gd name="T10" fmla="*/ 128 w 408"/>
                <a:gd name="T11" fmla="*/ 53 h 341"/>
                <a:gd name="T12" fmla="*/ 136 w 408"/>
                <a:gd name="T13" fmla="*/ 22 h 341"/>
                <a:gd name="T14" fmla="*/ 121 w 408"/>
                <a:gd name="T15" fmla="*/ 15 h 341"/>
                <a:gd name="T16" fmla="*/ 113 w 408"/>
                <a:gd name="T17" fmla="*/ 7 h 341"/>
                <a:gd name="T18" fmla="*/ 106 w 408"/>
                <a:gd name="T19" fmla="*/ 7 h 341"/>
                <a:gd name="T20" fmla="*/ 90 w 408"/>
                <a:gd name="T21" fmla="*/ 0 h 341"/>
                <a:gd name="T22" fmla="*/ 38 w 408"/>
                <a:gd name="T23" fmla="*/ 144 h 341"/>
                <a:gd name="T24" fmla="*/ 0 w 408"/>
                <a:gd name="T25" fmla="*/ 197 h 341"/>
                <a:gd name="T26" fmla="*/ 0 w 408"/>
                <a:gd name="T27" fmla="*/ 257 h 341"/>
                <a:gd name="T28" fmla="*/ 196 w 408"/>
                <a:gd name="T29" fmla="*/ 310 h 341"/>
                <a:gd name="T30" fmla="*/ 333 w 408"/>
                <a:gd name="T31" fmla="*/ 341 h 341"/>
                <a:gd name="T32" fmla="*/ 363 w 408"/>
                <a:gd name="T33" fmla="*/ 212 h 341"/>
                <a:gd name="T34" fmla="*/ 355 w 408"/>
                <a:gd name="T35" fmla="*/ 189 h 341"/>
                <a:gd name="T36" fmla="*/ 408 w 408"/>
                <a:gd name="T37" fmla="*/ 121 h 341"/>
                <a:gd name="T38" fmla="*/ 393 w 408"/>
                <a:gd name="T39" fmla="*/ 9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8" h="341">
                  <a:moveTo>
                    <a:pt x="393" y="98"/>
                  </a:moveTo>
                  <a:lnTo>
                    <a:pt x="302" y="75"/>
                  </a:lnTo>
                  <a:lnTo>
                    <a:pt x="196" y="75"/>
                  </a:lnTo>
                  <a:lnTo>
                    <a:pt x="174" y="60"/>
                  </a:lnTo>
                  <a:lnTo>
                    <a:pt x="151" y="68"/>
                  </a:lnTo>
                  <a:lnTo>
                    <a:pt x="128" y="53"/>
                  </a:lnTo>
                  <a:lnTo>
                    <a:pt x="136" y="22"/>
                  </a:lnTo>
                  <a:lnTo>
                    <a:pt x="121" y="15"/>
                  </a:lnTo>
                  <a:lnTo>
                    <a:pt x="113" y="7"/>
                  </a:lnTo>
                  <a:lnTo>
                    <a:pt x="106" y="7"/>
                  </a:lnTo>
                  <a:lnTo>
                    <a:pt x="90" y="0"/>
                  </a:lnTo>
                  <a:lnTo>
                    <a:pt x="38" y="144"/>
                  </a:lnTo>
                  <a:lnTo>
                    <a:pt x="0" y="197"/>
                  </a:lnTo>
                  <a:lnTo>
                    <a:pt x="0" y="257"/>
                  </a:lnTo>
                  <a:lnTo>
                    <a:pt x="196" y="310"/>
                  </a:lnTo>
                  <a:lnTo>
                    <a:pt x="333" y="341"/>
                  </a:lnTo>
                  <a:lnTo>
                    <a:pt x="363" y="212"/>
                  </a:lnTo>
                  <a:lnTo>
                    <a:pt x="355" y="189"/>
                  </a:lnTo>
                  <a:lnTo>
                    <a:pt x="408" y="121"/>
                  </a:lnTo>
                  <a:lnTo>
                    <a:pt x="393" y="9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9" name="Freeform 234"/>
            <p:cNvSpPr>
              <a:spLocks/>
            </p:cNvSpPr>
            <p:nvPr/>
          </p:nvSpPr>
          <p:spPr bwMode="auto">
            <a:xfrm>
              <a:off x="1590" y="1482"/>
              <a:ext cx="408" cy="341"/>
            </a:xfrm>
            <a:custGeom>
              <a:avLst/>
              <a:gdLst>
                <a:gd name="T0" fmla="*/ 393 w 408"/>
                <a:gd name="T1" fmla="*/ 98 h 341"/>
                <a:gd name="T2" fmla="*/ 302 w 408"/>
                <a:gd name="T3" fmla="*/ 75 h 341"/>
                <a:gd name="T4" fmla="*/ 196 w 408"/>
                <a:gd name="T5" fmla="*/ 75 h 341"/>
                <a:gd name="T6" fmla="*/ 174 w 408"/>
                <a:gd name="T7" fmla="*/ 60 h 341"/>
                <a:gd name="T8" fmla="*/ 151 w 408"/>
                <a:gd name="T9" fmla="*/ 68 h 341"/>
                <a:gd name="T10" fmla="*/ 128 w 408"/>
                <a:gd name="T11" fmla="*/ 53 h 341"/>
                <a:gd name="T12" fmla="*/ 136 w 408"/>
                <a:gd name="T13" fmla="*/ 22 h 341"/>
                <a:gd name="T14" fmla="*/ 121 w 408"/>
                <a:gd name="T15" fmla="*/ 15 h 341"/>
                <a:gd name="T16" fmla="*/ 113 w 408"/>
                <a:gd name="T17" fmla="*/ 7 h 341"/>
                <a:gd name="T18" fmla="*/ 106 w 408"/>
                <a:gd name="T19" fmla="*/ 7 h 341"/>
                <a:gd name="T20" fmla="*/ 90 w 408"/>
                <a:gd name="T21" fmla="*/ 0 h 341"/>
                <a:gd name="T22" fmla="*/ 38 w 408"/>
                <a:gd name="T23" fmla="*/ 144 h 341"/>
                <a:gd name="T24" fmla="*/ 0 w 408"/>
                <a:gd name="T25" fmla="*/ 197 h 341"/>
                <a:gd name="T26" fmla="*/ 0 w 408"/>
                <a:gd name="T27" fmla="*/ 257 h 341"/>
                <a:gd name="T28" fmla="*/ 196 w 408"/>
                <a:gd name="T29" fmla="*/ 310 h 341"/>
                <a:gd name="T30" fmla="*/ 333 w 408"/>
                <a:gd name="T31" fmla="*/ 341 h 341"/>
                <a:gd name="T32" fmla="*/ 363 w 408"/>
                <a:gd name="T33" fmla="*/ 212 h 341"/>
                <a:gd name="T34" fmla="*/ 355 w 408"/>
                <a:gd name="T35" fmla="*/ 189 h 341"/>
                <a:gd name="T36" fmla="*/ 408 w 408"/>
                <a:gd name="T37" fmla="*/ 121 h 341"/>
                <a:gd name="T38" fmla="*/ 393 w 408"/>
                <a:gd name="T39" fmla="*/ 98 h 341"/>
                <a:gd name="T40" fmla="*/ 393 w 408"/>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341">
                  <a:moveTo>
                    <a:pt x="393" y="98"/>
                  </a:moveTo>
                  <a:lnTo>
                    <a:pt x="302" y="75"/>
                  </a:lnTo>
                  <a:lnTo>
                    <a:pt x="196" y="75"/>
                  </a:lnTo>
                  <a:lnTo>
                    <a:pt x="174" y="60"/>
                  </a:lnTo>
                  <a:lnTo>
                    <a:pt x="151" y="68"/>
                  </a:lnTo>
                  <a:lnTo>
                    <a:pt x="128" y="53"/>
                  </a:lnTo>
                  <a:lnTo>
                    <a:pt x="136" y="22"/>
                  </a:lnTo>
                  <a:lnTo>
                    <a:pt x="121" y="15"/>
                  </a:lnTo>
                  <a:lnTo>
                    <a:pt x="113" y="7"/>
                  </a:lnTo>
                  <a:lnTo>
                    <a:pt x="106" y="7"/>
                  </a:lnTo>
                  <a:lnTo>
                    <a:pt x="90" y="0"/>
                  </a:lnTo>
                  <a:lnTo>
                    <a:pt x="38" y="144"/>
                  </a:lnTo>
                  <a:lnTo>
                    <a:pt x="0" y="197"/>
                  </a:lnTo>
                  <a:lnTo>
                    <a:pt x="0" y="257"/>
                  </a:lnTo>
                  <a:lnTo>
                    <a:pt x="196" y="310"/>
                  </a:lnTo>
                  <a:lnTo>
                    <a:pt x="333" y="341"/>
                  </a:lnTo>
                  <a:lnTo>
                    <a:pt x="363" y="212"/>
                  </a:lnTo>
                  <a:lnTo>
                    <a:pt x="355" y="189"/>
                  </a:lnTo>
                  <a:lnTo>
                    <a:pt x="408" y="121"/>
                  </a:lnTo>
                  <a:lnTo>
                    <a:pt x="393" y="98"/>
                  </a:lnTo>
                  <a:lnTo>
                    <a:pt x="39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80" name="Freeform 235"/>
            <p:cNvSpPr>
              <a:spLocks/>
            </p:cNvSpPr>
            <p:nvPr/>
          </p:nvSpPr>
          <p:spPr bwMode="auto">
            <a:xfrm>
              <a:off x="3641" y="1830"/>
              <a:ext cx="295" cy="190"/>
            </a:xfrm>
            <a:custGeom>
              <a:avLst/>
              <a:gdLst>
                <a:gd name="T0" fmla="*/ 257 w 295"/>
                <a:gd name="T1" fmla="*/ 31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5 w 295"/>
                <a:gd name="T21" fmla="*/ 137 h 190"/>
                <a:gd name="T22" fmla="*/ 295 w 295"/>
                <a:gd name="T23" fmla="*/ 114 h 190"/>
                <a:gd name="T24" fmla="*/ 265 w 295"/>
                <a:gd name="T25" fmla="*/ 84 h 190"/>
                <a:gd name="T26" fmla="*/ 257 w 295"/>
                <a:gd name="T27" fmla="*/ 61 h 190"/>
                <a:gd name="T28" fmla="*/ 272 w 295"/>
                <a:gd name="T29" fmla="*/ 38 h 190"/>
                <a:gd name="T30" fmla="*/ 257 w 295"/>
                <a:gd name="T31"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90">
                  <a:moveTo>
                    <a:pt x="257" y="31"/>
                  </a:moveTo>
                  <a:lnTo>
                    <a:pt x="249" y="8"/>
                  </a:lnTo>
                  <a:lnTo>
                    <a:pt x="234" y="0"/>
                  </a:lnTo>
                  <a:lnTo>
                    <a:pt x="30" y="38"/>
                  </a:lnTo>
                  <a:lnTo>
                    <a:pt x="30" y="23"/>
                  </a:lnTo>
                  <a:lnTo>
                    <a:pt x="0" y="46"/>
                  </a:lnTo>
                  <a:lnTo>
                    <a:pt x="7" y="137"/>
                  </a:lnTo>
                  <a:lnTo>
                    <a:pt x="22" y="190"/>
                  </a:lnTo>
                  <a:lnTo>
                    <a:pt x="68" y="182"/>
                  </a:lnTo>
                  <a:lnTo>
                    <a:pt x="249" y="152"/>
                  </a:lnTo>
                  <a:lnTo>
                    <a:pt x="265" y="137"/>
                  </a:lnTo>
                  <a:lnTo>
                    <a:pt x="295" y="114"/>
                  </a:lnTo>
                  <a:lnTo>
                    <a:pt x="265" y="84"/>
                  </a:lnTo>
                  <a:lnTo>
                    <a:pt x="257" y="61"/>
                  </a:lnTo>
                  <a:lnTo>
                    <a:pt x="272" y="38"/>
                  </a:lnTo>
                  <a:lnTo>
                    <a:pt x="257" y="3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1" name="Freeform 236"/>
            <p:cNvSpPr>
              <a:spLocks/>
            </p:cNvSpPr>
            <p:nvPr/>
          </p:nvSpPr>
          <p:spPr bwMode="auto">
            <a:xfrm>
              <a:off x="3641" y="1830"/>
              <a:ext cx="295" cy="190"/>
            </a:xfrm>
            <a:custGeom>
              <a:avLst/>
              <a:gdLst>
                <a:gd name="T0" fmla="*/ 257 w 295"/>
                <a:gd name="T1" fmla="*/ 31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5 w 295"/>
                <a:gd name="T21" fmla="*/ 137 h 190"/>
                <a:gd name="T22" fmla="*/ 295 w 295"/>
                <a:gd name="T23" fmla="*/ 114 h 190"/>
                <a:gd name="T24" fmla="*/ 265 w 295"/>
                <a:gd name="T25" fmla="*/ 84 h 190"/>
                <a:gd name="T26" fmla="*/ 257 w 295"/>
                <a:gd name="T27" fmla="*/ 61 h 190"/>
                <a:gd name="T28" fmla="*/ 272 w 295"/>
                <a:gd name="T29" fmla="*/ 38 h 190"/>
                <a:gd name="T30" fmla="*/ 257 w 295"/>
                <a:gd name="T31" fmla="*/ 31 h 190"/>
                <a:gd name="T32" fmla="*/ 257 w 295"/>
                <a:gd name="T33" fmla="*/ 3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90">
                  <a:moveTo>
                    <a:pt x="257" y="31"/>
                  </a:moveTo>
                  <a:lnTo>
                    <a:pt x="249" y="8"/>
                  </a:lnTo>
                  <a:lnTo>
                    <a:pt x="234" y="0"/>
                  </a:lnTo>
                  <a:lnTo>
                    <a:pt x="30" y="38"/>
                  </a:lnTo>
                  <a:lnTo>
                    <a:pt x="30" y="23"/>
                  </a:lnTo>
                  <a:lnTo>
                    <a:pt x="0" y="46"/>
                  </a:lnTo>
                  <a:lnTo>
                    <a:pt x="7" y="137"/>
                  </a:lnTo>
                  <a:lnTo>
                    <a:pt x="22" y="190"/>
                  </a:lnTo>
                  <a:lnTo>
                    <a:pt x="68" y="182"/>
                  </a:lnTo>
                  <a:lnTo>
                    <a:pt x="249" y="152"/>
                  </a:lnTo>
                  <a:lnTo>
                    <a:pt x="265" y="137"/>
                  </a:lnTo>
                  <a:lnTo>
                    <a:pt x="295" y="114"/>
                  </a:lnTo>
                  <a:lnTo>
                    <a:pt x="265" y="84"/>
                  </a:lnTo>
                  <a:lnTo>
                    <a:pt x="257" y="61"/>
                  </a:lnTo>
                  <a:lnTo>
                    <a:pt x="272" y="38"/>
                  </a:lnTo>
                  <a:lnTo>
                    <a:pt x="257" y="31"/>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82" name="Freeform 237"/>
            <p:cNvSpPr>
              <a:spLocks/>
            </p:cNvSpPr>
            <p:nvPr/>
          </p:nvSpPr>
          <p:spPr bwMode="auto">
            <a:xfrm>
              <a:off x="4042" y="1785"/>
              <a:ext cx="22" cy="53"/>
            </a:xfrm>
            <a:custGeom>
              <a:avLst/>
              <a:gdLst>
                <a:gd name="T0" fmla="*/ 22 w 22"/>
                <a:gd name="T1" fmla="*/ 15 h 53"/>
                <a:gd name="T2" fmla="*/ 15 w 22"/>
                <a:gd name="T3" fmla="*/ 0 h 53"/>
                <a:gd name="T4" fmla="*/ 0 w 22"/>
                <a:gd name="T5" fmla="*/ 7 h 53"/>
                <a:gd name="T6" fmla="*/ 7 w 22"/>
                <a:gd name="T7" fmla="*/ 45 h 53"/>
                <a:gd name="T8" fmla="*/ 7 w 22"/>
                <a:gd name="T9" fmla="*/ 53 h 53"/>
                <a:gd name="T10" fmla="*/ 22 w 22"/>
                <a:gd name="T11" fmla="*/ 45 h 53"/>
                <a:gd name="T12" fmla="*/ 22 w 22"/>
                <a:gd name="T13" fmla="*/ 15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22" y="15"/>
                  </a:moveTo>
                  <a:lnTo>
                    <a:pt x="15" y="0"/>
                  </a:lnTo>
                  <a:lnTo>
                    <a:pt x="0" y="7"/>
                  </a:lnTo>
                  <a:lnTo>
                    <a:pt x="7" y="45"/>
                  </a:lnTo>
                  <a:lnTo>
                    <a:pt x="7" y="53"/>
                  </a:lnTo>
                  <a:lnTo>
                    <a:pt x="22" y="45"/>
                  </a:lnTo>
                  <a:lnTo>
                    <a:pt x="22"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3" name="Freeform 238"/>
            <p:cNvSpPr>
              <a:spLocks/>
            </p:cNvSpPr>
            <p:nvPr/>
          </p:nvSpPr>
          <p:spPr bwMode="auto">
            <a:xfrm>
              <a:off x="4042" y="1785"/>
              <a:ext cx="22" cy="53"/>
            </a:xfrm>
            <a:custGeom>
              <a:avLst/>
              <a:gdLst>
                <a:gd name="T0" fmla="*/ 22 w 22"/>
                <a:gd name="T1" fmla="*/ 15 h 53"/>
                <a:gd name="T2" fmla="*/ 15 w 22"/>
                <a:gd name="T3" fmla="*/ 0 h 53"/>
                <a:gd name="T4" fmla="*/ 0 w 22"/>
                <a:gd name="T5" fmla="*/ 7 h 53"/>
                <a:gd name="T6" fmla="*/ 7 w 22"/>
                <a:gd name="T7" fmla="*/ 45 h 53"/>
                <a:gd name="T8" fmla="*/ 7 w 22"/>
                <a:gd name="T9" fmla="*/ 53 h 53"/>
                <a:gd name="T10" fmla="*/ 22 w 22"/>
                <a:gd name="T11" fmla="*/ 45 h 53"/>
                <a:gd name="T12" fmla="*/ 22 w 22"/>
                <a:gd name="T13" fmla="*/ 15 h 53"/>
                <a:gd name="T14" fmla="*/ 22 w 22"/>
                <a:gd name="T15" fmla="*/ 2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3">
                  <a:moveTo>
                    <a:pt x="22" y="15"/>
                  </a:moveTo>
                  <a:lnTo>
                    <a:pt x="15" y="0"/>
                  </a:lnTo>
                  <a:lnTo>
                    <a:pt x="0" y="7"/>
                  </a:lnTo>
                  <a:lnTo>
                    <a:pt x="7" y="45"/>
                  </a:lnTo>
                  <a:lnTo>
                    <a:pt x="7" y="53"/>
                  </a:lnTo>
                  <a:lnTo>
                    <a:pt x="22" y="45"/>
                  </a:lnTo>
                  <a:lnTo>
                    <a:pt x="22" y="15"/>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84" name="Freeform 239"/>
            <p:cNvSpPr>
              <a:spLocks/>
            </p:cNvSpPr>
            <p:nvPr/>
          </p:nvSpPr>
          <p:spPr bwMode="auto">
            <a:xfrm>
              <a:off x="4072" y="1808"/>
              <a:ext cx="8" cy="7"/>
            </a:xfrm>
            <a:custGeom>
              <a:avLst/>
              <a:gdLst>
                <a:gd name="T0" fmla="*/ 0 w 8"/>
                <a:gd name="T1" fmla="*/ 0 h 7"/>
                <a:gd name="T2" fmla="*/ 8 w 8"/>
                <a:gd name="T3" fmla="*/ 0 h 7"/>
                <a:gd name="T4" fmla="*/ 8 w 8"/>
                <a:gd name="T5" fmla="*/ 7 h 7"/>
                <a:gd name="T6" fmla="*/ 0 w 8"/>
                <a:gd name="T7" fmla="*/ 0 h 7"/>
              </a:gdLst>
              <a:ahLst/>
              <a:cxnLst>
                <a:cxn ang="0">
                  <a:pos x="T0" y="T1"/>
                </a:cxn>
                <a:cxn ang="0">
                  <a:pos x="T2" y="T3"/>
                </a:cxn>
                <a:cxn ang="0">
                  <a:pos x="T4" y="T5"/>
                </a:cxn>
                <a:cxn ang="0">
                  <a:pos x="T6" y="T7"/>
                </a:cxn>
              </a:cxnLst>
              <a:rect l="0" t="0" r="r" b="b"/>
              <a:pathLst>
                <a:path w="8" h="7">
                  <a:moveTo>
                    <a:pt x="0" y="0"/>
                  </a:moveTo>
                  <a:lnTo>
                    <a:pt x="8" y="0"/>
                  </a:lnTo>
                  <a:lnTo>
                    <a:pt x="8" y="7"/>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5" name="Freeform 240"/>
            <p:cNvSpPr>
              <a:spLocks/>
            </p:cNvSpPr>
            <p:nvPr/>
          </p:nvSpPr>
          <p:spPr bwMode="auto">
            <a:xfrm>
              <a:off x="4072" y="1808"/>
              <a:ext cx="8" cy="7"/>
            </a:xfrm>
            <a:custGeom>
              <a:avLst/>
              <a:gdLst>
                <a:gd name="T0" fmla="*/ 0 w 8"/>
                <a:gd name="T1" fmla="*/ 0 h 7"/>
                <a:gd name="T2" fmla="*/ 8 w 8"/>
                <a:gd name="T3" fmla="*/ 0 h 7"/>
                <a:gd name="T4" fmla="*/ 8 w 8"/>
                <a:gd name="T5" fmla="*/ 7 h 7"/>
                <a:gd name="T6" fmla="*/ 0 w 8"/>
                <a:gd name="T7" fmla="*/ 0 h 7"/>
                <a:gd name="T8" fmla="*/ 0 w 8"/>
                <a:gd name="T9" fmla="*/ 7 h 7"/>
              </a:gdLst>
              <a:ahLst/>
              <a:cxnLst>
                <a:cxn ang="0">
                  <a:pos x="T0" y="T1"/>
                </a:cxn>
                <a:cxn ang="0">
                  <a:pos x="T2" y="T3"/>
                </a:cxn>
                <a:cxn ang="0">
                  <a:pos x="T4" y="T5"/>
                </a:cxn>
                <a:cxn ang="0">
                  <a:pos x="T6" y="T7"/>
                </a:cxn>
                <a:cxn ang="0">
                  <a:pos x="T8" y="T9"/>
                </a:cxn>
              </a:cxnLst>
              <a:rect l="0" t="0" r="r" b="b"/>
              <a:pathLst>
                <a:path w="8" h="7">
                  <a:moveTo>
                    <a:pt x="0" y="0"/>
                  </a:moveTo>
                  <a:lnTo>
                    <a:pt x="8" y="0"/>
                  </a:lnTo>
                  <a:lnTo>
                    <a:pt x="8" y="7"/>
                  </a:lnTo>
                  <a:lnTo>
                    <a:pt x="0" y="0"/>
                  </a:lnTo>
                  <a:lnTo>
                    <a:pt x="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86" name="Freeform 241"/>
            <p:cNvSpPr>
              <a:spLocks/>
            </p:cNvSpPr>
            <p:nvPr/>
          </p:nvSpPr>
          <p:spPr bwMode="auto">
            <a:xfrm>
              <a:off x="3565" y="2315"/>
              <a:ext cx="257" cy="197"/>
            </a:xfrm>
            <a:custGeom>
              <a:avLst/>
              <a:gdLst>
                <a:gd name="T0" fmla="*/ 257 w 257"/>
                <a:gd name="T1" fmla="*/ 61 h 197"/>
                <a:gd name="T2" fmla="*/ 189 w 257"/>
                <a:gd name="T3" fmla="*/ 8 h 197"/>
                <a:gd name="T4" fmla="*/ 129 w 257"/>
                <a:gd name="T5" fmla="*/ 15 h 197"/>
                <a:gd name="T6" fmla="*/ 114 w 257"/>
                <a:gd name="T7" fmla="*/ 0 h 197"/>
                <a:gd name="T8" fmla="*/ 45 w 257"/>
                <a:gd name="T9" fmla="*/ 8 h 197"/>
                <a:gd name="T10" fmla="*/ 8 w 257"/>
                <a:gd name="T11" fmla="*/ 23 h 197"/>
                <a:gd name="T12" fmla="*/ 0 w 257"/>
                <a:gd name="T13" fmla="*/ 46 h 197"/>
                <a:gd name="T14" fmla="*/ 30 w 257"/>
                <a:gd name="T15" fmla="*/ 53 h 197"/>
                <a:gd name="T16" fmla="*/ 45 w 257"/>
                <a:gd name="T17" fmla="*/ 91 h 197"/>
                <a:gd name="T18" fmla="*/ 114 w 257"/>
                <a:gd name="T19" fmla="*/ 137 h 197"/>
                <a:gd name="T20" fmla="*/ 136 w 257"/>
                <a:gd name="T21" fmla="*/ 182 h 197"/>
                <a:gd name="T22" fmla="*/ 151 w 257"/>
                <a:gd name="T23" fmla="*/ 197 h 197"/>
                <a:gd name="T24" fmla="*/ 159 w 257"/>
                <a:gd name="T25" fmla="*/ 159 h 197"/>
                <a:gd name="T26" fmla="*/ 182 w 257"/>
                <a:gd name="T27" fmla="*/ 159 h 197"/>
                <a:gd name="T28" fmla="*/ 182 w 257"/>
                <a:gd name="T29" fmla="*/ 144 h 197"/>
                <a:gd name="T30" fmla="*/ 189 w 257"/>
                <a:gd name="T31" fmla="*/ 159 h 197"/>
                <a:gd name="T32" fmla="*/ 197 w 257"/>
                <a:gd name="T33" fmla="*/ 152 h 197"/>
                <a:gd name="T34" fmla="*/ 189 w 257"/>
                <a:gd name="T35" fmla="*/ 152 h 197"/>
                <a:gd name="T36" fmla="*/ 197 w 257"/>
                <a:gd name="T37" fmla="*/ 144 h 197"/>
                <a:gd name="T38" fmla="*/ 197 w 257"/>
                <a:gd name="T39" fmla="*/ 137 h 197"/>
                <a:gd name="T40" fmla="*/ 204 w 257"/>
                <a:gd name="T41" fmla="*/ 137 h 197"/>
                <a:gd name="T42" fmla="*/ 227 w 257"/>
                <a:gd name="T43" fmla="*/ 114 h 197"/>
                <a:gd name="T44" fmla="*/ 227 w 257"/>
                <a:gd name="T45" fmla="*/ 91 h 197"/>
                <a:gd name="T46" fmla="*/ 235 w 257"/>
                <a:gd name="T47" fmla="*/ 84 h 197"/>
                <a:gd name="T48" fmla="*/ 235 w 257"/>
                <a:gd name="T49" fmla="*/ 99 h 197"/>
                <a:gd name="T50" fmla="*/ 257 w 257"/>
                <a:gd name="T51"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97">
                  <a:moveTo>
                    <a:pt x="257" y="61"/>
                  </a:moveTo>
                  <a:lnTo>
                    <a:pt x="189" y="8"/>
                  </a:lnTo>
                  <a:lnTo>
                    <a:pt x="129" y="15"/>
                  </a:lnTo>
                  <a:lnTo>
                    <a:pt x="114" y="0"/>
                  </a:lnTo>
                  <a:lnTo>
                    <a:pt x="45" y="8"/>
                  </a:lnTo>
                  <a:lnTo>
                    <a:pt x="8" y="23"/>
                  </a:lnTo>
                  <a:lnTo>
                    <a:pt x="0" y="46"/>
                  </a:lnTo>
                  <a:lnTo>
                    <a:pt x="30" y="53"/>
                  </a:lnTo>
                  <a:lnTo>
                    <a:pt x="45" y="91"/>
                  </a:lnTo>
                  <a:lnTo>
                    <a:pt x="114" y="137"/>
                  </a:lnTo>
                  <a:lnTo>
                    <a:pt x="136" y="182"/>
                  </a:lnTo>
                  <a:lnTo>
                    <a:pt x="151" y="197"/>
                  </a:lnTo>
                  <a:lnTo>
                    <a:pt x="159" y="159"/>
                  </a:lnTo>
                  <a:lnTo>
                    <a:pt x="182" y="159"/>
                  </a:lnTo>
                  <a:lnTo>
                    <a:pt x="182" y="144"/>
                  </a:lnTo>
                  <a:lnTo>
                    <a:pt x="189" y="159"/>
                  </a:lnTo>
                  <a:lnTo>
                    <a:pt x="197" y="152"/>
                  </a:lnTo>
                  <a:lnTo>
                    <a:pt x="189" y="152"/>
                  </a:lnTo>
                  <a:lnTo>
                    <a:pt x="197" y="144"/>
                  </a:lnTo>
                  <a:lnTo>
                    <a:pt x="197" y="137"/>
                  </a:lnTo>
                  <a:lnTo>
                    <a:pt x="204" y="137"/>
                  </a:lnTo>
                  <a:lnTo>
                    <a:pt x="227" y="114"/>
                  </a:lnTo>
                  <a:lnTo>
                    <a:pt x="227" y="91"/>
                  </a:lnTo>
                  <a:lnTo>
                    <a:pt x="235" y="84"/>
                  </a:lnTo>
                  <a:lnTo>
                    <a:pt x="235" y="99"/>
                  </a:lnTo>
                  <a:lnTo>
                    <a:pt x="257"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7" name="Freeform 242"/>
            <p:cNvSpPr>
              <a:spLocks/>
            </p:cNvSpPr>
            <p:nvPr/>
          </p:nvSpPr>
          <p:spPr bwMode="auto">
            <a:xfrm>
              <a:off x="3565" y="2315"/>
              <a:ext cx="257" cy="197"/>
            </a:xfrm>
            <a:custGeom>
              <a:avLst/>
              <a:gdLst>
                <a:gd name="T0" fmla="*/ 257 w 257"/>
                <a:gd name="T1" fmla="*/ 61 h 197"/>
                <a:gd name="T2" fmla="*/ 189 w 257"/>
                <a:gd name="T3" fmla="*/ 8 h 197"/>
                <a:gd name="T4" fmla="*/ 129 w 257"/>
                <a:gd name="T5" fmla="*/ 15 h 197"/>
                <a:gd name="T6" fmla="*/ 114 w 257"/>
                <a:gd name="T7" fmla="*/ 0 h 197"/>
                <a:gd name="T8" fmla="*/ 45 w 257"/>
                <a:gd name="T9" fmla="*/ 8 h 197"/>
                <a:gd name="T10" fmla="*/ 8 w 257"/>
                <a:gd name="T11" fmla="*/ 23 h 197"/>
                <a:gd name="T12" fmla="*/ 0 w 257"/>
                <a:gd name="T13" fmla="*/ 46 h 197"/>
                <a:gd name="T14" fmla="*/ 30 w 257"/>
                <a:gd name="T15" fmla="*/ 53 h 197"/>
                <a:gd name="T16" fmla="*/ 45 w 257"/>
                <a:gd name="T17" fmla="*/ 91 h 197"/>
                <a:gd name="T18" fmla="*/ 114 w 257"/>
                <a:gd name="T19" fmla="*/ 137 h 197"/>
                <a:gd name="T20" fmla="*/ 136 w 257"/>
                <a:gd name="T21" fmla="*/ 182 h 197"/>
                <a:gd name="T22" fmla="*/ 151 w 257"/>
                <a:gd name="T23" fmla="*/ 197 h 197"/>
                <a:gd name="T24" fmla="*/ 159 w 257"/>
                <a:gd name="T25" fmla="*/ 159 h 197"/>
                <a:gd name="T26" fmla="*/ 182 w 257"/>
                <a:gd name="T27" fmla="*/ 159 h 197"/>
                <a:gd name="T28" fmla="*/ 182 w 257"/>
                <a:gd name="T29" fmla="*/ 144 h 197"/>
                <a:gd name="T30" fmla="*/ 189 w 257"/>
                <a:gd name="T31" fmla="*/ 159 h 197"/>
                <a:gd name="T32" fmla="*/ 197 w 257"/>
                <a:gd name="T33" fmla="*/ 152 h 197"/>
                <a:gd name="T34" fmla="*/ 189 w 257"/>
                <a:gd name="T35" fmla="*/ 152 h 197"/>
                <a:gd name="T36" fmla="*/ 197 w 257"/>
                <a:gd name="T37" fmla="*/ 144 h 197"/>
                <a:gd name="T38" fmla="*/ 197 w 257"/>
                <a:gd name="T39" fmla="*/ 137 h 197"/>
                <a:gd name="T40" fmla="*/ 204 w 257"/>
                <a:gd name="T41" fmla="*/ 137 h 197"/>
                <a:gd name="T42" fmla="*/ 227 w 257"/>
                <a:gd name="T43" fmla="*/ 114 h 197"/>
                <a:gd name="T44" fmla="*/ 227 w 257"/>
                <a:gd name="T45" fmla="*/ 91 h 197"/>
                <a:gd name="T46" fmla="*/ 235 w 257"/>
                <a:gd name="T47" fmla="*/ 84 h 197"/>
                <a:gd name="T48" fmla="*/ 235 w 257"/>
                <a:gd name="T49" fmla="*/ 99 h 197"/>
                <a:gd name="T50" fmla="*/ 257 w 257"/>
                <a:gd name="T51" fmla="*/ 61 h 197"/>
                <a:gd name="T52" fmla="*/ 257 w 257"/>
                <a:gd name="T53" fmla="*/ 6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97">
                  <a:moveTo>
                    <a:pt x="257" y="61"/>
                  </a:moveTo>
                  <a:lnTo>
                    <a:pt x="189" y="8"/>
                  </a:lnTo>
                  <a:lnTo>
                    <a:pt x="129" y="15"/>
                  </a:lnTo>
                  <a:lnTo>
                    <a:pt x="114" y="0"/>
                  </a:lnTo>
                  <a:lnTo>
                    <a:pt x="45" y="8"/>
                  </a:lnTo>
                  <a:lnTo>
                    <a:pt x="8" y="23"/>
                  </a:lnTo>
                  <a:lnTo>
                    <a:pt x="0" y="46"/>
                  </a:lnTo>
                  <a:lnTo>
                    <a:pt x="30" y="53"/>
                  </a:lnTo>
                  <a:lnTo>
                    <a:pt x="45" y="91"/>
                  </a:lnTo>
                  <a:lnTo>
                    <a:pt x="114" y="137"/>
                  </a:lnTo>
                  <a:lnTo>
                    <a:pt x="136" y="182"/>
                  </a:lnTo>
                  <a:lnTo>
                    <a:pt x="151" y="197"/>
                  </a:lnTo>
                  <a:lnTo>
                    <a:pt x="159" y="159"/>
                  </a:lnTo>
                  <a:lnTo>
                    <a:pt x="182" y="159"/>
                  </a:lnTo>
                  <a:lnTo>
                    <a:pt x="182" y="144"/>
                  </a:lnTo>
                  <a:lnTo>
                    <a:pt x="189" y="159"/>
                  </a:lnTo>
                  <a:lnTo>
                    <a:pt x="197" y="152"/>
                  </a:lnTo>
                  <a:lnTo>
                    <a:pt x="189" y="152"/>
                  </a:lnTo>
                  <a:lnTo>
                    <a:pt x="197" y="144"/>
                  </a:lnTo>
                  <a:lnTo>
                    <a:pt x="197" y="137"/>
                  </a:lnTo>
                  <a:lnTo>
                    <a:pt x="204" y="137"/>
                  </a:lnTo>
                  <a:lnTo>
                    <a:pt x="227" y="114"/>
                  </a:lnTo>
                  <a:lnTo>
                    <a:pt x="227" y="91"/>
                  </a:lnTo>
                  <a:lnTo>
                    <a:pt x="235" y="84"/>
                  </a:lnTo>
                  <a:lnTo>
                    <a:pt x="235" y="99"/>
                  </a:lnTo>
                  <a:lnTo>
                    <a:pt x="257" y="61"/>
                  </a:lnTo>
                  <a:lnTo>
                    <a:pt x="257" y="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88" name="Freeform 243"/>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90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8" y="212"/>
                  </a:lnTo>
                  <a:lnTo>
                    <a:pt x="280" y="212"/>
                  </a:lnTo>
                  <a:lnTo>
                    <a:pt x="257" y="197"/>
                  </a:lnTo>
                  <a:lnTo>
                    <a:pt x="0" y="182"/>
                  </a:lnTo>
                  <a:lnTo>
                    <a:pt x="7" y="53"/>
                  </a:lnTo>
                  <a:lnTo>
                    <a:pt x="15" y="0"/>
                  </a:lnTo>
                  <a:lnTo>
                    <a:pt x="348" y="15"/>
                  </a:lnTo>
                  <a:lnTo>
                    <a:pt x="333" y="30"/>
                  </a:lnTo>
                  <a:lnTo>
                    <a:pt x="348" y="53"/>
                  </a:lnTo>
                  <a:lnTo>
                    <a:pt x="348" y="167"/>
                  </a:lnTo>
                  <a:lnTo>
                    <a:pt x="340" y="167"/>
                  </a:lnTo>
                  <a:lnTo>
                    <a:pt x="348" y="190"/>
                  </a:lnTo>
                  <a:lnTo>
                    <a:pt x="340" y="22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9" name="Freeform 244"/>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90 h 235"/>
                <a:gd name="T28" fmla="*/ 340 w 348"/>
                <a:gd name="T29" fmla="*/ 220 h 235"/>
                <a:gd name="T30" fmla="*/ 340 w 348"/>
                <a:gd name="T31" fmla="*/ 2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8" y="212"/>
                  </a:lnTo>
                  <a:lnTo>
                    <a:pt x="280" y="212"/>
                  </a:lnTo>
                  <a:lnTo>
                    <a:pt x="257" y="197"/>
                  </a:lnTo>
                  <a:lnTo>
                    <a:pt x="0" y="182"/>
                  </a:lnTo>
                  <a:lnTo>
                    <a:pt x="7" y="53"/>
                  </a:lnTo>
                  <a:lnTo>
                    <a:pt x="15" y="0"/>
                  </a:lnTo>
                  <a:lnTo>
                    <a:pt x="348" y="15"/>
                  </a:lnTo>
                  <a:lnTo>
                    <a:pt x="333" y="30"/>
                  </a:lnTo>
                  <a:lnTo>
                    <a:pt x="348" y="53"/>
                  </a:lnTo>
                  <a:lnTo>
                    <a:pt x="348" y="167"/>
                  </a:lnTo>
                  <a:lnTo>
                    <a:pt x="340" y="167"/>
                  </a:lnTo>
                  <a:lnTo>
                    <a:pt x="348" y="190"/>
                  </a:lnTo>
                  <a:lnTo>
                    <a:pt x="340" y="220"/>
                  </a:lnTo>
                  <a:lnTo>
                    <a:pt x="340" y="2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0" name="Freeform 245"/>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5 h 144"/>
                <a:gd name="T8" fmla="*/ 386 w 431"/>
                <a:gd name="T9" fmla="*/ 38 h 144"/>
                <a:gd name="T10" fmla="*/ 371 w 431"/>
                <a:gd name="T11" fmla="*/ 61 h 144"/>
                <a:gd name="T12" fmla="*/ 333 w 431"/>
                <a:gd name="T13" fmla="*/ 83 h 144"/>
                <a:gd name="T14" fmla="*/ 325 w 431"/>
                <a:gd name="T15" fmla="*/ 98 h 144"/>
                <a:gd name="T16" fmla="*/ 310 w 431"/>
                <a:gd name="T17" fmla="*/ 98 h 144"/>
                <a:gd name="T18" fmla="*/ 310 w 431"/>
                <a:gd name="T19" fmla="*/ 114 h 144"/>
                <a:gd name="T20" fmla="*/ 242 w 431"/>
                <a:gd name="T21" fmla="*/ 121 h 144"/>
                <a:gd name="T22" fmla="*/ 113 w 431"/>
                <a:gd name="T23" fmla="*/ 136 h 144"/>
                <a:gd name="T24" fmla="*/ 0 w 431"/>
                <a:gd name="T25" fmla="*/ 144 h 144"/>
                <a:gd name="T26" fmla="*/ 15 w 431"/>
                <a:gd name="T27" fmla="*/ 136 h 144"/>
                <a:gd name="T28" fmla="*/ 7 w 431"/>
                <a:gd name="T29" fmla="*/ 114 h 144"/>
                <a:gd name="T30" fmla="*/ 22 w 431"/>
                <a:gd name="T31" fmla="*/ 106 h 144"/>
                <a:gd name="T32" fmla="*/ 15 w 431"/>
                <a:gd name="T33" fmla="*/ 98 h 144"/>
                <a:gd name="T34" fmla="*/ 30 w 431"/>
                <a:gd name="T35" fmla="*/ 83 h 144"/>
                <a:gd name="T36" fmla="*/ 30 w 431"/>
                <a:gd name="T37" fmla="*/ 76 h 144"/>
                <a:gd name="T38" fmla="*/ 38 w 431"/>
                <a:gd name="T39" fmla="*/ 45 h 144"/>
                <a:gd name="T40" fmla="*/ 113 w 431"/>
                <a:gd name="T41" fmla="*/ 38 h 144"/>
                <a:gd name="T42" fmla="*/ 106 w 431"/>
                <a:gd name="T43" fmla="*/ 30 h 144"/>
                <a:gd name="T44" fmla="*/ 333 w 431"/>
                <a:gd name="T45" fmla="*/ 8 h 144"/>
                <a:gd name="T46" fmla="*/ 431 w 43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144">
                  <a:moveTo>
                    <a:pt x="431" y="0"/>
                  </a:moveTo>
                  <a:lnTo>
                    <a:pt x="431" y="15"/>
                  </a:lnTo>
                  <a:lnTo>
                    <a:pt x="416" y="30"/>
                  </a:lnTo>
                  <a:lnTo>
                    <a:pt x="393" y="45"/>
                  </a:lnTo>
                  <a:lnTo>
                    <a:pt x="386" y="38"/>
                  </a:lnTo>
                  <a:lnTo>
                    <a:pt x="371" y="61"/>
                  </a:lnTo>
                  <a:lnTo>
                    <a:pt x="333" y="83"/>
                  </a:lnTo>
                  <a:lnTo>
                    <a:pt x="325" y="98"/>
                  </a:lnTo>
                  <a:lnTo>
                    <a:pt x="310" y="98"/>
                  </a:lnTo>
                  <a:lnTo>
                    <a:pt x="310" y="114"/>
                  </a:lnTo>
                  <a:lnTo>
                    <a:pt x="242" y="121"/>
                  </a:lnTo>
                  <a:lnTo>
                    <a:pt x="113" y="136"/>
                  </a:lnTo>
                  <a:lnTo>
                    <a:pt x="0" y="144"/>
                  </a:lnTo>
                  <a:lnTo>
                    <a:pt x="15" y="136"/>
                  </a:lnTo>
                  <a:lnTo>
                    <a:pt x="7" y="114"/>
                  </a:lnTo>
                  <a:lnTo>
                    <a:pt x="22" y="106"/>
                  </a:lnTo>
                  <a:lnTo>
                    <a:pt x="15" y="98"/>
                  </a:lnTo>
                  <a:lnTo>
                    <a:pt x="30" y="83"/>
                  </a:lnTo>
                  <a:lnTo>
                    <a:pt x="30" y="76"/>
                  </a:lnTo>
                  <a:lnTo>
                    <a:pt x="38" y="45"/>
                  </a:lnTo>
                  <a:lnTo>
                    <a:pt x="113" y="38"/>
                  </a:lnTo>
                  <a:lnTo>
                    <a:pt x="106" y="30"/>
                  </a:lnTo>
                  <a:lnTo>
                    <a:pt x="333" y="8"/>
                  </a:lnTo>
                  <a:lnTo>
                    <a:pt x="431"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1" name="Freeform 246"/>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5 h 144"/>
                <a:gd name="T8" fmla="*/ 386 w 431"/>
                <a:gd name="T9" fmla="*/ 38 h 144"/>
                <a:gd name="T10" fmla="*/ 371 w 431"/>
                <a:gd name="T11" fmla="*/ 61 h 144"/>
                <a:gd name="T12" fmla="*/ 333 w 431"/>
                <a:gd name="T13" fmla="*/ 83 h 144"/>
                <a:gd name="T14" fmla="*/ 325 w 431"/>
                <a:gd name="T15" fmla="*/ 98 h 144"/>
                <a:gd name="T16" fmla="*/ 310 w 431"/>
                <a:gd name="T17" fmla="*/ 98 h 144"/>
                <a:gd name="T18" fmla="*/ 310 w 431"/>
                <a:gd name="T19" fmla="*/ 114 h 144"/>
                <a:gd name="T20" fmla="*/ 242 w 431"/>
                <a:gd name="T21" fmla="*/ 121 h 144"/>
                <a:gd name="T22" fmla="*/ 113 w 431"/>
                <a:gd name="T23" fmla="*/ 136 h 144"/>
                <a:gd name="T24" fmla="*/ 0 w 431"/>
                <a:gd name="T25" fmla="*/ 144 h 144"/>
                <a:gd name="T26" fmla="*/ 15 w 431"/>
                <a:gd name="T27" fmla="*/ 136 h 144"/>
                <a:gd name="T28" fmla="*/ 7 w 431"/>
                <a:gd name="T29" fmla="*/ 114 h 144"/>
                <a:gd name="T30" fmla="*/ 22 w 431"/>
                <a:gd name="T31" fmla="*/ 106 h 144"/>
                <a:gd name="T32" fmla="*/ 15 w 431"/>
                <a:gd name="T33" fmla="*/ 98 h 144"/>
                <a:gd name="T34" fmla="*/ 30 w 431"/>
                <a:gd name="T35" fmla="*/ 83 h 144"/>
                <a:gd name="T36" fmla="*/ 30 w 431"/>
                <a:gd name="T37" fmla="*/ 76 h 144"/>
                <a:gd name="T38" fmla="*/ 38 w 431"/>
                <a:gd name="T39" fmla="*/ 45 h 144"/>
                <a:gd name="T40" fmla="*/ 113 w 431"/>
                <a:gd name="T41" fmla="*/ 38 h 144"/>
                <a:gd name="T42" fmla="*/ 106 w 431"/>
                <a:gd name="T43" fmla="*/ 30 h 144"/>
                <a:gd name="T44" fmla="*/ 333 w 431"/>
                <a:gd name="T45" fmla="*/ 8 h 144"/>
                <a:gd name="T46" fmla="*/ 431 w 431"/>
                <a:gd name="T47" fmla="*/ 0 h 144"/>
                <a:gd name="T48" fmla="*/ 431 w 431"/>
                <a:gd name="T49" fmla="*/ 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1" h="144">
                  <a:moveTo>
                    <a:pt x="431" y="0"/>
                  </a:moveTo>
                  <a:lnTo>
                    <a:pt x="431" y="15"/>
                  </a:lnTo>
                  <a:lnTo>
                    <a:pt x="416" y="30"/>
                  </a:lnTo>
                  <a:lnTo>
                    <a:pt x="393" y="45"/>
                  </a:lnTo>
                  <a:lnTo>
                    <a:pt x="386" y="38"/>
                  </a:lnTo>
                  <a:lnTo>
                    <a:pt x="371" y="61"/>
                  </a:lnTo>
                  <a:lnTo>
                    <a:pt x="333" y="83"/>
                  </a:lnTo>
                  <a:lnTo>
                    <a:pt x="325" y="98"/>
                  </a:lnTo>
                  <a:lnTo>
                    <a:pt x="310" y="98"/>
                  </a:lnTo>
                  <a:lnTo>
                    <a:pt x="310" y="114"/>
                  </a:lnTo>
                  <a:lnTo>
                    <a:pt x="242" y="121"/>
                  </a:lnTo>
                  <a:lnTo>
                    <a:pt x="113" y="136"/>
                  </a:lnTo>
                  <a:lnTo>
                    <a:pt x="0" y="144"/>
                  </a:lnTo>
                  <a:lnTo>
                    <a:pt x="15" y="136"/>
                  </a:lnTo>
                  <a:lnTo>
                    <a:pt x="7" y="114"/>
                  </a:lnTo>
                  <a:lnTo>
                    <a:pt x="22" y="106"/>
                  </a:lnTo>
                  <a:lnTo>
                    <a:pt x="15" y="98"/>
                  </a:lnTo>
                  <a:lnTo>
                    <a:pt x="30" y="83"/>
                  </a:lnTo>
                  <a:lnTo>
                    <a:pt x="30" y="76"/>
                  </a:lnTo>
                  <a:lnTo>
                    <a:pt x="38" y="45"/>
                  </a:lnTo>
                  <a:lnTo>
                    <a:pt x="113" y="38"/>
                  </a:lnTo>
                  <a:lnTo>
                    <a:pt x="106" y="30"/>
                  </a:lnTo>
                  <a:lnTo>
                    <a:pt x="333" y="8"/>
                  </a:lnTo>
                  <a:lnTo>
                    <a:pt x="431" y="0"/>
                  </a:lnTo>
                  <a:lnTo>
                    <a:pt x="431"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2" name="Freeform 247"/>
            <p:cNvSpPr>
              <a:spLocks/>
            </p:cNvSpPr>
            <p:nvPr/>
          </p:nvSpPr>
          <p:spPr bwMode="auto">
            <a:xfrm>
              <a:off x="2331" y="2277"/>
              <a:ext cx="712" cy="690"/>
            </a:xfrm>
            <a:custGeom>
              <a:avLst/>
              <a:gdLst>
                <a:gd name="T0" fmla="*/ 681 w 712"/>
                <a:gd name="T1" fmla="*/ 197 h 690"/>
                <a:gd name="T2" fmla="*/ 613 w 712"/>
                <a:gd name="T3" fmla="*/ 175 h 690"/>
                <a:gd name="T4" fmla="*/ 560 w 712"/>
                <a:gd name="T5" fmla="*/ 190 h 690"/>
                <a:gd name="T6" fmla="*/ 538 w 712"/>
                <a:gd name="T7" fmla="*/ 182 h 690"/>
                <a:gd name="T8" fmla="*/ 515 w 712"/>
                <a:gd name="T9" fmla="*/ 190 h 690"/>
                <a:gd name="T10" fmla="*/ 500 w 712"/>
                <a:gd name="T11" fmla="*/ 182 h 690"/>
                <a:gd name="T12" fmla="*/ 470 w 712"/>
                <a:gd name="T13" fmla="*/ 175 h 690"/>
                <a:gd name="T14" fmla="*/ 447 w 712"/>
                <a:gd name="T15" fmla="*/ 167 h 690"/>
                <a:gd name="T16" fmla="*/ 401 w 712"/>
                <a:gd name="T17" fmla="*/ 137 h 690"/>
                <a:gd name="T18" fmla="*/ 364 w 712"/>
                <a:gd name="T19" fmla="*/ 129 h 690"/>
                <a:gd name="T20" fmla="*/ 220 w 712"/>
                <a:gd name="T21" fmla="*/ 0 h 690"/>
                <a:gd name="T22" fmla="*/ 0 w 712"/>
                <a:gd name="T23" fmla="*/ 266 h 690"/>
                <a:gd name="T24" fmla="*/ 84 w 712"/>
                <a:gd name="T25" fmla="*/ 364 h 690"/>
                <a:gd name="T26" fmla="*/ 167 w 712"/>
                <a:gd name="T27" fmla="*/ 478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6 w 712"/>
                <a:gd name="T65" fmla="*/ 516 h 690"/>
                <a:gd name="T66" fmla="*/ 621 w 712"/>
                <a:gd name="T67" fmla="*/ 485 h 690"/>
                <a:gd name="T68" fmla="*/ 621 w 712"/>
                <a:gd name="T69" fmla="*/ 478 h 690"/>
                <a:gd name="T70" fmla="*/ 629 w 712"/>
                <a:gd name="T71" fmla="*/ 448 h 690"/>
                <a:gd name="T72" fmla="*/ 644 w 712"/>
                <a:gd name="T73" fmla="*/ 455 h 690"/>
                <a:gd name="T74" fmla="*/ 644 w 712"/>
                <a:gd name="T75" fmla="*/ 463 h 690"/>
                <a:gd name="T76" fmla="*/ 689 w 712"/>
                <a:gd name="T77" fmla="*/ 440 h 690"/>
                <a:gd name="T78" fmla="*/ 712 w 712"/>
                <a:gd name="T79" fmla="*/ 357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2" h="690">
                  <a:moveTo>
                    <a:pt x="681" y="296"/>
                  </a:moveTo>
                  <a:lnTo>
                    <a:pt x="681" y="197"/>
                  </a:lnTo>
                  <a:lnTo>
                    <a:pt x="659" y="190"/>
                  </a:lnTo>
                  <a:lnTo>
                    <a:pt x="613" y="175"/>
                  </a:lnTo>
                  <a:lnTo>
                    <a:pt x="568" y="182"/>
                  </a:lnTo>
                  <a:lnTo>
                    <a:pt x="560" y="190"/>
                  </a:lnTo>
                  <a:lnTo>
                    <a:pt x="545" y="175"/>
                  </a:lnTo>
                  <a:lnTo>
                    <a:pt x="538" y="182"/>
                  </a:lnTo>
                  <a:lnTo>
                    <a:pt x="523" y="175"/>
                  </a:lnTo>
                  <a:lnTo>
                    <a:pt x="515" y="190"/>
                  </a:lnTo>
                  <a:lnTo>
                    <a:pt x="515" y="175"/>
                  </a:lnTo>
                  <a:lnTo>
                    <a:pt x="500" y="182"/>
                  </a:lnTo>
                  <a:lnTo>
                    <a:pt x="485" y="167"/>
                  </a:lnTo>
                  <a:lnTo>
                    <a:pt x="470" y="175"/>
                  </a:lnTo>
                  <a:lnTo>
                    <a:pt x="462" y="160"/>
                  </a:lnTo>
                  <a:lnTo>
                    <a:pt x="447" y="167"/>
                  </a:lnTo>
                  <a:lnTo>
                    <a:pt x="409" y="152"/>
                  </a:lnTo>
                  <a:lnTo>
                    <a:pt x="401" y="137"/>
                  </a:lnTo>
                  <a:lnTo>
                    <a:pt x="379" y="144"/>
                  </a:lnTo>
                  <a:lnTo>
                    <a:pt x="364" y="129"/>
                  </a:lnTo>
                  <a:lnTo>
                    <a:pt x="371" y="8"/>
                  </a:lnTo>
                  <a:lnTo>
                    <a:pt x="220" y="0"/>
                  </a:lnTo>
                  <a:lnTo>
                    <a:pt x="197" y="281"/>
                  </a:lnTo>
                  <a:lnTo>
                    <a:pt x="0" y="266"/>
                  </a:lnTo>
                  <a:lnTo>
                    <a:pt x="8" y="281"/>
                  </a:lnTo>
                  <a:lnTo>
                    <a:pt x="84" y="364"/>
                  </a:lnTo>
                  <a:lnTo>
                    <a:pt x="106" y="432"/>
                  </a:lnTo>
                  <a:lnTo>
                    <a:pt x="167" y="478"/>
                  </a:lnTo>
                  <a:lnTo>
                    <a:pt x="190" y="463"/>
                  </a:lnTo>
                  <a:lnTo>
                    <a:pt x="205" y="432"/>
                  </a:lnTo>
                  <a:lnTo>
                    <a:pt x="227" y="425"/>
                  </a:lnTo>
                  <a:lnTo>
                    <a:pt x="273" y="432"/>
                  </a:lnTo>
                  <a:lnTo>
                    <a:pt x="311" y="478"/>
                  </a:lnTo>
                  <a:lnTo>
                    <a:pt x="333" y="531"/>
                  </a:lnTo>
                  <a:lnTo>
                    <a:pt x="379" y="576"/>
                  </a:lnTo>
                  <a:lnTo>
                    <a:pt x="379" y="614"/>
                  </a:lnTo>
                  <a:lnTo>
                    <a:pt x="394" y="652"/>
                  </a:lnTo>
                  <a:lnTo>
                    <a:pt x="447" y="675"/>
                  </a:lnTo>
                  <a:lnTo>
                    <a:pt x="477" y="675"/>
                  </a:lnTo>
                  <a:lnTo>
                    <a:pt x="492" y="690"/>
                  </a:lnTo>
                  <a:lnTo>
                    <a:pt x="507" y="683"/>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4"/>
                  </a:lnTo>
                  <a:lnTo>
                    <a:pt x="507" y="546"/>
                  </a:lnTo>
                  <a:lnTo>
                    <a:pt x="530" y="539"/>
                  </a:lnTo>
                  <a:lnTo>
                    <a:pt x="530" y="523"/>
                  </a:lnTo>
                  <a:lnTo>
                    <a:pt x="538" y="531"/>
                  </a:lnTo>
                  <a:lnTo>
                    <a:pt x="553" y="523"/>
                  </a:lnTo>
                  <a:lnTo>
                    <a:pt x="538" y="508"/>
                  </a:lnTo>
                  <a:lnTo>
                    <a:pt x="553" y="508"/>
                  </a:lnTo>
                  <a:lnTo>
                    <a:pt x="545" y="516"/>
                  </a:lnTo>
                  <a:lnTo>
                    <a:pt x="568" y="508"/>
                  </a:lnTo>
                  <a:lnTo>
                    <a:pt x="560" y="516"/>
                  </a:lnTo>
                  <a:lnTo>
                    <a:pt x="576" y="516"/>
                  </a:lnTo>
                  <a:lnTo>
                    <a:pt x="553" y="531"/>
                  </a:lnTo>
                  <a:lnTo>
                    <a:pt x="621" y="485"/>
                  </a:lnTo>
                  <a:lnTo>
                    <a:pt x="613" y="493"/>
                  </a:lnTo>
                  <a:lnTo>
                    <a:pt x="621" y="478"/>
                  </a:lnTo>
                  <a:lnTo>
                    <a:pt x="636" y="470"/>
                  </a:lnTo>
                  <a:lnTo>
                    <a:pt x="629" y="448"/>
                  </a:lnTo>
                  <a:lnTo>
                    <a:pt x="644" y="440"/>
                  </a:lnTo>
                  <a:lnTo>
                    <a:pt x="644" y="455"/>
                  </a:lnTo>
                  <a:lnTo>
                    <a:pt x="659" y="455"/>
                  </a:lnTo>
                  <a:lnTo>
                    <a:pt x="644" y="463"/>
                  </a:lnTo>
                  <a:lnTo>
                    <a:pt x="697" y="448"/>
                  </a:lnTo>
                  <a:lnTo>
                    <a:pt x="689" y="440"/>
                  </a:lnTo>
                  <a:lnTo>
                    <a:pt x="697" y="425"/>
                  </a:lnTo>
                  <a:lnTo>
                    <a:pt x="712" y="357"/>
                  </a:lnTo>
                  <a:lnTo>
                    <a:pt x="681" y="29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3" name="Freeform 248"/>
            <p:cNvSpPr>
              <a:spLocks/>
            </p:cNvSpPr>
            <p:nvPr/>
          </p:nvSpPr>
          <p:spPr bwMode="auto">
            <a:xfrm>
              <a:off x="2331" y="2277"/>
              <a:ext cx="712" cy="690"/>
            </a:xfrm>
            <a:custGeom>
              <a:avLst/>
              <a:gdLst>
                <a:gd name="T0" fmla="*/ 681 w 712"/>
                <a:gd name="T1" fmla="*/ 197 h 690"/>
                <a:gd name="T2" fmla="*/ 613 w 712"/>
                <a:gd name="T3" fmla="*/ 175 h 690"/>
                <a:gd name="T4" fmla="*/ 560 w 712"/>
                <a:gd name="T5" fmla="*/ 190 h 690"/>
                <a:gd name="T6" fmla="*/ 538 w 712"/>
                <a:gd name="T7" fmla="*/ 182 h 690"/>
                <a:gd name="T8" fmla="*/ 515 w 712"/>
                <a:gd name="T9" fmla="*/ 190 h 690"/>
                <a:gd name="T10" fmla="*/ 500 w 712"/>
                <a:gd name="T11" fmla="*/ 182 h 690"/>
                <a:gd name="T12" fmla="*/ 470 w 712"/>
                <a:gd name="T13" fmla="*/ 175 h 690"/>
                <a:gd name="T14" fmla="*/ 447 w 712"/>
                <a:gd name="T15" fmla="*/ 167 h 690"/>
                <a:gd name="T16" fmla="*/ 401 w 712"/>
                <a:gd name="T17" fmla="*/ 137 h 690"/>
                <a:gd name="T18" fmla="*/ 364 w 712"/>
                <a:gd name="T19" fmla="*/ 129 h 690"/>
                <a:gd name="T20" fmla="*/ 220 w 712"/>
                <a:gd name="T21" fmla="*/ 0 h 690"/>
                <a:gd name="T22" fmla="*/ 0 w 712"/>
                <a:gd name="T23" fmla="*/ 266 h 690"/>
                <a:gd name="T24" fmla="*/ 84 w 712"/>
                <a:gd name="T25" fmla="*/ 364 h 690"/>
                <a:gd name="T26" fmla="*/ 167 w 712"/>
                <a:gd name="T27" fmla="*/ 478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6 w 712"/>
                <a:gd name="T65" fmla="*/ 516 h 690"/>
                <a:gd name="T66" fmla="*/ 621 w 712"/>
                <a:gd name="T67" fmla="*/ 485 h 690"/>
                <a:gd name="T68" fmla="*/ 621 w 712"/>
                <a:gd name="T69" fmla="*/ 478 h 690"/>
                <a:gd name="T70" fmla="*/ 629 w 712"/>
                <a:gd name="T71" fmla="*/ 448 h 690"/>
                <a:gd name="T72" fmla="*/ 644 w 712"/>
                <a:gd name="T73" fmla="*/ 455 h 690"/>
                <a:gd name="T74" fmla="*/ 644 w 712"/>
                <a:gd name="T75" fmla="*/ 463 h 690"/>
                <a:gd name="T76" fmla="*/ 689 w 712"/>
                <a:gd name="T77" fmla="*/ 440 h 690"/>
                <a:gd name="T78" fmla="*/ 712 w 712"/>
                <a:gd name="T79" fmla="*/ 357 h 690"/>
                <a:gd name="T80" fmla="*/ 681 w 712"/>
                <a:gd name="T81" fmla="*/ 30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2" h="690">
                  <a:moveTo>
                    <a:pt x="681" y="296"/>
                  </a:moveTo>
                  <a:lnTo>
                    <a:pt x="681" y="197"/>
                  </a:lnTo>
                  <a:lnTo>
                    <a:pt x="659" y="190"/>
                  </a:lnTo>
                  <a:lnTo>
                    <a:pt x="613" y="175"/>
                  </a:lnTo>
                  <a:lnTo>
                    <a:pt x="568" y="182"/>
                  </a:lnTo>
                  <a:lnTo>
                    <a:pt x="560" y="190"/>
                  </a:lnTo>
                  <a:lnTo>
                    <a:pt x="545" y="175"/>
                  </a:lnTo>
                  <a:lnTo>
                    <a:pt x="538" y="182"/>
                  </a:lnTo>
                  <a:lnTo>
                    <a:pt x="523" y="175"/>
                  </a:lnTo>
                  <a:lnTo>
                    <a:pt x="515" y="190"/>
                  </a:lnTo>
                  <a:lnTo>
                    <a:pt x="515" y="175"/>
                  </a:lnTo>
                  <a:lnTo>
                    <a:pt x="500" y="182"/>
                  </a:lnTo>
                  <a:lnTo>
                    <a:pt x="485" y="167"/>
                  </a:lnTo>
                  <a:lnTo>
                    <a:pt x="470" y="175"/>
                  </a:lnTo>
                  <a:lnTo>
                    <a:pt x="462" y="160"/>
                  </a:lnTo>
                  <a:lnTo>
                    <a:pt x="447" y="167"/>
                  </a:lnTo>
                  <a:lnTo>
                    <a:pt x="409" y="152"/>
                  </a:lnTo>
                  <a:lnTo>
                    <a:pt x="401" y="137"/>
                  </a:lnTo>
                  <a:lnTo>
                    <a:pt x="379" y="144"/>
                  </a:lnTo>
                  <a:lnTo>
                    <a:pt x="364" y="129"/>
                  </a:lnTo>
                  <a:lnTo>
                    <a:pt x="371" y="8"/>
                  </a:lnTo>
                  <a:lnTo>
                    <a:pt x="220" y="0"/>
                  </a:lnTo>
                  <a:lnTo>
                    <a:pt x="197" y="281"/>
                  </a:lnTo>
                  <a:lnTo>
                    <a:pt x="0" y="266"/>
                  </a:lnTo>
                  <a:lnTo>
                    <a:pt x="8" y="281"/>
                  </a:lnTo>
                  <a:lnTo>
                    <a:pt x="84" y="364"/>
                  </a:lnTo>
                  <a:lnTo>
                    <a:pt x="106" y="432"/>
                  </a:lnTo>
                  <a:lnTo>
                    <a:pt x="167" y="478"/>
                  </a:lnTo>
                  <a:lnTo>
                    <a:pt x="190" y="463"/>
                  </a:lnTo>
                  <a:lnTo>
                    <a:pt x="205" y="432"/>
                  </a:lnTo>
                  <a:lnTo>
                    <a:pt x="227" y="425"/>
                  </a:lnTo>
                  <a:lnTo>
                    <a:pt x="273" y="432"/>
                  </a:lnTo>
                  <a:lnTo>
                    <a:pt x="311" y="478"/>
                  </a:lnTo>
                  <a:lnTo>
                    <a:pt x="333" y="531"/>
                  </a:lnTo>
                  <a:lnTo>
                    <a:pt x="379" y="576"/>
                  </a:lnTo>
                  <a:lnTo>
                    <a:pt x="379" y="614"/>
                  </a:lnTo>
                  <a:lnTo>
                    <a:pt x="394" y="652"/>
                  </a:lnTo>
                  <a:lnTo>
                    <a:pt x="447" y="675"/>
                  </a:lnTo>
                  <a:lnTo>
                    <a:pt x="477" y="675"/>
                  </a:lnTo>
                  <a:lnTo>
                    <a:pt x="492" y="690"/>
                  </a:lnTo>
                  <a:lnTo>
                    <a:pt x="507" y="683"/>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4"/>
                  </a:lnTo>
                  <a:lnTo>
                    <a:pt x="507" y="546"/>
                  </a:lnTo>
                  <a:lnTo>
                    <a:pt x="530" y="539"/>
                  </a:lnTo>
                  <a:lnTo>
                    <a:pt x="530" y="523"/>
                  </a:lnTo>
                  <a:lnTo>
                    <a:pt x="538" y="531"/>
                  </a:lnTo>
                  <a:lnTo>
                    <a:pt x="553" y="523"/>
                  </a:lnTo>
                  <a:lnTo>
                    <a:pt x="538" y="508"/>
                  </a:lnTo>
                  <a:lnTo>
                    <a:pt x="553" y="508"/>
                  </a:lnTo>
                  <a:lnTo>
                    <a:pt x="545" y="516"/>
                  </a:lnTo>
                  <a:lnTo>
                    <a:pt x="568" y="508"/>
                  </a:lnTo>
                  <a:lnTo>
                    <a:pt x="560" y="516"/>
                  </a:lnTo>
                  <a:lnTo>
                    <a:pt x="576" y="516"/>
                  </a:lnTo>
                  <a:lnTo>
                    <a:pt x="553" y="531"/>
                  </a:lnTo>
                  <a:lnTo>
                    <a:pt x="621" y="485"/>
                  </a:lnTo>
                  <a:lnTo>
                    <a:pt x="613" y="493"/>
                  </a:lnTo>
                  <a:lnTo>
                    <a:pt x="621" y="478"/>
                  </a:lnTo>
                  <a:lnTo>
                    <a:pt x="636" y="470"/>
                  </a:lnTo>
                  <a:lnTo>
                    <a:pt x="629" y="448"/>
                  </a:lnTo>
                  <a:lnTo>
                    <a:pt x="644" y="440"/>
                  </a:lnTo>
                  <a:lnTo>
                    <a:pt x="644" y="455"/>
                  </a:lnTo>
                  <a:lnTo>
                    <a:pt x="659" y="455"/>
                  </a:lnTo>
                  <a:lnTo>
                    <a:pt x="644" y="463"/>
                  </a:lnTo>
                  <a:lnTo>
                    <a:pt x="697" y="448"/>
                  </a:lnTo>
                  <a:lnTo>
                    <a:pt x="689" y="440"/>
                  </a:lnTo>
                  <a:lnTo>
                    <a:pt x="697" y="425"/>
                  </a:lnTo>
                  <a:lnTo>
                    <a:pt x="712" y="357"/>
                  </a:lnTo>
                  <a:lnTo>
                    <a:pt x="681" y="296"/>
                  </a:lnTo>
                  <a:lnTo>
                    <a:pt x="681" y="3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4" name="Freeform 249"/>
            <p:cNvSpPr>
              <a:spLocks/>
            </p:cNvSpPr>
            <p:nvPr/>
          </p:nvSpPr>
          <p:spPr bwMode="auto">
            <a:xfrm>
              <a:off x="2831" y="2823"/>
              <a:ext cx="30" cy="61"/>
            </a:xfrm>
            <a:custGeom>
              <a:avLst/>
              <a:gdLst>
                <a:gd name="T0" fmla="*/ 30 w 30"/>
                <a:gd name="T1" fmla="*/ 0 h 61"/>
                <a:gd name="T2" fmla="*/ 0 w 30"/>
                <a:gd name="T3" fmla="*/ 61 h 61"/>
                <a:gd name="T4" fmla="*/ 7 w 30"/>
                <a:gd name="T5" fmla="*/ 30 h 61"/>
                <a:gd name="T6" fmla="*/ 30 w 30"/>
                <a:gd name="T7" fmla="*/ 0 h 61"/>
              </a:gdLst>
              <a:ahLst/>
              <a:cxnLst>
                <a:cxn ang="0">
                  <a:pos x="T0" y="T1"/>
                </a:cxn>
                <a:cxn ang="0">
                  <a:pos x="T2" y="T3"/>
                </a:cxn>
                <a:cxn ang="0">
                  <a:pos x="T4" y="T5"/>
                </a:cxn>
                <a:cxn ang="0">
                  <a:pos x="T6" y="T7"/>
                </a:cxn>
              </a:cxnLst>
              <a:rect l="0" t="0" r="r" b="b"/>
              <a:pathLst>
                <a:path w="30" h="61">
                  <a:moveTo>
                    <a:pt x="30" y="0"/>
                  </a:moveTo>
                  <a:lnTo>
                    <a:pt x="0" y="61"/>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5" name="Freeform 250"/>
            <p:cNvSpPr>
              <a:spLocks/>
            </p:cNvSpPr>
            <p:nvPr/>
          </p:nvSpPr>
          <p:spPr bwMode="auto">
            <a:xfrm>
              <a:off x="2831" y="2823"/>
              <a:ext cx="30" cy="61"/>
            </a:xfrm>
            <a:custGeom>
              <a:avLst/>
              <a:gdLst>
                <a:gd name="T0" fmla="*/ 30 w 30"/>
                <a:gd name="T1" fmla="*/ 0 h 61"/>
                <a:gd name="T2" fmla="*/ 0 w 30"/>
                <a:gd name="T3" fmla="*/ 61 h 61"/>
                <a:gd name="T4" fmla="*/ 7 w 30"/>
                <a:gd name="T5" fmla="*/ 30 h 61"/>
                <a:gd name="T6" fmla="*/ 30 w 30"/>
                <a:gd name="T7" fmla="*/ 0 h 61"/>
                <a:gd name="T8" fmla="*/ 30 w 30"/>
                <a:gd name="T9" fmla="*/ 8 h 61"/>
              </a:gdLst>
              <a:ahLst/>
              <a:cxnLst>
                <a:cxn ang="0">
                  <a:pos x="T0" y="T1"/>
                </a:cxn>
                <a:cxn ang="0">
                  <a:pos x="T2" y="T3"/>
                </a:cxn>
                <a:cxn ang="0">
                  <a:pos x="T4" y="T5"/>
                </a:cxn>
                <a:cxn ang="0">
                  <a:pos x="T6" y="T7"/>
                </a:cxn>
                <a:cxn ang="0">
                  <a:pos x="T8" y="T9"/>
                </a:cxn>
              </a:cxnLst>
              <a:rect l="0" t="0" r="r" b="b"/>
              <a:pathLst>
                <a:path w="30" h="61">
                  <a:moveTo>
                    <a:pt x="30" y="0"/>
                  </a:moveTo>
                  <a:lnTo>
                    <a:pt x="0" y="61"/>
                  </a:lnTo>
                  <a:lnTo>
                    <a:pt x="7" y="30"/>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6" name="Freeform 251"/>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Lst>
              <a:ahLst/>
              <a:cxnLst>
                <a:cxn ang="0">
                  <a:pos x="T0" y="T1"/>
                </a:cxn>
                <a:cxn ang="0">
                  <a:pos x="T2" y="T3"/>
                </a:cxn>
                <a:cxn ang="0">
                  <a:pos x="T4" y="T5"/>
                </a:cxn>
                <a:cxn ang="0">
                  <a:pos x="T6" y="T7"/>
                </a:cxn>
                <a:cxn ang="0">
                  <a:pos x="T8" y="T9"/>
                </a:cxn>
                <a:cxn ang="0">
                  <a:pos x="T10" y="T11"/>
                </a:cxn>
                <a:cxn ang="0">
                  <a:pos x="T12" y="T13"/>
                </a:cxn>
              </a:cxnLst>
              <a:rect l="0" t="0" r="r" b="b"/>
              <a:pathLst>
                <a:path w="288" h="356">
                  <a:moveTo>
                    <a:pt x="288" y="106"/>
                  </a:moveTo>
                  <a:lnTo>
                    <a:pt x="190" y="91"/>
                  </a:lnTo>
                  <a:lnTo>
                    <a:pt x="197" y="23"/>
                  </a:lnTo>
                  <a:lnTo>
                    <a:pt x="61" y="0"/>
                  </a:lnTo>
                  <a:lnTo>
                    <a:pt x="0" y="318"/>
                  </a:lnTo>
                  <a:lnTo>
                    <a:pt x="250" y="356"/>
                  </a:lnTo>
                  <a:lnTo>
                    <a:pt x="28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7" name="Freeform 252"/>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 name="T14" fmla="*/ 288 w 288"/>
                <a:gd name="T15" fmla="*/ 114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56">
                  <a:moveTo>
                    <a:pt x="288" y="106"/>
                  </a:moveTo>
                  <a:lnTo>
                    <a:pt x="190" y="91"/>
                  </a:lnTo>
                  <a:lnTo>
                    <a:pt x="197" y="23"/>
                  </a:lnTo>
                  <a:lnTo>
                    <a:pt x="61" y="0"/>
                  </a:lnTo>
                  <a:lnTo>
                    <a:pt x="0" y="318"/>
                  </a:lnTo>
                  <a:lnTo>
                    <a:pt x="250" y="356"/>
                  </a:lnTo>
                  <a:lnTo>
                    <a:pt x="288" y="106"/>
                  </a:lnTo>
                  <a:lnTo>
                    <a:pt x="288"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98" name="Freeform 253"/>
            <p:cNvSpPr>
              <a:spLocks/>
            </p:cNvSpPr>
            <p:nvPr/>
          </p:nvSpPr>
          <p:spPr bwMode="auto">
            <a:xfrm>
              <a:off x="3936" y="1603"/>
              <a:ext cx="76" cy="159"/>
            </a:xfrm>
            <a:custGeom>
              <a:avLst/>
              <a:gdLst>
                <a:gd name="T0" fmla="*/ 76 w 76"/>
                <a:gd name="T1" fmla="*/ 30 h 159"/>
                <a:gd name="T2" fmla="*/ 60 w 76"/>
                <a:gd name="T3" fmla="*/ 45 h 159"/>
                <a:gd name="T4" fmla="*/ 53 w 76"/>
                <a:gd name="T5" fmla="*/ 98 h 159"/>
                <a:gd name="T6" fmla="*/ 60 w 76"/>
                <a:gd name="T7" fmla="*/ 152 h 159"/>
                <a:gd name="T8" fmla="*/ 30 w 76"/>
                <a:gd name="T9" fmla="*/ 159 h 159"/>
                <a:gd name="T10" fmla="*/ 7 w 76"/>
                <a:gd name="T11" fmla="*/ 98 h 159"/>
                <a:gd name="T12" fmla="*/ 0 w 76"/>
                <a:gd name="T13" fmla="*/ 45 h 159"/>
                <a:gd name="T14" fmla="*/ 0 w 76"/>
                <a:gd name="T15" fmla="*/ 15 h 159"/>
                <a:gd name="T16" fmla="*/ 68 w 76"/>
                <a:gd name="T17" fmla="*/ 0 h 159"/>
                <a:gd name="T18" fmla="*/ 76 w 76"/>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59">
                  <a:moveTo>
                    <a:pt x="76" y="30"/>
                  </a:moveTo>
                  <a:lnTo>
                    <a:pt x="60" y="45"/>
                  </a:lnTo>
                  <a:lnTo>
                    <a:pt x="53" y="98"/>
                  </a:lnTo>
                  <a:lnTo>
                    <a:pt x="60" y="152"/>
                  </a:lnTo>
                  <a:lnTo>
                    <a:pt x="30" y="159"/>
                  </a:lnTo>
                  <a:lnTo>
                    <a:pt x="7" y="98"/>
                  </a:lnTo>
                  <a:lnTo>
                    <a:pt x="0" y="45"/>
                  </a:lnTo>
                  <a:lnTo>
                    <a:pt x="0" y="15"/>
                  </a:lnTo>
                  <a:lnTo>
                    <a:pt x="68" y="0"/>
                  </a:lnTo>
                  <a:lnTo>
                    <a:pt x="76" y="3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9" name="Freeform 254"/>
            <p:cNvSpPr>
              <a:spLocks/>
            </p:cNvSpPr>
            <p:nvPr/>
          </p:nvSpPr>
          <p:spPr bwMode="auto">
            <a:xfrm>
              <a:off x="3936" y="1603"/>
              <a:ext cx="76" cy="159"/>
            </a:xfrm>
            <a:custGeom>
              <a:avLst/>
              <a:gdLst>
                <a:gd name="T0" fmla="*/ 76 w 76"/>
                <a:gd name="T1" fmla="*/ 30 h 159"/>
                <a:gd name="T2" fmla="*/ 60 w 76"/>
                <a:gd name="T3" fmla="*/ 45 h 159"/>
                <a:gd name="T4" fmla="*/ 53 w 76"/>
                <a:gd name="T5" fmla="*/ 98 h 159"/>
                <a:gd name="T6" fmla="*/ 60 w 76"/>
                <a:gd name="T7" fmla="*/ 152 h 159"/>
                <a:gd name="T8" fmla="*/ 30 w 76"/>
                <a:gd name="T9" fmla="*/ 159 h 159"/>
                <a:gd name="T10" fmla="*/ 7 w 76"/>
                <a:gd name="T11" fmla="*/ 98 h 159"/>
                <a:gd name="T12" fmla="*/ 0 w 76"/>
                <a:gd name="T13" fmla="*/ 45 h 159"/>
                <a:gd name="T14" fmla="*/ 0 w 76"/>
                <a:gd name="T15" fmla="*/ 15 h 159"/>
                <a:gd name="T16" fmla="*/ 68 w 76"/>
                <a:gd name="T17" fmla="*/ 0 h 159"/>
                <a:gd name="T18" fmla="*/ 76 w 76"/>
                <a:gd name="T19" fmla="*/ 30 h 159"/>
                <a:gd name="T20" fmla="*/ 76 w 76"/>
                <a:gd name="T21"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59">
                  <a:moveTo>
                    <a:pt x="76" y="30"/>
                  </a:moveTo>
                  <a:lnTo>
                    <a:pt x="60" y="45"/>
                  </a:lnTo>
                  <a:lnTo>
                    <a:pt x="53" y="98"/>
                  </a:lnTo>
                  <a:lnTo>
                    <a:pt x="60" y="152"/>
                  </a:lnTo>
                  <a:lnTo>
                    <a:pt x="30" y="159"/>
                  </a:lnTo>
                  <a:lnTo>
                    <a:pt x="7" y="98"/>
                  </a:lnTo>
                  <a:lnTo>
                    <a:pt x="0" y="45"/>
                  </a:lnTo>
                  <a:lnTo>
                    <a:pt x="0" y="15"/>
                  </a:lnTo>
                  <a:lnTo>
                    <a:pt x="68" y="0"/>
                  </a:lnTo>
                  <a:lnTo>
                    <a:pt x="76" y="30"/>
                  </a:lnTo>
                  <a:lnTo>
                    <a:pt x="7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0" name="Freeform 255"/>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8 w 393"/>
                <a:gd name="T35" fmla="*/ 76 h 220"/>
                <a:gd name="T36" fmla="*/ 355 w 393"/>
                <a:gd name="T37" fmla="*/ 98 h 220"/>
                <a:gd name="T38" fmla="*/ 355 w 393"/>
                <a:gd name="T39" fmla="*/ 76 h 220"/>
                <a:gd name="T40" fmla="*/ 340 w 393"/>
                <a:gd name="T41" fmla="*/ 76 h 220"/>
                <a:gd name="T42" fmla="*/ 333 w 393"/>
                <a:gd name="T43" fmla="*/ 68 h 220"/>
                <a:gd name="T44" fmla="*/ 318 w 393"/>
                <a:gd name="T45" fmla="*/ 68 h 220"/>
                <a:gd name="T46" fmla="*/ 295 w 393"/>
                <a:gd name="T47" fmla="*/ 60 h 220"/>
                <a:gd name="T48" fmla="*/ 295 w 393"/>
                <a:gd name="T49" fmla="*/ 38 h 220"/>
                <a:gd name="T50" fmla="*/ 302 w 393"/>
                <a:gd name="T51" fmla="*/ 22 h 220"/>
                <a:gd name="T52" fmla="*/ 265 w 393"/>
                <a:gd name="T53" fmla="*/ 0 h 220"/>
                <a:gd name="T54" fmla="*/ 265 w 393"/>
                <a:gd name="T55" fmla="*/ 15 h 220"/>
                <a:gd name="T56" fmla="*/ 234 w 393"/>
                <a:gd name="T57" fmla="*/ 0 h 220"/>
                <a:gd name="T58" fmla="*/ 234 w 393"/>
                <a:gd name="T59" fmla="*/ 15 h 220"/>
                <a:gd name="T60" fmla="*/ 219 w 393"/>
                <a:gd name="T61" fmla="*/ 45 h 220"/>
                <a:gd name="T62" fmla="*/ 212 w 393"/>
                <a:gd name="T63" fmla="*/ 45 h 220"/>
                <a:gd name="T64" fmla="*/ 196 w 393"/>
                <a:gd name="T65" fmla="*/ 76 h 220"/>
                <a:gd name="T66" fmla="*/ 181 w 393"/>
                <a:gd name="T67" fmla="*/ 68 h 220"/>
                <a:gd name="T68" fmla="*/ 151 w 393"/>
                <a:gd name="T69" fmla="*/ 144 h 220"/>
                <a:gd name="T70" fmla="*/ 91 w 393"/>
                <a:gd name="T71" fmla="*/ 166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8" y="76"/>
                  </a:lnTo>
                  <a:lnTo>
                    <a:pt x="355" y="98"/>
                  </a:lnTo>
                  <a:lnTo>
                    <a:pt x="355" y="76"/>
                  </a:lnTo>
                  <a:lnTo>
                    <a:pt x="340" y="76"/>
                  </a:lnTo>
                  <a:lnTo>
                    <a:pt x="333" y="68"/>
                  </a:lnTo>
                  <a:lnTo>
                    <a:pt x="318" y="68"/>
                  </a:lnTo>
                  <a:lnTo>
                    <a:pt x="295" y="60"/>
                  </a:lnTo>
                  <a:lnTo>
                    <a:pt x="295" y="38"/>
                  </a:lnTo>
                  <a:lnTo>
                    <a:pt x="302" y="22"/>
                  </a:lnTo>
                  <a:lnTo>
                    <a:pt x="265" y="0"/>
                  </a:lnTo>
                  <a:lnTo>
                    <a:pt x="265" y="15"/>
                  </a:lnTo>
                  <a:lnTo>
                    <a:pt x="234" y="0"/>
                  </a:lnTo>
                  <a:lnTo>
                    <a:pt x="234" y="15"/>
                  </a:lnTo>
                  <a:lnTo>
                    <a:pt x="219" y="45"/>
                  </a:lnTo>
                  <a:lnTo>
                    <a:pt x="212" y="45"/>
                  </a:lnTo>
                  <a:lnTo>
                    <a:pt x="196" y="76"/>
                  </a:lnTo>
                  <a:lnTo>
                    <a:pt x="181" y="68"/>
                  </a:lnTo>
                  <a:lnTo>
                    <a:pt x="151" y="144"/>
                  </a:lnTo>
                  <a:lnTo>
                    <a:pt x="91" y="166"/>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1" name="Freeform 256"/>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8 w 393"/>
                <a:gd name="T35" fmla="*/ 76 h 220"/>
                <a:gd name="T36" fmla="*/ 355 w 393"/>
                <a:gd name="T37" fmla="*/ 98 h 220"/>
                <a:gd name="T38" fmla="*/ 355 w 393"/>
                <a:gd name="T39" fmla="*/ 76 h 220"/>
                <a:gd name="T40" fmla="*/ 340 w 393"/>
                <a:gd name="T41" fmla="*/ 76 h 220"/>
                <a:gd name="T42" fmla="*/ 333 w 393"/>
                <a:gd name="T43" fmla="*/ 68 h 220"/>
                <a:gd name="T44" fmla="*/ 318 w 393"/>
                <a:gd name="T45" fmla="*/ 68 h 220"/>
                <a:gd name="T46" fmla="*/ 295 w 393"/>
                <a:gd name="T47" fmla="*/ 60 h 220"/>
                <a:gd name="T48" fmla="*/ 295 w 393"/>
                <a:gd name="T49" fmla="*/ 38 h 220"/>
                <a:gd name="T50" fmla="*/ 302 w 393"/>
                <a:gd name="T51" fmla="*/ 22 h 220"/>
                <a:gd name="T52" fmla="*/ 265 w 393"/>
                <a:gd name="T53" fmla="*/ 0 h 220"/>
                <a:gd name="T54" fmla="*/ 265 w 393"/>
                <a:gd name="T55" fmla="*/ 15 h 220"/>
                <a:gd name="T56" fmla="*/ 234 w 393"/>
                <a:gd name="T57" fmla="*/ 0 h 220"/>
                <a:gd name="T58" fmla="*/ 234 w 393"/>
                <a:gd name="T59" fmla="*/ 15 h 220"/>
                <a:gd name="T60" fmla="*/ 219 w 393"/>
                <a:gd name="T61" fmla="*/ 45 h 220"/>
                <a:gd name="T62" fmla="*/ 212 w 393"/>
                <a:gd name="T63" fmla="*/ 45 h 220"/>
                <a:gd name="T64" fmla="*/ 196 w 393"/>
                <a:gd name="T65" fmla="*/ 76 h 220"/>
                <a:gd name="T66" fmla="*/ 181 w 393"/>
                <a:gd name="T67" fmla="*/ 68 h 220"/>
                <a:gd name="T68" fmla="*/ 151 w 393"/>
                <a:gd name="T69" fmla="*/ 144 h 220"/>
                <a:gd name="T70" fmla="*/ 91 w 393"/>
                <a:gd name="T71" fmla="*/ 166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 name="T94" fmla="*/ 378 w 393"/>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8" y="76"/>
                  </a:lnTo>
                  <a:lnTo>
                    <a:pt x="355" y="98"/>
                  </a:lnTo>
                  <a:lnTo>
                    <a:pt x="355" y="76"/>
                  </a:lnTo>
                  <a:lnTo>
                    <a:pt x="340" y="76"/>
                  </a:lnTo>
                  <a:lnTo>
                    <a:pt x="333" y="68"/>
                  </a:lnTo>
                  <a:lnTo>
                    <a:pt x="318" y="68"/>
                  </a:lnTo>
                  <a:lnTo>
                    <a:pt x="295" y="60"/>
                  </a:lnTo>
                  <a:lnTo>
                    <a:pt x="295" y="38"/>
                  </a:lnTo>
                  <a:lnTo>
                    <a:pt x="302" y="22"/>
                  </a:lnTo>
                  <a:lnTo>
                    <a:pt x="265" y="0"/>
                  </a:lnTo>
                  <a:lnTo>
                    <a:pt x="265" y="15"/>
                  </a:lnTo>
                  <a:lnTo>
                    <a:pt x="234" y="0"/>
                  </a:lnTo>
                  <a:lnTo>
                    <a:pt x="234" y="15"/>
                  </a:lnTo>
                  <a:lnTo>
                    <a:pt x="219" y="45"/>
                  </a:lnTo>
                  <a:lnTo>
                    <a:pt x="212" y="45"/>
                  </a:lnTo>
                  <a:lnTo>
                    <a:pt x="196" y="76"/>
                  </a:lnTo>
                  <a:lnTo>
                    <a:pt x="181" y="68"/>
                  </a:lnTo>
                  <a:lnTo>
                    <a:pt x="151" y="144"/>
                  </a:lnTo>
                  <a:lnTo>
                    <a:pt x="91" y="166"/>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lnTo>
                    <a:pt x="37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2" name="Freeform 257"/>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Lst>
              <a:ahLst/>
              <a:cxnLst>
                <a:cxn ang="0">
                  <a:pos x="T0" y="T1"/>
                </a:cxn>
                <a:cxn ang="0">
                  <a:pos x="T2" y="T3"/>
                </a:cxn>
                <a:cxn ang="0">
                  <a:pos x="T4" y="T5"/>
                </a:cxn>
                <a:cxn ang="0">
                  <a:pos x="T6" y="T7"/>
                </a:cxn>
                <a:cxn ang="0">
                  <a:pos x="T8" y="T9"/>
                </a:cxn>
              </a:cxnLst>
              <a:rect l="0" t="0" r="r" b="b"/>
              <a:pathLst>
                <a:path w="15" h="61">
                  <a:moveTo>
                    <a:pt x="15" y="0"/>
                  </a:moveTo>
                  <a:lnTo>
                    <a:pt x="8" y="8"/>
                  </a:lnTo>
                  <a:lnTo>
                    <a:pt x="0" y="38"/>
                  </a:lnTo>
                  <a:lnTo>
                    <a:pt x="0" y="61"/>
                  </a:lnTo>
                  <a:lnTo>
                    <a:pt x="1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3" name="Freeform 258"/>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 name="T10" fmla="*/ 15 w 15"/>
                <a:gd name="T11" fmla="*/ 8 h 61"/>
              </a:gdLst>
              <a:ahLst/>
              <a:cxnLst>
                <a:cxn ang="0">
                  <a:pos x="T0" y="T1"/>
                </a:cxn>
                <a:cxn ang="0">
                  <a:pos x="T2" y="T3"/>
                </a:cxn>
                <a:cxn ang="0">
                  <a:pos x="T4" y="T5"/>
                </a:cxn>
                <a:cxn ang="0">
                  <a:pos x="T6" y="T7"/>
                </a:cxn>
                <a:cxn ang="0">
                  <a:pos x="T8" y="T9"/>
                </a:cxn>
                <a:cxn ang="0">
                  <a:pos x="T10" y="T11"/>
                </a:cxn>
              </a:cxnLst>
              <a:rect l="0" t="0" r="r" b="b"/>
              <a:pathLst>
                <a:path w="15" h="61">
                  <a:moveTo>
                    <a:pt x="15" y="0"/>
                  </a:moveTo>
                  <a:lnTo>
                    <a:pt x="8" y="8"/>
                  </a:lnTo>
                  <a:lnTo>
                    <a:pt x="0" y="38"/>
                  </a:lnTo>
                  <a:lnTo>
                    <a:pt x="0" y="61"/>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4" name="Freeform 259"/>
            <p:cNvSpPr>
              <a:spLocks/>
            </p:cNvSpPr>
            <p:nvPr/>
          </p:nvSpPr>
          <p:spPr bwMode="auto">
            <a:xfrm>
              <a:off x="1680" y="1330"/>
              <a:ext cx="341" cy="250"/>
            </a:xfrm>
            <a:custGeom>
              <a:avLst/>
              <a:gdLst>
                <a:gd name="T0" fmla="*/ 303 w 341"/>
                <a:gd name="T1" fmla="*/ 227 h 250"/>
                <a:gd name="T2" fmla="*/ 341 w 341"/>
                <a:gd name="T3" fmla="*/ 61 h 250"/>
                <a:gd name="T4" fmla="*/ 99 w 341"/>
                <a:gd name="T5" fmla="*/ 0 h 250"/>
                <a:gd name="T6" fmla="*/ 106 w 341"/>
                <a:gd name="T7" fmla="*/ 30 h 250"/>
                <a:gd name="T8" fmla="*/ 91 w 341"/>
                <a:gd name="T9" fmla="*/ 38 h 250"/>
                <a:gd name="T10" fmla="*/ 106 w 341"/>
                <a:gd name="T11" fmla="*/ 46 h 250"/>
                <a:gd name="T12" fmla="*/ 99 w 341"/>
                <a:gd name="T13" fmla="*/ 53 h 250"/>
                <a:gd name="T14" fmla="*/ 99 w 341"/>
                <a:gd name="T15" fmla="*/ 61 h 250"/>
                <a:gd name="T16" fmla="*/ 106 w 341"/>
                <a:gd name="T17" fmla="*/ 68 h 250"/>
                <a:gd name="T18" fmla="*/ 91 w 341"/>
                <a:gd name="T19" fmla="*/ 83 h 250"/>
                <a:gd name="T20" fmla="*/ 91 w 341"/>
                <a:gd name="T21" fmla="*/ 106 h 250"/>
                <a:gd name="T22" fmla="*/ 61 w 341"/>
                <a:gd name="T23" fmla="*/ 114 h 250"/>
                <a:gd name="T24" fmla="*/ 53 w 341"/>
                <a:gd name="T25" fmla="*/ 114 h 250"/>
                <a:gd name="T26" fmla="*/ 69 w 341"/>
                <a:gd name="T27" fmla="*/ 99 h 250"/>
                <a:gd name="T28" fmla="*/ 69 w 341"/>
                <a:gd name="T29" fmla="*/ 114 h 250"/>
                <a:gd name="T30" fmla="*/ 76 w 341"/>
                <a:gd name="T31" fmla="*/ 99 h 250"/>
                <a:gd name="T32" fmla="*/ 84 w 341"/>
                <a:gd name="T33" fmla="*/ 91 h 250"/>
                <a:gd name="T34" fmla="*/ 76 w 341"/>
                <a:gd name="T35" fmla="*/ 91 h 250"/>
                <a:gd name="T36" fmla="*/ 84 w 341"/>
                <a:gd name="T37" fmla="*/ 76 h 250"/>
                <a:gd name="T38" fmla="*/ 91 w 341"/>
                <a:gd name="T39" fmla="*/ 83 h 250"/>
                <a:gd name="T40" fmla="*/ 91 w 341"/>
                <a:gd name="T41" fmla="*/ 68 h 250"/>
                <a:gd name="T42" fmla="*/ 61 w 341"/>
                <a:gd name="T43" fmla="*/ 91 h 250"/>
                <a:gd name="T44" fmla="*/ 69 w 341"/>
                <a:gd name="T45" fmla="*/ 99 h 250"/>
                <a:gd name="T46" fmla="*/ 53 w 341"/>
                <a:gd name="T47" fmla="*/ 99 h 250"/>
                <a:gd name="T48" fmla="*/ 76 w 341"/>
                <a:gd name="T49" fmla="*/ 68 h 250"/>
                <a:gd name="T50" fmla="*/ 84 w 341"/>
                <a:gd name="T51" fmla="*/ 53 h 250"/>
                <a:gd name="T52" fmla="*/ 76 w 341"/>
                <a:gd name="T53" fmla="*/ 61 h 250"/>
                <a:gd name="T54" fmla="*/ 69 w 341"/>
                <a:gd name="T55" fmla="*/ 46 h 250"/>
                <a:gd name="T56" fmla="*/ 38 w 341"/>
                <a:gd name="T57" fmla="*/ 38 h 250"/>
                <a:gd name="T58" fmla="*/ 8 w 341"/>
                <a:gd name="T59" fmla="*/ 15 h 250"/>
                <a:gd name="T60" fmla="*/ 8 w 341"/>
                <a:gd name="T61" fmla="*/ 106 h 250"/>
                <a:gd name="T62" fmla="*/ 16 w 341"/>
                <a:gd name="T63" fmla="*/ 114 h 250"/>
                <a:gd name="T64" fmla="*/ 8 w 341"/>
                <a:gd name="T65" fmla="*/ 114 h 250"/>
                <a:gd name="T66" fmla="*/ 8 w 341"/>
                <a:gd name="T67" fmla="*/ 121 h 250"/>
                <a:gd name="T68" fmla="*/ 16 w 341"/>
                <a:gd name="T69" fmla="*/ 129 h 250"/>
                <a:gd name="T70" fmla="*/ 0 w 341"/>
                <a:gd name="T71" fmla="*/ 144 h 250"/>
                <a:gd name="T72" fmla="*/ 0 w 341"/>
                <a:gd name="T73" fmla="*/ 129 h 250"/>
                <a:gd name="T74" fmla="*/ 0 w 341"/>
                <a:gd name="T75" fmla="*/ 152 h 250"/>
                <a:gd name="T76" fmla="*/ 16 w 341"/>
                <a:gd name="T77" fmla="*/ 159 h 250"/>
                <a:gd name="T78" fmla="*/ 23 w 341"/>
                <a:gd name="T79" fmla="*/ 159 h 250"/>
                <a:gd name="T80" fmla="*/ 31 w 341"/>
                <a:gd name="T81" fmla="*/ 167 h 250"/>
                <a:gd name="T82" fmla="*/ 46 w 341"/>
                <a:gd name="T83" fmla="*/ 174 h 250"/>
                <a:gd name="T84" fmla="*/ 38 w 341"/>
                <a:gd name="T85" fmla="*/ 205 h 250"/>
                <a:gd name="T86" fmla="*/ 61 w 341"/>
                <a:gd name="T87" fmla="*/ 220 h 250"/>
                <a:gd name="T88" fmla="*/ 84 w 341"/>
                <a:gd name="T89" fmla="*/ 212 h 250"/>
                <a:gd name="T90" fmla="*/ 106 w 341"/>
                <a:gd name="T91" fmla="*/ 227 h 250"/>
                <a:gd name="T92" fmla="*/ 212 w 341"/>
                <a:gd name="T93" fmla="*/ 227 h 250"/>
                <a:gd name="T94" fmla="*/ 303 w 341"/>
                <a:gd name="T95" fmla="*/ 250 h 250"/>
                <a:gd name="T96" fmla="*/ 303 w 341"/>
                <a:gd name="T97" fmla="*/ 22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250">
                  <a:moveTo>
                    <a:pt x="303" y="227"/>
                  </a:moveTo>
                  <a:lnTo>
                    <a:pt x="341" y="61"/>
                  </a:lnTo>
                  <a:lnTo>
                    <a:pt x="99" y="0"/>
                  </a:lnTo>
                  <a:lnTo>
                    <a:pt x="106" y="30"/>
                  </a:lnTo>
                  <a:lnTo>
                    <a:pt x="91" y="38"/>
                  </a:lnTo>
                  <a:lnTo>
                    <a:pt x="106" y="46"/>
                  </a:lnTo>
                  <a:lnTo>
                    <a:pt x="99" y="53"/>
                  </a:lnTo>
                  <a:lnTo>
                    <a:pt x="99" y="61"/>
                  </a:lnTo>
                  <a:lnTo>
                    <a:pt x="106" y="68"/>
                  </a:lnTo>
                  <a:lnTo>
                    <a:pt x="91" y="83"/>
                  </a:lnTo>
                  <a:lnTo>
                    <a:pt x="91" y="106"/>
                  </a:lnTo>
                  <a:lnTo>
                    <a:pt x="61" y="114"/>
                  </a:lnTo>
                  <a:lnTo>
                    <a:pt x="53" y="114"/>
                  </a:lnTo>
                  <a:lnTo>
                    <a:pt x="69" y="99"/>
                  </a:lnTo>
                  <a:lnTo>
                    <a:pt x="69" y="114"/>
                  </a:lnTo>
                  <a:lnTo>
                    <a:pt x="76" y="99"/>
                  </a:lnTo>
                  <a:lnTo>
                    <a:pt x="84" y="91"/>
                  </a:lnTo>
                  <a:lnTo>
                    <a:pt x="76" y="91"/>
                  </a:lnTo>
                  <a:lnTo>
                    <a:pt x="84" y="76"/>
                  </a:lnTo>
                  <a:lnTo>
                    <a:pt x="91" y="83"/>
                  </a:lnTo>
                  <a:lnTo>
                    <a:pt x="91" y="68"/>
                  </a:lnTo>
                  <a:lnTo>
                    <a:pt x="61" y="91"/>
                  </a:lnTo>
                  <a:lnTo>
                    <a:pt x="69" y="99"/>
                  </a:lnTo>
                  <a:lnTo>
                    <a:pt x="53" y="99"/>
                  </a:lnTo>
                  <a:lnTo>
                    <a:pt x="76" y="68"/>
                  </a:lnTo>
                  <a:lnTo>
                    <a:pt x="84" y="53"/>
                  </a:lnTo>
                  <a:lnTo>
                    <a:pt x="76" y="61"/>
                  </a:lnTo>
                  <a:lnTo>
                    <a:pt x="69" y="46"/>
                  </a:lnTo>
                  <a:lnTo>
                    <a:pt x="38" y="38"/>
                  </a:lnTo>
                  <a:lnTo>
                    <a:pt x="8" y="15"/>
                  </a:lnTo>
                  <a:lnTo>
                    <a:pt x="8" y="106"/>
                  </a:lnTo>
                  <a:lnTo>
                    <a:pt x="16" y="114"/>
                  </a:lnTo>
                  <a:lnTo>
                    <a:pt x="8" y="114"/>
                  </a:lnTo>
                  <a:lnTo>
                    <a:pt x="8" y="121"/>
                  </a:lnTo>
                  <a:lnTo>
                    <a:pt x="16" y="129"/>
                  </a:lnTo>
                  <a:lnTo>
                    <a:pt x="0" y="144"/>
                  </a:lnTo>
                  <a:lnTo>
                    <a:pt x="0" y="129"/>
                  </a:lnTo>
                  <a:lnTo>
                    <a:pt x="0" y="152"/>
                  </a:lnTo>
                  <a:lnTo>
                    <a:pt x="16" y="159"/>
                  </a:lnTo>
                  <a:lnTo>
                    <a:pt x="23" y="159"/>
                  </a:lnTo>
                  <a:lnTo>
                    <a:pt x="31" y="167"/>
                  </a:lnTo>
                  <a:lnTo>
                    <a:pt x="46" y="174"/>
                  </a:lnTo>
                  <a:lnTo>
                    <a:pt x="38" y="205"/>
                  </a:lnTo>
                  <a:lnTo>
                    <a:pt x="61" y="220"/>
                  </a:lnTo>
                  <a:lnTo>
                    <a:pt x="84" y="212"/>
                  </a:lnTo>
                  <a:lnTo>
                    <a:pt x="106" y="227"/>
                  </a:lnTo>
                  <a:lnTo>
                    <a:pt x="212" y="227"/>
                  </a:lnTo>
                  <a:lnTo>
                    <a:pt x="303" y="250"/>
                  </a:lnTo>
                  <a:lnTo>
                    <a:pt x="303" y="22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5" name="Freeform 260"/>
            <p:cNvSpPr>
              <a:spLocks/>
            </p:cNvSpPr>
            <p:nvPr/>
          </p:nvSpPr>
          <p:spPr bwMode="auto">
            <a:xfrm>
              <a:off x="1680" y="1330"/>
              <a:ext cx="341" cy="250"/>
            </a:xfrm>
            <a:custGeom>
              <a:avLst/>
              <a:gdLst>
                <a:gd name="T0" fmla="*/ 303 w 341"/>
                <a:gd name="T1" fmla="*/ 227 h 250"/>
                <a:gd name="T2" fmla="*/ 341 w 341"/>
                <a:gd name="T3" fmla="*/ 61 h 250"/>
                <a:gd name="T4" fmla="*/ 99 w 341"/>
                <a:gd name="T5" fmla="*/ 0 h 250"/>
                <a:gd name="T6" fmla="*/ 106 w 341"/>
                <a:gd name="T7" fmla="*/ 30 h 250"/>
                <a:gd name="T8" fmla="*/ 91 w 341"/>
                <a:gd name="T9" fmla="*/ 38 h 250"/>
                <a:gd name="T10" fmla="*/ 106 w 341"/>
                <a:gd name="T11" fmla="*/ 46 h 250"/>
                <a:gd name="T12" fmla="*/ 99 w 341"/>
                <a:gd name="T13" fmla="*/ 53 h 250"/>
                <a:gd name="T14" fmla="*/ 99 w 341"/>
                <a:gd name="T15" fmla="*/ 61 h 250"/>
                <a:gd name="T16" fmla="*/ 106 w 341"/>
                <a:gd name="T17" fmla="*/ 68 h 250"/>
                <a:gd name="T18" fmla="*/ 91 w 341"/>
                <a:gd name="T19" fmla="*/ 83 h 250"/>
                <a:gd name="T20" fmla="*/ 91 w 341"/>
                <a:gd name="T21" fmla="*/ 106 h 250"/>
                <a:gd name="T22" fmla="*/ 61 w 341"/>
                <a:gd name="T23" fmla="*/ 114 h 250"/>
                <a:gd name="T24" fmla="*/ 53 w 341"/>
                <a:gd name="T25" fmla="*/ 114 h 250"/>
                <a:gd name="T26" fmla="*/ 69 w 341"/>
                <a:gd name="T27" fmla="*/ 99 h 250"/>
                <a:gd name="T28" fmla="*/ 69 w 341"/>
                <a:gd name="T29" fmla="*/ 114 h 250"/>
                <a:gd name="T30" fmla="*/ 76 w 341"/>
                <a:gd name="T31" fmla="*/ 99 h 250"/>
                <a:gd name="T32" fmla="*/ 84 w 341"/>
                <a:gd name="T33" fmla="*/ 91 h 250"/>
                <a:gd name="T34" fmla="*/ 76 w 341"/>
                <a:gd name="T35" fmla="*/ 91 h 250"/>
                <a:gd name="T36" fmla="*/ 84 w 341"/>
                <a:gd name="T37" fmla="*/ 76 h 250"/>
                <a:gd name="T38" fmla="*/ 91 w 341"/>
                <a:gd name="T39" fmla="*/ 83 h 250"/>
                <a:gd name="T40" fmla="*/ 91 w 341"/>
                <a:gd name="T41" fmla="*/ 68 h 250"/>
                <a:gd name="T42" fmla="*/ 61 w 341"/>
                <a:gd name="T43" fmla="*/ 91 h 250"/>
                <a:gd name="T44" fmla="*/ 69 w 341"/>
                <a:gd name="T45" fmla="*/ 99 h 250"/>
                <a:gd name="T46" fmla="*/ 53 w 341"/>
                <a:gd name="T47" fmla="*/ 99 h 250"/>
                <a:gd name="T48" fmla="*/ 76 w 341"/>
                <a:gd name="T49" fmla="*/ 68 h 250"/>
                <a:gd name="T50" fmla="*/ 84 w 341"/>
                <a:gd name="T51" fmla="*/ 53 h 250"/>
                <a:gd name="T52" fmla="*/ 76 w 341"/>
                <a:gd name="T53" fmla="*/ 61 h 250"/>
                <a:gd name="T54" fmla="*/ 69 w 341"/>
                <a:gd name="T55" fmla="*/ 46 h 250"/>
                <a:gd name="T56" fmla="*/ 38 w 341"/>
                <a:gd name="T57" fmla="*/ 38 h 250"/>
                <a:gd name="T58" fmla="*/ 8 w 341"/>
                <a:gd name="T59" fmla="*/ 15 h 250"/>
                <a:gd name="T60" fmla="*/ 8 w 341"/>
                <a:gd name="T61" fmla="*/ 106 h 250"/>
                <a:gd name="T62" fmla="*/ 16 w 341"/>
                <a:gd name="T63" fmla="*/ 114 h 250"/>
                <a:gd name="T64" fmla="*/ 8 w 341"/>
                <a:gd name="T65" fmla="*/ 114 h 250"/>
                <a:gd name="T66" fmla="*/ 8 w 341"/>
                <a:gd name="T67" fmla="*/ 121 h 250"/>
                <a:gd name="T68" fmla="*/ 16 w 341"/>
                <a:gd name="T69" fmla="*/ 129 h 250"/>
                <a:gd name="T70" fmla="*/ 0 w 341"/>
                <a:gd name="T71" fmla="*/ 144 h 250"/>
                <a:gd name="T72" fmla="*/ 0 w 341"/>
                <a:gd name="T73" fmla="*/ 129 h 250"/>
                <a:gd name="T74" fmla="*/ 0 w 341"/>
                <a:gd name="T75" fmla="*/ 152 h 250"/>
                <a:gd name="T76" fmla="*/ 16 w 341"/>
                <a:gd name="T77" fmla="*/ 159 h 250"/>
                <a:gd name="T78" fmla="*/ 23 w 341"/>
                <a:gd name="T79" fmla="*/ 159 h 250"/>
                <a:gd name="T80" fmla="*/ 31 w 341"/>
                <a:gd name="T81" fmla="*/ 167 h 250"/>
                <a:gd name="T82" fmla="*/ 46 w 341"/>
                <a:gd name="T83" fmla="*/ 174 h 250"/>
                <a:gd name="T84" fmla="*/ 38 w 341"/>
                <a:gd name="T85" fmla="*/ 205 h 250"/>
                <a:gd name="T86" fmla="*/ 61 w 341"/>
                <a:gd name="T87" fmla="*/ 220 h 250"/>
                <a:gd name="T88" fmla="*/ 84 w 341"/>
                <a:gd name="T89" fmla="*/ 212 h 250"/>
                <a:gd name="T90" fmla="*/ 106 w 341"/>
                <a:gd name="T91" fmla="*/ 227 h 250"/>
                <a:gd name="T92" fmla="*/ 212 w 341"/>
                <a:gd name="T93" fmla="*/ 227 h 250"/>
                <a:gd name="T94" fmla="*/ 303 w 341"/>
                <a:gd name="T95" fmla="*/ 250 h 250"/>
                <a:gd name="T96" fmla="*/ 303 w 341"/>
                <a:gd name="T97" fmla="*/ 227 h 250"/>
                <a:gd name="T98" fmla="*/ 303 w 341"/>
                <a:gd name="T99"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250">
                  <a:moveTo>
                    <a:pt x="303" y="227"/>
                  </a:moveTo>
                  <a:lnTo>
                    <a:pt x="341" y="61"/>
                  </a:lnTo>
                  <a:lnTo>
                    <a:pt x="99" y="0"/>
                  </a:lnTo>
                  <a:lnTo>
                    <a:pt x="106" y="30"/>
                  </a:lnTo>
                  <a:lnTo>
                    <a:pt x="91" y="38"/>
                  </a:lnTo>
                  <a:lnTo>
                    <a:pt x="106" y="46"/>
                  </a:lnTo>
                  <a:lnTo>
                    <a:pt x="99" y="53"/>
                  </a:lnTo>
                  <a:lnTo>
                    <a:pt x="99" y="61"/>
                  </a:lnTo>
                  <a:lnTo>
                    <a:pt x="106" y="68"/>
                  </a:lnTo>
                  <a:lnTo>
                    <a:pt x="91" y="83"/>
                  </a:lnTo>
                  <a:lnTo>
                    <a:pt x="91" y="106"/>
                  </a:lnTo>
                  <a:lnTo>
                    <a:pt x="61" y="114"/>
                  </a:lnTo>
                  <a:lnTo>
                    <a:pt x="53" y="114"/>
                  </a:lnTo>
                  <a:lnTo>
                    <a:pt x="69" y="99"/>
                  </a:lnTo>
                  <a:lnTo>
                    <a:pt x="69" y="114"/>
                  </a:lnTo>
                  <a:lnTo>
                    <a:pt x="76" y="99"/>
                  </a:lnTo>
                  <a:lnTo>
                    <a:pt x="84" y="91"/>
                  </a:lnTo>
                  <a:lnTo>
                    <a:pt x="76" y="91"/>
                  </a:lnTo>
                  <a:lnTo>
                    <a:pt x="84" y="76"/>
                  </a:lnTo>
                  <a:lnTo>
                    <a:pt x="91" y="83"/>
                  </a:lnTo>
                  <a:lnTo>
                    <a:pt x="91" y="68"/>
                  </a:lnTo>
                  <a:lnTo>
                    <a:pt x="61" y="91"/>
                  </a:lnTo>
                  <a:lnTo>
                    <a:pt x="69" y="99"/>
                  </a:lnTo>
                  <a:lnTo>
                    <a:pt x="53" y="99"/>
                  </a:lnTo>
                  <a:lnTo>
                    <a:pt x="76" y="68"/>
                  </a:lnTo>
                  <a:lnTo>
                    <a:pt x="84" y="53"/>
                  </a:lnTo>
                  <a:lnTo>
                    <a:pt x="76" y="61"/>
                  </a:lnTo>
                  <a:lnTo>
                    <a:pt x="69" y="46"/>
                  </a:lnTo>
                  <a:lnTo>
                    <a:pt x="38" y="38"/>
                  </a:lnTo>
                  <a:lnTo>
                    <a:pt x="8" y="15"/>
                  </a:lnTo>
                  <a:lnTo>
                    <a:pt x="8" y="106"/>
                  </a:lnTo>
                  <a:lnTo>
                    <a:pt x="16" y="114"/>
                  </a:lnTo>
                  <a:lnTo>
                    <a:pt x="8" y="114"/>
                  </a:lnTo>
                  <a:lnTo>
                    <a:pt x="8" y="121"/>
                  </a:lnTo>
                  <a:lnTo>
                    <a:pt x="16" y="129"/>
                  </a:lnTo>
                  <a:lnTo>
                    <a:pt x="0" y="144"/>
                  </a:lnTo>
                  <a:lnTo>
                    <a:pt x="0" y="129"/>
                  </a:lnTo>
                  <a:lnTo>
                    <a:pt x="0" y="152"/>
                  </a:lnTo>
                  <a:lnTo>
                    <a:pt x="16" y="159"/>
                  </a:lnTo>
                  <a:lnTo>
                    <a:pt x="23" y="159"/>
                  </a:lnTo>
                  <a:lnTo>
                    <a:pt x="31" y="167"/>
                  </a:lnTo>
                  <a:lnTo>
                    <a:pt x="46" y="174"/>
                  </a:lnTo>
                  <a:lnTo>
                    <a:pt x="38" y="205"/>
                  </a:lnTo>
                  <a:lnTo>
                    <a:pt x="61" y="220"/>
                  </a:lnTo>
                  <a:lnTo>
                    <a:pt x="84" y="212"/>
                  </a:lnTo>
                  <a:lnTo>
                    <a:pt x="106" y="227"/>
                  </a:lnTo>
                  <a:lnTo>
                    <a:pt x="212" y="227"/>
                  </a:lnTo>
                  <a:lnTo>
                    <a:pt x="303" y="250"/>
                  </a:lnTo>
                  <a:lnTo>
                    <a:pt x="303" y="227"/>
                  </a:lnTo>
                  <a:lnTo>
                    <a:pt x="30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6" name="Freeform 261"/>
            <p:cNvSpPr>
              <a:spLocks/>
            </p:cNvSpPr>
            <p:nvPr/>
          </p:nvSpPr>
          <p:spPr bwMode="auto">
            <a:xfrm>
              <a:off x="3573" y="1967"/>
              <a:ext cx="227" cy="219"/>
            </a:xfrm>
            <a:custGeom>
              <a:avLst/>
              <a:gdLst>
                <a:gd name="T0" fmla="*/ 227 w 227"/>
                <a:gd name="T1" fmla="*/ 68 h 219"/>
                <a:gd name="T2" fmla="*/ 196 w 227"/>
                <a:gd name="T3" fmla="*/ 53 h 219"/>
                <a:gd name="T4" fmla="*/ 196 w 227"/>
                <a:gd name="T5" fmla="*/ 68 h 219"/>
                <a:gd name="T6" fmla="*/ 181 w 227"/>
                <a:gd name="T7" fmla="*/ 98 h 219"/>
                <a:gd name="T8" fmla="*/ 174 w 227"/>
                <a:gd name="T9" fmla="*/ 98 h 219"/>
                <a:gd name="T10" fmla="*/ 158 w 227"/>
                <a:gd name="T11" fmla="*/ 129 h 219"/>
                <a:gd name="T12" fmla="*/ 143 w 227"/>
                <a:gd name="T13" fmla="*/ 121 h 219"/>
                <a:gd name="T14" fmla="*/ 113 w 227"/>
                <a:gd name="T15" fmla="*/ 197 h 219"/>
                <a:gd name="T16" fmla="*/ 53 w 227"/>
                <a:gd name="T17" fmla="*/ 219 h 219"/>
                <a:gd name="T18" fmla="*/ 37 w 227"/>
                <a:gd name="T19" fmla="*/ 204 h 219"/>
                <a:gd name="T20" fmla="*/ 7 w 227"/>
                <a:gd name="T21" fmla="*/ 182 h 219"/>
                <a:gd name="T22" fmla="*/ 0 w 227"/>
                <a:gd name="T23" fmla="*/ 151 h 219"/>
                <a:gd name="T24" fmla="*/ 15 w 227"/>
                <a:gd name="T25" fmla="*/ 136 h 219"/>
                <a:gd name="T26" fmla="*/ 22 w 227"/>
                <a:gd name="T27" fmla="*/ 106 h 219"/>
                <a:gd name="T28" fmla="*/ 37 w 227"/>
                <a:gd name="T29" fmla="*/ 113 h 219"/>
                <a:gd name="T30" fmla="*/ 37 w 227"/>
                <a:gd name="T31" fmla="*/ 91 h 219"/>
                <a:gd name="T32" fmla="*/ 68 w 227"/>
                <a:gd name="T33" fmla="*/ 60 h 219"/>
                <a:gd name="T34" fmla="*/ 75 w 227"/>
                <a:gd name="T35" fmla="*/ 15 h 219"/>
                <a:gd name="T36" fmla="*/ 75 w 227"/>
                <a:gd name="T37" fmla="*/ 0 h 219"/>
                <a:gd name="T38" fmla="*/ 90 w 227"/>
                <a:gd name="T39" fmla="*/ 53 h 219"/>
                <a:gd name="T40" fmla="*/ 136 w 227"/>
                <a:gd name="T41" fmla="*/ 45 h 219"/>
                <a:gd name="T42" fmla="*/ 143 w 227"/>
                <a:gd name="T43" fmla="*/ 75 h 219"/>
                <a:gd name="T44" fmla="*/ 174 w 227"/>
                <a:gd name="T45" fmla="*/ 45 h 219"/>
                <a:gd name="T46" fmla="*/ 189 w 227"/>
                <a:gd name="T47" fmla="*/ 53 h 219"/>
                <a:gd name="T48" fmla="*/ 204 w 227"/>
                <a:gd name="T49" fmla="*/ 38 h 219"/>
                <a:gd name="T50" fmla="*/ 219 w 227"/>
                <a:gd name="T51" fmla="*/ 38 h 219"/>
                <a:gd name="T52" fmla="*/ 227 w 227"/>
                <a:gd name="T53" fmla="*/ 53 h 219"/>
                <a:gd name="T54" fmla="*/ 227 w 227"/>
                <a:gd name="T55" fmla="*/ 6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7" h="219">
                  <a:moveTo>
                    <a:pt x="227" y="68"/>
                  </a:moveTo>
                  <a:lnTo>
                    <a:pt x="196" y="53"/>
                  </a:lnTo>
                  <a:lnTo>
                    <a:pt x="196" y="68"/>
                  </a:lnTo>
                  <a:lnTo>
                    <a:pt x="181" y="98"/>
                  </a:lnTo>
                  <a:lnTo>
                    <a:pt x="174" y="98"/>
                  </a:lnTo>
                  <a:lnTo>
                    <a:pt x="158" y="129"/>
                  </a:lnTo>
                  <a:lnTo>
                    <a:pt x="143" y="121"/>
                  </a:lnTo>
                  <a:lnTo>
                    <a:pt x="113" y="197"/>
                  </a:lnTo>
                  <a:lnTo>
                    <a:pt x="53" y="219"/>
                  </a:lnTo>
                  <a:lnTo>
                    <a:pt x="37" y="204"/>
                  </a:lnTo>
                  <a:lnTo>
                    <a:pt x="7" y="182"/>
                  </a:lnTo>
                  <a:lnTo>
                    <a:pt x="0" y="151"/>
                  </a:lnTo>
                  <a:lnTo>
                    <a:pt x="15" y="136"/>
                  </a:lnTo>
                  <a:lnTo>
                    <a:pt x="22" y="106"/>
                  </a:lnTo>
                  <a:lnTo>
                    <a:pt x="37" y="113"/>
                  </a:lnTo>
                  <a:lnTo>
                    <a:pt x="37" y="91"/>
                  </a:lnTo>
                  <a:lnTo>
                    <a:pt x="68" y="60"/>
                  </a:lnTo>
                  <a:lnTo>
                    <a:pt x="75" y="15"/>
                  </a:lnTo>
                  <a:lnTo>
                    <a:pt x="75" y="0"/>
                  </a:lnTo>
                  <a:lnTo>
                    <a:pt x="90" y="53"/>
                  </a:lnTo>
                  <a:lnTo>
                    <a:pt x="136" y="45"/>
                  </a:lnTo>
                  <a:lnTo>
                    <a:pt x="143" y="75"/>
                  </a:lnTo>
                  <a:lnTo>
                    <a:pt x="174" y="45"/>
                  </a:lnTo>
                  <a:lnTo>
                    <a:pt x="189" y="53"/>
                  </a:lnTo>
                  <a:lnTo>
                    <a:pt x="204" y="38"/>
                  </a:lnTo>
                  <a:lnTo>
                    <a:pt x="219" y="38"/>
                  </a:lnTo>
                  <a:lnTo>
                    <a:pt x="227" y="53"/>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7" name="Freeform 262"/>
            <p:cNvSpPr>
              <a:spLocks/>
            </p:cNvSpPr>
            <p:nvPr/>
          </p:nvSpPr>
          <p:spPr bwMode="auto">
            <a:xfrm>
              <a:off x="3573" y="1967"/>
              <a:ext cx="227" cy="219"/>
            </a:xfrm>
            <a:custGeom>
              <a:avLst/>
              <a:gdLst>
                <a:gd name="T0" fmla="*/ 227 w 227"/>
                <a:gd name="T1" fmla="*/ 68 h 219"/>
                <a:gd name="T2" fmla="*/ 196 w 227"/>
                <a:gd name="T3" fmla="*/ 53 h 219"/>
                <a:gd name="T4" fmla="*/ 196 w 227"/>
                <a:gd name="T5" fmla="*/ 68 h 219"/>
                <a:gd name="T6" fmla="*/ 181 w 227"/>
                <a:gd name="T7" fmla="*/ 98 h 219"/>
                <a:gd name="T8" fmla="*/ 174 w 227"/>
                <a:gd name="T9" fmla="*/ 98 h 219"/>
                <a:gd name="T10" fmla="*/ 158 w 227"/>
                <a:gd name="T11" fmla="*/ 129 h 219"/>
                <a:gd name="T12" fmla="*/ 143 w 227"/>
                <a:gd name="T13" fmla="*/ 121 h 219"/>
                <a:gd name="T14" fmla="*/ 113 w 227"/>
                <a:gd name="T15" fmla="*/ 197 h 219"/>
                <a:gd name="T16" fmla="*/ 53 w 227"/>
                <a:gd name="T17" fmla="*/ 219 h 219"/>
                <a:gd name="T18" fmla="*/ 37 w 227"/>
                <a:gd name="T19" fmla="*/ 204 h 219"/>
                <a:gd name="T20" fmla="*/ 7 w 227"/>
                <a:gd name="T21" fmla="*/ 182 h 219"/>
                <a:gd name="T22" fmla="*/ 0 w 227"/>
                <a:gd name="T23" fmla="*/ 151 h 219"/>
                <a:gd name="T24" fmla="*/ 15 w 227"/>
                <a:gd name="T25" fmla="*/ 136 h 219"/>
                <a:gd name="T26" fmla="*/ 22 w 227"/>
                <a:gd name="T27" fmla="*/ 106 h 219"/>
                <a:gd name="T28" fmla="*/ 37 w 227"/>
                <a:gd name="T29" fmla="*/ 113 h 219"/>
                <a:gd name="T30" fmla="*/ 37 w 227"/>
                <a:gd name="T31" fmla="*/ 91 h 219"/>
                <a:gd name="T32" fmla="*/ 68 w 227"/>
                <a:gd name="T33" fmla="*/ 60 h 219"/>
                <a:gd name="T34" fmla="*/ 75 w 227"/>
                <a:gd name="T35" fmla="*/ 15 h 219"/>
                <a:gd name="T36" fmla="*/ 75 w 227"/>
                <a:gd name="T37" fmla="*/ 0 h 219"/>
                <a:gd name="T38" fmla="*/ 90 w 227"/>
                <a:gd name="T39" fmla="*/ 53 h 219"/>
                <a:gd name="T40" fmla="*/ 136 w 227"/>
                <a:gd name="T41" fmla="*/ 45 h 219"/>
                <a:gd name="T42" fmla="*/ 143 w 227"/>
                <a:gd name="T43" fmla="*/ 75 h 219"/>
                <a:gd name="T44" fmla="*/ 174 w 227"/>
                <a:gd name="T45" fmla="*/ 45 h 219"/>
                <a:gd name="T46" fmla="*/ 189 w 227"/>
                <a:gd name="T47" fmla="*/ 53 h 219"/>
                <a:gd name="T48" fmla="*/ 204 w 227"/>
                <a:gd name="T49" fmla="*/ 38 h 219"/>
                <a:gd name="T50" fmla="*/ 219 w 227"/>
                <a:gd name="T51" fmla="*/ 38 h 219"/>
                <a:gd name="T52" fmla="*/ 227 w 227"/>
                <a:gd name="T53" fmla="*/ 53 h 219"/>
                <a:gd name="T54" fmla="*/ 227 w 227"/>
                <a:gd name="T55" fmla="*/ 68 h 219"/>
                <a:gd name="T56" fmla="*/ 227 w 227"/>
                <a:gd name="T57" fmla="*/ 7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19">
                  <a:moveTo>
                    <a:pt x="227" y="68"/>
                  </a:moveTo>
                  <a:lnTo>
                    <a:pt x="196" y="53"/>
                  </a:lnTo>
                  <a:lnTo>
                    <a:pt x="196" y="68"/>
                  </a:lnTo>
                  <a:lnTo>
                    <a:pt x="181" y="98"/>
                  </a:lnTo>
                  <a:lnTo>
                    <a:pt x="174" y="98"/>
                  </a:lnTo>
                  <a:lnTo>
                    <a:pt x="158" y="129"/>
                  </a:lnTo>
                  <a:lnTo>
                    <a:pt x="143" y="121"/>
                  </a:lnTo>
                  <a:lnTo>
                    <a:pt x="113" y="197"/>
                  </a:lnTo>
                  <a:lnTo>
                    <a:pt x="53" y="219"/>
                  </a:lnTo>
                  <a:lnTo>
                    <a:pt x="37" y="204"/>
                  </a:lnTo>
                  <a:lnTo>
                    <a:pt x="7" y="182"/>
                  </a:lnTo>
                  <a:lnTo>
                    <a:pt x="0" y="151"/>
                  </a:lnTo>
                  <a:lnTo>
                    <a:pt x="15" y="136"/>
                  </a:lnTo>
                  <a:lnTo>
                    <a:pt x="22" y="106"/>
                  </a:lnTo>
                  <a:lnTo>
                    <a:pt x="37" y="113"/>
                  </a:lnTo>
                  <a:lnTo>
                    <a:pt x="37" y="91"/>
                  </a:lnTo>
                  <a:lnTo>
                    <a:pt x="68" y="60"/>
                  </a:lnTo>
                  <a:lnTo>
                    <a:pt x="75" y="15"/>
                  </a:lnTo>
                  <a:lnTo>
                    <a:pt x="75" y="0"/>
                  </a:lnTo>
                  <a:lnTo>
                    <a:pt x="90" y="53"/>
                  </a:lnTo>
                  <a:lnTo>
                    <a:pt x="136" y="45"/>
                  </a:lnTo>
                  <a:lnTo>
                    <a:pt x="143" y="75"/>
                  </a:lnTo>
                  <a:lnTo>
                    <a:pt x="174" y="45"/>
                  </a:lnTo>
                  <a:lnTo>
                    <a:pt x="189" y="53"/>
                  </a:lnTo>
                  <a:lnTo>
                    <a:pt x="204" y="38"/>
                  </a:lnTo>
                  <a:lnTo>
                    <a:pt x="219" y="38"/>
                  </a:lnTo>
                  <a:lnTo>
                    <a:pt x="227" y="53"/>
                  </a:lnTo>
                  <a:lnTo>
                    <a:pt x="227" y="68"/>
                  </a:lnTo>
                  <a:lnTo>
                    <a:pt x="227"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8" name="Freeform 263"/>
            <p:cNvSpPr>
              <a:spLocks/>
            </p:cNvSpPr>
            <p:nvPr/>
          </p:nvSpPr>
          <p:spPr bwMode="auto">
            <a:xfrm>
              <a:off x="3050" y="1611"/>
              <a:ext cx="250" cy="288"/>
            </a:xfrm>
            <a:custGeom>
              <a:avLst/>
              <a:gdLst>
                <a:gd name="T0" fmla="*/ 235 w 250"/>
                <a:gd name="T1" fmla="*/ 227 h 288"/>
                <a:gd name="T2" fmla="*/ 243 w 250"/>
                <a:gd name="T3" fmla="*/ 280 h 288"/>
                <a:gd name="T4" fmla="*/ 106 w 250"/>
                <a:gd name="T5" fmla="*/ 288 h 288"/>
                <a:gd name="T6" fmla="*/ 91 w 250"/>
                <a:gd name="T7" fmla="*/ 272 h 288"/>
                <a:gd name="T8" fmla="*/ 76 w 250"/>
                <a:gd name="T9" fmla="*/ 219 h 288"/>
                <a:gd name="T10" fmla="*/ 68 w 250"/>
                <a:gd name="T11" fmla="*/ 189 h 288"/>
                <a:gd name="T12" fmla="*/ 0 w 250"/>
                <a:gd name="T13" fmla="*/ 144 h 288"/>
                <a:gd name="T14" fmla="*/ 8 w 250"/>
                <a:gd name="T15" fmla="*/ 113 h 288"/>
                <a:gd name="T16" fmla="*/ 8 w 250"/>
                <a:gd name="T17" fmla="*/ 106 h 288"/>
                <a:gd name="T18" fmla="*/ 0 w 250"/>
                <a:gd name="T19" fmla="*/ 83 h 288"/>
                <a:gd name="T20" fmla="*/ 23 w 250"/>
                <a:gd name="T21" fmla="*/ 60 h 288"/>
                <a:gd name="T22" fmla="*/ 23 w 250"/>
                <a:gd name="T23" fmla="*/ 22 h 288"/>
                <a:gd name="T24" fmla="*/ 38 w 250"/>
                <a:gd name="T25" fmla="*/ 22 h 288"/>
                <a:gd name="T26" fmla="*/ 84 w 250"/>
                <a:gd name="T27" fmla="*/ 0 h 288"/>
                <a:gd name="T28" fmla="*/ 84 w 250"/>
                <a:gd name="T29" fmla="*/ 30 h 288"/>
                <a:gd name="T30" fmla="*/ 91 w 250"/>
                <a:gd name="T31" fmla="*/ 15 h 288"/>
                <a:gd name="T32" fmla="*/ 106 w 250"/>
                <a:gd name="T33" fmla="*/ 30 h 288"/>
                <a:gd name="T34" fmla="*/ 121 w 250"/>
                <a:gd name="T35" fmla="*/ 37 h 288"/>
                <a:gd name="T36" fmla="*/ 212 w 250"/>
                <a:gd name="T37" fmla="*/ 60 h 288"/>
                <a:gd name="T38" fmla="*/ 212 w 250"/>
                <a:gd name="T39" fmla="*/ 68 h 288"/>
                <a:gd name="T40" fmla="*/ 227 w 250"/>
                <a:gd name="T41" fmla="*/ 75 h 288"/>
                <a:gd name="T42" fmla="*/ 220 w 250"/>
                <a:gd name="T43" fmla="*/ 98 h 288"/>
                <a:gd name="T44" fmla="*/ 235 w 250"/>
                <a:gd name="T45" fmla="*/ 90 h 288"/>
                <a:gd name="T46" fmla="*/ 235 w 250"/>
                <a:gd name="T47" fmla="*/ 113 h 288"/>
                <a:gd name="T48" fmla="*/ 220 w 250"/>
                <a:gd name="T49" fmla="*/ 144 h 288"/>
                <a:gd name="T50" fmla="*/ 227 w 250"/>
                <a:gd name="T51" fmla="*/ 151 h 288"/>
                <a:gd name="T52" fmla="*/ 243 w 250"/>
                <a:gd name="T53" fmla="*/ 121 h 288"/>
                <a:gd name="T54" fmla="*/ 250 w 250"/>
                <a:gd name="T55" fmla="*/ 128 h 288"/>
                <a:gd name="T56" fmla="*/ 235 w 250"/>
                <a:gd name="T57"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0" h="288">
                  <a:moveTo>
                    <a:pt x="235" y="227"/>
                  </a:moveTo>
                  <a:lnTo>
                    <a:pt x="243" y="280"/>
                  </a:lnTo>
                  <a:lnTo>
                    <a:pt x="106" y="288"/>
                  </a:lnTo>
                  <a:lnTo>
                    <a:pt x="91" y="272"/>
                  </a:lnTo>
                  <a:lnTo>
                    <a:pt x="76" y="219"/>
                  </a:lnTo>
                  <a:lnTo>
                    <a:pt x="68" y="189"/>
                  </a:lnTo>
                  <a:lnTo>
                    <a:pt x="0" y="144"/>
                  </a:lnTo>
                  <a:lnTo>
                    <a:pt x="8" y="113"/>
                  </a:lnTo>
                  <a:lnTo>
                    <a:pt x="8" y="106"/>
                  </a:lnTo>
                  <a:lnTo>
                    <a:pt x="0" y="83"/>
                  </a:lnTo>
                  <a:lnTo>
                    <a:pt x="23" y="60"/>
                  </a:lnTo>
                  <a:lnTo>
                    <a:pt x="23" y="22"/>
                  </a:lnTo>
                  <a:lnTo>
                    <a:pt x="38" y="22"/>
                  </a:lnTo>
                  <a:lnTo>
                    <a:pt x="84" y="0"/>
                  </a:lnTo>
                  <a:lnTo>
                    <a:pt x="84" y="30"/>
                  </a:lnTo>
                  <a:lnTo>
                    <a:pt x="91" y="15"/>
                  </a:lnTo>
                  <a:lnTo>
                    <a:pt x="106" y="30"/>
                  </a:lnTo>
                  <a:lnTo>
                    <a:pt x="121" y="37"/>
                  </a:lnTo>
                  <a:lnTo>
                    <a:pt x="212" y="60"/>
                  </a:lnTo>
                  <a:lnTo>
                    <a:pt x="212" y="68"/>
                  </a:lnTo>
                  <a:lnTo>
                    <a:pt x="227" y="75"/>
                  </a:lnTo>
                  <a:lnTo>
                    <a:pt x="220" y="98"/>
                  </a:lnTo>
                  <a:lnTo>
                    <a:pt x="235" y="90"/>
                  </a:lnTo>
                  <a:lnTo>
                    <a:pt x="235" y="113"/>
                  </a:lnTo>
                  <a:lnTo>
                    <a:pt x="220" y="144"/>
                  </a:lnTo>
                  <a:lnTo>
                    <a:pt x="227" y="151"/>
                  </a:lnTo>
                  <a:lnTo>
                    <a:pt x="243" y="121"/>
                  </a:lnTo>
                  <a:lnTo>
                    <a:pt x="250" y="128"/>
                  </a:lnTo>
                  <a:lnTo>
                    <a:pt x="235" y="22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9" name="Freeform 264"/>
            <p:cNvSpPr>
              <a:spLocks/>
            </p:cNvSpPr>
            <p:nvPr/>
          </p:nvSpPr>
          <p:spPr bwMode="auto">
            <a:xfrm>
              <a:off x="3050" y="1611"/>
              <a:ext cx="250" cy="288"/>
            </a:xfrm>
            <a:custGeom>
              <a:avLst/>
              <a:gdLst>
                <a:gd name="T0" fmla="*/ 235 w 250"/>
                <a:gd name="T1" fmla="*/ 227 h 288"/>
                <a:gd name="T2" fmla="*/ 243 w 250"/>
                <a:gd name="T3" fmla="*/ 280 h 288"/>
                <a:gd name="T4" fmla="*/ 106 w 250"/>
                <a:gd name="T5" fmla="*/ 288 h 288"/>
                <a:gd name="T6" fmla="*/ 91 w 250"/>
                <a:gd name="T7" fmla="*/ 272 h 288"/>
                <a:gd name="T8" fmla="*/ 76 w 250"/>
                <a:gd name="T9" fmla="*/ 219 h 288"/>
                <a:gd name="T10" fmla="*/ 68 w 250"/>
                <a:gd name="T11" fmla="*/ 189 h 288"/>
                <a:gd name="T12" fmla="*/ 0 w 250"/>
                <a:gd name="T13" fmla="*/ 144 h 288"/>
                <a:gd name="T14" fmla="*/ 8 w 250"/>
                <a:gd name="T15" fmla="*/ 113 h 288"/>
                <a:gd name="T16" fmla="*/ 8 w 250"/>
                <a:gd name="T17" fmla="*/ 106 h 288"/>
                <a:gd name="T18" fmla="*/ 0 w 250"/>
                <a:gd name="T19" fmla="*/ 83 h 288"/>
                <a:gd name="T20" fmla="*/ 23 w 250"/>
                <a:gd name="T21" fmla="*/ 60 h 288"/>
                <a:gd name="T22" fmla="*/ 23 w 250"/>
                <a:gd name="T23" fmla="*/ 22 h 288"/>
                <a:gd name="T24" fmla="*/ 38 w 250"/>
                <a:gd name="T25" fmla="*/ 22 h 288"/>
                <a:gd name="T26" fmla="*/ 84 w 250"/>
                <a:gd name="T27" fmla="*/ 0 h 288"/>
                <a:gd name="T28" fmla="*/ 84 w 250"/>
                <a:gd name="T29" fmla="*/ 30 h 288"/>
                <a:gd name="T30" fmla="*/ 91 w 250"/>
                <a:gd name="T31" fmla="*/ 15 h 288"/>
                <a:gd name="T32" fmla="*/ 106 w 250"/>
                <a:gd name="T33" fmla="*/ 30 h 288"/>
                <a:gd name="T34" fmla="*/ 121 w 250"/>
                <a:gd name="T35" fmla="*/ 37 h 288"/>
                <a:gd name="T36" fmla="*/ 212 w 250"/>
                <a:gd name="T37" fmla="*/ 60 h 288"/>
                <a:gd name="T38" fmla="*/ 212 w 250"/>
                <a:gd name="T39" fmla="*/ 68 h 288"/>
                <a:gd name="T40" fmla="*/ 227 w 250"/>
                <a:gd name="T41" fmla="*/ 75 h 288"/>
                <a:gd name="T42" fmla="*/ 220 w 250"/>
                <a:gd name="T43" fmla="*/ 98 h 288"/>
                <a:gd name="T44" fmla="*/ 235 w 250"/>
                <a:gd name="T45" fmla="*/ 90 h 288"/>
                <a:gd name="T46" fmla="*/ 235 w 250"/>
                <a:gd name="T47" fmla="*/ 113 h 288"/>
                <a:gd name="T48" fmla="*/ 220 w 250"/>
                <a:gd name="T49" fmla="*/ 144 h 288"/>
                <a:gd name="T50" fmla="*/ 227 w 250"/>
                <a:gd name="T51" fmla="*/ 151 h 288"/>
                <a:gd name="T52" fmla="*/ 243 w 250"/>
                <a:gd name="T53" fmla="*/ 121 h 288"/>
                <a:gd name="T54" fmla="*/ 250 w 250"/>
                <a:gd name="T55" fmla="*/ 128 h 288"/>
                <a:gd name="T56" fmla="*/ 235 w 250"/>
                <a:gd name="T57" fmla="*/ 227 h 288"/>
                <a:gd name="T58" fmla="*/ 235 w 250"/>
                <a:gd name="T59"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288">
                  <a:moveTo>
                    <a:pt x="235" y="227"/>
                  </a:moveTo>
                  <a:lnTo>
                    <a:pt x="243" y="280"/>
                  </a:lnTo>
                  <a:lnTo>
                    <a:pt x="106" y="288"/>
                  </a:lnTo>
                  <a:lnTo>
                    <a:pt x="91" y="272"/>
                  </a:lnTo>
                  <a:lnTo>
                    <a:pt x="76" y="219"/>
                  </a:lnTo>
                  <a:lnTo>
                    <a:pt x="68" y="189"/>
                  </a:lnTo>
                  <a:lnTo>
                    <a:pt x="0" y="144"/>
                  </a:lnTo>
                  <a:lnTo>
                    <a:pt x="8" y="113"/>
                  </a:lnTo>
                  <a:lnTo>
                    <a:pt x="8" y="106"/>
                  </a:lnTo>
                  <a:lnTo>
                    <a:pt x="0" y="83"/>
                  </a:lnTo>
                  <a:lnTo>
                    <a:pt x="23" y="60"/>
                  </a:lnTo>
                  <a:lnTo>
                    <a:pt x="23" y="22"/>
                  </a:lnTo>
                  <a:lnTo>
                    <a:pt x="38" y="22"/>
                  </a:lnTo>
                  <a:lnTo>
                    <a:pt x="84" y="0"/>
                  </a:lnTo>
                  <a:lnTo>
                    <a:pt x="84" y="30"/>
                  </a:lnTo>
                  <a:lnTo>
                    <a:pt x="91" y="15"/>
                  </a:lnTo>
                  <a:lnTo>
                    <a:pt x="106" y="30"/>
                  </a:lnTo>
                  <a:lnTo>
                    <a:pt x="121" y="37"/>
                  </a:lnTo>
                  <a:lnTo>
                    <a:pt x="212" y="60"/>
                  </a:lnTo>
                  <a:lnTo>
                    <a:pt x="212" y="68"/>
                  </a:lnTo>
                  <a:lnTo>
                    <a:pt x="227" y="75"/>
                  </a:lnTo>
                  <a:lnTo>
                    <a:pt x="220" y="98"/>
                  </a:lnTo>
                  <a:lnTo>
                    <a:pt x="235" y="90"/>
                  </a:lnTo>
                  <a:lnTo>
                    <a:pt x="235" y="113"/>
                  </a:lnTo>
                  <a:lnTo>
                    <a:pt x="220" y="144"/>
                  </a:lnTo>
                  <a:lnTo>
                    <a:pt x="227" y="151"/>
                  </a:lnTo>
                  <a:lnTo>
                    <a:pt x="243" y="121"/>
                  </a:lnTo>
                  <a:lnTo>
                    <a:pt x="250" y="128"/>
                  </a:lnTo>
                  <a:lnTo>
                    <a:pt x="235" y="227"/>
                  </a:lnTo>
                  <a:lnTo>
                    <a:pt x="235"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0" name="Freeform 265"/>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8 h 15"/>
              </a:gdLst>
              <a:ahLst/>
              <a:cxnLst>
                <a:cxn ang="0">
                  <a:pos x="T0" y="T1"/>
                </a:cxn>
                <a:cxn ang="0">
                  <a:pos x="T2" y="T3"/>
                </a:cxn>
                <a:cxn ang="0">
                  <a:pos x="T4" y="T5"/>
                </a:cxn>
                <a:cxn ang="0">
                  <a:pos x="T6" y="T7"/>
                </a:cxn>
              </a:cxnLst>
              <a:rect l="0" t="0" r="r" b="b"/>
              <a:pathLst>
                <a:path w="15" h="15">
                  <a:moveTo>
                    <a:pt x="15" y="0"/>
                  </a:moveTo>
                  <a:lnTo>
                    <a:pt x="0" y="15"/>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1" name="Freeform 266"/>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3 w 355"/>
                <a:gd name="T15" fmla="*/ 296 h 296"/>
                <a:gd name="T16" fmla="*/ 348 w 355"/>
                <a:gd name="T17" fmla="*/ 16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296">
                  <a:moveTo>
                    <a:pt x="348" y="167"/>
                  </a:moveTo>
                  <a:lnTo>
                    <a:pt x="355" y="38"/>
                  </a:lnTo>
                  <a:lnTo>
                    <a:pt x="37" y="0"/>
                  </a:lnTo>
                  <a:lnTo>
                    <a:pt x="37" y="38"/>
                  </a:lnTo>
                  <a:lnTo>
                    <a:pt x="7" y="190"/>
                  </a:lnTo>
                  <a:lnTo>
                    <a:pt x="0" y="258"/>
                  </a:lnTo>
                  <a:lnTo>
                    <a:pt x="98" y="273"/>
                  </a:lnTo>
                  <a:lnTo>
                    <a:pt x="333" y="296"/>
                  </a:lnTo>
                  <a:lnTo>
                    <a:pt x="348" y="16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2" name="Freeform 267"/>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3 w 355"/>
                <a:gd name="T15" fmla="*/ 296 h 296"/>
                <a:gd name="T16" fmla="*/ 348 w 355"/>
                <a:gd name="T17" fmla="*/ 167 h 296"/>
                <a:gd name="T18" fmla="*/ 348 w 355"/>
                <a:gd name="T19" fmla="*/ 17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296">
                  <a:moveTo>
                    <a:pt x="348" y="167"/>
                  </a:moveTo>
                  <a:lnTo>
                    <a:pt x="355" y="38"/>
                  </a:lnTo>
                  <a:lnTo>
                    <a:pt x="37" y="0"/>
                  </a:lnTo>
                  <a:lnTo>
                    <a:pt x="37" y="38"/>
                  </a:lnTo>
                  <a:lnTo>
                    <a:pt x="7" y="190"/>
                  </a:lnTo>
                  <a:lnTo>
                    <a:pt x="0" y="258"/>
                  </a:lnTo>
                  <a:lnTo>
                    <a:pt x="98" y="273"/>
                  </a:lnTo>
                  <a:lnTo>
                    <a:pt x="333" y="296"/>
                  </a:lnTo>
                  <a:lnTo>
                    <a:pt x="348" y="167"/>
                  </a:lnTo>
                  <a:lnTo>
                    <a:pt x="348"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4"/>
          <p:cNvGrpSpPr>
            <a:grpSpLocks noChangeAspect="1"/>
          </p:cNvGrpSpPr>
          <p:nvPr/>
        </p:nvGrpSpPr>
        <p:grpSpPr bwMode="auto">
          <a:xfrm>
            <a:off x="-9525" y="1905000"/>
            <a:ext cx="4505325" cy="3429000"/>
            <a:chOff x="1461" y="1080"/>
            <a:chExt cx="2838" cy="2160"/>
          </a:xfrm>
        </p:grpSpPr>
        <p:sp>
          <p:nvSpPr>
            <p:cNvPr id="4" name="AutoShape 3"/>
            <p:cNvSpPr>
              <a:spLocks noChangeAspect="1" noChangeArrowheads="1" noTextEdit="1"/>
            </p:cNvSpPr>
            <p:nvPr/>
          </p:nvSpPr>
          <p:spPr bwMode="auto">
            <a:xfrm>
              <a:off x="1461" y="1080"/>
              <a:ext cx="2838" cy="21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1461" y="1080"/>
              <a:ext cx="2846" cy="216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506" y="1148"/>
              <a:ext cx="2755" cy="20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3308" y="2353"/>
              <a:ext cx="189" cy="311"/>
            </a:xfrm>
            <a:custGeom>
              <a:avLst/>
              <a:gdLst>
                <a:gd name="T0" fmla="*/ 181 w 189"/>
                <a:gd name="T1" fmla="*/ 197 h 311"/>
                <a:gd name="T2" fmla="*/ 189 w 189"/>
                <a:gd name="T3" fmla="*/ 250 h 311"/>
                <a:gd name="T4" fmla="*/ 53 w 189"/>
                <a:gd name="T5" fmla="*/ 265 h 311"/>
                <a:gd name="T6" fmla="*/ 60 w 189"/>
                <a:gd name="T7" fmla="*/ 296 h 311"/>
                <a:gd name="T8" fmla="*/ 60 w 189"/>
                <a:gd name="T9" fmla="*/ 303 h 311"/>
                <a:gd name="T10" fmla="*/ 30 w 189"/>
                <a:gd name="T11" fmla="*/ 311 h 311"/>
                <a:gd name="T12" fmla="*/ 45 w 189"/>
                <a:gd name="T13" fmla="*/ 311 h 311"/>
                <a:gd name="T14" fmla="*/ 30 w 189"/>
                <a:gd name="T15" fmla="*/ 281 h 311"/>
                <a:gd name="T16" fmla="*/ 22 w 189"/>
                <a:gd name="T17" fmla="*/ 311 h 311"/>
                <a:gd name="T18" fmla="*/ 15 w 189"/>
                <a:gd name="T19" fmla="*/ 303 h 311"/>
                <a:gd name="T20" fmla="*/ 0 w 189"/>
                <a:gd name="T21" fmla="*/ 212 h 311"/>
                <a:gd name="T22" fmla="*/ 7 w 189"/>
                <a:gd name="T23" fmla="*/ 15 h 311"/>
                <a:gd name="T24" fmla="*/ 0 w 189"/>
                <a:gd name="T25" fmla="*/ 15 h 311"/>
                <a:gd name="T26" fmla="*/ 128 w 189"/>
                <a:gd name="T27" fmla="*/ 0 h 311"/>
                <a:gd name="T28" fmla="*/ 166 w 189"/>
                <a:gd name="T29" fmla="*/ 129 h 311"/>
                <a:gd name="T30" fmla="*/ 189 w 189"/>
                <a:gd name="T31" fmla="*/ 167 h 311"/>
                <a:gd name="T32" fmla="*/ 181 w 189"/>
                <a:gd name="T33"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1">
                  <a:moveTo>
                    <a:pt x="181" y="197"/>
                  </a:moveTo>
                  <a:lnTo>
                    <a:pt x="189" y="250"/>
                  </a:lnTo>
                  <a:lnTo>
                    <a:pt x="53" y="265"/>
                  </a:lnTo>
                  <a:lnTo>
                    <a:pt x="60" y="296"/>
                  </a:lnTo>
                  <a:lnTo>
                    <a:pt x="60" y="303"/>
                  </a:lnTo>
                  <a:lnTo>
                    <a:pt x="30" y="311"/>
                  </a:lnTo>
                  <a:lnTo>
                    <a:pt x="45" y="311"/>
                  </a:lnTo>
                  <a:lnTo>
                    <a:pt x="30" y="281"/>
                  </a:lnTo>
                  <a:lnTo>
                    <a:pt x="22" y="311"/>
                  </a:lnTo>
                  <a:lnTo>
                    <a:pt x="15" y="303"/>
                  </a:lnTo>
                  <a:lnTo>
                    <a:pt x="0" y="212"/>
                  </a:lnTo>
                  <a:lnTo>
                    <a:pt x="7" y="15"/>
                  </a:lnTo>
                  <a:lnTo>
                    <a:pt x="0" y="15"/>
                  </a:lnTo>
                  <a:lnTo>
                    <a:pt x="128" y="0"/>
                  </a:lnTo>
                  <a:lnTo>
                    <a:pt x="166" y="129"/>
                  </a:lnTo>
                  <a:lnTo>
                    <a:pt x="189" y="167"/>
                  </a:lnTo>
                  <a:lnTo>
                    <a:pt x="181"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3308" y="2353"/>
              <a:ext cx="189" cy="311"/>
            </a:xfrm>
            <a:custGeom>
              <a:avLst/>
              <a:gdLst>
                <a:gd name="T0" fmla="*/ 181 w 189"/>
                <a:gd name="T1" fmla="*/ 197 h 311"/>
                <a:gd name="T2" fmla="*/ 189 w 189"/>
                <a:gd name="T3" fmla="*/ 250 h 311"/>
                <a:gd name="T4" fmla="*/ 53 w 189"/>
                <a:gd name="T5" fmla="*/ 265 h 311"/>
                <a:gd name="T6" fmla="*/ 60 w 189"/>
                <a:gd name="T7" fmla="*/ 296 h 311"/>
                <a:gd name="T8" fmla="*/ 60 w 189"/>
                <a:gd name="T9" fmla="*/ 303 h 311"/>
                <a:gd name="T10" fmla="*/ 30 w 189"/>
                <a:gd name="T11" fmla="*/ 311 h 311"/>
                <a:gd name="T12" fmla="*/ 45 w 189"/>
                <a:gd name="T13" fmla="*/ 311 h 311"/>
                <a:gd name="T14" fmla="*/ 30 w 189"/>
                <a:gd name="T15" fmla="*/ 281 h 311"/>
                <a:gd name="T16" fmla="*/ 22 w 189"/>
                <a:gd name="T17" fmla="*/ 311 h 311"/>
                <a:gd name="T18" fmla="*/ 15 w 189"/>
                <a:gd name="T19" fmla="*/ 303 h 311"/>
                <a:gd name="T20" fmla="*/ 0 w 189"/>
                <a:gd name="T21" fmla="*/ 212 h 311"/>
                <a:gd name="T22" fmla="*/ 7 w 189"/>
                <a:gd name="T23" fmla="*/ 15 h 311"/>
                <a:gd name="T24" fmla="*/ 0 w 189"/>
                <a:gd name="T25" fmla="*/ 15 h 311"/>
                <a:gd name="T26" fmla="*/ 128 w 189"/>
                <a:gd name="T27" fmla="*/ 0 h 311"/>
                <a:gd name="T28" fmla="*/ 166 w 189"/>
                <a:gd name="T29" fmla="*/ 129 h 311"/>
                <a:gd name="T30" fmla="*/ 189 w 189"/>
                <a:gd name="T31" fmla="*/ 167 h 311"/>
                <a:gd name="T32" fmla="*/ 181 w 189"/>
                <a:gd name="T33" fmla="*/ 197 h 311"/>
                <a:gd name="T34" fmla="*/ 181 w 189"/>
                <a:gd name="T35"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311">
                  <a:moveTo>
                    <a:pt x="181" y="197"/>
                  </a:moveTo>
                  <a:lnTo>
                    <a:pt x="189" y="250"/>
                  </a:lnTo>
                  <a:lnTo>
                    <a:pt x="53" y="265"/>
                  </a:lnTo>
                  <a:lnTo>
                    <a:pt x="60" y="296"/>
                  </a:lnTo>
                  <a:lnTo>
                    <a:pt x="60" y="303"/>
                  </a:lnTo>
                  <a:lnTo>
                    <a:pt x="30" y="311"/>
                  </a:lnTo>
                  <a:lnTo>
                    <a:pt x="45" y="311"/>
                  </a:lnTo>
                  <a:lnTo>
                    <a:pt x="30" y="281"/>
                  </a:lnTo>
                  <a:lnTo>
                    <a:pt x="22" y="311"/>
                  </a:lnTo>
                  <a:lnTo>
                    <a:pt x="15" y="303"/>
                  </a:lnTo>
                  <a:lnTo>
                    <a:pt x="0" y="212"/>
                  </a:lnTo>
                  <a:lnTo>
                    <a:pt x="7" y="15"/>
                  </a:lnTo>
                  <a:lnTo>
                    <a:pt x="0" y="15"/>
                  </a:lnTo>
                  <a:lnTo>
                    <a:pt x="128" y="0"/>
                  </a:lnTo>
                  <a:lnTo>
                    <a:pt x="166" y="129"/>
                  </a:lnTo>
                  <a:lnTo>
                    <a:pt x="189" y="167"/>
                  </a:lnTo>
                  <a:lnTo>
                    <a:pt x="181" y="197"/>
                  </a:lnTo>
                  <a:lnTo>
                    <a:pt x="181"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1567" y="2512"/>
              <a:ext cx="522" cy="470"/>
            </a:xfrm>
            <a:custGeom>
              <a:avLst/>
              <a:gdLst>
                <a:gd name="T0" fmla="*/ 0 w 522"/>
                <a:gd name="T1" fmla="*/ 266 h 470"/>
                <a:gd name="T2" fmla="*/ 8 w 522"/>
                <a:gd name="T3" fmla="*/ 273 h 470"/>
                <a:gd name="T4" fmla="*/ 30 w 522"/>
                <a:gd name="T5" fmla="*/ 296 h 470"/>
                <a:gd name="T6" fmla="*/ 23 w 522"/>
                <a:gd name="T7" fmla="*/ 326 h 470"/>
                <a:gd name="T8" fmla="*/ 45 w 522"/>
                <a:gd name="T9" fmla="*/ 311 h 470"/>
                <a:gd name="T10" fmla="*/ 45 w 522"/>
                <a:gd name="T11" fmla="*/ 364 h 470"/>
                <a:gd name="T12" fmla="*/ 83 w 522"/>
                <a:gd name="T13" fmla="*/ 372 h 470"/>
                <a:gd name="T14" fmla="*/ 98 w 522"/>
                <a:gd name="T15" fmla="*/ 364 h 470"/>
                <a:gd name="T16" fmla="*/ 98 w 522"/>
                <a:gd name="T17" fmla="*/ 410 h 470"/>
                <a:gd name="T18" fmla="*/ 61 w 522"/>
                <a:gd name="T19" fmla="*/ 448 h 470"/>
                <a:gd name="T20" fmla="*/ 8 w 522"/>
                <a:gd name="T21" fmla="*/ 470 h 470"/>
                <a:gd name="T22" fmla="*/ 68 w 522"/>
                <a:gd name="T23" fmla="*/ 455 h 470"/>
                <a:gd name="T24" fmla="*/ 76 w 522"/>
                <a:gd name="T25" fmla="*/ 425 h 470"/>
                <a:gd name="T26" fmla="*/ 159 w 522"/>
                <a:gd name="T27" fmla="*/ 387 h 470"/>
                <a:gd name="T28" fmla="*/ 159 w 522"/>
                <a:gd name="T29" fmla="*/ 349 h 470"/>
                <a:gd name="T30" fmla="*/ 204 w 522"/>
                <a:gd name="T31" fmla="*/ 266 h 470"/>
                <a:gd name="T32" fmla="*/ 219 w 522"/>
                <a:gd name="T33" fmla="*/ 288 h 470"/>
                <a:gd name="T34" fmla="*/ 227 w 522"/>
                <a:gd name="T35" fmla="*/ 304 h 470"/>
                <a:gd name="T36" fmla="*/ 189 w 522"/>
                <a:gd name="T37" fmla="*/ 357 h 470"/>
                <a:gd name="T38" fmla="*/ 242 w 522"/>
                <a:gd name="T39" fmla="*/ 288 h 470"/>
                <a:gd name="T40" fmla="*/ 257 w 522"/>
                <a:gd name="T41" fmla="*/ 296 h 470"/>
                <a:gd name="T42" fmla="*/ 295 w 522"/>
                <a:gd name="T43" fmla="*/ 319 h 470"/>
                <a:gd name="T44" fmla="*/ 356 w 522"/>
                <a:gd name="T45" fmla="*/ 311 h 470"/>
                <a:gd name="T46" fmla="*/ 356 w 522"/>
                <a:gd name="T47" fmla="*/ 326 h 470"/>
                <a:gd name="T48" fmla="*/ 378 w 522"/>
                <a:gd name="T49" fmla="*/ 319 h 470"/>
                <a:gd name="T50" fmla="*/ 401 w 522"/>
                <a:gd name="T51" fmla="*/ 349 h 470"/>
                <a:gd name="T52" fmla="*/ 394 w 522"/>
                <a:gd name="T53" fmla="*/ 326 h 470"/>
                <a:gd name="T54" fmla="*/ 416 w 522"/>
                <a:gd name="T55" fmla="*/ 311 h 470"/>
                <a:gd name="T56" fmla="*/ 454 w 522"/>
                <a:gd name="T57" fmla="*/ 364 h 470"/>
                <a:gd name="T58" fmla="*/ 492 w 522"/>
                <a:gd name="T59" fmla="*/ 402 h 470"/>
                <a:gd name="T60" fmla="*/ 515 w 522"/>
                <a:gd name="T61" fmla="*/ 417 h 470"/>
                <a:gd name="T62" fmla="*/ 522 w 522"/>
                <a:gd name="T63" fmla="*/ 379 h 470"/>
                <a:gd name="T64" fmla="*/ 409 w 522"/>
                <a:gd name="T65" fmla="*/ 304 h 470"/>
                <a:gd name="T66" fmla="*/ 378 w 522"/>
                <a:gd name="T67" fmla="*/ 311 h 470"/>
                <a:gd name="T68" fmla="*/ 356 w 522"/>
                <a:gd name="T69" fmla="*/ 304 h 470"/>
                <a:gd name="T70" fmla="*/ 288 w 522"/>
                <a:gd name="T71" fmla="*/ 38 h 470"/>
                <a:gd name="T72" fmla="*/ 151 w 522"/>
                <a:gd name="T73" fmla="*/ 8 h 470"/>
                <a:gd name="T74" fmla="*/ 136 w 522"/>
                <a:gd name="T75" fmla="*/ 0 h 470"/>
                <a:gd name="T76" fmla="*/ 106 w 522"/>
                <a:gd name="T77" fmla="*/ 31 h 470"/>
                <a:gd name="T78" fmla="*/ 91 w 522"/>
                <a:gd name="T79" fmla="*/ 23 h 470"/>
                <a:gd name="T80" fmla="*/ 83 w 522"/>
                <a:gd name="T81" fmla="*/ 31 h 470"/>
                <a:gd name="T82" fmla="*/ 38 w 522"/>
                <a:gd name="T83" fmla="*/ 61 h 470"/>
                <a:gd name="T84" fmla="*/ 61 w 522"/>
                <a:gd name="T85" fmla="*/ 114 h 470"/>
                <a:gd name="T86" fmla="*/ 76 w 522"/>
                <a:gd name="T87" fmla="*/ 129 h 470"/>
                <a:gd name="T88" fmla="*/ 76 w 522"/>
                <a:gd name="T89" fmla="*/ 152 h 470"/>
                <a:gd name="T90" fmla="*/ 0 w 522"/>
                <a:gd name="T91" fmla="*/ 144 h 470"/>
                <a:gd name="T92" fmla="*/ 15 w 522"/>
                <a:gd name="T93" fmla="*/ 160 h 470"/>
                <a:gd name="T94" fmla="*/ 53 w 522"/>
                <a:gd name="T95" fmla="*/ 190 h 470"/>
                <a:gd name="T96" fmla="*/ 83 w 522"/>
                <a:gd name="T97" fmla="*/ 190 h 470"/>
                <a:gd name="T98" fmla="*/ 38 w 522"/>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2" h="470">
                  <a:moveTo>
                    <a:pt x="38" y="235"/>
                  </a:moveTo>
                  <a:lnTo>
                    <a:pt x="0" y="266"/>
                  </a:lnTo>
                  <a:lnTo>
                    <a:pt x="15" y="266"/>
                  </a:lnTo>
                  <a:lnTo>
                    <a:pt x="8" y="273"/>
                  </a:lnTo>
                  <a:lnTo>
                    <a:pt x="8" y="288"/>
                  </a:lnTo>
                  <a:lnTo>
                    <a:pt x="30" y="296"/>
                  </a:lnTo>
                  <a:lnTo>
                    <a:pt x="15" y="311"/>
                  </a:lnTo>
                  <a:lnTo>
                    <a:pt x="23" y="326"/>
                  </a:lnTo>
                  <a:lnTo>
                    <a:pt x="30" y="334"/>
                  </a:lnTo>
                  <a:lnTo>
                    <a:pt x="45" y="311"/>
                  </a:lnTo>
                  <a:lnTo>
                    <a:pt x="53" y="349"/>
                  </a:lnTo>
                  <a:lnTo>
                    <a:pt x="45" y="364"/>
                  </a:lnTo>
                  <a:lnTo>
                    <a:pt x="68" y="349"/>
                  </a:lnTo>
                  <a:lnTo>
                    <a:pt x="83" y="372"/>
                  </a:lnTo>
                  <a:lnTo>
                    <a:pt x="91" y="357"/>
                  </a:lnTo>
                  <a:lnTo>
                    <a:pt x="98" y="364"/>
                  </a:lnTo>
                  <a:lnTo>
                    <a:pt x="121" y="357"/>
                  </a:lnTo>
                  <a:lnTo>
                    <a:pt x="98" y="410"/>
                  </a:lnTo>
                  <a:lnTo>
                    <a:pt x="61" y="432"/>
                  </a:lnTo>
                  <a:lnTo>
                    <a:pt x="61" y="448"/>
                  </a:lnTo>
                  <a:lnTo>
                    <a:pt x="38" y="440"/>
                  </a:lnTo>
                  <a:lnTo>
                    <a:pt x="8" y="470"/>
                  </a:lnTo>
                  <a:lnTo>
                    <a:pt x="38" y="448"/>
                  </a:lnTo>
                  <a:lnTo>
                    <a:pt x="68" y="455"/>
                  </a:lnTo>
                  <a:lnTo>
                    <a:pt x="83" y="440"/>
                  </a:lnTo>
                  <a:lnTo>
                    <a:pt x="76" y="425"/>
                  </a:lnTo>
                  <a:lnTo>
                    <a:pt x="98" y="432"/>
                  </a:lnTo>
                  <a:lnTo>
                    <a:pt x="159" y="387"/>
                  </a:lnTo>
                  <a:lnTo>
                    <a:pt x="166" y="364"/>
                  </a:lnTo>
                  <a:lnTo>
                    <a:pt x="159" y="349"/>
                  </a:lnTo>
                  <a:lnTo>
                    <a:pt x="204" y="296"/>
                  </a:lnTo>
                  <a:lnTo>
                    <a:pt x="204" y="266"/>
                  </a:lnTo>
                  <a:lnTo>
                    <a:pt x="204" y="296"/>
                  </a:lnTo>
                  <a:lnTo>
                    <a:pt x="219" y="288"/>
                  </a:lnTo>
                  <a:lnTo>
                    <a:pt x="212" y="296"/>
                  </a:lnTo>
                  <a:lnTo>
                    <a:pt x="227" y="304"/>
                  </a:lnTo>
                  <a:lnTo>
                    <a:pt x="197" y="311"/>
                  </a:lnTo>
                  <a:lnTo>
                    <a:pt x="189" y="357"/>
                  </a:lnTo>
                  <a:lnTo>
                    <a:pt x="235" y="326"/>
                  </a:lnTo>
                  <a:lnTo>
                    <a:pt x="242" y="288"/>
                  </a:lnTo>
                  <a:lnTo>
                    <a:pt x="235" y="304"/>
                  </a:lnTo>
                  <a:lnTo>
                    <a:pt x="257" y="296"/>
                  </a:lnTo>
                  <a:lnTo>
                    <a:pt x="257" y="304"/>
                  </a:lnTo>
                  <a:lnTo>
                    <a:pt x="295" y="319"/>
                  </a:lnTo>
                  <a:lnTo>
                    <a:pt x="348" y="319"/>
                  </a:lnTo>
                  <a:lnTo>
                    <a:pt x="356" y="311"/>
                  </a:lnTo>
                  <a:lnTo>
                    <a:pt x="363" y="311"/>
                  </a:lnTo>
                  <a:lnTo>
                    <a:pt x="356" y="326"/>
                  </a:lnTo>
                  <a:lnTo>
                    <a:pt x="371" y="334"/>
                  </a:lnTo>
                  <a:lnTo>
                    <a:pt x="378" y="319"/>
                  </a:lnTo>
                  <a:lnTo>
                    <a:pt x="378" y="334"/>
                  </a:lnTo>
                  <a:lnTo>
                    <a:pt x="401" y="349"/>
                  </a:lnTo>
                  <a:lnTo>
                    <a:pt x="409" y="341"/>
                  </a:lnTo>
                  <a:lnTo>
                    <a:pt x="394" y="326"/>
                  </a:lnTo>
                  <a:lnTo>
                    <a:pt x="424" y="341"/>
                  </a:lnTo>
                  <a:lnTo>
                    <a:pt x="416" y="311"/>
                  </a:lnTo>
                  <a:lnTo>
                    <a:pt x="431" y="341"/>
                  </a:lnTo>
                  <a:lnTo>
                    <a:pt x="454" y="364"/>
                  </a:lnTo>
                  <a:lnTo>
                    <a:pt x="492" y="379"/>
                  </a:lnTo>
                  <a:lnTo>
                    <a:pt x="492" y="402"/>
                  </a:lnTo>
                  <a:lnTo>
                    <a:pt x="499" y="387"/>
                  </a:lnTo>
                  <a:lnTo>
                    <a:pt x="515" y="417"/>
                  </a:lnTo>
                  <a:lnTo>
                    <a:pt x="522" y="410"/>
                  </a:lnTo>
                  <a:lnTo>
                    <a:pt x="522" y="379"/>
                  </a:lnTo>
                  <a:lnTo>
                    <a:pt x="484" y="372"/>
                  </a:lnTo>
                  <a:lnTo>
                    <a:pt x="409" y="304"/>
                  </a:lnTo>
                  <a:lnTo>
                    <a:pt x="386" y="334"/>
                  </a:lnTo>
                  <a:lnTo>
                    <a:pt x="378" y="311"/>
                  </a:lnTo>
                  <a:lnTo>
                    <a:pt x="371" y="319"/>
                  </a:lnTo>
                  <a:lnTo>
                    <a:pt x="356" y="304"/>
                  </a:lnTo>
                  <a:lnTo>
                    <a:pt x="333" y="304"/>
                  </a:lnTo>
                  <a:lnTo>
                    <a:pt x="288" y="38"/>
                  </a:lnTo>
                  <a:lnTo>
                    <a:pt x="182" y="23"/>
                  </a:lnTo>
                  <a:lnTo>
                    <a:pt x="151" y="8"/>
                  </a:lnTo>
                  <a:lnTo>
                    <a:pt x="151" y="16"/>
                  </a:lnTo>
                  <a:lnTo>
                    <a:pt x="136" y="0"/>
                  </a:lnTo>
                  <a:lnTo>
                    <a:pt x="106" y="16"/>
                  </a:lnTo>
                  <a:lnTo>
                    <a:pt x="106" y="31"/>
                  </a:lnTo>
                  <a:lnTo>
                    <a:pt x="106" y="16"/>
                  </a:lnTo>
                  <a:lnTo>
                    <a:pt x="91" y="23"/>
                  </a:lnTo>
                  <a:lnTo>
                    <a:pt x="91" y="38"/>
                  </a:lnTo>
                  <a:lnTo>
                    <a:pt x="83" y="31"/>
                  </a:lnTo>
                  <a:lnTo>
                    <a:pt x="61" y="61"/>
                  </a:lnTo>
                  <a:lnTo>
                    <a:pt x="38" y="61"/>
                  </a:lnTo>
                  <a:lnTo>
                    <a:pt x="30" y="69"/>
                  </a:lnTo>
                  <a:lnTo>
                    <a:pt x="61" y="114"/>
                  </a:lnTo>
                  <a:lnTo>
                    <a:pt x="98" y="137"/>
                  </a:lnTo>
                  <a:lnTo>
                    <a:pt x="76" y="129"/>
                  </a:lnTo>
                  <a:lnTo>
                    <a:pt x="83" y="144"/>
                  </a:lnTo>
                  <a:lnTo>
                    <a:pt x="76" y="152"/>
                  </a:lnTo>
                  <a:lnTo>
                    <a:pt x="45" y="129"/>
                  </a:lnTo>
                  <a:lnTo>
                    <a:pt x="0" y="144"/>
                  </a:lnTo>
                  <a:lnTo>
                    <a:pt x="23" y="160"/>
                  </a:lnTo>
                  <a:lnTo>
                    <a:pt x="15" y="160"/>
                  </a:lnTo>
                  <a:lnTo>
                    <a:pt x="15" y="182"/>
                  </a:lnTo>
                  <a:lnTo>
                    <a:pt x="53" y="190"/>
                  </a:lnTo>
                  <a:lnTo>
                    <a:pt x="61" y="197"/>
                  </a:lnTo>
                  <a:lnTo>
                    <a:pt x="83" y="190"/>
                  </a:lnTo>
                  <a:lnTo>
                    <a:pt x="76" y="220"/>
                  </a:lnTo>
                  <a:lnTo>
                    <a:pt x="38" y="23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1567" y="2512"/>
              <a:ext cx="522" cy="470"/>
            </a:xfrm>
            <a:custGeom>
              <a:avLst/>
              <a:gdLst>
                <a:gd name="T0" fmla="*/ 0 w 522"/>
                <a:gd name="T1" fmla="*/ 266 h 470"/>
                <a:gd name="T2" fmla="*/ 8 w 522"/>
                <a:gd name="T3" fmla="*/ 273 h 470"/>
                <a:gd name="T4" fmla="*/ 30 w 522"/>
                <a:gd name="T5" fmla="*/ 296 h 470"/>
                <a:gd name="T6" fmla="*/ 23 w 522"/>
                <a:gd name="T7" fmla="*/ 326 h 470"/>
                <a:gd name="T8" fmla="*/ 45 w 522"/>
                <a:gd name="T9" fmla="*/ 311 h 470"/>
                <a:gd name="T10" fmla="*/ 45 w 522"/>
                <a:gd name="T11" fmla="*/ 364 h 470"/>
                <a:gd name="T12" fmla="*/ 83 w 522"/>
                <a:gd name="T13" fmla="*/ 372 h 470"/>
                <a:gd name="T14" fmla="*/ 98 w 522"/>
                <a:gd name="T15" fmla="*/ 364 h 470"/>
                <a:gd name="T16" fmla="*/ 98 w 522"/>
                <a:gd name="T17" fmla="*/ 410 h 470"/>
                <a:gd name="T18" fmla="*/ 61 w 522"/>
                <a:gd name="T19" fmla="*/ 448 h 470"/>
                <a:gd name="T20" fmla="*/ 8 w 522"/>
                <a:gd name="T21" fmla="*/ 470 h 470"/>
                <a:gd name="T22" fmla="*/ 68 w 522"/>
                <a:gd name="T23" fmla="*/ 455 h 470"/>
                <a:gd name="T24" fmla="*/ 76 w 522"/>
                <a:gd name="T25" fmla="*/ 425 h 470"/>
                <a:gd name="T26" fmla="*/ 159 w 522"/>
                <a:gd name="T27" fmla="*/ 387 h 470"/>
                <a:gd name="T28" fmla="*/ 159 w 522"/>
                <a:gd name="T29" fmla="*/ 349 h 470"/>
                <a:gd name="T30" fmla="*/ 204 w 522"/>
                <a:gd name="T31" fmla="*/ 266 h 470"/>
                <a:gd name="T32" fmla="*/ 219 w 522"/>
                <a:gd name="T33" fmla="*/ 288 h 470"/>
                <a:gd name="T34" fmla="*/ 227 w 522"/>
                <a:gd name="T35" fmla="*/ 304 h 470"/>
                <a:gd name="T36" fmla="*/ 189 w 522"/>
                <a:gd name="T37" fmla="*/ 357 h 470"/>
                <a:gd name="T38" fmla="*/ 242 w 522"/>
                <a:gd name="T39" fmla="*/ 288 h 470"/>
                <a:gd name="T40" fmla="*/ 257 w 522"/>
                <a:gd name="T41" fmla="*/ 296 h 470"/>
                <a:gd name="T42" fmla="*/ 295 w 522"/>
                <a:gd name="T43" fmla="*/ 319 h 470"/>
                <a:gd name="T44" fmla="*/ 356 w 522"/>
                <a:gd name="T45" fmla="*/ 311 h 470"/>
                <a:gd name="T46" fmla="*/ 356 w 522"/>
                <a:gd name="T47" fmla="*/ 326 h 470"/>
                <a:gd name="T48" fmla="*/ 378 w 522"/>
                <a:gd name="T49" fmla="*/ 319 h 470"/>
                <a:gd name="T50" fmla="*/ 401 w 522"/>
                <a:gd name="T51" fmla="*/ 349 h 470"/>
                <a:gd name="T52" fmla="*/ 394 w 522"/>
                <a:gd name="T53" fmla="*/ 326 h 470"/>
                <a:gd name="T54" fmla="*/ 416 w 522"/>
                <a:gd name="T55" fmla="*/ 311 h 470"/>
                <a:gd name="T56" fmla="*/ 454 w 522"/>
                <a:gd name="T57" fmla="*/ 364 h 470"/>
                <a:gd name="T58" fmla="*/ 492 w 522"/>
                <a:gd name="T59" fmla="*/ 402 h 470"/>
                <a:gd name="T60" fmla="*/ 515 w 522"/>
                <a:gd name="T61" fmla="*/ 417 h 470"/>
                <a:gd name="T62" fmla="*/ 522 w 522"/>
                <a:gd name="T63" fmla="*/ 379 h 470"/>
                <a:gd name="T64" fmla="*/ 409 w 522"/>
                <a:gd name="T65" fmla="*/ 304 h 470"/>
                <a:gd name="T66" fmla="*/ 378 w 522"/>
                <a:gd name="T67" fmla="*/ 311 h 470"/>
                <a:gd name="T68" fmla="*/ 356 w 522"/>
                <a:gd name="T69" fmla="*/ 304 h 470"/>
                <a:gd name="T70" fmla="*/ 288 w 522"/>
                <a:gd name="T71" fmla="*/ 38 h 470"/>
                <a:gd name="T72" fmla="*/ 151 w 522"/>
                <a:gd name="T73" fmla="*/ 8 h 470"/>
                <a:gd name="T74" fmla="*/ 136 w 522"/>
                <a:gd name="T75" fmla="*/ 0 h 470"/>
                <a:gd name="T76" fmla="*/ 106 w 522"/>
                <a:gd name="T77" fmla="*/ 31 h 470"/>
                <a:gd name="T78" fmla="*/ 91 w 522"/>
                <a:gd name="T79" fmla="*/ 23 h 470"/>
                <a:gd name="T80" fmla="*/ 83 w 522"/>
                <a:gd name="T81" fmla="*/ 31 h 470"/>
                <a:gd name="T82" fmla="*/ 38 w 522"/>
                <a:gd name="T83" fmla="*/ 61 h 470"/>
                <a:gd name="T84" fmla="*/ 61 w 522"/>
                <a:gd name="T85" fmla="*/ 114 h 470"/>
                <a:gd name="T86" fmla="*/ 76 w 522"/>
                <a:gd name="T87" fmla="*/ 129 h 470"/>
                <a:gd name="T88" fmla="*/ 76 w 522"/>
                <a:gd name="T89" fmla="*/ 152 h 470"/>
                <a:gd name="T90" fmla="*/ 0 w 522"/>
                <a:gd name="T91" fmla="*/ 144 h 470"/>
                <a:gd name="T92" fmla="*/ 15 w 522"/>
                <a:gd name="T93" fmla="*/ 160 h 470"/>
                <a:gd name="T94" fmla="*/ 53 w 522"/>
                <a:gd name="T95" fmla="*/ 190 h 470"/>
                <a:gd name="T96" fmla="*/ 83 w 522"/>
                <a:gd name="T97" fmla="*/ 190 h 470"/>
                <a:gd name="T98" fmla="*/ 38 w 522"/>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2" h="470">
                  <a:moveTo>
                    <a:pt x="38" y="235"/>
                  </a:moveTo>
                  <a:lnTo>
                    <a:pt x="0" y="266"/>
                  </a:lnTo>
                  <a:lnTo>
                    <a:pt x="15" y="266"/>
                  </a:lnTo>
                  <a:lnTo>
                    <a:pt x="8" y="273"/>
                  </a:lnTo>
                  <a:lnTo>
                    <a:pt x="8" y="288"/>
                  </a:lnTo>
                  <a:lnTo>
                    <a:pt x="30" y="296"/>
                  </a:lnTo>
                  <a:lnTo>
                    <a:pt x="15" y="311"/>
                  </a:lnTo>
                  <a:lnTo>
                    <a:pt x="23" y="326"/>
                  </a:lnTo>
                  <a:lnTo>
                    <a:pt x="30" y="334"/>
                  </a:lnTo>
                  <a:lnTo>
                    <a:pt x="45" y="311"/>
                  </a:lnTo>
                  <a:lnTo>
                    <a:pt x="53" y="349"/>
                  </a:lnTo>
                  <a:lnTo>
                    <a:pt x="45" y="364"/>
                  </a:lnTo>
                  <a:lnTo>
                    <a:pt x="68" y="349"/>
                  </a:lnTo>
                  <a:lnTo>
                    <a:pt x="83" y="372"/>
                  </a:lnTo>
                  <a:lnTo>
                    <a:pt x="91" y="357"/>
                  </a:lnTo>
                  <a:lnTo>
                    <a:pt x="98" y="364"/>
                  </a:lnTo>
                  <a:lnTo>
                    <a:pt x="121" y="357"/>
                  </a:lnTo>
                  <a:lnTo>
                    <a:pt x="98" y="410"/>
                  </a:lnTo>
                  <a:lnTo>
                    <a:pt x="61" y="432"/>
                  </a:lnTo>
                  <a:lnTo>
                    <a:pt x="61" y="448"/>
                  </a:lnTo>
                  <a:lnTo>
                    <a:pt x="38" y="440"/>
                  </a:lnTo>
                  <a:lnTo>
                    <a:pt x="8" y="470"/>
                  </a:lnTo>
                  <a:lnTo>
                    <a:pt x="38" y="448"/>
                  </a:lnTo>
                  <a:lnTo>
                    <a:pt x="68" y="455"/>
                  </a:lnTo>
                  <a:lnTo>
                    <a:pt x="83" y="440"/>
                  </a:lnTo>
                  <a:lnTo>
                    <a:pt x="76" y="425"/>
                  </a:lnTo>
                  <a:lnTo>
                    <a:pt x="98" y="432"/>
                  </a:lnTo>
                  <a:lnTo>
                    <a:pt x="159" y="387"/>
                  </a:lnTo>
                  <a:lnTo>
                    <a:pt x="166" y="364"/>
                  </a:lnTo>
                  <a:lnTo>
                    <a:pt x="159" y="349"/>
                  </a:lnTo>
                  <a:lnTo>
                    <a:pt x="204" y="296"/>
                  </a:lnTo>
                  <a:lnTo>
                    <a:pt x="204" y="266"/>
                  </a:lnTo>
                  <a:lnTo>
                    <a:pt x="204" y="296"/>
                  </a:lnTo>
                  <a:lnTo>
                    <a:pt x="219" y="288"/>
                  </a:lnTo>
                  <a:lnTo>
                    <a:pt x="212" y="296"/>
                  </a:lnTo>
                  <a:lnTo>
                    <a:pt x="227" y="304"/>
                  </a:lnTo>
                  <a:lnTo>
                    <a:pt x="197" y="311"/>
                  </a:lnTo>
                  <a:lnTo>
                    <a:pt x="189" y="357"/>
                  </a:lnTo>
                  <a:lnTo>
                    <a:pt x="235" y="326"/>
                  </a:lnTo>
                  <a:lnTo>
                    <a:pt x="242" y="288"/>
                  </a:lnTo>
                  <a:lnTo>
                    <a:pt x="235" y="304"/>
                  </a:lnTo>
                  <a:lnTo>
                    <a:pt x="257" y="296"/>
                  </a:lnTo>
                  <a:lnTo>
                    <a:pt x="257" y="304"/>
                  </a:lnTo>
                  <a:lnTo>
                    <a:pt x="295" y="319"/>
                  </a:lnTo>
                  <a:lnTo>
                    <a:pt x="348" y="319"/>
                  </a:lnTo>
                  <a:lnTo>
                    <a:pt x="356" y="311"/>
                  </a:lnTo>
                  <a:lnTo>
                    <a:pt x="363" y="311"/>
                  </a:lnTo>
                  <a:lnTo>
                    <a:pt x="356" y="326"/>
                  </a:lnTo>
                  <a:lnTo>
                    <a:pt x="371" y="334"/>
                  </a:lnTo>
                  <a:lnTo>
                    <a:pt x="378" y="319"/>
                  </a:lnTo>
                  <a:lnTo>
                    <a:pt x="378" y="334"/>
                  </a:lnTo>
                  <a:lnTo>
                    <a:pt x="401" y="349"/>
                  </a:lnTo>
                  <a:lnTo>
                    <a:pt x="409" y="341"/>
                  </a:lnTo>
                  <a:lnTo>
                    <a:pt x="394" y="326"/>
                  </a:lnTo>
                  <a:lnTo>
                    <a:pt x="424" y="341"/>
                  </a:lnTo>
                  <a:lnTo>
                    <a:pt x="416" y="311"/>
                  </a:lnTo>
                  <a:lnTo>
                    <a:pt x="431" y="341"/>
                  </a:lnTo>
                  <a:lnTo>
                    <a:pt x="454" y="364"/>
                  </a:lnTo>
                  <a:lnTo>
                    <a:pt x="492" y="379"/>
                  </a:lnTo>
                  <a:lnTo>
                    <a:pt x="492" y="402"/>
                  </a:lnTo>
                  <a:lnTo>
                    <a:pt x="499" y="387"/>
                  </a:lnTo>
                  <a:lnTo>
                    <a:pt x="515" y="417"/>
                  </a:lnTo>
                  <a:lnTo>
                    <a:pt x="522" y="410"/>
                  </a:lnTo>
                  <a:lnTo>
                    <a:pt x="522" y="379"/>
                  </a:lnTo>
                  <a:lnTo>
                    <a:pt x="484" y="372"/>
                  </a:lnTo>
                  <a:lnTo>
                    <a:pt x="409" y="304"/>
                  </a:lnTo>
                  <a:lnTo>
                    <a:pt x="386" y="334"/>
                  </a:lnTo>
                  <a:lnTo>
                    <a:pt x="378" y="311"/>
                  </a:lnTo>
                  <a:lnTo>
                    <a:pt x="371" y="319"/>
                  </a:lnTo>
                  <a:lnTo>
                    <a:pt x="356" y="304"/>
                  </a:lnTo>
                  <a:lnTo>
                    <a:pt x="333" y="304"/>
                  </a:lnTo>
                  <a:lnTo>
                    <a:pt x="288" y="38"/>
                  </a:lnTo>
                  <a:lnTo>
                    <a:pt x="182" y="23"/>
                  </a:lnTo>
                  <a:lnTo>
                    <a:pt x="151" y="8"/>
                  </a:lnTo>
                  <a:lnTo>
                    <a:pt x="151" y="16"/>
                  </a:lnTo>
                  <a:lnTo>
                    <a:pt x="136" y="0"/>
                  </a:lnTo>
                  <a:lnTo>
                    <a:pt x="106" y="16"/>
                  </a:lnTo>
                  <a:lnTo>
                    <a:pt x="106" y="31"/>
                  </a:lnTo>
                  <a:lnTo>
                    <a:pt x="106" y="16"/>
                  </a:lnTo>
                  <a:lnTo>
                    <a:pt x="91" y="23"/>
                  </a:lnTo>
                  <a:lnTo>
                    <a:pt x="91" y="38"/>
                  </a:lnTo>
                  <a:lnTo>
                    <a:pt x="83" y="31"/>
                  </a:lnTo>
                  <a:lnTo>
                    <a:pt x="61" y="61"/>
                  </a:lnTo>
                  <a:lnTo>
                    <a:pt x="38" y="61"/>
                  </a:lnTo>
                  <a:lnTo>
                    <a:pt x="30" y="69"/>
                  </a:lnTo>
                  <a:lnTo>
                    <a:pt x="61" y="114"/>
                  </a:lnTo>
                  <a:lnTo>
                    <a:pt x="98" y="137"/>
                  </a:lnTo>
                  <a:lnTo>
                    <a:pt x="76" y="129"/>
                  </a:lnTo>
                  <a:lnTo>
                    <a:pt x="83" y="144"/>
                  </a:lnTo>
                  <a:lnTo>
                    <a:pt x="76" y="152"/>
                  </a:lnTo>
                  <a:lnTo>
                    <a:pt x="45" y="129"/>
                  </a:lnTo>
                  <a:lnTo>
                    <a:pt x="0" y="144"/>
                  </a:lnTo>
                  <a:lnTo>
                    <a:pt x="23" y="160"/>
                  </a:lnTo>
                  <a:lnTo>
                    <a:pt x="15" y="160"/>
                  </a:lnTo>
                  <a:lnTo>
                    <a:pt x="15" y="182"/>
                  </a:lnTo>
                  <a:lnTo>
                    <a:pt x="53" y="190"/>
                  </a:lnTo>
                  <a:lnTo>
                    <a:pt x="61" y="197"/>
                  </a:lnTo>
                  <a:lnTo>
                    <a:pt x="83" y="190"/>
                  </a:lnTo>
                  <a:lnTo>
                    <a:pt x="76" y="220"/>
                  </a:lnTo>
                  <a:lnTo>
                    <a:pt x="38" y="235"/>
                  </a:lnTo>
                  <a:lnTo>
                    <a:pt x="38"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1915" y="2171"/>
              <a:ext cx="341" cy="394"/>
            </a:xfrm>
            <a:custGeom>
              <a:avLst/>
              <a:gdLst>
                <a:gd name="T0" fmla="*/ 341 w 341"/>
                <a:gd name="T1" fmla="*/ 38 h 394"/>
                <a:gd name="T2" fmla="*/ 91 w 341"/>
                <a:gd name="T3" fmla="*/ 0 h 394"/>
                <a:gd name="T4" fmla="*/ 76 w 341"/>
                <a:gd name="T5" fmla="*/ 53 h 394"/>
                <a:gd name="T6" fmla="*/ 68 w 341"/>
                <a:gd name="T7" fmla="*/ 46 h 394"/>
                <a:gd name="T8" fmla="*/ 46 w 341"/>
                <a:gd name="T9" fmla="*/ 46 h 394"/>
                <a:gd name="T10" fmla="*/ 38 w 341"/>
                <a:gd name="T11" fmla="*/ 114 h 394"/>
                <a:gd name="T12" fmla="*/ 53 w 341"/>
                <a:gd name="T13" fmla="*/ 167 h 394"/>
                <a:gd name="T14" fmla="*/ 30 w 341"/>
                <a:gd name="T15" fmla="*/ 182 h 394"/>
                <a:gd name="T16" fmla="*/ 30 w 341"/>
                <a:gd name="T17" fmla="*/ 205 h 394"/>
                <a:gd name="T18" fmla="*/ 15 w 341"/>
                <a:gd name="T19" fmla="*/ 220 h 394"/>
                <a:gd name="T20" fmla="*/ 23 w 341"/>
                <a:gd name="T21" fmla="*/ 250 h 394"/>
                <a:gd name="T22" fmla="*/ 8 w 341"/>
                <a:gd name="T23" fmla="*/ 258 h 394"/>
                <a:gd name="T24" fmla="*/ 0 w 341"/>
                <a:gd name="T25" fmla="*/ 273 h 394"/>
                <a:gd name="T26" fmla="*/ 182 w 341"/>
                <a:gd name="T27" fmla="*/ 379 h 394"/>
                <a:gd name="T28" fmla="*/ 288 w 341"/>
                <a:gd name="T29" fmla="*/ 394 h 394"/>
                <a:gd name="T30" fmla="*/ 341 w 341"/>
                <a:gd name="T31" fmla="*/ 3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94">
                  <a:moveTo>
                    <a:pt x="341" y="38"/>
                  </a:moveTo>
                  <a:lnTo>
                    <a:pt x="91" y="0"/>
                  </a:lnTo>
                  <a:lnTo>
                    <a:pt x="76" y="53"/>
                  </a:lnTo>
                  <a:lnTo>
                    <a:pt x="68" y="46"/>
                  </a:lnTo>
                  <a:lnTo>
                    <a:pt x="46" y="46"/>
                  </a:lnTo>
                  <a:lnTo>
                    <a:pt x="38" y="114"/>
                  </a:lnTo>
                  <a:lnTo>
                    <a:pt x="53" y="167"/>
                  </a:lnTo>
                  <a:lnTo>
                    <a:pt x="30" y="182"/>
                  </a:lnTo>
                  <a:lnTo>
                    <a:pt x="30" y="205"/>
                  </a:lnTo>
                  <a:lnTo>
                    <a:pt x="15" y="220"/>
                  </a:lnTo>
                  <a:lnTo>
                    <a:pt x="23" y="250"/>
                  </a:lnTo>
                  <a:lnTo>
                    <a:pt x="8" y="258"/>
                  </a:lnTo>
                  <a:lnTo>
                    <a:pt x="0" y="273"/>
                  </a:lnTo>
                  <a:lnTo>
                    <a:pt x="182" y="379"/>
                  </a:lnTo>
                  <a:lnTo>
                    <a:pt x="288" y="394"/>
                  </a:lnTo>
                  <a:lnTo>
                    <a:pt x="34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1915" y="2171"/>
              <a:ext cx="341" cy="394"/>
            </a:xfrm>
            <a:custGeom>
              <a:avLst/>
              <a:gdLst>
                <a:gd name="T0" fmla="*/ 341 w 341"/>
                <a:gd name="T1" fmla="*/ 38 h 394"/>
                <a:gd name="T2" fmla="*/ 91 w 341"/>
                <a:gd name="T3" fmla="*/ 0 h 394"/>
                <a:gd name="T4" fmla="*/ 76 w 341"/>
                <a:gd name="T5" fmla="*/ 53 h 394"/>
                <a:gd name="T6" fmla="*/ 68 w 341"/>
                <a:gd name="T7" fmla="*/ 46 h 394"/>
                <a:gd name="T8" fmla="*/ 46 w 341"/>
                <a:gd name="T9" fmla="*/ 46 h 394"/>
                <a:gd name="T10" fmla="*/ 38 w 341"/>
                <a:gd name="T11" fmla="*/ 114 h 394"/>
                <a:gd name="T12" fmla="*/ 53 w 341"/>
                <a:gd name="T13" fmla="*/ 167 h 394"/>
                <a:gd name="T14" fmla="*/ 30 w 341"/>
                <a:gd name="T15" fmla="*/ 182 h 394"/>
                <a:gd name="T16" fmla="*/ 30 w 341"/>
                <a:gd name="T17" fmla="*/ 205 h 394"/>
                <a:gd name="T18" fmla="*/ 15 w 341"/>
                <a:gd name="T19" fmla="*/ 220 h 394"/>
                <a:gd name="T20" fmla="*/ 23 w 341"/>
                <a:gd name="T21" fmla="*/ 250 h 394"/>
                <a:gd name="T22" fmla="*/ 8 w 341"/>
                <a:gd name="T23" fmla="*/ 258 h 394"/>
                <a:gd name="T24" fmla="*/ 0 w 341"/>
                <a:gd name="T25" fmla="*/ 273 h 394"/>
                <a:gd name="T26" fmla="*/ 182 w 341"/>
                <a:gd name="T27" fmla="*/ 379 h 394"/>
                <a:gd name="T28" fmla="*/ 288 w 341"/>
                <a:gd name="T29" fmla="*/ 394 h 394"/>
                <a:gd name="T30" fmla="*/ 341 w 341"/>
                <a:gd name="T31" fmla="*/ 38 h 394"/>
                <a:gd name="T32" fmla="*/ 341 w 341"/>
                <a:gd name="T33" fmla="*/ 4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1" h="394">
                  <a:moveTo>
                    <a:pt x="341" y="38"/>
                  </a:moveTo>
                  <a:lnTo>
                    <a:pt x="91" y="0"/>
                  </a:lnTo>
                  <a:lnTo>
                    <a:pt x="76" y="53"/>
                  </a:lnTo>
                  <a:lnTo>
                    <a:pt x="68" y="46"/>
                  </a:lnTo>
                  <a:lnTo>
                    <a:pt x="46" y="46"/>
                  </a:lnTo>
                  <a:lnTo>
                    <a:pt x="38" y="114"/>
                  </a:lnTo>
                  <a:lnTo>
                    <a:pt x="53" y="167"/>
                  </a:lnTo>
                  <a:lnTo>
                    <a:pt x="30" y="182"/>
                  </a:lnTo>
                  <a:lnTo>
                    <a:pt x="30" y="205"/>
                  </a:lnTo>
                  <a:lnTo>
                    <a:pt x="15" y="220"/>
                  </a:lnTo>
                  <a:lnTo>
                    <a:pt x="23" y="250"/>
                  </a:lnTo>
                  <a:lnTo>
                    <a:pt x="8" y="258"/>
                  </a:lnTo>
                  <a:lnTo>
                    <a:pt x="0" y="273"/>
                  </a:lnTo>
                  <a:lnTo>
                    <a:pt x="182" y="379"/>
                  </a:lnTo>
                  <a:lnTo>
                    <a:pt x="288" y="394"/>
                  </a:lnTo>
                  <a:lnTo>
                    <a:pt x="341" y="38"/>
                  </a:lnTo>
                  <a:lnTo>
                    <a:pt x="34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2975" y="2277"/>
              <a:ext cx="257" cy="228"/>
            </a:xfrm>
            <a:custGeom>
              <a:avLst/>
              <a:gdLst>
                <a:gd name="T0" fmla="*/ 249 w 257"/>
                <a:gd name="T1" fmla="*/ 31 h 228"/>
                <a:gd name="T2" fmla="*/ 219 w 257"/>
                <a:gd name="T3" fmla="*/ 31 h 228"/>
                <a:gd name="T4" fmla="*/ 234 w 257"/>
                <a:gd name="T5" fmla="*/ 16 h 228"/>
                <a:gd name="T6" fmla="*/ 227 w 257"/>
                <a:gd name="T7" fmla="*/ 0 h 228"/>
                <a:gd name="T8" fmla="*/ 196 w 257"/>
                <a:gd name="T9" fmla="*/ 0 h 228"/>
                <a:gd name="T10" fmla="*/ 0 w 257"/>
                <a:gd name="T11" fmla="*/ 8 h 228"/>
                <a:gd name="T12" fmla="*/ 15 w 257"/>
                <a:gd name="T13" fmla="*/ 76 h 228"/>
                <a:gd name="T14" fmla="*/ 7 w 257"/>
                <a:gd name="T15" fmla="*/ 190 h 228"/>
                <a:gd name="T16" fmla="*/ 37 w 257"/>
                <a:gd name="T17" fmla="*/ 197 h 228"/>
                <a:gd name="T18" fmla="*/ 37 w 257"/>
                <a:gd name="T19" fmla="*/ 228 h 228"/>
                <a:gd name="T20" fmla="*/ 189 w 257"/>
                <a:gd name="T21" fmla="*/ 228 h 228"/>
                <a:gd name="T22" fmla="*/ 189 w 257"/>
                <a:gd name="T23" fmla="*/ 197 h 228"/>
                <a:gd name="T24" fmla="*/ 181 w 257"/>
                <a:gd name="T25" fmla="*/ 197 h 228"/>
                <a:gd name="T26" fmla="*/ 181 w 257"/>
                <a:gd name="T27" fmla="*/ 182 h 228"/>
                <a:gd name="T28" fmla="*/ 189 w 257"/>
                <a:gd name="T29" fmla="*/ 182 h 228"/>
                <a:gd name="T30" fmla="*/ 189 w 257"/>
                <a:gd name="T31" fmla="*/ 167 h 228"/>
                <a:gd name="T32" fmla="*/ 204 w 257"/>
                <a:gd name="T33" fmla="*/ 152 h 228"/>
                <a:gd name="T34" fmla="*/ 196 w 257"/>
                <a:gd name="T35" fmla="*/ 144 h 228"/>
                <a:gd name="T36" fmla="*/ 212 w 257"/>
                <a:gd name="T37" fmla="*/ 137 h 228"/>
                <a:gd name="T38" fmla="*/ 212 w 257"/>
                <a:gd name="T39" fmla="*/ 107 h 228"/>
                <a:gd name="T40" fmla="*/ 227 w 257"/>
                <a:gd name="T41" fmla="*/ 107 h 228"/>
                <a:gd name="T42" fmla="*/ 227 w 257"/>
                <a:gd name="T43" fmla="*/ 99 h 228"/>
                <a:gd name="T44" fmla="*/ 234 w 257"/>
                <a:gd name="T45" fmla="*/ 84 h 228"/>
                <a:gd name="T46" fmla="*/ 227 w 257"/>
                <a:gd name="T47" fmla="*/ 69 h 228"/>
                <a:gd name="T48" fmla="*/ 242 w 257"/>
                <a:gd name="T49" fmla="*/ 61 h 228"/>
                <a:gd name="T50" fmla="*/ 242 w 257"/>
                <a:gd name="T51" fmla="*/ 46 h 228"/>
                <a:gd name="T52" fmla="*/ 257 w 257"/>
                <a:gd name="T53" fmla="*/ 38 h 228"/>
                <a:gd name="T54" fmla="*/ 249 w 257"/>
                <a:gd name="T55" fmla="*/ 3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7" h="228">
                  <a:moveTo>
                    <a:pt x="249" y="31"/>
                  </a:moveTo>
                  <a:lnTo>
                    <a:pt x="219" y="31"/>
                  </a:lnTo>
                  <a:lnTo>
                    <a:pt x="234" y="16"/>
                  </a:lnTo>
                  <a:lnTo>
                    <a:pt x="227" y="0"/>
                  </a:lnTo>
                  <a:lnTo>
                    <a:pt x="196" y="0"/>
                  </a:lnTo>
                  <a:lnTo>
                    <a:pt x="0" y="8"/>
                  </a:lnTo>
                  <a:lnTo>
                    <a:pt x="15" y="76"/>
                  </a:lnTo>
                  <a:lnTo>
                    <a:pt x="7" y="190"/>
                  </a:lnTo>
                  <a:lnTo>
                    <a:pt x="37" y="197"/>
                  </a:lnTo>
                  <a:lnTo>
                    <a:pt x="37" y="228"/>
                  </a:lnTo>
                  <a:lnTo>
                    <a:pt x="189" y="228"/>
                  </a:lnTo>
                  <a:lnTo>
                    <a:pt x="189" y="197"/>
                  </a:lnTo>
                  <a:lnTo>
                    <a:pt x="181" y="197"/>
                  </a:lnTo>
                  <a:lnTo>
                    <a:pt x="181" y="182"/>
                  </a:lnTo>
                  <a:lnTo>
                    <a:pt x="189" y="182"/>
                  </a:lnTo>
                  <a:lnTo>
                    <a:pt x="189" y="167"/>
                  </a:lnTo>
                  <a:lnTo>
                    <a:pt x="204" y="152"/>
                  </a:lnTo>
                  <a:lnTo>
                    <a:pt x="196" y="144"/>
                  </a:lnTo>
                  <a:lnTo>
                    <a:pt x="212" y="137"/>
                  </a:lnTo>
                  <a:lnTo>
                    <a:pt x="212" y="107"/>
                  </a:lnTo>
                  <a:lnTo>
                    <a:pt x="227" y="107"/>
                  </a:lnTo>
                  <a:lnTo>
                    <a:pt x="227" y="99"/>
                  </a:lnTo>
                  <a:lnTo>
                    <a:pt x="234" y="84"/>
                  </a:lnTo>
                  <a:lnTo>
                    <a:pt x="227" y="69"/>
                  </a:lnTo>
                  <a:lnTo>
                    <a:pt x="242" y="61"/>
                  </a:lnTo>
                  <a:lnTo>
                    <a:pt x="242" y="46"/>
                  </a:lnTo>
                  <a:lnTo>
                    <a:pt x="257" y="38"/>
                  </a:lnTo>
                  <a:lnTo>
                    <a:pt x="249"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2975" y="2277"/>
              <a:ext cx="257" cy="228"/>
            </a:xfrm>
            <a:custGeom>
              <a:avLst/>
              <a:gdLst>
                <a:gd name="T0" fmla="*/ 249 w 257"/>
                <a:gd name="T1" fmla="*/ 31 h 228"/>
                <a:gd name="T2" fmla="*/ 219 w 257"/>
                <a:gd name="T3" fmla="*/ 31 h 228"/>
                <a:gd name="T4" fmla="*/ 234 w 257"/>
                <a:gd name="T5" fmla="*/ 16 h 228"/>
                <a:gd name="T6" fmla="*/ 227 w 257"/>
                <a:gd name="T7" fmla="*/ 0 h 228"/>
                <a:gd name="T8" fmla="*/ 196 w 257"/>
                <a:gd name="T9" fmla="*/ 0 h 228"/>
                <a:gd name="T10" fmla="*/ 0 w 257"/>
                <a:gd name="T11" fmla="*/ 8 h 228"/>
                <a:gd name="T12" fmla="*/ 15 w 257"/>
                <a:gd name="T13" fmla="*/ 76 h 228"/>
                <a:gd name="T14" fmla="*/ 7 w 257"/>
                <a:gd name="T15" fmla="*/ 190 h 228"/>
                <a:gd name="T16" fmla="*/ 37 w 257"/>
                <a:gd name="T17" fmla="*/ 197 h 228"/>
                <a:gd name="T18" fmla="*/ 37 w 257"/>
                <a:gd name="T19" fmla="*/ 228 h 228"/>
                <a:gd name="T20" fmla="*/ 189 w 257"/>
                <a:gd name="T21" fmla="*/ 228 h 228"/>
                <a:gd name="T22" fmla="*/ 189 w 257"/>
                <a:gd name="T23" fmla="*/ 197 h 228"/>
                <a:gd name="T24" fmla="*/ 181 w 257"/>
                <a:gd name="T25" fmla="*/ 197 h 228"/>
                <a:gd name="T26" fmla="*/ 181 w 257"/>
                <a:gd name="T27" fmla="*/ 182 h 228"/>
                <a:gd name="T28" fmla="*/ 189 w 257"/>
                <a:gd name="T29" fmla="*/ 182 h 228"/>
                <a:gd name="T30" fmla="*/ 189 w 257"/>
                <a:gd name="T31" fmla="*/ 167 h 228"/>
                <a:gd name="T32" fmla="*/ 204 w 257"/>
                <a:gd name="T33" fmla="*/ 152 h 228"/>
                <a:gd name="T34" fmla="*/ 196 w 257"/>
                <a:gd name="T35" fmla="*/ 144 h 228"/>
                <a:gd name="T36" fmla="*/ 212 w 257"/>
                <a:gd name="T37" fmla="*/ 137 h 228"/>
                <a:gd name="T38" fmla="*/ 212 w 257"/>
                <a:gd name="T39" fmla="*/ 107 h 228"/>
                <a:gd name="T40" fmla="*/ 227 w 257"/>
                <a:gd name="T41" fmla="*/ 107 h 228"/>
                <a:gd name="T42" fmla="*/ 227 w 257"/>
                <a:gd name="T43" fmla="*/ 99 h 228"/>
                <a:gd name="T44" fmla="*/ 234 w 257"/>
                <a:gd name="T45" fmla="*/ 84 h 228"/>
                <a:gd name="T46" fmla="*/ 227 w 257"/>
                <a:gd name="T47" fmla="*/ 69 h 228"/>
                <a:gd name="T48" fmla="*/ 242 w 257"/>
                <a:gd name="T49" fmla="*/ 61 h 228"/>
                <a:gd name="T50" fmla="*/ 242 w 257"/>
                <a:gd name="T51" fmla="*/ 46 h 228"/>
                <a:gd name="T52" fmla="*/ 257 w 257"/>
                <a:gd name="T53" fmla="*/ 38 h 228"/>
                <a:gd name="T54" fmla="*/ 249 w 257"/>
                <a:gd name="T55" fmla="*/ 31 h 228"/>
                <a:gd name="T56" fmla="*/ 249 w 257"/>
                <a:gd name="T57" fmla="*/ 3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8">
                  <a:moveTo>
                    <a:pt x="249" y="31"/>
                  </a:moveTo>
                  <a:lnTo>
                    <a:pt x="219" y="31"/>
                  </a:lnTo>
                  <a:lnTo>
                    <a:pt x="234" y="16"/>
                  </a:lnTo>
                  <a:lnTo>
                    <a:pt x="227" y="0"/>
                  </a:lnTo>
                  <a:lnTo>
                    <a:pt x="196" y="0"/>
                  </a:lnTo>
                  <a:lnTo>
                    <a:pt x="0" y="8"/>
                  </a:lnTo>
                  <a:lnTo>
                    <a:pt x="15" y="76"/>
                  </a:lnTo>
                  <a:lnTo>
                    <a:pt x="7" y="190"/>
                  </a:lnTo>
                  <a:lnTo>
                    <a:pt x="37" y="197"/>
                  </a:lnTo>
                  <a:lnTo>
                    <a:pt x="37" y="228"/>
                  </a:lnTo>
                  <a:lnTo>
                    <a:pt x="189" y="228"/>
                  </a:lnTo>
                  <a:lnTo>
                    <a:pt x="189" y="197"/>
                  </a:lnTo>
                  <a:lnTo>
                    <a:pt x="181" y="197"/>
                  </a:lnTo>
                  <a:lnTo>
                    <a:pt x="181" y="182"/>
                  </a:lnTo>
                  <a:lnTo>
                    <a:pt x="189" y="182"/>
                  </a:lnTo>
                  <a:lnTo>
                    <a:pt x="189" y="167"/>
                  </a:lnTo>
                  <a:lnTo>
                    <a:pt x="204" y="152"/>
                  </a:lnTo>
                  <a:lnTo>
                    <a:pt x="196" y="144"/>
                  </a:lnTo>
                  <a:lnTo>
                    <a:pt x="212" y="137"/>
                  </a:lnTo>
                  <a:lnTo>
                    <a:pt x="212" y="107"/>
                  </a:lnTo>
                  <a:lnTo>
                    <a:pt x="227" y="107"/>
                  </a:lnTo>
                  <a:lnTo>
                    <a:pt x="227" y="99"/>
                  </a:lnTo>
                  <a:lnTo>
                    <a:pt x="234" y="84"/>
                  </a:lnTo>
                  <a:lnTo>
                    <a:pt x="227" y="69"/>
                  </a:lnTo>
                  <a:lnTo>
                    <a:pt x="242" y="61"/>
                  </a:lnTo>
                  <a:lnTo>
                    <a:pt x="242" y="46"/>
                  </a:lnTo>
                  <a:lnTo>
                    <a:pt x="257" y="38"/>
                  </a:lnTo>
                  <a:lnTo>
                    <a:pt x="249" y="31"/>
                  </a:lnTo>
                  <a:lnTo>
                    <a:pt x="249"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1567"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6 h 690"/>
                <a:gd name="T20" fmla="*/ 45 w 401"/>
                <a:gd name="T21" fmla="*/ 281 h 690"/>
                <a:gd name="T22" fmla="*/ 53 w 401"/>
                <a:gd name="T23" fmla="*/ 266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7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1 h 690"/>
                <a:gd name="T60" fmla="*/ 219 w 401"/>
                <a:gd name="T61" fmla="*/ 622 h 690"/>
                <a:gd name="T62" fmla="*/ 227 w 401"/>
                <a:gd name="T63" fmla="*/ 675 h 690"/>
                <a:gd name="T64" fmla="*/ 356 w 401"/>
                <a:gd name="T65" fmla="*/ 690 h 690"/>
                <a:gd name="T66" fmla="*/ 371 w 401"/>
                <a:gd name="T67" fmla="*/ 682 h 690"/>
                <a:gd name="T68" fmla="*/ 363 w 401"/>
                <a:gd name="T69" fmla="*/ 652 h 690"/>
                <a:gd name="T70" fmla="*/ 378 w 401"/>
                <a:gd name="T71" fmla="*/ 637 h 690"/>
                <a:gd name="T72" fmla="*/ 378 w 401"/>
                <a:gd name="T73" fmla="*/ 614 h 690"/>
                <a:gd name="T74" fmla="*/ 401 w 401"/>
                <a:gd name="T75" fmla="*/ 599 h 690"/>
                <a:gd name="T76" fmla="*/ 386 w 401"/>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6"/>
                  </a:lnTo>
                  <a:lnTo>
                    <a:pt x="45" y="281"/>
                  </a:lnTo>
                  <a:lnTo>
                    <a:pt x="53" y="266"/>
                  </a:lnTo>
                  <a:lnTo>
                    <a:pt x="61" y="273"/>
                  </a:lnTo>
                  <a:lnTo>
                    <a:pt x="53" y="273"/>
                  </a:lnTo>
                  <a:lnTo>
                    <a:pt x="61" y="311"/>
                  </a:lnTo>
                  <a:lnTo>
                    <a:pt x="45" y="296"/>
                  </a:lnTo>
                  <a:lnTo>
                    <a:pt x="45" y="281"/>
                  </a:lnTo>
                  <a:lnTo>
                    <a:pt x="38" y="319"/>
                  </a:lnTo>
                  <a:lnTo>
                    <a:pt x="61" y="341"/>
                  </a:lnTo>
                  <a:lnTo>
                    <a:pt x="45" y="379"/>
                  </a:lnTo>
                  <a:lnTo>
                    <a:pt x="83" y="447"/>
                  </a:lnTo>
                  <a:lnTo>
                    <a:pt x="76" y="463"/>
                  </a:lnTo>
                  <a:lnTo>
                    <a:pt x="91" y="470"/>
                  </a:lnTo>
                  <a:lnTo>
                    <a:pt x="83" y="508"/>
                  </a:lnTo>
                  <a:lnTo>
                    <a:pt x="91" y="516"/>
                  </a:lnTo>
                  <a:lnTo>
                    <a:pt x="129" y="531"/>
                  </a:lnTo>
                  <a:lnTo>
                    <a:pt x="151" y="554"/>
                  </a:lnTo>
                  <a:lnTo>
                    <a:pt x="182" y="569"/>
                  </a:lnTo>
                  <a:lnTo>
                    <a:pt x="182" y="584"/>
                  </a:lnTo>
                  <a:lnTo>
                    <a:pt x="197" y="591"/>
                  </a:lnTo>
                  <a:lnTo>
                    <a:pt x="219" y="622"/>
                  </a:lnTo>
                  <a:lnTo>
                    <a:pt x="227" y="675"/>
                  </a:lnTo>
                  <a:lnTo>
                    <a:pt x="356" y="690"/>
                  </a:lnTo>
                  <a:lnTo>
                    <a:pt x="371" y="682"/>
                  </a:lnTo>
                  <a:lnTo>
                    <a:pt x="363" y="652"/>
                  </a:lnTo>
                  <a:lnTo>
                    <a:pt x="378" y="637"/>
                  </a:lnTo>
                  <a:lnTo>
                    <a:pt x="378" y="614"/>
                  </a:lnTo>
                  <a:lnTo>
                    <a:pt x="401" y="599"/>
                  </a:lnTo>
                  <a:lnTo>
                    <a:pt x="386" y="5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1567"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6 h 690"/>
                <a:gd name="T20" fmla="*/ 45 w 401"/>
                <a:gd name="T21" fmla="*/ 281 h 690"/>
                <a:gd name="T22" fmla="*/ 53 w 401"/>
                <a:gd name="T23" fmla="*/ 266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7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1 h 690"/>
                <a:gd name="T60" fmla="*/ 219 w 401"/>
                <a:gd name="T61" fmla="*/ 622 h 690"/>
                <a:gd name="T62" fmla="*/ 227 w 401"/>
                <a:gd name="T63" fmla="*/ 675 h 690"/>
                <a:gd name="T64" fmla="*/ 356 w 401"/>
                <a:gd name="T65" fmla="*/ 690 h 690"/>
                <a:gd name="T66" fmla="*/ 371 w 401"/>
                <a:gd name="T67" fmla="*/ 682 h 690"/>
                <a:gd name="T68" fmla="*/ 363 w 401"/>
                <a:gd name="T69" fmla="*/ 652 h 690"/>
                <a:gd name="T70" fmla="*/ 378 w 401"/>
                <a:gd name="T71" fmla="*/ 637 h 690"/>
                <a:gd name="T72" fmla="*/ 378 w 401"/>
                <a:gd name="T73" fmla="*/ 614 h 690"/>
                <a:gd name="T74" fmla="*/ 401 w 401"/>
                <a:gd name="T75" fmla="*/ 599 h 690"/>
                <a:gd name="T76" fmla="*/ 386 w 401"/>
                <a:gd name="T77" fmla="*/ 546 h 690"/>
                <a:gd name="T78" fmla="*/ 386 w 401"/>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6"/>
                  </a:lnTo>
                  <a:lnTo>
                    <a:pt x="45" y="281"/>
                  </a:lnTo>
                  <a:lnTo>
                    <a:pt x="53" y="266"/>
                  </a:lnTo>
                  <a:lnTo>
                    <a:pt x="61" y="273"/>
                  </a:lnTo>
                  <a:lnTo>
                    <a:pt x="53" y="273"/>
                  </a:lnTo>
                  <a:lnTo>
                    <a:pt x="61" y="311"/>
                  </a:lnTo>
                  <a:lnTo>
                    <a:pt x="45" y="296"/>
                  </a:lnTo>
                  <a:lnTo>
                    <a:pt x="45" y="281"/>
                  </a:lnTo>
                  <a:lnTo>
                    <a:pt x="38" y="319"/>
                  </a:lnTo>
                  <a:lnTo>
                    <a:pt x="61" y="341"/>
                  </a:lnTo>
                  <a:lnTo>
                    <a:pt x="45" y="379"/>
                  </a:lnTo>
                  <a:lnTo>
                    <a:pt x="83" y="447"/>
                  </a:lnTo>
                  <a:lnTo>
                    <a:pt x="76" y="463"/>
                  </a:lnTo>
                  <a:lnTo>
                    <a:pt x="91" y="470"/>
                  </a:lnTo>
                  <a:lnTo>
                    <a:pt x="83" y="508"/>
                  </a:lnTo>
                  <a:lnTo>
                    <a:pt x="91" y="516"/>
                  </a:lnTo>
                  <a:lnTo>
                    <a:pt x="129" y="531"/>
                  </a:lnTo>
                  <a:lnTo>
                    <a:pt x="151" y="554"/>
                  </a:lnTo>
                  <a:lnTo>
                    <a:pt x="182" y="569"/>
                  </a:lnTo>
                  <a:lnTo>
                    <a:pt x="182" y="584"/>
                  </a:lnTo>
                  <a:lnTo>
                    <a:pt x="197" y="591"/>
                  </a:lnTo>
                  <a:lnTo>
                    <a:pt x="219" y="622"/>
                  </a:lnTo>
                  <a:lnTo>
                    <a:pt x="227" y="675"/>
                  </a:lnTo>
                  <a:lnTo>
                    <a:pt x="356" y="690"/>
                  </a:lnTo>
                  <a:lnTo>
                    <a:pt x="371" y="682"/>
                  </a:lnTo>
                  <a:lnTo>
                    <a:pt x="363" y="652"/>
                  </a:lnTo>
                  <a:lnTo>
                    <a:pt x="378" y="637"/>
                  </a:lnTo>
                  <a:lnTo>
                    <a:pt x="378" y="614"/>
                  </a:lnTo>
                  <a:lnTo>
                    <a:pt x="401" y="599"/>
                  </a:lnTo>
                  <a:lnTo>
                    <a:pt x="386" y="546"/>
                  </a:lnTo>
                  <a:lnTo>
                    <a:pt x="386"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2256" y="1959"/>
              <a:ext cx="363" cy="288"/>
            </a:xfrm>
            <a:custGeom>
              <a:avLst/>
              <a:gdLst>
                <a:gd name="T0" fmla="*/ 363 w 363"/>
                <a:gd name="T1" fmla="*/ 99 h 288"/>
                <a:gd name="T2" fmla="*/ 363 w 363"/>
                <a:gd name="T3" fmla="*/ 30 h 288"/>
                <a:gd name="T4" fmla="*/ 272 w 363"/>
                <a:gd name="T5" fmla="*/ 23 h 288"/>
                <a:gd name="T6" fmla="*/ 38 w 363"/>
                <a:gd name="T7" fmla="*/ 0 h 288"/>
                <a:gd name="T8" fmla="*/ 0 w 363"/>
                <a:gd name="T9" fmla="*/ 250 h 288"/>
                <a:gd name="T10" fmla="*/ 302 w 363"/>
                <a:gd name="T11" fmla="*/ 281 h 288"/>
                <a:gd name="T12" fmla="*/ 348 w 363"/>
                <a:gd name="T13" fmla="*/ 288 h 288"/>
                <a:gd name="T14" fmla="*/ 363 w 363"/>
                <a:gd name="T15" fmla="*/ 99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3" h="288">
                  <a:moveTo>
                    <a:pt x="363" y="99"/>
                  </a:moveTo>
                  <a:lnTo>
                    <a:pt x="363" y="30"/>
                  </a:lnTo>
                  <a:lnTo>
                    <a:pt x="272" y="23"/>
                  </a:lnTo>
                  <a:lnTo>
                    <a:pt x="38" y="0"/>
                  </a:lnTo>
                  <a:lnTo>
                    <a:pt x="0" y="250"/>
                  </a:lnTo>
                  <a:lnTo>
                    <a:pt x="302" y="281"/>
                  </a:lnTo>
                  <a:lnTo>
                    <a:pt x="348" y="288"/>
                  </a:lnTo>
                  <a:lnTo>
                    <a:pt x="363" y="9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2256" y="1959"/>
              <a:ext cx="363" cy="288"/>
            </a:xfrm>
            <a:custGeom>
              <a:avLst/>
              <a:gdLst>
                <a:gd name="T0" fmla="*/ 363 w 363"/>
                <a:gd name="T1" fmla="*/ 99 h 288"/>
                <a:gd name="T2" fmla="*/ 363 w 363"/>
                <a:gd name="T3" fmla="*/ 30 h 288"/>
                <a:gd name="T4" fmla="*/ 272 w 363"/>
                <a:gd name="T5" fmla="*/ 23 h 288"/>
                <a:gd name="T6" fmla="*/ 38 w 363"/>
                <a:gd name="T7" fmla="*/ 0 h 288"/>
                <a:gd name="T8" fmla="*/ 0 w 363"/>
                <a:gd name="T9" fmla="*/ 250 h 288"/>
                <a:gd name="T10" fmla="*/ 302 w 363"/>
                <a:gd name="T11" fmla="*/ 281 h 288"/>
                <a:gd name="T12" fmla="*/ 348 w 363"/>
                <a:gd name="T13" fmla="*/ 288 h 288"/>
                <a:gd name="T14" fmla="*/ 363 w 363"/>
                <a:gd name="T15" fmla="*/ 99 h 288"/>
                <a:gd name="T16" fmla="*/ 363 w 363"/>
                <a:gd name="T17" fmla="*/ 10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 h="288">
                  <a:moveTo>
                    <a:pt x="363" y="99"/>
                  </a:moveTo>
                  <a:lnTo>
                    <a:pt x="363" y="30"/>
                  </a:lnTo>
                  <a:lnTo>
                    <a:pt x="272" y="23"/>
                  </a:lnTo>
                  <a:lnTo>
                    <a:pt x="38" y="0"/>
                  </a:lnTo>
                  <a:lnTo>
                    <a:pt x="0" y="250"/>
                  </a:lnTo>
                  <a:lnTo>
                    <a:pt x="302" y="281"/>
                  </a:lnTo>
                  <a:lnTo>
                    <a:pt x="348" y="288"/>
                  </a:lnTo>
                  <a:lnTo>
                    <a:pt x="363" y="99"/>
                  </a:lnTo>
                  <a:lnTo>
                    <a:pt x="36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3951" y="1800"/>
              <a:ext cx="83" cy="83"/>
            </a:xfrm>
            <a:custGeom>
              <a:avLst/>
              <a:gdLst>
                <a:gd name="T0" fmla="*/ 76 w 83"/>
                <a:gd name="T1" fmla="*/ 0 h 83"/>
                <a:gd name="T2" fmla="*/ 0 w 83"/>
                <a:gd name="T3" fmla="*/ 15 h 83"/>
                <a:gd name="T4" fmla="*/ 15 w 83"/>
                <a:gd name="T5" fmla="*/ 68 h 83"/>
                <a:gd name="T6" fmla="*/ 0 w 83"/>
                <a:gd name="T7" fmla="*/ 76 h 83"/>
                <a:gd name="T8" fmla="*/ 8 w 83"/>
                <a:gd name="T9" fmla="*/ 83 h 83"/>
                <a:gd name="T10" fmla="*/ 38 w 83"/>
                <a:gd name="T11" fmla="*/ 53 h 83"/>
                <a:gd name="T12" fmla="*/ 61 w 83"/>
                <a:gd name="T13" fmla="*/ 45 h 83"/>
                <a:gd name="T14" fmla="*/ 83 w 83"/>
                <a:gd name="T15" fmla="*/ 30 h 83"/>
                <a:gd name="T16" fmla="*/ 76 w 8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76" y="0"/>
                  </a:moveTo>
                  <a:lnTo>
                    <a:pt x="0" y="15"/>
                  </a:lnTo>
                  <a:lnTo>
                    <a:pt x="15" y="68"/>
                  </a:lnTo>
                  <a:lnTo>
                    <a:pt x="0" y="76"/>
                  </a:lnTo>
                  <a:lnTo>
                    <a:pt x="8" y="83"/>
                  </a:lnTo>
                  <a:lnTo>
                    <a:pt x="38" y="53"/>
                  </a:lnTo>
                  <a:lnTo>
                    <a:pt x="61" y="45"/>
                  </a:lnTo>
                  <a:lnTo>
                    <a:pt x="83" y="30"/>
                  </a:lnTo>
                  <a:lnTo>
                    <a:pt x="76"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3951" y="1800"/>
              <a:ext cx="83" cy="83"/>
            </a:xfrm>
            <a:custGeom>
              <a:avLst/>
              <a:gdLst>
                <a:gd name="T0" fmla="*/ 76 w 83"/>
                <a:gd name="T1" fmla="*/ 0 h 83"/>
                <a:gd name="T2" fmla="*/ 0 w 83"/>
                <a:gd name="T3" fmla="*/ 15 h 83"/>
                <a:gd name="T4" fmla="*/ 15 w 83"/>
                <a:gd name="T5" fmla="*/ 68 h 83"/>
                <a:gd name="T6" fmla="*/ 0 w 83"/>
                <a:gd name="T7" fmla="*/ 76 h 83"/>
                <a:gd name="T8" fmla="*/ 8 w 83"/>
                <a:gd name="T9" fmla="*/ 83 h 83"/>
                <a:gd name="T10" fmla="*/ 38 w 83"/>
                <a:gd name="T11" fmla="*/ 53 h 83"/>
                <a:gd name="T12" fmla="*/ 61 w 83"/>
                <a:gd name="T13" fmla="*/ 45 h 83"/>
                <a:gd name="T14" fmla="*/ 83 w 83"/>
                <a:gd name="T15" fmla="*/ 30 h 83"/>
                <a:gd name="T16" fmla="*/ 76 w 83"/>
                <a:gd name="T17" fmla="*/ 0 h 83"/>
                <a:gd name="T18" fmla="*/ 76 w 83"/>
                <a:gd name="T19"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76" y="0"/>
                  </a:moveTo>
                  <a:lnTo>
                    <a:pt x="0" y="15"/>
                  </a:lnTo>
                  <a:lnTo>
                    <a:pt x="15" y="68"/>
                  </a:lnTo>
                  <a:lnTo>
                    <a:pt x="0" y="76"/>
                  </a:lnTo>
                  <a:lnTo>
                    <a:pt x="8" y="83"/>
                  </a:lnTo>
                  <a:lnTo>
                    <a:pt x="38" y="53"/>
                  </a:lnTo>
                  <a:lnTo>
                    <a:pt x="61" y="45"/>
                  </a:lnTo>
                  <a:lnTo>
                    <a:pt x="83" y="30"/>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3875" y="1974"/>
              <a:ext cx="53" cy="84"/>
            </a:xfrm>
            <a:custGeom>
              <a:avLst/>
              <a:gdLst>
                <a:gd name="T0" fmla="*/ 53 w 53"/>
                <a:gd name="T1" fmla="*/ 68 h 84"/>
                <a:gd name="T2" fmla="*/ 46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4">
                  <a:moveTo>
                    <a:pt x="53" y="68"/>
                  </a:moveTo>
                  <a:lnTo>
                    <a:pt x="46" y="53"/>
                  </a:lnTo>
                  <a:lnTo>
                    <a:pt x="15" y="23"/>
                  </a:lnTo>
                  <a:lnTo>
                    <a:pt x="15" y="0"/>
                  </a:lnTo>
                  <a:lnTo>
                    <a:pt x="0" y="8"/>
                  </a:lnTo>
                  <a:lnTo>
                    <a:pt x="23" y="84"/>
                  </a:lnTo>
                  <a:lnTo>
                    <a:pt x="53" y="76"/>
                  </a:lnTo>
                  <a:lnTo>
                    <a:pt x="5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3875" y="1974"/>
              <a:ext cx="53" cy="84"/>
            </a:xfrm>
            <a:custGeom>
              <a:avLst/>
              <a:gdLst>
                <a:gd name="T0" fmla="*/ 53 w 53"/>
                <a:gd name="T1" fmla="*/ 68 h 84"/>
                <a:gd name="T2" fmla="*/ 46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 name="T16" fmla="*/ 53 w 53"/>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84">
                  <a:moveTo>
                    <a:pt x="53" y="68"/>
                  </a:moveTo>
                  <a:lnTo>
                    <a:pt x="46" y="53"/>
                  </a:lnTo>
                  <a:lnTo>
                    <a:pt x="15" y="23"/>
                  </a:lnTo>
                  <a:lnTo>
                    <a:pt x="15" y="0"/>
                  </a:lnTo>
                  <a:lnTo>
                    <a:pt x="0" y="8"/>
                  </a:lnTo>
                  <a:lnTo>
                    <a:pt x="23" y="84"/>
                  </a:lnTo>
                  <a:lnTo>
                    <a:pt x="53" y="76"/>
                  </a:lnTo>
                  <a:lnTo>
                    <a:pt x="53" y="68"/>
                  </a:lnTo>
                  <a:lnTo>
                    <a:pt x="53"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3822" y="2042"/>
              <a:ext cx="8" cy="8"/>
            </a:xfrm>
            <a:custGeom>
              <a:avLst/>
              <a:gdLst>
                <a:gd name="T0" fmla="*/ 8 w 8"/>
                <a:gd name="T1" fmla="*/ 8 h 8"/>
                <a:gd name="T2" fmla="*/ 0 w 8"/>
                <a:gd name="T3" fmla="*/ 0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0"/>
                  </a:lnTo>
                  <a:lnTo>
                    <a:pt x="8"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3822" y="2042"/>
              <a:ext cx="8" cy="16"/>
            </a:xfrm>
            <a:custGeom>
              <a:avLst/>
              <a:gdLst>
                <a:gd name="T0" fmla="*/ 8 w 8"/>
                <a:gd name="T1" fmla="*/ 8 h 16"/>
                <a:gd name="T2" fmla="*/ 0 w 8"/>
                <a:gd name="T3" fmla="*/ 0 h 16"/>
                <a:gd name="T4" fmla="*/ 8 w 8"/>
                <a:gd name="T5" fmla="*/ 0 h 16"/>
                <a:gd name="T6" fmla="*/ 8 w 8"/>
                <a:gd name="T7" fmla="*/ 8 h 16"/>
                <a:gd name="T8" fmla="*/ 8 w 8"/>
                <a:gd name="T9" fmla="*/ 16 h 16"/>
              </a:gdLst>
              <a:ahLst/>
              <a:cxnLst>
                <a:cxn ang="0">
                  <a:pos x="T0" y="T1"/>
                </a:cxn>
                <a:cxn ang="0">
                  <a:pos x="T2" y="T3"/>
                </a:cxn>
                <a:cxn ang="0">
                  <a:pos x="T4" y="T5"/>
                </a:cxn>
                <a:cxn ang="0">
                  <a:pos x="T6" y="T7"/>
                </a:cxn>
                <a:cxn ang="0">
                  <a:pos x="T8" y="T9"/>
                </a:cxn>
              </a:cxnLst>
              <a:rect l="0" t="0" r="r" b="b"/>
              <a:pathLst>
                <a:path w="8" h="16">
                  <a:moveTo>
                    <a:pt x="8" y="8"/>
                  </a:moveTo>
                  <a:lnTo>
                    <a:pt x="0" y="0"/>
                  </a:lnTo>
                  <a:lnTo>
                    <a:pt x="8" y="0"/>
                  </a:lnTo>
                  <a:lnTo>
                    <a:pt x="8" y="8"/>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3361" y="2596"/>
              <a:ext cx="454" cy="341"/>
            </a:xfrm>
            <a:custGeom>
              <a:avLst/>
              <a:gdLst>
                <a:gd name="T0" fmla="*/ 446 w 454"/>
                <a:gd name="T1" fmla="*/ 227 h 341"/>
                <a:gd name="T2" fmla="*/ 408 w 454"/>
                <a:gd name="T3" fmla="*/ 151 h 341"/>
                <a:gd name="T4" fmla="*/ 401 w 454"/>
                <a:gd name="T5" fmla="*/ 121 h 341"/>
                <a:gd name="T6" fmla="*/ 355 w 454"/>
                <a:gd name="T7" fmla="*/ 60 h 341"/>
                <a:gd name="T8" fmla="*/ 325 w 454"/>
                <a:gd name="T9" fmla="*/ 0 h 341"/>
                <a:gd name="T10" fmla="*/ 302 w 454"/>
                <a:gd name="T11" fmla="*/ 0 h 341"/>
                <a:gd name="T12" fmla="*/ 302 w 454"/>
                <a:gd name="T13" fmla="*/ 22 h 341"/>
                <a:gd name="T14" fmla="*/ 295 w 454"/>
                <a:gd name="T15" fmla="*/ 22 h 341"/>
                <a:gd name="T16" fmla="*/ 295 w 454"/>
                <a:gd name="T17" fmla="*/ 15 h 341"/>
                <a:gd name="T18" fmla="*/ 151 w 454"/>
                <a:gd name="T19" fmla="*/ 22 h 341"/>
                <a:gd name="T20" fmla="*/ 136 w 454"/>
                <a:gd name="T21" fmla="*/ 7 h 341"/>
                <a:gd name="T22" fmla="*/ 0 w 454"/>
                <a:gd name="T23" fmla="*/ 22 h 341"/>
                <a:gd name="T24" fmla="*/ 7 w 454"/>
                <a:gd name="T25" fmla="*/ 53 h 341"/>
                <a:gd name="T26" fmla="*/ 7 w 454"/>
                <a:gd name="T27" fmla="*/ 60 h 341"/>
                <a:gd name="T28" fmla="*/ 22 w 454"/>
                <a:gd name="T29" fmla="*/ 60 h 341"/>
                <a:gd name="T30" fmla="*/ 22 w 454"/>
                <a:gd name="T31" fmla="*/ 45 h 341"/>
                <a:gd name="T32" fmla="*/ 30 w 454"/>
                <a:gd name="T33" fmla="*/ 53 h 341"/>
                <a:gd name="T34" fmla="*/ 30 w 454"/>
                <a:gd name="T35" fmla="*/ 38 h 341"/>
                <a:gd name="T36" fmla="*/ 37 w 454"/>
                <a:gd name="T37" fmla="*/ 53 h 341"/>
                <a:gd name="T38" fmla="*/ 22 w 454"/>
                <a:gd name="T39" fmla="*/ 60 h 341"/>
                <a:gd name="T40" fmla="*/ 75 w 454"/>
                <a:gd name="T41" fmla="*/ 45 h 341"/>
                <a:gd name="T42" fmla="*/ 83 w 454"/>
                <a:gd name="T43" fmla="*/ 53 h 341"/>
                <a:gd name="T44" fmla="*/ 60 w 454"/>
                <a:gd name="T45" fmla="*/ 53 h 341"/>
                <a:gd name="T46" fmla="*/ 106 w 454"/>
                <a:gd name="T47" fmla="*/ 68 h 341"/>
                <a:gd name="T48" fmla="*/ 98 w 454"/>
                <a:gd name="T49" fmla="*/ 53 h 341"/>
                <a:gd name="T50" fmla="*/ 113 w 454"/>
                <a:gd name="T51" fmla="*/ 53 h 341"/>
                <a:gd name="T52" fmla="*/ 106 w 454"/>
                <a:gd name="T53" fmla="*/ 60 h 341"/>
                <a:gd name="T54" fmla="*/ 121 w 454"/>
                <a:gd name="T55" fmla="*/ 68 h 341"/>
                <a:gd name="T56" fmla="*/ 106 w 454"/>
                <a:gd name="T57" fmla="*/ 60 h 341"/>
                <a:gd name="T58" fmla="*/ 128 w 454"/>
                <a:gd name="T59" fmla="*/ 83 h 341"/>
                <a:gd name="T60" fmla="*/ 128 w 454"/>
                <a:gd name="T61" fmla="*/ 91 h 341"/>
                <a:gd name="T62" fmla="*/ 143 w 454"/>
                <a:gd name="T63" fmla="*/ 91 h 341"/>
                <a:gd name="T64" fmla="*/ 181 w 454"/>
                <a:gd name="T65" fmla="*/ 68 h 341"/>
                <a:gd name="T66" fmla="*/ 181 w 454"/>
                <a:gd name="T67" fmla="*/ 60 h 341"/>
                <a:gd name="T68" fmla="*/ 189 w 454"/>
                <a:gd name="T69" fmla="*/ 53 h 341"/>
                <a:gd name="T70" fmla="*/ 219 w 454"/>
                <a:gd name="T71" fmla="*/ 68 h 341"/>
                <a:gd name="T72" fmla="*/ 257 w 454"/>
                <a:gd name="T73" fmla="*/ 106 h 341"/>
                <a:gd name="T74" fmla="*/ 272 w 454"/>
                <a:gd name="T75" fmla="*/ 106 h 341"/>
                <a:gd name="T76" fmla="*/ 287 w 454"/>
                <a:gd name="T77" fmla="*/ 144 h 341"/>
                <a:gd name="T78" fmla="*/ 280 w 454"/>
                <a:gd name="T79" fmla="*/ 189 h 341"/>
                <a:gd name="T80" fmla="*/ 295 w 454"/>
                <a:gd name="T81" fmla="*/ 197 h 341"/>
                <a:gd name="T82" fmla="*/ 295 w 454"/>
                <a:gd name="T83" fmla="*/ 182 h 341"/>
                <a:gd name="T84" fmla="*/ 287 w 454"/>
                <a:gd name="T85" fmla="*/ 174 h 341"/>
                <a:gd name="T86" fmla="*/ 302 w 454"/>
                <a:gd name="T87" fmla="*/ 182 h 341"/>
                <a:gd name="T88" fmla="*/ 302 w 454"/>
                <a:gd name="T89" fmla="*/ 174 h 341"/>
                <a:gd name="T90" fmla="*/ 295 w 454"/>
                <a:gd name="T91" fmla="*/ 204 h 341"/>
                <a:gd name="T92" fmla="*/ 310 w 454"/>
                <a:gd name="T93" fmla="*/ 204 h 341"/>
                <a:gd name="T94" fmla="*/ 295 w 454"/>
                <a:gd name="T95" fmla="*/ 212 h 341"/>
                <a:gd name="T96" fmla="*/ 318 w 454"/>
                <a:gd name="T97" fmla="*/ 242 h 341"/>
                <a:gd name="T98" fmla="*/ 333 w 454"/>
                <a:gd name="T99" fmla="*/ 250 h 341"/>
                <a:gd name="T100" fmla="*/ 325 w 454"/>
                <a:gd name="T101" fmla="*/ 235 h 341"/>
                <a:gd name="T102" fmla="*/ 333 w 454"/>
                <a:gd name="T103" fmla="*/ 235 h 341"/>
                <a:gd name="T104" fmla="*/ 340 w 454"/>
                <a:gd name="T105" fmla="*/ 265 h 341"/>
                <a:gd name="T106" fmla="*/ 348 w 454"/>
                <a:gd name="T107" fmla="*/ 250 h 341"/>
                <a:gd name="T108" fmla="*/ 340 w 454"/>
                <a:gd name="T109" fmla="*/ 265 h 341"/>
                <a:gd name="T110" fmla="*/ 348 w 454"/>
                <a:gd name="T111" fmla="*/ 265 h 341"/>
                <a:gd name="T112" fmla="*/ 363 w 454"/>
                <a:gd name="T113" fmla="*/ 303 h 341"/>
                <a:gd name="T114" fmla="*/ 386 w 454"/>
                <a:gd name="T115" fmla="*/ 310 h 341"/>
                <a:gd name="T116" fmla="*/ 401 w 454"/>
                <a:gd name="T117" fmla="*/ 341 h 341"/>
                <a:gd name="T118" fmla="*/ 446 w 454"/>
                <a:gd name="T119" fmla="*/ 318 h 341"/>
                <a:gd name="T120" fmla="*/ 454 w 454"/>
                <a:gd name="T121" fmla="*/ 288 h 341"/>
                <a:gd name="T122" fmla="*/ 446 w 454"/>
                <a:gd name="T123" fmla="*/ 22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1">
                  <a:moveTo>
                    <a:pt x="446" y="227"/>
                  </a:moveTo>
                  <a:lnTo>
                    <a:pt x="408" y="151"/>
                  </a:lnTo>
                  <a:lnTo>
                    <a:pt x="401" y="121"/>
                  </a:lnTo>
                  <a:lnTo>
                    <a:pt x="355" y="60"/>
                  </a:lnTo>
                  <a:lnTo>
                    <a:pt x="325" y="0"/>
                  </a:lnTo>
                  <a:lnTo>
                    <a:pt x="302" y="0"/>
                  </a:lnTo>
                  <a:lnTo>
                    <a:pt x="302" y="22"/>
                  </a:lnTo>
                  <a:lnTo>
                    <a:pt x="295" y="22"/>
                  </a:lnTo>
                  <a:lnTo>
                    <a:pt x="295" y="15"/>
                  </a:lnTo>
                  <a:lnTo>
                    <a:pt x="151" y="22"/>
                  </a:lnTo>
                  <a:lnTo>
                    <a:pt x="136" y="7"/>
                  </a:lnTo>
                  <a:lnTo>
                    <a:pt x="0" y="22"/>
                  </a:lnTo>
                  <a:lnTo>
                    <a:pt x="7" y="53"/>
                  </a:lnTo>
                  <a:lnTo>
                    <a:pt x="7" y="60"/>
                  </a:lnTo>
                  <a:lnTo>
                    <a:pt x="22" y="60"/>
                  </a:lnTo>
                  <a:lnTo>
                    <a:pt x="22" y="45"/>
                  </a:lnTo>
                  <a:lnTo>
                    <a:pt x="30" y="53"/>
                  </a:lnTo>
                  <a:lnTo>
                    <a:pt x="30" y="38"/>
                  </a:lnTo>
                  <a:lnTo>
                    <a:pt x="37" y="53"/>
                  </a:lnTo>
                  <a:lnTo>
                    <a:pt x="22" y="60"/>
                  </a:lnTo>
                  <a:lnTo>
                    <a:pt x="75" y="45"/>
                  </a:lnTo>
                  <a:lnTo>
                    <a:pt x="83" y="53"/>
                  </a:lnTo>
                  <a:lnTo>
                    <a:pt x="60" y="53"/>
                  </a:lnTo>
                  <a:lnTo>
                    <a:pt x="106" y="68"/>
                  </a:lnTo>
                  <a:lnTo>
                    <a:pt x="98" y="53"/>
                  </a:lnTo>
                  <a:lnTo>
                    <a:pt x="113" y="53"/>
                  </a:lnTo>
                  <a:lnTo>
                    <a:pt x="106" y="60"/>
                  </a:lnTo>
                  <a:lnTo>
                    <a:pt x="121" y="68"/>
                  </a:lnTo>
                  <a:lnTo>
                    <a:pt x="106" y="60"/>
                  </a:lnTo>
                  <a:lnTo>
                    <a:pt x="128" y="83"/>
                  </a:lnTo>
                  <a:lnTo>
                    <a:pt x="128" y="91"/>
                  </a:lnTo>
                  <a:lnTo>
                    <a:pt x="143" y="91"/>
                  </a:lnTo>
                  <a:lnTo>
                    <a:pt x="181" y="68"/>
                  </a:lnTo>
                  <a:lnTo>
                    <a:pt x="181" y="60"/>
                  </a:lnTo>
                  <a:lnTo>
                    <a:pt x="189" y="53"/>
                  </a:lnTo>
                  <a:lnTo>
                    <a:pt x="219" y="68"/>
                  </a:lnTo>
                  <a:lnTo>
                    <a:pt x="257" y="106"/>
                  </a:lnTo>
                  <a:lnTo>
                    <a:pt x="272" y="106"/>
                  </a:lnTo>
                  <a:lnTo>
                    <a:pt x="287" y="144"/>
                  </a:lnTo>
                  <a:lnTo>
                    <a:pt x="280" y="189"/>
                  </a:lnTo>
                  <a:lnTo>
                    <a:pt x="295" y="197"/>
                  </a:lnTo>
                  <a:lnTo>
                    <a:pt x="295" y="182"/>
                  </a:lnTo>
                  <a:lnTo>
                    <a:pt x="287" y="174"/>
                  </a:lnTo>
                  <a:lnTo>
                    <a:pt x="302" y="182"/>
                  </a:lnTo>
                  <a:lnTo>
                    <a:pt x="302" y="174"/>
                  </a:lnTo>
                  <a:lnTo>
                    <a:pt x="295" y="204"/>
                  </a:lnTo>
                  <a:lnTo>
                    <a:pt x="310" y="204"/>
                  </a:lnTo>
                  <a:lnTo>
                    <a:pt x="295" y="212"/>
                  </a:lnTo>
                  <a:lnTo>
                    <a:pt x="318" y="242"/>
                  </a:lnTo>
                  <a:lnTo>
                    <a:pt x="333" y="250"/>
                  </a:lnTo>
                  <a:lnTo>
                    <a:pt x="325" y="235"/>
                  </a:lnTo>
                  <a:lnTo>
                    <a:pt x="333" y="235"/>
                  </a:lnTo>
                  <a:lnTo>
                    <a:pt x="340" y="265"/>
                  </a:lnTo>
                  <a:lnTo>
                    <a:pt x="348" y="250"/>
                  </a:lnTo>
                  <a:lnTo>
                    <a:pt x="340" y="265"/>
                  </a:lnTo>
                  <a:lnTo>
                    <a:pt x="348" y="265"/>
                  </a:lnTo>
                  <a:lnTo>
                    <a:pt x="363" y="303"/>
                  </a:lnTo>
                  <a:lnTo>
                    <a:pt x="386" y="310"/>
                  </a:lnTo>
                  <a:lnTo>
                    <a:pt x="401" y="341"/>
                  </a:lnTo>
                  <a:lnTo>
                    <a:pt x="446" y="318"/>
                  </a:lnTo>
                  <a:lnTo>
                    <a:pt x="454" y="288"/>
                  </a:lnTo>
                  <a:lnTo>
                    <a:pt x="446" y="22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3361" y="2596"/>
              <a:ext cx="454" cy="341"/>
            </a:xfrm>
            <a:custGeom>
              <a:avLst/>
              <a:gdLst>
                <a:gd name="T0" fmla="*/ 446 w 454"/>
                <a:gd name="T1" fmla="*/ 227 h 341"/>
                <a:gd name="T2" fmla="*/ 408 w 454"/>
                <a:gd name="T3" fmla="*/ 151 h 341"/>
                <a:gd name="T4" fmla="*/ 401 w 454"/>
                <a:gd name="T5" fmla="*/ 121 h 341"/>
                <a:gd name="T6" fmla="*/ 355 w 454"/>
                <a:gd name="T7" fmla="*/ 60 h 341"/>
                <a:gd name="T8" fmla="*/ 325 w 454"/>
                <a:gd name="T9" fmla="*/ 0 h 341"/>
                <a:gd name="T10" fmla="*/ 302 w 454"/>
                <a:gd name="T11" fmla="*/ 0 h 341"/>
                <a:gd name="T12" fmla="*/ 302 w 454"/>
                <a:gd name="T13" fmla="*/ 22 h 341"/>
                <a:gd name="T14" fmla="*/ 295 w 454"/>
                <a:gd name="T15" fmla="*/ 22 h 341"/>
                <a:gd name="T16" fmla="*/ 295 w 454"/>
                <a:gd name="T17" fmla="*/ 15 h 341"/>
                <a:gd name="T18" fmla="*/ 151 w 454"/>
                <a:gd name="T19" fmla="*/ 22 h 341"/>
                <a:gd name="T20" fmla="*/ 136 w 454"/>
                <a:gd name="T21" fmla="*/ 7 h 341"/>
                <a:gd name="T22" fmla="*/ 0 w 454"/>
                <a:gd name="T23" fmla="*/ 22 h 341"/>
                <a:gd name="T24" fmla="*/ 7 w 454"/>
                <a:gd name="T25" fmla="*/ 53 h 341"/>
                <a:gd name="T26" fmla="*/ 7 w 454"/>
                <a:gd name="T27" fmla="*/ 60 h 341"/>
                <a:gd name="T28" fmla="*/ 22 w 454"/>
                <a:gd name="T29" fmla="*/ 60 h 341"/>
                <a:gd name="T30" fmla="*/ 22 w 454"/>
                <a:gd name="T31" fmla="*/ 45 h 341"/>
                <a:gd name="T32" fmla="*/ 30 w 454"/>
                <a:gd name="T33" fmla="*/ 53 h 341"/>
                <a:gd name="T34" fmla="*/ 30 w 454"/>
                <a:gd name="T35" fmla="*/ 38 h 341"/>
                <a:gd name="T36" fmla="*/ 37 w 454"/>
                <a:gd name="T37" fmla="*/ 53 h 341"/>
                <a:gd name="T38" fmla="*/ 22 w 454"/>
                <a:gd name="T39" fmla="*/ 60 h 341"/>
                <a:gd name="T40" fmla="*/ 75 w 454"/>
                <a:gd name="T41" fmla="*/ 45 h 341"/>
                <a:gd name="T42" fmla="*/ 83 w 454"/>
                <a:gd name="T43" fmla="*/ 53 h 341"/>
                <a:gd name="T44" fmla="*/ 60 w 454"/>
                <a:gd name="T45" fmla="*/ 53 h 341"/>
                <a:gd name="T46" fmla="*/ 106 w 454"/>
                <a:gd name="T47" fmla="*/ 68 h 341"/>
                <a:gd name="T48" fmla="*/ 98 w 454"/>
                <a:gd name="T49" fmla="*/ 53 h 341"/>
                <a:gd name="T50" fmla="*/ 113 w 454"/>
                <a:gd name="T51" fmla="*/ 53 h 341"/>
                <a:gd name="T52" fmla="*/ 106 w 454"/>
                <a:gd name="T53" fmla="*/ 60 h 341"/>
                <a:gd name="T54" fmla="*/ 121 w 454"/>
                <a:gd name="T55" fmla="*/ 68 h 341"/>
                <a:gd name="T56" fmla="*/ 106 w 454"/>
                <a:gd name="T57" fmla="*/ 60 h 341"/>
                <a:gd name="T58" fmla="*/ 128 w 454"/>
                <a:gd name="T59" fmla="*/ 83 h 341"/>
                <a:gd name="T60" fmla="*/ 128 w 454"/>
                <a:gd name="T61" fmla="*/ 91 h 341"/>
                <a:gd name="T62" fmla="*/ 143 w 454"/>
                <a:gd name="T63" fmla="*/ 91 h 341"/>
                <a:gd name="T64" fmla="*/ 181 w 454"/>
                <a:gd name="T65" fmla="*/ 68 h 341"/>
                <a:gd name="T66" fmla="*/ 181 w 454"/>
                <a:gd name="T67" fmla="*/ 60 h 341"/>
                <a:gd name="T68" fmla="*/ 189 w 454"/>
                <a:gd name="T69" fmla="*/ 53 h 341"/>
                <a:gd name="T70" fmla="*/ 219 w 454"/>
                <a:gd name="T71" fmla="*/ 68 h 341"/>
                <a:gd name="T72" fmla="*/ 257 w 454"/>
                <a:gd name="T73" fmla="*/ 106 h 341"/>
                <a:gd name="T74" fmla="*/ 272 w 454"/>
                <a:gd name="T75" fmla="*/ 106 h 341"/>
                <a:gd name="T76" fmla="*/ 287 w 454"/>
                <a:gd name="T77" fmla="*/ 144 h 341"/>
                <a:gd name="T78" fmla="*/ 280 w 454"/>
                <a:gd name="T79" fmla="*/ 189 h 341"/>
                <a:gd name="T80" fmla="*/ 295 w 454"/>
                <a:gd name="T81" fmla="*/ 197 h 341"/>
                <a:gd name="T82" fmla="*/ 295 w 454"/>
                <a:gd name="T83" fmla="*/ 182 h 341"/>
                <a:gd name="T84" fmla="*/ 287 w 454"/>
                <a:gd name="T85" fmla="*/ 174 h 341"/>
                <a:gd name="T86" fmla="*/ 302 w 454"/>
                <a:gd name="T87" fmla="*/ 182 h 341"/>
                <a:gd name="T88" fmla="*/ 302 w 454"/>
                <a:gd name="T89" fmla="*/ 174 h 341"/>
                <a:gd name="T90" fmla="*/ 295 w 454"/>
                <a:gd name="T91" fmla="*/ 204 h 341"/>
                <a:gd name="T92" fmla="*/ 310 w 454"/>
                <a:gd name="T93" fmla="*/ 204 h 341"/>
                <a:gd name="T94" fmla="*/ 295 w 454"/>
                <a:gd name="T95" fmla="*/ 212 h 341"/>
                <a:gd name="T96" fmla="*/ 318 w 454"/>
                <a:gd name="T97" fmla="*/ 242 h 341"/>
                <a:gd name="T98" fmla="*/ 333 w 454"/>
                <a:gd name="T99" fmla="*/ 250 h 341"/>
                <a:gd name="T100" fmla="*/ 325 w 454"/>
                <a:gd name="T101" fmla="*/ 235 h 341"/>
                <a:gd name="T102" fmla="*/ 333 w 454"/>
                <a:gd name="T103" fmla="*/ 235 h 341"/>
                <a:gd name="T104" fmla="*/ 340 w 454"/>
                <a:gd name="T105" fmla="*/ 265 h 341"/>
                <a:gd name="T106" fmla="*/ 348 w 454"/>
                <a:gd name="T107" fmla="*/ 250 h 341"/>
                <a:gd name="T108" fmla="*/ 340 w 454"/>
                <a:gd name="T109" fmla="*/ 265 h 341"/>
                <a:gd name="T110" fmla="*/ 348 w 454"/>
                <a:gd name="T111" fmla="*/ 265 h 341"/>
                <a:gd name="T112" fmla="*/ 363 w 454"/>
                <a:gd name="T113" fmla="*/ 303 h 341"/>
                <a:gd name="T114" fmla="*/ 386 w 454"/>
                <a:gd name="T115" fmla="*/ 310 h 341"/>
                <a:gd name="T116" fmla="*/ 401 w 454"/>
                <a:gd name="T117" fmla="*/ 341 h 341"/>
                <a:gd name="T118" fmla="*/ 446 w 454"/>
                <a:gd name="T119" fmla="*/ 318 h 341"/>
                <a:gd name="T120" fmla="*/ 454 w 454"/>
                <a:gd name="T121" fmla="*/ 288 h 341"/>
                <a:gd name="T122" fmla="*/ 446 w 454"/>
                <a:gd name="T123" fmla="*/ 227 h 341"/>
                <a:gd name="T124" fmla="*/ 446 w 454"/>
                <a:gd name="T125" fmla="*/ 23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1">
                  <a:moveTo>
                    <a:pt x="446" y="227"/>
                  </a:moveTo>
                  <a:lnTo>
                    <a:pt x="408" y="151"/>
                  </a:lnTo>
                  <a:lnTo>
                    <a:pt x="401" y="121"/>
                  </a:lnTo>
                  <a:lnTo>
                    <a:pt x="355" y="60"/>
                  </a:lnTo>
                  <a:lnTo>
                    <a:pt x="325" y="0"/>
                  </a:lnTo>
                  <a:lnTo>
                    <a:pt x="302" y="0"/>
                  </a:lnTo>
                  <a:lnTo>
                    <a:pt x="302" y="22"/>
                  </a:lnTo>
                  <a:lnTo>
                    <a:pt x="295" y="22"/>
                  </a:lnTo>
                  <a:lnTo>
                    <a:pt x="295" y="15"/>
                  </a:lnTo>
                  <a:lnTo>
                    <a:pt x="151" y="22"/>
                  </a:lnTo>
                  <a:lnTo>
                    <a:pt x="136" y="7"/>
                  </a:lnTo>
                  <a:lnTo>
                    <a:pt x="0" y="22"/>
                  </a:lnTo>
                  <a:lnTo>
                    <a:pt x="7" y="53"/>
                  </a:lnTo>
                  <a:lnTo>
                    <a:pt x="7" y="60"/>
                  </a:lnTo>
                  <a:lnTo>
                    <a:pt x="22" y="60"/>
                  </a:lnTo>
                  <a:lnTo>
                    <a:pt x="22" y="45"/>
                  </a:lnTo>
                  <a:lnTo>
                    <a:pt x="30" y="53"/>
                  </a:lnTo>
                  <a:lnTo>
                    <a:pt x="30" y="38"/>
                  </a:lnTo>
                  <a:lnTo>
                    <a:pt x="37" y="53"/>
                  </a:lnTo>
                  <a:lnTo>
                    <a:pt x="22" y="60"/>
                  </a:lnTo>
                  <a:lnTo>
                    <a:pt x="75" y="45"/>
                  </a:lnTo>
                  <a:lnTo>
                    <a:pt x="83" y="53"/>
                  </a:lnTo>
                  <a:lnTo>
                    <a:pt x="60" y="53"/>
                  </a:lnTo>
                  <a:lnTo>
                    <a:pt x="106" y="68"/>
                  </a:lnTo>
                  <a:lnTo>
                    <a:pt x="98" y="53"/>
                  </a:lnTo>
                  <a:lnTo>
                    <a:pt x="113" y="53"/>
                  </a:lnTo>
                  <a:lnTo>
                    <a:pt x="106" y="60"/>
                  </a:lnTo>
                  <a:lnTo>
                    <a:pt x="121" y="68"/>
                  </a:lnTo>
                  <a:lnTo>
                    <a:pt x="106" y="60"/>
                  </a:lnTo>
                  <a:lnTo>
                    <a:pt x="128" y="83"/>
                  </a:lnTo>
                  <a:lnTo>
                    <a:pt x="128" y="91"/>
                  </a:lnTo>
                  <a:lnTo>
                    <a:pt x="143" y="91"/>
                  </a:lnTo>
                  <a:lnTo>
                    <a:pt x="181" y="68"/>
                  </a:lnTo>
                  <a:lnTo>
                    <a:pt x="181" y="60"/>
                  </a:lnTo>
                  <a:lnTo>
                    <a:pt x="189" y="53"/>
                  </a:lnTo>
                  <a:lnTo>
                    <a:pt x="219" y="68"/>
                  </a:lnTo>
                  <a:lnTo>
                    <a:pt x="257" y="106"/>
                  </a:lnTo>
                  <a:lnTo>
                    <a:pt x="272" y="106"/>
                  </a:lnTo>
                  <a:lnTo>
                    <a:pt x="287" y="144"/>
                  </a:lnTo>
                  <a:lnTo>
                    <a:pt x="280" y="189"/>
                  </a:lnTo>
                  <a:lnTo>
                    <a:pt x="295" y="197"/>
                  </a:lnTo>
                  <a:lnTo>
                    <a:pt x="295" y="182"/>
                  </a:lnTo>
                  <a:lnTo>
                    <a:pt x="287" y="174"/>
                  </a:lnTo>
                  <a:lnTo>
                    <a:pt x="302" y="182"/>
                  </a:lnTo>
                  <a:lnTo>
                    <a:pt x="302" y="174"/>
                  </a:lnTo>
                  <a:lnTo>
                    <a:pt x="295" y="204"/>
                  </a:lnTo>
                  <a:lnTo>
                    <a:pt x="310" y="204"/>
                  </a:lnTo>
                  <a:lnTo>
                    <a:pt x="295" y="212"/>
                  </a:lnTo>
                  <a:lnTo>
                    <a:pt x="318" y="242"/>
                  </a:lnTo>
                  <a:lnTo>
                    <a:pt x="333" y="250"/>
                  </a:lnTo>
                  <a:lnTo>
                    <a:pt x="325" y="235"/>
                  </a:lnTo>
                  <a:lnTo>
                    <a:pt x="333" y="235"/>
                  </a:lnTo>
                  <a:lnTo>
                    <a:pt x="340" y="265"/>
                  </a:lnTo>
                  <a:lnTo>
                    <a:pt x="348" y="250"/>
                  </a:lnTo>
                  <a:lnTo>
                    <a:pt x="340" y="265"/>
                  </a:lnTo>
                  <a:lnTo>
                    <a:pt x="348" y="265"/>
                  </a:lnTo>
                  <a:lnTo>
                    <a:pt x="363" y="303"/>
                  </a:lnTo>
                  <a:lnTo>
                    <a:pt x="386" y="310"/>
                  </a:lnTo>
                  <a:lnTo>
                    <a:pt x="401" y="341"/>
                  </a:lnTo>
                  <a:lnTo>
                    <a:pt x="446" y="318"/>
                  </a:lnTo>
                  <a:lnTo>
                    <a:pt x="454" y="288"/>
                  </a:lnTo>
                  <a:lnTo>
                    <a:pt x="446" y="227"/>
                  </a:lnTo>
                  <a:lnTo>
                    <a:pt x="446"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3436" y="2338"/>
              <a:ext cx="265" cy="280"/>
            </a:xfrm>
            <a:custGeom>
              <a:avLst/>
              <a:gdLst>
                <a:gd name="T0" fmla="*/ 258 w 265"/>
                <a:gd name="T1" fmla="*/ 159 h 280"/>
                <a:gd name="T2" fmla="*/ 235 w 265"/>
                <a:gd name="T3" fmla="*/ 114 h 280"/>
                <a:gd name="T4" fmla="*/ 167 w 265"/>
                <a:gd name="T5" fmla="*/ 61 h 280"/>
                <a:gd name="T6" fmla="*/ 144 w 265"/>
                <a:gd name="T7" fmla="*/ 30 h 280"/>
                <a:gd name="T8" fmla="*/ 121 w 265"/>
                <a:gd name="T9" fmla="*/ 23 h 280"/>
                <a:gd name="T10" fmla="*/ 129 w 265"/>
                <a:gd name="T11" fmla="*/ 0 h 280"/>
                <a:gd name="T12" fmla="*/ 68 w 265"/>
                <a:gd name="T13" fmla="*/ 8 h 280"/>
                <a:gd name="T14" fmla="*/ 0 w 265"/>
                <a:gd name="T15" fmla="*/ 15 h 280"/>
                <a:gd name="T16" fmla="*/ 38 w 265"/>
                <a:gd name="T17" fmla="*/ 144 h 280"/>
                <a:gd name="T18" fmla="*/ 61 w 265"/>
                <a:gd name="T19" fmla="*/ 182 h 280"/>
                <a:gd name="T20" fmla="*/ 53 w 265"/>
                <a:gd name="T21" fmla="*/ 212 h 280"/>
                <a:gd name="T22" fmla="*/ 61 w 265"/>
                <a:gd name="T23" fmla="*/ 265 h 280"/>
                <a:gd name="T24" fmla="*/ 76 w 265"/>
                <a:gd name="T25" fmla="*/ 280 h 280"/>
                <a:gd name="T26" fmla="*/ 220 w 265"/>
                <a:gd name="T27" fmla="*/ 273 h 280"/>
                <a:gd name="T28" fmla="*/ 220 w 265"/>
                <a:gd name="T29" fmla="*/ 280 h 280"/>
                <a:gd name="T30" fmla="*/ 227 w 265"/>
                <a:gd name="T31" fmla="*/ 280 h 280"/>
                <a:gd name="T32" fmla="*/ 227 w 265"/>
                <a:gd name="T33" fmla="*/ 258 h 280"/>
                <a:gd name="T34" fmla="*/ 250 w 265"/>
                <a:gd name="T35" fmla="*/ 258 h 280"/>
                <a:gd name="T36" fmla="*/ 250 w 265"/>
                <a:gd name="T37" fmla="*/ 243 h 280"/>
                <a:gd name="T38" fmla="*/ 243 w 265"/>
                <a:gd name="T39" fmla="*/ 243 h 280"/>
                <a:gd name="T40" fmla="*/ 250 w 265"/>
                <a:gd name="T41" fmla="*/ 235 h 280"/>
                <a:gd name="T42" fmla="*/ 250 w 265"/>
                <a:gd name="T43" fmla="*/ 227 h 280"/>
                <a:gd name="T44" fmla="*/ 258 w 265"/>
                <a:gd name="T45" fmla="*/ 197 h 280"/>
                <a:gd name="T46" fmla="*/ 258 w 265"/>
                <a:gd name="T47" fmla="*/ 174 h 280"/>
                <a:gd name="T48" fmla="*/ 265 w 265"/>
                <a:gd name="T49" fmla="*/ 174 h 280"/>
                <a:gd name="T50" fmla="*/ 258 w 265"/>
                <a:gd name="T51" fmla="*/ 15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280">
                  <a:moveTo>
                    <a:pt x="258" y="159"/>
                  </a:moveTo>
                  <a:lnTo>
                    <a:pt x="235" y="114"/>
                  </a:lnTo>
                  <a:lnTo>
                    <a:pt x="167" y="61"/>
                  </a:lnTo>
                  <a:lnTo>
                    <a:pt x="144" y="30"/>
                  </a:lnTo>
                  <a:lnTo>
                    <a:pt x="121" y="23"/>
                  </a:lnTo>
                  <a:lnTo>
                    <a:pt x="129" y="0"/>
                  </a:lnTo>
                  <a:lnTo>
                    <a:pt x="68" y="8"/>
                  </a:lnTo>
                  <a:lnTo>
                    <a:pt x="0" y="15"/>
                  </a:lnTo>
                  <a:lnTo>
                    <a:pt x="38" y="144"/>
                  </a:lnTo>
                  <a:lnTo>
                    <a:pt x="61" y="182"/>
                  </a:lnTo>
                  <a:lnTo>
                    <a:pt x="53" y="212"/>
                  </a:lnTo>
                  <a:lnTo>
                    <a:pt x="61" y="265"/>
                  </a:lnTo>
                  <a:lnTo>
                    <a:pt x="76" y="280"/>
                  </a:lnTo>
                  <a:lnTo>
                    <a:pt x="220" y="273"/>
                  </a:lnTo>
                  <a:lnTo>
                    <a:pt x="220" y="280"/>
                  </a:lnTo>
                  <a:lnTo>
                    <a:pt x="227" y="280"/>
                  </a:lnTo>
                  <a:lnTo>
                    <a:pt x="227" y="258"/>
                  </a:lnTo>
                  <a:lnTo>
                    <a:pt x="250" y="258"/>
                  </a:lnTo>
                  <a:lnTo>
                    <a:pt x="250" y="243"/>
                  </a:lnTo>
                  <a:lnTo>
                    <a:pt x="243" y="243"/>
                  </a:lnTo>
                  <a:lnTo>
                    <a:pt x="250" y="235"/>
                  </a:lnTo>
                  <a:lnTo>
                    <a:pt x="250" y="227"/>
                  </a:lnTo>
                  <a:lnTo>
                    <a:pt x="258" y="197"/>
                  </a:lnTo>
                  <a:lnTo>
                    <a:pt x="258" y="174"/>
                  </a:lnTo>
                  <a:lnTo>
                    <a:pt x="265" y="174"/>
                  </a:lnTo>
                  <a:lnTo>
                    <a:pt x="258" y="15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3436" y="2338"/>
              <a:ext cx="265" cy="280"/>
            </a:xfrm>
            <a:custGeom>
              <a:avLst/>
              <a:gdLst>
                <a:gd name="T0" fmla="*/ 258 w 265"/>
                <a:gd name="T1" fmla="*/ 159 h 280"/>
                <a:gd name="T2" fmla="*/ 235 w 265"/>
                <a:gd name="T3" fmla="*/ 114 h 280"/>
                <a:gd name="T4" fmla="*/ 167 w 265"/>
                <a:gd name="T5" fmla="*/ 61 h 280"/>
                <a:gd name="T6" fmla="*/ 144 w 265"/>
                <a:gd name="T7" fmla="*/ 30 h 280"/>
                <a:gd name="T8" fmla="*/ 121 w 265"/>
                <a:gd name="T9" fmla="*/ 23 h 280"/>
                <a:gd name="T10" fmla="*/ 129 w 265"/>
                <a:gd name="T11" fmla="*/ 0 h 280"/>
                <a:gd name="T12" fmla="*/ 68 w 265"/>
                <a:gd name="T13" fmla="*/ 8 h 280"/>
                <a:gd name="T14" fmla="*/ 0 w 265"/>
                <a:gd name="T15" fmla="*/ 15 h 280"/>
                <a:gd name="T16" fmla="*/ 38 w 265"/>
                <a:gd name="T17" fmla="*/ 144 h 280"/>
                <a:gd name="T18" fmla="*/ 61 w 265"/>
                <a:gd name="T19" fmla="*/ 182 h 280"/>
                <a:gd name="T20" fmla="*/ 53 w 265"/>
                <a:gd name="T21" fmla="*/ 212 h 280"/>
                <a:gd name="T22" fmla="*/ 61 w 265"/>
                <a:gd name="T23" fmla="*/ 265 h 280"/>
                <a:gd name="T24" fmla="*/ 76 w 265"/>
                <a:gd name="T25" fmla="*/ 280 h 280"/>
                <a:gd name="T26" fmla="*/ 220 w 265"/>
                <a:gd name="T27" fmla="*/ 273 h 280"/>
                <a:gd name="T28" fmla="*/ 220 w 265"/>
                <a:gd name="T29" fmla="*/ 280 h 280"/>
                <a:gd name="T30" fmla="*/ 227 w 265"/>
                <a:gd name="T31" fmla="*/ 280 h 280"/>
                <a:gd name="T32" fmla="*/ 227 w 265"/>
                <a:gd name="T33" fmla="*/ 258 h 280"/>
                <a:gd name="T34" fmla="*/ 250 w 265"/>
                <a:gd name="T35" fmla="*/ 258 h 280"/>
                <a:gd name="T36" fmla="*/ 250 w 265"/>
                <a:gd name="T37" fmla="*/ 243 h 280"/>
                <a:gd name="T38" fmla="*/ 243 w 265"/>
                <a:gd name="T39" fmla="*/ 243 h 280"/>
                <a:gd name="T40" fmla="*/ 250 w 265"/>
                <a:gd name="T41" fmla="*/ 235 h 280"/>
                <a:gd name="T42" fmla="*/ 250 w 265"/>
                <a:gd name="T43" fmla="*/ 227 h 280"/>
                <a:gd name="T44" fmla="*/ 258 w 265"/>
                <a:gd name="T45" fmla="*/ 197 h 280"/>
                <a:gd name="T46" fmla="*/ 258 w 265"/>
                <a:gd name="T47" fmla="*/ 174 h 280"/>
                <a:gd name="T48" fmla="*/ 265 w 265"/>
                <a:gd name="T49" fmla="*/ 174 h 280"/>
                <a:gd name="T50" fmla="*/ 258 w 265"/>
                <a:gd name="T51" fmla="*/ 159 h 280"/>
                <a:gd name="T52" fmla="*/ 258 w 265"/>
                <a:gd name="T53" fmla="*/ 16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5" h="280">
                  <a:moveTo>
                    <a:pt x="258" y="159"/>
                  </a:moveTo>
                  <a:lnTo>
                    <a:pt x="235" y="114"/>
                  </a:lnTo>
                  <a:lnTo>
                    <a:pt x="167" y="61"/>
                  </a:lnTo>
                  <a:lnTo>
                    <a:pt x="144" y="30"/>
                  </a:lnTo>
                  <a:lnTo>
                    <a:pt x="121" y="23"/>
                  </a:lnTo>
                  <a:lnTo>
                    <a:pt x="129" y="0"/>
                  </a:lnTo>
                  <a:lnTo>
                    <a:pt x="68" y="8"/>
                  </a:lnTo>
                  <a:lnTo>
                    <a:pt x="0" y="15"/>
                  </a:lnTo>
                  <a:lnTo>
                    <a:pt x="38" y="144"/>
                  </a:lnTo>
                  <a:lnTo>
                    <a:pt x="61" y="182"/>
                  </a:lnTo>
                  <a:lnTo>
                    <a:pt x="53" y="212"/>
                  </a:lnTo>
                  <a:lnTo>
                    <a:pt x="61" y="265"/>
                  </a:lnTo>
                  <a:lnTo>
                    <a:pt x="76" y="280"/>
                  </a:lnTo>
                  <a:lnTo>
                    <a:pt x="220" y="273"/>
                  </a:lnTo>
                  <a:lnTo>
                    <a:pt x="220" y="280"/>
                  </a:lnTo>
                  <a:lnTo>
                    <a:pt x="227" y="280"/>
                  </a:lnTo>
                  <a:lnTo>
                    <a:pt x="227" y="258"/>
                  </a:lnTo>
                  <a:lnTo>
                    <a:pt x="250" y="258"/>
                  </a:lnTo>
                  <a:lnTo>
                    <a:pt x="250" y="243"/>
                  </a:lnTo>
                  <a:lnTo>
                    <a:pt x="243" y="243"/>
                  </a:lnTo>
                  <a:lnTo>
                    <a:pt x="250" y="235"/>
                  </a:lnTo>
                  <a:lnTo>
                    <a:pt x="250" y="227"/>
                  </a:lnTo>
                  <a:lnTo>
                    <a:pt x="258" y="197"/>
                  </a:lnTo>
                  <a:lnTo>
                    <a:pt x="258" y="174"/>
                  </a:lnTo>
                  <a:lnTo>
                    <a:pt x="265" y="174"/>
                  </a:lnTo>
                  <a:lnTo>
                    <a:pt x="258" y="159"/>
                  </a:lnTo>
                  <a:lnTo>
                    <a:pt x="258"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2294" y="2884"/>
              <a:ext cx="60" cy="98"/>
            </a:xfrm>
            <a:custGeom>
              <a:avLst/>
              <a:gdLst>
                <a:gd name="T0" fmla="*/ 60 w 60"/>
                <a:gd name="T1" fmla="*/ 53 h 98"/>
                <a:gd name="T2" fmla="*/ 52 w 60"/>
                <a:gd name="T3" fmla="*/ 60 h 98"/>
                <a:gd name="T4" fmla="*/ 45 w 60"/>
                <a:gd name="T5" fmla="*/ 68 h 98"/>
                <a:gd name="T6" fmla="*/ 37 w 60"/>
                <a:gd name="T7" fmla="*/ 68 h 98"/>
                <a:gd name="T8" fmla="*/ 30 w 60"/>
                <a:gd name="T9" fmla="*/ 76 h 98"/>
                <a:gd name="T10" fmla="*/ 22 w 60"/>
                <a:gd name="T11" fmla="*/ 91 h 98"/>
                <a:gd name="T12" fmla="*/ 22 w 60"/>
                <a:gd name="T13" fmla="*/ 98 h 98"/>
                <a:gd name="T14" fmla="*/ 15 w 60"/>
                <a:gd name="T15" fmla="*/ 91 h 98"/>
                <a:gd name="T16" fmla="*/ 7 w 60"/>
                <a:gd name="T17" fmla="*/ 83 h 98"/>
                <a:gd name="T18" fmla="*/ 7 w 60"/>
                <a:gd name="T19" fmla="*/ 45 h 98"/>
                <a:gd name="T20" fmla="*/ 0 w 60"/>
                <a:gd name="T21" fmla="*/ 38 h 98"/>
                <a:gd name="T22" fmla="*/ 0 w 60"/>
                <a:gd name="T23" fmla="*/ 30 h 98"/>
                <a:gd name="T24" fmla="*/ 7 w 60"/>
                <a:gd name="T25" fmla="*/ 30 h 98"/>
                <a:gd name="T26" fmla="*/ 15 w 60"/>
                <a:gd name="T27" fmla="*/ 22 h 98"/>
                <a:gd name="T28" fmla="*/ 15 w 60"/>
                <a:gd name="T29" fmla="*/ 15 h 98"/>
                <a:gd name="T30" fmla="*/ 7 w 60"/>
                <a:gd name="T31" fmla="*/ 7 h 98"/>
                <a:gd name="T32" fmla="*/ 7 w 60"/>
                <a:gd name="T33" fmla="*/ 0 h 98"/>
                <a:gd name="T34" fmla="*/ 15 w 60"/>
                <a:gd name="T35" fmla="*/ 0 h 98"/>
                <a:gd name="T36" fmla="*/ 22 w 60"/>
                <a:gd name="T37" fmla="*/ 7 h 98"/>
                <a:gd name="T38" fmla="*/ 30 w 60"/>
                <a:gd name="T39" fmla="*/ 7 h 98"/>
                <a:gd name="T40" fmla="*/ 37 w 60"/>
                <a:gd name="T41" fmla="*/ 15 h 98"/>
                <a:gd name="T42" fmla="*/ 45 w 60"/>
                <a:gd name="T43" fmla="*/ 30 h 98"/>
                <a:gd name="T44" fmla="*/ 45 w 60"/>
                <a:gd name="T45" fmla="*/ 38 h 98"/>
                <a:gd name="T46" fmla="*/ 52 w 60"/>
                <a:gd name="T47" fmla="*/ 38 h 98"/>
                <a:gd name="T48" fmla="*/ 52 w 60"/>
                <a:gd name="T49" fmla="*/ 45 h 98"/>
                <a:gd name="T50" fmla="*/ 60 w 60"/>
                <a:gd name="T51"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8">
                  <a:moveTo>
                    <a:pt x="60" y="53"/>
                  </a:moveTo>
                  <a:lnTo>
                    <a:pt x="52" y="60"/>
                  </a:lnTo>
                  <a:lnTo>
                    <a:pt x="45" y="68"/>
                  </a:lnTo>
                  <a:lnTo>
                    <a:pt x="37" y="68"/>
                  </a:lnTo>
                  <a:lnTo>
                    <a:pt x="30" y="76"/>
                  </a:lnTo>
                  <a:lnTo>
                    <a:pt x="22" y="91"/>
                  </a:lnTo>
                  <a:lnTo>
                    <a:pt x="22" y="98"/>
                  </a:lnTo>
                  <a:lnTo>
                    <a:pt x="15" y="91"/>
                  </a:lnTo>
                  <a:lnTo>
                    <a:pt x="7" y="83"/>
                  </a:lnTo>
                  <a:lnTo>
                    <a:pt x="7" y="45"/>
                  </a:lnTo>
                  <a:lnTo>
                    <a:pt x="0" y="38"/>
                  </a:lnTo>
                  <a:lnTo>
                    <a:pt x="0" y="30"/>
                  </a:lnTo>
                  <a:lnTo>
                    <a:pt x="7" y="30"/>
                  </a:lnTo>
                  <a:lnTo>
                    <a:pt x="15" y="22"/>
                  </a:lnTo>
                  <a:lnTo>
                    <a:pt x="15" y="15"/>
                  </a:lnTo>
                  <a:lnTo>
                    <a:pt x="7" y="7"/>
                  </a:lnTo>
                  <a:lnTo>
                    <a:pt x="7" y="0"/>
                  </a:lnTo>
                  <a:lnTo>
                    <a:pt x="15" y="0"/>
                  </a:lnTo>
                  <a:lnTo>
                    <a:pt x="22" y="7"/>
                  </a:lnTo>
                  <a:lnTo>
                    <a:pt x="30" y="7"/>
                  </a:lnTo>
                  <a:lnTo>
                    <a:pt x="37" y="15"/>
                  </a:lnTo>
                  <a:lnTo>
                    <a:pt x="45" y="30"/>
                  </a:lnTo>
                  <a:lnTo>
                    <a:pt x="45" y="38"/>
                  </a:lnTo>
                  <a:lnTo>
                    <a:pt x="52" y="38"/>
                  </a:lnTo>
                  <a:lnTo>
                    <a:pt x="52" y="45"/>
                  </a:lnTo>
                  <a:lnTo>
                    <a:pt x="60" y="5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294" y="2884"/>
              <a:ext cx="60" cy="98"/>
            </a:xfrm>
            <a:custGeom>
              <a:avLst/>
              <a:gdLst>
                <a:gd name="T0" fmla="*/ 60 w 60"/>
                <a:gd name="T1" fmla="*/ 53 h 98"/>
                <a:gd name="T2" fmla="*/ 52 w 60"/>
                <a:gd name="T3" fmla="*/ 60 h 98"/>
                <a:gd name="T4" fmla="*/ 45 w 60"/>
                <a:gd name="T5" fmla="*/ 68 h 98"/>
                <a:gd name="T6" fmla="*/ 37 w 60"/>
                <a:gd name="T7" fmla="*/ 68 h 98"/>
                <a:gd name="T8" fmla="*/ 30 w 60"/>
                <a:gd name="T9" fmla="*/ 76 h 98"/>
                <a:gd name="T10" fmla="*/ 22 w 60"/>
                <a:gd name="T11" fmla="*/ 91 h 98"/>
                <a:gd name="T12" fmla="*/ 22 w 60"/>
                <a:gd name="T13" fmla="*/ 98 h 98"/>
                <a:gd name="T14" fmla="*/ 15 w 60"/>
                <a:gd name="T15" fmla="*/ 91 h 98"/>
                <a:gd name="T16" fmla="*/ 7 w 60"/>
                <a:gd name="T17" fmla="*/ 83 h 98"/>
                <a:gd name="T18" fmla="*/ 7 w 60"/>
                <a:gd name="T19" fmla="*/ 45 h 98"/>
                <a:gd name="T20" fmla="*/ 0 w 60"/>
                <a:gd name="T21" fmla="*/ 38 h 98"/>
                <a:gd name="T22" fmla="*/ 0 w 60"/>
                <a:gd name="T23" fmla="*/ 30 h 98"/>
                <a:gd name="T24" fmla="*/ 7 w 60"/>
                <a:gd name="T25" fmla="*/ 30 h 98"/>
                <a:gd name="T26" fmla="*/ 15 w 60"/>
                <a:gd name="T27" fmla="*/ 22 h 98"/>
                <a:gd name="T28" fmla="*/ 15 w 60"/>
                <a:gd name="T29" fmla="*/ 15 h 98"/>
                <a:gd name="T30" fmla="*/ 7 w 60"/>
                <a:gd name="T31" fmla="*/ 7 h 98"/>
                <a:gd name="T32" fmla="*/ 7 w 60"/>
                <a:gd name="T33" fmla="*/ 0 h 98"/>
                <a:gd name="T34" fmla="*/ 15 w 60"/>
                <a:gd name="T35" fmla="*/ 0 h 98"/>
                <a:gd name="T36" fmla="*/ 22 w 60"/>
                <a:gd name="T37" fmla="*/ 7 h 98"/>
                <a:gd name="T38" fmla="*/ 30 w 60"/>
                <a:gd name="T39" fmla="*/ 7 h 98"/>
                <a:gd name="T40" fmla="*/ 37 w 60"/>
                <a:gd name="T41" fmla="*/ 15 h 98"/>
                <a:gd name="T42" fmla="*/ 45 w 60"/>
                <a:gd name="T43" fmla="*/ 30 h 98"/>
                <a:gd name="T44" fmla="*/ 45 w 60"/>
                <a:gd name="T45" fmla="*/ 38 h 98"/>
                <a:gd name="T46" fmla="*/ 52 w 60"/>
                <a:gd name="T47" fmla="*/ 38 h 98"/>
                <a:gd name="T48" fmla="*/ 52 w 60"/>
                <a:gd name="T49" fmla="*/ 45 h 98"/>
                <a:gd name="T50" fmla="*/ 60 w 60"/>
                <a:gd name="T51" fmla="*/ 53 h 98"/>
                <a:gd name="T52" fmla="*/ 60 w 60"/>
                <a:gd name="T53"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98">
                  <a:moveTo>
                    <a:pt x="60" y="53"/>
                  </a:moveTo>
                  <a:lnTo>
                    <a:pt x="52" y="60"/>
                  </a:lnTo>
                  <a:lnTo>
                    <a:pt x="45" y="68"/>
                  </a:lnTo>
                  <a:lnTo>
                    <a:pt x="37" y="68"/>
                  </a:lnTo>
                  <a:lnTo>
                    <a:pt x="30" y="76"/>
                  </a:lnTo>
                  <a:lnTo>
                    <a:pt x="22" y="91"/>
                  </a:lnTo>
                  <a:lnTo>
                    <a:pt x="22" y="98"/>
                  </a:lnTo>
                  <a:lnTo>
                    <a:pt x="15" y="91"/>
                  </a:lnTo>
                  <a:lnTo>
                    <a:pt x="7" y="83"/>
                  </a:lnTo>
                  <a:lnTo>
                    <a:pt x="7" y="45"/>
                  </a:lnTo>
                  <a:lnTo>
                    <a:pt x="0" y="38"/>
                  </a:lnTo>
                  <a:lnTo>
                    <a:pt x="0" y="30"/>
                  </a:lnTo>
                  <a:lnTo>
                    <a:pt x="7" y="30"/>
                  </a:lnTo>
                  <a:lnTo>
                    <a:pt x="15" y="22"/>
                  </a:lnTo>
                  <a:lnTo>
                    <a:pt x="15" y="15"/>
                  </a:lnTo>
                  <a:lnTo>
                    <a:pt x="7" y="7"/>
                  </a:lnTo>
                  <a:lnTo>
                    <a:pt x="7" y="0"/>
                  </a:lnTo>
                  <a:lnTo>
                    <a:pt x="15" y="0"/>
                  </a:lnTo>
                  <a:lnTo>
                    <a:pt x="22" y="7"/>
                  </a:lnTo>
                  <a:lnTo>
                    <a:pt x="30" y="7"/>
                  </a:lnTo>
                  <a:lnTo>
                    <a:pt x="37" y="15"/>
                  </a:lnTo>
                  <a:lnTo>
                    <a:pt x="45" y="30"/>
                  </a:lnTo>
                  <a:lnTo>
                    <a:pt x="45" y="38"/>
                  </a:lnTo>
                  <a:lnTo>
                    <a:pt x="52" y="38"/>
                  </a:lnTo>
                  <a:lnTo>
                    <a:pt x="52" y="45"/>
                  </a:lnTo>
                  <a:lnTo>
                    <a:pt x="60" y="53"/>
                  </a:lnTo>
                  <a:lnTo>
                    <a:pt x="60"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2263" y="2831"/>
              <a:ext cx="31" cy="30"/>
            </a:xfrm>
            <a:custGeom>
              <a:avLst/>
              <a:gdLst>
                <a:gd name="T0" fmla="*/ 31 w 31"/>
                <a:gd name="T1" fmla="*/ 22 h 30"/>
                <a:gd name="T2" fmla="*/ 31 w 31"/>
                <a:gd name="T3" fmla="*/ 15 h 30"/>
                <a:gd name="T4" fmla="*/ 23 w 31"/>
                <a:gd name="T5" fmla="*/ 7 h 30"/>
                <a:gd name="T6" fmla="*/ 8 w 31"/>
                <a:gd name="T7" fmla="*/ 7 h 30"/>
                <a:gd name="T8" fmla="*/ 8 w 31"/>
                <a:gd name="T9" fmla="*/ 0 h 30"/>
                <a:gd name="T10" fmla="*/ 0 w 31"/>
                <a:gd name="T11" fmla="*/ 0 h 30"/>
                <a:gd name="T12" fmla="*/ 0 w 31"/>
                <a:gd name="T13" fmla="*/ 15 h 30"/>
                <a:gd name="T14" fmla="*/ 8 w 31"/>
                <a:gd name="T15" fmla="*/ 15 h 30"/>
                <a:gd name="T16" fmla="*/ 15 w 31"/>
                <a:gd name="T17" fmla="*/ 30 h 30"/>
                <a:gd name="T18" fmla="*/ 23 w 31"/>
                <a:gd name="T19" fmla="*/ 30 h 30"/>
                <a:gd name="T20" fmla="*/ 31 w 31"/>
                <a:gd name="T21"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22"/>
                  </a:moveTo>
                  <a:lnTo>
                    <a:pt x="31" y="15"/>
                  </a:lnTo>
                  <a:lnTo>
                    <a:pt x="23" y="7"/>
                  </a:lnTo>
                  <a:lnTo>
                    <a:pt x="8" y="7"/>
                  </a:lnTo>
                  <a:lnTo>
                    <a:pt x="8" y="0"/>
                  </a:lnTo>
                  <a:lnTo>
                    <a:pt x="0" y="0"/>
                  </a:lnTo>
                  <a:lnTo>
                    <a:pt x="0" y="15"/>
                  </a:lnTo>
                  <a:lnTo>
                    <a:pt x="8" y="15"/>
                  </a:lnTo>
                  <a:lnTo>
                    <a:pt x="15" y="30"/>
                  </a:lnTo>
                  <a:lnTo>
                    <a:pt x="23" y="30"/>
                  </a:lnTo>
                  <a:lnTo>
                    <a:pt x="31"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9" name="Freeform 32"/>
            <p:cNvSpPr>
              <a:spLocks/>
            </p:cNvSpPr>
            <p:nvPr/>
          </p:nvSpPr>
          <p:spPr bwMode="auto">
            <a:xfrm>
              <a:off x="2263" y="2831"/>
              <a:ext cx="31" cy="30"/>
            </a:xfrm>
            <a:custGeom>
              <a:avLst/>
              <a:gdLst>
                <a:gd name="T0" fmla="*/ 31 w 31"/>
                <a:gd name="T1" fmla="*/ 22 h 30"/>
                <a:gd name="T2" fmla="*/ 31 w 31"/>
                <a:gd name="T3" fmla="*/ 15 h 30"/>
                <a:gd name="T4" fmla="*/ 23 w 31"/>
                <a:gd name="T5" fmla="*/ 7 h 30"/>
                <a:gd name="T6" fmla="*/ 8 w 31"/>
                <a:gd name="T7" fmla="*/ 7 h 30"/>
                <a:gd name="T8" fmla="*/ 8 w 31"/>
                <a:gd name="T9" fmla="*/ 0 h 30"/>
                <a:gd name="T10" fmla="*/ 0 w 31"/>
                <a:gd name="T11" fmla="*/ 0 h 30"/>
                <a:gd name="T12" fmla="*/ 0 w 31"/>
                <a:gd name="T13" fmla="*/ 15 h 30"/>
                <a:gd name="T14" fmla="*/ 8 w 31"/>
                <a:gd name="T15" fmla="*/ 15 h 30"/>
                <a:gd name="T16" fmla="*/ 15 w 31"/>
                <a:gd name="T17" fmla="*/ 30 h 30"/>
                <a:gd name="T18" fmla="*/ 23 w 31"/>
                <a:gd name="T19" fmla="*/ 30 h 30"/>
                <a:gd name="T20" fmla="*/ 31 w 31"/>
                <a:gd name="T21" fmla="*/ 22 h 30"/>
                <a:gd name="T22" fmla="*/ 31 w 31"/>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0">
                  <a:moveTo>
                    <a:pt x="31" y="22"/>
                  </a:moveTo>
                  <a:lnTo>
                    <a:pt x="31" y="15"/>
                  </a:lnTo>
                  <a:lnTo>
                    <a:pt x="23" y="7"/>
                  </a:lnTo>
                  <a:lnTo>
                    <a:pt x="8" y="7"/>
                  </a:lnTo>
                  <a:lnTo>
                    <a:pt x="8" y="0"/>
                  </a:lnTo>
                  <a:lnTo>
                    <a:pt x="0" y="0"/>
                  </a:lnTo>
                  <a:lnTo>
                    <a:pt x="0" y="15"/>
                  </a:lnTo>
                  <a:lnTo>
                    <a:pt x="8" y="15"/>
                  </a:lnTo>
                  <a:lnTo>
                    <a:pt x="15" y="30"/>
                  </a:lnTo>
                  <a:lnTo>
                    <a:pt x="23" y="30"/>
                  </a:lnTo>
                  <a:lnTo>
                    <a:pt x="31" y="22"/>
                  </a:lnTo>
                  <a:lnTo>
                    <a:pt x="31"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0" name="Freeform 33"/>
            <p:cNvSpPr>
              <a:spLocks/>
            </p:cNvSpPr>
            <p:nvPr/>
          </p:nvSpPr>
          <p:spPr bwMode="auto">
            <a:xfrm>
              <a:off x="2188" y="2785"/>
              <a:ext cx="30" cy="31"/>
            </a:xfrm>
            <a:custGeom>
              <a:avLst/>
              <a:gdLst>
                <a:gd name="T0" fmla="*/ 30 w 30"/>
                <a:gd name="T1" fmla="*/ 23 h 31"/>
                <a:gd name="T2" fmla="*/ 22 w 30"/>
                <a:gd name="T3" fmla="*/ 15 h 31"/>
                <a:gd name="T4" fmla="*/ 22 w 30"/>
                <a:gd name="T5" fmla="*/ 8 h 31"/>
                <a:gd name="T6" fmla="*/ 15 w 30"/>
                <a:gd name="T7" fmla="*/ 0 h 31"/>
                <a:gd name="T8" fmla="*/ 7 w 30"/>
                <a:gd name="T9" fmla="*/ 0 h 31"/>
                <a:gd name="T10" fmla="*/ 7 w 30"/>
                <a:gd name="T11" fmla="*/ 8 h 31"/>
                <a:gd name="T12" fmla="*/ 0 w 30"/>
                <a:gd name="T13" fmla="*/ 8 h 31"/>
                <a:gd name="T14" fmla="*/ 0 w 30"/>
                <a:gd name="T15" fmla="*/ 15 h 31"/>
                <a:gd name="T16" fmla="*/ 7 w 30"/>
                <a:gd name="T17" fmla="*/ 23 h 31"/>
                <a:gd name="T18" fmla="*/ 15 w 30"/>
                <a:gd name="T19" fmla="*/ 23 h 31"/>
                <a:gd name="T20" fmla="*/ 22 w 30"/>
                <a:gd name="T21" fmla="*/ 31 h 31"/>
                <a:gd name="T22" fmla="*/ 30 w 30"/>
                <a:gd name="T23" fmla="*/ 31 h 31"/>
                <a:gd name="T24" fmla="*/ 30 w 30"/>
                <a:gd name="T25"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30" y="23"/>
                  </a:moveTo>
                  <a:lnTo>
                    <a:pt x="22" y="15"/>
                  </a:lnTo>
                  <a:lnTo>
                    <a:pt x="22" y="8"/>
                  </a:lnTo>
                  <a:lnTo>
                    <a:pt x="15" y="0"/>
                  </a:lnTo>
                  <a:lnTo>
                    <a:pt x="7" y="0"/>
                  </a:lnTo>
                  <a:lnTo>
                    <a:pt x="7" y="8"/>
                  </a:lnTo>
                  <a:lnTo>
                    <a:pt x="0" y="8"/>
                  </a:lnTo>
                  <a:lnTo>
                    <a:pt x="0" y="15"/>
                  </a:lnTo>
                  <a:lnTo>
                    <a:pt x="7" y="23"/>
                  </a:lnTo>
                  <a:lnTo>
                    <a:pt x="15" y="23"/>
                  </a:lnTo>
                  <a:lnTo>
                    <a:pt x="22" y="31"/>
                  </a:lnTo>
                  <a:lnTo>
                    <a:pt x="30" y="31"/>
                  </a:lnTo>
                  <a:lnTo>
                    <a:pt x="30"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1" name="Freeform 34"/>
            <p:cNvSpPr>
              <a:spLocks/>
            </p:cNvSpPr>
            <p:nvPr/>
          </p:nvSpPr>
          <p:spPr bwMode="auto">
            <a:xfrm>
              <a:off x="2188" y="2785"/>
              <a:ext cx="30" cy="31"/>
            </a:xfrm>
            <a:custGeom>
              <a:avLst/>
              <a:gdLst>
                <a:gd name="T0" fmla="*/ 30 w 30"/>
                <a:gd name="T1" fmla="*/ 23 h 31"/>
                <a:gd name="T2" fmla="*/ 22 w 30"/>
                <a:gd name="T3" fmla="*/ 15 h 31"/>
                <a:gd name="T4" fmla="*/ 22 w 30"/>
                <a:gd name="T5" fmla="*/ 8 h 31"/>
                <a:gd name="T6" fmla="*/ 15 w 30"/>
                <a:gd name="T7" fmla="*/ 0 h 31"/>
                <a:gd name="T8" fmla="*/ 7 w 30"/>
                <a:gd name="T9" fmla="*/ 0 h 31"/>
                <a:gd name="T10" fmla="*/ 7 w 30"/>
                <a:gd name="T11" fmla="*/ 8 h 31"/>
                <a:gd name="T12" fmla="*/ 0 w 30"/>
                <a:gd name="T13" fmla="*/ 8 h 31"/>
                <a:gd name="T14" fmla="*/ 0 w 30"/>
                <a:gd name="T15" fmla="*/ 15 h 31"/>
                <a:gd name="T16" fmla="*/ 7 w 30"/>
                <a:gd name="T17" fmla="*/ 23 h 31"/>
                <a:gd name="T18" fmla="*/ 15 w 30"/>
                <a:gd name="T19" fmla="*/ 23 h 31"/>
                <a:gd name="T20" fmla="*/ 22 w 30"/>
                <a:gd name="T21" fmla="*/ 31 h 31"/>
                <a:gd name="T22" fmla="*/ 30 w 30"/>
                <a:gd name="T23" fmla="*/ 31 h 31"/>
                <a:gd name="T24" fmla="*/ 30 w 30"/>
                <a:gd name="T25" fmla="*/ 23 h 31"/>
                <a:gd name="T26" fmla="*/ 30 w 30"/>
                <a:gd name="T2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30" y="23"/>
                  </a:moveTo>
                  <a:lnTo>
                    <a:pt x="22" y="15"/>
                  </a:lnTo>
                  <a:lnTo>
                    <a:pt x="22" y="8"/>
                  </a:lnTo>
                  <a:lnTo>
                    <a:pt x="15" y="0"/>
                  </a:lnTo>
                  <a:lnTo>
                    <a:pt x="7" y="0"/>
                  </a:lnTo>
                  <a:lnTo>
                    <a:pt x="7" y="8"/>
                  </a:lnTo>
                  <a:lnTo>
                    <a:pt x="0" y="8"/>
                  </a:lnTo>
                  <a:lnTo>
                    <a:pt x="0" y="15"/>
                  </a:lnTo>
                  <a:lnTo>
                    <a:pt x="7" y="23"/>
                  </a:lnTo>
                  <a:lnTo>
                    <a:pt x="15" y="23"/>
                  </a:lnTo>
                  <a:lnTo>
                    <a:pt x="22" y="31"/>
                  </a:lnTo>
                  <a:lnTo>
                    <a:pt x="30" y="31"/>
                  </a:lnTo>
                  <a:lnTo>
                    <a:pt x="30" y="23"/>
                  </a:lnTo>
                  <a:lnTo>
                    <a:pt x="3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2" name="Freeform 35"/>
            <p:cNvSpPr>
              <a:spLocks/>
            </p:cNvSpPr>
            <p:nvPr/>
          </p:nvSpPr>
          <p:spPr bwMode="auto">
            <a:xfrm>
              <a:off x="2233" y="2816"/>
              <a:ext cx="30" cy="15"/>
            </a:xfrm>
            <a:custGeom>
              <a:avLst/>
              <a:gdLst>
                <a:gd name="T0" fmla="*/ 30 w 30"/>
                <a:gd name="T1" fmla="*/ 7 h 15"/>
                <a:gd name="T2" fmla="*/ 23 w 30"/>
                <a:gd name="T3" fmla="*/ 15 h 15"/>
                <a:gd name="T4" fmla="*/ 15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5">
                  <a:moveTo>
                    <a:pt x="30" y="7"/>
                  </a:moveTo>
                  <a:lnTo>
                    <a:pt x="23" y="15"/>
                  </a:lnTo>
                  <a:lnTo>
                    <a:pt x="15" y="7"/>
                  </a:lnTo>
                  <a:lnTo>
                    <a:pt x="0" y="7"/>
                  </a:lnTo>
                  <a:lnTo>
                    <a:pt x="0" y="0"/>
                  </a:lnTo>
                  <a:lnTo>
                    <a:pt x="15" y="7"/>
                  </a:lnTo>
                  <a:lnTo>
                    <a:pt x="15" y="0"/>
                  </a:lnTo>
                  <a:lnTo>
                    <a:pt x="23" y="7"/>
                  </a:lnTo>
                  <a:lnTo>
                    <a:pt x="30"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3" name="Freeform 36"/>
            <p:cNvSpPr>
              <a:spLocks/>
            </p:cNvSpPr>
            <p:nvPr/>
          </p:nvSpPr>
          <p:spPr bwMode="auto">
            <a:xfrm>
              <a:off x="2233" y="2816"/>
              <a:ext cx="30" cy="15"/>
            </a:xfrm>
            <a:custGeom>
              <a:avLst/>
              <a:gdLst>
                <a:gd name="T0" fmla="*/ 30 w 30"/>
                <a:gd name="T1" fmla="*/ 7 h 15"/>
                <a:gd name="T2" fmla="*/ 23 w 30"/>
                <a:gd name="T3" fmla="*/ 15 h 15"/>
                <a:gd name="T4" fmla="*/ 15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30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30" y="7"/>
                  </a:moveTo>
                  <a:lnTo>
                    <a:pt x="23" y="15"/>
                  </a:lnTo>
                  <a:lnTo>
                    <a:pt x="15" y="7"/>
                  </a:lnTo>
                  <a:lnTo>
                    <a:pt x="0" y="7"/>
                  </a:lnTo>
                  <a:lnTo>
                    <a:pt x="0" y="0"/>
                  </a:lnTo>
                  <a:lnTo>
                    <a:pt x="15" y="7"/>
                  </a:lnTo>
                  <a:lnTo>
                    <a:pt x="15" y="0"/>
                  </a:lnTo>
                  <a:lnTo>
                    <a:pt x="23" y="7"/>
                  </a:lnTo>
                  <a:lnTo>
                    <a:pt x="30" y="7"/>
                  </a:lnTo>
                  <a:lnTo>
                    <a:pt x="3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4" name="Freeform 37"/>
            <p:cNvSpPr>
              <a:spLocks/>
            </p:cNvSpPr>
            <p:nvPr/>
          </p:nvSpPr>
          <p:spPr bwMode="auto">
            <a:xfrm>
              <a:off x="2112" y="2747"/>
              <a:ext cx="23" cy="23"/>
            </a:xfrm>
            <a:custGeom>
              <a:avLst/>
              <a:gdLst>
                <a:gd name="T0" fmla="*/ 23 w 23"/>
                <a:gd name="T1" fmla="*/ 8 h 23"/>
                <a:gd name="T2" fmla="*/ 23 w 23"/>
                <a:gd name="T3" fmla="*/ 15 h 23"/>
                <a:gd name="T4" fmla="*/ 15 w 23"/>
                <a:gd name="T5" fmla="*/ 23 h 23"/>
                <a:gd name="T6" fmla="*/ 7 w 23"/>
                <a:gd name="T7" fmla="*/ 23 h 23"/>
                <a:gd name="T8" fmla="*/ 0 w 23"/>
                <a:gd name="T9" fmla="*/ 15 h 23"/>
                <a:gd name="T10" fmla="*/ 0 w 23"/>
                <a:gd name="T11" fmla="*/ 8 h 23"/>
                <a:gd name="T12" fmla="*/ 7 w 23"/>
                <a:gd name="T13" fmla="*/ 0 h 23"/>
                <a:gd name="T14" fmla="*/ 23 w 23"/>
                <a:gd name="T15" fmla="*/ 0 h 23"/>
                <a:gd name="T16" fmla="*/ 23 w 23"/>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8"/>
                  </a:moveTo>
                  <a:lnTo>
                    <a:pt x="23" y="15"/>
                  </a:lnTo>
                  <a:lnTo>
                    <a:pt x="15" y="23"/>
                  </a:lnTo>
                  <a:lnTo>
                    <a:pt x="7" y="23"/>
                  </a:lnTo>
                  <a:lnTo>
                    <a:pt x="0" y="15"/>
                  </a:lnTo>
                  <a:lnTo>
                    <a:pt x="0" y="8"/>
                  </a:lnTo>
                  <a:lnTo>
                    <a:pt x="7" y="0"/>
                  </a:lnTo>
                  <a:lnTo>
                    <a:pt x="23" y="0"/>
                  </a:lnTo>
                  <a:lnTo>
                    <a:pt x="23"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5" name="Freeform 38"/>
            <p:cNvSpPr>
              <a:spLocks/>
            </p:cNvSpPr>
            <p:nvPr/>
          </p:nvSpPr>
          <p:spPr bwMode="auto">
            <a:xfrm>
              <a:off x="2112" y="2747"/>
              <a:ext cx="23" cy="23"/>
            </a:xfrm>
            <a:custGeom>
              <a:avLst/>
              <a:gdLst>
                <a:gd name="T0" fmla="*/ 23 w 23"/>
                <a:gd name="T1" fmla="*/ 8 h 23"/>
                <a:gd name="T2" fmla="*/ 23 w 23"/>
                <a:gd name="T3" fmla="*/ 15 h 23"/>
                <a:gd name="T4" fmla="*/ 15 w 23"/>
                <a:gd name="T5" fmla="*/ 23 h 23"/>
                <a:gd name="T6" fmla="*/ 7 w 23"/>
                <a:gd name="T7" fmla="*/ 23 h 23"/>
                <a:gd name="T8" fmla="*/ 0 w 23"/>
                <a:gd name="T9" fmla="*/ 15 h 23"/>
                <a:gd name="T10" fmla="*/ 0 w 23"/>
                <a:gd name="T11" fmla="*/ 8 h 23"/>
                <a:gd name="T12" fmla="*/ 7 w 23"/>
                <a:gd name="T13" fmla="*/ 0 h 23"/>
                <a:gd name="T14" fmla="*/ 23 w 23"/>
                <a:gd name="T15" fmla="*/ 0 h 23"/>
                <a:gd name="T16" fmla="*/ 23 w 23"/>
                <a:gd name="T17" fmla="*/ 8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8"/>
                  </a:moveTo>
                  <a:lnTo>
                    <a:pt x="23" y="15"/>
                  </a:lnTo>
                  <a:lnTo>
                    <a:pt x="15" y="23"/>
                  </a:lnTo>
                  <a:lnTo>
                    <a:pt x="7" y="23"/>
                  </a:lnTo>
                  <a:lnTo>
                    <a:pt x="0" y="15"/>
                  </a:lnTo>
                  <a:lnTo>
                    <a:pt x="0" y="8"/>
                  </a:lnTo>
                  <a:lnTo>
                    <a:pt x="7" y="0"/>
                  </a:lnTo>
                  <a:lnTo>
                    <a:pt x="23" y="0"/>
                  </a:lnTo>
                  <a:lnTo>
                    <a:pt x="23" y="8"/>
                  </a:lnTo>
                  <a:lnTo>
                    <a:pt x="23"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6" name="Freeform 39"/>
            <p:cNvSpPr>
              <a:spLocks/>
            </p:cNvSpPr>
            <p:nvPr/>
          </p:nvSpPr>
          <p:spPr bwMode="auto">
            <a:xfrm>
              <a:off x="2089" y="2755"/>
              <a:ext cx="15" cy="23"/>
            </a:xfrm>
            <a:custGeom>
              <a:avLst/>
              <a:gdLst>
                <a:gd name="T0" fmla="*/ 15 w 15"/>
                <a:gd name="T1" fmla="*/ 7 h 23"/>
                <a:gd name="T2" fmla="*/ 8 w 15"/>
                <a:gd name="T3" fmla="*/ 0 h 23"/>
                <a:gd name="T4" fmla="*/ 8 w 15"/>
                <a:gd name="T5" fmla="*/ 15 h 23"/>
                <a:gd name="T6" fmla="*/ 0 w 15"/>
                <a:gd name="T7" fmla="*/ 15 h 23"/>
                <a:gd name="T8" fmla="*/ 8 w 15"/>
                <a:gd name="T9" fmla="*/ 23 h 23"/>
                <a:gd name="T10" fmla="*/ 8 w 15"/>
                <a:gd name="T11" fmla="*/ 15 h 23"/>
                <a:gd name="T12" fmla="*/ 15 w 15"/>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5" y="7"/>
                  </a:moveTo>
                  <a:lnTo>
                    <a:pt x="8" y="0"/>
                  </a:lnTo>
                  <a:lnTo>
                    <a:pt x="8" y="15"/>
                  </a:lnTo>
                  <a:lnTo>
                    <a:pt x="0" y="15"/>
                  </a:lnTo>
                  <a:lnTo>
                    <a:pt x="8" y="23"/>
                  </a:lnTo>
                  <a:lnTo>
                    <a:pt x="8" y="15"/>
                  </a:lnTo>
                  <a:lnTo>
                    <a:pt x="15"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7" name="Freeform 40"/>
            <p:cNvSpPr>
              <a:spLocks/>
            </p:cNvSpPr>
            <p:nvPr/>
          </p:nvSpPr>
          <p:spPr bwMode="auto">
            <a:xfrm>
              <a:off x="2089" y="2755"/>
              <a:ext cx="15" cy="23"/>
            </a:xfrm>
            <a:custGeom>
              <a:avLst/>
              <a:gdLst>
                <a:gd name="T0" fmla="*/ 15 w 15"/>
                <a:gd name="T1" fmla="*/ 7 h 23"/>
                <a:gd name="T2" fmla="*/ 8 w 15"/>
                <a:gd name="T3" fmla="*/ 0 h 23"/>
                <a:gd name="T4" fmla="*/ 8 w 15"/>
                <a:gd name="T5" fmla="*/ 15 h 23"/>
                <a:gd name="T6" fmla="*/ 0 w 15"/>
                <a:gd name="T7" fmla="*/ 15 h 23"/>
                <a:gd name="T8" fmla="*/ 8 w 15"/>
                <a:gd name="T9" fmla="*/ 23 h 23"/>
                <a:gd name="T10" fmla="*/ 8 w 15"/>
                <a:gd name="T11" fmla="*/ 15 h 23"/>
                <a:gd name="T12" fmla="*/ 15 w 15"/>
                <a:gd name="T13" fmla="*/ 7 h 23"/>
                <a:gd name="T14" fmla="*/ 15 w 15"/>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3">
                  <a:moveTo>
                    <a:pt x="15" y="7"/>
                  </a:moveTo>
                  <a:lnTo>
                    <a:pt x="8" y="0"/>
                  </a:lnTo>
                  <a:lnTo>
                    <a:pt x="8" y="15"/>
                  </a:lnTo>
                  <a:lnTo>
                    <a:pt x="0" y="15"/>
                  </a:lnTo>
                  <a:lnTo>
                    <a:pt x="8" y="23"/>
                  </a:lnTo>
                  <a:lnTo>
                    <a:pt x="8" y="15"/>
                  </a:lnTo>
                  <a:lnTo>
                    <a:pt x="15" y="7"/>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8" name="Freeform 41"/>
            <p:cNvSpPr>
              <a:spLocks/>
            </p:cNvSpPr>
            <p:nvPr/>
          </p:nvSpPr>
          <p:spPr bwMode="auto">
            <a:xfrm>
              <a:off x="2263" y="2861"/>
              <a:ext cx="8" cy="8"/>
            </a:xfrm>
            <a:custGeom>
              <a:avLst/>
              <a:gdLst>
                <a:gd name="T0" fmla="*/ 8 w 8"/>
                <a:gd name="T1" fmla="*/ 8 h 8"/>
                <a:gd name="T2" fmla="*/ 0 w 8"/>
                <a:gd name="T3" fmla="*/ 8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8"/>
                  </a:lnTo>
                  <a:lnTo>
                    <a:pt x="8"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9" name="Freeform 42"/>
            <p:cNvSpPr>
              <a:spLocks/>
            </p:cNvSpPr>
            <p:nvPr/>
          </p:nvSpPr>
          <p:spPr bwMode="auto">
            <a:xfrm>
              <a:off x="2263" y="2861"/>
              <a:ext cx="8" cy="15"/>
            </a:xfrm>
            <a:custGeom>
              <a:avLst/>
              <a:gdLst>
                <a:gd name="T0" fmla="*/ 8 w 8"/>
                <a:gd name="T1" fmla="*/ 8 h 15"/>
                <a:gd name="T2" fmla="*/ 0 w 8"/>
                <a:gd name="T3" fmla="*/ 8 h 15"/>
                <a:gd name="T4" fmla="*/ 8 w 8"/>
                <a:gd name="T5" fmla="*/ 0 h 15"/>
                <a:gd name="T6" fmla="*/ 8 w 8"/>
                <a:gd name="T7" fmla="*/ 8 h 15"/>
                <a:gd name="T8" fmla="*/ 8 w 8"/>
                <a:gd name="T9" fmla="*/ 15 h 15"/>
              </a:gdLst>
              <a:ahLst/>
              <a:cxnLst>
                <a:cxn ang="0">
                  <a:pos x="T0" y="T1"/>
                </a:cxn>
                <a:cxn ang="0">
                  <a:pos x="T2" y="T3"/>
                </a:cxn>
                <a:cxn ang="0">
                  <a:pos x="T4" y="T5"/>
                </a:cxn>
                <a:cxn ang="0">
                  <a:pos x="T6" y="T7"/>
                </a:cxn>
                <a:cxn ang="0">
                  <a:pos x="T8" y="T9"/>
                </a:cxn>
              </a:cxnLst>
              <a:rect l="0" t="0" r="r" b="b"/>
              <a:pathLst>
                <a:path w="8" h="15">
                  <a:moveTo>
                    <a:pt x="8" y="8"/>
                  </a:moveTo>
                  <a:lnTo>
                    <a:pt x="0" y="8"/>
                  </a:lnTo>
                  <a:lnTo>
                    <a:pt x="8"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0" name="Freeform 43"/>
            <p:cNvSpPr>
              <a:spLocks/>
            </p:cNvSpPr>
            <p:nvPr/>
          </p:nvSpPr>
          <p:spPr bwMode="auto">
            <a:xfrm>
              <a:off x="2248" y="2838"/>
              <a:ext cx="8" cy="15"/>
            </a:xfrm>
            <a:custGeom>
              <a:avLst/>
              <a:gdLst>
                <a:gd name="T0" fmla="*/ 8 w 8"/>
                <a:gd name="T1" fmla="*/ 8 h 15"/>
                <a:gd name="T2" fmla="*/ 0 w 8"/>
                <a:gd name="T3" fmla="*/ 15 h 15"/>
                <a:gd name="T4" fmla="*/ 0 w 8"/>
                <a:gd name="T5" fmla="*/ 0 h 15"/>
                <a:gd name="T6" fmla="*/ 8 w 8"/>
                <a:gd name="T7" fmla="*/ 0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lnTo>
                    <a:pt x="0" y="15"/>
                  </a:lnTo>
                  <a:lnTo>
                    <a:pt x="0" y="0"/>
                  </a:lnTo>
                  <a:lnTo>
                    <a:pt x="8"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1" name="Freeform 44"/>
            <p:cNvSpPr>
              <a:spLocks/>
            </p:cNvSpPr>
            <p:nvPr/>
          </p:nvSpPr>
          <p:spPr bwMode="auto">
            <a:xfrm>
              <a:off x="2248" y="2838"/>
              <a:ext cx="8" cy="15"/>
            </a:xfrm>
            <a:custGeom>
              <a:avLst/>
              <a:gdLst>
                <a:gd name="T0" fmla="*/ 8 w 8"/>
                <a:gd name="T1" fmla="*/ 8 h 15"/>
                <a:gd name="T2" fmla="*/ 0 w 8"/>
                <a:gd name="T3" fmla="*/ 15 h 15"/>
                <a:gd name="T4" fmla="*/ 0 w 8"/>
                <a:gd name="T5" fmla="*/ 0 h 15"/>
                <a:gd name="T6" fmla="*/ 8 w 8"/>
                <a:gd name="T7" fmla="*/ 0 h 15"/>
                <a:gd name="T8" fmla="*/ 8 w 8"/>
                <a:gd name="T9" fmla="*/ 8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8"/>
                  </a:moveTo>
                  <a:lnTo>
                    <a:pt x="0" y="15"/>
                  </a:lnTo>
                  <a:lnTo>
                    <a:pt x="0" y="0"/>
                  </a:lnTo>
                  <a:lnTo>
                    <a:pt x="8"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2" name="Freeform 45"/>
            <p:cNvSpPr>
              <a:spLocks/>
            </p:cNvSpPr>
            <p:nvPr/>
          </p:nvSpPr>
          <p:spPr bwMode="auto">
            <a:xfrm>
              <a:off x="1930" y="1398"/>
              <a:ext cx="303" cy="485"/>
            </a:xfrm>
            <a:custGeom>
              <a:avLst/>
              <a:gdLst>
                <a:gd name="T0" fmla="*/ 303 w 303"/>
                <a:gd name="T1" fmla="*/ 326 h 485"/>
                <a:gd name="T2" fmla="*/ 288 w 303"/>
                <a:gd name="T3" fmla="*/ 311 h 485"/>
                <a:gd name="T4" fmla="*/ 280 w 303"/>
                <a:gd name="T5" fmla="*/ 319 h 485"/>
                <a:gd name="T6" fmla="*/ 250 w 303"/>
                <a:gd name="T7" fmla="*/ 311 h 485"/>
                <a:gd name="T8" fmla="*/ 220 w 303"/>
                <a:gd name="T9" fmla="*/ 326 h 485"/>
                <a:gd name="T10" fmla="*/ 212 w 303"/>
                <a:gd name="T11" fmla="*/ 296 h 485"/>
                <a:gd name="T12" fmla="*/ 197 w 303"/>
                <a:gd name="T13" fmla="*/ 288 h 485"/>
                <a:gd name="T14" fmla="*/ 189 w 303"/>
                <a:gd name="T15" fmla="*/ 235 h 485"/>
                <a:gd name="T16" fmla="*/ 167 w 303"/>
                <a:gd name="T17" fmla="*/ 243 h 485"/>
                <a:gd name="T18" fmla="*/ 159 w 303"/>
                <a:gd name="T19" fmla="*/ 235 h 485"/>
                <a:gd name="T20" fmla="*/ 182 w 303"/>
                <a:gd name="T21" fmla="*/ 167 h 485"/>
                <a:gd name="T22" fmla="*/ 159 w 303"/>
                <a:gd name="T23" fmla="*/ 159 h 485"/>
                <a:gd name="T24" fmla="*/ 144 w 303"/>
                <a:gd name="T25" fmla="*/ 122 h 485"/>
                <a:gd name="T26" fmla="*/ 129 w 303"/>
                <a:gd name="T27" fmla="*/ 106 h 485"/>
                <a:gd name="T28" fmla="*/ 136 w 303"/>
                <a:gd name="T29" fmla="*/ 91 h 485"/>
                <a:gd name="T30" fmla="*/ 121 w 303"/>
                <a:gd name="T31" fmla="*/ 76 h 485"/>
                <a:gd name="T32" fmla="*/ 136 w 303"/>
                <a:gd name="T33" fmla="*/ 15 h 485"/>
                <a:gd name="T34" fmla="*/ 99 w 303"/>
                <a:gd name="T35" fmla="*/ 0 h 485"/>
                <a:gd name="T36" fmla="*/ 61 w 303"/>
                <a:gd name="T37" fmla="*/ 167 h 485"/>
                <a:gd name="T38" fmla="*/ 61 w 303"/>
                <a:gd name="T39" fmla="*/ 190 h 485"/>
                <a:gd name="T40" fmla="*/ 76 w 303"/>
                <a:gd name="T41" fmla="*/ 213 h 485"/>
                <a:gd name="T42" fmla="*/ 23 w 303"/>
                <a:gd name="T43" fmla="*/ 281 h 485"/>
                <a:gd name="T44" fmla="*/ 38 w 303"/>
                <a:gd name="T45" fmla="*/ 296 h 485"/>
                <a:gd name="T46" fmla="*/ 0 w 303"/>
                <a:gd name="T47" fmla="*/ 432 h 485"/>
                <a:gd name="T48" fmla="*/ 136 w 303"/>
                <a:gd name="T49" fmla="*/ 463 h 485"/>
                <a:gd name="T50" fmla="*/ 273 w 303"/>
                <a:gd name="T51" fmla="*/ 485 h 485"/>
                <a:gd name="T52" fmla="*/ 303 w 303"/>
                <a:gd name="T53" fmla="*/ 32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485">
                  <a:moveTo>
                    <a:pt x="303" y="326"/>
                  </a:moveTo>
                  <a:lnTo>
                    <a:pt x="288" y="311"/>
                  </a:lnTo>
                  <a:lnTo>
                    <a:pt x="280" y="319"/>
                  </a:lnTo>
                  <a:lnTo>
                    <a:pt x="250" y="311"/>
                  </a:lnTo>
                  <a:lnTo>
                    <a:pt x="220" y="326"/>
                  </a:lnTo>
                  <a:lnTo>
                    <a:pt x="212" y="296"/>
                  </a:lnTo>
                  <a:lnTo>
                    <a:pt x="197" y="288"/>
                  </a:lnTo>
                  <a:lnTo>
                    <a:pt x="189" y="235"/>
                  </a:lnTo>
                  <a:lnTo>
                    <a:pt x="167" y="243"/>
                  </a:lnTo>
                  <a:lnTo>
                    <a:pt x="159" y="235"/>
                  </a:lnTo>
                  <a:lnTo>
                    <a:pt x="182" y="167"/>
                  </a:lnTo>
                  <a:lnTo>
                    <a:pt x="159" y="159"/>
                  </a:lnTo>
                  <a:lnTo>
                    <a:pt x="144" y="122"/>
                  </a:lnTo>
                  <a:lnTo>
                    <a:pt x="129" y="106"/>
                  </a:lnTo>
                  <a:lnTo>
                    <a:pt x="136" y="91"/>
                  </a:lnTo>
                  <a:lnTo>
                    <a:pt x="121" y="76"/>
                  </a:lnTo>
                  <a:lnTo>
                    <a:pt x="136" y="15"/>
                  </a:lnTo>
                  <a:lnTo>
                    <a:pt x="99" y="0"/>
                  </a:lnTo>
                  <a:lnTo>
                    <a:pt x="61" y="167"/>
                  </a:lnTo>
                  <a:lnTo>
                    <a:pt x="61" y="190"/>
                  </a:lnTo>
                  <a:lnTo>
                    <a:pt x="76" y="213"/>
                  </a:lnTo>
                  <a:lnTo>
                    <a:pt x="23" y="281"/>
                  </a:lnTo>
                  <a:lnTo>
                    <a:pt x="38" y="296"/>
                  </a:lnTo>
                  <a:lnTo>
                    <a:pt x="0" y="432"/>
                  </a:lnTo>
                  <a:lnTo>
                    <a:pt x="136" y="463"/>
                  </a:lnTo>
                  <a:lnTo>
                    <a:pt x="273" y="485"/>
                  </a:lnTo>
                  <a:lnTo>
                    <a:pt x="303" y="32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3" name="Freeform 46"/>
            <p:cNvSpPr>
              <a:spLocks/>
            </p:cNvSpPr>
            <p:nvPr/>
          </p:nvSpPr>
          <p:spPr bwMode="auto">
            <a:xfrm>
              <a:off x="1930" y="1398"/>
              <a:ext cx="303" cy="485"/>
            </a:xfrm>
            <a:custGeom>
              <a:avLst/>
              <a:gdLst>
                <a:gd name="T0" fmla="*/ 303 w 303"/>
                <a:gd name="T1" fmla="*/ 326 h 485"/>
                <a:gd name="T2" fmla="*/ 288 w 303"/>
                <a:gd name="T3" fmla="*/ 311 h 485"/>
                <a:gd name="T4" fmla="*/ 280 w 303"/>
                <a:gd name="T5" fmla="*/ 319 h 485"/>
                <a:gd name="T6" fmla="*/ 250 w 303"/>
                <a:gd name="T7" fmla="*/ 311 h 485"/>
                <a:gd name="T8" fmla="*/ 220 w 303"/>
                <a:gd name="T9" fmla="*/ 326 h 485"/>
                <a:gd name="T10" fmla="*/ 212 w 303"/>
                <a:gd name="T11" fmla="*/ 296 h 485"/>
                <a:gd name="T12" fmla="*/ 197 w 303"/>
                <a:gd name="T13" fmla="*/ 288 h 485"/>
                <a:gd name="T14" fmla="*/ 189 w 303"/>
                <a:gd name="T15" fmla="*/ 235 h 485"/>
                <a:gd name="T16" fmla="*/ 167 w 303"/>
                <a:gd name="T17" fmla="*/ 243 h 485"/>
                <a:gd name="T18" fmla="*/ 159 w 303"/>
                <a:gd name="T19" fmla="*/ 235 h 485"/>
                <a:gd name="T20" fmla="*/ 182 w 303"/>
                <a:gd name="T21" fmla="*/ 167 h 485"/>
                <a:gd name="T22" fmla="*/ 159 w 303"/>
                <a:gd name="T23" fmla="*/ 159 h 485"/>
                <a:gd name="T24" fmla="*/ 144 w 303"/>
                <a:gd name="T25" fmla="*/ 122 h 485"/>
                <a:gd name="T26" fmla="*/ 129 w 303"/>
                <a:gd name="T27" fmla="*/ 106 h 485"/>
                <a:gd name="T28" fmla="*/ 136 w 303"/>
                <a:gd name="T29" fmla="*/ 91 h 485"/>
                <a:gd name="T30" fmla="*/ 121 w 303"/>
                <a:gd name="T31" fmla="*/ 76 h 485"/>
                <a:gd name="T32" fmla="*/ 136 w 303"/>
                <a:gd name="T33" fmla="*/ 15 h 485"/>
                <a:gd name="T34" fmla="*/ 99 w 303"/>
                <a:gd name="T35" fmla="*/ 0 h 485"/>
                <a:gd name="T36" fmla="*/ 61 w 303"/>
                <a:gd name="T37" fmla="*/ 167 h 485"/>
                <a:gd name="T38" fmla="*/ 61 w 303"/>
                <a:gd name="T39" fmla="*/ 190 h 485"/>
                <a:gd name="T40" fmla="*/ 76 w 303"/>
                <a:gd name="T41" fmla="*/ 213 h 485"/>
                <a:gd name="T42" fmla="*/ 23 w 303"/>
                <a:gd name="T43" fmla="*/ 281 h 485"/>
                <a:gd name="T44" fmla="*/ 38 w 303"/>
                <a:gd name="T45" fmla="*/ 296 h 485"/>
                <a:gd name="T46" fmla="*/ 0 w 303"/>
                <a:gd name="T47" fmla="*/ 432 h 485"/>
                <a:gd name="T48" fmla="*/ 136 w 303"/>
                <a:gd name="T49" fmla="*/ 463 h 485"/>
                <a:gd name="T50" fmla="*/ 273 w 303"/>
                <a:gd name="T51" fmla="*/ 485 h 485"/>
                <a:gd name="T52" fmla="*/ 303 w 303"/>
                <a:gd name="T53" fmla="*/ 326 h 485"/>
                <a:gd name="T54" fmla="*/ 303 w 303"/>
                <a:gd name="T55" fmla="*/ 334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485">
                  <a:moveTo>
                    <a:pt x="303" y="326"/>
                  </a:moveTo>
                  <a:lnTo>
                    <a:pt x="288" y="311"/>
                  </a:lnTo>
                  <a:lnTo>
                    <a:pt x="280" y="319"/>
                  </a:lnTo>
                  <a:lnTo>
                    <a:pt x="250" y="311"/>
                  </a:lnTo>
                  <a:lnTo>
                    <a:pt x="220" y="326"/>
                  </a:lnTo>
                  <a:lnTo>
                    <a:pt x="212" y="296"/>
                  </a:lnTo>
                  <a:lnTo>
                    <a:pt x="197" y="288"/>
                  </a:lnTo>
                  <a:lnTo>
                    <a:pt x="189" y="235"/>
                  </a:lnTo>
                  <a:lnTo>
                    <a:pt x="167" y="243"/>
                  </a:lnTo>
                  <a:lnTo>
                    <a:pt x="159" y="235"/>
                  </a:lnTo>
                  <a:lnTo>
                    <a:pt x="182" y="167"/>
                  </a:lnTo>
                  <a:lnTo>
                    <a:pt x="159" y="159"/>
                  </a:lnTo>
                  <a:lnTo>
                    <a:pt x="144" y="122"/>
                  </a:lnTo>
                  <a:lnTo>
                    <a:pt x="129" y="106"/>
                  </a:lnTo>
                  <a:lnTo>
                    <a:pt x="136" y="91"/>
                  </a:lnTo>
                  <a:lnTo>
                    <a:pt x="121" y="76"/>
                  </a:lnTo>
                  <a:lnTo>
                    <a:pt x="136" y="15"/>
                  </a:lnTo>
                  <a:lnTo>
                    <a:pt x="99" y="0"/>
                  </a:lnTo>
                  <a:lnTo>
                    <a:pt x="61" y="167"/>
                  </a:lnTo>
                  <a:lnTo>
                    <a:pt x="61" y="190"/>
                  </a:lnTo>
                  <a:lnTo>
                    <a:pt x="76" y="213"/>
                  </a:lnTo>
                  <a:lnTo>
                    <a:pt x="23" y="281"/>
                  </a:lnTo>
                  <a:lnTo>
                    <a:pt x="38" y="296"/>
                  </a:lnTo>
                  <a:lnTo>
                    <a:pt x="0" y="432"/>
                  </a:lnTo>
                  <a:lnTo>
                    <a:pt x="136" y="463"/>
                  </a:lnTo>
                  <a:lnTo>
                    <a:pt x="273" y="485"/>
                  </a:lnTo>
                  <a:lnTo>
                    <a:pt x="303" y="326"/>
                  </a:lnTo>
                  <a:lnTo>
                    <a:pt x="303" y="3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4" name="Freeform 47"/>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8 h 356"/>
                <a:gd name="T8" fmla="*/ 53 w 197"/>
                <a:gd name="T9" fmla="*/ 30 h 356"/>
                <a:gd name="T10" fmla="*/ 53 w 197"/>
                <a:gd name="T11" fmla="*/ 53 h 356"/>
                <a:gd name="T12" fmla="*/ 45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5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7" h="356">
                  <a:moveTo>
                    <a:pt x="189" y="212"/>
                  </a:moveTo>
                  <a:lnTo>
                    <a:pt x="182" y="45"/>
                  </a:lnTo>
                  <a:lnTo>
                    <a:pt x="159" y="0"/>
                  </a:lnTo>
                  <a:lnTo>
                    <a:pt x="30" y="8"/>
                  </a:lnTo>
                  <a:lnTo>
                    <a:pt x="53" y="30"/>
                  </a:lnTo>
                  <a:lnTo>
                    <a:pt x="53" y="53"/>
                  </a:lnTo>
                  <a:lnTo>
                    <a:pt x="45" y="68"/>
                  </a:lnTo>
                  <a:lnTo>
                    <a:pt x="15" y="76"/>
                  </a:lnTo>
                  <a:lnTo>
                    <a:pt x="23" y="106"/>
                  </a:lnTo>
                  <a:lnTo>
                    <a:pt x="0" y="144"/>
                  </a:lnTo>
                  <a:lnTo>
                    <a:pt x="8" y="182"/>
                  </a:lnTo>
                  <a:lnTo>
                    <a:pt x="38" y="212"/>
                  </a:lnTo>
                  <a:lnTo>
                    <a:pt x="45"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5" name="Freeform 48"/>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8 h 356"/>
                <a:gd name="T8" fmla="*/ 53 w 197"/>
                <a:gd name="T9" fmla="*/ 30 h 356"/>
                <a:gd name="T10" fmla="*/ 53 w 197"/>
                <a:gd name="T11" fmla="*/ 53 h 356"/>
                <a:gd name="T12" fmla="*/ 45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5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 name="T50" fmla="*/ 189 w 197"/>
                <a:gd name="T51"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356">
                  <a:moveTo>
                    <a:pt x="189" y="212"/>
                  </a:moveTo>
                  <a:lnTo>
                    <a:pt x="182" y="45"/>
                  </a:lnTo>
                  <a:lnTo>
                    <a:pt x="159" y="0"/>
                  </a:lnTo>
                  <a:lnTo>
                    <a:pt x="30" y="8"/>
                  </a:lnTo>
                  <a:lnTo>
                    <a:pt x="53" y="30"/>
                  </a:lnTo>
                  <a:lnTo>
                    <a:pt x="53" y="53"/>
                  </a:lnTo>
                  <a:lnTo>
                    <a:pt x="45" y="68"/>
                  </a:lnTo>
                  <a:lnTo>
                    <a:pt x="15" y="76"/>
                  </a:lnTo>
                  <a:lnTo>
                    <a:pt x="23" y="106"/>
                  </a:lnTo>
                  <a:lnTo>
                    <a:pt x="0" y="144"/>
                  </a:lnTo>
                  <a:lnTo>
                    <a:pt x="8" y="182"/>
                  </a:lnTo>
                  <a:lnTo>
                    <a:pt x="38" y="212"/>
                  </a:lnTo>
                  <a:lnTo>
                    <a:pt x="45"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6" name="Freeform 49"/>
            <p:cNvSpPr>
              <a:spLocks/>
            </p:cNvSpPr>
            <p:nvPr/>
          </p:nvSpPr>
          <p:spPr bwMode="auto">
            <a:xfrm>
              <a:off x="3300" y="1929"/>
              <a:ext cx="151" cy="257"/>
            </a:xfrm>
            <a:custGeom>
              <a:avLst/>
              <a:gdLst>
                <a:gd name="T0" fmla="*/ 151 w 151"/>
                <a:gd name="T1" fmla="*/ 182 h 257"/>
                <a:gd name="T2" fmla="*/ 121 w 151"/>
                <a:gd name="T3" fmla="*/ 189 h 257"/>
                <a:gd name="T4" fmla="*/ 121 w 151"/>
                <a:gd name="T5" fmla="*/ 197 h 257"/>
                <a:gd name="T6" fmla="*/ 98 w 151"/>
                <a:gd name="T7" fmla="*/ 242 h 257"/>
                <a:gd name="T8" fmla="*/ 83 w 151"/>
                <a:gd name="T9" fmla="*/ 227 h 257"/>
                <a:gd name="T10" fmla="*/ 68 w 151"/>
                <a:gd name="T11" fmla="*/ 250 h 257"/>
                <a:gd name="T12" fmla="*/ 61 w 151"/>
                <a:gd name="T13" fmla="*/ 242 h 257"/>
                <a:gd name="T14" fmla="*/ 46 w 151"/>
                <a:gd name="T15" fmla="*/ 257 h 257"/>
                <a:gd name="T16" fmla="*/ 23 w 151"/>
                <a:gd name="T17" fmla="*/ 242 h 257"/>
                <a:gd name="T18" fmla="*/ 23 w 151"/>
                <a:gd name="T19" fmla="*/ 257 h 257"/>
                <a:gd name="T20" fmla="*/ 8 w 151"/>
                <a:gd name="T21" fmla="*/ 250 h 257"/>
                <a:gd name="T22" fmla="*/ 0 w 151"/>
                <a:gd name="T23" fmla="*/ 257 h 257"/>
                <a:gd name="T24" fmla="*/ 0 w 151"/>
                <a:gd name="T25" fmla="*/ 227 h 257"/>
                <a:gd name="T26" fmla="*/ 23 w 151"/>
                <a:gd name="T27" fmla="*/ 197 h 257"/>
                <a:gd name="T28" fmla="*/ 15 w 151"/>
                <a:gd name="T29" fmla="*/ 174 h 257"/>
                <a:gd name="T30" fmla="*/ 8 w 151"/>
                <a:gd name="T31" fmla="*/ 7 h 257"/>
                <a:gd name="T32" fmla="*/ 15 w 151"/>
                <a:gd name="T33" fmla="*/ 15 h 257"/>
                <a:gd name="T34" fmla="*/ 38 w 151"/>
                <a:gd name="T35" fmla="*/ 7 h 257"/>
                <a:gd name="T36" fmla="*/ 129 w 151"/>
                <a:gd name="T37" fmla="*/ 0 h 257"/>
                <a:gd name="T38" fmla="*/ 151 w 151"/>
                <a:gd name="T39" fmla="*/ 159 h 257"/>
                <a:gd name="T40" fmla="*/ 151 w 151"/>
                <a:gd name="T41" fmla="*/ 18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57">
                  <a:moveTo>
                    <a:pt x="151" y="182"/>
                  </a:moveTo>
                  <a:lnTo>
                    <a:pt x="121" y="189"/>
                  </a:lnTo>
                  <a:lnTo>
                    <a:pt x="121" y="197"/>
                  </a:lnTo>
                  <a:lnTo>
                    <a:pt x="98" y="242"/>
                  </a:lnTo>
                  <a:lnTo>
                    <a:pt x="83" y="227"/>
                  </a:lnTo>
                  <a:lnTo>
                    <a:pt x="68" y="250"/>
                  </a:lnTo>
                  <a:lnTo>
                    <a:pt x="61" y="242"/>
                  </a:lnTo>
                  <a:lnTo>
                    <a:pt x="46" y="257"/>
                  </a:lnTo>
                  <a:lnTo>
                    <a:pt x="23" y="242"/>
                  </a:lnTo>
                  <a:lnTo>
                    <a:pt x="23" y="257"/>
                  </a:lnTo>
                  <a:lnTo>
                    <a:pt x="8" y="250"/>
                  </a:lnTo>
                  <a:lnTo>
                    <a:pt x="0" y="257"/>
                  </a:lnTo>
                  <a:lnTo>
                    <a:pt x="0" y="227"/>
                  </a:lnTo>
                  <a:lnTo>
                    <a:pt x="23" y="197"/>
                  </a:lnTo>
                  <a:lnTo>
                    <a:pt x="15" y="174"/>
                  </a:lnTo>
                  <a:lnTo>
                    <a:pt x="8" y="7"/>
                  </a:lnTo>
                  <a:lnTo>
                    <a:pt x="15" y="15"/>
                  </a:lnTo>
                  <a:lnTo>
                    <a:pt x="38" y="7"/>
                  </a:lnTo>
                  <a:lnTo>
                    <a:pt x="129" y="0"/>
                  </a:lnTo>
                  <a:lnTo>
                    <a:pt x="151" y="159"/>
                  </a:lnTo>
                  <a:lnTo>
                    <a:pt x="151" y="1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7" name="Freeform 50"/>
            <p:cNvSpPr>
              <a:spLocks/>
            </p:cNvSpPr>
            <p:nvPr/>
          </p:nvSpPr>
          <p:spPr bwMode="auto">
            <a:xfrm>
              <a:off x="3300" y="1929"/>
              <a:ext cx="151" cy="257"/>
            </a:xfrm>
            <a:custGeom>
              <a:avLst/>
              <a:gdLst>
                <a:gd name="T0" fmla="*/ 151 w 151"/>
                <a:gd name="T1" fmla="*/ 182 h 257"/>
                <a:gd name="T2" fmla="*/ 121 w 151"/>
                <a:gd name="T3" fmla="*/ 189 h 257"/>
                <a:gd name="T4" fmla="*/ 121 w 151"/>
                <a:gd name="T5" fmla="*/ 197 h 257"/>
                <a:gd name="T6" fmla="*/ 98 w 151"/>
                <a:gd name="T7" fmla="*/ 242 h 257"/>
                <a:gd name="T8" fmla="*/ 83 w 151"/>
                <a:gd name="T9" fmla="*/ 227 h 257"/>
                <a:gd name="T10" fmla="*/ 68 w 151"/>
                <a:gd name="T11" fmla="*/ 250 h 257"/>
                <a:gd name="T12" fmla="*/ 61 w 151"/>
                <a:gd name="T13" fmla="*/ 242 h 257"/>
                <a:gd name="T14" fmla="*/ 46 w 151"/>
                <a:gd name="T15" fmla="*/ 257 h 257"/>
                <a:gd name="T16" fmla="*/ 23 w 151"/>
                <a:gd name="T17" fmla="*/ 242 h 257"/>
                <a:gd name="T18" fmla="*/ 23 w 151"/>
                <a:gd name="T19" fmla="*/ 257 h 257"/>
                <a:gd name="T20" fmla="*/ 8 w 151"/>
                <a:gd name="T21" fmla="*/ 250 h 257"/>
                <a:gd name="T22" fmla="*/ 0 w 151"/>
                <a:gd name="T23" fmla="*/ 257 h 257"/>
                <a:gd name="T24" fmla="*/ 0 w 151"/>
                <a:gd name="T25" fmla="*/ 227 h 257"/>
                <a:gd name="T26" fmla="*/ 23 w 151"/>
                <a:gd name="T27" fmla="*/ 197 h 257"/>
                <a:gd name="T28" fmla="*/ 15 w 151"/>
                <a:gd name="T29" fmla="*/ 174 h 257"/>
                <a:gd name="T30" fmla="*/ 8 w 151"/>
                <a:gd name="T31" fmla="*/ 7 h 257"/>
                <a:gd name="T32" fmla="*/ 15 w 151"/>
                <a:gd name="T33" fmla="*/ 15 h 257"/>
                <a:gd name="T34" fmla="*/ 38 w 151"/>
                <a:gd name="T35" fmla="*/ 7 h 257"/>
                <a:gd name="T36" fmla="*/ 129 w 151"/>
                <a:gd name="T37" fmla="*/ 0 h 257"/>
                <a:gd name="T38" fmla="*/ 151 w 151"/>
                <a:gd name="T39" fmla="*/ 159 h 257"/>
                <a:gd name="T40" fmla="*/ 151 w 151"/>
                <a:gd name="T41" fmla="*/ 182 h 257"/>
                <a:gd name="T42" fmla="*/ 151 w 151"/>
                <a:gd name="T43" fmla="*/ 18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57">
                  <a:moveTo>
                    <a:pt x="151" y="182"/>
                  </a:moveTo>
                  <a:lnTo>
                    <a:pt x="121" y="189"/>
                  </a:lnTo>
                  <a:lnTo>
                    <a:pt x="121" y="197"/>
                  </a:lnTo>
                  <a:lnTo>
                    <a:pt x="98" y="242"/>
                  </a:lnTo>
                  <a:lnTo>
                    <a:pt x="83" y="227"/>
                  </a:lnTo>
                  <a:lnTo>
                    <a:pt x="68" y="250"/>
                  </a:lnTo>
                  <a:lnTo>
                    <a:pt x="61" y="242"/>
                  </a:lnTo>
                  <a:lnTo>
                    <a:pt x="46" y="257"/>
                  </a:lnTo>
                  <a:lnTo>
                    <a:pt x="23" y="242"/>
                  </a:lnTo>
                  <a:lnTo>
                    <a:pt x="23" y="257"/>
                  </a:lnTo>
                  <a:lnTo>
                    <a:pt x="8" y="250"/>
                  </a:lnTo>
                  <a:lnTo>
                    <a:pt x="0" y="257"/>
                  </a:lnTo>
                  <a:lnTo>
                    <a:pt x="0" y="227"/>
                  </a:lnTo>
                  <a:lnTo>
                    <a:pt x="23" y="197"/>
                  </a:lnTo>
                  <a:lnTo>
                    <a:pt x="15" y="174"/>
                  </a:lnTo>
                  <a:lnTo>
                    <a:pt x="8" y="7"/>
                  </a:lnTo>
                  <a:lnTo>
                    <a:pt x="15" y="15"/>
                  </a:lnTo>
                  <a:lnTo>
                    <a:pt x="38" y="7"/>
                  </a:lnTo>
                  <a:lnTo>
                    <a:pt x="129" y="0"/>
                  </a:lnTo>
                  <a:lnTo>
                    <a:pt x="151" y="159"/>
                  </a:lnTo>
                  <a:lnTo>
                    <a:pt x="151" y="182"/>
                  </a:lnTo>
                  <a:lnTo>
                    <a:pt x="151" y="18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8" name="Freeform 51"/>
            <p:cNvSpPr>
              <a:spLocks/>
            </p:cNvSpPr>
            <p:nvPr/>
          </p:nvSpPr>
          <p:spPr bwMode="auto">
            <a:xfrm>
              <a:off x="2876" y="1838"/>
              <a:ext cx="303" cy="197"/>
            </a:xfrm>
            <a:custGeom>
              <a:avLst/>
              <a:gdLst>
                <a:gd name="T0" fmla="*/ 303 w 303"/>
                <a:gd name="T1" fmla="*/ 83 h 197"/>
                <a:gd name="T2" fmla="*/ 280 w 303"/>
                <a:gd name="T3" fmla="*/ 61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5 w 303"/>
                <a:gd name="T33" fmla="*/ 121 h 197"/>
                <a:gd name="T34" fmla="*/ 303 w 303"/>
                <a:gd name="T35" fmla="*/ 106 h 197"/>
                <a:gd name="T36" fmla="*/ 303 w 303"/>
                <a:gd name="T37" fmla="*/ 8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97">
                  <a:moveTo>
                    <a:pt x="303" y="83"/>
                  </a:moveTo>
                  <a:lnTo>
                    <a:pt x="280" y="61"/>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5" y="121"/>
                  </a:lnTo>
                  <a:lnTo>
                    <a:pt x="303" y="106"/>
                  </a:lnTo>
                  <a:lnTo>
                    <a:pt x="303" y="8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9" name="Freeform 52"/>
            <p:cNvSpPr>
              <a:spLocks/>
            </p:cNvSpPr>
            <p:nvPr/>
          </p:nvSpPr>
          <p:spPr bwMode="auto">
            <a:xfrm>
              <a:off x="2876" y="1838"/>
              <a:ext cx="303" cy="197"/>
            </a:xfrm>
            <a:custGeom>
              <a:avLst/>
              <a:gdLst>
                <a:gd name="T0" fmla="*/ 303 w 303"/>
                <a:gd name="T1" fmla="*/ 83 h 197"/>
                <a:gd name="T2" fmla="*/ 280 w 303"/>
                <a:gd name="T3" fmla="*/ 61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5 w 303"/>
                <a:gd name="T33" fmla="*/ 121 h 197"/>
                <a:gd name="T34" fmla="*/ 303 w 303"/>
                <a:gd name="T35" fmla="*/ 106 h 197"/>
                <a:gd name="T36" fmla="*/ 303 w 303"/>
                <a:gd name="T37" fmla="*/ 83 h 197"/>
                <a:gd name="T38" fmla="*/ 303 w 303"/>
                <a:gd name="T39" fmla="*/ 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197">
                  <a:moveTo>
                    <a:pt x="303" y="83"/>
                  </a:moveTo>
                  <a:lnTo>
                    <a:pt x="280" y="61"/>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5" y="121"/>
                  </a:lnTo>
                  <a:lnTo>
                    <a:pt x="303" y="106"/>
                  </a:lnTo>
                  <a:lnTo>
                    <a:pt x="303" y="83"/>
                  </a:lnTo>
                  <a:lnTo>
                    <a:pt x="303"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4" name="Freeform 53"/>
            <p:cNvSpPr>
              <a:spLocks/>
            </p:cNvSpPr>
            <p:nvPr/>
          </p:nvSpPr>
          <p:spPr bwMode="auto">
            <a:xfrm>
              <a:off x="2604" y="2058"/>
              <a:ext cx="371" cy="197"/>
            </a:xfrm>
            <a:custGeom>
              <a:avLst/>
              <a:gdLst>
                <a:gd name="T0" fmla="*/ 371 w 371"/>
                <a:gd name="T1" fmla="*/ 197 h 197"/>
                <a:gd name="T2" fmla="*/ 0 w 371"/>
                <a:gd name="T3" fmla="*/ 189 h 197"/>
                <a:gd name="T4" fmla="*/ 15 w 371"/>
                <a:gd name="T5" fmla="*/ 0 h 197"/>
                <a:gd name="T6" fmla="*/ 333 w 371"/>
                <a:gd name="T7" fmla="*/ 7 h 197"/>
                <a:gd name="T8" fmla="*/ 356 w 371"/>
                <a:gd name="T9" fmla="*/ 15 h 197"/>
                <a:gd name="T10" fmla="*/ 356 w 371"/>
                <a:gd name="T11" fmla="*/ 22 h 197"/>
                <a:gd name="T12" fmla="*/ 348 w 371"/>
                <a:gd name="T13" fmla="*/ 38 h 197"/>
                <a:gd name="T14" fmla="*/ 371 w 371"/>
                <a:gd name="T15" fmla="*/ 60 h 197"/>
                <a:gd name="T16" fmla="*/ 371 w 371"/>
                <a:gd name="T1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197">
                  <a:moveTo>
                    <a:pt x="371" y="197"/>
                  </a:moveTo>
                  <a:lnTo>
                    <a:pt x="0" y="189"/>
                  </a:lnTo>
                  <a:lnTo>
                    <a:pt x="15" y="0"/>
                  </a:lnTo>
                  <a:lnTo>
                    <a:pt x="333" y="7"/>
                  </a:lnTo>
                  <a:lnTo>
                    <a:pt x="356" y="15"/>
                  </a:lnTo>
                  <a:lnTo>
                    <a:pt x="356" y="22"/>
                  </a:lnTo>
                  <a:lnTo>
                    <a:pt x="348" y="38"/>
                  </a:lnTo>
                  <a:lnTo>
                    <a:pt x="371" y="60"/>
                  </a:lnTo>
                  <a:lnTo>
                    <a:pt x="371"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5" name="Freeform 54"/>
            <p:cNvSpPr>
              <a:spLocks/>
            </p:cNvSpPr>
            <p:nvPr/>
          </p:nvSpPr>
          <p:spPr bwMode="auto">
            <a:xfrm>
              <a:off x="2604" y="2058"/>
              <a:ext cx="371" cy="204"/>
            </a:xfrm>
            <a:custGeom>
              <a:avLst/>
              <a:gdLst>
                <a:gd name="T0" fmla="*/ 371 w 371"/>
                <a:gd name="T1" fmla="*/ 197 h 204"/>
                <a:gd name="T2" fmla="*/ 0 w 371"/>
                <a:gd name="T3" fmla="*/ 189 h 204"/>
                <a:gd name="T4" fmla="*/ 15 w 371"/>
                <a:gd name="T5" fmla="*/ 0 h 204"/>
                <a:gd name="T6" fmla="*/ 333 w 371"/>
                <a:gd name="T7" fmla="*/ 7 h 204"/>
                <a:gd name="T8" fmla="*/ 356 w 371"/>
                <a:gd name="T9" fmla="*/ 15 h 204"/>
                <a:gd name="T10" fmla="*/ 356 w 371"/>
                <a:gd name="T11" fmla="*/ 22 h 204"/>
                <a:gd name="T12" fmla="*/ 348 w 371"/>
                <a:gd name="T13" fmla="*/ 38 h 204"/>
                <a:gd name="T14" fmla="*/ 371 w 371"/>
                <a:gd name="T15" fmla="*/ 60 h 204"/>
                <a:gd name="T16" fmla="*/ 371 w 371"/>
                <a:gd name="T17" fmla="*/ 197 h 204"/>
                <a:gd name="T18" fmla="*/ 371 w 371"/>
                <a:gd name="T1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04">
                  <a:moveTo>
                    <a:pt x="371" y="197"/>
                  </a:moveTo>
                  <a:lnTo>
                    <a:pt x="0" y="189"/>
                  </a:lnTo>
                  <a:lnTo>
                    <a:pt x="15" y="0"/>
                  </a:lnTo>
                  <a:lnTo>
                    <a:pt x="333" y="7"/>
                  </a:lnTo>
                  <a:lnTo>
                    <a:pt x="356" y="15"/>
                  </a:lnTo>
                  <a:lnTo>
                    <a:pt x="356" y="22"/>
                  </a:lnTo>
                  <a:lnTo>
                    <a:pt x="348" y="38"/>
                  </a:lnTo>
                  <a:lnTo>
                    <a:pt x="371" y="60"/>
                  </a:lnTo>
                  <a:lnTo>
                    <a:pt x="371" y="197"/>
                  </a:lnTo>
                  <a:lnTo>
                    <a:pt x="371" y="2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6" name="Freeform 55"/>
            <p:cNvSpPr>
              <a:spLocks/>
            </p:cNvSpPr>
            <p:nvPr/>
          </p:nvSpPr>
          <p:spPr bwMode="auto">
            <a:xfrm>
              <a:off x="3240" y="2088"/>
              <a:ext cx="363" cy="189"/>
            </a:xfrm>
            <a:custGeom>
              <a:avLst/>
              <a:gdLst>
                <a:gd name="T0" fmla="*/ 333 w 363"/>
                <a:gd name="T1" fmla="*/ 61 h 189"/>
                <a:gd name="T2" fmla="*/ 325 w 363"/>
                <a:gd name="T3" fmla="*/ 30 h 189"/>
                <a:gd name="T4" fmla="*/ 310 w 363"/>
                <a:gd name="T5" fmla="*/ 15 h 189"/>
                <a:gd name="T6" fmla="*/ 287 w 363"/>
                <a:gd name="T7" fmla="*/ 23 h 189"/>
                <a:gd name="T8" fmla="*/ 272 w 363"/>
                <a:gd name="T9" fmla="*/ 23 h 189"/>
                <a:gd name="T10" fmla="*/ 242 w 363"/>
                <a:gd name="T11" fmla="*/ 15 h 189"/>
                <a:gd name="T12" fmla="*/ 227 w 363"/>
                <a:gd name="T13" fmla="*/ 0 h 189"/>
                <a:gd name="T14" fmla="*/ 211 w 363"/>
                <a:gd name="T15" fmla="*/ 0 h 189"/>
                <a:gd name="T16" fmla="*/ 211 w 363"/>
                <a:gd name="T17" fmla="*/ 23 h 189"/>
                <a:gd name="T18" fmla="*/ 181 w 363"/>
                <a:gd name="T19" fmla="*/ 30 h 189"/>
                <a:gd name="T20" fmla="*/ 181 w 363"/>
                <a:gd name="T21" fmla="*/ 38 h 189"/>
                <a:gd name="T22" fmla="*/ 158 w 363"/>
                <a:gd name="T23" fmla="*/ 83 h 189"/>
                <a:gd name="T24" fmla="*/ 143 w 363"/>
                <a:gd name="T25" fmla="*/ 68 h 189"/>
                <a:gd name="T26" fmla="*/ 128 w 363"/>
                <a:gd name="T27" fmla="*/ 91 h 189"/>
                <a:gd name="T28" fmla="*/ 121 w 363"/>
                <a:gd name="T29" fmla="*/ 83 h 189"/>
                <a:gd name="T30" fmla="*/ 106 w 363"/>
                <a:gd name="T31" fmla="*/ 98 h 189"/>
                <a:gd name="T32" fmla="*/ 83 w 363"/>
                <a:gd name="T33" fmla="*/ 83 h 189"/>
                <a:gd name="T34" fmla="*/ 83 w 363"/>
                <a:gd name="T35" fmla="*/ 98 h 189"/>
                <a:gd name="T36" fmla="*/ 68 w 363"/>
                <a:gd name="T37" fmla="*/ 91 h 189"/>
                <a:gd name="T38" fmla="*/ 60 w 363"/>
                <a:gd name="T39" fmla="*/ 98 h 189"/>
                <a:gd name="T40" fmla="*/ 60 w 363"/>
                <a:gd name="T41" fmla="*/ 121 h 189"/>
                <a:gd name="T42" fmla="*/ 45 w 363"/>
                <a:gd name="T43" fmla="*/ 129 h 189"/>
                <a:gd name="T44" fmla="*/ 45 w 363"/>
                <a:gd name="T45" fmla="*/ 144 h 189"/>
                <a:gd name="T46" fmla="*/ 15 w 363"/>
                <a:gd name="T47" fmla="*/ 136 h 189"/>
                <a:gd name="T48" fmla="*/ 7 w 363"/>
                <a:gd name="T49" fmla="*/ 159 h 189"/>
                <a:gd name="T50" fmla="*/ 7 w 363"/>
                <a:gd name="T51" fmla="*/ 174 h 189"/>
                <a:gd name="T52" fmla="*/ 0 w 363"/>
                <a:gd name="T53" fmla="*/ 189 h 189"/>
                <a:gd name="T54" fmla="*/ 68 w 363"/>
                <a:gd name="T55" fmla="*/ 182 h 189"/>
                <a:gd name="T56" fmla="*/ 68 w 363"/>
                <a:gd name="T57" fmla="*/ 174 h 189"/>
                <a:gd name="T58" fmla="*/ 287 w 363"/>
                <a:gd name="T59" fmla="*/ 152 h 189"/>
                <a:gd name="T60" fmla="*/ 310 w 363"/>
                <a:gd name="T61" fmla="*/ 136 h 189"/>
                <a:gd name="T62" fmla="*/ 363 w 363"/>
                <a:gd name="T63" fmla="*/ 83 h 189"/>
                <a:gd name="T64" fmla="*/ 333 w 363"/>
                <a:gd name="T65" fmla="*/ 6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89">
                  <a:moveTo>
                    <a:pt x="333" y="61"/>
                  </a:moveTo>
                  <a:lnTo>
                    <a:pt x="325" y="30"/>
                  </a:lnTo>
                  <a:lnTo>
                    <a:pt x="310" y="15"/>
                  </a:lnTo>
                  <a:lnTo>
                    <a:pt x="287" y="23"/>
                  </a:lnTo>
                  <a:lnTo>
                    <a:pt x="272" y="23"/>
                  </a:lnTo>
                  <a:lnTo>
                    <a:pt x="242" y="15"/>
                  </a:lnTo>
                  <a:lnTo>
                    <a:pt x="227" y="0"/>
                  </a:lnTo>
                  <a:lnTo>
                    <a:pt x="211" y="0"/>
                  </a:lnTo>
                  <a:lnTo>
                    <a:pt x="211" y="23"/>
                  </a:lnTo>
                  <a:lnTo>
                    <a:pt x="181" y="30"/>
                  </a:lnTo>
                  <a:lnTo>
                    <a:pt x="181" y="38"/>
                  </a:lnTo>
                  <a:lnTo>
                    <a:pt x="158" y="83"/>
                  </a:lnTo>
                  <a:lnTo>
                    <a:pt x="143" y="68"/>
                  </a:lnTo>
                  <a:lnTo>
                    <a:pt x="128" y="91"/>
                  </a:lnTo>
                  <a:lnTo>
                    <a:pt x="121" y="83"/>
                  </a:lnTo>
                  <a:lnTo>
                    <a:pt x="106" y="98"/>
                  </a:lnTo>
                  <a:lnTo>
                    <a:pt x="83" y="83"/>
                  </a:lnTo>
                  <a:lnTo>
                    <a:pt x="83" y="98"/>
                  </a:lnTo>
                  <a:lnTo>
                    <a:pt x="68" y="91"/>
                  </a:lnTo>
                  <a:lnTo>
                    <a:pt x="60" y="98"/>
                  </a:lnTo>
                  <a:lnTo>
                    <a:pt x="60" y="121"/>
                  </a:lnTo>
                  <a:lnTo>
                    <a:pt x="45" y="129"/>
                  </a:lnTo>
                  <a:lnTo>
                    <a:pt x="45" y="144"/>
                  </a:lnTo>
                  <a:lnTo>
                    <a:pt x="15" y="136"/>
                  </a:lnTo>
                  <a:lnTo>
                    <a:pt x="7" y="159"/>
                  </a:lnTo>
                  <a:lnTo>
                    <a:pt x="7" y="174"/>
                  </a:lnTo>
                  <a:lnTo>
                    <a:pt x="0" y="189"/>
                  </a:lnTo>
                  <a:lnTo>
                    <a:pt x="68" y="182"/>
                  </a:lnTo>
                  <a:lnTo>
                    <a:pt x="68" y="174"/>
                  </a:lnTo>
                  <a:lnTo>
                    <a:pt x="287" y="152"/>
                  </a:lnTo>
                  <a:lnTo>
                    <a:pt x="310" y="136"/>
                  </a:lnTo>
                  <a:lnTo>
                    <a:pt x="363" y="83"/>
                  </a:lnTo>
                  <a:lnTo>
                    <a:pt x="333"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7" name="Freeform 56"/>
            <p:cNvSpPr>
              <a:spLocks/>
            </p:cNvSpPr>
            <p:nvPr/>
          </p:nvSpPr>
          <p:spPr bwMode="auto">
            <a:xfrm>
              <a:off x="3240" y="2088"/>
              <a:ext cx="363" cy="189"/>
            </a:xfrm>
            <a:custGeom>
              <a:avLst/>
              <a:gdLst>
                <a:gd name="T0" fmla="*/ 333 w 363"/>
                <a:gd name="T1" fmla="*/ 61 h 189"/>
                <a:gd name="T2" fmla="*/ 325 w 363"/>
                <a:gd name="T3" fmla="*/ 30 h 189"/>
                <a:gd name="T4" fmla="*/ 310 w 363"/>
                <a:gd name="T5" fmla="*/ 15 h 189"/>
                <a:gd name="T6" fmla="*/ 287 w 363"/>
                <a:gd name="T7" fmla="*/ 23 h 189"/>
                <a:gd name="T8" fmla="*/ 272 w 363"/>
                <a:gd name="T9" fmla="*/ 23 h 189"/>
                <a:gd name="T10" fmla="*/ 242 w 363"/>
                <a:gd name="T11" fmla="*/ 15 h 189"/>
                <a:gd name="T12" fmla="*/ 227 w 363"/>
                <a:gd name="T13" fmla="*/ 0 h 189"/>
                <a:gd name="T14" fmla="*/ 211 w 363"/>
                <a:gd name="T15" fmla="*/ 0 h 189"/>
                <a:gd name="T16" fmla="*/ 211 w 363"/>
                <a:gd name="T17" fmla="*/ 23 h 189"/>
                <a:gd name="T18" fmla="*/ 181 w 363"/>
                <a:gd name="T19" fmla="*/ 30 h 189"/>
                <a:gd name="T20" fmla="*/ 181 w 363"/>
                <a:gd name="T21" fmla="*/ 38 h 189"/>
                <a:gd name="T22" fmla="*/ 158 w 363"/>
                <a:gd name="T23" fmla="*/ 83 h 189"/>
                <a:gd name="T24" fmla="*/ 143 w 363"/>
                <a:gd name="T25" fmla="*/ 68 h 189"/>
                <a:gd name="T26" fmla="*/ 128 w 363"/>
                <a:gd name="T27" fmla="*/ 91 h 189"/>
                <a:gd name="T28" fmla="*/ 121 w 363"/>
                <a:gd name="T29" fmla="*/ 83 h 189"/>
                <a:gd name="T30" fmla="*/ 106 w 363"/>
                <a:gd name="T31" fmla="*/ 98 h 189"/>
                <a:gd name="T32" fmla="*/ 83 w 363"/>
                <a:gd name="T33" fmla="*/ 83 h 189"/>
                <a:gd name="T34" fmla="*/ 83 w 363"/>
                <a:gd name="T35" fmla="*/ 98 h 189"/>
                <a:gd name="T36" fmla="*/ 68 w 363"/>
                <a:gd name="T37" fmla="*/ 91 h 189"/>
                <a:gd name="T38" fmla="*/ 60 w 363"/>
                <a:gd name="T39" fmla="*/ 98 h 189"/>
                <a:gd name="T40" fmla="*/ 60 w 363"/>
                <a:gd name="T41" fmla="*/ 121 h 189"/>
                <a:gd name="T42" fmla="*/ 45 w 363"/>
                <a:gd name="T43" fmla="*/ 129 h 189"/>
                <a:gd name="T44" fmla="*/ 45 w 363"/>
                <a:gd name="T45" fmla="*/ 144 h 189"/>
                <a:gd name="T46" fmla="*/ 15 w 363"/>
                <a:gd name="T47" fmla="*/ 136 h 189"/>
                <a:gd name="T48" fmla="*/ 7 w 363"/>
                <a:gd name="T49" fmla="*/ 159 h 189"/>
                <a:gd name="T50" fmla="*/ 7 w 363"/>
                <a:gd name="T51" fmla="*/ 174 h 189"/>
                <a:gd name="T52" fmla="*/ 0 w 363"/>
                <a:gd name="T53" fmla="*/ 189 h 189"/>
                <a:gd name="T54" fmla="*/ 68 w 363"/>
                <a:gd name="T55" fmla="*/ 182 h 189"/>
                <a:gd name="T56" fmla="*/ 68 w 363"/>
                <a:gd name="T57" fmla="*/ 174 h 189"/>
                <a:gd name="T58" fmla="*/ 287 w 363"/>
                <a:gd name="T59" fmla="*/ 152 h 189"/>
                <a:gd name="T60" fmla="*/ 310 w 363"/>
                <a:gd name="T61" fmla="*/ 136 h 189"/>
                <a:gd name="T62" fmla="*/ 363 w 363"/>
                <a:gd name="T63" fmla="*/ 83 h 189"/>
                <a:gd name="T64" fmla="*/ 333 w 363"/>
                <a:gd name="T65" fmla="*/ 61 h 189"/>
                <a:gd name="T66" fmla="*/ 333 w 363"/>
                <a:gd name="T67"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89">
                  <a:moveTo>
                    <a:pt x="333" y="61"/>
                  </a:moveTo>
                  <a:lnTo>
                    <a:pt x="325" y="30"/>
                  </a:lnTo>
                  <a:lnTo>
                    <a:pt x="310" y="15"/>
                  </a:lnTo>
                  <a:lnTo>
                    <a:pt x="287" y="23"/>
                  </a:lnTo>
                  <a:lnTo>
                    <a:pt x="272" y="23"/>
                  </a:lnTo>
                  <a:lnTo>
                    <a:pt x="242" y="15"/>
                  </a:lnTo>
                  <a:lnTo>
                    <a:pt x="227" y="0"/>
                  </a:lnTo>
                  <a:lnTo>
                    <a:pt x="211" y="0"/>
                  </a:lnTo>
                  <a:lnTo>
                    <a:pt x="211" y="23"/>
                  </a:lnTo>
                  <a:lnTo>
                    <a:pt x="181" y="30"/>
                  </a:lnTo>
                  <a:lnTo>
                    <a:pt x="181" y="38"/>
                  </a:lnTo>
                  <a:lnTo>
                    <a:pt x="158" y="83"/>
                  </a:lnTo>
                  <a:lnTo>
                    <a:pt x="143" y="68"/>
                  </a:lnTo>
                  <a:lnTo>
                    <a:pt x="128" y="91"/>
                  </a:lnTo>
                  <a:lnTo>
                    <a:pt x="121" y="83"/>
                  </a:lnTo>
                  <a:lnTo>
                    <a:pt x="106" y="98"/>
                  </a:lnTo>
                  <a:lnTo>
                    <a:pt x="83" y="83"/>
                  </a:lnTo>
                  <a:lnTo>
                    <a:pt x="83" y="98"/>
                  </a:lnTo>
                  <a:lnTo>
                    <a:pt x="68" y="91"/>
                  </a:lnTo>
                  <a:lnTo>
                    <a:pt x="60" y="98"/>
                  </a:lnTo>
                  <a:lnTo>
                    <a:pt x="60" y="121"/>
                  </a:lnTo>
                  <a:lnTo>
                    <a:pt x="45" y="129"/>
                  </a:lnTo>
                  <a:lnTo>
                    <a:pt x="45" y="144"/>
                  </a:lnTo>
                  <a:lnTo>
                    <a:pt x="15" y="136"/>
                  </a:lnTo>
                  <a:lnTo>
                    <a:pt x="7" y="159"/>
                  </a:lnTo>
                  <a:lnTo>
                    <a:pt x="7" y="174"/>
                  </a:lnTo>
                  <a:lnTo>
                    <a:pt x="0" y="189"/>
                  </a:lnTo>
                  <a:lnTo>
                    <a:pt x="68" y="182"/>
                  </a:lnTo>
                  <a:lnTo>
                    <a:pt x="68" y="174"/>
                  </a:lnTo>
                  <a:lnTo>
                    <a:pt x="287" y="152"/>
                  </a:lnTo>
                  <a:lnTo>
                    <a:pt x="310" y="136"/>
                  </a:lnTo>
                  <a:lnTo>
                    <a:pt x="363" y="83"/>
                  </a:lnTo>
                  <a:lnTo>
                    <a:pt x="333" y="61"/>
                  </a:lnTo>
                  <a:lnTo>
                    <a:pt x="333"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8" name="Freeform 57"/>
            <p:cNvSpPr>
              <a:spLocks/>
            </p:cNvSpPr>
            <p:nvPr/>
          </p:nvSpPr>
          <p:spPr bwMode="auto">
            <a:xfrm>
              <a:off x="3012" y="2505"/>
              <a:ext cx="281" cy="242"/>
            </a:xfrm>
            <a:custGeom>
              <a:avLst/>
              <a:gdLst>
                <a:gd name="T0" fmla="*/ 250 w 281"/>
                <a:gd name="T1" fmla="*/ 220 h 242"/>
                <a:gd name="T2" fmla="*/ 250 w 281"/>
                <a:gd name="T3" fmla="*/ 204 h 242"/>
                <a:gd name="T4" fmla="*/ 265 w 281"/>
                <a:gd name="T5" fmla="*/ 167 h 242"/>
                <a:gd name="T6" fmla="*/ 228 w 281"/>
                <a:gd name="T7" fmla="*/ 182 h 242"/>
                <a:gd name="T8" fmla="*/ 235 w 281"/>
                <a:gd name="T9" fmla="*/ 174 h 242"/>
                <a:gd name="T10" fmla="*/ 197 w 281"/>
                <a:gd name="T11" fmla="*/ 174 h 242"/>
                <a:gd name="T12" fmla="*/ 243 w 281"/>
                <a:gd name="T13" fmla="*/ 167 h 242"/>
                <a:gd name="T14" fmla="*/ 235 w 281"/>
                <a:gd name="T15" fmla="*/ 121 h 242"/>
                <a:gd name="T16" fmla="*/ 129 w 281"/>
                <a:gd name="T17" fmla="*/ 106 h 242"/>
                <a:gd name="T18" fmla="*/ 137 w 281"/>
                <a:gd name="T19" fmla="*/ 83 h 242"/>
                <a:gd name="T20" fmla="*/ 144 w 281"/>
                <a:gd name="T21" fmla="*/ 68 h 242"/>
                <a:gd name="T22" fmla="*/ 152 w 281"/>
                <a:gd name="T23" fmla="*/ 45 h 242"/>
                <a:gd name="T24" fmla="*/ 152 w 281"/>
                <a:gd name="T25" fmla="*/ 30 h 242"/>
                <a:gd name="T26" fmla="*/ 159 w 281"/>
                <a:gd name="T27" fmla="*/ 23 h 242"/>
                <a:gd name="T28" fmla="*/ 152 w 281"/>
                <a:gd name="T29" fmla="*/ 0 h 242"/>
                <a:gd name="T30" fmla="*/ 0 w 281"/>
                <a:gd name="T31" fmla="*/ 68 h 242"/>
                <a:gd name="T32" fmla="*/ 16 w 281"/>
                <a:gd name="T33" fmla="*/ 189 h 242"/>
                <a:gd name="T34" fmla="*/ 46 w 281"/>
                <a:gd name="T35" fmla="*/ 204 h 242"/>
                <a:gd name="T36" fmla="*/ 129 w 281"/>
                <a:gd name="T37" fmla="*/ 212 h 242"/>
                <a:gd name="T38" fmla="*/ 122 w 281"/>
                <a:gd name="T39" fmla="*/ 197 h 242"/>
                <a:gd name="T40" fmla="*/ 137 w 281"/>
                <a:gd name="T41" fmla="*/ 204 h 242"/>
                <a:gd name="T42" fmla="*/ 159 w 281"/>
                <a:gd name="T43" fmla="*/ 220 h 242"/>
                <a:gd name="T44" fmla="*/ 159 w 281"/>
                <a:gd name="T45" fmla="*/ 227 h 242"/>
                <a:gd name="T46" fmla="*/ 152 w 281"/>
                <a:gd name="T47" fmla="*/ 235 h 242"/>
                <a:gd name="T48" fmla="*/ 197 w 281"/>
                <a:gd name="T49" fmla="*/ 227 h 242"/>
                <a:gd name="T50" fmla="*/ 220 w 281"/>
                <a:gd name="T51" fmla="*/ 235 h 242"/>
                <a:gd name="T52" fmla="*/ 212 w 281"/>
                <a:gd name="T53" fmla="*/ 212 h 242"/>
                <a:gd name="T54" fmla="*/ 212 w 281"/>
                <a:gd name="T55" fmla="*/ 189 h 242"/>
                <a:gd name="T56" fmla="*/ 228 w 281"/>
                <a:gd name="T57" fmla="*/ 212 h 242"/>
                <a:gd name="T58" fmla="*/ 235 w 281"/>
                <a:gd name="T59" fmla="*/ 227 h 242"/>
                <a:gd name="T60" fmla="*/ 258 w 281"/>
                <a:gd name="T61" fmla="*/ 235 h 242"/>
                <a:gd name="T62" fmla="*/ 273 w 281"/>
                <a:gd name="T63"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242">
                  <a:moveTo>
                    <a:pt x="281" y="227"/>
                  </a:moveTo>
                  <a:lnTo>
                    <a:pt x="250" y="220"/>
                  </a:lnTo>
                  <a:lnTo>
                    <a:pt x="235" y="204"/>
                  </a:lnTo>
                  <a:lnTo>
                    <a:pt x="250" y="204"/>
                  </a:lnTo>
                  <a:lnTo>
                    <a:pt x="265" y="197"/>
                  </a:lnTo>
                  <a:lnTo>
                    <a:pt x="265" y="167"/>
                  </a:lnTo>
                  <a:lnTo>
                    <a:pt x="243" y="189"/>
                  </a:lnTo>
                  <a:lnTo>
                    <a:pt x="228" y="182"/>
                  </a:lnTo>
                  <a:lnTo>
                    <a:pt x="243" y="174"/>
                  </a:lnTo>
                  <a:lnTo>
                    <a:pt x="235" y="174"/>
                  </a:lnTo>
                  <a:lnTo>
                    <a:pt x="212" y="182"/>
                  </a:lnTo>
                  <a:lnTo>
                    <a:pt x="197" y="174"/>
                  </a:lnTo>
                  <a:lnTo>
                    <a:pt x="212" y="159"/>
                  </a:lnTo>
                  <a:lnTo>
                    <a:pt x="243" y="167"/>
                  </a:lnTo>
                  <a:lnTo>
                    <a:pt x="228" y="144"/>
                  </a:lnTo>
                  <a:lnTo>
                    <a:pt x="235" y="121"/>
                  </a:lnTo>
                  <a:lnTo>
                    <a:pt x="129" y="121"/>
                  </a:lnTo>
                  <a:lnTo>
                    <a:pt x="129" y="106"/>
                  </a:lnTo>
                  <a:lnTo>
                    <a:pt x="144" y="91"/>
                  </a:lnTo>
                  <a:lnTo>
                    <a:pt x="137" y="83"/>
                  </a:lnTo>
                  <a:lnTo>
                    <a:pt x="144" y="76"/>
                  </a:lnTo>
                  <a:lnTo>
                    <a:pt x="144" y="68"/>
                  </a:lnTo>
                  <a:lnTo>
                    <a:pt x="159" y="53"/>
                  </a:lnTo>
                  <a:lnTo>
                    <a:pt x="152" y="45"/>
                  </a:lnTo>
                  <a:lnTo>
                    <a:pt x="167" y="38"/>
                  </a:lnTo>
                  <a:lnTo>
                    <a:pt x="152" y="30"/>
                  </a:lnTo>
                  <a:lnTo>
                    <a:pt x="159" y="30"/>
                  </a:lnTo>
                  <a:lnTo>
                    <a:pt x="159" y="23"/>
                  </a:lnTo>
                  <a:lnTo>
                    <a:pt x="152" y="23"/>
                  </a:lnTo>
                  <a:lnTo>
                    <a:pt x="152" y="0"/>
                  </a:lnTo>
                  <a:lnTo>
                    <a:pt x="0" y="0"/>
                  </a:lnTo>
                  <a:lnTo>
                    <a:pt x="0" y="68"/>
                  </a:lnTo>
                  <a:lnTo>
                    <a:pt x="31" y="129"/>
                  </a:lnTo>
                  <a:lnTo>
                    <a:pt x="16" y="189"/>
                  </a:lnTo>
                  <a:lnTo>
                    <a:pt x="16" y="212"/>
                  </a:lnTo>
                  <a:lnTo>
                    <a:pt x="46" y="204"/>
                  </a:lnTo>
                  <a:lnTo>
                    <a:pt x="122" y="220"/>
                  </a:lnTo>
                  <a:lnTo>
                    <a:pt x="129" y="212"/>
                  </a:lnTo>
                  <a:lnTo>
                    <a:pt x="99" y="204"/>
                  </a:lnTo>
                  <a:lnTo>
                    <a:pt x="122" y="197"/>
                  </a:lnTo>
                  <a:lnTo>
                    <a:pt x="122" y="204"/>
                  </a:lnTo>
                  <a:lnTo>
                    <a:pt x="137" y="204"/>
                  </a:lnTo>
                  <a:lnTo>
                    <a:pt x="137" y="220"/>
                  </a:lnTo>
                  <a:lnTo>
                    <a:pt x="159" y="220"/>
                  </a:lnTo>
                  <a:lnTo>
                    <a:pt x="167" y="235"/>
                  </a:lnTo>
                  <a:lnTo>
                    <a:pt x="159" y="227"/>
                  </a:lnTo>
                  <a:lnTo>
                    <a:pt x="152" y="227"/>
                  </a:lnTo>
                  <a:lnTo>
                    <a:pt x="152" y="235"/>
                  </a:lnTo>
                  <a:lnTo>
                    <a:pt x="182" y="242"/>
                  </a:lnTo>
                  <a:lnTo>
                    <a:pt x="197" y="227"/>
                  </a:lnTo>
                  <a:lnTo>
                    <a:pt x="212" y="242"/>
                  </a:lnTo>
                  <a:lnTo>
                    <a:pt x="220" y="235"/>
                  </a:lnTo>
                  <a:lnTo>
                    <a:pt x="220" y="220"/>
                  </a:lnTo>
                  <a:lnTo>
                    <a:pt x="212" y="212"/>
                  </a:lnTo>
                  <a:lnTo>
                    <a:pt x="205" y="204"/>
                  </a:lnTo>
                  <a:lnTo>
                    <a:pt x="212" y="189"/>
                  </a:lnTo>
                  <a:lnTo>
                    <a:pt x="220" y="212"/>
                  </a:lnTo>
                  <a:lnTo>
                    <a:pt x="228" y="212"/>
                  </a:lnTo>
                  <a:lnTo>
                    <a:pt x="228" y="204"/>
                  </a:lnTo>
                  <a:lnTo>
                    <a:pt x="235" y="227"/>
                  </a:lnTo>
                  <a:lnTo>
                    <a:pt x="243" y="227"/>
                  </a:lnTo>
                  <a:lnTo>
                    <a:pt x="258" y="235"/>
                  </a:lnTo>
                  <a:lnTo>
                    <a:pt x="265" y="235"/>
                  </a:lnTo>
                  <a:lnTo>
                    <a:pt x="273" y="242"/>
                  </a:lnTo>
                  <a:lnTo>
                    <a:pt x="281"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9" name="Freeform 58"/>
            <p:cNvSpPr>
              <a:spLocks/>
            </p:cNvSpPr>
            <p:nvPr/>
          </p:nvSpPr>
          <p:spPr bwMode="auto">
            <a:xfrm>
              <a:off x="3012" y="2505"/>
              <a:ext cx="281" cy="242"/>
            </a:xfrm>
            <a:custGeom>
              <a:avLst/>
              <a:gdLst>
                <a:gd name="T0" fmla="*/ 250 w 281"/>
                <a:gd name="T1" fmla="*/ 220 h 242"/>
                <a:gd name="T2" fmla="*/ 250 w 281"/>
                <a:gd name="T3" fmla="*/ 204 h 242"/>
                <a:gd name="T4" fmla="*/ 265 w 281"/>
                <a:gd name="T5" fmla="*/ 167 h 242"/>
                <a:gd name="T6" fmla="*/ 228 w 281"/>
                <a:gd name="T7" fmla="*/ 182 h 242"/>
                <a:gd name="T8" fmla="*/ 235 w 281"/>
                <a:gd name="T9" fmla="*/ 174 h 242"/>
                <a:gd name="T10" fmla="*/ 197 w 281"/>
                <a:gd name="T11" fmla="*/ 174 h 242"/>
                <a:gd name="T12" fmla="*/ 243 w 281"/>
                <a:gd name="T13" fmla="*/ 167 h 242"/>
                <a:gd name="T14" fmla="*/ 235 w 281"/>
                <a:gd name="T15" fmla="*/ 121 h 242"/>
                <a:gd name="T16" fmla="*/ 129 w 281"/>
                <a:gd name="T17" fmla="*/ 106 h 242"/>
                <a:gd name="T18" fmla="*/ 137 w 281"/>
                <a:gd name="T19" fmla="*/ 83 h 242"/>
                <a:gd name="T20" fmla="*/ 144 w 281"/>
                <a:gd name="T21" fmla="*/ 68 h 242"/>
                <a:gd name="T22" fmla="*/ 152 w 281"/>
                <a:gd name="T23" fmla="*/ 45 h 242"/>
                <a:gd name="T24" fmla="*/ 152 w 281"/>
                <a:gd name="T25" fmla="*/ 30 h 242"/>
                <a:gd name="T26" fmla="*/ 159 w 281"/>
                <a:gd name="T27" fmla="*/ 23 h 242"/>
                <a:gd name="T28" fmla="*/ 152 w 281"/>
                <a:gd name="T29" fmla="*/ 0 h 242"/>
                <a:gd name="T30" fmla="*/ 0 w 281"/>
                <a:gd name="T31" fmla="*/ 68 h 242"/>
                <a:gd name="T32" fmla="*/ 16 w 281"/>
                <a:gd name="T33" fmla="*/ 189 h 242"/>
                <a:gd name="T34" fmla="*/ 46 w 281"/>
                <a:gd name="T35" fmla="*/ 204 h 242"/>
                <a:gd name="T36" fmla="*/ 129 w 281"/>
                <a:gd name="T37" fmla="*/ 212 h 242"/>
                <a:gd name="T38" fmla="*/ 122 w 281"/>
                <a:gd name="T39" fmla="*/ 197 h 242"/>
                <a:gd name="T40" fmla="*/ 137 w 281"/>
                <a:gd name="T41" fmla="*/ 204 h 242"/>
                <a:gd name="T42" fmla="*/ 159 w 281"/>
                <a:gd name="T43" fmla="*/ 220 h 242"/>
                <a:gd name="T44" fmla="*/ 159 w 281"/>
                <a:gd name="T45" fmla="*/ 227 h 242"/>
                <a:gd name="T46" fmla="*/ 152 w 281"/>
                <a:gd name="T47" fmla="*/ 235 h 242"/>
                <a:gd name="T48" fmla="*/ 197 w 281"/>
                <a:gd name="T49" fmla="*/ 227 h 242"/>
                <a:gd name="T50" fmla="*/ 220 w 281"/>
                <a:gd name="T51" fmla="*/ 235 h 242"/>
                <a:gd name="T52" fmla="*/ 212 w 281"/>
                <a:gd name="T53" fmla="*/ 212 h 242"/>
                <a:gd name="T54" fmla="*/ 212 w 281"/>
                <a:gd name="T55" fmla="*/ 189 h 242"/>
                <a:gd name="T56" fmla="*/ 228 w 281"/>
                <a:gd name="T57" fmla="*/ 212 h 242"/>
                <a:gd name="T58" fmla="*/ 235 w 281"/>
                <a:gd name="T59" fmla="*/ 227 h 242"/>
                <a:gd name="T60" fmla="*/ 258 w 281"/>
                <a:gd name="T61" fmla="*/ 235 h 242"/>
                <a:gd name="T62" fmla="*/ 273 w 281"/>
                <a:gd name="T63" fmla="*/ 242 h 242"/>
                <a:gd name="T64" fmla="*/ 281 w 281"/>
                <a:gd name="T65"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1" h="242">
                  <a:moveTo>
                    <a:pt x="281" y="227"/>
                  </a:moveTo>
                  <a:lnTo>
                    <a:pt x="250" y="220"/>
                  </a:lnTo>
                  <a:lnTo>
                    <a:pt x="235" y="204"/>
                  </a:lnTo>
                  <a:lnTo>
                    <a:pt x="250" y="204"/>
                  </a:lnTo>
                  <a:lnTo>
                    <a:pt x="265" y="197"/>
                  </a:lnTo>
                  <a:lnTo>
                    <a:pt x="265" y="167"/>
                  </a:lnTo>
                  <a:lnTo>
                    <a:pt x="243" y="189"/>
                  </a:lnTo>
                  <a:lnTo>
                    <a:pt x="228" y="182"/>
                  </a:lnTo>
                  <a:lnTo>
                    <a:pt x="243" y="174"/>
                  </a:lnTo>
                  <a:lnTo>
                    <a:pt x="235" y="174"/>
                  </a:lnTo>
                  <a:lnTo>
                    <a:pt x="212" y="182"/>
                  </a:lnTo>
                  <a:lnTo>
                    <a:pt x="197" y="174"/>
                  </a:lnTo>
                  <a:lnTo>
                    <a:pt x="212" y="159"/>
                  </a:lnTo>
                  <a:lnTo>
                    <a:pt x="243" y="167"/>
                  </a:lnTo>
                  <a:lnTo>
                    <a:pt x="228" y="144"/>
                  </a:lnTo>
                  <a:lnTo>
                    <a:pt x="235" y="121"/>
                  </a:lnTo>
                  <a:lnTo>
                    <a:pt x="129" y="121"/>
                  </a:lnTo>
                  <a:lnTo>
                    <a:pt x="129" y="106"/>
                  </a:lnTo>
                  <a:lnTo>
                    <a:pt x="144" y="91"/>
                  </a:lnTo>
                  <a:lnTo>
                    <a:pt x="137" y="83"/>
                  </a:lnTo>
                  <a:lnTo>
                    <a:pt x="144" y="76"/>
                  </a:lnTo>
                  <a:lnTo>
                    <a:pt x="144" y="68"/>
                  </a:lnTo>
                  <a:lnTo>
                    <a:pt x="159" y="53"/>
                  </a:lnTo>
                  <a:lnTo>
                    <a:pt x="152" y="45"/>
                  </a:lnTo>
                  <a:lnTo>
                    <a:pt x="167" y="38"/>
                  </a:lnTo>
                  <a:lnTo>
                    <a:pt x="152" y="30"/>
                  </a:lnTo>
                  <a:lnTo>
                    <a:pt x="159" y="30"/>
                  </a:lnTo>
                  <a:lnTo>
                    <a:pt x="159" y="23"/>
                  </a:lnTo>
                  <a:lnTo>
                    <a:pt x="152" y="23"/>
                  </a:lnTo>
                  <a:lnTo>
                    <a:pt x="152" y="0"/>
                  </a:lnTo>
                  <a:lnTo>
                    <a:pt x="0" y="0"/>
                  </a:lnTo>
                  <a:lnTo>
                    <a:pt x="0" y="68"/>
                  </a:lnTo>
                  <a:lnTo>
                    <a:pt x="31" y="129"/>
                  </a:lnTo>
                  <a:lnTo>
                    <a:pt x="16" y="189"/>
                  </a:lnTo>
                  <a:lnTo>
                    <a:pt x="16" y="212"/>
                  </a:lnTo>
                  <a:lnTo>
                    <a:pt x="46" y="204"/>
                  </a:lnTo>
                  <a:lnTo>
                    <a:pt x="122" y="220"/>
                  </a:lnTo>
                  <a:lnTo>
                    <a:pt x="129" y="212"/>
                  </a:lnTo>
                  <a:lnTo>
                    <a:pt x="99" y="204"/>
                  </a:lnTo>
                  <a:lnTo>
                    <a:pt x="122" y="197"/>
                  </a:lnTo>
                  <a:lnTo>
                    <a:pt x="122" y="204"/>
                  </a:lnTo>
                  <a:lnTo>
                    <a:pt x="137" y="204"/>
                  </a:lnTo>
                  <a:lnTo>
                    <a:pt x="137" y="220"/>
                  </a:lnTo>
                  <a:lnTo>
                    <a:pt x="159" y="220"/>
                  </a:lnTo>
                  <a:lnTo>
                    <a:pt x="167" y="235"/>
                  </a:lnTo>
                  <a:lnTo>
                    <a:pt x="159" y="227"/>
                  </a:lnTo>
                  <a:lnTo>
                    <a:pt x="152" y="227"/>
                  </a:lnTo>
                  <a:lnTo>
                    <a:pt x="152" y="235"/>
                  </a:lnTo>
                  <a:lnTo>
                    <a:pt x="182" y="242"/>
                  </a:lnTo>
                  <a:lnTo>
                    <a:pt x="197" y="227"/>
                  </a:lnTo>
                  <a:lnTo>
                    <a:pt x="212" y="242"/>
                  </a:lnTo>
                  <a:lnTo>
                    <a:pt x="220" y="235"/>
                  </a:lnTo>
                  <a:lnTo>
                    <a:pt x="220" y="220"/>
                  </a:lnTo>
                  <a:lnTo>
                    <a:pt x="212" y="212"/>
                  </a:lnTo>
                  <a:lnTo>
                    <a:pt x="205" y="204"/>
                  </a:lnTo>
                  <a:lnTo>
                    <a:pt x="212" y="189"/>
                  </a:lnTo>
                  <a:lnTo>
                    <a:pt x="220" y="212"/>
                  </a:lnTo>
                  <a:lnTo>
                    <a:pt x="228" y="212"/>
                  </a:lnTo>
                  <a:lnTo>
                    <a:pt x="228" y="204"/>
                  </a:lnTo>
                  <a:lnTo>
                    <a:pt x="235" y="227"/>
                  </a:lnTo>
                  <a:lnTo>
                    <a:pt x="243" y="227"/>
                  </a:lnTo>
                  <a:lnTo>
                    <a:pt x="258" y="235"/>
                  </a:lnTo>
                  <a:lnTo>
                    <a:pt x="265" y="235"/>
                  </a:lnTo>
                  <a:lnTo>
                    <a:pt x="273" y="242"/>
                  </a:lnTo>
                  <a:lnTo>
                    <a:pt x="281" y="227"/>
                  </a:lnTo>
                  <a:lnTo>
                    <a:pt x="281"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0" name="Freeform 59"/>
            <p:cNvSpPr>
              <a:spLocks/>
            </p:cNvSpPr>
            <p:nvPr/>
          </p:nvSpPr>
          <p:spPr bwMode="auto">
            <a:xfrm>
              <a:off x="4004" y="1429"/>
              <a:ext cx="189" cy="288"/>
            </a:xfrm>
            <a:custGeom>
              <a:avLst/>
              <a:gdLst>
                <a:gd name="T0" fmla="*/ 182 w 189"/>
                <a:gd name="T1" fmla="*/ 144 h 288"/>
                <a:gd name="T2" fmla="*/ 174 w 189"/>
                <a:gd name="T3" fmla="*/ 136 h 288"/>
                <a:gd name="T4" fmla="*/ 189 w 189"/>
                <a:gd name="T5" fmla="*/ 128 h 288"/>
                <a:gd name="T6" fmla="*/ 174 w 189"/>
                <a:gd name="T7" fmla="*/ 121 h 288"/>
                <a:gd name="T8" fmla="*/ 159 w 189"/>
                <a:gd name="T9" fmla="*/ 121 h 288"/>
                <a:gd name="T10" fmla="*/ 151 w 189"/>
                <a:gd name="T11" fmla="*/ 98 h 288"/>
                <a:gd name="T12" fmla="*/ 136 w 189"/>
                <a:gd name="T13" fmla="*/ 98 h 288"/>
                <a:gd name="T14" fmla="*/ 113 w 189"/>
                <a:gd name="T15" fmla="*/ 15 h 288"/>
                <a:gd name="T16" fmla="*/ 91 w 189"/>
                <a:gd name="T17" fmla="*/ 0 h 288"/>
                <a:gd name="T18" fmla="*/ 60 w 189"/>
                <a:gd name="T19" fmla="*/ 22 h 288"/>
                <a:gd name="T20" fmla="*/ 45 w 189"/>
                <a:gd name="T21" fmla="*/ 7 h 288"/>
                <a:gd name="T22" fmla="*/ 23 w 189"/>
                <a:gd name="T23" fmla="*/ 60 h 288"/>
                <a:gd name="T24" fmla="*/ 30 w 189"/>
                <a:gd name="T25" fmla="*/ 113 h 288"/>
                <a:gd name="T26" fmla="*/ 15 w 189"/>
                <a:gd name="T27" fmla="*/ 144 h 288"/>
                <a:gd name="T28" fmla="*/ 23 w 189"/>
                <a:gd name="T29" fmla="*/ 151 h 288"/>
                <a:gd name="T30" fmla="*/ 15 w 189"/>
                <a:gd name="T31" fmla="*/ 151 h 288"/>
                <a:gd name="T32" fmla="*/ 15 w 189"/>
                <a:gd name="T33" fmla="*/ 159 h 288"/>
                <a:gd name="T34" fmla="*/ 0 w 189"/>
                <a:gd name="T35" fmla="*/ 159 h 288"/>
                <a:gd name="T36" fmla="*/ 38 w 189"/>
                <a:gd name="T37" fmla="*/ 272 h 288"/>
                <a:gd name="T38" fmla="*/ 53 w 189"/>
                <a:gd name="T39" fmla="*/ 288 h 288"/>
                <a:gd name="T40" fmla="*/ 68 w 189"/>
                <a:gd name="T41" fmla="*/ 242 h 288"/>
                <a:gd name="T42" fmla="*/ 76 w 189"/>
                <a:gd name="T43" fmla="*/ 235 h 288"/>
                <a:gd name="T44" fmla="*/ 76 w 189"/>
                <a:gd name="T45" fmla="*/ 219 h 288"/>
                <a:gd name="T46" fmla="*/ 91 w 189"/>
                <a:gd name="T47" fmla="*/ 235 h 288"/>
                <a:gd name="T48" fmla="*/ 98 w 189"/>
                <a:gd name="T49" fmla="*/ 212 h 288"/>
                <a:gd name="T50" fmla="*/ 106 w 189"/>
                <a:gd name="T51" fmla="*/ 219 h 288"/>
                <a:gd name="T52" fmla="*/ 106 w 189"/>
                <a:gd name="T53" fmla="*/ 189 h 288"/>
                <a:gd name="T54" fmla="*/ 113 w 189"/>
                <a:gd name="T55" fmla="*/ 182 h 288"/>
                <a:gd name="T56" fmla="*/ 113 w 189"/>
                <a:gd name="T57" fmla="*/ 189 h 288"/>
                <a:gd name="T58" fmla="*/ 129 w 189"/>
                <a:gd name="T59" fmla="*/ 189 h 288"/>
                <a:gd name="T60" fmla="*/ 129 w 189"/>
                <a:gd name="T61" fmla="*/ 174 h 288"/>
                <a:gd name="T62" fmla="*/ 136 w 189"/>
                <a:gd name="T63" fmla="*/ 182 h 288"/>
                <a:gd name="T64" fmla="*/ 136 w 189"/>
                <a:gd name="T65" fmla="*/ 166 h 288"/>
                <a:gd name="T66" fmla="*/ 151 w 189"/>
                <a:gd name="T67" fmla="*/ 182 h 288"/>
                <a:gd name="T68" fmla="*/ 159 w 189"/>
                <a:gd name="T69" fmla="*/ 159 h 288"/>
                <a:gd name="T70" fmla="*/ 166 w 189"/>
                <a:gd name="T71" fmla="*/ 159 h 288"/>
                <a:gd name="T72" fmla="*/ 166 w 189"/>
                <a:gd name="T73" fmla="*/ 151 h 288"/>
                <a:gd name="T74" fmla="*/ 182 w 189"/>
                <a:gd name="T75" fmla="*/ 151 h 288"/>
                <a:gd name="T76" fmla="*/ 189 w 189"/>
                <a:gd name="T77" fmla="*/ 136 h 288"/>
                <a:gd name="T78" fmla="*/ 182 w 189"/>
                <a:gd name="T79"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88">
                  <a:moveTo>
                    <a:pt x="182" y="144"/>
                  </a:moveTo>
                  <a:lnTo>
                    <a:pt x="174" y="136"/>
                  </a:lnTo>
                  <a:lnTo>
                    <a:pt x="189" y="128"/>
                  </a:lnTo>
                  <a:lnTo>
                    <a:pt x="174" y="121"/>
                  </a:lnTo>
                  <a:lnTo>
                    <a:pt x="159" y="121"/>
                  </a:lnTo>
                  <a:lnTo>
                    <a:pt x="151" y="98"/>
                  </a:lnTo>
                  <a:lnTo>
                    <a:pt x="136" y="98"/>
                  </a:lnTo>
                  <a:lnTo>
                    <a:pt x="113" y="15"/>
                  </a:lnTo>
                  <a:lnTo>
                    <a:pt x="91" y="0"/>
                  </a:lnTo>
                  <a:lnTo>
                    <a:pt x="60" y="22"/>
                  </a:lnTo>
                  <a:lnTo>
                    <a:pt x="45" y="7"/>
                  </a:lnTo>
                  <a:lnTo>
                    <a:pt x="23" y="60"/>
                  </a:lnTo>
                  <a:lnTo>
                    <a:pt x="30" y="113"/>
                  </a:lnTo>
                  <a:lnTo>
                    <a:pt x="15" y="144"/>
                  </a:lnTo>
                  <a:lnTo>
                    <a:pt x="23" y="151"/>
                  </a:lnTo>
                  <a:lnTo>
                    <a:pt x="15" y="151"/>
                  </a:lnTo>
                  <a:lnTo>
                    <a:pt x="15" y="159"/>
                  </a:lnTo>
                  <a:lnTo>
                    <a:pt x="0" y="159"/>
                  </a:lnTo>
                  <a:lnTo>
                    <a:pt x="38" y="272"/>
                  </a:lnTo>
                  <a:lnTo>
                    <a:pt x="53" y="288"/>
                  </a:lnTo>
                  <a:lnTo>
                    <a:pt x="68" y="242"/>
                  </a:lnTo>
                  <a:lnTo>
                    <a:pt x="76" y="235"/>
                  </a:lnTo>
                  <a:lnTo>
                    <a:pt x="76" y="219"/>
                  </a:lnTo>
                  <a:lnTo>
                    <a:pt x="91" y="235"/>
                  </a:lnTo>
                  <a:lnTo>
                    <a:pt x="98" y="212"/>
                  </a:lnTo>
                  <a:lnTo>
                    <a:pt x="106" y="219"/>
                  </a:lnTo>
                  <a:lnTo>
                    <a:pt x="106" y="189"/>
                  </a:lnTo>
                  <a:lnTo>
                    <a:pt x="113" y="182"/>
                  </a:lnTo>
                  <a:lnTo>
                    <a:pt x="113" y="189"/>
                  </a:lnTo>
                  <a:lnTo>
                    <a:pt x="129" y="189"/>
                  </a:lnTo>
                  <a:lnTo>
                    <a:pt x="129" y="174"/>
                  </a:lnTo>
                  <a:lnTo>
                    <a:pt x="136" y="182"/>
                  </a:lnTo>
                  <a:lnTo>
                    <a:pt x="136" y="166"/>
                  </a:lnTo>
                  <a:lnTo>
                    <a:pt x="151" y="182"/>
                  </a:lnTo>
                  <a:lnTo>
                    <a:pt x="159" y="159"/>
                  </a:lnTo>
                  <a:lnTo>
                    <a:pt x="166" y="159"/>
                  </a:lnTo>
                  <a:lnTo>
                    <a:pt x="166" y="151"/>
                  </a:lnTo>
                  <a:lnTo>
                    <a:pt x="182" y="151"/>
                  </a:lnTo>
                  <a:lnTo>
                    <a:pt x="189" y="136"/>
                  </a:lnTo>
                  <a:lnTo>
                    <a:pt x="182" y="14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1" name="Freeform 60"/>
            <p:cNvSpPr>
              <a:spLocks/>
            </p:cNvSpPr>
            <p:nvPr/>
          </p:nvSpPr>
          <p:spPr bwMode="auto">
            <a:xfrm>
              <a:off x="4004" y="1429"/>
              <a:ext cx="189" cy="288"/>
            </a:xfrm>
            <a:custGeom>
              <a:avLst/>
              <a:gdLst>
                <a:gd name="T0" fmla="*/ 182 w 189"/>
                <a:gd name="T1" fmla="*/ 144 h 288"/>
                <a:gd name="T2" fmla="*/ 174 w 189"/>
                <a:gd name="T3" fmla="*/ 136 h 288"/>
                <a:gd name="T4" fmla="*/ 189 w 189"/>
                <a:gd name="T5" fmla="*/ 128 h 288"/>
                <a:gd name="T6" fmla="*/ 174 w 189"/>
                <a:gd name="T7" fmla="*/ 121 h 288"/>
                <a:gd name="T8" fmla="*/ 159 w 189"/>
                <a:gd name="T9" fmla="*/ 121 h 288"/>
                <a:gd name="T10" fmla="*/ 151 w 189"/>
                <a:gd name="T11" fmla="*/ 98 h 288"/>
                <a:gd name="T12" fmla="*/ 136 w 189"/>
                <a:gd name="T13" fmla="*/ 98 h 288"/>
                <a:gd name="T14" fmla="*/ 113 w 189"/>
                <a:gd name="T15" fmla="*/ 15 h 288"/>
                <a:gd name="T16" fmla="*/ 91 w 189"/>
                <a:gd name="T17" fmla="*/ 0 h 288"/>
                <a:gd name="T18" fmla="*/ 60 w 189"/>
                <a:gd name="T19" fmla="*/ 22 h 288"/>
                <a:gd name="T20" fmla="*/ 45 w 189"/>
                <a:gd name="T21" fmla="*/ 7 h 288"/>
                <a:gd name="T22" fmla="*/ 23 w 189"/>
                <a:gd name="T23" fmla="*/ 60 h 288"/>
                <a:gd name="T24" fmla="*/ 30 w 189"/>
                <a:gd name="T25" fmla="*/ 113 h 288"/>
                <a:gd name="T26" fmla="*/ 15 w 189"/>
                <a:gd name="T27" fmla="*/ 144 h 288"/>
                <a:gd name="T28" fmla="*/ 23 w 189"/>
                <a:gd name="T29" fmla="*/ 151 h 288"/>
                <a:gd name="T30" fmla="*/ 15 w 189"/>
                <a:gd name="T31" fmla="*/ 151 h 288"/>
                <a:gd name="T32" fmla="*/ 15 w 189"/>
                <a:gd name="T33" fmla="*/ 159 h 288"/>
                <a:gd name="T34" fmla="*/ 0 w 189"/>
                <a:gd name="T35" fmla="*/ 159 h 288"/>
                <a:gd name="T36" fmla="*/ 38 w 189"/>
                <a:gd name="T37" fmla="*/ 272 h 288"/>
                <a:gd name="T38" fmla="*/ 53 w 189"/>
                <a:gd name="T39" fmla="*/ 288 h 288"/>
                <a:gd name="T40" fmla="*/ 68 w 189"/>
                <a:gd name="T41" fmla="*/ 242 h 288"/>
                <a:gd name="T42" fmla="*/ 76 w 189"/>
                <a:gd name="T43" fmla="*/ 235 h 288"/>
                <a:gd name="T44" fmla="*/ 76 w 189"/>
                <a:gd name="T45" fmla="*/ 219 h 288"/>
                <a:gd name="T46" fmla="*/ 91 w 189"/>
                <a:gd name="T47" fmla="*/ 235 h 288"/>
                <a:gd name="T48" fmla="*/ 98 w 189"/>
                <a:gd name="T49" fmla="*/ 212 h 288"/>
                <a:gd name="T50" fmla="*/ 106 w 189"/>
                <a:gd name="T51" fmla="*/ 219 h 288"/>
                <a:gd name="T52" fmla="*/ 106 w 189"/>
                <a:gd name="T53" fmla="*/ 189 h 288"/>
                <a:gd name="T54" fmla="*/ 113 w 189"/>
                <a:gd name="T55" fmla="*/ 182 h 288"/>
                <a:gd name="T56" fmla="*/ 113 w 189"/>
                <a:gd name="T57" fmla="*/ 189 h 288"/>
                <a:gd name="T58" fmla="*/ 129 w 189"/>
                <a:gd name="T59" fmla="*/ 189 h 288"/>
                <a:gd name="T60" fmla="*/ 129 w 189"/>
                <a:gd name="T61" fmla="*/ 174 h 288"/>
                <a:gd name="T62" fmla="*/ 136 w 189"/>
                <a:gd name="T63" fmla="*/ 182 h 288"/>
                <a:gd name="T64" fmla="*/ 136 w 189"/>
                <a:gd name="T65" fmla="*/ 166 h 288"/>
                <a:gd name="T66" fmla="*/ 151 w 189"/>
                <a:gd name="T67" fmla="*/ 182 h 288"/>
                <a:gd name="T68" fmla="*/ 159 w 189"/>
                <a:gd name="T69" fmla="*/ 159 h 288"/>
                <a:gd name="T70" fmla="*/ 166 w 189"/>
                <a:gd name="T71" fmla="*/ 159 h 288"/>
                <a:gd name="T72" fmla="*/ 166 w 189"/>
                <a:gd name="T73" fmla="*/ 151 h 288"/>
                <a:gd name="T74" fmla="*/ 182 w 189"/>
                <a:gd name="T75" fmla="*/ 151 h 288"/>
                <a:gd name="T76" fmla="*/ 189 w 189"/>
                <a:gd name="T77" fmla="*/ 136 h 288"/>
                <a:gd name="T78" fmla="*/ 182 w 189"/>
                <a:gd name="T79" fmla="*/ 144 h 288"/>
                <a:gd name="T80" fmla="*/ 182 w 189"/>
                <a:gd name="T81" fmla="*/ 15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88">
                  <a:moveTo>
                    <a:pt x="182" y="144"/>
                  </a:moveTo>
                  <a:lnTo>
                    <a:pt x="174" y="136"/>
                  </a:lnTo>
                  <a:lnTo>
                    <a:pt x="189" y="128"/>
                  </a:lnTo>
                  <a:lnTo>
                    <a:pt x="174" y="121"/>
                  </a:lnTo>
                  <a:lnTo>
                    <a:pt x="159" y="121"/>
                  </a:lnTo>
                  <a:lnTo>
                    <a:pt x="151" y="98"/>
                  </a:lnTo>
                  <a:lnTo>
                    <a:pt x="136" y="98"/>
                  </a:lnTo>
                  <a:lnTo>
                    <a:pt x="113" y="15"/>
                  </a:lnTo>
                  <a:lnTo>
                    <a:pt x="91" y="0"/>
                  </a:lnTo>
                  <a:lnTo>
                    <a:pt x="60" y="22"/>
                  </a:lnTo>
                  <a:lnTo>
                    <a:pt x="45" y="7"/>
                  </a:lnTo>
                  <a:lnTo>
                    <a:pt x="23" y="60"/>
                  </a:lnTo>
                  <a:lnTo>
                    <a:pt x="30" y="113"/>
                  </a:lnTo>
                  <a:lnTo>
                    <a:pt x="15" y="144"/>
                  </a:lnTo>
                  <a:lnTo>
                    <a:pt x="23" y="151"/>
                  </a:lnTo>
                  <a:lnTo>
                    <a:pt x="15" y="151"/>
                  </a:lnTo>
                  <a:lnTo>
                    <a:pt x="15" y="159"/>
                  </a:lnTo>
                  <a:lnTo>
                    <a:pt x="0" y="159"/>
                  </a:lnTo>
                  <a:lnTo>
                    <a:pt x="38" y="272"/>
                  </a:lnTo>
                  <a:lnTo>
                    <a:pt x="53" y="288"/>
                  </a:lnTo>
                  <a:lnTo>
                    <a:pt x="68" y="242"/>
                  </a:lnTo>
                  <a:lnTo>
                    <a:pt x="76" y="235"/>
                  </a:lnTo>
                  <a:lnTo>
                    <a:pt x="76" y="219"/>
                  </a:lnTo>
                  <a:lnTo>
                    <a:pt x="91" y="235"/>
                  </a:lnTo>
                  <a:lnTo>
                    <a:pt x="98" y="212"/>
                  </a:lnTo>
                  <a:lnTo>
                    <a:pt x="106" y="219"/>
                  </a:lnTo>
                  <a:lnTo>
                    <a:pt x="106" y="189"/>
                  </a:lnTo>
                  <a:lnTo>
                    <a:pt x="113" y="182"/>
                  </a:lnTo>
                  <a:lnTo>
                    <a:pt x="113" y="189"/>
                  </a:lnTo>
                  <a:lnTo>
                    <a:pt x="129" y="189"/>
                  </a:lnTo>
                  <a:lnTo>
                    <a:pt x="129" y="174"/>
                  </a:lnTo>
                  <a:lnTo>
                    <a:pt x="136" y="182"/>
                  </a:lnTo>
                  <a:lnTo>
                    <a:pt x="136" y="166"/>
                  </a:lnTo>
                  <a:lnTo>
                    <a:pt x="151" y="182"/>
                  </a:lnTo>
                  <a:lnTo>
                    <a:pt x="159" y="159"/>
                  </a:lnTo>
                  <a:lnTo>
                    <a:pt x="166" y="159"/>
                  </a:lnTo>
                  <a:lnTo>
                    <a:pt x="166" y="151"/>
                  </a:lnTo>
                  <a:lnTo>
                    <a:pt x="182" y="151"/>
                  </a:lnTo>
                  <a:lnTo>
                    <a:pt x="189" y="136"/>
                  </a:lnTo>
                  <a:lnTo>
                    <a:pt x="182" y="144"/>
                  </a:lnTo>
                  <a:lnTo>
                    <a:pt x="182"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2" name="Freeform 61"/>
            <p:cNvSpPr>
              <a:spLocks/>
            </p:cNvSpPr>
            <p:nvPr/>
          </p:nvSpPr>
          <p:spPr bwMode="auto">
            <a:xfrm>
              <a:off x="4140" y="1603"/>
              <a:ext cx="8" cy="15"/>
            </a:xfrm>
            <a:custGeom>
              <a:avLst/>
              <a:gdLst>
                <a:gd name="T0" fmla="*/ 8 w 8"/>
                <a:gd name="T1" fmla="*/ 8 h 15"/>
                <a:gd name="T2" fmla="*/ 0 w 8"/>
                <a:gd name="T3" fmla="*/ 8 h 15"/>
                <a:gd name="T4" fmla="*/ 0 w 8"/>
                <a:gd name="T5" fmla="*/ 15 h 15"/>
                <a:gd name="T6" fmla="*/ 0 w 8"/>
                <a:gd name="T7" fmla="*/ 0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lnTo>
                    <a:pt x="0" y="8"/>
                  </a:lnTo>
                  <a:lnTo>
                    <a:pt x="0" y="15"/>
                  </a:lnTo>
                  <a:lnTo>
                    <a:pt x="0"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3" name="Freeform 62"/>
            <p:cNvSpPr>
              <a:spLocks/>
            </p:cNvSpPr>
            <p:nvPr/>
          </p:nvSpPr>
          <p:spPr bwMode="auto">
            <a:xfrm>
              <a:off x="4140" y="1603"/>
              <a:ext cx="8" cy="15"/>
            </a:xfrm>
            <a:custGeom>
              <a:avLst/>
              <a:gdLst>
                <a:gd name="T0" fmla="*/ 8 w 8"/>
                <a:gd name="T1" fmla="*/ 8 h 15"/>
                <a:gd name="T2" fmla="*/ 0 w 8"/>
                <a:gd name="T3" fmla="*/ 8 h 15"/>
                <a:gd name="T4" fmla="*/ 0 w 8"/>
                <a:gd name="T5" fmla="*/ 15 h 15"/>
                <a:gd name="T6" fmla="*/ 0 w 8"/>
                <a:gd name="T7" fmla="*/ 0 h 15"/>
                <a:gd name="T8" fmla="*/ 8 w 8"/>
                <a:gd name="T9" fmla="*/ 8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8"/>
                  </a:moveTo>
                  <a:lnTo>
                    <a:pt x="0" y="8"/>
                  </a:lnTo>
                  <a:lnTo>
                    <a:pt x="0" y="15"/>
                  </a:lnTo>
                  <a:lnTo>
                    <a:pt x="0"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4" name="Freeform 63"/>
            <p:cNvSpPr>
              <a:spLocks/>
            </p:cNvSpPr>
            <p:nvPr/>
          </p:nvSpPr>
          <p:spPr bwMode="auto">
            <a:xfrm>
              <a:off x="3701" y="1982"/>
              <a:ext cx="227" cy="106"/>
            </a:xfrm>
            <a:custGeom>
              <a:avLst/>
              <a:gdLst>
                <a:gd name="T0" fmla="*/ 227 w 227"/>
                <a:gd name="T1" fmla="*/ 68 h 106"/>
                <a:gd name="T2" fmla="*/ 197 w 227"/>
                <a:gd name="T3" fmla="*/ 76 h 106"/>
                <a:gd name="T4" fmla="*/ 174 w 227"/>
                <a:gd name="T5" fmla="*/ 0 h 106"/>
                <a:gd name="T6" fmla="*/ 0 w 227"/>
                <a:gd name="T7" fmla="*/ 30 h 106"/>
                <a:gd name="T8" fmla="*/ 8 w 227"/>
                <a:gd name="T9" fmla="*/ 68 h 106"/>
                <a:gd name="T10" fmla="*/ 30 w 227"/>
                <a:gd name="T11" fmla="*/ 30 h 106"/>
                <a:gd name="T12" fmla="*/ 53 w 227"/>
                <a:gd name="T13" fmla="*/ 38 h 106"/>
                <a:gd name="T14" fmla="*/ 61 w 227"/>
                <a:gd name="T15" fmla="*/ 23 h 106"/>
                <a:gd name="T16" fmla="*/ 76 w 227"/>
                <a:gd name="T17" fmla="*/ 23 h 106"/>
                <a:gd name="T18" fmla="*/ 91 w 227"/>
                <a:gd name="T19" fmla="*/ 45 h 106"/>
                <a:gd name="T20" fmla="*/ 121 w 227"/>
                <a:gd name="T21" fmla="*/ 60 h 106"/>
                <a:gd name="T22" fmla="*/ 129 w 227"/>
                <a:gd name="T23" fmla="*/ 60 h 106"/>
                <a:gd name="T24" fmla="*/ 129 w 227"/>
                <a:gd name="T25" fmla="*/ 68 h 106"/>
                <a:gd name="T26" fmla="*/ 121 w 227"/>
                <a:gd name="T27" fmla="*/ 98 h 106"/>
                <a:gd name="T28" fmla="*/ 136 w 227"/>
                <a:gd name="T29" fmla="*/ 98 h 106"/>
                <a:gd name="T30" fmla="*/ 136 w 227"/>
                <a:gd name="T31" fmla="*/ 91 h 106"/>
                <a:gd name="T32" fmla="*/ 174 w 227"/>
                <a:gd name="T33" fmla="*/ 106 h 106"/>
                <a:gd name="T34" fmla="*/ 167 w 227"/>
                <a:gd name="T35" fmla="*/ 91 h 106"/>
                <a:gd name="T36" fmla="*/ 144 w 227"/>
                <a:gd name="T37" fmla="*/ 83 h 106"/>
                <a:gd name="T38" fmla="*/ 144 w 227"/>
                <a:gd name="T39" fmla="*/ 76 h 106"/>
                <a:gd name="T40" fmla="*/ 167 w 227"/>
                <a:gd name="T41" fmla="*/ 91 h 106"/>
                <a:gd name="T42" fmla="*/ 144 w 227"/>
                <a:gd name="T43" fmla="*/ 53 h 106"/>
                <a:gd name="T44" fmla="*/ 152 w 227"/>
                <a:gd name="T45" fmla="*/ 53 h 106"/>
                <a:gd name="T46" fmla="*/ 152 w 227"/>
                <a:gd name="T47" fmla="*/ 45 h 106"/>
                <a:gd name="T48" fmla="*/ 144 w 227"/>
                <a:gd name="T49" fmla="*/ 38 h 106"/>
                <a:gd name="T50" fmla="*/ 152 w 227"/>
                <a:gd name="T51" fmla="*/ 38 h 106"/>
                <a:gd name="T52" fmla="*/ 159 w 227"/>
                <a:gd name="T53" fmla="*/ 15 h 106"/>
                <a:gd name="T54" fmla="*/ 159 w 227"/>
                <a:gd name="T55" fmla="*/ 23 h 106"/>
                <a:gd name="T56" fmla="*/ 159 w 227"/>
                <a:gd name="T57" fmla="*/ 7 h 106"/>
                <a:gd name="T58" fmla="*/ 167 w 227"/>
                <a:gd name="T59" fmla="*/ 7 h 106"/>
                <a:gd name="T60" fmla="*/ 167 w 227"/>
                <a:gd name="T61" fmla="*/ 23 h 106"/>
                <a:gd name="T62" fmla="*/ 174 w 227"/>
                <a:gd name="T63" fmla="*/ 23 h 106"/>
                <a:gd name="T64" fmla="*/ 167 w 227"/>
                <a:gd name="T65" fmla="*/ 23 h 106"/>
                <a:gd name="T66" fmla="*/ 159 w 227"/>
                <a:gd name="T67" fmla="*/ 38 h 106"/>
                <a:gd name="T68" fmla="*/ 174 w 227"/>
                <a:gd name="T69" fmla="*/ 38 h 106"/>
                <a:gd name="T70" fmla="*/ 167 w 227"/>
                <a:gd name="T71" fmla="*/ 53 h 106"/>
                <a:gd name="T72" fmla="*/ 174 w 227"/>
                <a:gd name="T73" fmla="*/ 60 h 106"/>
                <a:gd name="T74" fmla="*/ 167 w 227"/>
                <a:gd name="T75" fmla="*/ 60 h 106"/>
                <a:gd name="T76" fmla="*/ 167 w 227"/>
                <a:gd name="T77" fmla="*/ 68 h 106"/>
                <a:gd name="T78" fmla="*/ 174 w 227"/>
                <a:gd name="T79" fmla="*/ 60 h 106"/>
                <a:gd name="T80" fmla="*/ 174 w 227"/>
                <a:gd name="T81" fmla="*/ 68 h 106"/>
                <a:gd name="T82" fmla="*/ 167 w 227"/>
                <a:gd name="T83" fmla="*/ 68 h 106"/>
                <a:gd name="T84" fmla="*/ 174 w 227"/>
                <a:gd name="T85" fmla="*/ 76 h 106"/>
                <a:gd name="T86" fmla="*/ 167 w 227"/>
                <a:gd name="T87" fmla="*/ 83 h 106"/>
                <a:gd name="T88" fmla="*/ 189 w 227"/>
                <a:gd name="T89" fmla="*/ 83 h 106"/>
                <a:gd name="T90" fmla="*/ 197 w 227"/>
                <a:gd name="T91" fmla="*/ 98 h 106"/>
                <a:gd name="T92" fmla="*/ 189 w 227"/>
                <a:gd name="T93" fmla="*/ 106 h 106"/>
                <a:gd name="T94" fmla="*/ 205 w 227"/>
                <a:gd name="T95" fmla="*/ 106 h 106"/>
                <a:gd name="T96" fmla="*/ 220 w 227"/>
                <a:gd name="T97" fmla="*/ 98 h 106"/>
                <a:gd name="T98" fmla="*/ 227 w 227"/>
                <a:gd name="T99"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106">
                  <a:moveTo>
                    <a:pt x="227" y="68"/>
                  </a:moveTo>
                  <a:lnTo>
                    <a:pt x="197" y="76"/>
                  </a:lnTo>
                  <a:lnTo>
                    <a:pt x="174" y="0"/>
                  </a:lnTo>
                  <a:lnTo>
                    <a:pt x="0" y="30"/>
                  </a:lnTo>
                  <a:lnTo>
                    <a:pt x="8" y="68"/>
                  </a:lnTo>
                  <a:lnTo>
                    <a:pt x="30" y="30"/>
                  </a:lnTo>
                  <a:lnTo>
                    <a:pt x="53" y="38"/>
                  </a:lnTo>
                  <a:lnTo>
                    <a:pt x="61" y="23"/>
                  </a:lnTo>
                  <a:lnTo>
                    <a:pt x="76" y="23"/>
                  </a:lnTo>
                  <a:lnTo>
                    <a:pt x="91" y="45"/>
                  </a:lnTo>
                  <a:lnTo>
                    <a:pt x="121" y="60"/>
                  </a:lnTo>
                  <a:lnTo>
                    <a:pt x="129" y="60"/>
                  </a:lnTo>
                  <a:lnTo>
                    <a:pt x="129" y="68"/>
                  </a:lnTo>
                  <a:lnTo>
                    <a:pt x="121" y="98"/>
                  </a:lnTo>
                  <a:lnTo>
                    <a:pt x="136" y="98"/>
                  </a:lnTo>
                  <a:lnTo>
                    <a:pt x="136" y="91"/>
                  </a:lnTo>
                  <a:lnTo>
                    <a:pt x="174" y="106"/>
                  </a:lnTo>
                  <a:lnTo>
                    <a:pt x="167" y="91"/>
                  </a:lnTo>
                  <a:lnTo>
                    <a:pt x="144" y="83"/>
                  </a:lnTo>
                  <a:lnTo>
                    <a:pt x="144" y="76"/>
                  </a:lnTo>
                  <a:lnTo>
                    <a:pt x="167" y="91"/>
                  </a:lnTo>
                  <a:lnTo>
                    <a:pt x="144" y="53"/>
                  </a:lnTo>
                  <a:lnTo>
                    <a:pt x="152" y="53"/>
                  </a:lnTo>
                  <a:lnTo>
                    <a:pt x="152" y="45"/>
                  </a:lnTo>
                  <a:lnTo>
                    <a:pt x="144" y="38"/>
                  </a:lnTo>
                  <a:lnTo>
                    <a:pt x="152" y="38"/>
                  </a:lnTo>
                  <a:lnTo>
                    <a:pt x="159" y="15"/>
                  </a:lnTo>
                  <a:lnTo>
                    <a:pt x="159" y="23"/>
                  </a:lnTo>
                  <a:lnTo>
                    <a:pt x="159" y="7"/>
                  </a:lnTo>
                  <a:lnTo>
                    <a:pt x="167" y="7"/>
                  </a:lnTo>
                  <a:lnTo>
                    <a:pt x="167" y="23"/>
                  </a:lnTo>
                  <a:lnTo>
                    <a:pt x="174" y="23"/>
                  </a:lnTo>
                  <a:lnTo>
                    <a:pt x="167" y="23"/>
                  </a:lnTo>
                  <a:lnTo>
                    <a:pt x="159" y="38"/>
                  </a:lnTo>
                  <a:lnTo>
                    <a:pt x="174" y="38"/>
                  </a:lnTo>
                  <a:lnTo>
                    <a:pt x="167" y="53"/>
                  </a:lnTo>
                  <a:lnTo>
                    <a:pt x="174" y="60"/>
                  </a:lnTo>
                  <a:lnTo>
                    <a:pt x="167" y="60"/>
                  </a:lnTo>
                  <a:lnTo>
                    <a:pt x="167" y="68"/>
                  </a:lnTo>
                  <a:lnTo>
                    <a:pt x="174" y="60"/>
                  </a:lnTo>
                  <a:lnTo>
                    <a:pt x="174" y="68"/>
                  </a:lnTo>
                  <a:lnTo>
                    <a:pt x="167" y="68"/>
                  </a:lnTo>
                  <a:lnTo>
                    <a:pt x="174" y="76"/>
                  </a:lnTo>
                  <a:lnTo>
                    <a:pt x="167" y="83"/>
                  </a:lnTo>
                  <a:lnTo>
                    <a:pt x="189" y="83"/>
                  </a:lnTo>
                  <a:lnTo>
                    <a:pt x="197" y="98"/>
                  </a:lnTo>
                  <a:lnTo>
                    <a:pt x="189" y="106"/>
                  </a:lnTo>
                  <a:lnTo>
                    <a:pt x="205" y="106"/>
                  </a:lnTo>
                  <a:lnTo>
                    <a:pt x="220" y="98"/>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5" name="Freeform 64"/>
            <p:cNvSpPr>
              <a:spLocks/>
            </p:cNvSpPr>
            <p:nvPr/>
          </p:nvSpPr>
          <p:spPr bwMode="auto">
            <a:xfrm>
              <a:off x="3701" y="1982"/>
              <a:ext cx="227" cy="106"/>
            </a:xfrm>
            <a:custGeom>
              <a:avLst/>
              <a:gdLst>
                <a:gd name="T0" fmla="*/ 227 w 227"/>
                <a:gd name="T1" fmla="*/ 68 h 106"/>
                <a:gd name="T2" fmla="*/ 197 w 227"/>
                <a:gd name="T3" fmla="*/ 76 h 106"/>
                <a:gd name="T4" fmla="*/ 174 w 227"/>
                <a:gd name="T5" fmla="*/ 0 h 106"/>
                <a:gd name="T6" fmla="*/ 0 w 227"/>
                <a:gd name="T7" fmla="*/ 30 h 106"/>
                <a:gd name="T8" fmla="*/ 8 w 227"/>
                <a:gd name="T9" fmla="*/ 68 h 106"/>
                <a:gd name="T10" fmla="*/ 30 w 227"/>
                <a:gd name="T11" fmla="*/ 30 h 106"/>
                <a:gd name="T12" fmla="*/ 53 w 227"/>
                <a:gd name="T13" fmla="*/ 38 h 106"/>
                <a:gd name="T14" fmla="*/ 61 w 227"/>
                <a:gd name="T15" fmla="*/ 23 h 106"/>
                <a:gd name="T16" fmla="*/ 76 w 227"/>
                <a:gd name="T17" fmla="*/ 23 h 106"/>
                <a:gd name="T18" fmla="*/ 91 w 227"/>
                <a:gd name="T19" fmla="*/ 45 h 106"/>
                <a:gd name="T20" fmla="*/ 121 w 227"/>
                <a:gd name="T21" fmla="*/ 60 h 106"/>
                <a:gd name="T22" fmla="*/ 129 w 227"/>
                <a:gd name="T23" fmla="*/ 60 h 106"/>
                <a:gd name="T24" fmla="*/ 129 w 227"/>
                <a:gd name="T25" fmla="*/ 68 h 106"/>
                <a:gd name="T26" fmla="*/ 121 w 227"/>
                <a:gd name="T27" fmla="*/ 98 h 106"/>
                <a:gd name="T28" fmla="*/ 136 w 227"/>
                <a:gd name="T29" fmla="*/ 98 h 106"/>
                <a:gd name="T30" fmla="*/ 136 w 227"/>
                <a:gd name="T31" fmla="*/ 91 h 106"/>
                <a:gd name="T32" fmla="*/ 174 w 227"/>
                <a:gd name="T33" fmla="*/ 106 h 106"/>
                <a:gd name="T34" fmla="*/ 167 w 227"/>
                <a:gd name="T35" fmla="*/ 91 h 106"/>
                <a:gd name="T36" fmla="*/ 144 w 227"/>
                <a:gd name="T37" fmla="*/ 83 h 106"/>
                <a:gd name="T38" fmla="*/ 144 w 227"/>
                <a:gd name="T39" fmla="*/ 76 h 106"/>
                <a:gd name="T40" fmla="*/ 167 w 227"/>
                <a:gd name="T41" fmla="*/ 91 h 106"/>
                <a:gd name="T42" fmla="*/ 144 w 227"/>
                <a:gd name="T43" fmla="*/ 53 h 106"/>
                <a:gd name="T44" fmla="*/ 152 w 227"/>
                <a:gd name="T45" fmla="*/ 53 h 106"/>
                <a:gd name="T46" fmla="*/ 152 w 227"/>
                <a:gd name="T47" fmla="*/ 45 h 106"/>
                <a:gd name="T48" fmla="*/ 144 w 227"/>
                <a:gd name="T49" fmla="*/ 38 h 106"/>
                <a:gd name="T50" fmla="*/ 152 w 227"/>
                <a:gd name="T51" fmla="*/ 38 h 106"/>
                <a:gd name="T52" fmla="*/ 159 w 227"/>
                <a:gd name="T53" fmla="*/ 15 h 106"/>
                <a:gd name="T54" fmla="*/ 159 w 227"/>
                <a:gd name="T55" fmla="*/ 23 h 106"/>
                <a:gd name="T56" fmla="*/ 159 w 227"/>
                <a:gd name="T57" fmla="*/ 7 h 106"/>
                <a:gd name="T58" fmla="*/ 167 w 227"/>
                <a:gd name="T59" fmla="*/ 7 h 106"/>
                <a:gd name="T60" fmla="*/ 167 w 227"/>
                <a:gd name="T61" fmla="*/ 23 h 106"/>
                <a:gd name="T62" fmla="*/ 174 w 227"/>
                <a:gd name="T63" fmla="*/ 23 h 106"/>
                <a:gd name="T64" fmla="*/ 167 w 227"/>
                <a:gd name="T65" fmla="*/ 23 h 106"/>
                <a:gd name="T66" fmla="*/ 159 w 227"/>
                <a:gd name="T67" fmla="*/ 38 h 106"/>
                <a:gd name="T68" fmla="*/ 174 w 227"/>
                <a:gd name="T69" fmla="*/ 38 h 106"/>
                <a:gd name="T70" fmla="*/ 167 w 227"/>
                <a:gd name="T71" fmla="*/ 53 h 106"/>
                <a:gd name="T72" fmla="*/ 174 w 227"/>
                <a:gd name="T73" fmla="*/ 60 h 106"/>
                <a:gd name="T74" fmla="*/ 167 w 227"/>
                <a:gd name="T75" fmla="*/ 60 h 106"/>
                <a:gd name="T76" fmla="*/ 167 w 227"/>
                <a:gd name="T77" fmla="*/ 68 h 106"/>
                <a:gd name="T78" fmla="*/ 174 w 227"/>
                <a:gd name="T79" fmla="*/ 60 h 106"/>
                <a:gd name="T80" fmla="*/ 174 w 227"/>
                <a:gd name="T81" fmla="*/ 68 h 106"/>
                <a:gd name="T82" fmla="*/ 167 w 227"/>
                <a:gd name="T83" fmla="*/ 68 h 106"/>
                <a:gd name="T84" fmla="*/ 174 w 227"/>
                <a:gd name="T85" fmla="*/ 76 h 106"/>
                <a:gd name="T86" fmla="*/ 167 w 227"/>
                <a:gd name="T87" fmla="*/ 83 h 106"/>
                <a:gd name="T88" fmla="*/ 189 w 227"/>
                <a:gd name="T89" fmla="*/ 83 h 106"/>
                <a:gd name="T90" fmla="*/ 197 w 227"/>
                <a:gd name="T91" fmla="*/ 98 h 106"/>
                <a:gd name="T92" fmla="*/ 189 w 227"/>
                <a:gd name="T93" fmla="*/ 106 h 106"/>
                <a:gd name="T94" fmla="*/ 205 w 227"/>
                <a:gd name="T95" fmla="*/ 106 h 106"/>
                <a:gd name="T96" fmla="*/ 220 w 227"/>
                <a:gd name="T97" fmla="*/ 98 h 106"/>
                <a:gd name="T98" fmla="*/ 227 w 227"/>
                <a:gd name="T99" fmla="*/ 68 h 106"/>
                <a:gd name="T100" fmla="*/ 227 w 227"/>
                <a:gd name="T101"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74" y="0"/>
                  </a:lnTo>
                  <a:lnTo>
                    <a:pt x="0" y="30"/>
                  </a:lnTo>
                  <a:lnTo>
                    <a:pt x="8" y="68"/>
                  </a:lnTo>
                  <a:lnTo>
                    <a:pt x="30" y="30"/>
                  </a:lnTo>
                  <a:lnTo>
                    <a:pt x="53" y="38"/>
                  </a:lnTo>
                  <a:lnTo>
                    <a:pt x="61" y="23"/>
                  </a:lnTo>
                  <a:lnTo>
                    <a:pt x="76" y="23"/>
                  </a:lnTo>
                  <a:lnTo>
                    <a:pt x="91" y="45"/>
                  </a:lnTo>
                  <a:lnTo>
                    <a:pt x="121" y="60"/>
                  </a:lnTo>
                  <a:lnTo>
                    <a:pt x="129" y="60"/>
                  </a:lnTo>
                  <a:lnTo>
                    <a:pt x="129" y="68"/>
                  </a:lnTo>
                  <a:lnTo>
                    <a:pt x="121" y="98"/>
                  </a:lnTo>
                  <a:lnTo>
                    <a:pt x="136" y="98"/>
                  </a:lnTo>
                  <a:lnTo>
                    <a:pt x="136" y="91"/>
                  </a:lnTo>
                  <a:lnTo>
                    <a:pt x="174" y="106"/>
                  </a:lnTo>
                  <a:lnTo>
                    <a:pt x="167" y="91"/>
                  </a:lnTo>
                  <a:lnTo>
                    <a:pt x="144" y="83"/>
                  </a:lnTo>
                  <a:lnTo>
                    <a:pt x="144" y="76"/>
                  </a:lnTo>
                  <a:lnTo>
                    <a:pt x="167" y="91"/>
                  </a:lnTo>
                  <a:lnTo>
                    <a:pt x="144" y="53"/>
                  </a:lnTo>
                  <a:lnTo>
                    <a:pt x="152" y="53"/>
                  </a:lnTo>
                  <a:lnTo>
                    <a:pt x="152" y="45"/>
                  </a:lnTo>
                  <a:lnTo>
                    <a:pt x="144" y="38"/>
                  </a:lnTo>
                  <a:lnTo>
                    <a:pt x="152" y="38"/>
                  </a:lnTo>
                  <a:lnTo>
                    <a:pt x="159" y="15"/>
                  </a:lnTo>
                  <a:lnTo>
                    <a:pt x="159" y="23"/>
                  </a:lnTo>
                  <a:lnTo>
                    <a:pt x="159" y="7"/>
                  </a:lnTo>
                  <a:lnTo>
                    <a:pt x="167" y="7"/>
                  </a:lnTo>
                  <a:lnTo>
                    <a:pt x="167" y="23"/>
                  </a:lnTo>
                  <a:lnTo>
                    <a:pt x="174" y="23"/>
                  </a:lnTo>
                  <a:lnTo>
                    <a:pt x="167" y="23"/>
                  </a:lnTo>
                  <a:lnTo>
                    <a:pt x="159" y="38"/>
                  </a:lnTo>
                  <a:lnTo>
                    <a:pt x="174" y="38"/>
                  </a:lnTo>
                  <a:lnTo>
                    <a:pt x="167" y="53"/>
                  </a:lnTo>
                  <a:lnTo>
                    <a:pt x="174" y="60"/>
                  </a:lnTo>
                  <a:lnTo>
                    <a:pt x="167" y="60"/>
                  </a:lnTo>
                  <a:lnTo>
                    <a:pt x="167" y="68"/>
                  </a:lnTo>
                  <a:lnTo>
                    <a:pt x="174" y="60"/>
                  </a:lnTo>
                  <a:lnTo>
                    <a:pt x="174" y="68"/>
                  </a:lnTo>
                  <a:lnTo>
                    <a:pt x="167" y="68"/>
                  </a:lnTo>
                  <a:lnTo>
                    <a:pt x="174" y="76"/>
                  </a:lnTo>
                  <a:lnTo>
                    <a:pt x="167" y="83"/>
                  </a:lnTo>
                  <a:lnTo>
                    <a:pt x="189" y="83"/>
                  </a:lnTo>
                  <a:lnTo>
                    <a:pt x="197" y="98"/>
                  </a:lnTo>
                  <a:lnTo>
                    <a:pt x="189" y="106"/>
                  </a:lnTo>
                  <a:lnTo>
                    <a:pt x="205" y="106"/>
                  </a:lnTo>
                  <a:lnTo>
                    <a:pt x="220"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6" name="Freeform 65"/>
            <p:cNvSpPr>
              <a:spLocks/>
            </p:cNvSpPr>
            <p:nvPr/>
          </p:nvSpPr>
          <p:spPr bwMode="auto">
            <a:xfrm>
              <a:off x="3951" y="1732"/>
              <a:ext cx="166" cy="91"/>
            </a:xfrm>
            <a:custGeom>
              <a:avLst/>
              <a:gdLst>
                <a:gd name="T0" fmla="*/ 151 w 166"/>
                <a:gd name="T1" fmla="*/ 45 h 91"/>
                <a:gd name="T2" fmla="*/ 144 w 166"/>
                <a:gd name="T3" fmla="*/ 45 h 91"/>
                <a:gd name="T4" fmla="*/ 159 w 166"/>
                <a:gd name="T5" fmla="*/ 53 h 91"/>
                <a:gd name="T6" fmla="*/ 151 w 166"/>
                <a:gd name="T7" fmla="*/ 68 h 91"/>
                <a:gd name="T8" fmla="*/ 129 w 166"/>
                <a:gd name="T9" fmla="*/ 53 h 91"/>
                <a:gd name="T10" fmla="*/ 121 w 166"/>
                <a:gd name="T11" fmla="*/ 38 h 91"/>
                <a:gd name="T12" fmla="*/ 106 w 166"/>
                <a:gd name="T13" fmla="*/ 38 h 91"/>
                <a:gd name="T14" fmla="*/ 121 w 166"/>
                <a:gd name="T15" fmla="*/ 15 h 91"/>
                <a:gd name="T16" fmla="*/ 106 w 166"/>
                <a:gd name="T17" fmla="*/ 7 h 91"/>
                <a:gd name="T18" fmla="*/ 106 w 166"/>
                <a:gd name="T19" fmla="*/ 0 h 91"/>
                <a:gd name="T20" fmla="*/ 91 w 166"/>
                <a:gd name="T21" fmla="*/ 15 h 91"/>
                <a:gd name="T22" fmla="*/ 38 w 166"/>
                <a:gd name="T23" fmla="*/ 30 h 91"/>
                <a:gd name="T24" fmla="*/ 0 w 166"/>
                <a:gd name="T25" fmla="*/ 38 h 91"/>
                <a:gd name="T26" fmla="*/ 0 w 166"/>
                <a:gd name="T27" fmla="*/ 83 h 91"/>
                <a:gd name="T28" fmla="*/ 76 w 166"/>
                <a:gd name="T29" fmla="*/ 68 h 91"/>
                <a:gd name="T30" fmla="*/ 98 w 166"/>
                <a:gd name="T31" fmla="*/ 60 h 91"/>
                <a:gd name="T32" fmla="*/ 98 w 166"/>
                <a:gd name="T33" fmla="*/ 76 h 91"/>
                <a:gd name="T34" fmla="*/ 113 w 166"/>
                <a:gd name="T35" fmla="*/ 76 h 91"/>
                <a:gd name="T36" fmla="*/ 113 w 166"/>
                <a:gd name="T37" fmla="*/ 91 h 91"/>
                <a:gd name="T38" fmla="*/ 136 w 166"/>
                <a:gd name="T39" fmla="*/ 68 h 91"/>
                <a:gd name="T40" fmla="*/ 136 w 166"/>
                <a:gd name="T41" fmla="*/ 83 h 91"/>
                <a:gd name="T42" fmla="*/ 166 w 166"/>
                <a:gd name="T43" fmla="*/ 68 h 91"/>
                <a:gd name="T44" fmla="*/ 159 w 166"/>
                <a:gd name="T45" fmla="*/ 60 h 91"/>
                <a:gd name="T46" fmla="*/ 151 w 166"/>
                <a:gd name="T47"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91">
                  <a:moveTo>
                    <a:pt x="151" y="45"/>
                  </a:moveTo>
                  <a:lnTo>
                    <a:pt x="144" y="45"/>
                  </a:lnTo>
                  <a:lnTo>
                    <a:pt x="159" y="53"/>
                  </a:lnTo>
                  <a:lnTo>
                    <a:pt x="151" y="68"/>
                  </a:lnTo>
                  <a:lnTo>
                    <a:pt x="129" y="53"/>
                  </a:lnTo>
                  <a:lnTo>
                    <a:pt x="121" y="38"/>
                  </a:lnTo>
                  <a:lnTo>
                    <a:pt x="106" y="38"/>
                  </a:lnTo>
                  <a:lnTo>
                    <a:pt x="121" y="15"/>
                  </a:lnTo>
                  <a:lnTo>
                    <a:pt x="106" y="7"/>
                  </a:lnTo>
                  <a:lnTo>
                    <a:pt x="106" y="0"/>
                  </a:lnTo>
                  <a:lnTo>
                    <a:pt x="91" y="15"/>
                  </a:lnTo>
                  <a:lnTo>
                    <a:pt x="38" y="30"/>
                  </a:lnTo>
                  <a:lnTo>
                    <a:pt x="0" y="38"/>
                  </a:lnTo>
                  <a:lnTo>
                    <a:pt x="0" y="83"/>
                  </a:lnTo>
                  <a:lnTo>
                    <a:pt x="76" y="68"/>
                  </a:lnTo>
                  <a:lnTo>
                    <a:pt x="98" y="60"/>
                  </a:lnTo>
                  <a:lnTo>
                    <a:pt x="98" y="76"/>
                  </a:lnTo>
                  <a:lnTo>
                    <a:pt x="113" y="76"/>
                  </a:lnTo>
                  <a:lnTo>
                    <a:pt x="113" y="91"/>
                  </a:lnTo>
                  <a:lnTo>
                    <a:pt x="136" y="68"/>
                  </a:lnTo>
                  <a:lnTo>
                    <a:pt x="136" y="83"/>
                  </a:lnTo>
                  <a:lnTo>
                    <a:pt x="166" y="68"/>
                  </a:lnTo>
                  <a:lnTo>
                    <a:pt x="159" y="60"/>
                  </a:lnTo>
                  <a:lnTo>
                    <a:pt x="151" y="4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7" name="Freeform 66"/>
            <p:cNvSpPr>
              <a:spLocks/>
            </p:cNvSpPr>
            <p:nvPr/>
          </p:nvSpPr>
          <p:spPr bwMode="auto">
            <a:xfrm>
              <a:off x="3951" y="1732"/>
              <a:ext cx="166" cy="91"/>
            </a:xfrm>
            <a:custGeom>
              <a:avLst/>
              <a:gdLst>
                <a:gd name="T0" fmla="*/ 151 w 166"/>
                <a:gd name="T1" fmla="*/ 45 h 91"/>
                <a:gd name="T2" fmla="*/ 144 w 166"/>
                <a:gd name="T3" fmla="*/ 45 h 91"/>
                <a:gd name="T4" fmla="*/ 159 w 166"/>
                <a:gd name="T5" fmla="*/ 53 h 91"/>
                <a:gd name="T6" fmla="*/ 151 w 166"/>
                <a:gd name="T7" fmla="*/ 68 h 91"/>
                <a:gd name="T8" fmla="*/ 129 w 166"/>
                <a:gd name="T9" fmla="*/ 53 h 91"/>
                <a:gd name="T10" fmla="*/ 121 w 166"/>
                <a:gd name="T11" fmla="*/ 38 h 91"/>
                <a:gd name="T12" fmla="*/ 106 w 166"/>
                <a:gd name="T13" fmla="*/ 38 h 91"/>
                <a:gd name="T14" fmla="*/ 121 w 166"/>
                <a:gd name="T15" fmla="*/ 15 h 91"/>
                <a:gd name="T16" fmla="*/ 106 w 166"/>
                <a:gd name="T17" fmla="*/ 7 h 91"/>
                <a:gd name="T18" fmla="*/ 106 w 166"/>
                <a:gd name="T19" fmla="*/ 0 h 91"/>
                <a:gd name="T20" fmla="*/ 91 w 166"/>
                <a:gd name="T21" fmla="*/ 15 h 91"/>
                <a:gd name="T22" fmla="*/ 38 w 166"/>
                <a:gd name="T23" fmla="*/ 30 h 91"/>
                <a:gd name="T24" fmla="*/ 0 w 166"/>
                <a:gd name="T25" fmla="*/ 38 h 91"/>
                <a:gd name="T26" fmla="*/ 0 w 166"/>
                <a:gd name="T27" fmla="*/ 83 h 91"/>
                <a:gd name="T28" fmla="*/ 76 w 166"/>
                <a:gd name="T29" fmla="*/ 68 h 91"/>
                <a:gd name="T30" fmla="*/ 98 w 166"/>
                <a:gd name="T31" fmla="*/ 60 h 91"/>
                <a:gd name="T32" fmla="*/ 98 w 166"/>
                <a:gd name="T33" fmla="*/ 76 h 91"/>
                <a:gd name="T34" fmla="*/ 113 w 166"/>
                <a:gd name="T35" fmla="*/ 76 h 91"/>
                <a:gd name="T36" fmla="*/ 113 w 166"/>
                <a:gd name="T37" fmla="*/ 91 h 91"/>
                <a:gd name="T38" fmla="*/ 136 w 166"/>
                <a:gd name="T39" fmla="*/ 68 h 91"/>
                <a:gd name="T40" fmla="*/ 136 w 166"/>
                <a:gd name="T41" fmla="*/ 83 h 91"/>
                <a:gd name="T42" fmla="*/ 166 w 166"/>
                <a:gd name="T43" fmla="*/ 68 h 91"/>
                <a:gd name="T44" fmla="*/ 159 w 166"/>
                <a:gd name="T45" fmla="*/ 60 h 91"/>
                <a:gd name="T46" fmla="*/ 151 w 166"/>
                <a:gd name="T47" fmla="*/ 45 h 91"/>
                <a:gd name="T48" fmla="*/ 151 w 166"/>
                <a:gd name="T49"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91">
                  <a:moveTo>
                    <a:pt x="151" y="45"/>
                  </a:moveTo>
                  <a:lnTo>
                    <a:pt x="144" y="45"/>
                  </a:lnTo>
                  <a:lnTo>
                    <a:pt x="159" y="53"/>
                  </a:lnTo>
                  <a:lnTo>
                    <a:pt x="151" y="68"/>
                  </a:lnTo>
                  <a:lnTo>
                    <a:pt x="129" y="53"/>
                  </a:lnTo>
                  <a:lnTo>
                    <a:pt x="121" y="38"/>
                  </a:lnTo>
                  <a:lnTo>
                    <a:pt x="106" y="38"/>
                  </a:lnTo>
                  <a:lnTo>
                    <a:pt x="121" y="15"/>
                  </a:lnTo>
                  <a:lnTo>
                    <a:pt x="106" y="7"/>
                  </a:lnTo>
                  <a:lnTo>
                    <a:pt x="106" y="0"/>
                  </a:lnTo>
                  <a:lnTo>
                    <a:pt x="91" y="15"/>
                  </a:lnTo>
                  <a:lnTo>
                    <a:pt x="38" y="30"/>
                  </a:lnTo>
                  <a:lnTo>
                    <a:pt x="0" y="38"/>
                  </a:lnTo>
                  <a:lnTo>
                    <a:pt x="0" y="83"/>
                  </a:lnTo>
                  <a:lnTo>
                    <a:pt x="76" y="68"/>
                  </a:lnTo>
                  <a:lnTo>
                    <a:pt x="98" y="60"/>
                  </a:lnTo>
                  <a:lnTo>
                    <a:pt x="98" y="76"/>
                  </a:lnTo>
                  <a:lnTo>
                    <a:pt x="113" y="76"/>
                  </a:lnTo>
                  <a:lnTo>
                    <a:pt x="113" y="91"/>
                  </a:lnTo>
                  <a:lnTo>
                    <a:pt x="136" y="68"/>
                  </a:lnTo>
                  <a:lnTo>
                    <a:pt x="136" y="83"/>
                  </a:lnTo>
                  <a:lnTo>
                    <a:pt x="166" y="68"/>
                  </a:lnTo>
                  <a:lnTo>
                    <a:pt x="159" y="60"/>
                  </a:lnTo>
                  <a:lnTo>
                    <a:pt x="151" y="45"/>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98" name="Freeform 67"/>
            <p:cNvSpPr>
              <a:spLocks/>
            </p:cNvSpPr>
            <p:nvPr/>
          </p:nvSpPr>
          <p:spPr bwMode="auto">
            <a:xfrm>
              <a:off x="3149" y="1580"/>
              <a:ext cx="295" cy="144"/>
            </a:xfrm>
            <a:custGeom>
              <a:avLst/>
              <a:gdLst>
                <a:gd name="T0" fmla="*/ 272 w 295"/>
                <a:gd name="T1" fmla="*/ 61 h 144"/>
                <a:gd name="T2" fmla="*/ 272 w 295"/>
                <a:gd name="T3" fmla="*/ 46 h 144"/>
                <a:gd name="T4" fmla="*/ 242 w 295"/>
                <a:gd name="T5" fmla="*/ 46 h 144"/>
                <a:gd name="T6" fmla="*/ 242 w 295"/>
                <a:gd name="T7" fmla="*/ 31 h 144"/>
                <a:gd name="T8" fmla="*/ 189 w 295"/>
                <a:gd name="T9" fmla="*/ 46 h 144"/>
                <a:gd name="T10" fmla="*/ 166 w 295"/>
                <a:gd name="T11" fmla="*/ 61 h 144"/>
                <a:gd name="T12" fmla="*/ 136 w 295"/>
                <a:gd name="T13" fmla="*/ 61 h 144"/>
                <a:gd name="T14" fmla="*/ 113 w 295"/>
                <a:gd name="T15" fmla="*/ 38 h 144"/>
                <a:gd name="T16" fmla="*/ 98 w 295"/>
                <a:gd name="T17" fmla="*/ 31 h 144"/>
                <a:gd name="T18" fmla="*/ 91 w 295"/>
                <a:gd name="T19" fmla="*/ 46 h 144"/>
                <a:gd name="T20" fmla="*/ 98 w 295"/>
                <a:gd name="T21" fmla="*/ 15 h 144"/>
                <a:gd name="T22" fmla="*/ 113 w 295"/>
                <a:gd name="T23" fmla="*/ 0 h 144"/>
                <a:gd name="T24" fmla="*/ 106 w 295"/>
                <a:gd name="T25" fmla="*/ 0 h 144"/>
                <a:gd name="T26" fmla="*/ 60 w 295"/>
                <a:gd name="T27" fmla="*/ 31 h 144"/>
                <a:gd name="T28" fmla="*/ 0 w 295"/>
                <a:gd name="T29" fmla="*/ 61 h 144"/>
                <a:gd name="T30" fmla="*/ 22 w 295"/>
                <a:gd name="T31" fmla="*/ 76 h 144"/>
                <a:gd name="T32" fmla="*/ 106 w 295"/>
                <a:gd name="T33" fmla="*/ 99 h 144"/>
                <a:gd name="T34" fmla="*/ 106 w 295"/>
                <a:gd name="T35" fmla="*/ 106 h 144"/>
                <a:gd name="T36" fmla="*/ 121 w 295"/>
                <a:gd name="T37" fmla="*/ 114 h 144"/>
                <a:gd name="T38" fmla="*/ 121 w 295"/>
                <a:gd name="T39" fmla="*/ 129 h 144"/>
                <a:gd name="T40" fmla="*/ 128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4 h 144"/>
                <a:gd name="T52" fmla="*/ 189 w 295"/>
                <a:gd name="T53" fmla="*/ 91 h 144"/>
                <a:gd name="T54" fmla="*/ 212 w 295"/>
                <a:gd name="T55" fmla="*/ 84 h 144"/>
                <a:gd name="T56" fmla="*/ 219 w 295"/>
                <a:gd name="T57" fmla="*/ 76 h 144"/>
                <a:gd name="T58" fmla="*/ 257 w 295"/>
                <a:gd name="T59" fmla="*/ 91 h 144"/>
                <a:gd name="T60" fmla="*/ 257 w 295"/>
                <a:gd name="T61" fmla="*/ 76 h 144"/>
                <a:gd name="T62" fmla="*/ 295 w 295"/>
                <a:gd name="T63" fmla="*/ 76 h 144"/>
                <a:gd name="T64" fmla="*/ 272 w 295"/>
                <a:gd name="T65" fmla="*/ 6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144">
                  <a:moveTo>
                    <a:pt x="272" y="61"/>
                  </a:moveTo>
                  <a:lnTo>
                    <a:pt x="272" y="46"/>
                  </a:lnTo>
                  <a:lnTo>
                    <a:pt x="242" y="46"/>
                  </a:lnTo>
                  <a:lnTo>
                    <a:pt x="242" y="31"/>
                  </a:lnTo>
                  <a:lnTo>
                    <a:pt x="189" y="46"/>
                  </a:lnTo>
                  <a:lnTo>
                    <a:pt x="166" y="61"/>
                  </a:lnTo>
                  <a:lnTo>
                    <a:pt x="136" y="61"/>
                  </a:lnTo>
                  <a:lnTo>
                    <a:pt x="113" y="38"/>
                  </a:lnTo>
                  <a:lnTo>
                    <a:pt x="98" y="31"/>
                  </a:lnTo>
                  <a:lnTo>
                    <a:pt x="91" y="46"/>
                  </a:lnTo>
                  <a:lnTo>
                    <a:pt x="98" y="15"/>
                  </a:lnTo>
                  <a:lnTo>
                    <a:pt x="113" y="0"/>
                  </a:lnTo>
                  <a:lnTo>
                    <a:pt x="106" y="0"/>
                  </a:lnTo>
                  <a:lnTo>
                    <a:pt x="60" y="31"/>
                  </a:lnTo>
                  <a:lnTo>
                    <a:pt x="0" y="61"/>
                  </a:lnTo>
                  <a:lnTo>
                    <a:pt x="22" y="76"/>
                  </a:lnTo>
                  <a:lnTo>
                    <a:pt x="106" y="99"/>
                  </a:lnTo>
                  <a:lnTo>
                    <a:pt x="106" y="106"/>
                  </a:lnTo>
                  <a:lnTo>
                    <a:pt x="121" y="114"/>
                  </a:lnTo>
                  <a:lnTo>
                    <a:pt x="121" y="129"/>
                  </a:lnTo>
                  <a:lnTo>
                    <a:pt x="128" y="129"/>
                  </a:lnTo>
                  <a:lnTo>
                    <a:pt x="136" y="144"/>
                  </a:lnTo>
                  <a:lnTo>
                    <a:pt x="159" y="91"/>
                  </a:lnTo>
                  <a:lnTo>
                    <a:pt x="159" y="106"/>
                  </a:lnTo>
                  <a:lnTo>
                    <a:pt x="174" y="91"/>
                  </a:lnTo>
                  <a:lnTo>
                    <a:pt x="174" y="114"/>
                  </a:lnTo>
                  <a:lnTo>
                    <a:pt x="189" y="91"/>
                  </a:lnTo>
                  <a:lnTo>
                    <a:pt x="212" y="84"/>
                  </a:lnTo>
                  <a:lnTo>
                    <a:pt x="219" y="76"/>
                  </a:lnTo>
                  <a:lnTo>
                    <a:pt x="257" y="91"/>
                  </a:lnTo>
                  <a:lnTo>
                    <a:pt x="257" y="76"/>
                  </a:lnTo>
                  <a:lnTo>
                    <a:pt x="295" y="76"/>
                  </a:lnTo>
                  <a:lnTo>
                    <a:pt x="272"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9" name="Freeform 68"/>
            <p:cNvSpPr>
              <a:spLocks/>
            </p:cNvSpPr>
            <p:nvPr/>
          </p:nvSpPr>
          <p:spPr bwMode="auto">
            <a:xfrm>
              <a:off x="3149" y="1580"/>
              <a:ext cx="295" cy="144"/>
            </a:xfrm>
            <a:custGeom>
              <a:avLst/>
              <a:gdLst>
                <a:gd name="T0" fmla="*/ 272 w 295"/>
                <a:gd name="T1" fmla="*/ 61 h 144"/>
                <a:gd name="T2" fmla="*/ 272 w 295"/>
                <a:gd name="T3" fmla="*/ 46 h 144"/>
                <a:gd name="T4" fmla="*/ 242 w 295"/>
                <a:gd name="T5" fmla="*/ 46 h 144"/>
                <a:gd name="T6" fmla="*/ 242 w 295"/>
                <a:gd name="T7" fmla="*/ 31 h 144"/>
                <a:gd name="T8" fmla="*/ 189 w 295"/>
                <a:gd name="T9" fmla="*/ 46 h 144"/>
                <a:gd name="T10" fmla="*/ 166 w 295"/>
                <a:gd name="T11" fmla="*/ 61 h 144"/>
                <a:gd name="T12" fmla="*/ 136 w 295"/>
                <a:gd name="T13" fmla="*/ 61 h 144"/>
                <a:gd name="T14" fmla="*/ 113 w 295"/>
                <a:gd name="T15" fmla="*/ 38 h 144"/>
                <a:gd name="T16" fmla="*/ 98 w 295"/>
                <a:gd name="T17" fmla="*/ 31 h 144"/>
                <a:gd name="T18" fmla="*/ 91 w 295"/>
                <a:gd name="T19" fmla="*/ 46 h 144"/>
                <a:gd name="T20" fmla="*/ 98 w 295"/>
                <a:gd name="T21" fmla="*/ 15 h 144"/>
                <a:gd name="T22" fmla="*/ 113 w 295"/>
                <a:gd name="T23" fmla="*/ 0 h 144"/>
                <a:gd name="T24" fmla="*/ 106 w 295"/>
                <a:gd name="T25" fmla="*/ 0 h 144"/>
                <a:gd name="T26" fmla="*/ 60 w 295"/>
                <a:gd name="T27" fmla="*/ 31 h 144"/>
                <a:gd name="T28" fmla="*/ 0 w 295"/>
                <a:gd name="T29" fmla="*/ 61 h 144"/>
                <a:gd name="T30" fmla="*/ 22 w 295"/>
                <a:gd name="T31" fmla="*/ 76 h 144"/>
                <a:gd name="T32" fmla="*/ 106 w 295"/>
                <a:gd name="T33" fmla="*/ 99 h 144"/>
                <a:gd name="T34" fmla="*/ 106 w 295"/>
                <a:gd name="T35" fmla="*/ 106 h 144"/>
                <a:gd name="T36" fmla="*/ 121 w 295"/>
                <a:gd name="T37" fmla="*/ 114 h 144"/>
                <a:gd name="T38" fmla="*/ 121 w 295"/>
                <a:gd name="T39" fmla="*/ 129 h 144"/>
                <a:gd name="T40" fmla="*/ 128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4 h 144"/>
                <a:gd name="T52" fmla="*/ 189 w 295"/>
                <a:gd name="T53" fmla="*/ 91 h 144"/>
                <a:gd name="T54" fmla="*/ 212 w 295"/>
                <a:gd name="T55" fmla="*/ 84 h 144"/>
                <a:gd name="T56" fmla="*/ 219 w 295"/>
                <a:gd name="T57" fmla="*/ 76 h 144"/>
                <a:gd name="T58" fmla="*/ 257 w 295"/>
                <a:gd name="T59" fmla="*/ 91 h 144"/>
                <a:gd name="T60" fmla="*/ 257 w 295"/>
                <a:gd name="T61" fmla="*/ 76 h 144"/>
                <a:gd name="T62" fmla="*/ 295 w 295"/>
                <a:gd name="T63" fmla="*/ 76 h 144"/>
                <a:gd name="T64" fmla="*/ 272 w 295"/>
                <a:gd name="T65" fmla="*/ 61 h 144"/>
                <a:gd name="T66" fmla="*/ 272 w 295"/>
                <a:gd name="T67" fmla="*/ 6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5" h="144">
                  <a:moveTo>
                    <a:pt x="272" y="61"/>
                  </a:moveTo>
                  <a:lnTo>
                    <a:pt x="272" y="46"/>
                  </a:lnTo>
                  <a:lnTo>
                    <a:pt x="242" y="46"/>
                  </a:lnTo>
                  <a:lnTo>
                    <a:pt x="242" y="31"/>
                  </a:lnTo>
                  <a:lnTo>
                    <a:pt x="189" y="46"/>
                  </a:lnTo>
                  <a:lnTo>
                    <a:pt x="166" y="61"/>
                  </a:lnTo>
                  <a:lnTo>
                    <a:pt x="136" y="61"/>
                  </a:lnTo>
                  <a:lnTo>
                    <a:pt x="113" y="38"/>
                  </a:lnTo>
                  <a:lnTo>
                    <a:pt x="98" y="31"/>
                  </a:lnTo>
                  <a:lnTo>
                    <a:pt x="91" y="46"/>
                  </a:lnTo>
                  <a:lnTo>
                    <a:pt x="98" y="15"/>
                  </a:lnTo>
                  <a:lnTo>
                    <a:pt x="113" y="0"/>
                  </a:lnTo>
                  <a:lnTo>
                    <a:pt x="106" y="0"/>
                  </a:lnTo>
                  <a:lnTo>
                    <a:pt x="60" y="31"/>
                  </a:lnTo>
                  <a:lnTo>
                    <a:pt x="0" y="61"/>
                  </a:lnTo>
                  <a:lnTo>
                    <a:pt x="22" y="76"/>
                  </a:lnTo>
                  <a:lnTo>
                    <a:pt x="106" y="99"/>
                  </a:lnTo>
                  <a:lnTo>
                    <a:pt x="106" y="106"/>
                  </a:lnTo>
                  <a:lnTo>
                    <a:pt x="121" y="114"/>
                  </a:lnTo>
                  <a:lnTo>
                    <a:pt x="121" y="129"/>
                  </a:lnTo>
                  <a:lnTo>
                    <a:pt x="128" y="129"/>
                  </a:lnTo>
                  <a:lnTo>
                    <a:pt x="136" y="144"/>
                  </a:lnTo>
                  <a:lnTo>
                    <a:pt x="159" y="91"/>
                  </a:lnTo>
                  <a:lnTo>
                    <a:pt x="159" y="106"/>
                  </a:lnTo>
                  <a:lnTo>
                    <a:pt x="174" y="91"/>
                  </a:lnTo>
                  <a:lnTo>
                    <a:pt x="174" y="114"/>
                  </a:lnTo>
                  <a:lnTo>
                    <a:pt x="189" y="91"/>
                  </a:lnTo>
                  <a:lnTo>
                    <a:pt x="212" y="84"/>
                  </a:lnTo>
                  <a:lnTo>
                    <a:pt x="219" y="76"/>
                  </a:lnTo>
                  <a:lnTo>
                    <a:pt x="257" y="91"/>
                  </a:lnTo>
                  <a:lnTo>
                    <a:pt x="257" y="76"/>
                  </a:lnTo>
                  <a:lnTo>
                    <a:pt x="295" y="76"/>
                  </a:lnTo>
                  <a:lnTo>
                    <a:pt x="272" y="61"/>
                  </a:lnTo>
                  <a:lnTo>
                    <a:pt x="272"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1" name="Freeform 69"/>
            <p:cNvSpPr>
              <a:spLocks/>
            </p:cNvSpPr>
            <p:nvPr/>
          </p:nvSpPr>
          <p:spPr bwMode="auto">
            <a:xfrm>
              <a:off x="3338" y="1671"/>
              <a:ext cx="197" cy="265"/>
            </a:xfrm>
            <a:custGeom>
              <a:avLst/>
              <a:gdLst>
                <a:gd name="T0" fmla="*/ 189 w 197"/>
                <a:gd name="T1" fmla="*/ 182 h 265"/>
                <a:gd name="T2" fmla="*/ 189 w 197"/>
                <a:gd name="T3" fmla="*/ 190 h 265"/>
                <a:gd name="T4" fmla="*/ 189 w 197"/>
                <a:gd name="T5" fmla="*/ 182 h 265"/>
                <a:gd name="T6" fmla="*/ 182 w 197"/>
                <a:gd name="T7" fmla="*/ 182 h 265"/>
                <a:gd name="T8" fmla="*/ 159 w 197"/>
                <a:gd name="T9" fmla="*/ 243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5 w 197"/>
                <a:gd name="T25" fmla="*/ 30 h 265"/>
                <a:gd name="T26" fmla="*/ 60 w 197"/>
                <a:gd name="T27" fmla="*/ 23 h 265"/>
                <a:gd name="T28" fmla="*/ 53 w 197"/>
                <a:gd name="T29" fmla="*/ 23 h 265"/>
                <a:gd name="T30" fmla="*/ 60 w 197"/>
                <a:gd name="T31" fmla="*/ 8 h 265"/>
                <a:gd name="T32" fmla="*/ 68 w 197"/>
                <a:gd name="T33" fmla="*/ 0 h 265"/>
                <a:gd name="T34" fmla="*/ 129 w 197"/>
                <a:gd name="T35" fmla="*/ 23 h 265"/>
                <a:gd name="T36" fmla="*/ 136 w 197"/>
                <a:gd name="T37" fmla="*/ 38 h 265"/>
                <a:gd name="T38" fmla="*/ 129 w 197"/>
                <a:gd name="T39" fmla="*/ 38 h 265"/>
                <a:gd name="T40" fmla="*/ 144 w 197"/>
                <a:gd name="T41" fmla="*/ 61 h 265"/>
                <a:gd name="T42" fmla="*/ 144 w 197"/>
                <a:gd name="T43" fmla="*/ 84 h 265"/>
                <a:gd name="T44" fmla="*/ 121 w 197"/>
                <a:gd name="T45" fmla="*/ 106 h 265"/>
                <a:gd name="T46" fmla="*/ 121 w 197"/>
                <a:gd name="T47" fmla="*/ 129 h 265"/>
                <a:gd name="T48" fmla="*/ 129 w 197"/>
                <a:gd name="T49" fmla="*/ 129 h 265"/>
                <a:gd name="T50" fmla="*/ 144 w 197"/>
                <a:gd name="T51" fmla="*/ 106 h 265"/>
                <a:gd name="T52" fmla="*/ 159 w 197"/>
                <a:gd name="T53" fmla="*/ 99 h 265"/>
                <a:gd name="T54" fmla="*/ 174 w 197"/>
                <a:gd name="T55" fmla="*/ 106 h 265"/>
                <a:gd name="T56" fmla="*/ 197 w 197"/>
                <a:gd name="T57" fmla="*/ 159 h 265"/>
                <a:gd name="T58" fmla="*/ 189 w 197"/>
                <a:gd name="T59" fmla="*/ 18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5">
                  <a:moveTo>
                    <a:pt x="189" y="182"/>
                  </a:moveTo>
                  <a:lnTo>
                    <a:pt x="189" y="190"/>
                  </a:lnTo>
                  <a:lnTo>
                    <a:pt x="189" y="182"/>
                  </a:lnTo>
                  <a:lnTo>
                    <a:pt x="182" y="182"/>
                  </a:lnTo>
                  <a:lnTo>
                    <a:pt x="159" y="243"/>
                  </a:lnTo>
                  <a:lnTo>
                    <a:pt x="91" y="258"/>
                  </a:lnTo>
                  <a:lnTo>
                    <a:pt x="0" y="265"/>
                  </a:lnTo>
                  <a:lnTo>
                    <a:pt x="23" y="205"/>
                  </a:lnTo>
                  <a:lnTo>
                    <a:pt x="0" y="144"/>
                  </a:lnTo>
                  <a:lnTo>
                    <a:pt x="8" y="76"/>
                  </a:lnTo>
                  <a:lnTo>
                    <a:pt x="38" y="38"/>
                  </a:lnTo>
                  <a:lnTo>
                    <a:pt x="38" y="68"/>
                  </a:lnTo>
                  <a:lnTo>
                    <a:pt x="45" y="30"/>
                  </a:lnTo>
                  <a:lnTo>
                    <a:pt x="60" y="23"/>
                  </a:lnTo>
                  <a:lnTo>
                    <a:pt x="53" y="23"/>
                  </a:lnTo>
                  <a:lnTo>
                    <a:pt x="60" y="8"/>
                  </a:lnTo>
                  <a:lnTo>
                    <a:pt x="68" y="0"/>
                  </a:lnTo>
                  <a:lnTo>
                    <a:pt x="129" y="23"/>
                  </a:lnTo>
                  <a:lnTo>
                    <a:pt x="136" y="38"/>
                  </a:lnTo>
                  <a:lnTo>
                    <a:pt x="129" y="38"/>
                  </a:lnTo>
                  <a:lnTo>
                    <a:pt x="144" y="61"/>
                  </a:lnTo>
                  <a:lnTo>
                    <a:pt x="144" y="84"/>
                  </a:lnTo>
                  <a:lnTo>
                    <a:pt x="121" y="106"/>
                  </a:lnTo>
                  <a:lnTo>
                    <a:pt x="121" y="129"/>
                  </a:lnTo>
                  <a:lnTo>
                    <a:pt x="129" y="129"/>
                  </a:lnTo>
                  <a:lnTo>
                    <a:pt x="144" y="106"/>
                  </a:lnTo>
                  <a:lnTo>
                    <a:pt x="159" y="99"/>
                  </a:lnTo>
                  <a:lnTo>
                    <a:pt x="174" y="106"/>
                  </a:lnTo>
                  <a:lnTo>
                    <a:pt x="197" y="159"/>
                  </a:lnTo>
                  <a:lnTo>
                    <a:pt x="189" y="1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2" name="Freeform 70"/>
            <p:cNvSpPr>
              <a:spLocks/>
            </p:cNvSpPr>
            <p:nvPr/>
          </p:nvSpPr>
          <p:spPr bwMode="auto">
            <a:xfrm>
              <a:off x="3338" y="1671"/>
              <a:ext cx="197" cy="265"/>
            </a:xfrm>
            <a:custGeom>
              <a:avLst/>
              <a:gdLst>
                <a:gd name="T0" fmla="*/ 189 w 197"/>
                <a:gd name="T1" fmla="*/ 182 h 265"/>
                <a:gd name="T2" fmla="*/ 189 w 197"/>
                <a:gd name="T3" fmla="*/ 190 h 265"/>
                <a:gd name="T4" fmla="*/ 189 w 197"/>
                <a:gd name="T5" fmla="*/ 182 h 265"/>
                <a:gd name="T6" fmla="*/ 182 w 197"/>
                <a:gd name="T7" fmla="*/ 182 h 265"/>
                <a:gd name="T8" fmla="*/ 159 w 197"/>
                <a:gd name="T9" fmla="*/ 243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5 w 197"/>
                <a:gd name="T25" fmla="*/ 30 h 265"/>
                <a:gd name="T26" fmla="*/ 60 w 197"/>
                <a:gd name="T27" fmla="*/ 23 h 265"/>
                <a:gd name="T28" fmla="*/ 53 w 197"/>
                <a:gd name="T29" fmla="*/ 23 h 265"/>
                <a:gd name="T30" fmla="*/ 60 w 197"/>
                <a:gd name="T31" fmla="*/ 8 h 265"/>
                <a:gd name="T32" fmla="*/ 68 w 197"/>
                <a:gd name="T33" fmla="*/ 0 h 265"/>
                <a:gd name="T34" fmla="*/ 129 w 197"/>
                <a:gd name="T35" fmla="*/ 23 h 265"/>
                <a:gd name="T36" fmla="*/ 136 w 197"/>
                <a:gd name="T37" fmla="*/ 38 h 265"/>
                <a:gd name="T38" fmla="*/ 129 w 197"/>
                <a:gd name="T39" fmla="*/ 38 h 265"/>
                <a:gd name="T40" fmla="*/ 144 w 197"/>
                <a:gd name="T41" fmla="*/ 61 h 265"/>
                <a:gd name="T42" fmla="*/ 144 w 197"/>
                <a:gd name="T43" fmla="*/ 84 h 265"/>
                <a:gd name="T44" fmla="*/ 121 w 197"/>
                <a:gd name="T45" fmla="*/ 106 h 265"/>
                <a:gd name="T46" fmla="*/ 121 w 197"/>
                <a:gd name="T47" fmla="*/ 129 h 265"/>
                <a:gd name="T48" fmla="*/ 129 w 197"/>
                <a:gd name="T49" fmla="*/ 129 h 265"/>
                <a:gd name="T50" fmla="*/ 144 w 197"/>
                <a:gd name="T51" fmla="*/ 106 h 265"/>
                <a:gd name="T52" fmla="*/ 159 w 197"/>
                <a:gd name="T53" fmla="*/ 99 h 265"/>
                <a:gd name="T54" fmla="*/ 174 w 197"/>
                <a:gd name="T55" fmla="*/ 106 h 265"/>
                <a:gd name="T56" fmla="*/ 197 w 197"/>
                <a:gd name="T57" fmla="*/ 159 h 265"/>
                <a:gd name="T58" fmla="*/ 189 w 197"/>
                <a:gd name="T59" fmla="*/ 182 h 265"/>
                <a:gd name="T60" fmla="*/ 189 w 197"/>
                <a:gd name="T61"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5">
                  <a:moveTo>
                    <a:pt x="189" y="182"/>
                  </a:moveTo>
                  <a:lnTo>
                    <a:pt x="189" y="190"/>
                  </a:lnTo>
                  <a:lnTo>
                    <a:pt x="189" y="182"/>
                  </a:lnTo>
                  <a:lnTo>
                    <a:pt x="182" y="182"/>
                  </a:lnTo>
                  <a:lnTo>
                    <a:pt x="159" y="243"/>
                  </a:lnTo>
                  <a:lnTo>
                    <a:pt x="91" y="258"/>
                  </a:lnTo>
                  <a:lnTo>
                    <a:pt x="0" y="265"/>
                  </a:lnTo>
                  <a:lnTo>
                    <a:pt x="23" y="205"/>
                  </a:lnTo>
                  <a:lnTo>
                    <a:pt x="0" y="144"/>
                  </a:lnTo>
                  <a:lnTo>
                    <a:pt x="8" y="76"/>
                  </a:lnTo>
                  <a:lnTo>
                    <a:pt x="38" y="38"/>
                  </a:lnTo>
                  <a:lnTo>
                    <a:pt x="38" y="68"/>
                  </a:lnTo>
                  <a:lnTo>
                    <a:pt x="45" y="30"/>
                  </a:lnTo>
                  <a:lnTo>
                    <a:pt x="60" y="23"/>
                  </a:lnTo>
                  <a:lnTo>
                    <a:pt x="53" y="23"/>
                  </a:lnTo>
                  <a:lnTo>
                    <a:pt x="60" y="8"/>
                  </a:lnTo>
                  <a:lnTo>
                    <a:pt x="68" y="0"/>
                  </a:lnTo>
                  <a:lnTo>
                    <a:pt x="129" y="23"/>
                  </a:lnTo>
                  <a:lnTo>
                    <a:pt x="136" y="38"/>
                  </a:lnTo>
                  <a:lnTo>
                    <a:pt x="129" y="38"/>
                  </a:lnTo>
                  <a:lnTo>
                    <a:pt x="144" y="61"/>
                  </a:lnTo>
                  <a:lnTo>
                    <a:pt x="144" y="84"/>
                  </a:lnTo>
                  <a:lnTo>
                    <a:pt x="121" y="106"/>
                  </a:lnTo>
                  <a:lnTo>
                    <a:pt x="121" y="129"/>
                  </a:lnTo>
                  <a:lnTo>
                    <a:pt x="129" y="129"/>
                  </a:lnTo>
                  <a:lnTo>
                    <a:pt x="144" y="106"/>
                  </a:lnTo>
                  <a:lnTo>
                    <a:pt x="159" y="99"/>
                  </a:lnTo>
                  <a:lnTo>
                    <a:pt x="174" y="106"/>
                  </a:lnTo>
                  <a:lnTo>
                    <a:pt x="197" y="159"/>
                  </a:lnTo>
                  <a:lnTo>
                    <a:pt x="189" y="182"/>
                  </a:lnTo>
                  <a:lnTo>
                    <a:pt x="189"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3" name="Freeform 71"/>
            <p:cNvSpPr>
              <a:spLocks/>
            </p:cNvSpPr>
            <p:nvPr/>
          </p:nvSpPr>
          <p:spPr bwMode="auto">
            <a:xfrm>
              <a:off x="2854" y="1474"/>
              <a:ext cx="333" cy="371"/>
            </a:xfrm>
            <a:custGeom>
              <a:avLst/>
              <a:gdLst>
                <a:gd name="T0" fmla="*/ 280 w 333"/>
                <a:gd name="T1" fmla="*/ 106 h 371"/>
                <a:gd name="T2" fmla="*/ 227 w 333"/>
                <a:gd name="T3" fmla="*/ 159 h 371"/>
                <a:gd name="T4" fmla="*/ 227 w 333"/>
                <a:gd name="T5" fmla="*/ 167 h 371"/>
                <a:gd name="T6" fmla="*/ 219 w 333"/>
                <a:gd name="T7" fmla="*/ 167 h 371"/>
                <a:gd name="T8" fmla="*/ 219 w 333"/>
                <a:gd name="T9" fmla="*/ 205 h 371"/>
                <a:gd name="T10" fmla="*/ 189 w 333"/>
                <a:gd name="T11" fmla="*/ 227 h 371"/>
                <a:gd name="T12" fmla="*/ 204 w 333"/>
                <a:gd name="T13" fmla="*/ 243 h 371"/>
                <a:gd name="T14" fmla="*/ 196 w 333"/>
                <a:gd name="T15" fmla="*/ 258 h 371"/>
                <a:gd name="T16" fmla="*/ 196 w 333"/>
                <a:gd name="T17" fmla="*/ 288 h 371"/>
                <a:gd name="T18" fmla="*/ 264 w 333"/>
                <a:gd name="T19" fmla="*/ 334 h 371"/>
                <a:gd name="T20" fmla="*/ 272 w 333"/>
                <a:gd name="T21" fmla="*/ 364 h 371"/>
                <a:gd name="T22" fmla="*/ 30 w 333"/>
                <a:gd name="T23" fmla="*/ 371 h 371"/>
                <a:gd name="T24" fmla="*/ 30 w 333"/>
                <a:gd name="T25" fmla="*/ 258 h 371"/>
                <a:gd name="T26" fmla="*/ 15 w 333"/>
                <a:gd name="T27" fmla="*/ 235 h 371"/>
                <a:gd name="T28" fmla="*/ 30 w 333"/>
                <a:gd name="T29" fmla="*/ 212 h 371"/>
                <a:gd name="T30" fmla="*/ 0 w 333"/>
                <a:gd name="T31" fmla="*/ 23 h 371"/>
                <a:gd name="T32" fmla="*/ 90 w 333"/>
                <a:gd name="T33" fmla="*/ 23 h 371"/>
                <a:gd name="T34" fmla="*/ 90 w 333"/>
                <a:gd name="T35" fmla="*/ 0 h 371"/>
                <a:gd name="T36" fmla="*/ 98 w 333"/>
                <a:gd name="T37" fmla="*/ 0 h 371"/>
                <a:gd name="T38" fmla="*/ 113 w 333"/>
                <a:gd name="T39" fmla="*/ 38 h 371"/>
                <a:gd name="T40" fmla="*/ 143 w 333"/>
                <a:gd name="T41" fmla="*/ 46 h 371"/>
                <a:gd name="T42" fmla="*/ 151 w 333"/>
                <a:gd name="T43" fmla="*/ 53 h 371"/>
                <a:gd name="T44" fmla="*/ 181 w 333"/>
                <a:gd name="T45" fmla="*/ 46 h 371"/>
                <a:gd name="T46" fmla="*/ 196 w 333"/>
                <a:gd name="T47" fmla="*/ 53 h 371"/>
                <a:gd name="T48" fmla="*/ 211 w 333"/>
                <a:gd name="T49" fmla="*/ 68 h 371"/>
                <a:gd name="T50" fmla="*/ 219 w 333"/>
                <a:gd name="T51" fmla="*/ 61 h 371"/>
                <a:gd name="T52" fmla="*/ 242 w 333"/>
                <a:gd name="T53" fmla="*/ 83 h 371"/>
                <a:gd name="T54" fmla="*/ 272 w 333"/>
                <a:gd name="T55" fmla="*/ 68 h 371"/>
                <a:gd name="T56" fmla="*/ 280 w 333"/>
                <a:gd name="T57" fmla="*/ 76 h 371"/>
                <a:gd name="T58" fmla="*/ 333 w 333"/>
                <a:gd name="T59" fmla="*/ 76 h 371"/>
                <a:gd name="T60" fmla="*/ 280 w 333"/>
                <a:gd name="T61" fmla="*/ 10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1">
                  <a:moveTo>
                    <a:pt x="280" y="106"/>
                  </a:moveTo>
                  <a:lnTo>
                    <a:pt x="227" y="159"/>
                  </a:lnTo>
                  <a:lnTo>
                    <a:pt x="227" y="167"/>
                  </a:lnTo>
                  <a:lnTo>
                    <a:pt x="219" y="167"/>
                  </a:lnTo>
                  <a:lnTo>
                    <a:pt x="219" y="205"/>
                  </a:lnTo>
                  <a:lnTo>
                    <a:pt x="189" y="227"/>
                  </a:lnTo>
                  <a:lnTo>
                    <a:pt x="204" y="243"/>
                  </a:lnTo>
                  <a:lnTo>
                    <a:pt x="196" y="258"/>
                  </a:lnTo>
                  <a:lnTo>
                    <a:pt x="196" y="288"/>
                  </a:lnTo>
                  <a:lnTo>
                    <a:pt x="264" y="334"/>
                  </a:lnTo>
                  <a:lnTo>
                    <a:pt x="272" y="364"/>
                  </a:lnTo>
                  <a:lnTo>
                    <a:pt x="30" y="371"/>
                  </a:lnTo>
                  <a:lnTo>
                    <a:pt x="30" y="258"/>
                  </a:lnTo>
                  <a:lnTo>
                    <a:pt x="15" y="235"/>
                  </a:lnTo>
                  <a:lnTo>
                    <a:pt x="30" y="212"/>
                  </a:lnTo>
                  <a:lnTo>
                    <a:pt x="0" y="23"/>
                  </a:lnTo>
                  <a:lnTo>
                    <a:pt x="90" y="23"/>
                  </a:lnTo>
                  <a:lnTo>
                    <a:pt x="90" y="0"/>
                  </a:lnTo>
                  <a:lnTo>
                    <a:pt x="98" y="0"/>
                  </a:lnTo>
                  <a:lnTo>
                    <a:pt x="113" y="38"/>
                  </a:lnTo>
                  <a:lnTo>
                    <a:pt x="143" y="46"/>
                  </a:lnTo>
                  <a:lnTo>
                    <a:pt x="151" y="53"/>
                  </a:lnTo>
                  <a:lnTo>
                    <a:pt x="181" y="46"/>
                  </a:lnTo>
                  <a:lnTo>
                    <a:pt x="196" y="53"/>
                  </a:lnTo>
                  <a:lnTo>
                    <a:pt x="211" y="68"/>
                  </a:lnTo>
                  <a:lnTo>
                    <a:pt x="219" y="61"/>
                  </a:lnTo>
                  <a:lnTo>
                    <a:pt x="242" y="83"/>
                  </a:lnTo>
                  <a:lnTo>
                    <a:pt x="272" y="68"/>
                  </a:lnTo>
                  <a:lnTo>
                    <a:pt x="280" y="76"/>
                  </a:lnTo>
                  <a:lnTo>
                    <a:pt x="333" y="76"/>
                  </a:lnTo>
                  <a:lnTo>
                    <a:pt x="280"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4" name="Freeform 72"/>
            <p:cNvSpPr>
              <a:spLocks/>
            </p:cNvSpPr>
            <p:nvPr/>
          </p:nvSpPr>
          <p:spPr bwMode="auto">
            <a:xfrm>
              <a:off x="2854" y="1474"/>
              <a:ext cx="333" cy="371"/>
            </a:xfrm>
            <a:custGeom>
              <a:avLst/>
              <a:gdLst>
                <a:gd name="T0" fmla="*/ 280 w 333"/>
                <a:gd name="T1" fmla="*/ 106 h 371"/>
                <a:gd name="T2" fmla="*/ 227 w 333"/>
                <a:gd name="T3" fmla="*/ 159 h 371"/>
                <a:gd name="T4" fmla="*/ 227 w 333"/>
                <a:gd name="T5" fmla="*/ 167 h 371"/>
                <a:gd name="T6" fmla="*/ 219 w 333"/>
                <a:gd name="T7" fmla="*/ 167 h 371"/>
                <a:gd name="T8" fmla="*/ 219 w 333"/>
                <a:gd name="T9" fmla="*/ 205 h 371"/>
                <a:gd name="T10" fmla="*/ 189 w 333"/>
                <a:gd name="T11" fmla="*/ 227 h 371"/>
                <a:gd name="T12" fmla="*/ 204 w 333"/>
                <a:gd name="T13" fmla="*/ 243 h 371"/>
                <a:gd name="T14" fmla="*/ 196 w 333"/>
                <a:gd name="T15" fmla="*/ 258 h 371"/>
                <a:gd name="T16" fmla="*/ 196 w 333"/>
                <a:gd name="T17" fmla="*/ 288 h 371"/>
                <a:gd name="T18" fmla="*/ 264 w 333"/>
                <a:gd name="T19" fmla="*/ 334 h 371"/>
                <a:gd name="T20" fmla="*/ 272 w 333"/>
                <a:gd name="T21" fmla="*/ 364 h 371"/>
                <a:gd name="T22" fmla="*/ 30 w 333"/>
                <a:gd name="T23" fmla="*/ 371 h 371"/>
                <a:gd name="T24" fmla="*/ 30 w 333"/>
                <a:gd name="T25" fmla="*/ 258 h 371"/>
                <a:gd name="T26" fmla="*/ 15 w 333"/>
                <a:gd name="T27" fmla="*/ 235 h 371"/>
                <a:gd name="T28" fmla="*/ 30 w 333"/>
                <a:gd name="T29" fmla="*/ 212 h 371"/>
                <a:gd name="T30" fmla="*/ 0 w 333"/>
                <a:gd name="T31" fmla="*/ 23 h 371"/>
                <a:gd name="T32" fmla="*/ 90 w 333"/>
                <a:gd name="T33" fmla="*/ 23 h 371"/>
                <a:gd name="T34" fmla="*/ 90 w 333"/>
                <a:gd name="T35" fmla="*/ 0 h 371"/>
                <a:gd name="T36" fmla="*/ 98 w 333"/>
                <a:gd name="T37" fmla="*/ 0 h 371"/>
                <a:gd name="T38" fmla="*/ 113 w 333"/>
                <a:gd name="T39" fmla="*/ 38 h 371"/>
                <a:gd name="T40" fmla="*/ 143 w 333"/>
                <a:gd name="T41" fmla="*/ 46 h 371"/>
                <a:gd name="T42" fmla="*/ 151 w 333"/>
                <a:gd name="T43" fmla="*/ 53 h 371"/>
                <a:gd name="T44" fmla="*/ 181 w 333"/>
                <a:gd name="T45" fmla="*/ 46 h 371"/>
                <a:gd name="T46" fmla="*/ 196 w 333"/>
                <a:gd name="T47" fmla="*/ 53 h 371"/>
                <a:gd name="T48" fmla="*/ 211 w 333"/>
                <a:gd name="T49" fmla="*/ 68 h 371"/>
                <a:gd name="T50" fmla="*/ 219 w 333"/>
                <a:gd name="T51" fmla="*/ 61 h 371"/>
                <a:gd name="T52" fmla="*/ 242 w 333"/>
                <a:gd name="T53" fmla="*/ 83 h 371"/>
                <a:gd name="T54" fmla="*/ 272 w 333"/>
                <a:gd name="T55" fmla="*/ 68 h 371"/>
                <a:gd name="T56" fmla="*/ 280 w 333"/>
                <a:gd name="T57" fmla="*/ 76 h 371"/>
                <a:gd name="T58" fmla="*/ 333 w 333"/>
                <a:gd name="T59" fmla="*/ 76 h 371"/>
                <a:gd name="T60" fmla="*/ 280 w 333"/>
                <a:gd name="T61" fmla="*/ 106 h 371"/>
                <a:gd name="T62" fmla="*/ 280 w 333"/>
                <a:gd name="T63" fmla="*/ 11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1">
                  <a:moveTo>
                    <a:pt x="280" y="106"/>
                  </a:moveTo>
                  <a:lnTo>
                    <a:pt x="227" y="159"/>
                  </a:lnTo>
                  <a:lnTo>
                    <a:pt x="227" y="167"/>
                  </a:lnTo>
                  <a:lnTo>
                    <a:pt x="219" y="167"/>
                  </a:lnTo>
                  <a:lnTo>
                    <a:pt x="219" y="205"/>
                  </a:lnTo>
                  <a:lnTo>
                    <a:pt x="189" y="227"/>
                  </a:lnTo>
                  <a:lnTo>
                    <a:pt x="204" y="243"/>
                  </a:lnTo>
                  <a:lnTo>
                    <a:pt x="196" y="258"/>
                  </a:lnTo>
                  <a:lnTo>
                    <a:pt x="196" y="288"/>
                  </a:lnTo>
                  <a:lnTo>
                    <a:pt x="264" y="334"/>
                  </a:lnTo>
                  <a:lnTo>
                    <a:pt x="272" y="364"/>
                  </a:lnTo>
                  <a:lnTo>
                    <a:pt x="30" y="371"/>
                  </a:lnTo>
                  <a:lnTo>
                    <a:pt x="30" y="258"/>
                  </a:lnTo>
                  <a:lnTo>
                    <a:pt x="15" y="235"/>
                  </a:lnTo>
                  <a:lnTo>
                    <a:pt x="30" y="212"/>
                  </a:lnTo>
                  <a:lnTo>
                    <a:pt x="0" y="23"/>
                  </a:lnTo>
                  <a:lnTo>
                    <a:pt x="90" y="23"/>
                  </a:lnTo>
                  <a:lnTo>
                    <a:pt x="90" y="0"/>
                  </a:lnTo>
                  <a:lnTo>
                    <a:pt x="98" y="0"/>
                  </a:lnTo>
                  <a:lnTo>
                    <a:pt x="113" y="38"/>
                  </a:lnTo>
                  <a:lnTo>
                    <a:pt x="143" y="46"/>
                  </a:lnTo>
                  <a:lnTo>
                    <a:pt x="151" y="53"/>
                  </a:lnTo>
                  <a:lnTo>
                    <a:pt x="181" y="46"/>
                  </a:lnTo>
                  <a:lnTo>
                    <a:pt x="196" y="53"/>
                  </a:lnTo>
                  <a:lnTo>
                    <a:pt x="211" y="68"/>
                  </a:lnTo>
                  <a:lnTo>
                    <a:pt x="219" y="61"/>
                  </a:lnTo>
                  <a:lnTo>
                    <a:pt x="242" y="83"/>
                  </a:lnTo>
                  <a:lnTo>
                    <a:pt x="272" y="68"/>
                  </a:lnTo>
                  <a:lnTo>
                    <a:pt x="280" y="76"/>
                  </a:lnTo>
                  <a:lnTo>
                    <a:pt x="333" y="76"/>
                  </a:lnTo>
                  <a:lnTo>
                    <a:pt x="280" y="106"/>
                  </a:lnTo>
                  <a:lnTo>
                    <a:pt x="280"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5" name="Freeform 73"/>
            <p:cNvSpPr>
              <a:spLocks/>
            </p:cNvSpPr>
            <p:nvPr/>
          </p:nvSpPr>
          <p:spPr bwMode="auto">
            <a:xfrm>
              <a:off x="3141" y="2368"/>
              <a:ext cx="182" cy="304"/>
            </a:xfrm>
            <a:custGeom>
              <a:avLst/>
              <a:gdLst>
                <a:gd name="T0" fmla="*/ 167 w 182"/>
                <a:gd name="T1" fmla="*/ 197 h 304"/>
                <a:gd name="T2" fmla="*/ 182 w 182"/>
                <a:gd name="T3" fmla="*/ 288 h 304"/>
                <a:gd name="T4" fmla="*/ 129 w 182"/>
                <a:gd name="T5" fmla="*/ 296 h 304"/>
                <a:gd name="T6" fmla="*/ 121 w 182"/>
                <a:gd name="T7" fmla="*/ 304 h 304"/>
                <a:gd name="T8" fmla="*/ 114 w 182"/>
                <a:gd name="T9" fmla="*/ 304 h 304"/>
                <a:gd name="T10" fmla="*/ 99 w 182"/>
                <a:gd name="T11" fmla="*/ 281 h 304"/>
                <a:gd name="T12" fmla="*/ 106 w 182"/>
                <a:gd name="T13" fmla="*/ 258 h 304"/>
                <a:gd name="T14" fmla="*/ 0 w 182"/>
                <a:gd name="T15" fmla="*/ 258 h 304"/>
                <a:gd name="T16" fmla="*/ 0 w 182"/>
                <a:gd name="T17" fmla="*/ 243 h 304"/>
                <a:gd name="T18" fmla="*/ 15 w 182"/>
                <a:gd name="T19" fmla="*/ 228 h 304"/>
                <a:gd name="T20" fmla="*/ 8 w 182"/>
                <a:gd name="T21" fmla="*/ 220 h 304"/>
                <a:gd name="T22" fmla="*/ 15 w 182"/>
                <a:gd name="T23" fmla="*/ 213 h 304"/>
                <a:gd name="T24" fmla="*/ 15 w 182"/>
                <a:gd name="T25" fmla="*/ 205 h 304"/>
                <a:gd name="T26" fmla="*/ 30 w 182"/>
                <a:gd name="T27" fmla="*/ 190 h 304"/>
                <a:gd name="T28" fmla="*/ 23 w 182"/>
                <a:gd name="T29" fmla="*/ 182 h 304"/>
                <a:gd name="T30" fmla="*/ 38 w 182"/>
                <a:gd name="T31" fmla="*/ 175 h 304"/>
                <a:gd name="T32" fmla="*/ 23 w 182"/>
                <a:gd name="T33" fmla="*/ 167 h 304"/>
                <a:gd name="T34" fmla="*/ 30 w 182"/>
                <a:gd name="T35" fmla="*/ 167 h 304"/>
                <a:gd name="T36" fmla="*/ 30 w 182"/>
                <a:gd name="T37" fmla="*/ 160 h 304"/>
                <a:gd name="T38" fmla="*/ 23 w 182"/>
                <a:gd name="T39" fmla="*/ 160 h 304"/>
                <a:gd name="T40" fmla="*/ 23 w 182"/>
                <a:gd name="T41" fmla="*/ 106 h 304"/>
                <a:gd name="T42" fmla="*/ 15 w 182"/>
                <a:gd name="T43" fmla="*/ 106 h 304"/>
                <a:gd name="T44" fmla="*/ 15 w 182"/>
                <a:gd name="T45" fmla="*/ 91 h 304"/>
                <a:gd name="T46" fmla="*/ 23 w 182"/>
                <a:gd name="T47" fmla="*/ 91 h 304"/>
                <a:gd name="T48" fmla="*/ 23 w 182"/>
                <a:gd name="T49" fmla="*/ 76 h 304"/>
                <a:gd name="T50" fmla="*/ 38 w 182"/>
                <a:gd name="T51" fmla="*/ 61 h 304"/>
                <a:gd name="T52" fmla="*/ 30 w 182"/>
                <a:gd name="T53" fmla="*/ 53 h 304"/>
                <a:gd name="T54" fmla="*/ 46 w 182"/>
                <a:gd name="T55" fmla="*/ 46 h 304"/>
                <a:gd name="T56" fmla="*/ 46 w 182"/>
                <a:gd name="T57" fmla="*/ 16 h 304"/>
                <a:gd name="T58" fmla="*/ 61 w 182"/>
                <a:gd name="T59" fmla="*/ 16 h 304"/>
                <a:gd name="T60" fmla="*/ 61 w 182"/>
                <a:gd name="T61" fmla="*/ 8 h 304"/>
                <a:gd name="T62" fmla="*/ 167 w 182"/>
                <a:gd name="T63" fmla="*/ 0 h 304"/>
                <a:gd name="T64" fmla="*/ 174 w 182"/>
                <a:gd name="T65" fmla="*/ 0 h 304"/>
                <a:gd name="T66" fmla="*/ 167 w 182"/>
                <a:gd name="T67" fmla="*/ 19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 h="304">
                  <a:moveTo>
                    <a:pt x="167" y="197"/>
                  </a:moveTo>
                  <a:lnTo>
                    <a:pt x="182" y="288"/>
                  </a:lnTo>
                  <a:lnTo>
                    <a:pt x="129" y="296"/>
                  </a:lnTo>
                  <a:lnTo>
                    <a:pt x="121" y="304"/>
                  </a:lnTo>
                  <a:lnTo>
                    <a:pt x="114" y="304"/>
                  </a:lnTo>
                  <a:lnTo>
                    <a:pt x="99" y="281"/>
                  </a:lnTo>
                  <a:lnTo>
                    <a:pt x="106" y="258"/>
                  </a:lnTo>
                  <a:lnTo>
                    <a:pt x="0" y="258"/>
                  </a:lnTo>
                  <a:lnTo>
                    <a:pt x="0" y="243"/>
                  </a:lnTo>
                  <a:lnTo>
                    <a:pt x="15" y="228"/>
                  </a:lnTo>
                  <a:lnTo>
                    <a:pt x="8" y="220"/>
                  </a:lnTo>
                  <a:lnTo>
                    <a:pt x="15" y="213"/>
                  </a:lnTo>
                  <a:lnTo>
                    <a:pt x="15" y="205"/>
                  </a:lnTo>
                  <a:lnTo>
                    <a:pt x="30" y="190"/>
                  </a:lnTo>
                  <a:lnTo>
                    <a:pt x="23" y="182"/>
                  </a:lnTo>
                  <a:lnTo>
                    <a:pt x="38" y="175"/>
                  </a:lnTo>
                  <a:lnTo>
                    <a:pt x="23" y="167"/>
                  </a:lnTo>
                  <a:lnTo>
                    <a:pt x="30" y="167"/>
                  </a:lnTo>
                  <a:lnTo>
                    <a:pt x="30" y="160"/>
                  </a:lnTo>
                  <a:lnTo>
                    <a:pt x="23" y="160"/>
                  </a:lnTo>
                  <a:lnTo>
                    <a:pt x="23" y="106"/>
                  </a:lnTo>
                  <a:lnTo>
                    <a:pt x="15" y="106"/>
                  </a:lnTo>
                  <a:lnTo>
                    <a:pt x="15" y="91"/>
                  </a:lnTo>
                  <a:lnTo>
                    <a:pt x="23" y="91"/>
                  </a:lnTo>
                  <a:lnTo>
                    <a:pt x="23" y="76"/>
                  </a:lnTo>
                  <a:lnTo>
                    <a:pt x="38" y="61"/>
                  </a:lnTo>
                  <a:lnTo>
                    <a:pt x="30" y="53"/>
                  </a:lnTo>
                  <a:lnTo>
                    <a:pt x="46" y="46"/>
                  </a:lnTo>
                  <a:lnTo>
                    <a:pt x="46" y="16"/>
                  </a:lnTo>
                  <a:lnTo>
                    <a:pt x="61" y="16"/>
                  </a:lnTo>
                  <a:lnTo>
                    <a:pt x="61" y="8"/>
                  </a:lnTo>
                  <a:lnTo>
                    <a:pt x="167" y="0"/>
                  </a:lnTo>
                  <a:lnTo>
                    <a:pt x="174" y="0"/>
                  </a:lnTo>
                  <a:lnTo>
                    <a:pt x="167"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6" name="Freeform 74"/>
            <p:cNvSpPr>
              <a:spLocks/>
            </p:cNvSpPr>
            <p:nvPr/>
          </p:nvSpPr>
          <p:spPr bwMode="auto">
            <a:xfrm>
              <a:off x="3141" y="2368"/>
              <a:ext cx="182" cy="304"/>
            </a:xfrm>
            <a:custGeom>
              <a:avLst/>
              <a:gdLst>
                <a:gd name="T0" fmla="*/ 167 w 182"/>
                <a:gd name="T1" fmla="*/ 197 h 304"/>
                <a:gd name="T2" fmla="*/ 182 w 182"/>
                <a:gd name="T3" fmla="*/ 288 h 304"/>
                <a:gd name="T4" fmla="*/ 129 w 182"/>
                <a:gd name="T5" fmla="*/ 296 h 304"/>
                <a:gd name="T6" fmla="*/ 121 w 182"/>
                <a:gd name="T7" fmla="*/ 304 h 304"/>
                <a:gd name="T8" fmla="*/ 114 w 182"/>
                <a:gd name="T9" fmla="*/ 304 h 304"/>
                <a:gd name="T10" fmla="*/ 99 w 182"/>
                <a:gd name="T11" fmla="*/ 281 h 304"/>
                <a:gd name="T12" fmla="*/ 106 w 182"/>
                <a:gd name="T13" fmla="*/ 258 h 304"/>
                <a:gd name="T14" fmla="*/ 0 w 182"/>
                <a:gd name="T15" fmla="*/ 258 h 304"/>
                <a:gd name="T16" fmla="*/ 0 w 182"/>
                <a:gd name="T17" fmla="*/ 243 h 304"/>
                <a:gd name="T18" fmla="*/ 15 w 182"/>
                <a:gd name="T19" fmla="*/ 228 h 304"/>
                <a:gd name="T20" fmla="*/ 8 w 182"/>
                <a:gd name="T21" fmla="*/ 220 h 304"/>
                <a:gd name="T22" fmla="*/ 15 w 182"/>
                <a:gd name="T23" fmla="*/ 213 h 304"/>
                <a:gd name="T24" fmla="*/ 15 w 182"/>
                <a:gd name="T25" fmla="*/ 205 h 304"/>
                <a:gd name="T26" fmla="*/ 30 w 182"/>
                <a:gd name="T27" fmla="*/ 190 h 304"/>
                <a:gd name="T28" fmla="*/ 23 w 182"/>
                <a:gd name="T29" fmla="*/ 182 h 304"/>
                <a:gd name="T30" fmla="*/ 38 w 182"/>
                <a:gd name="T31" fmla="*/ 175 h 304"/>
                <a:gd name="T32" fmla="*/ 23 w 182"/>
                <a:gd name="T33" fmla="*/ 167 h 304"/>
                <a:gd name="T34" fmla="*/ 30 w 182"/>
                <a:gd name="T35" fmla="*/ 167 h 304"/>
                <a:gd name="T36" fmla="*/ 30 w 182"/>
                <a:gd name="T37" fmla="*/ 160 h 304"/>
                <a:gd name="T38" fmla="*/ 23 w 182"/>
                <a:gd name="T39" fmla="*/ 160 h 304"/>
                <a:gd name="T40" fmla="*/ 23 w 182"/>
                <a:gd name="T41" fmla="*/ 106 h 304"/>
                <a:gd name="T42" fmla="*/ 15 w 182"/>
                <a:gd name="T43" fmla="*/ 106 h 304"/>
                <a:gd name="T44" fmla="*/ 15 w 182"/>
                <a:gd name="T45" fmla="*/ 91 h 304"/>
                <a:gd name="T46" fmla="*/ 23 w 182"/>
                <a:gd name="T47" fmla="*/ 91 h 304"/>
                <a:gd name="T48" fmla="*/ 23 w 182"/>
                <a:gd name="T49" fmla="*/ 76 h 304"/>
                <a:gd name="T50" fmla="*/ 38 w 182"/>
                <a:gd name="T51" fmla="*/ 61 h 304"/>
                <a:gd name="T52" fmla="*/ 30 w 182"/>
                <a:gd name="T53" fmla="*/ 53 h 304"/>
                <a:gd name="T54" fmla="*/ 46 w 182"/>
                <a:gd name="T55" fmla="*/ 46 h 304"/>
                <a:gd name="T56" fmla="*/ 46 w 182"/>
                <a:gd name="T57" fmla="*/ 16 h 304"/>
                <a:gd name="T58" fmla="*/ 61 w 182"/>
                <a:gd name="T59" fmla="*/ 16 h 304"/>
                <a:gd name="T60" fmla="*/ 61 w 182"/>
                <a:gd name="T61" fmla="*/ 8 h 304"/>
                <a:gd name="T62" fmla="*/ 167 w 182"/>
                <a:gd name="T63" fmla="*/ 0 h 304"/>
                <a:gd name="T64" fmla="*/ 174 w 182"/>
                <a:gd name="T65" fmla="*/ 0 h 304"/>
                <a:gd name="T66" fmla="*/ 167 w 182"/>
                <a:gd name="T67" fmla="*/ 197 h 304"/>
                <a:gd name="T68" fmla="*/ 167 w 182"/>
                <a:gd name="T69" fmla="*/ 20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4">
                  <a:moveTo>
                    <a:pt x="167" y="197"/>
                  </a:moveTo>
                  <a:lnTo>
                    <a:pt x="182" y="288"/>
                  </a:lnTo>
                  <a:lnTo>
                    <a:pt x="129" y="296"/>
                  </a:lnTo>
                  <a:lnTo>
                    <a:pt x="121" y="304"/>
                  </a:lnTo>
                  <a:lnTo>
                    <a:pt x="114" y="304"/>
                  </a:lnTo>
                  <a:lnTo>
                    <a:pt x="99" y="281"/>
                  </a:lnTo>
                  <a:lnTo>
                    <a:pt x="106" y="258"/>
                  </a:lnTo>
                  <a:lnTo>
                    <a:pt x="0" y="258"/>
                  </a:lnTo>
                  <a:lnTo>
                    <a:pt x="0" y="243"/>
                  </a:lnTo>
                  <a:lnTo>
                    <a:pt x="15" y="228"/>
                  </a:lnTo>
                  <a:lnTo>
                    <a:pt x="8" y="220"/>
                  </a:lnTo>
                  <a:lnTo>
                    <a:pt x="15" y="213"/>
                  </a:lnTo>
                  <a:lnTo>
                    <a:pt x="15" y="205"/>
                  </a:lnTo>
                  <a:lnTo>
                    <a:pt x="30" y="190"/>
                  </a:lnTo>
                  <a:lnTo>
                    <a:pt x="23" y="182"/>
                  </a:lnTo>
                  <a:lnTo>
                    <a:pt x="38" y="175"/>
                  </a:lnTo>
                  <a:lnTo>
                    <a:pt x="23" y="167"/>
                  </a:lnTo>
                  <a:lnTo>
                    <a:pt x="30" y="167"/>
                  </a:lnTo>
                  <a:lnTo>
                    <a:pt x="30" y="160"/>
                  </a:lnTo>
                  <a:lnTo>
                    <a:pt x="23" y="160"/>
                  </a:lnTo>
                  <a:lnTo>
                    <a:pt x="23" y="106"/>
                  </a:lnTo>
                  <a:lnTo>
                    <a:pt x="15" y="106"/>
                  </a:lnTo>
                  <a:lnTo>
                    <a:pt x="15" y="91"/>
                  </a:lnTo>
                  <a:lnTo>
                    <a:pt x="23" y="91"/>
                  </a:lnTo>
                  <a:lnTo>
                    <a:pt x="23" y="76"/>
                  </a:lnTo>
                  <a:lnTo>
                    <a:pt x="38" y="61"/>
                  </a:lnTo>
                  <a:lnTo>
                    <a:pt x="30" y="53"/>
                  </a:lnTo>
                  <a:lnTo>
                    <a:pt x="46" y="46"/>
                  </a:lnTo>
                  <a:lnTo>
                    <a:pt x="46" y="16"/>
                  </a:lnTo>
                  <a:lnTo>
                    <a:pt x="61" y="16"/>
                  </a:lnTo>
                  <a:lnTo>
                    <a:pt x="61" y="8"/>
                  </a:lnTo>
                  <a:lnTo>
                    <a:pt x="167" y="0"/>
                  </a:lnTo>
                  <a:lnTo>
                    <a:pt x="174" y="0"/>
                  </a:lnTo>
                  <a:lnTo>
                    <a:pt x="167" y="197"/>
                  </a:lnTo>
                  <a:lnTo>
                    <a:pt x="167"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7" name="Freeform 75"/>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49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8 w 325"/>
                <a:gd name="T25" fmla="*/ 53 h 288"/>
                <a:gd name="T26" fmla="*/ 38 w 325"/>
                <a:gd name="T27" fmla="*/ 60 h 288"/>
                <a:gd name="T28" fmla="*/ 30 w 325"/>
                <a:gd name="T29" fmla="*/ 76 h 288"/>
                <a:gd name="T30" fmla="*/ 53 w 325"/>
                <a:gd name="T31" fmla="*/ 98 h 288"/>
                <a:gd name="T32" fmla="*/ 53 w 325"/>
                <a:gd name="T33" fmla="*/ 265 h 288"/>
                <a:gd name="T34" fmla="*/ 249 w 325"/>
                <a:gd name="T35" fmla="*/ 257 h 288"/>
                <a:gd name="T36" fmla="*/ 280 w 325"/>
                <a:gd name="T37" fmla="*/ 257 h 288"/>
                <a:gd name="T38" fmla="*/ 287 w 325"/>
                <a:gd name="T39" fmla="*/ 273 h 288"/>
                <a:gd name="T40" fmla="*/ 272 w 325"/>
                <a:gd name="T41" fmla="*/ 288 h 288"/>
                <a:gd name="T42" fmla="*/ 302 w 325"/>
                <a:gd name="T43" fmla="*/ 288 h 288"/>
                <a:gd name="T44" fmla="*/ 310 w 325"/>
                <a:gd name="T45" fmla="*/ 257 h 288"/>
                <a:gd name="T46" fmla="*/ 310 w 325"/>
                <a:gd name="T47" fmla="*/ 250 h 288"/>
                <a:gd name="T48" fmla="*/ 310 w 325"/>
                <a:gd name="T49" fmla="*/ 257 h 288"/>
                <a:gd name="T50" fmla="*/ 318 w 325"/>
                <a:gd name="T51" fmla="*/ 257 h 288"/>
                <a:gd name="T52" fmla="*/ 325 w 325"/>
                <a:gd name="T53" fmla="*/ 242 h 288"/>
                <a:gd name="T54" fmla="*/ 325 w 325"/>
                <a:gd name="T55"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288">
                  <a:moveTo>
                    <a:pt x="325" y="227"/>
                  </a:moveTo>
                  <a:lnTo>
                    <a:pt x="310" y="204"/>
                  </a:lnTo>
                  <a:lnTo>
                    <a:pt x="310" y="182"/>
                  </a:lnTo>
                  <a:lnTo>
                    <a:pt x="265" y="151"/>
                  </a:lnTo>
                  <a:lnTo>
                    <a:pt x="272" y="106"/>
                  </a:lnTo>
                  <a:lnTo>
                    <a:pt x="249" y="106"/>
                  </a:lnTo>
                  <a:lnTo>
                    <a:pt x="242" y="83"/>
                  </a:lnTo>
                  <a:lnTo>
                    <a:pt x="212" y="53"/>
                  </a:lnTo>
                  <a:lnTo>
                    <a:pt x="204" y="15"/>
                  </a:lnTo>
                  <a:lnTo>
                    <a:pt x="189" y="0"/>
                  </a:lnTo>
                  <a:lnTo>
                    <a:pt x="0" y="7"/>
                  </a:lnTo>
                  <a:lnTo>
                    <a:pt x="15" y="45"/>
                  </a:lnTo>
                  <a:lnTo>
                    <a:pt x="38" y="53"/>
                  </a:lnTo>
                  <a:lnTo>
                    <a:pt x="38" y="60"/>
                  </a:lnTo>
                  <a:lnTo>
                    <a:pt x="30" y="76"/>
                  </a:lnTo>
                  <a:lnTo>
                    <a:pt x="53" y="98"/>
                  </a:lnTo>
                  <a:lnTo>
                    <a:pt x="53" y="265"/>
                  </a:lnTo>
                  <a:lnTo>
                    <a:pt x="249" y="257"/>
                  </a:lnTo>
                  <a:lnTo>
                    <a:pt x="280" y="257"/>
                  </a:lnTo>
                  <a:lnTo>
                    <a:pt x="287" y="273"/>
                  </a:lnTo>
                  <a:lnTo>
                    <a:pt x="272" y="288"/>
                  </a:lnTo>
                  <a:lnTo>
                    <a:pt x="302" y="288"/>
                  </a:lnTo>
                  <a:lnTo>
                    <a:pt x="310" y="257"/>
                  </a:lnTo>
                  <a:lnTo>
                    <a:pt x="310" y="250"/>
                  </a:lnTo>
                  <a:lnTo>
                    <a:pt x="310" y="257"/>
                  </a:lnTo>
                  <a:lnTo>
                    <a:pt x="318" y="257"/>
                  </a:lnTo>
                  <a:lnTo>
                    <a:pt x="325" y="242"/>
                  </a:lnTo>
                  <a:lnTo>
                    <a:pt x="325"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8" name="Freeform 76"/>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49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8 w 325"/>
                <a:gd name="T25" fmla="*/ 53 h 288"/>
                <a:gd name="T26" fmla="*/ 38 w 325"/>
                <a:gd name="T27" fmla="*/ 60 h 288"/>
                <a:gd name="T28" fmla="*/ 30 w 325"/>
                <a:gd name="T29" fmla="*/ 76 h 288"/>
                <a:gd name="T30" fmla="*/ 53 w 325"/>
                <a:gd name="T31" fmla="*/ 98 h 288"/>
                <a:gd name="T32" fmla="*/ 53 w 325"/>
                <a:gd name="T33" fmla="*/ 265 h 288"/>
                <a:gd name="T34" fmla="*/ 249 w 325"/>
                <a:gd name="T35" fmla="*/ 257 h 288"/>
                <a:gd name="T36" fmla="*/ 280 w 325"/>
                <a:gd name="T37" fmla="*/ 257 h 288"/>
                <a:gd name="T38" fmla="*/ 287 w 325"/>
                <a:gd name="T39" fmla="*/ 273 h 288"/>
                <a:gd name="T40" fmla="*/ 272 w 325"/>
                <a:gd name="T41" fmla="*/ 288 h 288"/>
                <a:gd name="T42" fmla="*/ 302 w 325"/>
                <a:gd name="T43" fmla="*/ 288 h 288"/>
                <a:gd name="T44" fmla="*/ 310 w 325"/>
                <a:gd name="T45" fmla="*/ 257 h 288"/>
                <a:gd name="T46" fmla="*/ 310 w 325"/>
                <a:gd name="T47" fmla="*/ 250 h 288"/>
                <a:gd name="T48" fmla="*/ 310 w 325"/>
                <a:gd name="T49" fmla="*/ 257 h 288"/>
                <a:gd name="T50" fmla="*/ 318 w 325"/>
                <a:gd name="T51" fmla="*/ 257 h 288"/>
                <a:gd name="T52" fmla="*/ 325 w 325"/>
                <a:gd name="T53" fmla="*/ 242 h 288"/>
                <a:gd name="T54" fmla="*/ 325 w 325"/>
                <a:gd name="T55" fmla="*/ 227 h 288"/>
                <a:gd name="T56" fmla="*/ 325 w 325"/>
                <a:gd name="T57"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5" h="288">
                  <a:moveTo>
                    <a:pt x="325" y="227"/>
                  </a:moveTo>
                  <a:lnTo>
                    <a:pt x="310" y="204"/>
                  </a:lnTo>
                  <a:lnTo>
                    <a:pt x="310" y="182"/>
                  </a:lnTo>
                  <a:lnTo>
                    <a:pt x="265" y="151"/>
                  </a:lnTo>
                  <a:lnTo>
                    <a:pt x="272" y="106"/>
                  </a:lnTo>
                  <a:lnTo>
                    <a:pt x="249" y="106"/>
                  </a:lnTo>
                  <a:lnTo>
                    <a:pt x="242" y="83"/>
                  </a:lnTo>
                  <a:lnTo>
                    <a:pt x="212" y="53"/>
                  </a:lnTo>
                  <a:lnTo>
                    <a:pt x="204" y="15"/>
                  </a:lnTo>
                  <a:lnTo>
                    <a:pt x="189" y="0"/>
                  </a:lnTo>
                  <a:lnTo>
                    <a:pt x="0" y="7"/>
                  </a:lnTo>
                  <a:lnTo>
                    <a:pt x="15" y="45"/>
                  </a:lnTo>
                  <a:lnTo>
                    <a:pt x="38" y="53"/>
                  </a:lnTo>
                  <a:lnTo>
                    <a:pt x="38" y="60"/>
                  </a:lnTo>
                  <a:lnTo>
                    <a:pt x="30" y="76"/>
                  </a:lnTo>
                  <a:lnTo>
                    <a:pt x="53" y="98"/>
                  </a:lnTo>
                  <a:lnTo>
                    <a:pt x="53" y="265"/>
                  </a:lnTo>
                  <a:lnTo>
                    <a:pt x="249" y="257"/>
                  </a:lnTo>
                  <a:lnTo>
                    <a:pt x="280" y="257"/>
                  </a:lnTo>
                  <a:lnTo>
                    <a:pt x="287" y="273"/>
                  </a:lnTo>
                  <a:lnTo>
                    <a:pt x="272" y="288"/>
                  </a:lnTo>
                  <a:lnTo>
                    <a:pt x="302" y="288"/>
                  </a:lnTo>
                  <a:lnTo>
                    <a:pt x="310" y="257"/>
                  </a:lnTo>
                  <a:lnTo>
                    <a:pt x="310" y="250"/>
                  </a:lnTo>
                  <a:lnTo>
                    <a:pt x="310" y="257"/>
                  </a:lnTo>
                  <a:lnTo>
                    <a:pt x="318" y="257"/>
                  </a:lnTo>
                  <a:lnTo>
                    <a:pt x="325" y="242"/>
                  </a:lnTo>
                  <a:lnTo>
                    <a:pt x="325" y="227"/>
                  </a:lnTo>
                  <a:lnTo>
                    <a:pt x="32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9" name="Freeform 77"/>
            <p:cNvSpPr>
              <a:spLocks/>
            </p:cNvSpPr>
            <p:nvPr/>
          </p:nvSpPr>
          <p:spPr bwMode="auto">
            <a:xfrm>
              <a:off x="2051" y="1413"/>
              <a:ext cx="515" cy="319"/>
            </a:xfrm>
            <a:custGeom>
              <a:avLst/>
              <a:gdLst>
                <a:gd name="T0" fmla="*/ 500 w 515"/>
                <a:gd name="T1" fmla="*/ 258 h 319"/>
                <a:gd name="T2" fmla="*/ 515 w 515"/>
                <a:gd name="T3" fmla="*/ 69 h 319"/>
                <a:gd name="T4" fmla="*/ 212 w 515"/>
                <a:gd name="T5" fmla="*/ 31 h 319"/>
                <a:gd name="T6" fmla="*/ 15 w 515"/>
                <a:gd name="T7" fmla="*/ 0 h 319"/>
                <a:gd name="T8" fmla="*/ 0 w 515"/>
                <a:gd name="T9" fmla="*/ 61 h 319"/>
                <a:gd name="T10" fmla="*/ 15 w 515"/>
                <a:gd name="T11" fmla="*/ 76 h 319"/>
                <a:gd name="T12" fmla="*/ 8 w 515"/>
                <a:gd name="T13" fmla="*/ 91 h 319"/>
                <a:gd name="T14" fmla="*/ 23 w 515"/>
                <a:gd name="T15" fmla="*/ 107 h 319"/>
                <a:gd name="T16" fmla="*/ 38 w 515"/>
                <a:gd name="T17" fmla="*/ 144 h 319"/>
                <a:gd name="T18" fmla="*/ 61 w 515"/>
                <a:gd name="T19" fmla="*/ 152 h 319"/>
                <a:gd name="T20" fmla="*/ 38 w 515"/>
                <a:gd name="T21" fmla="*/ 220 h 319"/>
                <a:gd name="T22" fmla="*/ 46 w 515"/>
                <a:gd name="T23" fmla="*/ 228 h 319"/>
                <a:gd name="T24" fmla="*/ 68 w 515"/>
                <a:gd name="T25" fmla="*/ 220 h 319"/>
                <a:gd name="T26" fmla="*/ 76 w 515"/>
                <a:gd name="T27" fmla="*/ 273 h 319"/>
                <a:gd name="T28" fmla="*/ 91 w 515"/>
                <a:gd name="T29" fmla="*/ 281 h 319"/>
                <a:gd name="T30" fmla="*/ 99 w 515"/>
                <a:gd name="T31" fmla="*/ 311 h 319"/>
                <a:gd name="T32" fmla="*/ 129 w 515"/>
                <a:gd name="T33" fmla="*/ 296 h 319"/>
                <a:gd name="T34" fmla="*/ 159 w 515"/>
                <a:gd name="T35" fmla="*/ 304 h 319"/>
                <a:gd name="T36" fmla="*/ 167 w 515"/>
                <a:gd name="T37" fmla="*/ 296 h 319"/>
                <a:gd name="T38" fmla="*/ 182 w 515"/>
                <a:gd name="T39" fmla="*/ 311 h 319"/>
                <a:gd name="T40" fmla="*/ 182 w 515"/>
                <a:gd name="T41" fmla="*/ 281 h 319"/>
                <a:gd name="T42" fmla="*/ 492 w 515"/>
                <a:gd name="T43" fmla="*/ 319 h 319"/>
                <a:gd name="T44" fmla="*/ 500 w 515"/>
                <a:gd name="T45" fmla="*/ 25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319">
                  <a:moveTo>
                    <a:pt x="500" y="258"/>
                  </a:moveTo>
                  <a:lnTo>
                    <a:pt x="515" y="69"/>
                  </a:lnTo>
                  <a:lnTo>
                    <a:pt x="212" y="31"/>
                  </a:lnTo>
                  <a:lnTo>
                    <a:pt x="15" y="0"/>
                  </a:lnTo>
                  <a:lnTo>
                    <a:pt x="0" y="61"/>
                  </a:lnTo>
                  <a:lnTo>
                    <a:pt x="15" y="76"/>
                  </a:lnTo>
                  <a:lnTo>
                    <a:pt x="8" y="91"/>
                  </a:lnTo>
                  <a:lnTo>
                    <a:pt x="23" y="107"/>
                  </a:lnTo>
                  <a:lnTo>
                    <a:pt x="38" y="144"/>
                  </a:lnTo>
                  <a:lnTo>
                    <a:pt x="61" y="152"/>
                  </a:lnTo>
                  <a:lnTo>
                    <a:pt x="38" y="220"/>
                  </a:lnTo>
                  <a:lnTo>
                    <a:pt x="46" y="228"/>
                  </a:lnTo>
                  <a:lnTo>
                    <a:pt x="68" y="220"/>
                  </a:lnTo>
                  <a:lnTo>
                    <a:pt x="76" y="273"/>
                  </a:lnTo>
                  <a:lnTo>
                    <a:pt x="91" y="281"/>
                  </a:lnTo>
                  <a:lnTo>
                    <a:pt x="99" y="311"/>
                  </a:lnTo>
                  <a:lnTo>
                    <a:pt x="129" y="296"/>
                  </a:lnTo>
                  <a:lnTo>
                    <a:pt x="159" y="304"/>
                  </a:lnTo>
                  <a:lnTo>
                    <a:pt x="167" y="296"/>
                  </a:lnTo>
                  <a:lnTo>
                    <a:pt x="182" y="311"/>
                  </a:lnTo>
                  <a:lnTo>
                    <a:pt x="182" y="281"/>
                  </a:lnTo>
                  <a:lnTo>
                    <a:pt x="492" y="319"/>
                  </a:lnTo>
                  <a:lnTo>
                    <a:pt x="500" y="25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0" name="Freeform 78"/>
            <p:cNvSpPr>
              <a:spLocks/>
            </p:cNvSpPr>
            <p:nvPr/>
          </p:nvSpPr>
          <p:spPr bwMode="auto">
            <a:xfrm>
              <a:off x="2051" y="1413"/>
              <a:ext cx="515" cy="319"/>
            </a:xfrm>
            <a:custGeom>
              <a:avLst/>
              <a:gdLst>
                <a:gd name="T0" fmla="*/ 500 w 515"/>
                <a:gd name="T1" fmla="*/ 258 h 319"/>
                <a:gd name="T2" fmla="*/ 515 w 515"/>
                <a:gd name="T3" fmla="*/ 69 h 319"/>
                <a:gd name="T4" fmla="*/ 212 w 515"/>
                <a:gd name="T5" fmla="*/ 31 h 319"/>
                <a:gd name="T6" fmla="*/ 15 w 515"/>
                <a:gd name="T7" fmla="*/ 0 h 319"/>
                <a:gd name="T8" fmla="*/ 0 w 515"/>
                <a:gd name="T9" fmla="*/ 61 h 319"/>
                <a:gd name="T10" fmla="*/ 15 w 515"/>
                <a:gd name="T11" fmla="*/ 76 h 319"/>
                <a:gd name="T12" fmla="*/ 8 w 515"/>
                <a:gd name="T13" fmla="*/ 91 h 319"/>
                <a:gd name="T14" fmla="*/ 23 w 515"/>
                <a:gd name="T15" fmla="*/ 107 h 319"/>
                <a:gd name="T16" fmla="*/ 38 w 515"/>
                <a:gd name="T17" fmla="*/ 144 h 319"/>
                <a:gd name="T18" fmla="*/ 61 w 515"/>
                <a:gd name="T19" fmla="*/ 152 h 319"/>
                <a:gd name="T20" fmla="*/ 38 w 515"/>
                <a:gd name="T21" fmla="*/ 220 h 319"/>
                <a:gd name="T22" fmla="*/ 46 w 515"/>
                <a:gd name="T23" fmla="*/ 228 h 319"/>
                <a:gd name="T24" fmla="*/ 68 w 515"/>
                <a:gd name="T25" fmla="*/ 220 h 319"/>
                <a:gd name="T26" fmla="*/ 76 w 515"/>
                <a:gd name="T27" fmla="*/ 273 h 319"/>
                <a:gd name="T28" fmla="*/ 91 w 515"/>
                <a:gd name="T29" fmla="*/ 281 h 319"/>
                <a:gd name="T30" fmla="*/ 99 w 515"/>
                <a:gd name="T31" fmla="*/ 311 h 319"/>
                <a:gd name="T32" fmla="*/ 129 w 515"/>
                <a:gd name="T33" fmla="*/ 296 h 319"/>
                <a:gd name="T34" fmla="*/ 159 w 515"/>
                <a:gd name="T35" fmla="*/ 304 h 319"/>
                <a:gd name="T36" fmla="*/ 167 w 515"/>
                <a:gd name="T37" fmla="*/ 296 h 319"/>
                <a:gd name="T38" fmla="*/ 182 w 515"/>
                <a:gd name="T39" fmla="*/ 311 h 319"/>
                <a:gd name="T40" fmla="*/ 182 w 515"/>
                <a:gd name="T41" fmla="*/ 281 h 319"/>
                <a:gd name="T42" fmla="*/ 492 w 515"/>
                <a:gd name="T43" fmla="*/ 319 h 319"/>
                <a:gd name="T44" fmla="*/ 500 w 515"/>
                <a:gd name="T45" fmla="*/ 258 h 319"/>
                <a:gd name="T46" fmla="*/ 500 w 515"/>
                <a:gd name="T47" fmla="*/ 26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5" h="319">
                  <a:moveTo>
                    <a:pt x="500" y="258"/>
                  </a:moveTo>
                  <a:lnTo>
                    <a:pt x="515" y="69"/>
                  </a:lnTo>
                  <a:lnTo>
                    <a:pt x="212" y="31"/>
                  </a:lnTo>
                  <a:lnTo>
                    <a:pt x="15" y="0"/>
                  </a:lnTo>
                  <a:lnTo>
                    <a:pt x="0" y="61"/>
                  </a:lnTo>
                  <a:lnTo>
                    <a:pt x="15" y="76"/>
                  </a:lnTo>
                  <a:lnTo>
                    <a:pt x="8" y="91"/>
                  </a:lnTo>
                  <a:lnTo>
                    <a:pt x="23" y="107"/>
                  </a:lnTo>
                  <a:lnTo>
                    <a:pt x="38" y="144"/>
                  </a:lnTo>
                  <a:lnTo>
                    <a:pt x="61" y="152"/>
                  </a:lnTo>
                  <a:lnTo>
                    <a:pt x="38" y="220"/>
                  </a:lnTo>
                  <a:lnTo>
                    <a:pt x="46" y="228"/>
                  </a:lnTo>
                  <a:lnTo>
                    <a:pt x="68" y="220"/>
                  </a:lnTo>
                  <a:lnTo>
                    <a:pt x="76" y="273"/>
                  </a:lnTo>
                  <a:lnTo>
                    <a:pt x="91" y="281"/>
                  </a:lnTo>
                  <a:lnTo>
                    <a:pt x="99" y="311"/>
                  </a:lnTo>
                  <a:lnTo>
                    <a:pt x="129" y="296"/>
                  </a:lnTo>
                  <a:lnTo>
                    <a:pt x="159" y="304"/>
                  </a:lnTo>
                  <a:lnTo>
                    <a:pt x="167" y="296"/>
                  </a:lnTo>
                  <a:lnTo>
                    <a:pt x="182" y="311"/>
                  </a:lnTo>
                  <a:lnTo>
                    <a:pt x="182" y="281"/>
                  </a:lnTo>
                  <a:lnTo>
                    <a:pt x="492" y="319"/>
                  </a:lnTo>
                  <a:lnTo>
                    <a:pt x="500" y="258"/>
                  </a:lnTo>
                  <a:lnTo>
                    <a:pt x="500" y="2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1" name="Freeform 79"/>
            <p:cNvSpPr>
              <a:spLocks/>
            </p:cNvSpPr>
            <p:nvPr/>
          </p:nvSpPr>
          <p:spPr bwMode="auto">
            <a:xfrm>
              <a:off x="2528" y="1861"/>
              <a:ext cx="409" cy="204"/>
            </a:xfrm>
            <a:custGeom>
              <a:avLst/>
              <a:gdLst>
                <a:gd name="T0" fmla="*/ 409 w 409"/>
                <a:gd name="T1" fmla="*/ 204 h 204"/>
                <a:gd name="T2" fmla="*/ 91 w 409"/>
                <a:gd name="T3" fmla="*/ 197 h 204"/>
                <a:gd name="T4" fmla="*/ 91 w 409"/>
                <a:gd name="T5" fmla="*/ 128 h 204"/>
                <a:gd name="T6" fmla="*/ 0 w 409"/>
                <a:gd name="T7" fmla="*/ 121 h 204"/>
                <a:gd name="T8" fmla="*/ 8 w 409"/>
                <a:gd name="T9" fmla="*/ 0 h 204"/>
                <a:gd name="T10" fmla="*/ 265 w 409"/>
                <a:gd name="T11" fmla="*/ 15 h 204"/>
                <a:gd name="T12" fmla="*/ 288 w 409"/>
                <a:gd name="T13" fmla="*/ 30 h 204"/>
                <a:gd name="T14" fmla="*/ 326 w 409"/>
                <a:gd name="T15" fmla="*/ 22 h 204"/>
                <a:gd name="T16" fmla="*/ 356 w 409"/>
                <a:gd name="T17" fmla="*/ 45 h 204"/>
                <a:gd name="T18" fmla="*/ 371 w 409"/>
                <a:gd name="T19" fmla="*/ 106 h 204"/>
                <a:gd name="T20" fmla="*/ 386 w 409"/>
                <a:gd name="T21" fmla="*/ 113 h 204"/>
                <a:gd name="T22" fmla="*/ 394 w 409"/>
                <a:gd name="T23" fmla="*/ 166 h 204"/>
                <a:gd name="T24" fmla="*/ 409 w 409"/>
                <a:gd name="T25"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204">
                  <a:moveTo>
                    <a:pt x="409" y="204"/>
                  </a:moveTo>
                  <a:lnTo>
                    <a:pt x="91" y="197"/>
                  </a:lnTo>
                  <a:lnTo>
                    <a:pt x="91" y="128"/>
                  </a:lnTo>
                  <a:lnTo>
                    <a:pt x="0" y="121"/>
                  </a:lnTo>
                  <a:lnTo>
                    <a:pt x="8" y="0"/>
                  </a:lnTo>
                  <a:lnTo>
                    <a:pt x="265" y="15"/>
                  </a:lnTo>
                  <a:lnTo>
                    <a:pt x="288" y="30"/>
                  </a:lnTo>
                  <a:lnTo>
                    <a:pt x="326" y="22"/>
                  </a:lnTo>
                  <a:lnTo>
                    <a:pt x="356" y="45"/>
                  </a:lnTo>
                  <a:lnTo>
                    <a:pt x="371" y="106"/>
                  </a:lnTo>
                  <a:lnTo>
                    <a:pt x="386" y="113"/>
                  </a:lnTo>
                  <a:lnTo>
                    <a:pt x="394" y="166"/>
                  </a:lnTo>
                  <a:lnTo>
                    <a:pt x="409" y="20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2" name="Freeform 80"/>
            <p:cNvSpPr>
              <a:spLocks/>
            </p:cNvSpPr>
            <p:nvPr/>
          </p:nvSpPr>
          <p:spPr bwMode="auto">
            <a:xfrm>
              <a:off x="2528" y="1861"/>
              <a:ext cx="409" cy="212"/>
            </a:xfrm>
            <a:custGeom>
              <a:avLst/>
              <a:gdLst>
                <a:gd name="T0" fmla="*/ 409 w 409"/>
                <a:gd name="T1" fmla="*/ 204 h 212"/>
                <a:gd name="T2" fmla="*/ 91 w 409"/>
                <a:gd name="T3" fmla="*/ 197 h 212"/>
                <a:gd name="T4" fmla="*/ 91 w 409"/>
                <a:gd name="T5" fmla="*/ 128 h 212"/>
                <a:gd name="T6" fmla="*/ 0 w 409"/>
                <a:gd name="T7" fmla="*/ 121 h 212"/>
                <a:gd name="T8" fmla="*/ 8 w 409"/>
                <a:gd name="T9" fmla="*/ 0 h 212"/>
                <a:gd name="T10" fmla="*/ 265 w 409"/>
                <a:gd name="T11" fmla="*/ 15 h 212"/>
                <a:gd name="T12" fmla="*/ 288 w 409"/>
                <a:gd name="T13" fmla="*/ 30 h 212"/>
                <a:gd name="T14" fmla="*/ 326 w 409"/>
                <a:gd name="T15" fmla="*/ 22 h 212"/>
                <a:gd name="T16" fmla="*/ 356 w 409"/>
                <a:gd name="T17" fmla="*/ 45 h 212"/>
                <a:gd name="T18" fmla="*/ 371 w 409"/>
                <a:gd name="T19" fmla="*/ 106 h 212"/>
                <a:gd name="T20" fmla="*/ 386 w 409"/>
                <a:gd name="T21" fmla="*/ 113 h 212"/>
                <a:gd name="T22" fmla="*/ 394 w 409"/>
                <a:gd name="T23" fmla="*/ 166 h 212"/>
                <a:gd name="T24" fmla="*/ 409 w 409"/>
                <a:gd name="T25" fmla="*/ 204 h 212"/>
                <a:gd name="T26" fmla="*/ 409 w 409"/>
                <a:gd name="T27"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 h="212">
                  <a:moveTo>
                    <a:pt x="409" y="204"/>
                  </a:moveTo>
                  <a:lnTo>
                    <a:pt x="91" y="197"/>
                  </a:lnTo>
                  <a:lnTo>
                    <a:pt x="91" y="128"/>
                  </a:lnTo>
                  <a:lnTo>
                    <a:pt x="0" y="121"/>
                  </a:lnTo>
                  <a:lnTo>
                    <a:pt x="8" y="0"/>
                  </a:lnTo>
                  <a:lnTo>
                    <a:pt x="265" y="15"/>
                  </a:lnTo>
                  <a:lnTo>
                    <a:pt x="288" y="30"/>
                  </a:lnTo>
                  <a:lnTo>
                    <a:pt x="326" y="22"/>
                  </a:lnTo>
                  <a:lnTo>
                    <a:pt x="356" y="45"/>
                  </a:lnTo>
                  <a:lnTo>
                    <a:pt x="371" y="106"/>
                  </a:lnTo>
                  <a:lnTo>
                    <a:pt x="386" y="113"/>
                  </a:lnTo>
                  <a:lnTo>
                    <a:pt x="394" y="166"/>
                  </a:lnTo>
                  <a:lnTo>
                    <a:pt x="409" y="204"/>
                  </a:lnTo>
                  <a:lnTo>
                    <a:pt x="409"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3" name="Freeform 81"/>
            <p:cNvSpPr>
              <a:spLocks/>
            </p:cNvSpPr>
            <p:nvPr/>
          </p:nvSpPr>
          <p:spPr bwMode="auto">
            <a:xfrm>
              <a:off x="1749" y="1800"/>
              <a:ext cx="317" cy="485"/>
            </a:xfrm>
            <a:custGeom>
              <a:avLst/>
              <a:gdLst>
                <a:gd name="T0" fmla="*/ 257 w 317"/>
                <a:gd name="T1" fmla="*/ 371 h 485"/>
                <a:gd name="T2" fmla="*/ 242 w 317"/>
                <a:gd name="T3" fmla="*/ 424 h 485"/>
                <a:gd name="T4" fmla="*/ 234 w 317"/>
                <a:gd name="T5" fmla="*/ 417 h 485"/>
                <a:gd name="T6" fmla="*/ 212 w 317"/>
                <a:gd name="T7" fmla="*/ 417 h 485"/>
                <a:gd name="T8" fmla="*/ 204 w 317"/>
                <a:gd name="T9" fmla="*/ 485 h 485"/>
                <a:gd name="T10" fmla="*/ 0 w 317"/>
                <a:gd name="T11" fmla="*/ 182 h 485"/>
                <a:gd name="T12" fmla="*/ 45 w 317"/>
                <a:gd name="T13" fmla="*/ 0 h 485"/>
                <a:gd name="T14" fmla="*/ 181 w 317"/>
                <a:gd name="T15" fmla="*/ 30 h 485"/>
                <a:gd name="T16" fmla="*/ 317 w 317"/>
                <a:gd name="T17" fmla="*/ 61 h 485"/>
                <a:gd name="T18" fmla="*/ 257 w 317"/>
                <a:gd name="T19" fmla="*/ 3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7" h="485">
                  <a:moveTo>
                    <a:pt x="257" y="371"/>
                  </a:moveTo>
                  <a:lnTo>
                    <a:pt x="242" y="424"/>
                  </a:lnTo>
                  <a:lnTo>
                    <a:pt x="234" y="417"/>
                  </a:lnTo>
                  <a:lnTo>
                    <a:pt x="212" y="417"/>
                  </a:lnTo>
                  <a:lnTo>
                    <a:pt x="204" y="485"/>
                  </a:lnTo>
                  <a:lnTo>
                    <a:pt x="0" y="182"/>
                  </a:lnTo>
                  <a:lnTo>
                    <a:pt x="45" y="0"/>
                  </a:lnTo>
                  <a:lnTo>
                    <a:pt x="181" y="30"/>
                  </a:lnTo>
                  <a:lnTo>
                    <a:pt x="317" y="61"/>
                  </a:lnTo>
                  <a:lnTo>
                    <a:pt x="257" y="37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4" name="Freeform 82"/>
            <p:cNvSpPr>
              <a:spLocks/>
            </p:cNvSpPr>
            <p:nvPr/>
          </p:nvSpPr>
          <p:spPr bwMode="auto">
            <a:xfrm>
              <a:off x="1749" y="1800"/>
              <a:ext cx="317" cy="485"/>
            </a:xfrm>
            <a:custGeom>
              <a:avLst/>
              <a:gdLst>
                <a:gd name="T0" fmla="*/ 257 w 317"/>
                <a:gd name="T1" fmla="*/ 371 h 485"/>
                <a:gd name="T2" fmla="*/ 242 w 317"/>
                <a:gd name="T3" fmla="*/ 424 h 485"/>
                <a:gd name="T4" fmla="*/ 234 w 317"/>
                <a:gd name="T5" fmla="*/ 417 h 485"/>
                <a:gd name="T6" fmla="*/ 212 w 317"/>
                <a:gd name="T7" fmla="*/ 417 h 485"/>
                <a:gd name="T8" fmla="*/ 204 w 317"/>
                <a:gd name="T9" fmla="*/ 485 h 485"/>
                <a:gd name="T10" fmla="*/ 0 w 317"/>
                <a:gd name="T11" fmla="*/ 182 h 485"/>
                <a:gd name="T12" fmla="*/ 45 w 317"/>
                <a:gd name="T13" fmla="*/ 0 h 485"/>
                <a:gd name="T14" fmla="*/ 181 w 317"/>
                <a:gd name="T15" fmla="*/ 30 h 485"/>
                <a:gd name="T16" fmla="*/ 317 w 317"/>
                <a:gd name="T17" fmla="*/ 61 h 485"/>
                <a:gd name="T18" fmla="*/ 257 w 317"/>
                <a:gd name="T19" fmla="*/ 371 h 485"/>
                <a:gd name="T20" fmla="*/ 257 w 317"/>
                <a:gd name="T21" fmla="*/ 37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485">
                  <a:moveTo>
                    <a:pt x="257" y="371"/>
                  </a:moveTo>
                  <a:lnTo>
                    <a:pt x="242" y="424"/>
                  </a:lnTo>
                  <a:lnTo>
                    <a:pt x="234" y="417"/>
                  </a:lnTo>
                  <a:lnTo>
                    <a:pt x="212" y="417"/>
                  </a:lnTo>
                  <a:lnTo>
                    <a:pt x="204" y="485"/>
                  </a:lnTo>
                  <a:lnTo>
                    <a:pt x="0" y="182"/>
                  </a:lnTo>
                  <a:lnTo>
                    <a:pt x="45" y="0"/>
                  </a:lnTo>
                  <a:lnTo>
                    <a:pt x="181" y="30"/>
                  </a:lnTo>
                  <a:lnTo>
                    <a:pt x="317" y="61"/>
                  </a:lnTo>
                  <a:lnTo>
                    <a:pt x="257" y="371"/>
                  </a:lnTo>
                  <a:lnTo>
                    <a:pt x="257"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15" name="Freeform 83"/>
            <p:cNvSpPr>
              <a:spLocks/>
            </p:cNvSpPr>
            <p:nvPr/>
          </p:nvSpPr>
          <p:spPr bwMode="auto">
            <a:xfrm>
              <a:off x="3974" y="1588"/>
              <a:ext cx="83" cy="174"/>
            </a:xfrm>
            <a:custGeom>
              <a:avLst/>
              <a:gdLst>
                <a:gd name="T0" fmla="*/ 68 w 83"/>
                <a:gd name="T1" fmla="*/ 113 h 174"/>
                <a:gd name="T2" fmla="*/ 30 w 83"/>
                <a:gd name="T3" fmla="*/ 0 h 174"/>
                <a:gd name="T4" fmla="*/ 15 w 83"/>
                <a:gd name="T5" fmla="*/ 7 h 174"/>
                <a:gd name="T6" fmla="*/ 22 w 83"/>
                <a:gd name="T7" fmla="*/ 23 h 174"/>
                <a:gd name="T8" fmla="*/ 22 w 83"/>
                <a:gd name="T9" fmla="*/ 53 h 174"/>
                <a:gd name="T10" fmla="*/ 7 w 83"/>
                <a:gd name="T11" fmla="*/ 68 h 174"/>
                <a:gd name="T12" fmla="*/ 0 w 83"/>
                <a:gd name="T13" fmla="*/ 121 h 174"/>
                <a:gd name="T14" fmla="*/ 15 w 83"/>
                <a:gd name="T15" fmla="*/ 174 h 174"/>
                <a:gd name="T16" fmla="*/ 68 w 83"/>
                <a:gd name="T17" fmla="*/ 159 h 174"/>
                <a:gd name="T18" fmla="*/ 83 w 83"/>
                <a:gd name="T19" fmla="*/ 144 h 174"/>
                <a:gd name="T20" fmla="*/ 83 w 83"/>
                <a:gd name="T21" fmla="*/ 129 h 174"/>
                <a:gd name="T22" fmla="*/ 68 w 83"/>
                <a:gd name="T23"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4">
                  <a:moveTo>
                    <a:pt x="68" y="113"/>
                  </a:moveTo>
                  <a:lnTo>
                    <a:pt x="30" y="0"/>
                  </a:lnTo>
                  <a:lnTo>
                    <a:pt x="15" y="7"/>
                  </a:lnTo>
                  <a:lnTo>
                    <a:pt x="22" y="23"/>
                  </a:lnTo>
                  <a:lnTo>
                    <a:pt x="22" y="53"/>
                  </a:lnTo>
                  <a:lnTo>
                    <a:pt x="7" y="68"/>
                  </a:lnTo>
                  <a:lnTo>
                    <a:pt x="0" y="121"/>
                  </a:lnTo>
                  <a:lnTo>
                    <a:pt x="15" y="174"/>
                  </a:lnTo>
                  <a:lnTo>
                    <a:pt x="68" y="159"/>
                  </a:lnTo>
                  <a:lnTo>
                    <a:pt x="83" y="144"/>
                  </a:lnTo>
                  <a:lnTo>
                    <a:pt x="83" y="129"/>
                  </a:lnTo>
                  <a:lnTo>
                    <a:pt x="68" y="11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2" name="Freeform 84"/>
            <p:cNvSpPr>
              <a:spLocks/>
            </p:cNvSpPr>
            <p:nvPr/>
          </p:nvSpPr>
          <p:spPr bwMode="auto">
            <a:xfrm>
              <a:off x="3974" y="1588"/>
              <a:ext cx="83" cy="174"/>
            </a:xfrm>
            <a:custGeom>
              <a:avLst/>
              <a:gdLst>
                <a:gd name="T0" fmla="*/ 68 w 83"/>
                <a:gd name="T1" fmla="*/ 113 h 174"/>
                <a:gd name="T2" fmla="*/ 30 w 83"/>
                <a:gd name="T3" fmla="*/ 0 h 174"/>
                <a:gd name="T4" fmla="*/ 15 w 83"/>
                <a:gd name="T5" fmla="*/ 7 h 174"/>
                <a:gd name="T6" fmla="*/ 22 w 83"/>
                <a:gd name="T7" fmla="*/ 23 h 174"/>
                <a:gd name="T8" fmla="*/ 22 w 83"/>
                <a:gd name="T9" fmla="*/ 53 h 174"/>
                <a:gd name="T10" fmla="*/ 7 w 83"/>
                <a:gd name="T11" fmla="*/ 68 h 174"/>
                <a:gd name="T12" fmla="*/ 0 w 83"/>
                <a:gd name="T13" fmla="*/ 121 h 174"/>
                <a:gd name="T14" fmla="*/ 15 w 83"/>
                <a:gd name="T15" fmla="*/ 174 h 174"/>
                <a:gd name="T16" fmla="*/ 68 w 83"/>
                <a:gd name="T17" fmla="*/ 159 h 174"/>
                <a:gd name="T18" fmla="*/ 83 w 83"/>
                <a:gd name="T19" fmla="*/ 144 h 174"/>
                <a:gd name="T20" fmla="*/ 83 w 83"/>
                <a:gd name="T21" fmla="*/ 129 h 174"/>
                <a:gd name="T22" fmla="*/ 68 w 83"/>
                <a:gd name="T23" fmla="*/ 113 h 174"/>
                <a:gd name="T24" fmla="*/ 68 w 83"/>
                <a:gd name="T25" fmla="*/ 1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4">
                  <a:moveTo>
                    <a:pt x="68" y="113"/>
                  </a:moveTo>
                  <a:lnTo>
                    <a:pt x="30" y="0"/>
                  </a:lnTo>
                  <a:lnTo>
                    <a:pt x="15" y="7"/>
                  </a:lnTo>
                  <a:lnTo>
                    <a:pt x="22" y="23"/>
                  </a:lnTo>
                  <a:lnTo>
                    <a:pt x="22" y="53"/>
                  </a:lnTo>
                  <a:lnTo>
                    <a:pt x="7" y="68"/>
                  </a:lnTo>
                  <a:lnTo>
                    <a:pt x="0" y="121"/>
                  </a:lnTo>
                  <a:lnTo>
                    <a:pt x="15" y="174"/>
                  </a:lnTo>
                  <a:lnTo>
                    <a:pt x="68" y="159"/>
                  </a:lnTo>
                  <a:lnTo>
                    <a:pt x="83" y="144"/>
                  </a:lnTo>
                  <a:lnTo>
                    <a:pt x="83" y="129"/>
                  </a:lnTo>
                  <a:lnTo>
                    <a:pt x="68" y="113"/>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3" name="Freeform 85"/>
            <p:cNvSpPr>
              <a:spLocks/>
            </p:cNvSpPr>
            <p:nvPr/>
          </p:nvSpPr>
          <p:spPr bwMode="auto">
            <a:xfrm>
              <a:off x="3890" y="1868"/>
              <a:ext cx="61" cy="152"/>
            </a:xfrm>
            <a:custGeom>
              <a:avLst/>
              <a:gdLst>
                <a:gd name="T0" fmla="*/ 53 w 61"/>
                <a:gd name="T1" fmla="*/ 23 h 152"/>
                <a:gd name="T2" fmla="*/ 46 w 61"/>
                <a:gd name="T3" fmla="*/ 53 h 152"/>
                <a:gd name="T4" fmla="*/ 61 w 61"/>
                <a:gd name="T5" fmla="*/ 46 h 152"/>
                <a:gd name="T6" fmla="*/ 61 w 61"/>
                <a:gd name="T7" fmla="*/ 91 h 152"/>
                <a:gd name="T8" fmla="*/ 61 w 61"/>
                <a:gd name="T9" fmla="*/ 76 h 152"/>
                <a:gd name="T10" fmla="*/ 61 w 61"/>
                <a:gd name="T11" fmla="*/ 99 h 152"/>
                <a:gd name="T12" fmla="*/ 46 w 61"/>
                <a:gd name="T13" fmla="*/ 144 h 152"/>
                <a:gd name="T14" fmla="*/ 38 w 61"/>
                <a:gd name="T15" fmla="*/ 152 h 152"/>
                <a:gd name="T16" fmla="*/ 38 w 61"/>
                <a:gd name="T17" fmla="*/ 137 h 152"/>
                <a:gd name="T18" fmla="*/ 0 w 61"/>
                <a:gd name="T19" fmla="*/ 129 h 152"/>
                <a:gd name="T20" fmla="*/ 0 w 61"/>
                <a:gd name="T21" fmla="*/ 106 h 152"/>
                <a:gd name="T22" fmla="*/ 31 w 61"/>
                <a:gd name="T23" fmla="*/ 76 h 152"/>
                <a:gd name="T24" fmla="*/ 0 w 61"/>
                <a:gd name="T25" fmla="*/ 46 h 152"/>
                <a:gd name="T26" fmla="*/ 0 w 61"/>
                <a:gd name="T27" fmla="*/ 31 h 152"/>
                <a:gd name="T28" fmla="*/ 16 w 61"/>
                <a:gd name="T29" fmla="*/ 0 h 152"/>
                <a:gd name="T30" fmla="*/ 53 w 61"/>
                <a:gd name="T31" fmla="*/ 15 h 152"/>
                <a:gd name="T32" fmla="*/ 53 w 61"/>
                <a:gd name="T33"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52">
                  <a:moveTo>
                    <a:pt x="53" y="23"/>
                  </a:moveTo>
                  <a:lnTo>
                    <a:pt x="46" y="53"/>
                  </a:lnTo>
                  <a:lnTo>
                    <a:pt x="61" y="46"/>
                  </a:lnTo>
                  <a:lnTo>
                    <a:pt x="61" y="91"/>
                  </a:lnTo>
                  <a:lnTo>
                    <a:pt x="61" y="76"/>
                  </a:lnTo>
                  <a:lnTo>
                    <a:pt x="61" y="99"/>
                  </a:lnTo>
                  <a:lnTo>
                    <a:pt x="46" y="144"/>
                  </a:lnTo>
                  <a:lnTo>
                    <a:pt x="38" y="152"/>
                  </a:lnTo>
                  <a:lnTo>
                    <a:pt x="38" y="137"/>
                  </a:lnTo>
                  <a:lnTo>
                    <a:pt x="0" y="129"/>
                  </a:lnTo>
                  <a:lnTo>
                    <a:pt x="0" y="106"/>
                  </a:lnTo>
                  <a:lnTo>
                    <a:pt x="31" y="76"/>
                  </a:lnTo>
                  <a:lnTo>
                    <a:pt x="0" y="46"/>
                  </a:lnTo>
                  <a:lnTo>
                    <a:pt x="0" y="31"/>
                  </a:lnTo>
                  <a:lnTo>
                    <a:pt x="16" y="0"/>
                  </a:lnTo>
                  <a:lnTo>
                    <a:pt x="53" y="15"/>
                  </a:lnTo>
                  <a:lnTo>
                    <a:pt x="53"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4" name="Freeform 86"/>
            <p:cNvSpPr>
              <a:spLocks/>
            </p:cNvSpPr>
            <p:nvPr/>
          </p:nvSpPr>
          <p:spPr bwMode="auto">
            <a:xfrm>
              <a:off x="3890" y="1868"/>
              <a:ext cx="61" cy="152"/>
            </a:xfrm>
            <a:custGeom>
              <a:avLst/>
              <a:gdLst>
                <a:gd name="T0" fmla="*/ 53 w 61"/>
                <a:gd name="T1" fmla="*/ 23 h 152"/>
                <a:gd name="T2" fmla="*/ 46 w 61"/>
                <a:gd name="T3" fmla="*/ 53 h 152"/>
                <a:gd name="T4" fmla="*/ 61 w 61"/>
                <a:gd name="T5" fmla="*/ 46 h 152"/>
                <a:gd name="T6" fmla="*/ 61 w 61"/>
                <a:gd name="T7" fmla="*/ 91 h 152"/>
                <a:gd name="T8" fmla="*/ 61 w 61"/>
                <a:gd name="T9" fmla="*/ 76 h 152"/>
                <a:gd name="T10" fmla="*/ 61 w 61"/>
                <a:gd name="T11" fmla="*/ 99 h 152"/>
                <a:gd name="T12" fmla="*/ 46 w 61"/>
                <a:gd name="T13" fmla="*/ 144 h 152"/>
                <a:gd name="T14" fmla="*/ 38 w 61"/>
                <a:gd name="T15" fmla="*/ 152 h 152"/>
                <a:gd name="T16" fmla="*/ 38 w 61"/>
                <a:gd name="T17" fmla="*/ 137 h 152"/>
                <a:gd name="T18" fmla="*/ 0 w 61"/>
                <a:gd name="T19" fmla="*/ 129 h 152"/>
                <a:gd name="T20" fmla="*/ 0 w 61"/>
                <a:gd name="T21" fmla="*/ 106 h 152"/>
                <a:gd name="T22" fmla="*/ 31 w 61"/>
                <a:gd name="T23" fmla="*/ 76 h 152"/>
                <a:gd name="T24" fmla="*/ 0 w 61"/>
                <a:gd name="T25" fmla="*/ 46 h 152"/>
                <a:gd name="T26" fmla="*/ 0 w 61"/>
                <a:gd name="T27" fmla="*/ 31 h 152"/>
                <a:gd name="T28" fmla="*/ 16 w 61"/>
                <a:gd name="T29" fmla="*/ 0 h 152"/>
                <a:gd name="T30" fmla="*/ 53 w 61"/>
                <a:gd name="T31" fmla="*/ 15 h 152"/>
                <a:gd name="T32" fmla="*/ 53 w 61"/>
                <a:gd name="T33" fmla="*/ 23 h 152"/>
                <a:gd name="T34" fmla="*/ 53 w 61"/>
                <a:gd name="T35" fmla="*/ 3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152">
                  <a:moveTo>
                    <a:pt x="53" y="23"/>
                  </a:moveTo>
                  <a:lnTo>
                    <a:pt x="46" y="53"/>
                  </a:lnTo>
                  <a:lnTo>
                    <a:pt x="61" y="46"/>
                  </a:lnTo>
                  <a:lnTo>
                    <a:pt x="61" y="91"/>
                  </a:lnTo>
                  <a:lnTo>
                    <a:pt x="61" y="76"/>
                  </a:lnTo>
                  <a:lnTo>
                    <a:pt x="61" y="99"/>
                  </a:lnTo>
                  <a:lnTo>
                    <a:pt x="46" y="144"/>
                  </a:lnTo>
                  <a:lnTo>
                    <a:pt x="38" y="152"/>
                  </a:lnTo>
                  <a:lnTo>
                    <a:pt x="38" y="137"/>
                  </a:lnTo>
                  <a:lnTo>
                    <a:pt x="0" y="129"/>
                  </a:lnTo>
                  <a:lnTo>
                    <a:pt x="0" y="106"/>
                  </a:lnTo>
                  <a:lnTo>
                    <a:pt x="31" y="76"/>
                  </a:lnTo>
                  <a:lnTo>
                    <a:pt x="0" y="46"/>
                  </a:lnTo>
                  <a:lnTo>
                    <a:pt x="0" y="31"/>
                  </a:lnTo>
                  <a:lnTo>
                    <a:pt x="16" y="0"/>
                  </a:lnTo>
                  <a:lnTo>
                    <a:pt x="53" y="15"/>
                  </a:lnTo>
                  <a:lnTo>
                    <a:pt x="53" y="23"/>
                  </a:lnTo>
                  <a:lnTo>
                    <a:pt x="53"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5" name="Freeform 87"/>
            <p:cNvSpPr>
              <a:spLocks/>
            </p:cNvSpPr>
            <p:nvPr/>
          </p:nvSpPr>
          <p:spPr bwMode="auto">
            <a:xfrm>
              <a:off x="2203" y="2209"/>
              <a:ext cx="355" cy="364"/>
            </a:xfrm>
            <a:custGeom>
              <a:avLst/>
              <a:gdLst>
                <a:gd name="T0" fmla="*/ 355 w 355"/>
                <a:gd name="T1" fmla="*/ 31 h 364"/>
                <a:gd name="T2" fmla="*/ 53 w 355"/>
                <a:gd name="T3" fmla="*/ 0 h 364"/>
                <a:gd name="T4" fmla="*/ 0 w 355"/>
                <a:gd name="T5" fmla="*/ 356 h 364"/>
                <a:gd name="T6" fmla="*/ 45 w 355"/>
                <a:gd name="T7" fmla="*/ 364 h 364"/>
                <a:gd name="T8" fmla="*/ 53 w 355"/>
                <a:gd name="T9" fmla="*/ 334 h 364"/>
                <a:gd name="T10" fmla="*/ 143 w 355"/>
                <a:gd name="T11" fmla="*/ 341 h 364"/>
                <a:gd name="T12" fmla="*/ 136 w 355"/>
                <a:gd name="T13" fmla="*/ 326 h 364"/>
                <a:gd name="T14" fmla="*/ 325 w 355"/>
                <a:gd name="T15" fmla="*/ 349 h 364"/>
                <a:gd name="T16" fmla="*/ 348 w 355"/>
                <a:gd name="T17" fmla="*/ 61 h 364"/>
                <a:gd name="T18" fmla="*/ 355 w 355"/>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64">
                  <a:moveTo>
                    <a:pt x="355" y="31"/>
                  </a:moveTo>
                  <a:lnTo>
                    <a:pt x="53" y="0"/>
                  </a:lnTo>
                  <a:lnTo>
                    <a:pt x="0" y="356"/>
                  </a:lnTo>
                  <a:lnTo>
                    <a:pt x="45" y="364"/>
                  </a:lnTo>
                  <a:lnTo>
                    <a:pt x="53" y="334"/>
                  </a:lnTo>
                  <a:lnTo>
                    <a:pt x="143" y="341"/>
                  </a:lnTo>
                  <a:lnTo>
                    <a:pt x="136" y="326"/>
                  </a:lnTo>
                  <a:lnTo>
                    <a:pt x="325" y="349"/>
                  </a:lnTo>
                  <a:lnTo>
                    <a:pt x="348" y="61"/>
                  </a:lnTo>
                  <a:lnTo>
                    <a:pt x="355"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6" name="Freeform 88"/>
            <p:cNvSpPr>
              <a:spLocks/>
            </p:cNvSpPr>
            <p:nvPr/>
          </p:nvSpPr>
          <p:spPr bwMode="auto">
            <a:xfrm>
              <a:off x="2203" y="2209"/>
              <a:ext cx="355" cy="364"/>
            </a:xfrm>
            <a:custGeom>
              <a:avLst/>
              <a:gdLst>
                <a:gd name="T0" fmla="*/ 355 w 355"/>
                <a:gd name="T1" fmla="*/ 31 h 364"/>
                <a:gd name="T2" fmla="*/ 53 w 355"/>
                <a:gd name="T3" fmla="*/ 0 h 364"/>
                <a:gd name="T4" fmla="*/ 0 w 355"/>
                <a:gd name="T5" fmla="*/ 356 h 364"/>
                <a:gd name="T6" fmla="*/ 45 w 355"/>
                <a:gd name="T7" fmla="*/ 364 h 364"/>
                <a:gd name="T8" fmla="*/ 53 w 355"/>
                <a:gd name="T9" fmla="*/ 334 h 364"/>
                <a:gd name="T10" fmla="*/ 143 w 355"/>
                <a:gd name="T11" fmla="*/ 341 h 364"/>
                <a:gd name="T12" fmla="*/ 136 w 355"/>
                <a:gd name="T13" fmla="*/ 326 h 364"/>
                <a:gd name="T14" fmla="*/ 325 w 355"/>
                <a:gd name="T15" fmla="*/ 349 h 364"/>
                <a:gd name="T16" fmla="*/ 348 w 355"/>
                <a:gd name="T17" fmla="*/ 61 h 364"/>
                <a:gd name="T18" fmla="*/ 355 w 355"/>
                <a:gd name="T19" fmla="*/ 31 h 364"/>
                <a:gd name="T20" fmla="*/ 355 w 355"/>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 h="364">
                  <a:moveTo>
                    <a:pt x="355" y="31"/>
                  </a:moveTo>
                  <a:lnTo>
                    <a:pt x="53" y="0"/>
                  </a:lnTo>
                  <a:lnTo>
                    <a:pt x="0" y="356"/>
                  </a:lnTo>
                  <a:lnTo>
                    <a:pt x="45" y="364"/>
                  </a:lnTo>
                  <a:lnTo>
                    <a:pt x="53" y="334"/>
                  </a:lnTo>
                  <a:lnTo>
                    <a:pt x="143" y="341"/>
                  </a:lnTo>
                  <a:lnTo>
                    <a:pt x="136" y="326"/>
                  </a:lnTo>
                  <a:lnTo>
                    <a:pt x="325" y="349"/>
                  </a:lnTo>
                  <a:lnTo>
                    <a:pt x="348" y="61"/>
                  </a:lnTo>
                  <a:lnTo>
                    <a:pt x="355" y="31"/>
                  </a:lnTo>
                  <a:lnTo>
                    <a:pt x="355"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7" name="Freeform 89"/>
            <p:cNvSpPr>
              <a:spLocks/>
            </p:cNvSpPr>
            <p:nvPr/>
          </p:nvSpPr>
          <p:spPr bwMode="auto">
            <a:xfrm>
              <a:off x="3663" y="1633"/>
              <a:ext cx="303" cy="266"/>
            </a:xfrm>
            <a:custGeom>
              <a:avLst/>
              <a:gdLst>
                <a:gd name="T0" fmla="*/ 288 w 303"/>
                <a:gd name="T1" fmla="*/ 137 h 266"/>
                <a:gd name="T2" fmla="*/ 288 w 303"/>
                <a:gd name="T3" fmla="*/ 182 h 266"/>
                <a:gd name="T4" fmla="*/ 303 w 303"/>
                <a:gd name="T5" fmla="*/ 235 h 266"/>
                <a:gd name="T6" fmla="*/ 288 w 303"/>
                <a:gd name="T7" fmla="*/ 243 h 266"/>
                <a:gd name="T8" fmla="*/ 296 w 303"/>
                <a:gd name="T9" fmla="*/ 250 h 266"/>
                <a:gd name="T10" fmla="*/ 280 w 303"/>
                <a:gd name="T11" fmla="*/ 266 h 266"/>
                <a:gd name="T12" fmla="*/ 280 w 303"/>
                <a:gd name="T13" fmla="*/ 250 h 266"/>
                <a:gd name="T14" fmla="*/ 243 w 303"/>
                <a:gd name="T15" fmla="*/ 235 h 266"/>
                <a:gd name="T16" fmla="*/ 227 w 303"/>
                <a:gd name="T17" fmla="*/ 228 h 266"/>
                <a:gd name="T18" fmla="*/ 220 w 303"/>
                <a:gd name="T19" fmla="*/ 212 h 266"/>
                <a:gd name="T20" fmla="*/ 205 w 303"/>
                <a:gd name="T21" fmla="*/ 205 h 266"/>
                <a:gd name="T22" fmla="*/ 0 w 303"/>
                <a:gd name="T23" fmla="*/ 243 h 266"/>
                <a:gd name="T24" fmla="*/ 0 w 303"/>
                <a:gd name="T25" fmla="*/ 228 h 266"/>
                <a:gd name="T26" fmla="*/ 31 w 303"/>
                <a:gd name="T27" fmla="*/ 182 h 266"/>
                <a:gd name="T28" fmla="*/ 16 w 303"/>
                <a:gd name="T29" fmla="*/ 159 h 266"/>
                <a:gd name="T30" fmla="*/ 46 w 303"/>
                <a:gd name="T31" fmla="*/ 144 h 266"/>
                <a:gd name="T32" fmla="*/ 114 w 303"/>
                <a:gd name="T33" fmla="*/ 137 h 266"/>
                <a:gd name="T34" fmla="*/ 144 w 303"/>
                <a:gd name="T35" fmla="*/ 114 h 266"/>
                <a:gd name="T36" fmla="*/ 137 w 303"/>
                <a:gd name="T37" fmla="*/ 99 h 266"/>
                <a:gd name="T38" fmla="*/ 144 w 303"/>
                <a:gd name="T39" fmla="*/ 84 h 266"/>
                <a:gd name="T40" fmla="*/ 137 w 303"/>
                <a:gd name="T41" fmla="*/ 84 h 266"/>
                <a:gd name="T42" fmla="*/ 137 w 303"/>
                <a:gd name="T43" fmla="*/ 91 h 266"/>
                <a:gd name="T44" fmla="*/ 129 w 303"/>
                <a:gd name="T45" fmla="*/ 84 h 266"/>
                <a:gd name="T46" fmla="*/ 182 w 303"/>
                <a:gd name="T47" fmla="*/ 15 h 266"/>
                <a:gd name="T48" fmla="*/ 250 w 303"/>
                <a:gd name="T49" fmla="*/ 0 h 266"/>
                <a:gd name="T50" fmla="*/ 265 w 303"/>
                <a:gd name="T51" fmla="*/ 76 h 266"/>
                <a:gd name="T52" fmla="*/ 288 w 303"/>
                <a:gd name="T53" fmla="*/ 13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66">
                  <a:moveTo>
                    <a:pt x="288" y="137"/>
                  </a:moveTo>
                  <a:lnTo>
                    <a:pt x="288" y="182"/>
                  </a:lnTo>
                  <a:lnTo>
                    <a:pt x="303" y="235"/>
                  </a:lnTo>
                  <a:lnTo>
                    <a:pt x="288" y="243"/>
                  </a:lnTo>
                  <a:lnTo>
                    <a:pt x="296" y="250"/>
                  </a:lnTo>
                  <a:lnTo>
                    <a:pt x="280" y="266"/>
                  </a:lnTo>
                  <a:lnTo>
                    <a:pt x="280" y="250"/>
                  </a:lnTo>
                  <a:lnTo>
                    <a:pt x="243" y="235"/>
                  </a:lnTo>
                  <a:lnTo>
                    <a:pt x="227" y="228"/>
                  </a:lnTo>
                  <a:lnTo>
                    <a:pt x="220" y="212"/>
                  </a:lnTo>
                  <a:lnTo>
                    <a:pt x="205" y="205"/>
                  </a:lnTo>
                  <a:lnTo>
                    <a:pt x="0" y="243"/>
                  </a:lnTo>
                  <a:lnTo>
                    <a:pt x="0" y="228"/>
                  </a:lnTo>
                  <a:lnTo>
                    <a:pt x="31" y="182"/>
                  </a:lnTo>
                  <a:lnTo>
                    <a:pt x="16" y="159"/>
                  </a:lnTo>
                  <a:lnTo>
                    <a:pt x="46" y="144"/>
                  </a:lnTo>
                  <a:lnTo>
                    <a:pt x="114" y="137"/>
                  </a:lnTo>
                  <a:lnTo>
                    <a:pt x="144" y="114"/>
                  </a:lnTo>
                  <a:lnTo>
                    <a:pt x="137" y="99"/>
                  </a:lnTo>
                  <a:lnTo>
                    <a:pt x="144" y="84"/>
                  </a:lnTo>
                  <a:lnTo>
                    <a:pt x="137" y="84"/>
                  </a:lnTo>
                  <a:lnTo>
                    <a:pt x="137" y="91"/>
                  </a:lnTo>
                  <a:lnTo>
                    <a:pt x="129" y="84"/>
                  </a:lnTo>
                  <a:lnTo>
                    <a:pt x="182" y="15"/>
                  </a:lnTo>
                  <a:lnTo>
                    <a:pt x="250" y="0"/>
                  </a:lnTo>
                  <a:lnTo>
                    <a:pt x="265" y="76"/>
                  </a:lnTo>
                  <a:lnTo>
                    <a:pt x="288" y="13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8" name="Freeform 90"/>
            <p:cNvSpPr>
              <a:spLocks/>
            </p:cNvSpPr>
            <p:nvPr/>
          </p:nvSpPr>
          <p:spPr bwMode="auto">
            <a:xfrm>
              <a:off x="3663" y="1633"/>
              <a:ext cx="303" cy="266"/>
            </a:xfrm>
            <a:custGeom>
              <a:avLst/>
              <a:gdLst>
                <a:gd name="T0" fmla="*/ 288 w 303"/>
                <a:gd name="T1" fmla="*/ 137 h 266"/>
                <a:gd name="T2" fmla="*/ 288 w 303"/>
                <a:gd name="T3" fmla="*/ 182 h 266"/>
                <a:gd name="T4" fmla="*/ 303 w 303"/>
                <a:gd name="T5" fmla="*/ 235 h 266"/>
                <a:gd name="T6" fmla="*/ 288 w 303"/>
                <a:gd name="T7" fmla="*/ 243 h 266"/>
                <a:gd name="T8" fmla="*/ 296 w 303"/>
                <a:gd name="T9" fmla="*/ 250 h 266"/>
                <a:gd name="T10" fmla="*/ 280 w 303"/>
                <a:gd name="T11" fmla="*/ 266 h 266"/>
                <a:gd name="T12" fmla="*/ 280 w 303"/>
                <a:gd name="T13" fmla="*/ 250 h 266"/>
                <a:gd name="T14" fmla="*/ 243 w 303"/>
                <a:gd name="T15" fmla="*/ 235 h 266"/>
                <a:gd name="T16" fmla="*/ 227 w 303"/>
                <a:gd name="T17" fmla="*/ 228 h 266"/>
                <a:gd name="T18" fmla="*/ 220 w 303"/>
                <a:gd name="T19" fmla="*/ 212 h 266"/>
                <a:gd name="T20" fmla="*/ 205 w 303"/>
                <a:gd name="T21" fmla="*/ 205 h 266"/>
                <a:gd name="T22" fmla="*/ 0 w 303"/>
                <a:gd name="T23" fmla="*/ 243 h 266"/>
                <a:gd name="T24" fmla="*/ 0 w 303"/>
                <a:gd name="T25" fmla="*/ 228 h 266"/>
                <a:gd name="T26" fmla="*/ 31 w 303"/>
                <a:gd name="T27" fmla="*/ 182 h 266"/>
                <a:gd name="T28" fmla="*/ 16 w 303"/>
                <a:gd name="T29" fmla="*/ 159 h 266"/>
                <a:gd name="T30" fmla="*/ 46 w 303"/>
                <a:gd name="T31" fmla="*/ 144 h 266"/>
                <a:gd name="T32" fmla="*/ 114 w 303"/>
                <a:gd name="T33" fmla="*/ 137 h 266"/>
                <a:gd name="T34" fmla="*/ 144 w 303"/>
                <a:gd name="T35" fmla="*/ 114 h 266"/>
                <a:gd name="T36" fmla="*/ 137 w 303"/>
                <a:gd name="T37" fmla="*/ 99 h 266"/>
                <a:gd name="T38" fmla="*/ 144 w 303"/>
                <a:gd name="T39" fmla="*/ 84 h 266"/>
                <a:gd name="T40" fmla="*/ 137 w 303"/>
                <a:gd name="T41" fmla="*/ 84 h 266"/>
                <a:gd name="T42" fmla="*/ 137 w 303"/>
                <a:gd name="T43" fmla="*/ 91 h 266"/>
                <a:gd name="T44" fmla="*/ 129 w 303"/>
                <a:gd name="T45" fmla="*/ 84 h 266"/>
                <a:gd name="T46" fmla="*/ 182 w 303"/>
                <a:gd name="T47" fmla="*/ 15 h 266"/>
                <a:gd name="T48" fmla="*/ 250 w 303"/>
                <a:gd name="T49" fmla="*/ 0 h 266"/>
                <a:gd name="T50" fmla="*/ 265 w 303"/>
                <a:gd name="T51" fmla="*/ 76 h 266"/>
                <a:gd name="T52" fmla="*/ 288 w 303"/>
                <a:gd name="T53" fmla="*/ 137 h 266"/>
                <a:gd name="T54" fmla="*/ 288 w 303"/>
                <a:gd name="T55" fmla="*/ 14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66">
                  <a:moveTo>
                    <a:pt x="288" y="137"/>
                  </a:moveTo>
                  <a:lnTo>
                    <a:pt x="288" y="182"/>
                  </a:lnTo>
                  <a:lnTo>
                    <a:pt x="303" y="235"/>
                  </a:lnTo>
                  <a:lnTo>
                    <a:pt x="288" y="243"/>
                  </a:lnTo>
                  <a:lnTo>
                    <a:pt x="296" y="250"/>
                  </a:lnTo>
                  <a:lnTo>
                    <a:pt x="280" y="266"/>
                  </a:lnTo>
                  <a:lnTo>
                    <a:pt x="280" y="250"/>
                  </a:lnTo>
                  <a:lnTo>
                    <a:pt x="243" y="235"/>
                  </a:lnTo>
                  <a:lnTo>
                    <a:pt x="227" y="228"/>
                  </a:lnTo>
                  <a:lnTo>
                    <a:pt x="220" y="212"/>
                  </a:lnTo>
                  <a:lnTo>
                    <a:pt x="205" y="205"/>
                  </a:lnTo>
                  <a:lnTo>
                    <a:pt x="0" y="243"/>
                  </a:lnTo>
                  <a:lnTo>
                    <a:pt x="0" y="228"/>
                  </a:lnTo>
                  <a:lnTo>
                    <a:pt x="31" y="182"/>
                  </a:lnTo>
                  <a:lnTo>
                    <a:pt x="16" y="159"/>
                  </a:lnTo>
                  <a:lnTo>
                    <a:pt x="46" y="144"/>
                  </a:lnTo>
                  <a:lnTo>
                    <a:pt x="114" y="137"/>
                  </a:lnTo>
                  <a:lnTo>
                    <a:pt x="144" y="114"/>
                  </a:lnTo>
                  <a:lnTo>
                    <a:pt x="137" y="99"/>
                  </a:lnTo>
                  <a:lnTo>
                    <a:pt x="144" y="84"/>
                  </a:lnTo>
                  <a:lnTo>
                    <a:pt x="137" y="84"/>
                  </a:lnTo>
                  <a:lnTo>
                    <a:pt x="137" y="91"/>
                  </a:lnTo>
                  <a:lnTo>
                    <a:pt x="129" y="84"/>
                  </a:lnTo>
                  <a:lnTo>
                    <a:pt x="182" y="15"/>
                  </a:lnTo>
                  <a:lnTo>
                    <a:pt x="250" y="0"/>
                  </a:lnTo>
                  <a:lnTo>
                    <a:pt x="265" y="76"/>
                  </a:lnTo>
                  <a:lnTo>
                    <a:pt x="288" y="137"/>
                  </a:lnTo>
                  <a:lnTo>
                    <a:pt x="28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19" name="Freeform 91"/>
            <p:cNvSpPr>
              <a:spLocks/>
            </p:cNvSpPr>
            <p:nvPr/>
          </p:nvSpPr>
          <p:spPr bwMode="auto">
            <a:xfrm>
              <a:off x="3504" y="2179"/>
              <a:ext cx="432" cy="197"/>
            </a:xfrm>
            <a:custGeom>
              <a:avLst/>
              <a:gdLst>
                <a:gd name="T0" fmla="*/ 409 w 432"/>
                <a:gd name="T1" fmla="*/ 53 h 197"/>
                <a:gd name="T2" fmla="*/ 379 w 432"/>
                <a:gd name="T3" fmla="*/ 45 h 197"/>
                <a:gd name="T4" fmla="*/ 379 w 432"/>
                <a:gd name="T5" fmla="*/ 38 h 197"/>
                <a:gd name="T6" fmla="*/ 386 w 432"/>
                <a:gd name="T7" fmla="*/ 30 h 197"/>
                <a:gd name="T8" fmla="*/ 394 w 432"/>
                <a:gd name="T9" fmla="*/ 15 h 197"/>
                <a:gd name="T10" fmla="*/ 409 w 432"/>
                <a:gd name="T11" fmla="*/ 15 h 197"/>
                <a:gd name="T12" fmla="*/ 402 w 432"/>
                <a:gd name="T13" fmla="*/ 0 h 197"/>
                <a:gd name="T14" fmla="*/ 122 w 432"/>
                <a:gd name="T15" fmla="*/ 45 h 197"/>
                <a:gd name="T16" fmla="*/ 106 w 432"/>
                <a:gd name="T17" fmla="*/ 83 h 197"/>
                <a:gd name="T18" fmla="*/ 76 w 432"/>
                <a:gd name="T19" fmla="*/ 91 h 197"/>
                <a:gd name="T20" fmla="*/ 23 w 432"/>
                <a:gd name="T21" fmla="*/ 129 h 197"/>
                <a:gd name="T22" fmla="*/ 0 w 432"/>
                <a:gd name="T23" fmla="*/ 151 h 197"/>
                <a:gd name="T24" fmla="*/ 61 w 432"/>
                <a:gd name="T25" fmla="*/ 159 h 197"/>
                <a:gd name="T26" fmla="*/ 167 w 432"/>
                <a:gd name="T27" fmla="*/ 136 h 197"/>
                <a:gd name="T28" fmla="*/ 243 w 432"/>
                <a:gd name="T29" fmla="*/ 144 h 197"/>
                <a:gd name="T30" fmla="*/ 333 w 432"/>
                <a:gd name="T31" fmla="*/ 189 h 197"/>
                <a:gd name="T32" fmla="*/ 341 w 432"/>
                <a:gd name="T33" fmla="*/ 182 h 197"/>
                <a:gd name="T34" fmla="*/ 364 w 432"/>
                <a:gd name="T35" fmla="*/ 144 h 197"/>
                <a:gd name="T36" fmla="*/ 364 w 432"/>
                <a:gd name="T37" fmla="*/ 136 h 197"/>
                <a:gd name="T38" fmla="*/ 394 w 432"/>
                <a:gd name="T39" fmla="*/ 121 h 197"/>
                <a:gd name="T40" fmla="*/ 394 w 432"/>
                <a:gd name="T41" fmla="*/ 121 h 197"/>
                <a:gd name="T42" fmla="*/ 402 w 432"/>
                <a:gd name="T43" fmla="*/ 121 h 197"/>
                <a:gd name="T44" fmla="*/ 409 w 432"/>
                <a:gd name="T45" fmla="*/ 98 h 197"/>
                <a:gd name="T46" fmla="*/ 402 w 432"/>
                <a:gd name="T47" fmla="*/ 98 h 197"/>
                <a:gd name="T48" fmla="*/ 394 w 432"/>
                <a:gd name="T49" fmla="*/ 106 h 197"/>
                <a:gd name="T50" fmla="*/ 364 w 432"/>
                <a:gd name="T51" fmla="*/ 98 h 197"/>
                <a:gd name="T52" fmla="*/ 394 w 432"/>
                <a:gd name="T53" fmla="*/ 83 h 197"/>
                <a:gd name="T54" fmla="*/ 386 w 432"/>
                <a:gd name="T55" fmla="*/ 83 h 197"/>
                <a:gd name="T56" fmla="*/ 364 w 432"/>
                <a:gd name="T57" fmla="*/ 76 h 197"/>
                <a:gd name="T58" fmla="*/ 379 w 432"/>
                <a:gd name="T59" fmla="*/ 76 h 197"/>
                <a:gd name="T60" fmla="*/ 394 w 432"/>
                <a:gd name="T61" fmla="*/ 76 h 197"/>
                <a:gd name="T62" fmla="*/ 432 w 432"/>
                <a:gd name="T63"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2" h="197">
                  <a:moveTo>
                    <a:pt x="417" y="38"/>
                  </a:moveTo>
                  <a:lnTo>
                    <a:pt x="409" y="53"/>
                  </a:lnTo>
                  <a:lnTo>
                    <a:pt x="409" y="38"/>
                  </a:lnTo>
                  <a:lnTo>
                    <a:pt x="379" y="45"/>
                  </a:lnTo>
                  <a:lnTo>
                    <a:pt x="371" y="23"/>
                  </a:lnTo>
                  <a:lnTo>
                    <a:pt x="379" y="38"/>
                  </a:lnTo>
                  <a:lnTo>
                    <a:pt x="394" y="30"/>
                  </a:lnTo>
                  <a:lnTo>
                    <a:pt x="386" y="30"/>
                  </a:lnTo>
                  <a:lnTo>
                    <a:pt x="402" y="23"/>
                  </a:lnTo>
                  <a:lnTo>
                    <a:pt x="394" y="15"/>
                  </a:lnTo>
                  <a:lnTo>
                    <a:pt x="409" y="23"/>
                  </a:lnTo>
                  <a:lnTo>
                    <a:pt x="409" y="15"/>
                  </a:lnTo>
                  <a:lnTo>
                    <a:pt x="417" y="30"/>
                  </a:lnTo>
                  <a:lnTo>
                    <a:pt x="402" y="0"/>
                  </a:lnTo>
                  <a:lnTo>
                    <a:pt x="394" y="0"/>
                  </a:lnTo>
                  <a:lnTo>
                    <a:pt x="122" y="45"/>
                  </a:lnTo>
                  <a:lnTo>
                    <a:pt x="122" y="68"/>
                  </a:lnTo>
                  <a:lnTo>
                    <a:pt x="106" y="83"/>
                  </a:lnTo>
                  <a:lnTo>
                    <a:pt x="84" y="98"/>
                  </a:lnTo>
                  <a:lnTo>
                    <a:pt x="76" y="91"/>
                  </a:lnTo>
                  <a:lnTo>
                    <a:pt x="61" y="106"/>
                  </a:lnTo>
                  <a:lnTo>
                    <a:pt x="23" y="129"/>
                  </a:lnTo>
                  <a:lnTo>
                    <a:pt x="16" y="144"/>
                  </a:lnTo>
                  <a:lnTo>
                    <a:pt x="0" y="151"/>
                  </a:lnTo>
                  <a:lnTo>
                    <a:pt x="0" y="167"/>
                  </a:lnTo>
                  <a:lnTo>
                    <a:pt x="61" y="159"/>
                  </a:lnTo>
                  <a:lnTo>
                    <a:pt x="99" y="144"/>
                  </a:lnTo>
                  <a:lnTo>
                    <a:pt x="167" y="136"/>
                  </a:lnTo>
                  <a:lnTo>
                    <a:pt x="182" y="151"/>
                  </a:lnTo>
                  <a:lnTo>
                    <a:pt x="243" y="144"/>
                  </a:lnTo>
                  <a:lnTo>
                    <a:pt x="311" y="197"/>
                  </a:lnTo>
                  <a:lnTo>
                    <a:pt x="333" y="189"/>
                  </a:lnTo>
                  <a:lnTo>
                    <a:pt x="333" y="167"/>
                  </a:lnTo>
                  <a:lnTo>
                    <a:pt x="341" y="182"/>
                  </a:lnTo>
                  <a:lnTo>
                    <a:pt x="349" y="151"/>
                  </a:lnTo>
                  <a:lnTo>
                    <a:pt x="364" y="144"/>
                  </a:lnTo>
                  <a:lnTo>
                    <a:pt x="356" y="129"/>
                  </a:lnTo>
                  <a:lnTo>
                    <a:pt x="364" y="136"/>
                  </a:lnTo>
                  <a:lnTo>
                    <a:pt x="371" y="121"/>
                  </a:lnTo>
                  <a:lnTo>
                    <a:pt x="394" y="121"/>
                  </a:lnTo>
                  <a:lnTo>
                    <a:pt x="394" y="114"/>
                  </a:lnTo>
                  <a:lnTo>
                    <a:pt x="394" y="121"/>
                  </a:lnTo>
                  <a:lnTo>
                    <a:pt x="394" y="114"/>
                  </a:lnTo>
                  <a:lnTo>
                    <a:pt x="402" y="121"/>
                  </a:lnTo>
                  <a:lnTo>
                    <a:pt x="409" y="106"/>
                  </a:lnTo>
                  <a:lnTo>
                    <a:pt x="409" y="98"/>
                  </a:lnTo>
                  <a:lnTo>
                    <a:pt x="402" y="106"/>
                  </a:lnTo>
                  <a:lnTo>
                    <a:pt x="402" y="98"/>
                  </a:lnTo>
                  <a:lnTo>
                    <a:pt x="402" y="106"/>
                  </a:lnTo>
                  <a:lnTo>
                    <a:pt x="394" y="106"/>
                  </a:lnTo>
                  <a:lnTo>
                    <a:pt x="379" y="114"/>
                  </a:lnTo>
                  <a:lnTo>
                    <a:pt x="364" y="98"/>
                  </a:lnTo>
                  <a:lnTo>
                    <a:pt x="386" y="106"/>
                  </a:lnTo>
                  <a:lnTo>
                    <a:pt x="394" y="83"/>
                  </a:lnTo>
                  <a:lnTo>
                    <a:pt x="379" y="91"/>
                  </a:lnTo>
                  <a:lnTo>
                    <a:pt x="386" y="83"/>
                  </a:lnTo>
                  <a:lnTo>
                    <a:pt x="371" y="83"/>
                  </a:lnTo>
                  <a:lnTo>
                    <a:pt x="364" y="76"/>
                  </a:lnTo>
                  <a:lnTo>
                    <a:pt x="386" y="76"/>
                  </a:lnTo>
                  <a:lnTo>
                    <a:pt x="379" y="76"/>
                  </a:lnTo>
                  <a:lnTo>
                    <a:pt x="394" y="68"/>
                  </a:lnTo>
                  <a:lnTo>
                    <a:pt x="394" y="76"/>
                  </a:lnTo>
                  <a:lnTo>
                    <a:pt x="409" y="76"/>
                  </a:lnTo>
                  <a:lnTo>
                    <a:pt x="432" y="53"/>
                  </a:lnTo>
                  <a:lnTo>
                    <a:pt x="417"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0" name="Freeform 92"/>
            <p:cNvSpPr>
              <a:spLocks/>
            </p:cNvSpPr>
            <p:nvPr/>
          </p:nvSpPr>
          <p:spPr bwMode="auto">
            <a:xfrm>
              <a:off x="3504" y="2179"/>
              <a:ext cx="432" cy="197"/>
            </a:xfrm>
            <a:custGeom>
              <a:avLst/>
              <a:gdLst>
                <a:gd name="T0" fmla="*/ 409 w 432"/>
                <a:gd name="T1" fmla="*/ 53 h 197"/>
                <a:gd name="T2" fmla="*/ 379 w 432"/>
                <a:gd name="T3" fmla="*/ 45 h 197"/>
                <a:gd name="T4" fmla="*/ 379 w 432"/>
                <a:gd name="T5" fmla="*/ 38 h 197"/>
                <a:gd name="T6" fmla="*/ 386 w 432"/>
                <a:gd name="T7" fmla="*/ 30 h 197"/>
                <a:gd name="T8" fmla="*/ 394 w 432"/>
                <a:gd name="T9" fmla="*/ 15 h 197"/>
                <a:gd name="T10" fmla="*/ 409 w 432"/>
                <a:gd name="T11" fmla="*/ 15 h 197"/>
                <a:gd name="T12" fmla="*/ 402 w 432"/>
                <a:gd name="T13" fmla="*/ 0 h 197"/>
                <a:gd name="T14" fmla="*/ 122 w 432"/>
                <a:gd name="T15" fmla="*/ 45 h 197"/>
                <a:gd name="T16" fmla="*/ 106 w 432"/>
                <a:gd name="T17" fmla="*/ 83 h 197"/>
                <a:gd name="T18" fmla="*/ 76 w 432"/>
                <a:gd name="T19" fmla="*/ 91 h 197"/>
                <a:gd name="T20" fmla="*/ 23 w 432"/>
                <a:gd name="T21" fmla="*/ 129 h 197"/>
                <a:gd name="T22" fmla="*/ 0 w 432"/>
                <a:gd name="T23" fmla="*/ 151 h 197"/>
                <a:gd name="T24" fmla="*/ 61 w 432"/>
                <a:gd name="T25" fmla="*/ 159 h 197"/>
                <a:gd name="T26" fmla="*/ 167 w 432"/>
                <a:gd name="T27" fmla="*/ 136 h 197"/>
                <a:gd name="T28" fmla="*/ 243 w 432"/>
                <a:gd name="T29" fmla="*/ 144 h 197"/>
                <a:gd name="T30" fmla="*/ 333 w 432"/>
                <a:gd name="T31" fmla="*/ 189 h 197"/>
                <a:gd name="T32" fmla="*/ 341 w 432"/>
                <a:gd name="T33" fmla="*/ 182 h 197"/>
                <a:gd name="T34" fmla="*/ 364 w 432"/>
                <a:gd name="T35" fmla="*/ 144 h 197"/>
                <a:gd name="T36" fmla="*/ 364 w 432"/>
                <a:gd name="T37" fmla="*/ 136 h 197"/>
                <a:gd name="T38" fmla="*/ 394 w 432"/>
                <a:gd name="T39" fmla="*/ 121 h 197"/>
                <a:gd name="T40" fmla="*/ 394 w 432"/>
                <a:gd name="T41" fmla="*/ 121 h 197"/>
                <a:gd name="T42" fmla="*/ 402 w 432"/>
                <a:gd name="T43" fmla="*/ 121 h 197"/>
                <a:gd name="T44" fmla="*/ 409 w 432"/>
                <a:gd name="T45" fmla="*/ 98 h 197"/>
                <a:gd name="T46" fmla="*/ 402 w 432"/>
                <a:gd name="T47" fmla="*/ 98 h 197"/>
                <a:gd name="T48" fmla="*/ 394 w 432"/>
                <a:gd name="T49" fmla="*/ 106 h 197"/>
                <a:gd name="T50" fmla="*/ 364 w 432"/>
                <a:gd name="T51" fmla="*/ 98 h 197"/>
                <a:gd name="T52" fmla="*/ 394 w 432"/>
                <a:gd name="T53" fmla="*/ 83 h 197"/>
                <a:gd name="T54" fmla="*/ 386 w 432"/>
                <a:gd name="T55" fmla="*/ 83 h 197"/>
                <a:gd name="T56" fmla="*/ 364 w 432"/>
                <a:gd name="T57" fmla="*/ 76 h 197"/>
                <a:gd name="T58" fmla="*/ 379 w 432"/>
                <a:gd name="T59" fmla="*/ 76 h 197"/>
                <a:gd name="T60" fmla="*/ 394 w 432"/>
                <a:gd name="T61" fmla="*/ 76 h 197"/>
                <a:gd name="T62" fmla="*/ 432 w 432"/>
                <a:gd name="T63" fmla="*/ 53 h 197"/>
                <a:gd name="T64" fmla="*/ 417 w 432"/>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2" h="197">
                  <a:moveTo>
                    <a:pt x="417" y="38"/>
                  </a:moveTo>
                  <a:lnTo>
                    <a:pt x="409" y="53"/>
                  </a:lnTo>
                  <a:lnTo>
                    <a:pt x="409" y="38"/>
                  </a:lnTo>
                  <a:lnTo>
                    <a:pt x="379" y="45"/>
                  </a:lnTo>
                  <a:lnTo>
                    <a:pt x="371" y="23"/>
                  </a:lnTo>
                  <a:lnTo>
                    <a:pt x="379" y="38"/>
                  </a:lnTo>
                  <a:lnTo>
                    <a:pt x="394" y="30"/>
                  </a:lnTo>
                  <a:lnTo>
                    <a:pt x="386" y="30"/>
                  </a:lnTo>
                  <a:lnTo>
                    <a:pt x="402" y="23"/>
                  </a:lnTo>
                  <a:lnTo>
                    <a:pt x="394" y="15"/>
                  </a:lnTo>
                  <a:lnTo>
                    <a:pt x="409" y="23"/>
                  </a:lnTo>
                  <a:lnTo>
                    <a:pt x="409" y="15"/>
                  </a:lnTo>
                  <a:lnTo>
                    <a:pt x="417" y="30"/>
                  </a:lnTo>
                  <a:lnTo>
                    <a:pt x="402" y="0"/>
                  </a:lnTo>
                  <a:lnTo>
                    <a:pt x="394" y="0"/>
                  </a:lnTo>
                  <a:lnTo>
                    <a:pt x="122" y="45"/>
                  </a:lnTo>
                  <a:lnTo>
                    <a:pt x="122" y="68"/>
                  </a:lnTo>
                  <a:lnTo>
                    <a:pt x="106" y="83"/>
                  </a:lnTo>
                  <a:lnTo>
                    <a:pt x="84" y="98"/>
                  </a:lnTo>
                  <a:lnTo>
                    <a:pt x="76" y="91"/>
                  </a:lnTo>
                  <a:lnTo>
                    <a:pt x="61" y="106"/>
                  </a:lnTo>
                  <a:lnTo>
                    <a:pt x="23" y="129"/>
                  </a:lnTo>
                  <a:lnTo>
                    <a:pt x="16" y="144"/>
                  </a:lnTo>
                  <a:lnTo>
                    <a:pt x="0" y="151"/>
                  </a:lnTo>
                  <a:lnTo>
                    <a:pt x="0" y="167"/>
                  </a:lnTo>
                  <a:lnTo>
                    <a:pt x="61" y="159"/>
                  </a:lnTo>
                  <a:lnTo>
                    <a:pt x="99" y="144"/>
                  </a:lnTo>
                  <a:lnTo>
                    <a:pt x="167" y="136"/>
                  </a:lnTo>
                  <a:lnTo>
                    <a:pt x="182" y="151"/>
                  </a:lnTo>
                  <a:lnTo>
                    <a:pt x="243" y="144"/>
                  </a:lnTo>
                  <a:lnTo>
                    <a:pt x="311" y="197"/>
                  </a:lnTo>
                  <a:lnTo>
                    <a:pt x="333" y="189"/>
                  </a:lnTo>
                  <a:lnTo>
                    <a:pt x="333" y="167"/>
                  </a:lnTo>
                  <a:lnTo>
                    <a:pt x="341" y="182"/>
                  </a:lnTo>
                  <a:lnTo>
                    <a:pt x="349" y="151"/>
                  </a:lnTo>
                  <a:lnTo>
                    <a:pt x="364" y="144"/>
                  </a:lnTo>
                  <a:lnTo>
                    <a:pt x="356" y="129"/>
                  </a:lnTo>
                  <a:lnTo>
                    <a:pt x="364" y="136"/>
                  </a:lnTo>
                  <a:lnTo>
                    <a:pt x="371" y="121"/>
                  </a:lnTo>
                  <a:lnTo>
                    <a:pt x="394" y="121"/>
                  </a:lnTo>
                  <a:lnTo>
                    <a:pt x="394" y="114"/>
                  </a:lnTo>
                  <a:lnTo>
                    <a:pt x="394" y="121"/>
                  </a:lnTo>
                  <a:lnTo>
                    <a:pt x="394" y="114"/>
                  </a:lnTo>
                  <a:lnTo>
                    <a:pt x="402" y="121"/>
                  </a:lnTo>
                  <a:lnTo>
                    <a:pt x="409" y="106"/>
                  </a:lnTo>
                  <a:lnTo>
                    <a:pt x="409" y="98"/>
                  </a:lnTo>
                  <a:lnTo>
                    <a:pt x="402" y="106"/>
                  </a:lnTo>
                  <a:lnTo>
                    <a:pt x="402" y="98"/>
                  </a:lnTo>
                  <a:lnTo>
                    <a:pt x="402" y="106"/>
                  </a:lnTo>
                  <a:lnTo>
                    <a:pt x="394" y="106"/>
                  </a:lnTo>
                  <a:lnTo>
                    <a:pt x="379" y="114"/>
                  </a:lnTo>
                  <a:lnTo>
                    <a:pt x="364" y="98"/>
                  </a:lnTo>
                  <a:lnTo>
                    <a:pt x="386" y="106"/>
                  </a:lnTo>
                  <a:lnTo>
                    <a:pt x="394" y="83"/>
                  </a:lnTo>
                  <a:lnTo>
                    <a:pt x="379" y="91"/>
                  </a:lnTo>
                  <a:lnTo>
                    <a:pt x="386" y="83"/>
                  </a:lnTo>
                  <a:lnTo>
                    <a:pt x="371" y="83"/>
                  </a:lnTo>
                  <a:lnTo>
                    <a:pt x="364" y="76"/>
                  </a:lnTo>
                  <a:lnTo>
                    <a:pt x="386" y="76"/>
                  </a:lnTo>
                  <a:lnTo>
                    <a:pt x="379" y="76"/>
                  </a:lnTo>
                  <a:lnTo>
                    <a:pt x="394" y="68"/>
                  </a:lnTo>
                  <a:lnTo>
                    <a:pt x="394" y="76"/>
                  </a:lnTo>
                  <a:lnTo>
                    <a:pt x="409" y="76"/>
                  </a:lnTo>
                  <a:lnTo>
                    <a:pt x="432" y="53"/>
                  </a:lnTo>
                  <a:lnTo>
                    <a:pt x="417" y="38"/>
                  </a:lnTo>
                  <a:lnTo>
                    <a:pt x="417"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1" name="Line 93"/>
            <p:cNvSpPr>
              <a:spLocks noChangeShapeType="1"/>
            </p:cNvSpPr>
            <p:nvPr/>
          </p:nvSpPr>
          <p:spPr bwMode="auto">
            <a:xfrm>
              <a:off x="3913"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2" name="Freeform 94"/>
            <p:cNvSpPr>
              <a:spLocks/>
            </p:cNvSpPr>
            <p:nvPr/>
          </p:nvSpPr>
          <p:spPr bwMode="auto">
            <a:xfrm>
              <a:off x="2551" y="1482"/>
              <a:ext cx="333" cy="204"/>
            </a:xfrm>
            <a:custGeom>
              <a:avLst/>
              <a:gdLst>
                <a:gd name="T0" fmla="*/ 333 w 333"/>
                <a:gd name="T1" fmla="*/ 204 h 204"/>
                <a:gd name="T2" fmla="*/ 0 w 333"/>
                <a:gd name="T3" fmla="*/ 189 h 204"/>
                <a:gd name="T4" fmla="*/ 15 w 333"/>
                <a:gd name="T5" fmla="*/ 0 h 204"/>
                <a:gd name="T6" fmla="*/ 303 w 333"/>
                <a:gd name="T7" fmla="*/ 15 h 204"/>
                <a:gd name="T8" fmla="*/ 333 w 333"/>
                <a:gd name="T9" fmla="*/ 204 h 204"/>
              </a:gdLst>
              <a:ahLst/>
              <a:cxnLst>
                <a:cxn ang="0">
                  <a:pos x="T0" y="T1"/>
                </a:cxn>
                <a:cxn ang="0">
                  <a:pos x="T2" y="T3"/>
                </a:cxn>
                <a:cxn ang="0">
                  <a:pos x="T4" y="T5"/>
                </a:cxn>
                <a:cxn ang="0">
                  <a:pos x="T6" y="T7"/>
                </a:cxn>
                <a:cxn ang="0">
                  <a:pos x="T8" y="T9"/>
                </a:cxn>
              </a:cxnLst>
              <a:rect l="0" t="0" r="r" b="b"/>
              <a:pathLst>
                <a:path w="333" h="204">
                  <a:moveTo>
                    <a:pt x="333" y="204"/>
                  </a:moveTo>
                  <a:lnTo>
                    <a:pt x="0" y="189"/>
                  </a:lnTo>
                  <a:lnTo>
                    <a:pt x="15" y="0"/>
                  </a:lnTo>
                  <a:lnTo>
                    <a:pt x="303" y="15"/>
                  </a:lnTo>
                  <a:lnTo>
                    <a:pt x="333" y="20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3" name="Freeform 95"/>
            <p:cNvSpPr>
              <a:spLocks/>
            </p:cNvSpPr>
            <p:nvPr/>
          </p:nvSpPr>
          <p:spPr bwMode="auto">
            <a:xfrm>
              <a:off x="2551" y="1482"/>
              <a:ext cx="333" cy="212"/>
            </a:xfrm>
            <a:custGeom>
              <a:avLst/>
              <a:gdLst>
                <a:gd name="T0" fmla="*/ 333 w 333"/>
                <a:gd name="T1" fmla="*/ 204 h 212"/>
                <a:gd name="T2" fmla="*/ 0 w 333"/>
                <a:gd name="T3" fmla="*/ 189 h 212"/>
                <a:gd name="T4" fmla="*/ 15 w 333"/>
                <a:gd name="T5" fmla="*/ 0 h 212"/>
                <a:gd name="T6" fmla="*/ 303 w 333"/>
                <a:gd name="T7" fmla="*/ 15 h 212"/>
                <a:gd name="T8" fmla="*/ 333 w 333"/>
                <a:gd name="T9" fmla="*/ 204 h 212"/>
                <a:gd name="T10" fmla="*/ 333 w 333"/>
                <a:gd name="T11" fmla="*/ 212 h 212"/>
              </a:gdLst>
              <a:ahLst/>
              <a:cxnLst>
                <a:cxn ang="0">
                  <a:pos x="T0" y="T1"/>
                </a:cxn>
                <a:cxn ang="0">
                  <a:pos x="T2" y="T3"/>
                </a:cxn>
                <a:cxn ang="0">
                  <a:pos x="T4" y="T5"/>
                </a:cxn>
                <a:cxn ang="0">
                  <a:pos x="T6" y="T7"/>
                </a:cxn>
                <a:cxn ang="0">
                  <a:pos x="T8" y="T9"/>
                </a:cxn>
                <a:cxn ang="0">
                  <a:pos x="T10" y="T11"/>
                </a:cxn>
              </a:cxnLst>
              <a:rect l="0" t="0" r="r" b="b"/>
              <a:pathLst>
                <a:path w="333" h="212">
                  <a:moveTo>
                    <a:pt x="333" y="204"/>
                  </a:moveTo>
                  <a:lnTo>
                    <a:pt x="0" y="189"/>
                  </a:lnTo>
                  <a:lnTo>
                    <a:pt x="15" y="0"/>
                  </a:lnTo>
                  <a:lnTo>
                    <a:pt x="303" y="15"/>
                  </a:lnTo>
                  <a:lnTo>
                    <a:pt x="333" y="204"/>
                  </a:lnTo>
                  <a:lnTo>
                    <a:pt x="333"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4" name="Freeform 96"/>
            <p:cNvSpPr>
              <a:spLocks/>
            </p:cNvSpPr>
            <p:nvPr/>
          </p:nvSpPr>
          <p:spPr bwMode="auto">
            <a:xfrm>
              <a:off x="3429" y="1883"/>
              <a:ext cx="212" cy="235"/>
            </a:xfrm>
            <a:custGeom>
              <a:avLst/>
              <a:gdLst>
                <a:gd name="T0" fmla="*/ 197 w 212"/>
                <a:gd name="T1" fmla="*/ 0 h 235"/>
                <a:gd name="T2" fmla="*/ 151 w 212"/>
                <a:gd name="T3" fmla="*/ 38 h 235"/>
                <a:gd name="T4" fmla="*/ 113 w 212"/>
                <a:gd name="T5" fmla="*/ 53 h 235"/>
                <a:gd name="T6" fmla="*/ 91 w 212"/>
                <a:gd name="T7" fmla="*/ 53 h 235"/>
                <a:gd name="T8" fmla="*/ 98 w 212"/>
                <a:gd name="T9" fmla="*/ 38 h 235"/>
                <a:gd name="T10" fmla="*/ 91 w 212"/>
                <a:gd name="T11" fmla="*/ 46 h 235"/>
                <a:gd name="T12" fmla="*/ 68 w 212"/>
                <a:gd name="T13" fmla="*/ 31 h 235"/>
                <a:gd name="T14" fmla="*/ 0 w 212"/>
                <a:gd name="T15" fmla="*/ 46 h 235"/>
                <a:gd name="T16" fmla="*/ 22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4 w 212"/>
                <a:gd name="T39" fmla="*/ 152 h 235"/>
                <a:gd name="T40" fmla="*/ 212 w 212"/>
                <a:gd name="T41" fmla="*/ 106 h 235"/>
                <a:gd name="T42" fmla="*/ 204 w 212"/>
                <a:gd name="T43" fmla="*/ 84 h 235"/>
                <a:gd name="T44" fmla="*/ 212 w 212"/>
                <a:gd name="T45" fmla="*/ 84 h 235"/>
                <a:gd name="T46" fmla="*/ 197 w 212"/>
                <a:gd name="T4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35">
                  <a:moveTo>
                    <a:pt x="197" y="0"/>
                  </a:moveTo>
                  <a:lnTo>
                    <a:pt x="151" y="38"/>
                  </a:lnTo>
                  <a:lnTo>
                    <a:pt x="113" y="53"/>
                  </a:lnTo>
                  <a:lnTo>
                    <a:pt x="91" y="53"/>
                  </a:lnTo>
                  <a:lnTo>
                    <a:pt x="98" y="38"/>
                  </a:lnTo>
                  <a:lnTo>
                    <a:pt x="91" y="46"/>
                  </a:lnTo>
                  <a:lnTo>
                    <a:pt x="68" y="31"/>
                  </a:lnTo>
                  <a:lnTo>
                    <a:pt x="0" y="46"/>
                  </a:lnTo>
                  <a:lnTo>
                    <a:pt x="22"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4" y="152"/>
                  </a:lnTo>
                  <a:lnTo>
                    <a:pt x="212" y="106"/>
                  </a:lnTo>
                  <a:lnTo>
                    <a:pt x="204" y="84"/>
                  </a:lnTo>
                  <a:lnTo>
                    <a:pt x="212" y="84"/>
                  </a:lnTo>
                  <a:lnTo>
                    <a:pt x="197"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5" name="Freeform 97"/>
            <p:cNvSpPr>
              <a:spLocks/>
            </p:cNvSpPr>
            <p:nvPr/>
          </p:nvSpPr>
          <p:spPr bwMode="auto">
            <a:xfrm>
              <a:off x="3429" y="1883"/>
              <a:ext cx="212" cy="235"/>
            </a:xfrm>
            <a:custGeom>
              <a:avLst/>
              <a:gdLst>
                <a:gd name="T0" fmla="*/ 197 w 212"/>
                <a:gd name="T1" fmla="*/ 0 h 235"/>
                <a:gd name="T2" fmla="*/ 151 w 212"/>
                <a:gd name="T3" fmla="*/ 38 h 235"/>
                <a:gd name="T4" fmla="*/ 113 w 212"/>
                <a:gd name="T5" fmla="*/ 53 h 235"/>
                <a:gd name="T6" fmla="*/ 91 w 212"/>
                <a:gd name="T7" fmla="*/ 53 h 235"/>
                <a:gd name="T8" fmla="*/ 98 w 212"/>
                <a:gd name="T9" fmla="*/ 38 h 235"/>
                <a:gd name="T10" fmla="*/ 91 w 212"/>
                <a:gd name="T11" fmla="*/ 46 h 235"/>
                <a:gd name="T12" fmla="*/ 68 w 212"/>
                <a:gd name="T13" fmla="*/ 31 h 235"/>
                <a:gd name="T14" fmla="*/ 0 w 212"/>
                <a:gd name="T15" fmla="*/ 46 h 235"/>
                <a:gd name="T16" fmla="*/ 22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4 w 212"/>
                <a:gd name="T39" fmla="*/ 152 h 235"/>
                <a:gd name="T40" fmla="*/ 212 w 212"/>
                <a:gd name="T41" fmla="*/ 106 h 235"/>
                <a:gd name="T42" fmla="*/ 204 w 212"/>
                <a:gd name="T43" fmla="*/ 84 h 235"/>
                <a:gd name="T44" fmla="*/ 212 w 212"/>
                <a:gd name="T45" fmla="*/ 84 h 235"/>
                <a:gd name="T46" fmla="*/ 197 w 212"/>
                <a:gd name="T47" fmla="*/ 0 h 235"/>
                <a:gd name="T48" fmla="*/ 197 w 212"/>
                <a:gd name="T49" fmla="*/ 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35">
                  <a:moveTo>
                    <a:pt x="197" y="0"/>
                  </a:moveTo>
                  <a:lnTo>
                    <a:pt x="151" y="38"/>
                  </a:lnTo>
                  <a:lnTo>
                    <a:pt x="113" y="53"/>
                  </a:lnTo>
                  <a:lnTo>
                    <a:pt x="91" y="53"/>
                  </a:lnTo>
                  <a:lnTo>
                    <a:pt x="98" y="38"/>
                  </a:lnTo>
                  <a:lnTo>
                    <a:pt x="91" y="46"/>
                  </a:lnTo>
                  <a:lnTo>
                    <a:pt x="68" y="31"/>
                  </a:lnTo>
                  <a:lnTo>
                    <a:pt x="0" y="46"/>
                  </a:lnTo>
                  <a:lnTo>
                    <a:pt x="22"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4" y="152"/>
                  </a:lnTo>
                  <a:lnTo>
                    <a:pt x="212" y="106"/>
                  </a:lnTo>
                  <a:lnTo>
                    <a:pt x="204" y="84"/>
                  </a:lnTo>
                  <a:lnTo>
                    <a:pt x="212" y="84"/>
                  </a:lnTo>
                  <a:lnTo>
                    <a:pt x="197" y="0"/>
                  </a:lnTo>
                  <a:lnTo>
                    <a:pt x="19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6" name="Freeform 98"/>
            <p:cNvSpPr>
              <a:spLocks/>
            </p:cNvSpPr>
            <p:nvPr/>
          </p:nvSpPr>
          <p:spPr bwMode="auto">
            <a:xfrm>
              <a:off x="2551" y="2240"/>
              <a:ext cx="439" cy="227"/>
            </a:xfrm>
            <a:custGeom>
              <a:avLst/>
              <a:gdLst>
                <a:gd name="T0" fmla="*/ 431 w 439"/>
                <a:gd name="T1" fmla="*/ 227 h 227"/>
                <a:gd name="T2" fmla="*/ 393 w 439"/>
                <a:gd name="T3" fmla="*/ 204 h 227"/>
                <a:gd name="T4" fmla="*/ 348 w 439"/>
                <a:gd name="T5" fmla="*/ 212 h 227"/>
                <a:gd name="T6" fmla="*/ 340 w 439"/>
                <a:gd name="T7" fmla="*/ 227 h 227"/>
                <a:gd name="T8" fmla="*/ 325 w 439"/>
                <a:gd name="T9" fmla="*/ 212 h 227"/>
                <a:gd name="T10" fmla="*/ 318 w 439"/>
                <a:gd name="T11" fmla="*/ 212 h 227"/>
                <a:gd name="T12" fmla="*/ 303 w 439"/>
                <a:gd name="T13" fmla="*/ 204 h 227"/>
                <a:gd name="T14" fmla="*/ 295 w 439"/>
                <a:gd name="T15" fmla="*/ 219 h 227"/>
                <a:gd name="T16" fmla="*/ 295 w 439"/>
                <a:gd name="T17" fmla="*/ 212 h 227"/>
                <a:gd name="T18" fmla="*/ 280 w 439"/>
                <a:gd name="T19" fmla="*/ 212 h 227"/>
                <a:gd name="T20" fmla="*/ 272 w 439"/>
                <a:gd name="T21" fmla="*/ 204 h 227"/>
                <a:gd name="T22" fmla="*/ 250 w 439"/>
                <a:gd name="T23" fmla="*/ 212 h 227"/>
                <a:gd name="T24" fmla="*/ 242 w 439"/>
                <a:gd name="T25" fmla="*/ 197 h 227"/>
                <a:gd name="T26" fmla="*/ 227 w 439"/>
                <a:gd name="T27" fmla="*/ 197 h 227"/>
                <a:gd name="T28" fmla="*/ 189 w 439"/>
                <a:gd name="T29" fmla="*/ 189 h 227"/>
                <a:gd name="T30" fmla="*/ 181 w 439"/>
                <a:gd name="T31" fmla="*/ 174 h 227"/>
                <a:gd name="T32" fmla="*/ 166 w 439"/>
                <a:gd name="T33" fmla="*/ 174 h 227"/>
                <a:gd name="T34" fmla="*/ 151 w 439"/>
                <a:gd name="T35" fmla="*/ 166 h 227"/>
                <a:gd name="T36" fmla="*/ 151 w 439"/>
                <a:gd name="T37" fmla="*/ 45 h 227"/>
                <a:gd name="T38" fmla="*/ 0 w 439"/>
                <a:gd name="T39" fmla="*/ 30 h 227"/>
                <a:gd name="T40" fmla="*/ 7 w 439"/>
                <a:gd name="T41" fmla="*/ 0 h 227"/>
                <a:gd name="T42" fmla="*/ 53 w 439"/>
                <a:gd name="T43" fmla="*/ 7 h 227"/>
                <a:gd name="T44" fmla="*/ 424 w 439"/>
                <a:gd name="T45" fmla="*/ 15 h 227"/>
                <a:gd name="T46" fmla="*/ 424 w 439"/>
                <a:gd name="T47" fmla="*/ 45 h 227"/>
                <a:gd name="T48" fmla="*/ 439 w 439"/>
                <a:gd name="T49" fmla="*/ 113 h 227"/>
                <a:gd name="T50" fmla="*/ 431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1" y="227"/>
                  </a:moveTo>
                  <a:lnTo>
                    <a:pt x="393" y="204"/>
                  </a:lnTo>
                  <a:lnTo>
                    <a:pt x="348" y="212"/>
                  </a:lnTo>
                  <a:lnTo>
                    <a:pt x="340" y="227"/>
                  </a:lnTo>
                  <a:lnTo>
                    <a:pt x="325" y="212"/>
                  </a:lnTo>
                  <a:lnTo>
                    <a:pt x="318" y="212"/>
                  </a:lnTo>
                  <a:lnTo>
                    <a:pt x="303" y="204"/>
                  </a:lnTo>
                  <a:lnTo>
                    <a:pt x="295" y="219"/>
                  </a:lnTo>
                  <a:lnTo>
                    <a:pt x="295" y="212"/>
                  </a:lnTo>
                  <a:lnTo>
                    <a:pt x="280" y="212"/>
                  </a:lnTo>
                  <a:lnTo>
                    <a:pt x="272" y="204"/>
                  </a:lnTo>
                  <a:lnTo>
                    <a:pt x="250" y="212"/>
                  </a:lnTo>
                  <a:lnTo>
                    <a:pt x="242" y="197"/>
                  </a:lnTo>
                  <a:lnTo>
                    <a:pt x="227" y="197"/>
                  </a:lnTo>
                  <a:lnTo>
                    <a:pt x="189" y="189"/>
                  </a:lnTo>
                  <a:lnTo>
                    <a:pt x="181" y="174"/>
                  </a:lnTo>
                  <a:lnTo>
                    <a:pt x="166" y="174"/>
                  </a:lnTo>
                  <a:lnTo>
                    <a:pt x="151" y="166"/>
                  </a:lnTo>
                  <a:lnTo>
                    <a:pt x="151" y="45"/>
                  </a:lnTo>
                  <a:lnTo>
                    <a:pt x="0" y="30"/>
                  </a:lnTo>
                  <a:lnTo>
                    <a:pt x="7" y="0"/>
                  </a:lnTo>
                  <a:lnTo>
                    <a:pt x="53" y="7"/>
                  </a:lnTo>
                  <a:lnTo>
                    <a:pt x="424" y="15"/>
                  </a:lnTo>
                  <a:lnTo>
                    <a:pt x="424" y="45"/>
                  </a:lnTo>
                  <a:lnTo>
                    <a:pt x="439" y="113"/>
                  </a:lnTo>
                  <a:lnTo>
                    <a:pt x="431"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7" name="Freeform 99"/>
            <p:cNvSpPr>
              <a:spLocks/>
            </p:cNvSpPr>
            <p:nvPr/>
          </p:nvSpPr>
          <p:spPr bwMode="auto">
            <a:xfrm>
              <a:off x="2551" y="2240"/>
              <a:ext cx="439" cy="234"/>
            </a:xfrm>
            <a:custGeom>
              <a:avLst/>
              <a:gdLst>
                <a:gd name="T0" fmla="*/ 431 w 439"/>
                <a:gd name="T1" fmla="*/ 227 h 234"/>
                <a:gd name="T2" fmla="*/ 393 w 439"/>
                <a:gd name="T3" fmla="*/ 204 h 234"/>
                <a:gd name="T4" fmla="*/ 348 w 439"/>
                <a:gd name="T5" fmla="*/ 212 h 234"/>
                <a:gd name="T6" fmla="*/ 340 w 439"/>
                <a:gd name="T7" fmla="*/ 227 h 234"/>
                <a:gd name="T8" fmla="*/ 325 w 439"/>
                <a:gd name="T9" fmla="*/ 212 h 234"/>
                <a:gd name="T10" fmla="*/ 318 w 439"/>
                <a:gd name="T11" fmla="*/ 212 h 234"/>
                <a:gd name="T12" fmla="*/ 303 w 439"/>
                <a:gd name="T13" fmla="*/ 204 h 234"/>
                <a:gd name="T14" fmla="*/ 295 w 439"/>
                <a:gd name="T15" fmla="*/ 219 h 234"/>
                <a:gd name="T16" fmla="*/ 295 w 439"/>
                <a:gd name="T17" fmla="*/ 212 h 234"/>
                <a:gd name="T18" fmla="*/ 280 w 439"/>
                <a:gd name="T19" fmla="*/ 212 h 234"/>
                <a:gd name="T20" fmla="*/ 272 w 439"/>
                <a:gd name="T21" fmla="*/ 204 h 234"/>
                <a:gd name="T22" fmla="*/ 250 w 439"/>
                <a:gd name="T23" fmla="*/ 212 h 234"/>
                <a:gd name="T24" fmla="*/ 242 w 439"/>
                <a:gd name="T25" fmla="*/ 197 h 234"/>
                <a:gd name="T26" fmla="*/ 227 w 439"/>
                <a:gd name="T27" fmla="*/ 197 h 234"/>
                <a:gd name="T28" fmla="*/ 189 w 439"/>
                <a:gd name="T29" fmla="*/ 189 h 234"/>
                <a:gd name="T30" fmla="*/ 181 w 439"/>
                <a:gd name="T31" fmla="*/ 174 h 234"/>
                <a:gd name="T32" fmla="*/ 166 w 439"/>
                <a:gd name="T33" fmla="*/ 174 h 234"/>
                <a:gd name="T34" fmla="*/ 151 w 439"/>
                <a:gd name="T35" fmla="*/ 166 h 234"/>
                <a:gd name="T36" fmla="*/ 151 w 439"/>
                <a:gd name="T37" fmla="*/ 45 h 234"/>
                <a:gd name="T38" fmla="*/ 0 w 439"/>
                <a:gd name="T39" fmla="*/ 30 h 234"/>
                <a:gd name="T40" fmla="*/ 7 w 439"/>
                <a:gd name="T41" fmla="*/ 0 h 234"/>
                <a:gd name="T42" fmla="*/ 53 w 439"/>
                <a:gd name="T43" fmla="*/ 7 h 234"/>
                <a:gd name="T44" fmla="*/ 424 w 439"/>
                <a:gd name="T45" fmla="*/ 15 h 234"/>
                <a:gd name="T46" fmla="*/ 424 w 439"/>
                <a:gd name="T47" fmla="*/ 45 h 234"/>
                <a:gd name="T48" fmla="*/ 439 w 439"/>
                <a:gd name="T49" fmla="*/ 113 h 234"/>
                <a:gd name="T50" fmla="*/ 431 w 439"/>
                <a:gd name="T51" fmla="*/ 227 h 234"/>
                <a:gd name="T52" fmla="*/ 431 w 439"/>
                <a:gd name="T5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4">
                  <a:moveTo>
                    <a:pt x="431" y="227"/>
                  </a:moveTo>
                  <a:lnTo>
                    <a:pt x="393" y="204"/>
                  </a:lnTo>
                  <a:lnTo>
                    <a:pt x="348" y="212"/>
                  </a:lnTo>
                  <a:lnTo>
                    <a:pt x="340" y="227"/>
                  </a:lnTo>
                  <a:lnTo>
                    <a:pt x="325" y="212"/>
                  </a:lnTo>
                  <a:lnTo>
                    <a:pt x="318" y="212"/>
                  </a:lnTo>
                  <a:lnTo>
                    <a:pt x="303" y="204"/>
                  </a:lnTo>
                  <a:lnTo>
                    <a:pt x="295" y="219"/>
                  </a:lnTo>
                  <a:lnTo>
                    <a:pt x="295" y="212"/>
                  </a:lnTo>
                  <a:lnTo>
                    <a:pt x="280" y="212"/>
                  </a:lnTo>
                  <a:lnTo>
                    <a:pt x="272" y="204"/>
                  </a:lnTo>
                  <a:lnTo>
                    <a:pt x="250" y="212"/>
                  </a:lnTo>
                  <a:lnTo>
                    <a:pt x="242" y="197"/>
                  </a:lnTo>
                  <a:lnTo>
                    <a:pt x="227" y="197"/>
                  </a:lnTo>
                  <a:lnTo>
                    <a:pt x="189" y="189"/>
                  </a:lnTo>
                  <a:lnTo>
                    <a:pt x="181" y="174"/>
                  </a:lnTo>
                  <a:lnTo>
                    <a:pt x="166" y="174"/>
                  </a:lnTo>
                  <a:lnTo>
                    <a:pt x="151" y="166"/>
                  </a:lnTo>
                  <a:lnTo>
                    <a:pt x="151" y="45"/>
                  </a:lnTo>
                  <a:lnTo>
                    <a:pt x="0" y="30"/>
                  </a:lnTo>
                  <a:lnTo>
                    <a:pt x="7" y="0"/>
                  </a:lnTo>
                  <a:lnTo>
                    <a:pt x="53" y="7"/>
                  </a:lnTo>
                  <a:lnTo>
                    <a:pt x="424" y="15"/>
                  </a:lnTo>
                  <a:lnTo>
                    <a:pt x="424" y="45"/>
                  </a:lnTo>
                  <a:lnTo>
                    <a:pt x="439" y="113"/>
                  </a:lnTo>
                  <a:lnTo>
                    <a:pt x="431" y="227"/>
                  </a:lnTo>
                  <a:lnTo>
                    <a:pt x="431"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8" name="Freeform 100"/>
            <p:cNvSpPr>
              <a:spLocks/>
            </p:cNvSpPr>
            <p:nvPr/>
          </p:nvSpPr>
          <p:spPr bwMode="auto">
            <a:xfrm>
              <a:off x="1605" y="1489"/>
              <a:ext cx="401" cy="341"/>
            </a:xfrm>
            <a:custGeom>
              <a:avLst/>
              <a:gdLst>
                <a:gd name="T0" fmla="*/ 386 w 401"/>
                <a:gd name="T1" fmla="*/ 99 h 341"/>
                <a:gd name="T2" fmla="*/ 295 w 401"/>
                <a:gd name="T3" fmla="*/ 76 h 341"/>
                <a:gd name="T4" fmla="*/ 197 w 401"/>
                <a:gd name="T5" fmla="*/ 76 h 341"/>
                <a:gd name="T6" fmla="*/ 174 w 401"/>
                <a:gd name="T7" fmla="*/ 61 h 341"/>
                <a:gd name="T8" fmla="*/ 151 w 401"/>
                <a:gd name="T9" fmla="*/ 61 h 341"/>
                <a:gd name="T10" fmla="*/ 128 w 401"/>
                <a:gd name="T11" fmla="*/ 53 h 341"/>
                <a:gd name="T12" fmla="*/ 128 w 401"/>
                <a:gd name="T13" fmla="*/ 23 h 341"/>
                <a:gd name="T14" fmla="*/ 121 w 401"/>
                <a:gd name="T15" fmla="*/ 15 h 341"/>
                <a:gd name="T16" fmla="*/ 113 w 401"/>
                <a:gd name="T17" fmla="*/ 8 h 341"/>
                <a:gd name="T18" fmla="*/ 106 w 401"/>
                <a:gd name="T19" fmla="*/ 8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5 w 401"/>
                <a:gd name="T31" fmla="*/ 341 h 341"/>
                <a:gd name="T32" fmla="*/ 363 w 401"/>
                <a:gd name="T33" fmla="*/ 205 h 341"/>
                <a:gd name="T34" fmla="*/ 348 w 401"/>
                <a:gd name="T35" fmla="*/ 190 h 341"/>
                <a:gd name="T36" fmla="*/ 401 w 401"/>
                <a:gd name="T37" fmla="*/ 122 h 341"/>
                <a:gd name="T38" fmla="*/ 386 w 401"/>
                <a:gd name="T39" fmla="*/ 9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 h="341">
                  <a:moveTo>
                    <a:pt x="386" y="99"/>
                  </a:moveTo>
                  <a:lnTo>
                    <a:pt x="295" y="76"/>
                  </a:lnTo>
                  <a:lnTo>
                    <a:pt x="197" y="76"/>
                  </a:lnTo>
                  <a:lnTo>
                    <a:pt x="174" y="61"/>
                  </a:lnTo>
                  <a:lnTo>
                    <a:pt x="151" y="61"/>
                  </a:lnTo>
                  <a:lnTo>
                    <a:pt x="128" y="53"/>
                  </a:lnTo>
                  <a:lnTo>
                    <a:pt x="128" y="23"/>
                  </a:lnTo>
                  <a:lnTo>
                    <a:pt x="121" y="15"/>
                  </a:lnTo>
                  <a:lnTo>
                    <a:pt x="113" y="8"/>
                  </a:lnTo>
                  <a:lnTo>
                    <a:pt x="106" y="8"/>
                  </a:lnTo>
                  <a:lnTo>
                    <a:pt x="91" y="0"/>
                  </a:lnTo>
                  <a:lnTo>
                    <a:pt x="38" y="144"/>
                  </a:lnTo>
                  <a:lnTo>
                    <a:pt x="0" y="197"/>
                  </a:lnTo>
                  <a:lnTo>
                    <a:pt x="0" y="250"/>
                  </a:lnTo>
                  <a:lnTo>
                    <a:pt x="189" y="311"/>
                  </a:lnTo>
                  <a:lnTo>
                    <a:pt x="325" y="341"/>
                  </a:lnTo>
                  <a:lnTo>
                    <a:pt x="363" y="205"/>
                  </a:lnTo>
                  <a:lnTo>
                    <a:pt x="348" y="190"/>
                  </a:lnTo>
                  <a:lnTo>
                    <a:pt x="401" y="122"/>
                  </a:lnTo>
                  <a:lnTo>
                    <a:pt x="386" y="9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9" name="Freeform 101"/>
            <p:cNvSpPr>
              <a:spLocks/>
            </p:cNvSpPr>
            <p:nvPr/>
          </p:nvSpPr>
          <p:spPr bwMode="auto">
            <a:xfrm>
              <a:off x="1605" y="1489"/>
              <a:ext cx="401" cy="341"/>
            </a:xfrm>
            <a:custGeom>
              <a:avLst/>
              <a:gdLst>
                <a:gd name="T0" fmla="*/ 386 w 401"/>
                <a:gd name="T1" fmla="*/ 99 h 341"/>
                <a:gd name="T2" fmla="*/ 295 w 401"/>
                <a:gd name="T3" fmla="*/ 76 h 341"/>
                <a:gd name="T4" fmla="*/ 197 w 401"/>
                <a:gd name="T5" fmla="*/ 76 h 341"/>
                <a:gd name="T6" fmla="*/ 174 w 401"/>
                <a:gd name="T7" fmla="*/ 61 h 341"/>
                <a:gd name="T8" fmla="*/ 151 w 401"/>
                <a:gd name="T9" fmla="*/ 61 h 341"/>
                <a:gd name="T10" fmla="*/ 128 w 401"/>
                <a:gd name="T11" fmla="*/ 53 h 341"/>
                <a:gd name="T12" fmla="*/ 128 w 401"/>
                <a:gd name="T13" fmla="*/ 23 h 341"/>
                <a:gd name="T14" fmla="*/ 121 w 401"/>
                <a:gd name="T15" fmla="*/ 15 h 341"/>
                <a:gd name="T16" fmla="*/ 113 w 401"/>
                <a:gd name="T17" fmla="*/ 8 h 341"/>
                <a:gd name="T18" fmla="*/ 106 w 401"/>
                <a:gd name="T19" fmla="*/ 8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5 w 401"/>
                <a:gd name="T31" fmla="*/ 341 h 341"/>
                <a:gd name="T32" fmla="*/ 363 w 401"/>
                <a:gd name="T33" fmla="*/ 205 h 341"/>
                <a:gd name="T34" fmla="*/ 348 w 401"/>
                <a:gd name="T35" fmla="*/ 190 h 341"/>
                <a:gd name="T36" fmla="*/ 401 w 401"/>
                <a:gd name="T37" fmla="*/ 122 h 341"/>
                <a:gd name="T38" fmla="*/ 386 w 401"/>
                <a:gd name="T39" fmla="*/ 99 h 341"/>
                <a:gd name="T40" fmla="*/ 386 w 401"/>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341">
                  <a:moveTo>
                    <a:pt x="386" y="99"/>
                  </a:moveTo>
                  <a:lnTo>
                    <a:pt x="295" y="76"/>
                  </a:lnTo>
                  <a:lnTo>
                    <a:pt x="197" y="76"/>
                  </a:lnTo>
                  <a:lnTo>
                    <a:pt x="174" y="61"/>
                  </a:lnTo>
                  <a:lnTo>
                    <a:pt x="151" y="61"/>
                  </a:lnTo>
                  <a:lnTo>
                    <a:pt x="128" y="53"/>
                  </a:lnTo>
                  <a:lnTo>
                    <a:pt x="128" y="23"/>
                  </a:lnTo>
                  <a:lnTo>
                    <a:pt x="121" y="15"/>
                  </a:lnTo>
                  <a:lnTo>
                    <a:pt x="113" y="8"/>
                  </a:lnTo>
                  <a:lnTo>
                    <a:pt x="106" y="8"/>
                  </a:lnTo>
                  <a:lnTo>
                    <a:pt x="91" y="0"/>
                  </a:lnTo>
                  <a:lnTo>
                    <a:pt x="38" y="144"/>
                  </a:lnTo>
                  <a:lnTo>
                    <a:pt x="0" y="197"/>
                  </a:lnTo>
                  <a:lnTo>
                    <a:pt x="0" y="250"/>
                  </a:lnTo>
                  <a:lnTo>
                    <a:pt x="189" y="311"/>
                  </a:lnTo>
                  <a:lnTo>
                    <a:pt x="325" y="341"/>
                  </a:lnTo>
                  <a:lnTo>
                    <a:pt x="363" y="205"/>
                  </a:lnTo>
                  <a:lnTo>
                    <a:pt x="348" y="190"/>
                  </a:lnTo>
                  <a:lnTo>
                    <a:pt x="401" y="122"/>
                  </a:lnTo>
                  <a:lnTo>
                    <a:pt x="386" y="99"/>
                  </a:lnTo>
                  <a:lnTo>
                    <a:pt x="386"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0" name="Freeform 102"/>
            <p:cNvSpPr>
              <a:spLocks/>
            </p:cNvSpPr>
            <p:nvPr/>
          </p:nvSpPr>
          <p:spPr bwMode="auto">
            <a:xfrm>
              <a:off x="3626" y="1838"/>
              <a:ext cx="295" cy="182"/>
            </a:xfrm>
            <a:custGeom>
              <a:avLst/>
              <a:gdLst>
                <a:gd name="T0" fmla="*/ 264 w 295"/>
                <a:gd name="T1" fmla="*/ 23 h 182"/>
                <a:gd name="T2" fmla="*/ 257 w 295"/>
                <a:gd name="T3" fmla="*/ 7 h 182"/>
                <a:gd name="T4" fmla="*/ 242 w 295"/>
                <a:gd name="T5" fmla="*/ 0 h 182"/>
                <a:gd name="T6" fmla="*/ 37 w 295"/>
                <a:gd name="T7" fmla="*/ 38 h 182"/>
                <a:gd name="T8" fmla="*/ 37 w 295"/>
                <a:gd name="T9" fmla="*/ 23 h 182"/>
                <a:gd name="T10" fmla="*/ 0 w 295"/>
                <a:gd name="T11" fmla="*/ 45 h 182"/>
                <a:gd name="T12" fmla="*/ 15 w 295"/>
                <a:gd name="T13" fmla="*/ 129 h 182"/>
                <a:gd name="T14" fmla="*/ 22 w 295"/>
                <a:gd name="T15" fmla="*/ 182 h 182"/>
                <a:gd name="T16" fmla="*/ 75 w 295"/>
                <a:gd name="T17" fmla="*/ 174 h 182"/>
                <a:gd name="T18" fmla="*/ 249 w 295"/>
                <a:gd name="T19" fmla="*/ 144 h 182"/>
                <a:gd name="T20" fmla="*/ 264 w 295"/>
                <a:gd name="T21" fmla="*/ 136 h 182"/>
                <a:gd name="T22" fmla="*/ 295 w 295"/>
                <a:gd name="T23" fmla="*/ 106 h 182"/>
                <a:gd name="T24" fmla="*/ 264 w 295"/>
                <a:gd name="T25" fmla="*/ 76 h 182"/>
                <a:gd name="T26" fmla="*/ 264 w 295"/>
                <a:gd name="T27" fmla="*/ 61 h 182"/>
                <a:gd name="T28" fmla="*/ 280 w 295"/>
                <a:gd name="T29" fmla="*/ 30 h 182"/>
                <a:gd name="T30" fmla="*/ 264 w 295"/>
                <a:gd name="T31" fmla="*/ 2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82">
                  <a:moveTo>
                    <a:pt x="264" y="23"/>
                  </a:moveTo>
                  <a:lnTo>
                    <a:pt x="257" y="7"/>
                  </a:lnTo>
                  <a:lnTo>
                    <a:pt x="242" y="0"/>
                  </a:lnTo>
                  <a:lnTo>
                    <a:pt x="37" y="38"/>
                  </a:lnTo>
                  <a:lnTo>
                    <a:pt x="37" y="23"/>
                  </a:lnTo>
                  <a:lnTo>
                    <a:pt x="0" y="45"/>
                  </a:lnTo>
                  <a:lnTo>
                    <a:pt x="15" y="129"/>
                  </a:lnTo>
                  <a:lnTo>
                    <a:pt x="22" y="182"/>
                  </a:lnTo>
                  <a:lnTo>
                    <a:pt x="75" y="174"/>
                  </a:lnTo>
                  <a:lnTo>
                    <a:pt x="249" y="144"/>
                  </a:lnTo>
                  <a:lnTo>
                    <a:pt x="264" y="136"/>
                  </a:lnTo>
                  <a:lnTo>
                    <a:pt x="295" y="106"/>
                  </a:lnTo>
                  <a:lnTo>
                    <a:pt x="264" y="76"/>
                  </a:lnTo>
                  <a:lnTo>
                    <a:pt x="264" y="61"/>
                  </a:lnTo>
                  <a:lnTo>
                    <a:pt x="280" y="30"/>
                  </a:lnTo>
                  <a:lnTo>
                    <a:pt x="264" y="2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1" name="Freeform 103"/>
            <p:cNvSpPr>
              <a:spLocks/>
            </p:cNvSpPr>
            <p:nvPr/>
          </p:nvSpPr>
          <p:spPr bwMode="auto">
            <a:xfrm>
              <a:off x="3626" y="1838"/>
              <a:ext cx="295" cy="182"/>
            </a:xfrm>
            <a:custGeom>
              <a:avLst/>
              <a:gdLst>
                <a:gd name="T0" fmla="*/ 264 w 295"/>
                <a:gd name="T1" fmla="*/ 23 h 182"/>
                <a:gd name="T2" fmla="*/ 257 w 295"/>
                <a:gd name="T3" fmla="*/ 7 h 182"/>
                <a:gd name="T4" fmla="*/ 242 w 295"/>
                <a:gd name="T5" fmla="*/ 0 h 182"/>
                <a:gd name="T6" fmla="*/ 37 w 295"/>
                <a:gd name="T7" fmla="*/ 38 h 182"/>
                <a:gd name="T8" fmla="*/ 37 w 295"/>
                <a:gd name="T9" fmla="*/ 23 h 182"/>
                <a:gd name="T10" fmla="*/ 0 w 295"/>
                <a:gd name="T11" fmla="*/ 45 h 182"/>
                <a:gd name="T12" fmla="*/ 15 w 295"/>
                <a:gd name="T13" fmla="*/ 129 h 182"/>
                <a:gd name="T14" fmla="*/ 22 w 295"/>
                <a:gd name="T15" fmla="*/ 182 h 182"/>
                <a:gd name="T16" fmla="*/ 75 w 295"/>
                <a:gd name="T17" fmla="*/ 174 h 182"/>
                <a:gd name="T18" fmla="*/ 249 w 295"/>
                <a:gd name="T19" fmla="*/ 144 h 182"/>
                <a:gd name="T20" fmla="*/ 264 w 295"/>
                <a:gd name="T21" fmla="*/ 136 h 182"/>
                <a:gd name="T22" fmla="*/ 295 w 295"/>
                <a:gd name="T23" fmla="*/ 106 h 182"/>
                <a:gd name="T24" fmla="*/ 264 w 295"/>
                <a:gd name="T25" fmla="*/ 76 h 182"/>
                <a:gd name="T26" fmla="*/ 264 w 295"/>
                <a:gd name="T27" fmla="*/ 61 h 182"/>
                <a:gd name="T28" fmla="*/ 280 w 295"/>
                <a:gd name="T29" fmla="*/ 30 h 182"/>
                <a:gd name="T30" fmla="*/ 264 w 295"/>
                <a:gd name="T31" fmla="*/ 23 h 182"/>
                <a:gd name="T32" fmla="*/ 264 w 295"/>
                <a:gd name="T33" fmla="*/ 3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82">
                  <a:moveTo>
                    <a:pt x="264" y="23"/>
                  </a:moveTo>
                  <a:lnTo>
                    <a:pt x="257" y="7"/>
                  </a:lnTo>
                  <a:lnTo>
                    <a:pt x="242" y="0"/>
                  </a:lnTo>
                  <a:lnTo>
                    <a:pt x="37" y="38"/>
                  </a:lnTo>
                  <a:lnTo>
                    <a:pt x="37" y="23"/>
                  </a:lnTo>
                  <a:lnTo>
                    <a:pt x="0" y="45"/>
                  </a:lnTo>
                  <a:lnTo>
                    <a:pt x="15" y="129"/>
                  </a:lnTo>
                  <a:lnTo>
                    <a:pt x="22" y="182"/>
                  </a:lnTo>
                  <a:lnTo>
                    <a:pt x="75" y="174"/>
                  </a:lnTo>
                  <a:lnTo>
                    <a:pt x="249" y="144"/>
                  </a:lnTo>
                  <a:lnTo>
                    <a:pt x="264" y="136"/>
                  </a:lnTo>
                  <a:lnTo>
                    <a:pt x="295" y="106"/>
                  </a:lnTo>
                  <a:lnTo>
                    <a:pt x="264" y="76"/>
                  </a:lnTo>
                  <a:lnTo>
                    <a:pt x="264" y="61"/>
                  </a:lnTo>
                  <a:lnTo>
                    <a:pt x="280" y="30"/>
                  </a:lnTo>
                  <a:lnTo>
                    <a:pt x="264" y="23"/>
                  </a:lnTo>
                  <a:lnTo>
                    <a:pt x="264"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2" name="Freeform 104"/>
            <p:cNvSpPr>
              <a:spLocks/>
            </p:cNvSpPr>
            <p:nvPr/>
          </p:nvSpPr>
          <p:spPr bwMode="auto">
            <a:xfrm>
              <a:off x="4027" y="1792"/>
              <a:ext cx="22" cy="46"/>
            </a:xfrm>
            <a:custGeom>
              <a:avLst/>
              <a:gdLst>
                <a:gd name="T0" fmla="*/ 22 w 22"/>
                <a:gd name="T1" fmla="*/ 16 h 46"/>
                <a:gd name="T2" fmla="*/ 22 w 22"/>
                <a:gd name="T3" fmla="*/ 0 h 46"/>
                <a:gd name="T4" fmla="*/ 0 w 22"/>
                <a:gd name="T5" fmla="*/ 8 h 46"/>
                <a:gd name="T6" fmla="*/ 7 w 22"/>
                <a:gd name="T7" fmla="*/ 38 h 46"/>
                <a:gd name="T8" fmla="*/ 7 w 22"/>
                <a:gd name="T9" fmla="*/ 46 h 46"/>
                <a:gd name="T10" fmla="*/ 22 w 22"/>
                <a:gd name="T11" fmla="*/ 38 h 46"/>
                <a:gd name="T12" fmla="*/ 22 w 22"/>
                <a:gd name="T13" fmla="*/ 16 h 46"/>
              </a:gdLst>
              <a:ahLst/>
              <a:cxnLst>
                <a:cxn ang="0">
                  <a:pos x="T0" y="T1"/>
                </a:cxn>
                <a:cxn ang="0">
                  <a:pos x="T2" y="T3"/>
                </a:cxn>
                <a:cxn ang="0">
                  <a:pos x="T4" y="T5"/>
                </a:cxn>
                <a:cxn ang="0">
                  <a:pos x="T6" y="T7"/>
                </a:cxn>
                <a:cxn ang="0">
                  <a:pos x="T8" y="T9"/>
                </a:cxn>
                <a:cxn ang="0">
                  <a:pos x="T10" y="T11"/>
                </a:cxn>
                <a:cxn ang="0">
                  <a:pos x="T12" y="T13"/>
                </a:cxn>
              </a:cxnLst>
              <a:rect l="0" t="0" r="r" b="b"/>
              <a:pathLst>
                <a:path w="22" h="46">
                  <a:moveTo>
                    <a:pt x="22" y="16"/>
                  </a:moveTo>
                  <a:lnTo>
                    <a:pt x="22" y="0"/>
                  </a:lnTo>
                  <a:lnTo>
                    <a:pt x="0" y="8"/>
                  </a:lnTo>
                  <a:lnTo>
                    <a:pt x="7" y="38"/>
                  </a:lnTo>
                  <a:lnTo>
                    <a:pt x="7" y="46"/>
                  </a:lnTo>
                  <a:lnTo>
                    <a:pt x="22" y="38"/>
                  </a:lnTo>
                  <a:lnTo>
                    <a:pt x="22" y="1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4" name="Freeform 105"/>
            <p:cNvSpPr>
              <a:spLocks/>
            </p:cNvSpPr>
            <p:nvPr/>
          </p:nvSpPr>
          <p:spPr bwMode="auto">
            <a:xfrm>
              <a:off x="4027" y="1792"/>
              <a:ext cx="22" cy="46"/>
            </a:xfrm>
            <a:custGeom>
              <a:avLst/>
              <a:gdLst>
                <a:gd name="T0" fmla="*/ 22 w 22"/>
                <a:gd name="T1" fmla="*/ 16 h 46"/>
                <a:gd name="T2" fmla="*/ 22 w 22"/>
                <a:gd name="T3" fmla="*/ 0 h 46"/>
                <a:gd name="T4" fmla="*/ 0 w 22"/>
                <a:gd name="T5" fmla="*/ 8 h 46"/>
                <a:gd name="T6" fmla="*/ 7 w 22"/>
                <a:gd name="T7" fmla="*/ 38 h 46"/>
                <a:gd name="T8" fmla="*/ 7 w 22"/>
                <a:gd name="T9" fmla="*/ 46 h 46"/>
                <a:gd name="T10" fmla="*/ 22 w 22"/>
                <a:gd name="T11" fmla="*/ 38 h 46"/>
                <a:gd name="T12" fmla="*/ 22 w 22"/>
                <a:gd name="T13" fmla="*/ 16 h 46"/>
                <a:gd name="T14" fmla="*/ 22 w 22"/>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6">
                  <a:moveTo>
                    <a:pt x="22" y="16"/>
                  </a:moveTo>
                  <a:lnTo>
                    <a:pt x="22" y="0"/>
                  </a:lnTo>
                  <a:lnTo>
                    <a:pt x="0" y="8"/>
                  </a:lnTo>
                  <a:lnTo>
                    <a:pt x="7" y="38"/>
                  </a:lnTo>
                  <a:lnTo>
                    <a:pt x="7" y="46"/>
                  </a:lnTo>
                  <a:lnTo>
                    <a:pt x="22" y="38"/>
                  </a:lnTo>
                  <a:lnTo>
                    <a:pt x="22" y="16"/>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5" name="Freeform 106"/>
            <p:cNvSpPr>
              <a:spLocks/>
            </p:cNvSpPr>
            <p:nvPr/>
          </p:nvSpPr>
          <p:spPr bwMode="auto">
            <a:xfrm>
              <a:off x="4057" y="1808"/>
              <a:ext cx="7" cy="15"/>
            </a:xfrm>
            <a:custGeom>
              <a:avLst/>
              <a:gdLst>
                <a:gd name="T0" fmla="*/ 0 w 7"/>
                <a:gd name="T1" fmla="*/ 0 h 15"/>
                <a:gd name="T2" fmla="*/ 7 w 7"/>
                <a:gd name="T3" fmla="*/ 0 h 15"/>
                <a:gd name="T4" fmla="*/ 7 w 7"/>
                <a:gd name="T5" fmla="*/ 15 h 15"/>
                <a:gd name="T6" fmla="*/ 0 w 7"/>
                <a:gd name="T7" fmla="*/ 0 h 15"/>
              </a:gdLst>
              <a:ahLst/>
              <a:cxnLst>
                <a:cxn ang="0">
                  <a:pos x="T0" y="T1"/>
                </a:cxn>
                <a:cxn ang="0">
                  <a:pos x="T2" y="T3"/>
                </a:cxn>
                <a:cxn ang="0">
                  <a:pos x="T4" y="T5"/>
                </a:cxn>
                <a:cxn ang="0">
                  <a:pos x="T6" y="T7"/>
                </a:cxn>
              </a:cxnLst>
              <a:rect l="0" t="0" r="r" b="b"/>
              <a:pathLst>
                <a:path w="7" h="15">
                  <a:moveTo>
                    <a:pt x="0" y="0"/>
                  </a:moveTo>
                  <a:lnTo>
                    <a:pt x="7" y="0"/>
                  </a:lnTo>
                  <a:lnTo>
                    <a:pt x="7" y="15"/>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6" name="Freeform 107"/>
            <p:cNvSpPr>
              <a:spLocks/>
            </p:cNvSpPr>
            <p:nvPr/>
          </p:nvSpPr>
          <p:spPr bwMode="auto">
            <a:xfrm>
              <a:off x="4057" y="1808"/>
              <a:ext cx="7" cy="15"/>
            </a:xfrm>
            <a:custGeom>
              <a:avLst/>
              <a:gdLst>
                <a:gd name="T0" fmla="*/ 0 w 7"/>
                <a:gd name="T1" fmla="*/ 0 h 15"/>
                <a:gd name="T2" fmla="*/ 7 w 7"/>
                <a:gd name="T3" fmla="*/ 0 h 15"/>
                <a:gd name="T4" fmla="*/ 7 w 7"/>
                <a:gd name="T5" fmla="*/ 15 h 15"/>
                <a:gd name="T6" fmla="*/ 0 w 7"/>
                <a:gd name="T7" fmla="*/ 0 h 15"/>
                <a:gd name="T8" fmla="*/ 0 w 7"/>
                <a:gd name="T9" fmla="*/ 7 h 15"/>
              </a:gdLst>
              <a:ahLst/>
              <a:cxnLst>
                <a:cxn ang="0">
                  <a:pos x="T0" y="T1"/>
                </a:cxn>
                <a:cxn ang="0">
                  <a:pos x="T2" y="T3"/>
                </a:cxn>
                <a:cxn ang="0">
                  <a:pos x="T4" y="T5"/>
                </a:cxn>
                <a:cxn ang="0">
                  <a:pos x="T6" y="T7"/>
                </a:cxn>
                <a:cxn ang="0">
                  <a:pos x="T8" y="T9"/>
                </a:cxn>
              </a:cxnLst>
              <a:rect l="0" t="0" r="r" b="b"/>
              <a:pathLst>
                <a:path w="7" h="15">
                  <a:moveTo>
                    <a:pt x="0" y="0"/>
                  </a:moveTo>
                  <a:lnTo>
                    <a:pt x="7" y="0"/>
                  </a:lnTo>
                  <a:lnTo>
                    <a:pt x="7" y="15"/>
                  </a:lnTo>
                  <a:lnTo>
                    <a:pt x="0" y="0"/>
                  </a:lnTo>
                  <a:lnTo>
                    <a:pt x="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7" name="Freeform 108"/>
            <p:cNvSpPr>
              <a:spLocks/>
            </p:cNvSpPr>
            <p:nvPr/>
          </p:nvSpPr>
          <p:spPr bwMode="auto">
            <a:xfrm>
              <a:off x="3557" y="2315"/>
              <a:ext cx="258" cy="190"/>
            </a:xfrm>
            <a:custGeom>
              <a:avLst/>
              <a:gdLst>
                <a:gd name="T0" fmla="*/ 258 w 258"/>
                <a:gd name="T1" fmla="*/ 61 h 190"/>
                <a:gd name="T2" fmla="*/ 190 w 258"/>
                <a:gd name="T3" fmla="*/ 8 h 190"/>
                <a:gd name="T4" fmla="*/ 129 w 258"/>
                <a:gd name="T5" fmla="*/ 15 h 190"/>
                <a:gd name="T6" fmla="*/ 114 w 258"/>
                <a:gd name="T7" fmla="*/ 0 h 190"/>
                <a:gd name="T8" fmla="*/ 46 w 258"/>
                <a:gd name="T9" fmla="*/ 8 h 190"/>
                <a:gd name="T10" fmla="*/ 8 w 258"/>
                <a:gd name="T11" fmla="*/ 23 h 190"/>
                <a:gd name="T12" fmla="*/ 0 w 258"/>
                <a:gd name="T13" fmla="*/ 46 h 190"/>
                <a:gd name="T14" fmla="*/ 23 w 258"/>
                <a:gd name="T15" fmla="*/ 53 h 190"/>
                <a:gd name="T16" fmla="*/ 46 w 258"/>
                <a:gd name="T17" fmla="*/ 84 h 190"/>
                <a:gd name="T18" fmla="*/ 114 w 258"/>
                <a:gd name="T19" fmla="*/ 137 h 190"/>
                <a:gd name="T20" fmla="*/ 137 w 258"/>
                <a:gd name="T21" fmla="*/ 182 h 190"/>
                <a:gd name="T22" fmla="*/ 152 w 258"/>
                <a:gd name="T23" fmla="*/ 190 h 190"/>
                <a:gd name="T24" fmla="*/ 152 w 258"/>
                <a:gd name="T25" fmla="*/ 159 h 190"/>
                <a:gd name="T26" fmla="*/ 174 w 258"/>
                <a:gd name="T27" fmla="*/ 159 h 190"/>
                <a:gd name="T28" fmla="*/ 182 w 258"/>
                <a:gd name="T29" fmla="*/ 144 h 190"/>
                <a:gd name="T30" fmla="*/ 182 w 258"/>
                <a:gd name="T31" fmla="*/ 152 h 190"/>
                <a:gd name="T32" fmla="*/ 190 w 258"/>
                <a:gd name="T33" fmla="*/ 152 h 190"/>
                <a:gd name="T34" fmla="*/ 182 w 258"/>
                <a:gd name="T35" fmla="*/ 152 h 190"/>
                <a:gd name="T36" fmla="*/ 197 w 258"/>
                <a:gd name="T37" fmla="*/ 144 h 190"/>
                <a:gd name="T38" fmla="*/ 190 w 258"/>
                <a:gd name="T39" fmla="*/ 137 h 190"/>
                <a:gd name="T40" fmla="*/ 197 w 258"/>
                <a:gd name="T41" fmla="*/ 137 h 190"/>
                <a:gd name="T42" fmla="*/ 227 w 258"/>
                <a:gd name="T43" fmla="*/ 106 h 190"/>
                <a:gd name="T44" fmla="*/ 220 w 258"/>
                <a:gd name="T45" fmla="*/ 91 h 190"/>
                <a:gd name="T46" fmla="*/ 227 w 258"/>
                <a:gd name="T47" fmla="*/ 84 h 190"/>
                <a:gd name="T48" fmla="*/ 227 w 258"/>
                <a:gd name="T49" fmla="*/ 99 h 190"/>
                <a:gd name="T50" fmla="*/ 258 w 258"/>
                <a:gd name="T51"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8" h="190">
                  <a:moveTo>
                    <a:pt x="258" y="61"/>
                  </a:moveTo>
                  <a:lnTo>
                    <a:pt x="190" y="8"/>
                  </a:lnTo>
                  <a:lnTo>
                    <a:pt x="129" y="15"/>
                  </a:lnTo>
                  <a:lnTo>
                    <a:pt x="114" y="0"/>
                  </a:lnTo>
                  <a:lnTo>
                    <a:pt x="46" y="8"/>
                  </a:lnTo>
                  <a:lnTo>
                    <a:pt x="8" y="23"/>
                  </a:lnTo>
                  <a:lnTo>
                    <a:pt x="0" y="46"/>
                  </a:lnTo>
                  <a:lnTo>
                    <a:pt x="23" y="53"/>
                  </a:lnTo>
                  <a:lnTo>
                    <a:pt x="46" y="84"/>
                  </a:lnTo>
                  <a:lnTo>
                    <a:pt x="114" y="137"/>
                  </a:lnTo>
                  <a:lnTo>
                    <a:pt x="137" y="182"/>
                  </a:lnTo>
                  <a:lnTo>
                    <a:pt x="152" y="190"/>
                  </a:lnTo>
                  <a:lnTo>
                    <a:pt x="152" y="159"/>
                  </a:lnTo>
                  <a:lnTo>
                    <a:pt x="174" y="159"/>
                  </a:lnTo>
                  <a:lnTo>
                    <a:pt x="182" y="144"/>
                  </a:lnTo>
                  <a:lnTo>
                    <a:pt x="182" y="152"/>
                  </a:lnTo>
                  <a:lnTo>
                    <a:pt x="190" y="152"/>
                  </a:lnTo>
                  <a:lnTo>
                    <a:pt x="182" y="152"/>
                  </a:lnTo>
                  <a:lnTo>
                    <a:pt x="197" y="144"/>
                  </a:lnTo>
                  <a:lnTo>
                    <a:pt x="190" y="137"/>
                  </a:lnTo>
                  <a:lnTo>
                    <a:pt x="197" y="137"/>
                  </a:lnTo>
                  <a:lnTo>
                    <a:pt x="227" y="106"/>
                  </a:lnTo>
                  <a:lnTo>
                    <a:pt x="220" y="91"/>
                  </a:lnTo>
                  <a:lnTo>
                    <a:pt x="227" y="84"/>
                  </a:lnTo>
                  <a:lnTo>
                    <a:pt x="227" y="99"/>
                  </a:lnTo>
                  <a:lnTo>
                    <a:pt x="258"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8" name="Freeform 109"/>
            <p:cNvSpPr>
              <a:spLocks/>
            </p:cNvSpPr>
            <p:nvPr/>
          </p:nvSpPr>
          <p:spPr bwMode="auto">
            <a:xfrm>
              <a:off x="3557" y="2315"/>
              <a:ext cx="258" cy="190"/>
            </a:xfrm>
            <a:custGeom>
              <a:avLst/>
              <a:gdLst>
                <a:gd name="T0" fmla="*/ 258 w 258"/>
                <a:gd name="T1" fmla="*/ 61 h 190"/>
                <a:gd name="T2" fmla="*/ 190 w 258"/>
                <a:gd name="T3" fmla="*/ 8 h 190"/>
                <a:gd name="T4" fmla="*/ 129 w 258"/>
                <a:gd name="T5" fmla="*/ 15 h 190"/>
                <a:gd name="T6" fmla="*/ 114 w 258"/>
                <a:gd name="T7" fmla="*/ 0 h 190"/>
                <a:gd name="T8" fmla="*/ 46 w 258"/>
                <a:gd name="T9" fmla="*/ 8 h 190"/>
                <a:gd name="T10" fmla="*/ 8 w 258"/>
                <a:gd name="T11" fmla="*/ 23 h 190"/>
                <a:gd name="T12" fmla="*/ 0 w 258"/>
                <a:gd name="T13" fmla="*/ 46 h 190"/>
                <a:gd name="T14" fmla="*/ 23 w 258"/>
                <a:gd name="T15" fmla="*/ 53 h 190"/>
                <a:gd name="T16" fmla="*/ 46 w 258"/>
                <a:gd name="T17" fmla="*/ 84 h 190"/>
                <a:gd name="T18" fmla="*/ 114 w 258"/>
                <a:gd name="T19" fmla="*/ 137 h 190"/>
                <a:gd name="T20" fmla="*/ 137 w 258"/>
                <a:gd name="T21" fmla="*/ 182 h 190"/>
                <a:gd name="T22" fmla="*/ 152 w 258"/>
                <a:gd name="T23" fmla="*/ 190 h 190"/>
                <a:gd name="T24" fmla="*/ 152 w 258"/>
                <a:gd name="T25" fmla="*/ 159 h 190"/>
                <a:gd name="T26" fmla="*/ 174 w 258"/>
                <a:gd name="T27" fmla="*/ 159 h 190"/>
                <a:gd name="T28" fmla="*/ 182 w 258"/>
                <a:gd name="T29" fmla="*/ 144 h 190"/>
                <a:gd name="T30" fmla="*/ 182 w 258"/>
                <a:gd name="T31" fmla="*/ 152 h 190"/>
                <a:gd name="T32" fmla="*/ 190 w 258"/>
                <a:gd name="T33" fmla="*/ 152 h 190"/>
                <a:gd name="T34" fmla="*/ 182 w 258"/>
                <a:gd name="T35" fmla="*/ 152 h 190"/>
                <a:gd name="T36" fmla="*/ 197 w 258"/>
                <a:gd name="T37" fmla="*/ 144 h 190"/>
                <a:gd name="T38" fmla="*/ 190 w 258"/>
                <a:gd name="T39" fmla="*/ 137 h 190"/>
                <a:gd name="T40" fmla="*/ 197 w 258"/>
                <a:gd name="T41" fmla="*/ 137 h 190"/>
                <a:gd name="T42" fmla="*/ 227 w 258"/>
                <a:gd name="T43" fmla="*/ 106 h 190"/>
                <a:gd name="T44" fmla="*/ 220 w 258"/>
                <a:gd name="T45" fmla="*/ 91 h 190"/>
                <a:gd name="T46" fmla="*/ 227 w 258"/>
                <a:gd name="T47" fmla="*/ 84 h 190"/>
                <a:gd name="T48" fmla="*/ 227 w 258"/>
                <a:gd name="T49" fmla="*/ 99 h 190"/>
                <a:gd name="T50" fmla="*/ 258 w 258"/>
                <a:gd name="T51" fmla="*/ 61 h 190"/>
                <a:gd name="T52" fmla="*/ 258 w 258"/>
                <a:gd name="T53" fmla="*/ 6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8" h="190">
                  <a:moveTo>
                    <a:pt x="258" y="61"/>
                  </a:moveTo>
                  <a:lnTo>
                    <a:pt x="190" y="8"/>
                  </a:lnTo>
                  <a:lnTo>
                    <a:pt x="129" y="15"/>
                  </a:lnTo>
                  <a:lnTo>
                    <a:pt x="114" y="0"/>
                  </a:lnTo>
                  <a:lnTo>
                    <a:pt x="46" y="8"/>
                  </a:lnTo>
                  <a:lnTo>
                    <a:pt x="8" y="23"/>
                  </a:lnTo>
                  <a:lnTo>
                    <a:pt x="0" y="46"/>
                  </a:lnTo>
                  <a:lnTo>
                    <a:pt x="23" y="53"/>
                  </a:lnTo>
                  <a:lnTo>
                    <a:pt x="46" y="84"/>
                  </a:lnTo>
                  <a:lnTo>
                    <a:pt x="114" y="137"/>
                  </a:lnTo>
                  <a:lnTo>
                    <a:pt x="137" y="182"/>
                  </a:lnTo>
                  <a:lnTo>
                    <a:pt x="152" y="190"/>
                  </a:lnTo>
                  <a:lnTo>
                    <a:pt x="152" y="159"/>
                  </a:lnTo>
                  <a:lnTo>
                    <a:pt x="174" y="159"/>
                  </a:lnTo>
                  <a:lnTo>
                    <a:pt x="182" y="144"/>
                  </a:lnTo>
                  <a:lnTo>
                    <a:pt x="182" y="152"/>
                  </a:lnTo>
                  <a:lnTo>
                    <a:pt x="190" y="152"/>
                  </a:lnTo>
                  <a:lnTo>
                    <a:pt x="182" y="152"/>
                  </a:lnTo>
                  <a:lnTo>
                    <a:pt x="197" y="144"/>
                  </a:lnTo>
                  <a:lnTo>
                    <a:pt x="190" y="137"/>
                  </a:lnTo>
                  <a:lnTo>
                    <a:pt x="197" y="137"/>
                  </a:lnTo>
                  <a:lnTo>
                    <a:pt x="227" y="106"/>
                  </a:lnTo>
                  <a:lnTo>
                    <a:pt x="220" y="91"/>
                  </a:lnTo>
                  <a:lnTo>
                    <a:pt x="227" y="84"/>
                  </a:lnTo>
                  <a:lnTo>
                    <a:pt x="227" y="99"/>
                  </a:lnTo>
                  <a:lnTo>
                    <a:pt x="258" y="61"/>
                  </a:lnTo>
                  <a:lnTo>
                    <a:pt x="258" y="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9" name="Freeform 110"/>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20 h 235"/>
                <a:gd name="T8" fmla="*/ 257 w 348"/>
                <a:gd name="T9" fmla="*/ 205 h 235"/>
                <a:gd name="T10" fmla="*/ 0 w 348"/>
                <a:gd name="T11" fmla="*/ 190 h 235"/>
                <a:gd name="T12" fmla="*/ 7 w 348"/>
                <a:gd name="T13" fmla="*/ 61 h 235"/>
                <a:gd name="T14" fmla="*/ 15 w 348"/>
                <a:gd name="T15" fmla="*/ 0 h 235"/>
                <a:gd name="T16" fmla="*/ 348 w 348"/>
                <a:gd name="T17" fmla="*/ 15 h 235"/>
                <a:gd name="T18" fmla="*/ 333 w 348"/>
                <a:gd name="T19" fmla="*/ 38 h 235"/>
                <a:gd name="T20" fmla="*/ 348 w 348"/>
                <a:gd name="T21" fmla="*/ 61 h 235"/>
                <a:gd name="T22" fmla="*/ 348 w 348"/>
                <a:gd name="T23" fmla="*/ 174 h 235"/>
                <a:gd name="T24" fmla="*/ 340 w 348"/>
                <a:gd name="T25" fmla="*/ 174 h 235"/>
                <a:gd name="T26" fmla="*/ 348 w 348"/>
                <a:gd name="T27" fmla="*/ 197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8" y="212"/>
                  </a:lnTo>
                  <a:lnTo>
                    <a:pt x="280" y="220"/>
                  </a:lnTo>
                  <a:lnTo>
                    <a:pt x="257" y="205"/>
                  </a:lnTo>
                  <a:lnTo>
                    <a:pt x="0" y="190"/>
                  </a:lnTo>
                  <a:lnTo>
                    <a:pt x="7" y="61"/>
                  </a:lnTo>
                  <a:lnTo>
                    <a:pt x="15" y="0"/>
                  </a:lnTo>
                  <a:lnTo>
                    <a:pt x="348" y="15"/>
                  </a:lnTo>
                  <a:lnTo>
                    <a:pt x="333" y="38"/>
                  </a:lnTo>
                  <a:lnTo>
                    <a:pt x="348" y="61"/>
                  </a:lnTo>
                  <a:lnTo>
                    <a:pt x="348" y="174"/>
                  </a:lnTo>
                  <a:lnTo>
                    <a:pt x="340" y="174"/>
                  </a:lnTo>
                  <a:lnTo>
                    <a:pt x="348" y="197"/>
                  </a:lnTo>
                  <a:lnTo>
                    <a:pt x="340" y="22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0" name="Freeform 111"/>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20 h 235"/>
                <a:gd name="T8" fmla="*/ 257 w 348"/>
                <a:gd name="T9" fmla="*/ 205 h 235"/>
                <a:gd name="T10" fmla="*/ 0 w 348"/>
                <a:gd name="T11" fmla="*/ 190 h 235"/>
                <a:gd name="T12" fmla="*/ 7 w 348"/>
                <a:gd name="T13" fmla="*/ 61 h 235"/>
                <a:gd name="T14" fmla="*/ 15 w 348"/>
                <a:gd name="T15" fmla="*/ 0 h 235"/>
                <a:gd name="T16" fmla="*/ 348 w 348"/>
                <a:gd name="T17" fmla="*/ 15 h 235"/>
                <a:gd name="T18" fmla="*/ 333 w 348"/>
                <a:gd name="T19" fmla="*/ 38 h 235"/>
                <a:gd name="T20" fmla="*/ 348 w 348"/>
                <a:gd name="T21" fmla="*/ 61 h 235"/>
                <a:gd name="T22" fmla="*/ 348 w 348"/>
                <a:gd name="T23" fmla="*/ 174 h 235"/>
                <a:gd name="T24" fmla="*/ 340 w 348"/>
                <a:gd name="T25" fmla="*/ 174 h 235"/>
                <a:gd name="T26" fmla="*/ 348 w 348"/>
                <a:gd name="T27" fmla="*/ 197 h 235"/>
                <a:gd name="T28" fmla="*/ 340 w 348"/>
                <a:gd name="T29" fmla="*/ 220 h 235"/>
                <a:gd name="T30" fmla="*/ 340 w 348"/>
                <a:gd name="T31" fmla="*/ 2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8" y="212"/>
                  </a:lnTo>
                  <a:lnTo>
                    <a:pt x="280" y="220"/>
                  </a:lnTo>
                  <a:lnTo>
                    <a:pt x="257" y="205"/>
                  </a:lnTo>
                  <a:lnTo>
                    <a:pt x="0" y="190"/>
                  </a:lnTo>
                  <a:lnTo>
                    <a:pt x="7" y="61"/>
                  </a:lnTo>
                  <a:lnTo>
                    <a:pt x="15" y="0"/>
                  </a:lnTo>
                  <a:lnTo>
                    <a:pt x="348" y="15"/>
                  </a:lnTo>
                  <a:lnTo>
                    <a:pt x="333" y="38"/>
                  </a:lnTo>
                  <a:lnTo>
                    <a:pt x="348" y="61"/>
                  </a:lnTo>
                  <a:lnTo>
                    <a:pt x="348" y="174"/>
                  </a:lnTo>
                  <a:lnTo>
                    <a:pt x="340" y="174"/>
                  </a:lnTo>
                  <a:lnTo>
                    <a:pt x="348" y="197"/>
                  </a:lnTo>
                  <a:lnTo>
                    <a:pt x="340" y="220"/>
                  </a:lnTo>
                  <a:lnTo>
                    <a:pt x="340" y="2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1" name="Freeform 112"/>
            <p:cNvSpPr>
              <a:spLocks/>
            </p:cNvSpPr>
            <p:nvPr/>
          </p:nvSpPr>
          <p:spPr bwMode="auto">
            <a:xfrm>
              <a:off x="3202" y="2224"/>
              <a:ext cx="424" cy="152"/>
            </a:xfrm>
            <a:custGeom>
              <a:avLst/>
              <a:gdLst>
                <a:gd name="T0" fmla="*/ 424 w 424"/>
                <a:gd name="T1" fmla="*/ 0 h 152"/>
                <a:gd name="T2" fmla="*/ 424 w 424"/>
                <a:gd name="T3" fmla="*/ 23 h 152"/>
                <a:gd name="T4" fmla="*/ 408 w 424"/>
                <a:gd name="T5" fmla="*/ 38 h 152"/>
                <a:gd name="T6" fmla="*/ 386 w 424"/>
                <a:gd name="T7" fmla="*/ 53 h 152"/>
                <a:gd name="T8" fmla="*/ 378 w 424"/>
                <a:gd name="T9" fmla="*/ 46 h 152"/>
                <a:gd name="T10" fmla="*/ 363 w 424"/>
                <a:gd name="T11" fmla="*/ 61 h 152"/>
                <a:gd name="T12" fmla="*/ 325 w 424"/>
                <a:gd name="T13" fmla="*/ 84 h 152"/>
                <a:gd name="T14" fmla="*/ 318 w 424"/>
                <a:gd name="T15" fmla="*/ 99 h 152"/>
                <a:gd name="T16" fmla="*/ 302 w 424"/>
                <a:gd name="T17" fmla="*/ 106 h 152"/>
                <a:gd name="T18" fmla="*/ 302 w 424"/>
                <a:gd name="T19" fmla="*/ 122 h 152"/>
                <a:gd name="T20" fmla="*/ 234 w 424"/>
                <a:gd name="T21" fmla="*/ 129 h 152"/>
                <a:gd name="T22" fmla="*/ 106 w 424"/>
                <a:gd name="T23" fmla="*/ 144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1 h 152"/>
                <a:gd name="T36" fmla="*/ 22 w 424"/>
                <a:gd name="T37" fmla="*/ 84 h 152"/>
                <a:gd name="T38" fmla="*/ 30 w 424"/>
                <a:gd name="T39" fmla="*/ 53 h 152"/>
                <a:gd name="T40" fmla="*/ 38 w 424"/>
                <a:gd name="T41" fmla="*/ 53 h 152"/>
                <a:gd name="T42" fmla="*/ 106 w 424"/>
                <a:gd name="T43" fmla="*/ 46 h 152"/>
                <a:gd name="T44" fmla="*/ 106 w 424"/>
                <a:gd name="T45" fmla="*/ 38 h 152"/>
                <a:gd name="T46" fmla="*/ 325 w 424"/>
                <a:gd name="T47" fmla="*/ 16 h 152"/>
                <a:gd name="T48" fmla="*/ 424 w 424"/>
                <a:gd name="T4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152">
                  <a:moveTo>
                    <a:pt x="424" y="0"/>
                  </a:moveTo>
                  <a:lnTo>
                    <a:pt x="424" y="23"/>
                  </a:lnTo>
                  <a:lnTo>
                    <a:pt x="408" y="38"/>
                  </a:lnTo>
                  <a:lnTo>
                    <a:pt x="386" y="53"/>
                  </a:lnTo>
                  <a:lnTo>
                    <a:pt x="378" y="46"/>
                  </a:lnTo>
                  <a:lnTo>
                    <a:pt x="363" y="61"/>
                  </a:lnTo>
                  <a:lnTo>
                    <a:pt x="325" y="84"/>
                  </a:lnTo>
                  <a:lnTo>
                    <a:pt x="318" y="99"/>
                  </a:lnTo>
                  <a:lnTo>
                    <a:pt x="302" y="106"/>
                  </a:lnTo>
                  <a:lnTo>
                    <a:pt x="302" y="122"/>
                  </a:lnTo>
                  <a:lnTo>
                    <a:pt x="234" y="129"/>
                  </a:lnTo>
                  <a:lnTo>
                    <a:pt x="106" y="144"/>
                  </a:lnTo>
                  <a:lnTo>
                    <a:pt x="0" y="152"/>
                  </a:lnTo>
                  <a:lnTo>
                    <a:pt x="7" y="137"/>
                  </a:lnTo>
                  <a:lnTo>
                    <a:pt x="0" y="122"/>
                  </a:lnTo>
                  <a:lnTo>
                    <a:pt x="15" y="114"/>
                  </a:lnTo>
                  <a:lnTo>
                    <a:pt x="15" y="99"/>
                  </a:lnTo>
                  <a:lnTo>
                    <a:pt x="30" y="91"/>
                  </a:lnTo>
                  <a:lnTo>
                    <a:pt x="22" y="84"/>
                  </a:lnTo>
                  <a:lnTo>
                    <a:pt x="30" y="53"/>
                  </a:lnTo>
                  <a:lnTo>
                    <a:pt x="38" y="53"/>
                  </a:lnTo>
                  <a:lnTo>
                    <a:pt x="106" y="46"/>
                  </a:lnTo>
                  <a:lnTo>
                    <a:pt x="106" y="38"/>
                  </a:lnTo>
                  <a:lnTo>
                    <a:pt x="325" y="16"/>
                  </a:lnTo>
                  <a:lnTo>
                    <a:pt x="424"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2" name="Freeform 113"/>
            <p:cNvSpPr>
              <a:spLocks/>
            </p:cNvSpPr>
            <p:nvPr/>
          </p:nvSpPr>
          <p:spPr bwMode="auto">
            <a:xfrm>
              <a:off x="3202" y="2224"/>
              <a:ext cx="424" cy="152"/>
            </a:xfrm>
            <a:custGeom>
              <a:avLst/>
              <a:gdLst>
                <a:gd name="T0" fmla="*/ 424 w 424"/>
                <a:gd name="T1" fmla="*/ 0 h 152"/>
                <a:gd name="T2" fmla="*/ 424 w 424"/>
                <a:gd name="T3" fmla="*/ 23 h 152"/>
                <a:gd name="T4" fmla="*/ 408 w 424"/>
                <a:gd name="T5" fmla="*/ 38 h 152"/>
                <a:gd name="T6" fmla="*/ 386 w 424"/>
                <a:gd name="T7" fmla="*/ 53 h 152"/>
                <a:gd name="T8" fmla="*/ 378 w 424"/>
                <a:gd name="T9" fmla="*/ 46 h 152"/>
                <a:gd name="T10" fmla="*/ 363 w 424"/>
                <a:gd name="T11" fmla="*/ 61 h 152"/>
                <a:gd name="T12" fmla="*/ 325 w 424"/>
                <a:gd name="T13" fmla="*/ 84 h 152"/>
                <a:gd name="T14" fmla="*/ 318 w 424"/>
                <a:gd name="T15" fmla="*/ 99 h 152"/>
                <a:gd name="T16" fmla="*/ 302 w 424"/>
                <a:gd name="T17" fmla="*/ 106 h 152"/>
                <a:gd name="T18" fmla="*/ 302 w 424"/>
                <a:gd name="T19" fmla="*/ 122 h 152"/>
                <a:gd name="T20" fmla="*/ 234 w 424"/>
                <a:gd name="T21" fmla="*/ 129 h 152"/>
                <a:gd name="T22" fmla="*/ 106 w 424"/>
                <a:gd name="T23" fmla="*/ 144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1 h 152"/>
                <a:gd name="T36" fmla="*/ 22 w 424"/>
                <a:gd name="T37" fmla="*/ 84 h 152"/>
                <a:gd name="T38" fmla="*/ 30 w 424"/>
                <a:gd name="T39" fmla="*/ 53 h 152"/>
                <a:gd name="T40" fmla="*/ 38 w 424"/>
                <a:gd name="T41" fmla="*/ 53 h 152"/>
                <a:gd name="T42" fmla="*/ 106 w 424"/>
                <a:gd name="T43" fmla="*/ 46 h 152"/>
                <a:gd name="T44" fmla="*/ 106 w 424"/>
                <a:gd name="T45" fmla="*/ 38 h 152"/>
                <a:gd name="T46" fmla="*/ 325 w 424"/>
                <a:gd name="T47" fmla="*/ 16 h 152"/>
                <a:gd name="T48" fmla="*/ 424 w 424"/>
                <a:gd name="T49" fmla="*/ 0 h 152"/>
                <a:gd name="T50" fmla="*/ 424 w 424"/>
                <a:gd name="T51" fmla="*/ 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4" h="152">
                  <a:moveTo>
                    <a:pt x="424" y="0"/>
                  </a:moveTo>
                  <a:lnTo>
                    <a:pt x="424" y="23"/>
                  </a:lnTo>
                  <a:lnTo>
                    <a:pt x="408" y="38"/>
                  </a:lnTo>
                  <a:lnTo>
                    <a:pt x="386" y="53"/>
                  </a:lnTo>
                  <a:lnTo>
                    <a:pt x="378" y="46"/>
                  </a:lnTo>
                  <a:lnTo>
                    <a:pt x="363" y="61"/>
                  </a:lnTo>
                  <a:lnTo>
                    <a:pt x="325" y="84"/>
                  </a:lnTo>
                  <a:lnTo>
                    <a:pt x="318" y="99"/>
                  </a:lnTo>
                  <a:lnTo>
                    <a:pt x="302" y="106"/>
                  </a:lnTo>
                  <a:lnTo>
                    <a:pt x="302" y="122"/>
                  </a:lnTo>
                  <a:lnTo>
                    <a:pt x="234" y="129"/>
                  </a:lnTo>
                  <a:lnTo>
                    <a:pt x="106" y="144"/>
                  </a:lnTo>
                  <a:lnTo>
                    <a:pt x="0" y="152"/>
                  </a:lnTo>
                  <a:lnTo>
                    <a:pt x="7" y="137"/>
                  </a:lnTo>
                  <a:lnTo>
                    <a:pt x="0" y="122"/>
                  </a:lnTo>
                  <a:lnTo>
                    <a:pt x="15" y="114"/>
                  </a:lnTo>
                  <a:lnTo>
                    <a:pt x="15" y="99"/>
                  </a:lnTo>
                  <a:lnTo>
                    <a:pt x="30" y="91"/>
                  </a:lnTo>
                  <a:lnTo>
                    <a:pt x="22" y="84"/>
                  </a:lnTo>
                  <a:lnTo>
                    <a:pt x="30" y="53"/>
                  </a:lnTo>
                  <a:lnTo>
                    <a:pt x="38" y="53"/>
                  </a:lnTo>
                  <a:lnTo>
                    <a:pt x="106" y="46"/>
                  </a:lnTo>
                  <a:lnTo>
                    <a:pt x="106" y="38"/>
                  </a:lnTo>
                  <a:lnTo>
                    <a:pt x="325" y="16"/>
                  </a:lnTo>
                  <a:lnTo>
                    <a:pt x="424" y="0"/>
                  </a:lnTo>
                  <a:lnTo>
                    <a:pt x="4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3" name="Freeform 114"/>
            <p:cNvSpPr>
              <a:spLocks/>
            </p:cNvSpPr>
            <p:nvPr/>
          </p:nvSpPr>
          <p:spPr bwMode="auto">
            <a:xfrm>
              <a:off x="2339" y="2270"/>
              <a:ext cx="704" cy="690"/>
            </a:xfrm>
            <a:custGeom>
              <a:avLst/>
              <a:gdLst>
                <a:gd name="T0" fmla="*/ 673 w 704"/>
                <a:gd name="T1" fmla="*/ 204 h 690"/>
                <a:gd name="T2" fmla="*/ 605 w 704"/>
                <a:gd name="T3" fmla="*/ 174 h 690"/>
                <a:gd name="T4" fmla="*/ 552 w 704"/>
                <a:gd name="T5" fmla="*/ 197 h 690"/>
                <a:gd name="T6" fmla="*/ 530 w 704"/>
                <a:gd name="T7" fmla="*/ 182 h 690"/>
                <a:gd name="T8" fmla="*/ 507 w 704"/>
                <a:gd name="T9" fmla="*/ 189 h 690"/>
                <a:gd name="T10" fmla="*/ 492 w 704"/>
                <a:gd name="T11" fmla="*/ 182 h 690"/>
                <a:gd name="T12" fmla="*/ 462 w 704"/>
                <a:gd name="T13" fmla="*/ 182 h 690"/>
                <a:gd name="T14" fmla="*/ 439 w 704"/>
                <a:gd name="T15" fmla="*/ 167 h 690"/>
                <a:gd name="T16" fmla="*/ 393 w 704"/>
                <a:gd name="T17" fmla="*/ 144 h 690"/>
                <a:gd name="T18" fmla="*/ 363 w 704"/>
                <a:gd name="T19" fmla="*/ 136 h 690"/>
                <a:gd name="T20" fmla="*/ 212 w 704"/>
                <a:gd name="T21" fmla="*/ 0 h 690"/>
                <a:gd name="T22" fmla="*/ 0 w 704"/>
                <a:gd name="T23" fmla="*/ 265 h 690"/>
                <a:gd name="T24" fmla="*/ 83 w 704"/>
                <a:gd name="T25" fmla="*/ 364 h 690"/>
                <a:gd name="T26" fmla="*/ 166 w 704"/>
                <a:gd name="T27" fmla="*/ 477 h 690"/>
                <a:gd name="T28" fmla="*/ 204 w 704"/>
                <a:gd name="T29" fmla="*/ 432 h 690"/>
                <a:gd name="T30" fmla="*/ 272 w 704"/>
                <a:gd name="T31" fmla="*/ 432 h 690"/>
                <a:gd name="T32" fmla="*/ 325 w 704"/>
                <a:gd name="T33" fmla="*/ 530 h 690"/>
                <a:gd name="T34" fmla="*/ 371 w 704"/>
                <a:gd name="T35" fmla="*/ 614 h 690"/>
                <a:gd name="T36" fmla="*/ 439 w 704"/>
                <a:gd name="T37" fmla="*/ 674 h 690"/>
                <a:gd name="T38" fmla="*/ 484 w 704"/>
                <a:gd name="T39" fmla="*/ 690 h 690"/>
                <a:gd name="T40" fmla="*/ 477 w 704"/>
                <a:gd name="T41" fmla="*/ 621 h 690"/>
                <a:gd name="T42" fmla="*/ 469 w 704"/>
                <a:gd name="T43" fmla="*/ 599 h 690"/>
                <a:gd name="T44" fmla="*/ 477 w 704"/>
                <a:gd name="T45" fmla="*/ 599 h 690"/>
                <a:gd name="T46" fmla="*/ 477 w 704"/>
                <a:gd name="T47" fmla="*/ 599 h 690"/>
                <a:gd name="T48" fmla="*/ 499 w 704"/>
                <a:gd name="T49" fmla="*/ 568 h 690"/>
                <a:gd name="T50" fmla="*/ 484 w 704"/>
                <a:gd name="T51" fmla="*/ 561 h 690"/>
                <a:gd name="T52" fmla="*/ 507 w 704"/>
                <a:gd name="T53" fmla="*/ 546 h 690"/>
                <a:gd name="T54" fmla="*/ 499 w 704"/>
                <a:gd name="T55" fmla="*/ 546 h 690"/>
                <a:gd name="T56" fmla="*/ 522 w 704"/>
                <a:gd name="T57" fmla="*/ 523 h 690"/>
                <a:gd name="T58" fmla="*/ 545 w 704"/>
                <a:gd name="T59" fmla="*/ 523 h 690"/>
                <a:gd name="T60" fmla="*/ 545 w 704"/>
                <a:gd name="T61" fmla="*/ 508 h 690"/>
                <a:gd name="T62" fmla="*/ 560 w 704"/>
                <a:gd name="T63" fmla="*/ 508 h 690"/>
                <a:gd name="T64" fmla="*/ 568 w 704"/>
                <a:gd name="T65" fmla="*/ 515 h 690"/>
                <a:gd name="T66" fmla="*/ 613 w 704"/>
                <a:gd name="T67" fmla="*/ 485 h 690"/>
                <a:gd name="T68" fmla="*/ 613 w 704"/>
                <a:gd name="T69" fmla="*/ 477 h 690"/>
                <a:gd name="T70" fmla="*/ 621 w 704"/>
                <a:gd name="T71" fmla="*/ 447 h 690"/>
                <a:gd name="T72" fmla="*/ 636 w 704"/>
                <a:gd name="T73" fmla="*/ 455 h 690"/>
                <a:gd name="T74" fmla="*/ 636 w 704"/>
                <a:gd name="T75" fmla="*/ 462 h 690"/>
                <a:gd name="T76" fmla="*/ 681 w 704"/>
                <a:gd name="T77" fmla="*/ 439 h 690"/>
                <a:gd name="T78" fmla="*/ 704 w 704"/>
                <a:gd name="T79" fmla="*/ 36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690">
                  <a:moveTo>
                    <a:pt x="673" y="303"/>
                  </a:moveTo>
                  <a:lnTo>
                    <a:pt x="673" y="204"/>
                  </a:lnTo>
                  <a:lnTo>
                    <a:pt x="643" y="197"/>
                  </a:lnTo>
                  <a:lnTo>
                    <a:pt x="605" y="174"/>
                  </a:lnTo>
                  <a:lnTo>
                    <a:pt x="560" y="182"/>
                  </a:lnTo>
                  <a:lnTo>
                    <a:pt x="552" y="197"/>
                  </a:lnTo>
                  <a:lnTo>
                    <a:pt x="537" y="182"/>
                  </a:lnTo>
                  <a:lnTo>
                    <a:pt x="530" y="182"/>
                  </a:lnTo>
                  <a:lnTo>
                    <a:pt x="515" y="174"/>
                  </a:lnTo>
                  <a:lnTo>
                    <a:pt x="507" y="189"/>
                  </a:lnTo>
                  <a:lnTo>
                    <a:pt x="507" y="182"/>
                  </a:lnTo>
                  <a:lnTo>
                    <a:pt x="492" y="182"/>
                  </a:lnTo>
                  <a:lnTo>
                    <a:pt x="484" y="174"/>
                  </a:lnTo>
                  <a:lnTo>
                    <a:pt x="462" y="182"/>
                  </a:lnTo>
                  <a:lnTo>
                    <a:pt x="454" y="167"/>
                  </a:lnTo>
                  <a:lnTo>
                    <a:pt x="439" y="167"/>
                  </a:lnTo>
                  <a:lnTo>
                    <a:pt x="401" y="159"/>
                  </a:lnTo>
                  <a:lnTo>
                    <a:pt x="393" y="144"/>
                  </a:lnTo>
                  <a:lnTo>
                    <a:pt x="378" y="144"/>
                  </a:lnTo>
                  <a:lnTo>
                    <a:pt x="363" y="136"/>
                  </a:lnTo>
                  <a:lnTo>
                    <a:pt x="363" y="15"/>
                  </a:lnTo>
                  <a:lnTo>
                    <a:pt x="212" y="0"/>
                  </a:lnTo>
                  <a:lnTo>
                    <a:pt x="189" y="288"/>
                  </a:lnTo>
                  <a:lnTo>
                    <a:pt x="0" y="265"/>
                  </a:lnTo>
                  <a:lnTo>
                    <a:pt x="7" y="280"/>
                  </a:lnTo>
                  <a:lnTo>
                    <a:pt x="83" y="364"/>
                  </a:lnTo>
                  <a:lnTo>
                    <a:pt x="106" y="432"/>
                  </a:lnTo>
                  <a:lnTo>
                    <a:pt x="166" y="477"/>
                  </a:lnTo>
                  <a:lnTo>
                    <a:pt x="189" y="462"/>
                  </a:lnTo>
                  <a:lnTo>
                    <a:pt x="204" y="432"/>
                  </a:lnTo>
                  <a:lnTo>
                    <a:pt x="219" y="424"/>
                  </a:lnTo>
                  <a:lnTo>
                    <a:pt x="272" y="432"/>
                  </a:lnTo>
                  <a:lnTo>
                    <a:pt x="310" y="477"/>
                  </a:lnTo>
                  <a:lnTo>
                    <a:pt x="325" y="530"/>
                  </a:lnTo>
                  <a:lnTo>
                    <a:pt x="371" y="576"/>
                  </a:lnTo>
                  <a:lnTo>
                    <a:pt x="371" y="614"/>
                  </a:lnTo>
                  <a:lnTo>
                    <a:pt x="393" y="652"/>
                  </a:lnTo>
                  <a:lnTo>
                    <a:pt x="439" y="674"/>
                  </a:lnTo>
                  <a:lnTo>
                    <a:pt x="469" y="674"/>
                  </a:lnTo>
                  <a:lnTo>
                    <a:pt x="484" y="690"/>
                  </a:lnTo>
                  <a:lnTo>
                    <a:pt x="499" y="682"/>
                  </a:lnTo>
                  <a:lnTo>
                    <a:pt x="477" y="621"/>
                  </a:lnTo>
                  <a:lnTo>
                    <a:pt x="484" y="599"/>
                  </a:lnTo>
                  <a:lnTo>
                    <a:pt x="469" y="599"/>
                  </a:lnTo>
                  <a:lnTo>
                    <a:pt x="469" y="583"/>
                  </a:lnTo>
                  <a:lnTo>
                    <a:pt x="477" y="599"/>
                  </a:lnTo>
                  <a:lnTo>
                    <a:pt x="477" y="583"/>
                  </a:lnTo>
                  <a:lnTo>
                    <a:pt x="477" y="599"/>
                  </a:lnTo>
                  <a:lnTo>
                    <a:pt x="484" y="591"/>
                  </a:lnTo>
                  <a:lnTo>
                    <a:pt x="499" y="568"/>
                  </a:lnTo>
                  <a:lnTo>
                    <a:pt x="492" y="576"/>
                  </a:lnTo>
                  <a:lnTo>
                    <a:pt x="484" y="561"/>
                  </a:lnTo>
                  <a:lnTo>
                    <a:pt x="499" y="561"/>
                  </a:lnTo>
                  <a:lnTo>
                    <a:pt x="507" y="546"/>
                  </a:lnTo>
                  <a:lnTo>
                    <a:pt x="499" y="553"/>
                  </a:lnTo>
                  <a:lnTo>
                    <a:pt x="499" y="546"/>
                  </a:lnTo>
                  <a:lnTo>
                    <a:pt x="522" y="538"/>
                  </a:lnTo>
                  <a:lnTo>
                    <a:pt x="522" y="523"/>
                  </a:lnTo>
                  <a:lnTo>
                    <a:pt x="530" y="530"/>
                  </a:lnTo>
                  <a:lnTo>
                    <a:pt x="545" y="523"/>
                  </a:lnTo>
                  <a:lnTo>
                    <a:pt x="530" y="508"/>
                  </a:lnTo>
                  <a:lnTo>
                    <a:pt x="545" y="508"/>
                  </a:lnTo>
                  <a:lnTo>
                    <a:pt x="537" y="515"/>
                  </a:lnTo>
                  <a:lnTo>
                    <a:pt x="560" y="508"/>
                  </a:lnTo>
                  <a:lnTo>
                    <a:pt x="552" y="515"/>
                  </a:lnTo>
                  <a:lnTo>
                    <a:pt x="568" y="515"/>
                  </a:lnTo>
                  <a:lnTo>
                    <a:pt x="545" y="530"/>
                  </a:lnTo>
                  <a:lnTo>
                    <a:pt x="613" y="485"/>
                  </a:lnTo>
                  <a:lnTo>
                    <a:pt x="605" y="492"/>
                  </a:lnTo>
                  <a:lnTo>
                    <a:pt x="613" y="477"/>
                  </a:lnTo>
                  <a:lnTo>
                    <a:pt x="628" y="470"/>
                  </a:lnTo>
                  <a:lnTo>
                    <a:pt x="621" y="447"/>
                  </a:lnTo>
                  <a:lnTo>
                    <a:pt x="636" y="439"/>
                  </a:lnTo>
                  <a:lnTo>
                    <a:pt x="636" y="455"/>
                  </a:lnTo>
                  <a:lnTo>
                    <a:pt x="651" y="455"/>
                  </a:lnTo>
                  <a:lnTo>
                    <a:pt x="636" y="462"/>
                  </a:lnTo>
                  <a:lnTo>
                    <a:pt x="689" y="447"/>
                  </a:lnTo>
                  <a:lnTo>
                    <a:pt x="681" y="439"/>
                  </a:lnTo>
                  <a:lnTo>
                    <a:pt x="689" y="424"/>
                  </a:lnTo>
                  <a:lnTo>
                    <a:pt x="704" y="364"/>
                  </a:lnTo>
                  <a:lnTo>
                    <a:pt x="673" y="30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4" name="Freeform 115"/>
            <p:cNvSpPr>
              <a:spLocks/>
            </p:cNvSpPr>
            <p:nvPr/>
          </p:nvSpPr>
          <p:spPr bwMode="auto">
            <a:xfrm>
              <a:off x="2339" y="2270"/>
              <a:ext cx="704" cy="690"/>
            </a:xfrm>
            <a:custGeom>
              <a:avLst/>
              <a:gdLst>
                <a:gd name="T0" fmla="*/ 673 w 704"/>
                <a:gd name="T1" fmla="*/ 204 h 690"/>
                <a:gd name="T2" fmla="*/ 605 w 704"/>
                <a:gd name="T3" fmla="*/ 174 h 690"/>
                <a:gd name="T4" fmla="*/ 552 w 704"/>
                <a:gd name="T5" fmla="*/ 197 h 690"/>
                <a:gd name="T6" fmla="*/ 530 w 704"/>
                <a:gd name="T7" fmla="*/ 182 h 690"/>
                <a:gd name="T8" fmla="*/ 507 w 704"/>
                <a:gd name="T9" fmla="*/ 189 h 690"/>
                <a:gd name="T10" fmla="*/ 492 w 704"/>
                <a:gd name="T11" fmla="*/ 182 h 690"/>
                <a:gd name="T12" fmla="*/ 462 w 704"/>
                <a:gd name="T13" fmla="*/ 182 h 690"/>
                <a:gd name="T14" fmla="*/ 439 w 704"/>
                <a:gd name="T15" fmla="*/ 167 h 690"/>
                <a:gd name="T16" fmla="*/ 393 w 704"/>
                <a:gd name="T17" fmla="*/ 144 h 690"/>
                <a:gd name="T18" fmla="*/ 363 w 704"/>
                <a:gd name="T19" fmla="*/ 136 h 690"/>
                <a:gd name="T20" fmla="*/ 212 w 704"/>
                <a:gd name="T21" fmla="*/ 0 h 690"/>
                <a:gd name="T22" fmla="*/ 0 w 704"/>
                <a:gd name="T23" fmla="*/ 265 h 690"/>
                <a:gd name="T24" fmla="*/ 83 w 704"/>
                <a:gd name="T25" fmla="*/ 364 h 690"/>
                <a:gd name="T26" fmla="*/ 166 w 704"/>
                <a:gd name="T27" fmla="*/ 477 h 690"/>
                <a:gd name="T28" fmla="*/ 204 w 704"/>
                <a:gd name="T29" fmla="*/ 432 h 690"/>
                <a:gd name="T30" fmla="*/ 272 w 704"/>
                <a:gd name="T31" fmla="*/ 432 h 690"/>
                <a:gd name="T32" fmla="*/ 325 w 704"/>
                <a:gd name="T33" fmla="*/ 530 h 690"/>
                <a:gd name="T34" fmla="*/ 371 w 704"/>
                <a:gd name="T35" fmla="*/ 614 h 690"/>
                <a:gd name="T36" fmla="*/ 439 w 704"/>
                <a:gd name="T37" fmla="*/ 674 h 690"/>
                <a:gd name="T38" fmla="*/ 484 w 704"/>
                <a:gd name="T39" fmla="*/ 690 h 690"/>
                <a:gd name="T40" fmla="*/ 477 w 704"/>
                <a:gd name="T41" fmla="*/ 621 h 690"/>
                <a:gd name="T42" fmla="*/ 469 w 704"/>
                <a:gd name="T43" fmla="*/ 599 h 690"/>
                <a:gd name="T44" fmla="*/ 477 w 704"/>
                <a:gd name="T45" fmla="*/ 599 h 690"/>
                <a:gd name="T46" fmla="*/ 477 w 704"/>
                <a:gd name="T47" fmla="*/ 599 h 690"/>
                <a:gd name="T48" fmla="*/ 499 w 704"/>
                <a:gd name="T49" fmla="*/ 568 h 690"/>
                <a:gd name="T50" fmla="*/ 484 w 704"/>
                <a:gd name="T51" fmla="*/ 561 h 690"/>
                <a:gd name="T52" fmla="*/ 507 w 704"/>
                <a:gd name="T53" fmla="*/ 546 h 690"/>
                <a:gd name="T54" fmla="*/ 499 w 704"/>
                <a:gd name="T55" fmla="*/ 546 h 690"/>
                <a:gd name="T56" fmla="*/ 522 w 704"/>
                <a:gd name="T57" fmla="*/ 523 h 690"/>
                <a:gd name="T58" fmla="*/ 545 w 704"/>
                <a:gd name="T59" fmla="*/ 523 h 690"/>
                <a:gd name="T60" fmla="*/ 545 w 704"/>
                <a:gd name="T61" fmla="*/ 508 h 690"/>
                <a:gd name="T62" fmla="*/ 560 w 704"/>
                <a:gd name="T63" fmla="*/ 508 h 690"/>
                <a:gd name="T64" fmla="*/ 568 w 704"/>
                <a:gd name="T65" fmla="*/ 515 h 690"/>
                <a:gd name="T66" fmla="*/ 613 w 704"/>
                <a:gd name="T67" fmla="*/ 485 h 690"/>
                <a:gd name="T68" fmla="*/ 613 w 704"/>
                <a:gd name="T69" fmla="*/ 477 h 690"/>
                <a:gd name="T70" fmla="*/ 621 w 704"/>
                <a:gd name="T71" fmla="*/ 447 h 690"/>
                <a:gd name="T72" fmla="*/ 636 w 704"/>
                <a:gd name="T73" fmla="*/ 455 h 690"/>
                <a:gd name="T74" fmla="*/ 636 w 704"/>
                <a:gd name="T75" fmla="*/ 462 h 690"/>
                <a:gd name="T76" fmla="*/ 681 w 704"/>
                <a:gd name="T77" fmla="*/ 439 h 690"/>
                <a:gd name="T78" fmla="*/ 704 w 704"/>
                <a:gd name="T79" fmla="*/ 364 h 690"/>
                <a:gd name="T80" fmla="*/ 673 w 704"/>
                <a:gd name="T81" fmla="*/ 31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4" h="690">
                  <a:moveTo>
                    <a:pt x="673" y="303"/>
                  </a:moveTo>
                  <a:lnTo>
                    <a:pt x="673" y="204"/>
                  </a:lnTo>
                  <a:lnTo>
                    <a:pt x="643" y="197"/>
                  </a:lnTo>
                  <a:lnTo>
                    <a:pt x="605" y="174"/>
                  </a:lnTo>
                  <a:lnTo>
                    <a:pt x="560" y="182"/>
                  </a:lnTo>
                  <a:lnTo>
                    <a:pt x="552" y="197"/>
                  </a:lnTo>
                  <a:lnTo>
                    <a:pt x="537" y="182"/>
                  </a:lnTo>
                  <a:lnTo>
                    <a:pt x="530" y="182"/>
                  </a:lnTo>
                  <a:lnTo>
                    <a:pt x="515" y="174"/>
                  </a:lnTo>
                  <a:lnTo>
                    <a:pt x="507" y="189"/>
                  </a:lnTo>
                  <a:lnTo>
                    <a:pt x="507" y="182"/>
                  </a:lnTo>
                  <a:lnTo>
                    <a:pt x="492" y="182"/>
                  </a:lnTo>
                  <a:lnTo>
                    <a:pt x="484" y="174"/>
                  </a:lnTo>
                  <a:lnTo>
                    <a:pt x="462" y="182"/>
                  </a:lnTo>
                  <a:lnTo>
                    <a:pt x="454" y="167"/>
                  </a:lnTo>
                  <a:lnTo>
                    <a:pt x="439" y="167"/>
                  </a:lnTo>
                  <a:lnTo>
                    <a:pt x="401" y="159"/>
                  </a:lnTo>
                  <a:lnTo>
                    <a:pt x="393" y="144"/>
                  </a:lnTo>
                  <a:lnTo>
                    <a:pt x="378" y="144"/>
                  </a:lnTo>
                  <a:lnTo>
                    <a:pt x="363" y="136"/>
                  </a:lnTo>
                  <a:lnTo>
                    <a:pt x="363" y="15"/>
                  </a:lnTo>
                  <a:lnTo>
                    <a:pt x="212" y="0"/>
                  </a:lnTo>
                  <a:lnTo>
                    <a:pt x="189" y="288"/>
                  </a:lnTo>
                  <a:lnTo>
                    <a:pt x="0" y="265"/>
                  </a:lnTo>
                  <a:lnTo>
                    <a:pt x="7" y="280"/>
                  </a:lnTo>
                  <a:lnTo>
                    <a:pt x="83" y="364"/>
                  </a:lnTo>
                  <a:lnTo>
                    <a:pt x="106" y="432"/>
                  </a:lnTo>
                  <a:lnTo>
                    <a:pt x="166" y="477"/>
                  </a:lnTo>
                  <a:lnTo>
                    <a:pt x="189" y="462"/>
                  </a:lnTo>
                  <a:lnTo>
                    <a:pt x="204" y="432"/>
                  </a:lnTo>
                  <a:lnTo>
                    <a:pt x="219" y="424"/>
                  </a:lnTo>
                  <a:lnTo>
                    <a:pt x="272" y="432"/>
                  </a:lnTo>
                  <a:lnTo>
                    <a:pt x="310" y="477"/>
                  </a:lnTo>
                  <a:lnTo>
                    <a:pt x="325" y="530"/>
                  </a:lnTo>
                  <a:lnTo>
                    <a:pt x="371" y="576"/>
                  </a:lnTo>
                  <a:lnTo>
                    <a:pt x="371" y="614"/>
                  </a:lnTo>
                  <a:lnTo>
                    <a:pt x="393" y="652"/>
                  </a:lnTo>
                  <a:lnTo>
                    <a:pt x="439" y="674"/>
                  </a:lnTo>
                  <a:lnTo>
                    <a:pt x="469" y="674"/>
                  </a:lnTo>
                  <a:lnTo>
                    <a:pt x="484" y="690"/>
                  </a:lnTo>
                  <a:lnTo>
                    <a:pt x="499" y="682"/>
                  </a:lnTo>
                  <a:lnTo>
                    <a:pt x="477" y="621"/>
                  </a:lnTo>
                  <a:lnTo>
                    <a:pt x="484" y="599"/>
                  </a:lnTo>
                  <a:lnTo>
                    <a:pt x="469" y="599"/>
                  </a:lnTo>
                  <a:lnTo>
                    <a:pt x="469" y="583"/>
                  </a:lnTo>
                  <a:lnTo>
                    <a:pt x="477" y="599"/>
                  </a:lnTo>
                  <a:lnTo>
                    <a:pt x="477" y="583"/>
                  </a:lnTo>
                  <a:lnTo>
                    <a:pt x="477" y="599"/>
                  </a:lnTo>
                  <a:lnTo>
                    <a:pt x="484" y="591"/>
                  </a:lnTo>
                  <a:lnTo>
                    <a:pt x="499" y="568"/>
                  </a:lnTo>
                  <a:lnTo>
                    <a:pt x="492" y="576"/>
                  </a:lnTo>
                  <a:lnTo>
                    <a:pt x="484" y="561"/>
                  </a:lnTo>
                  <a:lnTo>
                    <a:pt x="499" y="561"/>
                  </a:lnTo>
                  <a:lnTo>
                    <a:pt x="507" y="546"/>
                  </a:lnTo>
                  <a:lnTo>
                    <a:pt x="499" y="553"/>
                  </a:lnTo>
                  <a:lnTo>
                    <a:pt x="499" y="546"/>
                  </a:lnTo>
                  <a:lnTo>
                    <a:pt x="522" y="538"/>
                  </a:lnTo>
                  <a:lnTo>
                    <a:pt x="522" y="523"/>
                  </a:lnTo>
                  <a:lnTo>
                    <a:pt x="530" y="530"/>
                  </a:lnTo>
                  <a:lnTo>
                    <a:pt x="545" y="523"/>
                  </a:lnTo>
                  <a:lnTo>
                    <a:pt x="530" y="508"/>
                  </a:lnTo>
                  <a:lnTo>
                    <a:pt x="545" y="508"/>
                  </a:lnTo>
                  <a:lnTo>
                    <a:pt x="537" y="515"/>
                  </a:lnTo>
                  <a:lnTo>
                    <a:pt x="560" y="508"/>
                  </a:lnTo>
                  <a:lnTo>
                    <a:pt x="552" y="515"/>
                  </a:lnTo>
                  <a:lnTo>
                    <a:pt x="568" y="515"/>
                  </a:lnTo>
                  <a:lnTo>
                    <a:pt x="545" y="530"/>
                  </a:lnTo>
                  <a:lnTo>
                    <a:pt x="613" y="485"/>
                  </a:lnTo>
                  <a:lnTo>
                    <a:pt x="605" y="492"/>
                  </a:lnTo>
                  <a:lnTo>
                    <a:pt x="613" y="477"/>
                  </a:lnTo>
                  <a:lnTo>
                    <a:pt x="628" y="470"/>
                  </a:lnTo>
                  <a:lnTo>
                    <a:pt x="621" y="447"/>
                  </a:lnTo>
                  <a:lnTo>
                    <a:pt x="636" y="439"/>
                  </a:lnTo>
                  <a:lnTo>
                    <a:pt x="636" y="455"/>
                  </a:lnTo>
                  <a:lnTo>
                    <a:pt x="651" y="455"/>
                  </a:lnTo>
                  <a:lnTo>
                    <a:pt x="636" y="462"/>
                  </a:lnTo>
                  <a:lnTo>
                    <a:pt x="689" y="447"/>
                  </a:lnTo>
                  <a:lnTo>
                    <a:pt x="681" y="439"/>
                  </a:lnTo>
                  <a:lnTo>
                    <a:pt x="689" y="424"/>
                  </a:lnTo>
                  <a:lnTo>
                    <a:pt x="704" y="364"/>
                  </a:lnTo>
                  <a:lnTo>
                    <a:pt x="673" y="303"/>
                  </a:lnTo>
                  <a:lnTo>
                    <a:pt x="673" y="31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5" name="Freeform 116"/>
            <p:cNvSpPr>
              <a:spLocks/>
            </p:cNvSpPr>
            <p:nvPr/>
          </p:nvSpPr>
          <p:spPr bwMode="auto">
            <a:xfrm>
              <a:off x="2831" y="2816"/>
              <a:ext cx="30" cy="53"/>
            </a:xfrm>
            <a:custGeom>
              <a:avLst/>
              <a:gdLst>
                <a:gd name="T0" fmla="*/ 30 w 30"/>
                <a:gd name="T1" fmla="*/ 0 h 53"/>
                <a:gd name="T2" fmla="*/ 0 w 30"/>
                <a:gd name="T3" fmla="*/ 53 h 53"/>
                <a:gd name="T4" fmla="*/ 7 w 30"/>
                <a:gd name="T5" fmla="*/ 30 h 53"/>
                <a:gd name="T6" fmla="*/ 30 w 30"/>
                <a:gd name="T7" fmla="*/ 0 h 53"/>
              </a:gdLst>
              <a:ahLst/>
              <a:cxnLst>
                <a:cxn ang="0">
                  <a:pos x="T0" y="T1"/>
                </a:cxn>
                <a:cxn ang="0">
                  <a:pos x="T2" y="T3"/>
                </a:cxn>
                <a:cxn ang="0">
                  <a:pos x="T4" y="T5"/>
                </a:cxn>
                <a:cxn ang="0">
                  <a:pos x="T6" y="T7"/>
                </a:cxn>
              </a:cxnLst>
              <a:rect l="0" t="0" r="r" b="b"/>
              <a:pathLst>
                <a:path w="30" h="53">
                  <a:moveTo>
                    <a:pt x="30" y="0"/>
                  </a:moveTo>
                  <a:lnTo>
                    <a:pt x="0" y="53"/>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6" name="Freeform 117"/>
            <p:cNvSpPr>
              <a:spLocks/>
            </p:cNvSpPr>
            <p:nvPr/>
          </p:nvSpPr>
          <p:spPr bwMode="auto">
            <a:xfrm>
              <a:off x="2831" y="2816"/>
              <a:ext cx="30" cy="53"/>
            </a:xfrm>
            <a:custGeom>
              <a:avLst/>
              <a:gdLst>
                <a:gd name="T0" fmla="*/ 30 w 30"/>
                <a:gd name="T1" fmla="*/ 0 h 53"/>
                <a:gd name="T2" fmla="*/ 0 w 30"/>
                <a:gd name="T3" fmla="*/ 53 h 53"/>
                <a:gd name="T4" fmla="*/ 7 w 30"/>
                <a:gd name="T5" fmla="*/ 30 h 53"/>
                <a:gd name="T6" fmla="*/ 30 w 30"/>
                <a:gd name="T7" fmla="*/ 0 h 53"/>
                <a:gd name="T8" fmla="*/ 30 w 30"/>
                <a:gd name="T9" fmla="*/ 7 h 53"/>
              </a:gdLst>
              <a:ahLst/>
              <a:cxnLst>
                <a:cxn ang="0">
                  <a:pos x="T0" y="T1"/>
                </a:cxn>
                <a:cxn ang="0">
                  <a:pos x="T2" y="T3"/>
                </a:cxn>
                <a:cxn ang="0">
                  <a:pos x="T4" y="T5"/>
                </a:cxn>
                <a:cxn ang="0">
                  <a:pos x="T6" y="T7"/>
                </a:cxn>
                <a:cxn ang="0">
                  <a:pos x="T8" y="T9"/>
                </a:cxn>
              </a:cxnLst>
              <a:rect l="0" t="0" r="r" b="b"/>
              <a:pathLst>
                <a:path w="30" h="53">
                  <a:moveTo>
                    <a:pt x="30" y="0"/>
                  </a:moveTo>
                  <a:lnTo>
                    <a:pt x="0" y="53"/>
                  </a:lnTo>
                  <a:lnTo>
                    <a:pt x="7" y="30"/>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7" name="Freeform 118"/>
            <p:cNvSpPr>
              <a:spLocks/>
            </p:cNvSpPr>
            <p:nvPr/>
          </p:nvSpPr>
          <p:spPr bwMode="auto">
            <a:xfrm>
              <a:off x="2006" y="1861"/>
              <a:ext cx="288" cy="348"/>
            </a:xfrm>
            <a:custGeom>
              <a:avLst/>
              <a:gdLst>
                <a:gd name="T0" fmla="*/ 288 w 288"/>
                <a:gd name="T1" fmla="*/ 98 h 348"/>
                <a:gd name="T2" fmla="*/ 189 w 288"/>
                <a:gd name="T3" fmla="*/ 83 h 348"/>
                <a:gd name="T4" fmla="*/ 197 w 288"/>
                <a:gd name="T5" fmla="*/ 22 h 348"/>
                <a:gd name="T6" fmla="*/ 60 w 288"/>
                <a:gd name="T7" fmla="*/ 0 h 348"/>
                <a:gd name="T8" fmla="*/ 0 w 288"/>
                <a:gd name="T9" fmla="*/ 310 h 348"/>
                <a:gd name="T10" fmla="*/ 250 w 288"/>
                <a:gd name="T11" fmla="*/ 348 h 348"/>
                <a:gd name="T12" fmla="*/ 288 w 288"/>
                <a:gd name="T13" fmla="*/ 98 h 348"/>
              </a:gdLst>
              <a:ahLst/>
              <a:cxnLst>
                <a:cxn ang="0">
                  <a:pos x="T0" y="T1"/>
                </a:cxn>
                <a:cxn ang="0">
                  <a:pos x="T2" y="T3"/>
                </a:cxn>
                <a:cxn ang="0">
                  <a:pos x="T4" y="T5"/>
                </a:cxn>
                <a:cxn ang="0">
                  <a:pos x="T6" y="T7"/>
                </a:cxn>
                <a:cxn ang="0">
                  <a:pos x="T8" y="T9"/>
                </a:cxn>
                <a:cxn ang="0">
                  <a:pos x="T10" y="T11"/>
                </a:cxn>
                <a:cxn ang="0">
                  <a:pos x="T12" y="T13"/>
                </a:cxn>
              </a:cxnLst>
              <a:rect l="0" t="0" r="r" b="b"/>
              <a:pathLst>
                <a:path w="288" h="348">
                  <a:moveTo>
                    <a:pt x="288" y="98"/>
                  </a:moveTo>
                  <a:lnTo>
                    <a:pt x="189" y="83"/>
                  </a:lnTo>
                  <a:lnTo>
                    <a:pt x="197" y="22"/>
                  </a:lnTo>
                  <a:lnTo>
                    <a:pt x="60" y="0"/>
                  </a:lnTo>
                  <a:lnTo>
                    <a:pt x="0" y="310"/>
                  </a:lnTo>
                  <a:lnTo>
                    <a:pt x="250" y="348"/>
                  </a:lnTo>
                  <a:lnTo>
                    <a:pt x="288" y="9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8" name="Freeform 119"/>
            <p:cNvSpPr>
              <a:spLocks/>
            </p:cNvSpPr>
            <p:nvPr/>
          </p:nvSpPr>
          <p:spPr bwMode="auto">
            <a:xfrm>
              <a:off x="2006" y="1861"/>
              <a:ext cx="288" cy="348"/>
            </a:xfrm>
            <a:custGeom>
              <a:avLst/>
              <a:gdLst>
                <a:gd name="T0" fmla="*/ 288 w 288"/>
                <a:gd name="T1" fmla="*/ 98 h 348"/>
                <a:gd name="T2" fmla="*/ 189 w 288"/>
                <a:gd name="T3" fmla="*/ 83 h 348"/>
                <a:gd name="T4" fmla="*/ 197 w 288"/>
                <a:gd name="T5" fmla="*/ 22 h 348"/>
                <a:gd name="T6" fmla="*/ 60 w 288"/>
                <a:gd name="T7" fmla="*/ 0 h 348"/>
                <a:gd name="T8" fmla="*/ 0 w 288"/>
                <a:gd name="T9" fmla="*/ 310 h 348"/>
                <a:gd name="T10" fmla="*/ 250 w 288"/>
                <a:gd name="T11" fmla="*/ 348 h 348"/>
                <a:gd name="T12" fmla="*/ 288 w 288"/>
                <a:gd name="T13" fmla="*/ 98 h 348"/>
                <a:gd name="T14" fmla="*/ 288 w 288"/>
                <a:gd name="T15" fmla="*/ 106 h 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48">
                  <a:moveTo>
                    <a:pt x="288" y="98"/>
                  </a:moveTo>
                  <a:lnTo>
                    <a:pt x="189" y="83"/>
                  </a:lnTo>
                  <a:lnTo>
                    <a:pt x="197" y="22"/>
                  </a:lnTo>
                  <a:lnTo>
                    <a:pt x="60" y="0"/>
                  </a:lnTo>
                  <a:lnTo>
                    <a:pt x="0" y="310"/>
                  </a:lnTo>
                  <a:lnTo>
                    <a:pt x="250" y="348"/>
                  </a:lnTo>
                  <a:lnTo>
                    <a:pt x="288" y="98"/>
                  </a:lnTo>
                  <a:lnTo>
                    <a:pt x="288"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39" name="Freeform 120"/>
            <p:cNvSpPr>
              <a:spLocks/>
            </p:cNvSpPr>
            <p:nvPr/>
          </p:nvSpPr>
          <p:spPr bwMode="auto">
            <a:xfrm>
              <a:off x="3921" y="1611"/>
              <a:ext cx="75" cy="159"/>
            </a:xfrm>
            <a:custGeom>
              <a:avLst/>
              <a:gdLst>
                <a:gd name="T0" fmla="*/ 75 w 75"/>
                <a:gd name="T1" fmla="*/ 30 h 159"/>
                <a:gd name="T2" fmla="*/ 60 w 75"/>
                <a:gd name="T3" fmla="*/ 45 h 159"/>
                <a:gd name="T4" fmla="*/ 53 w 75"/>
                <a:gd name="T5" fmla="*/ 98 h 159"/>
                <a:gd name="T6" fmla="*/ 68 w 75"/>
                <a:gd name="T7" fmla="*/ 151 h 159"/>
                <a:gd name="T8" fmla="*/ 30 w 75"/>
                <a:gd name="T9" fmla="*/ 159 h 159"/>
                <a:gd name="T10" fmla="*/ 7 w 75"/>
                <a:gd name="T11" fmla="*/ 98 h 159"/>
                <a:gd name="T12" fmla="*/ 0 w 75"/>
                <a:gd name="T13" fmla="*/ 45 h 159"/>
                <a:gd name="T14" fmla="*/ 0 w 75"/>
                <a:gd name="T15" fmla="*/ 15 h 159"/>
                <a:gd name="T16" fmla="*/ 75 w 75"/>
                <a:gd name="T17" fmla="*/ 0 h 159"/>
                <a:gd name="T18" fmla="*/ 75 w 75"/>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59">
                  <a:moveTo>
                    <a:pt x="75" y="30"/>
                  </a:moveTo>
                  <a:lnTo>
                    <a:pt x="60" y="45"/>
                  </a:lnTo>
                  <a:lnTo>
                    <a:pt x="53" y="98"/>
                  </a:lnTo>
                  <a:lnTo>
                    <a:pt x="68" y="151"/>
                  </a:lnTo>
                  <a:lnTo>
                    <a:pt x="30" y="159"/>
                  </a:lnTo>
                  <a:lnTo>
                    <a:pt x="7" y="98"/>
                  </a:lnTo>
                  <a:lnTo>
                    <a:pt x="0" y="45"/>
                  </a:lnTo>
                  <a:lnTo>
                    <a:pt x="0" y="15"/>
                  </a:lnTo>
                  <a:lnTo>
                    <a:pt x="75" y="0"/>
                  </a:lnTo>
                  <a:lnTo>
                    <a:pt x="75"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36" name="Freeform 121"/>
            <p:cNvSpPr>
              <a:spLocks/>
            </p:cNvSpPr>
            <p:nvPr/>
          </p:nvSpPr>
          <p:spPr bwMode="auto">
            <a:xfrm>
              <a:off x="3921" y="1611"/>
              <a:ext cx="75" cy="159"/>
            </a:xfrm>
            <a:custGeom>
              <a:avLst/>
              <a:gdLst>
                <a:gd name="T0" fmla="*/ 75 w 75"/>
                <a:gd name="T1" fmla="*/ 30 h 159"/>
                <a:gd name="T2" fmla="*/ 60 w 75"/>
                <a:gd name="T3" fmla="*/ 45 h 159"/>
                <a:gd name="T4" fmla="*/ 53 w 75"/>
                <a:gd name="T5" fmla="*/ 98 h 159"/>
                <a:gd name="T6" fmla="*/ 68 w 75"/>
                <a:gd name="T7" fmla="*/ 151 h 159"/>
                <a:gd name="T8" fmla="*/ 30 w 75"/>
                <a:gd name="T9" fmla="*/ 159 h 159"/>
                <a:gd name="T10" fmla="*/ 7 w 75"/>
                <a:gd name="T11" fmla="*/ 98 h 159"/>
                <a:gd name="T12" fmla="*/ 0 w 75"/>
                <a:gd name="T13" fmla="*/ 45 h 159"/>
                <a:gd name="T14" fmla="*/ 0 w 75"/>
                <a:gd name="T15" fmla="*/ 15 h 159"/>
                <a:gd name="T16" fmla="*/ 75 w 75"/>
                <a:gd name="T17" fmla="*/ 0 h 159"/>
                <a:gd name="T18" fmla="*/ 75 w 75"/>
                <a:gd name="T19" fmla="*/ 30 h 159"/>
                <a:gd name="T20" fmla="*/ 75 w 75"/>
                <a:gd name="T21" fmla="*/ 3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59">
                  <a:moveTo>
                    <a:pt x="75" y="30"/>
                  </a:moveTo>
                  <a:lnTo>
                    <a:pt x="60" y="45"/>
                  </a:lnTo>
                  <a:lnTo>
                    <a:pt x="53" y="98"/>
                  </a:lnTo>
                  <a:lnTo>
                    <a:pt x="68" y="151"/>
                  </a:lnTo>
                  <a:lnTo>
                    <a:pt x="30" y="159"/>
                  </a:lnTo>
                  <a:lnTo>
                    <a:pt x="7" y="98"/>
                  </a:lnTo>
                  <a:lnTo>
                    <a:pt x="0" y="45"/>
                  </a:lnTo>
                  <a:lnTo>
                    <a:pt x="0" y="15"/>
                  </a:lnTo>
                  <a:lnTo>
                    <a:pt x="75" y="0"/>
                  </a:lnTo>
                  <a:lnTo>
                    <a:pt x="75" y="30"/>
                  </a:lnTo>
                  <a:lnTo>
                    <a:pt x="75"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37" name="Freeform 122"/>
            <p:cNvSpPr>
              <a:spLocks/>
            </p:cNvSpPr>
            <p:nvPr/>
          </p:nvSpPr>
          <p:spPr bwMode="auto">
            <a:xfrm>
              <a:off x="3527" y="2020"/>
              <a:ext cx="386" cy="220"/>
            </a:xfrm>
            <a:custGeom>
              <a:avLst/>
              <a:gdLst>
                <a:gd name="T0" fmla="*/ 371 w 386"/>
                <a:gd name="T1" fmla="*/ 136 h 220"/>
                <a:gd name="T2" fmla="*/ 356 w 386"/>
                <a:gd name="T3" fmla="*/ 136 h 220"/>
                <a:gd name="T4" fmla="*/ 356 w 386"/>
                <a:gd name="T5" fmla="*/ 144 h 220"/>
                <a:gd name="T6" fmla="*/ 348 w 386"/>
                <a:gd name="T7" fmla="*/ 151 h 220"/>
                <a:gd name="T8" fmla="*/ 348 w 386"/>
                <a:gd name="T9" fmla="*/ 136 h 220"/>
                <a:gd name="T10" fmla="*/ 326 w 386"/>
                <a:gd name="T11" fmla="*/ 129 h 220"/>
                <a:gd name="T12" fmla="*/ 326 w 386"/>
                <a:gd name="T13" fmla="*/ 121 h 220"/>
                <a:gd name="T14" fmla="*/ 356 w 386"/>
                <a:gd name="T15" fmla="*/ 144 h 220"/>
                <a:gd name="T16" fmla="*/ 363 w 386"/>
                <a:gd name="T17" fmla="*/ 129 h 220"/>
                <a:gd name="T18" fmla="*/ 348 w 386"/>
                <a:gd name="T19" fmla="*/ 121 h 220"/>
                <a:gd name="T20" fmla="*/ 356 w 386"/>
                <a:gd name="T21" fmla="*/ 121 h 220"/>
                <a:gd name="T22" fmla="*/ 348 w 386"/>
                <a:gd name="T23" fmla="*/ 106 h 220"/>
                <a:gd name="T24" fmla="*/ 356 w 386"/>
                <a:gd name="T25" fmla="*/ 113 h 220"/>
                <a:gd name="T26" fmla="*/ 356 w 386"/>
                <a:gd name="T27" fmla="*/ 106 h 220"/>
                <a:gd name="T28" fmla="*/ 341 w 386"/>
                <a:gd name="T29" fmla="*/ 106 h 220"/>
                <a:gd name="T30" fmla="*/ 348 w 386"/>
                <a:gd name="T31" fmla="*/ 98 h 220"/>
                <a:gd name="T32" fmla="*/ 341 w 386"/>
                <a:gd name="T33" fmla="*/ 98 h 220"/>
                <a:gd name="T34" fmla="*/ 318 w 386"/>
                <a:gd name="T35" fmla="*/ 76 h 220"/>
                <a:gd name="T36" fmla="*/ 348 w 386"/>
                <a:gd name="T37" fmla="*/ 98 h 220"/>
                <a:gd name="T38" fmla="*/ 348 w 386"/>
                <a:gd name="T39" fmla="*/ 76 h 220"/>
                <a:gd name="T40" fmla="*/ 333 w 386"/>
                <a:gd name="T41" fmla="*/ 76 h 220"/>
                <a:gd name="T42" fmla="*/ 333 w 386"/>
                <a:gd name="T43" fmla="*/ 68 h 220"/>
                <a:gd name="T44" fmla="*/ 310 w 386"/>
                <a:gd name="T45" fmla="*/ 68 h 220"/>
                <a:gd name="T46" fmla="*/ 288 w 386"/>
                <a:gd name="T47" fmla="*/ 60 h 220"/>
                <a:gd name="T48" fmla="*/ 295 w 386"/>
                <a:gd name="T49" fmla="*/ 38 h 220"/>
                <a:gd name="T50" fmla="*/ 295 w 386"/>
                <a:gd name="T51" fmla="*/ 22 h 220"/>
                <a:gd name="T52" fmla="*/ 265 w 386"/>
                <a:gd name="T53" fmla="*/ 7 h 220"/>
                <a:gd name="T54" fmla="*/ 257 w 386"/>
                <a:gd name="T55" fmla="*/ 15 h 220"/>
                <a:gd name="T56" fmla="*/ 227 w 386"/>
                <a:gd name="T57" fmla="*/ 0 h 220"/>
                <a:gd name="T58" fmla="*/ 235 w 386"/>
                <a:gd name="T59" fmla="*/ 22 h 220"/>
                <a:gd name="T60" fmla="*/ 212 w 386"/>
                <a:gd name="T61" fmla="*/ 53 h 220"/>
                <a:gd name="T62" fmla="*/ 204 w 386"/>
                <a:gd name="T63" fmla="*/ 45 h 220"/>
                <a:gd name="T64" fmla="*/ 197 w 386"/>
                <a:gd name="T65" fmla="*/ 76 h 220"/>
                <a:gd name="T66" fmla="*/ 174 w 386"/>
                <a:gd name="T67" fmla="*/ 68 h 220"/>
                <a:gd name="T68" fmla="*/ 152 w 386"/>
                <a:gd name="T69" fmla="*/ 144 h 220"/>
                <a:gd name="T70" fmla="*/ 91 w 386"/>
                <a:gd name="T71" fmla="*/ 166 h 220"/>
                <a:gd name="T72" fmla="*/ 76 w 386"/>
                <a:gd name="T73" fmla="*/ 151 h 220"/>
                <a:gd name="T74" fmla="*/ 23 w 386"/>
                <a:gd name="T75" fmla="*/ 204 h 220"/>
                <a:gd name="T76" fmla="*/ 0 w 386"/>
                <a:gd name="T77" fmla="*/ 220 h 220"/>
                <a:gd name="T78" fmla="*/ 99 w 386"/>
                <a:gd name="T79" fmla="*/ 204 h 220"/>
                <a:gd name="T80" fmla="*/ 371 w 386"/>
                <a:gd name="T81" fmla="*/ 159 h 220"/>
                <a:gd name="T82" fmla="*/ 379 w 386"/>
                <a:gd name="T83" fmla="*/ 159 h 220"/>
                <a:gd name="T84" fmla="*/ 379 w 386"/>
                <a:gd name="T85" fmla="*/ 151 h 220"/>
                <a:gd name="T86" fmla="*/ 379 w 386"/>
                <a:gd name="T87" fmla="*/ 159 h 220"/>
                <a:gd name="T88" fmla="*/ 379 w 386"/>
                <a:gd name="T89" fmla="*/ 151 h 220"/>
                <a:gd name="T90" fmla="*/ 386 w 386"/>
                <a:gd name="T91" fmla="*/ 159 h 220"/>
                <a:gd name="T92" fmla="*/ 371 w 386"/>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6" h="220">
                  <a:moveTo>
                    <a:pt x="371" y="136"/>
                  </a:moveTo>
                  <a:lnTo>
                    <a:pt x="356" y="136"/>
                  </a:lnTo>
                  <a:lnTo>
                    <a:pt x="356" y="144"/>
                  </a:lnTo>
                  <a:lnTo>
                    <a:pt x="348" y="151"/>
                  </a:lnTo>
                  <a:lnTo>
                    <a:pt x="348" y="136"/>
                  </a:lnTo>
                  <a:lnTo>
                    <a:pt x="326" y="129"/>
                  </a:lnTo>
                  <a:lnTo>
                    <a:pt x="326" y="121"/>
                  </a:lnTo>
                  <a:lnTo>
                    <a:pt x="356" y="144"/>
                  </a:lnTo>
                  <a:lnTo>
                    <a:pt x="363" y="129"/>
                  </a:lnTo>
                  <a:lnTo>
                    <a:pt x="348" y="121"/>
                  </a:lnTo>
                  <a:lnTo>
                    <a:pt x="356" y="121"/>
                  </a:lnTo>
                  <a:lnTo>
                    <a:pt x="348" y="106"/>
                  </a:lnTo>
                  <a:lnTo>
                    <a:pt x="356" y="113"/>
                  </a:lnTo>
                  <a:lnTo>
                    <a:pt x="356" y="106"/>
                  </a:lnTo>
                  <a:lnTo>
                    <a:pt x="341" y="106"/>
                  </a:lnTo>
                  <a:lnTo>
                    <a:pt x="348" y="98"/>
                  </a:lnTo>
                  <a:lnTo>
                    <a:pt x="341" y="98"/>
                  </a:lnTo>
                  <a:lnTo>
                    <a:pt x="318" y="76"/>
                  </a:lnTo>
                  <a:lnTo>
                    <a:pt x="348" y="98"/>
                  </a:lnTo>
                  <a:lnTo>
                    <a:pt x="348" y="76"/>
                  </a:lnTo>
                  <a:lnTo>
                    <a:pt x="333" y="76"/>
                  </a:lnTo>
                  <a:lnTo>
                    <a:pt x="333" y="68"/>
                  </a:lnTo>
                  <a:lnTo>
                    <a:pt x="310" y="68"/>
                  </a:lnTo>
                  <a:lnTo>
                    <a:pt x="288" y="60"/>
                  </a:lnTo>
                  <a:lnTo>
                    <a:pt x="295" y="38"/>
                  </a:lnTo>
                  <a:lnTo>
                    <a:pt x="295" y="22"/>
                  </a:lnTo>
                  <a:lnTo>
                    <a:pt x="265" y="7"/>
                  </a:lnTo>
                  <a:lnTo>
                    <a:pt x="257" y="15"/>
                  </a:lnTo>
                  <a:lnTo>
                    <a:pt x="227" y="0"/>
                  </a:lnTo>
                  <a:lnTo>
                    <a:pt x="235" y="22"/>
                  </a:lnTo>
                  <a:lnTo>
                    <a:pt x="212" y="53"/>
                  </a:lnTo>
                  <a:lnTo>
                    <a:pt x="204" y="45"/>
                  </a:lnTo>
                  <a:lnTo>
                    <a:pt x="197" y="76"/>
                  </a:lnTo>
                  <a:lnTo>
                    <a:pt x="174" y="68"/>
                  </a:lnTo>
                  <a:lnTo>
                    <a:pt x="152" y="144"/>
                  </a:lnTo>
                  <a:lnTo>
                    <a:pt x="91" y="166"/>
                  </a:lnTo>
                  <a:lnTo>
                    <a:pt x="76" y="151"/>
                  </a:lnTo>
                  <a:lnTo>
                    <a:pt x="23" y="204"/>
                  </a:lnTo>
                  <a:lnTo>
                    <a:pt x="0" y="220"/>
                  </a:lnTo>
                  <a:lnTo>
                    <a:pt x="99" y="204"/>
                  </a:lnTo>
                  <a:lnTo>
                    <a:pt x="371" y="159"/>
                  </a:lnTo>
                  <a:lnTo>
                    <a:pt x="379" y="159"/>
                  </a:lnTo>
                  <a:lnTo>
                    <a:pt x="379" y="151"/>
                  </a:lnTo>
                  <a:lnTo>
                    <a:pt x="379" y="159"/>
                  </a:lnTo>
                  <a:lnTo>
                    <a:pt x="379" y="151"/>
                  </a:lnTo>
                  <a:lnTo>
                    <a:pt x="386" y="159"/>
                  </a:lnTo>
                  <a:lnTo>
                    <a:pt x="371"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38" name="Freeform 123"/>
            <p:cNvSpPr>
              <a:spLocks/>
            </p:cNvSpPr>
            <p:nvPr/>
          </p:nvSpPr>
          <p:spPr bwMode="auto">
            <a:xfrm>
              <a:off x="3527" y="2020"/>
              <a:ext cx="386" cy="220"/>
            </a:xfrm>
            <a:custGeom>
              <a:avLst/>
              <a:gdLst>
                <a:gd name="T0" fmla="*/ 371 w 386"/>
                <a:gd name="T1" fmla="*/ 136 h 220"/>
                <a:gd name="T2" fmla="*/ 356 w 386"/>
                <a:gd name="T3" fmla="*/ 136 h 220"/>
                <a:gd name="T4" fmla="*/ 356 w 386"/>
                <a:gd name="T5" fmla="*/ 144 h 220"/>
                <a:gd name="T6" fmla="*/ 348 w 386"/>
                <a:gd name="T7" fmla="*/ 151 h 220"/>
                <a:gd name="T8" fmla="*/ 348 w 386"/>
                <a:gd name="T9" fmla="*/ 136 h 220"/>
                <a:gd name="T10" fmla="*/ 326 w 386"/>
                <a:gd name="T11" fmla="*/ 129 h 220"/>
                <a:gd name="T12" fmla="*/ 326 w 386"/>
                <a:gd name="T13" fmla="*/ 121 h 220"/>
                <a:gd name="T14" fmla="*/ 356 w 386"/>
                <a:gd name="T15" fmla="*/ 144 h 220"/>
                <a:gd name="T16" fmla="*/ 363 w 386"/>
                <a:gd name="T17" fmla="*/ 129 h 220"/>
                <a:gd name="T18" fmla="*/ 348 w 386"/>
                <a:gd name="T19" fmla="*/ 121 h 220"/>
                <a:gd name="T20" fmla="*/ 356 w 386"/>
                <a:gd name="T21" fmla="*/ 121 h 220"/>
                <a:gd name="T22" fmla="*/ 348 w 386"/>
                <a:gd name="T23" fmla="*/ 106 h 220"/>
                <a:gd name="T24" fmla="*/ 356 w 386"/>
                <a:gd name="T25" fmla="*/ 113 h 220"/>
                <a:gd name="T26" fmla="*/ 356 w 386"/>
                <a:gd name="T27" fmla="*/ 106 h 220"/>
                <a:gd name="T28" fmla="*/ 341 w 386"/>
                <a:gd name="T29" fmla="*/ 106 h 220"/>
                <a:gd name="T30" fmla="*/ 348 w 386"/>
                <a:gd name="T31" fmla="*/ 98 h 220"/>
                <a:gd name="T32" fmla="*/ 341 w 386"/>
                <a:gd name="T33" fmla="*/ 98 h 220"/>
                <a:gd name="T34" fmla="*/ 318 w 386"/>
                <a:gd name="T35" fmla="*/ 76 h 220"/>
                <a:gd name="T36" fmla="*/ 348 w 386"/>
                <a:gd name="T37" fmla="*/ 98 h 220"/>
                <a:gd name="T38" fmla="*/ 348 w 386"/>
                <a:gd name="T39" fmla="*/ 76 h 220"/>
                <a:gd name="T40" fmla="*/ 333 w 386"/>
                <a:gd name="T41" fmla="*/ 76 h 220"/>
                <a:gd name="T42" fmla="*/ 333 w 386"/>
                <a:gd name="T43" fmla="*/ 68 h 220"/>
                <a:gd name="T44" fmla="*/ 310 w 386"/>
                <a:gd name="T45" fmla="*/ 68 h 220"/>
                <a:gd name="T46" fmla="*/ 288 w 386"/>
                <a:gd name="T47" fmla="*/ 60 h 220"/>
                <a:gd name="T48" fmla="*/ 295 w 386"/>
                <a:gd name="T49" fmla="*/ 38 h 220"/>
                <a:gd name="T50" fmla="*/ 295 w 386"/>
                <a:gd name="T51" fmla="*/ 22 h 220"/>
                <a:gd name="T52" fmla="*/ 265 w 386"/>
                <a:gd name="T53" fmla="*/ 7 h 220"/>
                <a:gd name="T54" fmla="*/ 257 w 386"/>
                <a:gd name="T55" fmla="*/ 15 h 220"/>
                <a:gd name="T56" fmla="*/ 227 w 386"/>
                <a:gd name="T57" fmla="*/ 0 h 220"/>
                <a:gd name="T58" fmla="*/ 235 w 386"/>
                <a:gd name="T59" fmla="*/ 22 h 220"/>
                <a:gd name="T60" fmla="*/ 212 w 386"/>
                <a:gd name="T61" fmla="*/ 53 h 220"/>
                <a:gd name="T62" fmla="*/ 204 w 386"/>
                <a:gd name="T63" fmla="*/ 45 h 220"/>
                <a:gd name="T64" fmla="*/ 197 w 386"/>
                <a:gd name="T65" fmla="*/ 76 h 220"/>
                <a:gd name="T66" fmla="*/ 174 w 386"/>
                <a:gd name="T67" fmla="*/ 68 h 220"/>
                <a:gd name="T68" fmla="*/ 152 w 386"/>
                <a:gd name="T69" fmla="*/ 144 h 220"/>
                <a:gd name="T70" fmla="*/ 91 w 386"/>
                <a:gd name="T71" fmla="*/ 166 h 220"/>
                <a:gd name="T72" fmla="*/ 76 w 386"/>
                <a:gd name="T73" fmla="*/ 151 h 220"/>
                <a:gd name="T74" fmla="*/ 23 w 386"/>
                <a:gd name="T75" fmla="*/ 204 h 220"/>
                <a:gd name="T76" fmla="*/ 0 w 386"/>
                <a:gd name="T77" fmla="*/ 220 h 220"/>
                <a:gd name="T78" fmla="*/ 99 w 386"/>
                <a:gd name="T79" fmla="*/ 204 h 220"/>
                <a:gd name="T80" fmla="*/ 371 w 386"/>
                <a:gd name="T81" fmla="*/ 159 h 220"/>
                <a:gd name="T82" fmla="*/ 379 w 386"/>
                <a:gd name="T83" fmla="*/ 159 h 220"/>
                <a:gd name="T84" fmla="*/ 379 w 386"/>
                <a:gd name="T85" fmla="*/ 151 h 220"/>
                <a:gd name="T86" fmla="*/ 379 w 386"/>
                <a:gd name="T87" fmla="*/ 159 h 220"/>
                <a:gd name="T88" fmla="*/ 379 w 386"/>
                <a:gd name="T89" fmla="*/ 151 h 220"/>
                <a:gd name="T90" fmla="*/ 386 w 386"/>
                <a:gd name="T91" fmla="*/ 159 h 220"/>
                <a:gd name="T92" fmla="*/ 371 w 386"/>
                <a:gd name="T93" fmla="*/ 136 h 220"/>
                <a:gd name="T94" fmla="*/ 371 w 386"/>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6" h="220">
                  <a:moveTo>
                    <a:pt x="371" y="136"/>
                  </a:moveTo>
                  <a:lnTo>
                    <a:pt x="356" y="136"/>
                  </a:lnTo>
                  <a:lnTo>
                    <a:pt x="356" y="144"/>
                  </a:lnTo>
                  <a:lnTo>
                    <a:pt x="348" y="151"/>
                  </a:lnTo>
                  <a:lnTo>
                    <a:pt x="348" y="136"/>
                  </a:lnTo>
                  <a:lnTo>
                    <a:pt x="326" y="129"/>
                  </a:lnTo>
                  <a:lnTo>
                    <a:pt x="326" y="121"/>
                  </a:lnTo>
                  <a:lnTo>
                    <a:pt x="356" y="144"/>
                  </a:lnTo>
                  <a:lnTo>
                    <a:pt x="363" y="129"/>
                  </a:lnTo>
                  <a:lnTo>
                    <a:pt x="348" y="121"/>
                  </a:lnTo>
                  <a:lnTo>
                    <a:pt x="356" y="121"/>
                  </a:lnTo>
                  <a:lnTo>
                    <a:pt x="348" y="106"/>
                  </a:lnTo>
                  <a:lnTo>
                    <a:pt x="356" y="113"/>
                  </a:lnTo>
                  <a:lnTo>
                    <a:pt x="356" y="106"/>
                  </a:lnTo>
                  <a:lnTo>
                    <a:pt x="341" y="106"/>
                  </a:lnTo>
                  <a:lnTo>
                    <a:pt x="348" y="98"/>
                  </a:lnTo>
                  <a:lnTo>
                    <a:pt x="341" y="98"/>
                  </a:lnTo>
                  <a:lnTo>
                    <a:pt x="318" y="76"/>
                  </a:lnTo>
                  <a:lnTo>
                    <a:pt x="348" y="98"/>
                  </a:lnTo>
                  <a:lnTo>
                    <a:pt x="348" y="76"/>
                  </a:lnTo>
                  <a:lnTo>
                    <a:pt x="333" y="76"/>
                  </a:lnTo>
                  <a:lnTo>
                    <a:pt x="333" y="68"/>
                  </a:lnTo>
                  <a:lnTo>
                    <a:pt x="310" y="68"/>
                  </a:lnTo>
                  <a:lnTo>
                    <a:pt x="288" y="60"/>
                  </a:lnTo>
                  <a:lnTo>
                    <a:pt x="295" y="38"/>
                  </a:lnTo>
                  <a:lnTo>
                    <a:pt x="295" y="22"/>
                  </a:lnTo>
                  <a:lnTo>
                    <a:pt x="265" y="7"/>
                  </a:lnTo>
                  <a:lnTo>
                    <a:pt x="257" y="15"/>
                  </a:lnTo>
                  <a:lnTo>
                    <a:pt x="227" y="0"/>
                  </a:lnTo>
                  <a:lnTo>
                    <a:pt x="235" y="22"/>
                  </a:lnTo>
                  <a:lnTo>
                    <a:pt x="212" y="53"/>
                  </a:lnTo>
                  <a:lnTo>
                    <a:pt x="204" y="45"/>
                  </a:lnTo>
                  <a:lnTo>
                    <a:pt x="197" y="76"/>
                  </a:lnTo>
                  <a:lnTo>
                    <a:pt x="174" y="68"/>
                  </a:lnTo>
                  <a:lnTo>
                    <a:pt x="152" y="144"/>
                  </a:lnTo>
                  <a:lnTo>
                    <a:pt x="91" y="166"/>
                  </a:lnTo>
                  <a:lnTo>
                    <a:pt x="76" y="151"/>
                  </a:lnTo>
                  <a:lnTo>
                    <a:pt x="23" y="204"/>
                  </a:lnTo>
                  <a:lnTo>
                    <a:pt x="0" y="220"/>
                  </a:lnTo>
                  <a:lnTo>
                    <a:pt x="99" y="204"/>
                  </a:lnTo>
                  <a:lnTo>
                    <a:pt x="371" y="159"/>
                  </a:lnTo>
                  <a:lnTo>
                    <a:pt x="379" y="159"/>
                  </a:lnTo>
                  <a:lnTo>
                    <a:pt x="379" y="151"/>
                  </a:lnTo>
                  <a:lnTo>
                    <a:pt x="379" y="159"/>
                  </a:lnTo>
                  <a:lnTo>
                    <a:pt x="379" y="151"/>
                  </a:lnTo>
                  <a:lnTo>
                    <a:pt x="386" y="159"/>
                  </a:lnTo>
                  <a:lnTo>
                    <a:pt x="371" y="136"/>
                  </a:lnTo>
                  <a:lnTo>
                    <a:pt x="371"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39" name="Freeform 124"/>
            <p:cNvSpPr>
              <a:spLocks/>
            </p:cNvSpPr>
            <p:nvPr/>
          </p:nvSpPr>
          <p:spPr bwMode="auto">
            <a:xfrm>
              <a:off x="3898" y="2080"/>
              <a:ext cx="23" cy="61"/>
            </a:xfrm>
            <a:custGeom>
              <a:avLst/>
              <a:gdLst>
                <a:gd name="T0" fmla="*/ 23 w 23"/>
                <a:gd name="T1" fmla="*/ 0 h 61"/>
                <a:gd name="T2" fmla="*/ 8 w 23"/>
                <a:gd name="T3" fmla="*/ 8 h 61"/>
                <a:gd name="T4" fmla="*/ 0 w 23"/>
                <a:gd name="T5" fmla="*/ 38 h 61"/>
                <a:gd name="T6" fmla="*/ 0 w 23"/>
                <a:gd name="T7" fmla="*/ 61 h 61"/>
                <a:gd name="T8" fmla="*/ 23 w 23"/>
                <a:gd name="T9" fmla="*/ 0 h 61"/>
              </a:gdLst>
              <a:ahLst/>
              <a:cxnLst>
                <a:cxn ang="0">
                  <a:pos x="T0" y="T1"/>
                </a:cxn>
                <a:cxn ang="0">
                  <a:pos x="T2" y="T3"/>
                </a:cxn>
                <a:cxn ang="0">
                  <a:pos x="T4" y="T5"/>
                </a:cxn>
                <a:cxn ang="0">
                  <a:pos x="T6" y="T7"/>
                </a:cxn>
                <a:cxn ang="0">
                  <a:pos x="T8" y="T9"/>
                </a:cxn>
              </a:cxnLst>
              <a:rect l="0" t="0" r="r" b="b"/>
              <a:pathLst>
                <a:path w="23" h="61">
                  <a:moveTo>
                    <a:pt x="23" y="0"/>
                  </a:moveTo>
                  <a:lnTo>
                    <a:pt x="8" y="8"/>
                  </a:lnTo>
                  <a:lnTo>
                    <a:pt x="0" y="38"/>
                  </a:lnTo>
                  <a:lnTo>
                    <a:pt x="0" y="61"/>
                  </a:lnTo>
                  <a:lnTo>
                    <a:pt x="2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0" name="Freeform 125"/>
            <p:cNvSpPr>
              <a:spLocks/>
            </p:cNvSpPr>
            <p:nvPr/>
          </p:nvSpPr>
          <p:spPr bwMode="auto">
            <a:xfrm>
              <a:off x="3898" y="2080"/>
              <a:ext cx="23" cy="61"/>
            </a:xfrm>
            <a:custGeom>
              <a:avLst/>
              <a:gdLst>
                <a:gd name="T0" fmla="*/ 23 w 23"/>
                <a:gd name="T1" fmla="*/ 0 h 61"/>
                <a:gd name="T2" fmla="*/ 8 w 23"/>
                <a:gd name="T3" fmla="*/ 8 h 61"/>
                <a:gd name="T4" fmla="*/ 0 w 23"/>
                <a:gd name="T5" fmla="*/ 38 h 61"/>
                <a:gd name="T6" fmla="*/ 0 w 23"/>
                <a:gd name="T7" fmla="*/ 61 h 61"/>
                <a:gd name="T8" fmla="*/ 23 w 23"/>
                <a:gd name="T9" fmla="*/ 0 h 61"/>
                <a:gd name="T10" fmla="*/ 23 w 23"/>
                <a:gd name="T11" fmla="*/ 8 h 61"/>
              </a:gdLst>
              <a:ahLst/>
              <a:cxnLst>
                <a:cxn ang="0">
                  <a:pos x="T0" y="T1"/>
                </a:cxn>
                <a:cxn ang="0">
                  <a:pos x="T2" y="T3"/>
                </a:cxn>
                <a:cxn ang="0">
                  <a:pos x="T4" y="T5"/>
                </a:cxn>
                <a:cxn ang="0">
                  <a:pos x="T6" y="T7"/>
                </a:cxn>
                <a:cxn ang="0">
                  <a:pos x="T8" y="T9"/>
                </a:cxn>
                <a:cxn ang="0">
                  <a:pos x="T10" y="T11"/>
                </a:cxn>
              </a:cxnLst>
              <a:rect l="0" t="0" r="r" b="b"/>
              <a:pathLst>
                <a:path w="23" h="61">
                  <a:moveTo>
                    <a:pt x="23" y="0"/>
                  </a:moveTo>
                  <a:lnTo>
                    <a:pt x="8" y="8"/>
                  </a:lnTo>
                  <a:lnTo>
                    <a:pt x="0" y="38"/>
                  </a:lnTo>
                  <a:lnTo>
                    <a:pt x="0" y="61"/>
                  </a:lnTo>
                  <a:lnTo>
                    <a:pt x="23" y="0"/>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1" name="Freeform 126"/>
            <p:cNvSpPr>
              <a:spLocks/>
            </p:cNvSpPr>
            <p:nvPr/>
          </p:nvSpPr>
          <p:spPr bwMode="auto">
            <a:xfrm>
              <a:off x="1696" y="1338"/>
              <a:ext cx="333" cy="250"/>
            </a:xfrm>
            <a:custGeom>
              <a:avLst/>
              <a:gdLst>
                <a:gd name="T0" fmla="*/ 295 w 333"/>
                <a:gd name="T1" fmla="*/ 227 h 250"/>
                <a:gd name="T2" fmla="*/ 333 w 333"/>
                <a:gd name="T3" fmla="*/ 60 h 250"/>
                <a:gd name="T4" fmla="*/ 98 w 333"/>
                <a:gd name="T5" fmla="*/ 0 h 250"/>
                <a:gd name="T6" fmla="*/ 106 w 333"/>
                <a:gd name="T7" fmla="*/ 30 h 250"/>
                <a:gd name="T8" fmla="*/ 90 w 333"/>
                <a:gd name="T9" fmla="*/ 38 h 250"/>
                <a:gd name="T10" fmla="*/ 98 w 333"/>
                <a:gd name="T11" fmla="*/ 45 h 250"/>
                <a:gd name="T12" fmla="*/ 90 w 333"/>
                <a:gd name="T13" fmla="*/ 60 h 250"/>
                <a:gd name="T14" fmla="*/ 98 w 333"/>
                <a:gd name="T15" fmla="*/ 60 h 250"/>
                <a:gd name="T16" fmla="*/ 98 w 333"/>
                <a:gd name="T17" fmla="*/ 68 h 250"/>
                <a:gd name="T18" fmla="*/ 90 w 333"/>
                <a:gd name="T19" fmla="*/ 83 h 250"/>
                <a:gd name="T20" fmla="*/ 90 w 333"/>
                <a:gd name="T21" fmla="*/ 106 h 250"/>
                <a:gd name="T22" fmla="*/ 60 w 333"/>
                <a:gd name="T23" fmla="*/ 121 h 250"/>
                <a:gd name="T24" fmla="*/ 53 w 333"/>
                <a:gd name="T25" fmla="*/ 113 h 250"/>
                <a:gd name="T26" fmla="*/ 68 w 333"/>
                <a:gd name="T27" fmla="*/ 98 h 250"/>
                <a:gd name="T28" fmla="*/ 68 w 333"/>
                <a:gd name="T29" fmla="*/ 113 h 250"/>
                <a:gd name="T30" fmla="*/ 75 w 333"/>
                <a:gd name="T31" fmla="*/ 98 h 250"/>
                <a:gd name="T32" fmla="*/ 83 w 333"/>
                <a:gd name="T33" fmla="*/ 98 h 250"/>
                <a:gd name="T34" fmla="*/ 75 w 333"/>
                <a:gd name="T35" fmla="*/ 91 h 250"/>
                <a:gd name="T36" fmla="*/ 83 w 333"/>
                <a:gd name="T37" fmla="*/ 83 h 250"/>
                <a:gd name="T38" fmla="*/ 90 w 333"/>
                <a:gd name="T39" fmla="*/ 83 h 250"/>
                <a:gd name="T40" fmla="*/ 83 w 333"/>
                <a:gd name="T41" fmla="*/ 68 h 250"/>
                <a:gd name="T42" fmla="*/ 53 w 333"/>
                <a:gd name="T43" fmla="*/ 91 h 250"/>
                <a:gd name="T44" fmla="*/ 68 w 333"/>
                <a:gd name="T45" fmla="*/ 98 h 250"/>
                <a:gd name="T46" fmla="*/ 53 w 333"/>
                <a:gd name="T47" fmla="*/ 98 h 250"/>
                <a:gd name="T48" fmla="*/ 75 w 333"/>
                <a:gd name="T49" fmla="*/ 75 h 250"/>
                <a:gd name="T50" fmla="*/ 83 w 333"/>
                <a:gd name="T51" fmla="*/ 53 h 250"/>
                <a:gd name="T52" fmla="*/ 75 w 333"/>
                <a:gd name="T53" fmla="*/ 60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3 h 250"/>
                <a:gd name="T66" fmla="*/ 0 w 333"/>
                <a:gd name="T67" fmla="*/ 113 h 250"/>
                <a:gd name="T68" fmla="*/ 0 w 333"/>
                <a:gd name="T69" fmla="*/ 121 h 250"/>
                <a:gd name="T70" fmla="*/ 15 w 333"/>
                <a:gd name="T71" fmla="*/ 129 h 250"/>
                <a:gd name="T72" fmla="*/ 0 w 333"/>
                <a:gd name="T73" fmla="*/ 144 h 250"/>
                <a:gd name="T74" fmla="*/ 0 w 333"/>
                <a:gd name="T75" fmla="*/ 129 h 250"/>
                <a:gd name="T76" fmla="*/ 0 w 333"/>
                <a:gd name="T77" fmla="*/ 151 h 250"/>
                <a:gd name="T78" fmla="*/ 15 w 333"/>
                <a:gd name="T79" fmla="*/ 159 h 250"/>
                <a:gd name="T80" fmla="*/ 22 w 333"/>
                <a:gd name="T81" fmla="*/ 159 h 250"/>
                <a:gd name="T82" fmla="*/ 30 w 333"/>
                <a:gd name="T83" fmla="*/ 166 h 250"/>
                <a:gd name="T84" fmla="*/ 37 w 333"/>
                <a:gd name="T85" fmla="*/ 174 h 250"/>
                <a:gd name="T86" fmla="*/ 37 w 333"/>
                <a:gd name="T87" fmla="*/ 204 h 250"/>
                <a:gd name="T88" fmla="*/ 60 w 333"/>
                <a:gd name="T89" fmla="*/ 212 h 250"/>
                <a:gd name="T90" fmla="*/ 83 w 333"/>
                <a:gd name="T91" fmla="*/ 212 h 250"/>
                <a:gd name="T92" fmla="*/ 106 w 333"/>
                <a:gd name="T93" fmla="*/ 227 h 250"/>
                <a:gd name="T94" fmla="*/ 204 w 333"/>
                <a:gd name="T95" fmla="*/ 227 h 250"/>
                <a:gd name="T96" fmla="*/ 295 w 333"/>
                <a:gd name="T97" fmla="*/ 250 h 250"/>
                <a:gd name="T98" fmla="*/ 295 w 333"/>
                <a:gd name="T99" fmla="*/ 22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250">
                  <a:moveTo>
                    <a:pt x="295" y="227"/>
                  </a:moveTo>
                  <a:lnTo>
                    <a:pt x="333" y="60"/>
                  </a:lnTo>
                  <a:lnTo>
                    <a:pt x="98" y="0"/>
                  </a:lnTo>
                  <a:lnTo>
                    <a:pt x="106" y="30"/>
                  </a:lnTo>
                  <a:lnTo>
                    <a:pt x="90" y="38"/>
                  </a:lnTo>
                  <a:lnTo>
                    <a:pt x="98" y="45"/>
                  </a:lnTo>
                  <a:lnTo>
                    <a:pt x="90" y="60"/>
                  </a:lnTo>
                  <a:lnTo>
                    <a:pt x="98" y="60"/>
                  </a:lnTo>
                  <a:lnTo>
                    <a:pt x="98" y="68"/>
                  </a:lnTo>
                  <a:lnTo>
                    <a:pt x="90" y="83"/>
                  </a:lnTo>
                  <a:lnTo>
                    <a:pt x="90" y="106"/>
                  </a:lnTo>
                  <a:lnTo>
                    <a:pt x="60" y="121"/>
                  </a:lnTo>
                  <a:lnTo>
                    <a:pt x="53" y="113"/>
                  </a:lnTo>
                  <a:lnTo>
                    <a:pt x="68" y="98"/>
                  </a:lnTo>
                  <a:lnTo>
                    <a:pt x="68" y="113"/>
                  </a:lnTo>
                  <a:lnTo>
                    <a:pt x="75" y="98"/>
                  </a:lnTo>
                  <a:lnTo>
                    <a:pt x="83" y="98"/>
                  </a:lnTo>
                  <a:lnTo>
                    <a:pt x="75" y="91"/>
                  </a:lnTo>
                  <a:lnTo>
                    <a:pt x="83" y="83"/>
                  </a:lnTo>
                  <a:lnTo>
                    <a:pt x="90" y="83"/>
                  </a:lnTo>
                  <a:lnTo>
                    <a:pt x="83" y="68"/>
                  </a:lnTo>
                  <a:lnTo>
                    <a:pt x="53" y="91"/>
                  </a:lnTo>
                  <a:lnTo>
                    <a:pt x="68" y="98"/>
                  </a:lnTo>
                  <a:lnTo>
                    <a:pt x="53" y="98"/>
                  </a:lnTo>
                  <a:lnTo>
                    <a:pt x="75" y="75"/>
                  </a:lnTo>
                  <a:lnTo>
                    <a:pt x="83" y="53"/>
                  </a:lnTo>
                  <a:lnTo>
                    <a:pt x="75" y="60"/>
                  </a:lnTo>
                  <a:lnTo>
                    <a:pt x="68" y="45"/>
                  </a:lnTo>
                  <a:lnTo>
                    <a:pt x="30" y="38"/>
                  </a:lnTo>
                  <a:lnTo>
                    <a:pt x="7" y="15"/>
                  </a:lnTo>
                  <a:lnTo>
                    <a:pt x="0" y="106"/>
                  </a:lnTo>
                  <a:lnTo>
                    <a:pt x="7" y="106"/>
                  </a:lnTo>
                  <a:lnTo>
                    <a:pt x="15" y="113"/>
                  </a:lnTo>
                  <a:lnTo>
                    <a:pt x="0" y="113"/>
                  </a:lnTo>
                  <a:lnTo>
                    <a:pt x="0" y="121"/>
                  </a:lnTo>
                  <a:lnTo>
                    <a:pt x="15" y="129"/>
                  </a:lnTo>
                  <a:lnTo>
                    <a:pt x="0" y="144"/>
                  </a:lnTo>
                  <a:lnTo>
                    <a:pt x="0" y="129"/>
                  </a:lnTo>
                  <a:lnTo>
                    <a:pt x="0" y="151"/>
                  </a:lnTo>
                  <a:lnTo>
                    <a:pt x="15" y="159"/>
                  </a:lnTo>
                  <a:lnTo>
                    <a:pt x="22" y="159"/>
                  </a:lnTo>
                  <a:lnTo>
                    <a:pt x="30" y="166"/>
                  </a:lnTo>
                  <a:lnTo>
                    <a:pt x="37" y="174"/>
                  </a:lnTo>
                  <a:lnTo>
                    <a:pt x="37" y="204"/>
                  </a:lnTo>
                  <a:lnTo>
                    <a:pt x="60" y="212"/>
                  </a:lnTo>
                  <a:lnTo>
                    <a:pt x="83" y="212"/>
                  </a:lnTo>
                  <a:lnTo>
                    <a:pt x="106" y="227"/>
                  </a:lnTo>
                  <a:lnTo>
                    <a:pt x="204" y="227"/>
                  </a:lnTo>
                  <a:lnTo>
                    <a:pt x="295" y="250"/>
                  </a:lnTo>
                  <a:lnTo>
                    <a:pt x="295"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2" name="Freeform 127"/>
            <p:cNvSpPr>
              <a:spLocks/>
            </p:cNvSpPr>
            <p:nvPr/>
          </p:nvSpPr>
          <p:spPr bwMode="auto">
            <a:xfrm>
              <a:off x="1696" y="1338"/>
              <a:ext cx="333" cy="250"/>
            </a:xfrm>
            <a:custGeom>
              <a:avLst/>
              <a:gdLst>
                <a:gd name="T0" fmla="*/ 295 w 333"/>
                <a:gd name="T1" fmla="*/ 227 h 250"/>
                <a:gd name="T2" fmla="*/ 333 w 333"/>
                <a:gd name="T3" fmla="*/ 60 h 250"/>
                <a:gd name="T4" fmla="*/ 98 w 333"/>
                <a:gd name="T5" fmla="*/ 0 h 250"/>
                <a:gd name="T6" fmla="*/ 106 w 333"/>
                <a:gd name="T7" fmla="*/ 30 h 250"/>
                <a:gd name="T8" fmla="*/ 90 w 333"/>
                <a:gd name="T9" fmla="*/ 38 h 250"/>
                <a:gd name="T10" fmla="*/ 98 w 333"/>
                <a:gd name="T11" fmla="*/ 45 h 250"/>
                <a:gd name="T12" fmla="*/ 90 w 333"/>
                <a:gd name="T13" fmla="*/ 60 h 250"/>
                <a:gd name="T14" fmla="*/ 98 w 333"/>
                <a:gd name="T15" fmla="*/ 60 h 250"/>
                <a:gd name="T16" fmla="*/ 98 w 333"/>
                <a:gd name="T17" fmla="*/ 68 h 250"/>
                <a:gd name="T18" fmla="*/ 90 w 333"/>
                <a:gd name="T19" fmla="*/ 83 h 250"/>
                <a:gd name="T20" fmla="*/ 90 w 333"/>
                <a:gd name="T21" fmla="*/ 106 h 250"/>
                <a:gd name="T22" fmla="*/ 60 w 333"/>
                <a:gd name="T23" fmla="*/ 121 h 250"/>
                <a:gd name="T24" fmla="*/ 53 w 333"/>
                <a:gd name="T25" fmla="*/ 113 h 250"/>
                <a:gd name="T26" fmla="*/ 68 w 333"/>
                <a:gd name="T27" fmla="*/ 98 h 250"/>
                <a:gd name="T28" fmla="*/ 68 w 333"/>
                <a:gd name="T29" fmla="*/ 113 h 250"/>
                <a:gd name="T30" fmla="*/ 75 w 333"/>
                <a:gd name="T31" fmla="*/ 98 h 250"/>
                <a:gd name="T32" fmla="*/ 83 w 333"/>
                <a:gd name="T33" fmla="*/ 98 h 250"/>
                <a:gd name="T34" fmla="*/ 75 w 333"/>
                <a:gd name="T35" fmla="*/ 91 h 250"/>
                <a:gd name="T36" fmla="*/ 83 w 333"/>
                <a:gd name="T37" fmla="*/ 83 h 250"/>
                <a:gd name="T38" fmla="*/ 90 w 333"/>
                <a:gd name="T39" fmla="*/ 83 h 250"/>
                <a:gd name="T40" fmla="*/ 83 w 333"/>
                <a:gd name="T41" fmla="*/ 68 h 250"/>
                <a:gd name="T42" fmla="*/ 53 w 333"/>
                <a:gd name="T43" fmla="*/ 91 h 250"/>
                <a:gd name="T44" fmla="*/ 68 w 333"/>
                <a:gd name="T45" fmla="*/ 98 h 250"/>
                <a:gd name="T46" fmla="*/ 53 w 333"/>
                <a:gd name="T47" fmla="*/ 98 h 250"/>
                <a:gd name="T48" fmla="*/ 75 w 333"/>
                <a:gd name="T49" fmla="*/ 75 h 250"/>
                <a:gd name="T50" fmla="*/ 83 w 333"/>
                <a:gd name="T51" fmla="*/ 53 h 250"/>
                <a:gd name="T52" fmla="*/ 75 w 333"/>
                <a:gd name="T53" fmla="*/ 60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3 h 250"/>
                <a:gd name="T66" fmla="*/ 0 w 333"/>
                <a:gd name="T67" fmla="*/ 113 h 250"/>
                <a:gd name="T68" fmla="*/ 0 w 333"/>
                <a:gd name="T69" fmla="*/ 121 h 250"/>
                <a:gd name="T70" fmla="*/ 15 w 333"/>
                <a:gd name="T71" fmla="*/ 129 h 250"/>
                <a:gd name="T72" fmla="*/ 0 w 333"/>
                <a:gd name="T73" fmla="*/ 144 h 250"/>
                <a:gd name="T74" fmla="*/ 0 w 333"/>
                <a:gd name="T75" fmla="*/ 129 h 250"/>
                <a:gd name="T76" fmla="*/ 0 w 333"/>
                <a:gd name="T77" fmla="*/ 151 h 250"/>
                <a:gd name="T78" fmla="*/ 15 w 333"/>
                <a:gd name="T79" fmla="*/ 159 h 250"/>
                <a:gd name="T80" fmla="*/ 22 w 333"/>
                <a:gd name="T81" fmla="*/ 159 h 250"/>
                <a:gd name="T82" fmla="*/ 30 w 333"/>
                <a:gd name="T83" fmla="*/ 166 h 250"/>
                <a:gd name="T84" fmla="*/ 37 w 333"/>
                <a:gd name="T85" fmla="*/ 174 h 250"/>
                <a:gd name="T86" fmla="*/ 37 w 333"/>
                <a:gd name="T87" fmla="*/ 204 h 250"/>
                <a:gd name="T88" fmla="*/ 60 w 333"/>
                <a:gd name="T89" fmla="*/ 212 h 250"/>
                <a:gd name="T90" fmla="*/ 83 w 333"/>
                <a:gd name="T91" fmla="*/ 212 h 250"/>
                <a:gd name="T92" fmla="*/ 106 w 333"/>
                <a:gd name="T93" fmla="*/ 227 h 250"/>
                <a:gd name="T94" fmla="*/ 204 w 333"/>
                <a:gd name="T95" fmla="*/ 227 h 250"/>
                <a:gd name="T96" fmla="*/ 295 w 333"/>
                <a:gd name="T97" fmla="*/ 250 h 250"/>
                <a:gd name="T98" fmla="*/ 295 w 333"/>
                <a:gd name="T99" fmla="*/ 227 h 250"/>
                <a:gd name="T100" fmla="*/ 295 w 333"/>
                <a:gd name="T101"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250">
                  <a:moveTo>
                    <a:pt x="295" y="227"/>
                  </a:moveTo>
                  <a:lnTo>
                    <a:pt x="333" y="60"/>
                  </a:lnTo>
                  <a:lnTo>
                    <a:pt x="98" y="0"/>
                  </a:lnTo>
                  <a:lnTo>
                    <a:pt x="106" y="30"/>
                  </a:lnTo>
                  <a:lnTo>
                    <a:pt x="90" y="38"/>
                  </a:lnTo>
                  <a:lnTo>
                    <a:pt x="98" y="45"/>
                  </a:lnTo>
                  <a:lnTo>
                    <a:pt x="90" y="60"/>
                  </a:lnTo>
                  <a:lnTo>
                    <a:pt x="98" y="60"/>
                  </a:lnTo>
                  <a:lnTo>
                    <a:pt x="98" y="68"/>
                  </a:lnTo>
                  <a:lnTo>
                    <a:pt x="90" y="83"/>
                  </a:lnTo>
                  <a:lnTo>
                    <a:pt x="90" y="106"/>
                  </a:lnTo>
                  <a:lnTo>
                    <a:pt x="60" y="121"/>
                  </a:lnTo>
                  <a:lnTo>
                    <a:pt x="53" y="113"/>
                  </a:lnTo>
                  <a:lnTo>
                    <a:pt x="68" y="98"/>
                  </a:lnTo>
                  <a:lnTo>
                    <a:pt x="68" y="113"/>
                  </a:lnTo>
                  <a:lnTo>
                    <a:pt x="75" y="98"/>
                  </a:lnTo>
                  <a:lnTo>
                    <a:pt x="83" y="98"/>
                  </a:lnTo>
                  <a:lnTo>
                    <a:pt x="75" y="91"/>
                  </a:lnTo>
                  <a:lnTo>
                    <a:pt x="83" y="83"/>
                  </a:lnTo>
                  <a:lnTo>
                    <a:pt x="90" y="83"/>
                  </a:lnTo>
                  <a:lnTo>
                    <a:pt x="83" y="68"/>
                  </a:lnTo>
                  <a:lnTo>
                    <a:pt x="53" y="91"/>
                  </a:lnTo>
                  <a:lnTo>
                    <a:pt x="68" y="98"/>
                  </a:lnTo>
                  <a:lnTo>
                    <a:pt x="53" y="98"/>
                  </a:lnTo>
                  <a:lnTo>
                    <a:pt x="75" y="75"/>
                  </a:lnTo>
                  <a:lnTo>
                    <a:pt x="83" y="53"/>
                  </a:lnTo>
                  <a:lnTo>
                    <a:pt x="75" y="60"/>
                  </a:lnTo>
                  <a:lnTo>
                    <a:pt x="68" y="45"/>
                  </a:lnTo>
                  <a:lnTo>
                    <a:pt x="30" y="38"/>
                  </a:lnTo>
                  <a:lnTo>
                    <a:pt x="7" y="15"/>
                  </a:lnTo>
                  <a:lnTo>
                    <a:pt x="0" y="106"/>
                  </a:lnTo>
                  <a:lnTo>
                    <a:pt x="7" y="106"/>
                  </a:lnTo>
                  <a:lnTo>
                    <a:pt x="15" y="113"/>
                  </a:lnTo>
                  <a:lnTo>
                    <a:pt x="0" y="113"/>
                  </a:lnTo>
                  <a:lnTo>
                    <a:pt x="0" y="121"/>
                  </a:lnTo>
                  <a:lnTo>
                    <a:pt x="15" y="129"/>
                  </a:lnTo>
                  <a:lnTo>
                    <a:pt x="0" y="144"/>
                  </a:lnTo>
                  <a:lnTo>
                    <a:pt x="0" y="129"/>
                  </a:lnTo>
                  <a:lnTo>
                    <a:pt x="0" y="151"/>
                  </a:lnTo>
                  <a:lnTo>
                    <a:pt x="15" y="159"/>
                  </a:lnTo>
                  <a:lnTo>
                    <a:pt x="22" y="159"/>
                  </a:lnTo>
                  <a:lnTo>
                    <a:pt x="30" y="166"/>
                  </a:lnTo>
                  <a:lnTo>
                    <a:pt x="37" y="174"/>
                  </a:lnTo>
                  <a:lnTo>
                    <a:pt x="37" y="204"/>
                  </a:lnTo>
                  <a:lnTo>
                    <a:pt x="60" y="212"/>
                  </a:lnTo>
                  <a:lnTo>
                    <a:pt x="83" y="212"/>
                  </a:lnTo>
                  <a:lnTo>
                    <a:pt x="106" y="227"/>
                  </a:lnTo>
                  <a:lnTo>
                    <a:pt x="204" y="227"/>
                  </a:lnTo>
                  <a:lnTo>
                    <a:pt x="295" y="250"/>
                  </a:lnTo>
                  <a:lnTo>
                    <a:pt x="295" y="227"/>
                  </a:lnTo>
                  <a:lnTo>
                    <a:pt x="29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3" name="Freeform 128"/>
            <p:cNvSpPr>
              <a:spLocks/>
            </p:cNvSpPr>
            <p:nvPr/>
          </p:nvSpPr>
          <p:spPr bwMode="auto">
            <a:xfrm>
              <a:off x="3565" y="1967"/>
              <a:ext cx="227" cy="219"/>
            </a:xfrm>
            <a:custGeom>
              <a:avLst/>
              <a:gdLst>
                <a:gd name="T0" fmla="*/ 219 w 227"/>
                <a:gd name="T1" fmla="*/ 68 h 219"/>
                <a:gd name="T2" fmla="*/ 189 w 227"/>
                <a:gd name="T3" fmla="*/ 53 h 219"/>
                <a:gd name="T4" fmla="*/ 197 w 227"/>
                <a:gd name="T5" fmla="*/ 75 h 219"/>
                <a:gd name="T6" fmla="*/ 174 w 227"/>
                <a:gd name="T7" fmla="*/ 106 h 219"/>
                <a:gd name="T8" fmla="*/ 166 w 227"/>
                <a:gd name="T9" fmla="*/ 98 h 219"/>
                <a:gd name="T10" fmla="*/ 159 w 227"/>
                <a:gd name="T11" fmla="*/ 129 h 219"/>
                <a:gd name="T12" fmla="*/ 136 w 227"/>
                <a:gd name="T13" fmla="*/ 121 h 219"/>
                <a:gd name="T14" fmla="*/ 114 w 227"/>
                <a:gd name="T15" fmla="*/ 197 h 219"/>
                <a:gd name="T16" fmla="*/ 53 w 227"/>
                <a:gd name="T17" fmla="*/ 219 h 219"/>
                <a:gd name="T18" fmla="*/ 38 w 227"/>
                <a:gd name="T19" fmla="*/ 204 h 219"/>
                <a:gd name="T20" fmla="*/ 8 w 227"/>
                <a:gd name="T21" fmla="*/ 182 h 219"/>
                <a:gd name="T22" fmla="*/ 0 w 227"/>
                <a:gd name="T23" fmla="*/ 151 h 219"/>
                <a:gd name="T24" fmla="*/ 15 w 227"/>
                <a:gd name="T25" fmla="*/ 136 h 219"/>
                <a:gd name="T26" fmla="*/ 23 w 227"/>
                <a:gd name="T27" fmla="*/ 113 h 219"/>
                <a:gd name="T28" fmla="*/ 38 w 227"/>
                <a:gd name="T29" fmla="*/ 113 h 219"/>
                <a:gd name="T30" fmla="*/ 38 w 227"/>
                <a:gd name="T31" fmla="*/ 91 h 219"/>
                <a:gd name="T32" fmla="*/ 68 w 227"/>
                <a:gd name="T33" fmla="*/ 68 h 219"/>
                <a:gd name="T34" fmla="*/ 76 w 227"/>
                <a:gd name="T35" fmla="*/ 22 h 219"/>
                <a:gd name="T36" fmla="*/ 68 w 227"/>
                <a:gd name="T37" fmla="*/ 0 h 219"/>
                <a:gd name="T38" fmla="*/ 76 w 227"/>
                <a:gd name="T39" fmla="*/ 0 h 219"/>
                <a:gd name="T40" fmla="*/ 83 w 227"/>
                <a:gd name="T41" fmla="*/ 53 h 219"/>
                <a:gd name="T42" fmla="*/ 136 w 227"/>
                <a:gd name="T43" fmla="*/ 45 h 219"/>
                <a:gd name="T44" fmla="*/ 144 w 227"/>
                <a:gd name="T45" fmla="*/ 83 h 219"/>
                <a:gd name="T46" fmla="*/ 166 w 227"/>
                <a:gd name="T47" fmla="*/ 45 h 219"/>
                <a:gd name="T48" fmla="*/ 189 w 227"/>
                <a:gd name="T49" fmla="*/ 53 h 219"/>
                <a:gd name="T50" fmla="*/ 197 w 227"/>
                <a:gd name="T51" fmla="*/ 38 h 219"/>
                <a:gd name="T52" fmla="*/ 212 w 227"/>
                <a:gd name="T53" fmla="*/ 38 h 219"/>
                <a:gd name="T54" fmla="*/ 227 w 227"/>
                <a:gd name="T55" fmla="*/ 60 h 219"/>
                <a:gd name="T56" fmla="*/ 219 w 227"/>
                <a:gd name="T57" fmla="*/ 6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19">
                  <a:moveTo>
                    <a:pt x="219" y="68"/>
                  </a:moveTo>
                  <a:lnTo>
                    <a:pt x="189" y="53"/>
                  </a:lnTo>
                  <a:lnTo>
                    <a:pt x="197" y="75"/>
                  </a:lnTo>
                  <a:lnTo>
                    <a:pt x="174" y="106"/>
                  </a:lnTo>
                  <a:lnTo>
                    <a:pt x="166" y="98"/>
                  </a:lnTo>
                  <a:lnTo>
                    <a:pt x="159" y="129"/>
                  </a:lnTo>
                  <a:lnTo>
                    <a:pt x="136" y="121"/>
                  </a:lnTo>
                  <a:lnTo>
                    <a:pt x="114" y="197"/>
                  </a:lnTo>
                  <a:lnTo>
                    <a:pt x="53" y="219"/>
                  </a:lnTo>
                  <a:lnTo>
                    <a:pt x="38" y="204"/>
                  </a:lnTo>
                  <a:lnTo>
                    <a:pt x="8" y="182"/>
                  </a:lnTo>
                  <a:lnTo>
                    <a:pt x="0" y="151"/>
                  </a:lnTo>
                  <a:lnTo>
                    <a:pt x="15" y="136"/>
                  </a:lnTo>
                  <a:lnTo>
                    <a:pt x="23" y="113"/>
                  </a:lnTo>
                  <a:lnTo>
                    <a:pt x="38" y="113"/>
                  </a:lnTo>
                  <a:lnTo>
                    <a:pt x="38" y="91"/>
                  </a:lnTo>
                  <a:lnTo>
                    <a:pt x="68" y="68"/>
                  </a:lnTo>
                  <a:lnTo>
                    <a:pt x="76" y="22"/>
                  </a:lnTo>
                  <a:lnTo>
                    <a:pt x="68" y="0"/>
                  </a:lnTo>
                  <a:lnTo>
                    <a:pt x="76" y="0"/>
                  </a:lnTo>
                  <a:lnTo>
                    <a:pt x="83" y="53"/>
                  </a:lnTo>
                  <a:lnTo>
                    <a:pt x="136" y="45"/>
                  </a:lnTo>
                  <a:lnTo>
                    <a:pt x="144" y="83"/>
                  </a:lnTo>
                  <a:lnTo>
                    <a:pt x="166" y="45"/>
                  </a:lnTo>
                  <a:lnTo>
                    <a:pt x="189" y="53"/>
                  </a:lnTo>
                  <a:lnTo>
                    <a:pt x="197" y="38"/>
                  </a:lnTo>
                  <a:lnTo>
                    <a:pt x="212" y="38"/>
                  </a:lnTo>
                  <a:lnTo>
                    <a:pt x="227" y="60"/>
                  </a:lnTo>
                  <a:lnTo>
                    <a:pt x="219"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4" name="Freeform 129"/>
            <p:cNvSpPr>
              <a:spLocks/>
            </p:cNvSpPr>
            <p:nvPr/>
          </p:nvSpPr>
          <p:spPr bwMode="auto">
            <a:xfrm>
              <a:off x="3565" y="1967"/>
              <a:ext cx="227" cy="219"/>
            </a:xfrm>
            <a:custGeom>
              <a:avLst/>
              <a:gdLst>
                <a:gd name="T0" fmla="*/ 219 w 227"/>
                <a:gd name="T1" fmla="*/ 68 h 219"/>
                <a:gd name="T2" fmla="*/ 189 w 227"/>
                <a:gd name="T3" fmla="*/ 53 h 219"/>
                <a:gd name="T4" fmla="*/ 197 w 227"/>
                <a:gd name="T5" fmla="*/ 75 h 219"/>
                <a:gd name="T6" fmla="*/ 174 w 227"/>
                <a:gd name="T7" fmla="*/ 106 h 219"/>
                <a:gd name="T8" fmla="*/ 166 w 227"/>
                <a:gd name="T9" fmla="*/ 98 h 219"/>
                <a:gd name="T10" fmla="*/ 159 w 227"/>
                <a:gd name="T11" fmla="*/ 129 h 219"/>
                <a:gd name="T12" fmla="*/ 136 w 227"/>
                <a:gd name="T13" fmla="*/ 121 h 219"/>
                <a:gd name="T14" fmla="*/ 114 w 227"/>
                <a:gd name="T15" fmla="*/ 197 h 219"/>
                <a:gd name="T16" fmla="*/ 53 w 227"/>
                <a:gd name="T17" fmla="*/ 219 h 219"/>
                <a:gd name="T18" fmla="*/ 38 w 227"/>
                <a:gd name="T19" fmla="*/ 204 h 219"/>
                <a:gd name="T20" fmla="*/ 8 w 227"/>
                <a:gd name="T21" fmla="*/ 182 h 219"/>
                <a:gd name="T22" fmla="*/ 0 w 227"/>
                <a:gd name="T23" fmla="*/ 151 h 219"/>
                <a:gd name="T24" fmla="*/ 15 w 227"/>
                <a:gd name="T25" fmla="*/ 136 h 219"/>
                <a:gd name="T26" fmla="*/ 23 w 227"/>
                <a:gd name="T27" fmla="*/ 113 h 219"/>
                <a:gd name="T28" fmla="*/ 38 w 227"/>
                <a:gd name="T29" fmla="*/ 113 h 219"/>
                <a:gd name="T30" fmla="*/ 38 w 227"/>
                <a:gd name="T31" fmla="*/ 91 h 219"/>
                <a:gd name="T32" fmla="*/ 68 w 227"/>
                <a:gd name="T33" fmla="*/ 68 h 219"/>
                <a:gd name="T34" fmla="*/ 76 w 227"/>
                <a:gd name="T35" fmla="*/ 22 h 219"/>
                <a:gd name="T36" fmla="*/ 68 w 227"/>
                <a:gd name="T37" fmla="*/ 0 h 219"/>
                <a:gd name="T38" fmla="*/ 76 w 227"/>
                <a:gd name="T39" fmla="*/ 0 h 219"/>
                <a:gd name="T40" fmla="*/ 83 w 227"/>
                <a:gd name="T41" fmla="*/ 53 h 219"/>
                <a:gd name="T42" fmla="*/ 136 w 227"/>
                <a:gd name="T43" fmla="*/ 45 h 219"/>
                <a:gd name="T44" fmla="*/ 144 w 227"/>
                <a:gd name="T45" fmla="*/ 83 h 219"/>
                <a:gd name="T46" fmla="*/ 166 w 227"/>
                <a:gd name="T47" fmla="*/ 45 h 219"/>
                <a:gd name="T48" fmla="*/ 189 w 227"/>
                <a:gd name="T49" fmla="*/ 53 h 219"/>
                <a:gd name="T50" fmla="*/ 197 w 227"/>
                <a:gd name="T51" fmla="*/ 38 h 219"/>
                <a:gd name="T52" fmla="*/ 212 w 227"/>
                <a:gd name="T53" fmla="*/ 38 h 219"/>
                <a:gd name="T54" fmla="*/ 227 w 227"/>
                <a:gd name="T55" fmla="*/ 60 h 219"/>
                <a:gd name="T56" fmla="*/ 219 w 227"/>
                <a:gd name="T57" fmla="*/ 68 h 219"/>
                <a:gd name="T58" fmla="*/ 219 w 227"/>
                <a:gd name="T59" fmla="*/ 7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7" h="219">
                  <a:moveTo>
                    <a:pt x="219" y="68"/>
                  </a:moveTo>
                  <a:lnTo>
                    <a:pt x="189" y="53"/>
                  </a:lnTo>
                  <a:lnTo>
                    <a:pt x="197" y="75"/>
                  </a:lnTo>
                  <a:lnTo>
                    <a:pt x="174" y="106"/>
                  </a:lnTo>
                  <a:lnTo>
                    <a:pt x="166" y="98"/>
                  </a:lnTo>
                  <a:lnTo>
                    <a:pt x="159" y="129"/>
                  </a:lnTo>
                  <a:lnTo>
                    <a:pt x="136" y="121"/>
                  </a:lnTo>
                  <a:lnTo>
                    <a:pt x="114" y="197"/>
                  </a:lnTo>
                  <a:lnTo>
                    <a:pt x="53" y="219"/>
                  </a:lnTo>
                  <a:lnTo>
                    <a:pt x="38" y="204"/>
                  </a:lnTo>
                  <a:lnTo>
                    <a:pt x="8" y="182"/>
                  </a:lnTo>
                  <a:lnTo>
                    <a:pt x="0" y="151"/>
                  </a:lnTo>
                  <a:lnTo>
                    <a:pt x="15" y="136"/>
                  </a:lnTo>
                  <a:lnTo>
                    <a:pt x="23" y="113"/>
                  </a:lnTo>
                  <a:lnTo>
                    <a:pt x="38" y="113"/>
                  </a:lnTo>
                  <a:lnTo>
                    <a:pt x="38" y="91"/>
                  </a:lnTo>
                  <a:lnTo>
                    <a:pt x="68" y="68"/>
                  </a:lnTo>
                  <a:lnTo>
                    <a:pt x="76" y="22"/>
                  </a:lnTo>
                  <a:lnTo>
                    <a:pt x="68" y="0"/>
                  </a:lnTo>
                  <a:lnTo>
                    <a:pt x="76" y="0"/>
                  </a:lnTo>
                  <a:lnTo>
                    <a:pt x="83" y="53"/>
                  </a:lnTo>
                  <a:lnTo>
                    <a:pt x="136" y="45"/>
                  </a:lnTo>
                  <a:lnTo>
                    <a:pt x="144" y="83"/>
                  </a:lnTo>
                  <a:lnTo>
                    <a:pt x="166" y="45"/>
                  </a:lnTo>
                  <a:lnTo>
                    <a:pt x="189" y="53"/>
                  </a:lnTo>
                  <a:lnTo>
                    <a:pt x="197" y="38"/>
                  </a:lnTo>
                  <a:lnTo>
                    <a:pt x="212" y="38"/>
                  </a:lnTo>
                  <a:lnTo>
                    <a:pt x="227" y="60"/>
                  </a:lnTo>
                  <a:lnTo>
                    <a:pt x="219" y="68"/>
                  </a:lnTo>
                  <a:lnTo>
                    <a:pt x="219"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5" name="Freeform 130"/>
            <p:cNvSpPr>
              <a:spLocks/>
            </p:cNvSpPr>
            <p:nvPr/>
          </p:nvSpPr>
          <p:spPr bwMode="auto">
            <a:xfrm>
              <a:off x="3043" y="1618"/>
              <a:ext cx="257" cy="281"/>
            </a:xfrm>
            <a:custGeom>
              <a:avLst/>
              <a:gdLst>
                <a:gd name="T0" fmla="*/ 234 w 257"/>
                <a:gd name="T1" fmla="*/ 227 h 281"/>
                <a:gd name="T2" fmla="*/ 242 w 257"/>
                <a:gd name="T3" fmla="*/ 273 h 281"/>
                <a:gd name="T4" fmla="*/ 113 w 257"/>
                <a:gd name="T5" fmla="*/ 281 h 281"/>
                <a:gd name="T6" fmla="*/ 91 w 257"/>
                <a:gd name="T7" fmla="*/ 265 h 281"/>
                <a:gd name="T8" fmla="*/ 83 w 257"/>
                <a:gd name="T9" fmla="*/ 220 h 281"/>
                <a:gd name="T10" fmla="*/ 75 w 257"/>
                <a:gd name="T11" fmla="*/ 190 h 281"/>
                <a:gd name="T12" fmla="*/ 7 w 257"/>
                <a:gd name="T13" fmla="*/ 144 h 281"/>
                <a:gd name="T14" fmla="*/ 7 w 257"/>
                <a:gd name="T15" fmla="*/ 114 h 281"/>
                <a:gd name="T16" fmla="*/ 15 w 257"/>
                <a:gd name="T17" fmla="*/ 99 h 281"/>
                <a:gd name="T18" fmla="*/ 0 w 257"/>
                <a:gd name="T19" fmla="*/ 83 h 281"/>
                <a:gd name="T20" fmla="*/ 30 w 257"/>
                <a:gd name="T21" fmla="*/ 61 h 281"/>
                <a:gd name="T22" fmla="*/ 30 w 257"/>
                <a:gd name="T23" fmla="*/ 23 h 281"/>
                <a:gd name="T24" fmla="*/ 38 w 257"/>
                <a:gd name="T25" fmla="*/ 23 h 281"/>
                <a:gd name="T26" fmla="*/ 91 w 257"/>
                <a:gd name="T27" fmla="*/ 0 h 281"/>
                <a:gd name="T28" fmla="*/ 83 w 257"/>
                <a:gd name="T29" fmla="*/ 23 h 281"/>
                <a:gd name="T30" fmla="*/ 91 w 257"/>
                <a:gd name="T31" fmla="*/ 15 h 281"/>
                <a:gd name="T32" fmla="*/ 106 w 257"/>
                <a:gd name="T33" fmla="*/ 23 h 281"/>
                <a:gd name="T34" fmla="*/ 128 w 257"/>
                <a:gd name="T35" fmla="*/ 38 h 281"/>
                <a:gd name="T36" fmla="*/ 212 w 257"/>
                <a:gd name="T37" fmla="*/ 61 h 281"/>
                <a:gd name="T38" fmla="*/ 212 w 257"/>
                <a:gd name="T39" fmla="*/ 68 h 281"/>
                <a:gd name="T40" fmla="*/ 227 w 257"/>
                <a:gd name="T41" fmla="*/ 76 h 281"/>
                <a:gd name="T42" fmla="*/ 227 w 257"/>
                <a:gd name="T43" fmla="*/ 91 h 281"/>
                <a:gd name="T44" fmla="*/ 234 w 257"/>
                <a:gd name="T45" fmla="*/ 91 h 281"/>
                <a:gd name="T46" fmla="*/ 242 w 257"/>
                <a:gd name="T47" fmla="*/ 106 h 281"/>
                <a:gd name="T48" fmla="*/ 227 w 257"/>
                <a:gd name="T49" fmla="*/ 137 h 281"/>
                <a:gd name="T50" fmla="*/ 227 w 257"/>
                <a:gd name="T51" fmla="*/ 144 h 281"/>
                <a:gd name="T52" fmla="*/ 250 w 257"/>
                <a:gd name="T53" fmla="*/ 121 h 281"/>
                <a:gd name="T54" fmla="*/ 257 w 257"/>
                <a:gd name="T55" fmla="*/ 129 h 281"/>
                <a:gd name="T56" fmla="*/ 234 w 257"/>
                <a:gd name="T57" fmla="*/ 22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81">
                  <a:moveTo>
                    <a:pt x="234" y="227"/>
                  </a:moveTo>
                  <a:lnTo>
                    <a:pt x="242" y="273"/>
                  </a:lnTo>
                  <a:lnTo>
                    <a:pt x="113" y="281"/>
                  </a:lnTo>
                  <a:lnTo>
                    <a:pt x="91" y="265"/>
                  </a:lnTo>
                  <a:lnTo>
                    <a:pt x="83" y="220"/>
                  </a:lnTo>
                  <a:lnTo>
                    <a:pt x="75" y="190"/>
                  </a:lnTo>
                  <a:lnTo>
                    <a:pt x="7" y="144"/>
                  </a:lnTo>
                  <a:lnTo>
                    <a:pt x="7" y="114"/>
                  </a:lnTo>
                  <a:lnTo>
                    <a:pt x="15" y="99"/>
                  </a:lnTo>
                  <a:lnTo>
                    <a:pt x="0" y="83"/>
                  </a:lnTo>
                  <a:lnTo>
                    <a:pt x="30" y="61"/>
                  </a:lnTo>
                  <a:lnTo>
                    <a:pt x="30" y="23"/>
                  </a:lnTo>
                  <a:lnTo>
                    <a:pt x="38" y="23"/>
                  </a:lnTo>
                  <a:lnTo>
                    <a:pt x="91" y="0"/>
                  </a:lnTo>
                  <a:lnTo>
                    <a:pt x="83" y="23"/>
                  </a:lnTo>
                  <a:lnTo>
                    <a:pt x="91" y="15"/>
                  </a:lnTo>
                  <a:lnTo>
                    <a:pt x="106" y="23"/>
                  </a:lnTo>
                  <a:lnTo>
                    <a:pt x="128" y="38"/>
                  </a:lnTo>
                  <a:lnTo>
                    <a:pt x="212" y="61"/>
                  </a:lnTo>
                  <a:lnTo>
                    <a:pt x="212" y="68"/>
                  </a:lnTo>
                  <a:lnTo>
                    <a:pt x="227" y="76"/>
                  </a:lnTo>
                  <a:lnTo>
                    <a:pt x="227" y="91"/>
                  </a:lnTo>
                  <a:lnTo>
                    <a:pt x="234" y="91"/>
                  </a:lnTo>
                  <a:lnTo>
                    <a:pt x="242" y="106"/>
                  </a:lnTo>
                  <a:lnTo>
                    <a:pt x="227" y="137"/>
                  </a:lnTo>
                  <a:lnTo>
                    <a:pt x="227" y="144"/>
                  </a:lnTo>
                  <a:lnTo>
                    <a:pt x="250" y="121"/>
                  </a:lnTo>
                  <a:lnTo>
                    <a:pt x="257" y="129"/>
                  </a:lnTo>
                  <a:lnTo>
                    <a:pt x="234"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6" name="Freeform 131"/>
            <p:cNvSpPr>
              <a:spLocks/>
            </p:cNvSpPr>
            <p:nvPr/>
          </p:nvSpPr>
          <p:spPr bwMode="auto">
            <a:xfrm>
              <a:off x="3043" y="1618"/>
              <a:ext cx="257" cy="281"/>
            </a:xfrm>
            <a:custGeom>
              <a:avLst/>
              <a:gdLst>
                <a:gd name="T0" fmla="*/ 234 w 257"/>
                <a:gd name="T1" fmla="*/ 227 h 281"/>
                <a:gd name="T2" fmla="*/ 242 w 257"/>
                <a:gd name="T3" fmla="*/ 273 h 281"/>
                <a:gd name="T4" fmla="*/ 113 w 257"/>
                <a:gd name="T5" fmla="*/ 281 h 281"/>
                <a:gd name="T6" fmla="*/ 91 w 257"/>
                <a:gd name="T7" fmla="*/ 265 h 281"/>
                <a:gd name="T8" fmla="*/ 83 w 257"/>
                <a:gd name="T9" fmla="*/ 220 h 281"/>
                <a:gd name="T10" fmla="*/ 75 w 257"/>
                <a:gd name="T11" fmla="*/ 190 h 281"/>
                <a:gd name="T12" fmla="*/ 7 w 257"/>
                <a:gd name="T13" fmla="*/ 144 h 281"/>
                <a:gd name="T14" fmla="*/ 7 w 257"/>
                <a:gd name="T15" fmla="*/ 114 h 281"/>
                <a:gd name="T16" fmla="*/ 15 w 257"/>
                <a:gd name="T17" fmla="*/ 99 h 281"/>
                <a:gd name="T18" fmla="*/ 0 w 257"/>
                <a:gd name="T19" fmla="*/ 83 h 281"/>
                <a:gd name="T20" fmla="*/ 30 w 257"/>
                <a:gd name="T21" fmla="*/ 61 h 281"/>
                <a:gd name="T22" fmla="*/ 30 w 257"/>
                <a:gd name="T23" fmla="*/ 23 h 281"/>
                <a:gd name="T24" fmla="*/ 38 w 257"/>
                <a:gd name="T25" fmla="*/ 23 h 281"/>
                <a:gd name="T26" fmla="*/ 91 w 257"/>
                <a:gd name="T27" fmla="*/ 0 h 281"/>
                <a:gd name="T28" fmla="*/ 83 w 257"/>
                <a:gd name="T29" fmla="*/ 23 h 281"/>
                <a:gd name="T30" fmla="*/ 91 w 257"/>
                <a:gd name="T31" fmla="*/ 15 h 281"/>
                <a:gd name="T32" fmla="*/ 106 w 257"/>
                <a:gd name="T33" fmla="*/ 23 h 281"/>
                <a:gd name="T34" fmla="*/ 128 w 257"/>
                <a:gd name="T35" fmla="*/ 38 h 281"/>
                <a:gd name="T36" fmla="*/ 212 w 257"/>
                <a:gd name="T37" fmla="*/ 61 h 281"/>
                <a:gd name="T38" fmla="*/ 212 w 257"/>
                <a:gd name="T39" fmla="*/ 68 h 281"/>
                <a:gd name="T40" fmla="*/ 227 w 257"/>
                <a:gd name="T41" fmla="*/ 76 h 281"/>
                <a:gd name="T42" fmla="*/ 227 w 257"/>
                <a:gd name="T43" fmla="*/ 91 h 281"/>
                <a:gd name="T44" fmla="*/ 234 w 257"/>
                <a:gd name="T45" fmla="*/ 91 h 281"/>
                <a:gd name="T46" fmla="*/ 242 w 257"/>
                <a:gd name="T47" fmla="*/ 106 h 281"/>
                <a:gd name="T48" fmla="*/ 227 w 257"/>
                <a:gd name="T49" fmla="*/ 137 h 281"/>
                <a:gd name="T50" fmla="*/ 227 w 257"/>
                <a:gd name="T51" fmla="*/ 144 h 281"/>
                <a:gd name="T52" fmla="*/ 250 w 257"/>
                <a:gd name="T53" fmla="*/ 121 h 281"/>
                <a:gd name="T54" fmla="*/ 257 w 257"/>
                <a:gd name="T55" fmla="*/ 129 h 281"/>
                <a:gd name="T56" fmla="*/ 234 w 257"/>
                <a:gd name="T57" fmla="*/ 227 h 281"/>
                <a:gd name="T58" fmla="*/ 234 w 257"/>
                <a:gd name="T59" fmla="*/ 23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81">
                  <a:moveTo>
                    <a:pt x="234" y="227"/>
                  </a:moveTo>
                  <a:lnTo>
                    <a:pt x="242" y="273"/>
                  </a:lnTo>
                  <a:lnTo>
                    <a:pt x="113" y="281"/>
                  </a:lnTo>
                  <a:lnTo>
                    <a:pt x="91" y="265"/>
                  </a:lnTo>
                  <a:lnTo>
                    <a:pt x="83" y="220"/>
                  </a:lnTo>
                  <a:lnTo>
                    <a:pt x="75" y="190"/>
                  </a:lnTo>
                  <a:lnTo>
                    <a:pt x="7" y="144"/>
                  </a:lnTo>
                  <a:lnTo>
                    <a:pt x="7" y="114"/>
                  </a:lnTo>
                  <a:lnTo>
                    <a:pt x="15" y="99"/>
                  </a:lnTo>
                  <a:lnTo>
                    <a:pt x="0" y="83"/>
                  </a:lnTo>
                  <a:lnTo>
                    <a:pt x="30" y="61"/>
                  </a:lnTo>
                  <a:lnTo>
                    <a:pt x="30" y="23"/>
                  </a:lnTo>
                  <a:lnTo>
                    <a:pt x="38" y="23"/>
                  </a:lnTo>
                  <a:lnTo>
                    <a:pt x="91" y="0"/>
                  </a:lnTo>
                  <a:lnTo>
                    <a:pt x="83" y="23"/>
                  </a:lnTo>
                  <a:lnTo>
                    <a:pt x="91" y="15"/>
                  </a:lnTo>
                  <a:lnTo>
                    <a:pt x="106" y="23"/>
                  </a:lnTo>
                  <a:lnTo>
                    <a:pt x="128" y="38"/>
                  </a:lnTo>
                  <a:lnTo>
                    <a:pt x="212" y="61"/>
                  </a:lnTo>
                  <a:lnTo>
                    <a:pt x="212" y="68"/>
                  </a:lnTo>
                  <a:lnTo>
                    <a:pt x="227" y="76"/>
                  </a:lnTo>
                  <a:lnTo>
                    <a:pt x="227" y="91"/>
                  </a:lnTo>
                  <a:lnTo>
                    <a:pt x="234" y="91"/>
                  </a:lnTo>
                  <a:lnTo>
                    <a:pt x="242" y="106"/>
                  </a:lnTo>
                  <a:lnTo>
                    <a:pt x="227" y="137"/>
                  </a:lnTo>
                  <a:lnTo>
                    <a:pt x="227" y="144"/>
                  </a:lnTo>
                  <a:lnTo>
                    <a:pt x="250" y="121"/>
                  </a:lnTo>
                  <a:lnTo>
                    <a:pt x="257" y="129"/>
                  </a:lnTo>
                  <a:lnTo>
                    <a:pt x="234" y="227"/>
                  </a:lnTo>
                  <a:lnTo>
                    <a:pt x="234"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7" name="Freeform 132"/>
            <p:cNvSpPr>
              <a:spLocks/>
            </p:cNvSpPr>
            <p:nvPr/>
          </p:nvSpPr>
          <p:spPr bwMode="auto">
            <a:xfrm>
              <a:off x="3293" y="1709"/>
              <a:ext cx="15" cy="23"/>
            </a:xfrm>
            <a:custGeom>
              <a:avLst/>
              <a:gdLst>
                <a:gd name="T0" fmla="*/ 15 w 15"/>
                <a:gd name="T1" fmla="*/ 0 h 23"/>
                <a:gd name="T2" fmla="*/ 0 w 15"/>
                <a:gd name="T3" fmla="*/ 23 h 23"/>
                <a:gd name="T4" fmla="*/ 15 w 15"/>
                <a:gd name="T5" fmla="*/ 0 h 23"/>
                <a:gd name="T6" fmla="*/ 15 w 15"/>
                <a:gd name="T7" fmla="*/ 8 h 23"/>
              </a:gdLst>
              <a:ahLst/>
              <a:cxnLst>
                <a:cxn ang="0">
                  <a:pos x="T0" y="T1"/>
                </a:cxn>
                <a:cxn ang="0">
                  <a:pos x="T2" y="T3"/>
                </a:cxn>
                <a:cxn ang="0">
                  <a:pos x="T4" y="T5"/>
                </a:cxn>
                <a:cxn ang="0">
                  <a:pos x="T6" y="T7"/>
                </a:cxn>
              </a:cxnLst>
              <a:rect l="0" t="0" r="r" b="b"/>
              <a:pathLst>
                <a:path w="15" h="23">
                  <a:moveTo>
                    <a:pt x="15" y="0"/>
                  </a:moveTo>
                  <a:lnTo>
                    <a:pt x="0" y="23"/>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8" name="Freeform 133"/>
            <p:cNvSpPr>
              <a:spLocks/>
            </p:cNvSpPr>
            <p:nvPr/>
          </p:nvSpPr>
          <p:spPr bwMode="auto">
            <a:xfrm>
              <a:off x="2195" y="1694"/>
              <a:ext cx="348" cy="288"/>
            </a:xfrm>
            <a:custGeom>
              <a:avLst/>
              <a:gdLst>
                <a:gd name="T0" fmla="*/ 341 w 348"/>
                <a:gd name="T1" fmla="*/ 167 h 288"/>
                <a:gd name="T2" fmla="*/ 348 w 348"/>
                <a:gd name="T3" fmla="*/ 38 h 288"/>
                <a:gd name="T4" fmla="*/ 38 w 348"/>
                <a:gd name="T5" fmla="*/ 0 h 288"/>
                <a:gd name="T6" fmla="*/ 38 w 348"/>
                <a:gd name="T7" fmla="*/ 30 h 288"/>
                <a:gd name="T8" fmla="*/ 8 w 348"/>
                <a:gd name="T9" fmla="*/ 189 h 288"/>
                <a:gd name="T10" fmla="*/ 0 w 348"/>
                <a:gd name="T11" fmla="*/ 250 h 288"/>
                <a:gd name="T12" fmla="*/ 99 w 348"/>
                <a:gd name="T13" fmla="*/ 265 h 288"/>
                <a:gd name="T14" fmla="*/ 333 w 348"/>
                <a:gd name="T15" fmla="*/ 288 h 288"/>
                <a:gd name="T16" fmla="*/ 341 w 348"/>
                <a:gd name="T17" fmla="*/ 16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288">
                  <a:moveTo>
                    <a:pt x="341" y="167"/>
                  </a:moveTo>
                  <a:lnTo>
                    <a:pt x="348" y="38"/>
                  </a:lnTo>
                  <a:lnTo>
                    <a:pt x="38" y="0"/>
                  </a:lnTo>
                  <a:lnTo>
                    <a:pt x="38" y="30"/>
                  </a:lnTo>
                  <a:lnTo>
                    <a:pt x="8" y="189"/>
                  </a:lnTo>
                  <a:lnTo>
                    <a:pt x="0" y="250"/>
                  </a:lnTo>
                  <a:lnTo>
                    <a:pt x="99" y="265"/>
                  </a:lnTo>
                  <a:lnTo>
                    <a:pt x="333" y="288"/>
                  </a:lnTo>
                  <a:lnTo>
                    <a:pt x="341" y="16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9" name="Freeform 134"/>
            <p:cNvSpPr>
              <a:spLocks/>
            </p:cNvSpPr>
            <p:nvPr/>
          </p:nvSpPr>
          <p:spPr bwMode="auto">
            <a:xfrm>
              <a:off x="2195" y="1694"/>
              <a:ext cx="348" cy="288"/>
            </a:xfrm>
            <a:custGeom>
              <a:avLst/>
              <a:gdLst>
                <a:gd name="T0" fmla="*/ 341 w 348"/>
                <a:gd name="T1" fmla="*/ 167 h 288"/>
                <a:gd name="T2" fmla="*/ 348 w 348"/>
                <a:gd name="T3" fmla="*/ 38 h 288"/>
                <a:gd name="T4" fmla="*/ 38 w 348"/>
                <a:gd name="T5" fmla="*/ 0 h 288"/>
                <a:gd name="T6" fmla="*/ 38 w 348"/>
                <a:gd name="T7" fmla="*/ 30 h 288"/>
                <a:gd name="T8" fmla="*/ 8 w 348"/>
                <a:gd name="T9" fmla="*/ 189 h 288"/>
                <a:gd name="T10" fmla="*/ 0 w 348"/>
                <a:gd name="T11" fmla="*/ 250 h 288"/>
                <a:gd name="T12" fmla="*/ 99 w 348"/>
                <a:gd name="T13" fmla="*/ 265 h 288"/>
                <a:gd name="T14" fmla="*/ 333 w 348"/>
                <a:gd name="T15" fmla="*/ 288 h 288"/>
                <a:gd name="T16" fmla="*/ 341 w 348"/>
                <a:gd name="T17" fmla="*/ 167 h 288"/>
                <a:gd name="T18" fmla="*/ 341 w 348"/>
                <a:gd name="T19" fmla="*/ 17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88">
                  <a:moveTo>
                    <a:pt x="341" y="167"/>
                  </a:moveTo>
                  <a:lnTo>
                    <a:pt x="348" y="38"/>
                  </a:lnTo>
                  <a:lnTo>
                    <a:pt x="38" y="0"/>
                  </a:lnTo>
                  <a:lnTo>
                    <a:pt x="38" y="30"/>
                  </a:lnTo>
                  <a:lnTo>
                    <a:pt x="8" y="189"/>
                  </a:lnTo>
                  <a:lnTo>
                    <a:pt x="0" y="250"/>
                  </a:lnTo>
                  <a:lnTo>
                    <a:pt x="99" y="265"/>
                  </a:lnTo>
                  <a:lnTo>
                    <a:pt x="333" y="288"/>
                  </a:lnTo>
                  <a:lnTo>
                    <a:pt x="341" y="167"/>
                  </a:lnTo>
                  <a:lnTo>
                    <a:pt x="341"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smtClean="0">
                <a:solidFill>
                  <a:srgbClr val="FF9900"/>
                </a:solidFill>
                <a:latin typeface="Verdana" pitchFamily="34" charset="0"/>
              </a:rPr>
              <a:t>2012</a:t>
            </a:r>
            <a:endParaRPr lang="en-US" sz="2400" b="1" dirty="0">
              <a:solidFill>
                <a:srgbClr val="FF9900"/>
              </a:solidFill>
              <a:latin typeface="Verdana" pitchFamily="34" charset="0"/>
            </a:endParaRPr>
          </a:p>
        </p:txBody>
      </p:sp>
    </p:spTree>
    <p:extLst>
      <p:ext uri="{BB962C8B-B14F-4D97-AF65-F5344CB8AC3E}">
        <p14:creationId xmlns:p14="http://schemas.microsoft.com/office/powerpoint/2010/main" val="3365283214"/>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8688" name="Group 4"/>
          <p:cNvGrpSpPr>
            <a:grpSpLocks noChangeAspect="1"/>
          </p:cNvGrpSpPr>
          <p:nvPr/>
        </p:nvGrpSpPr>
        <p:grpSpPr bwMode="auto">
          <a:xfrm>
            <a:off x="-9525" y="1905000"/>
            <a:ext cx="4505325" cy="3429000"/>
            <a:chOff x="1461" y="1080"/>
            <a:chExt cx="2838" cy="2160"/>
          </a:xfrm>
        </p:grpSpPr>
        <p:sp>
          <p:nvSpPr>
            <p:cNvPr id="18689" name="AutoShape 3"/>
            <p:cNvSpPr>
              <a:spLocks noChangeAspect="1" noChangeArrowheads="1" noTextEdit="1"/>
            </p:cNvSpPr>
            <p:nvPr/>
          </p:nvSpPr>
          <p:spPr bwMode="auto">
            <a:xfrm>
              <a:off x="1461" y="1080"/>
              <a:ext cx="2838" cy="21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0" name="Rectangle 5"/>
            <p:cNvSpPr>
              <a:spLocks noChangeArrowheads="1"/>
            </p:cNvSpPr>
            <p:nvPr/>
          </p:nvSpPr>
          <p:spPr bwMode="auto">
            <a:xfrm>
              <a:off x="1461" y="1080"/>
              <a:ext cx="2846" cy="216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1" name="Rectangle 6"/>
            <p:cNvSpPr>
              <a:spLocks noChangeArrowheads="1"/>
            </p:cNvSpPr>
            <p:nvPr/>
          </p:nvSpPr>
          <p:spPr bwMode="auto">
            <a:xfrm>
              <a:off x="1506" y="1148"/>
              <a:ext cx="2755" cy="20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2" name="Freeform 7"/>
            <p:cNvSpPr>
              <a:spLocks/>
            </p:cNvSpPr>
            <p:nvPr/>
          </p:nvSpPr>
          <p:spPr bwMode="auto">
            <a:xfrm>
              <a:off x="3308" y="2353"/>
              <a:ext cx="189" cy="311"/>
            </a:xfrm>
            <a:custGeom>
              <a:avLst/>
              <a:gdLst>
                <a:gd name="T0" fmla="*/ 181 w 189"/>
                <a:gd name="T1" fmla="*/ 197 h 311"/>
                <a:gd name="T2" fmla="*/ 189 w 189"/>
                <a:gd name="T3" fmla="*/ 250 h 311"/>
                <a:gd name="T4" fmla="*/ 53 w 189"/>
                <a:gd name="T5" fmla="*/ 265 h 311"/>
                <a:gd name="T6" fmla="*/ 60 w 189"/>
                <a:gd name="T7" fmla="*/ 296 h 311"/>
                <a:gd name="T8" fmla="*/ 60 w 189"/>
                <a:gd name="T9" fmla="*/ 303 h 311"/>
                <a:gd name="T10" fmla="*/ 30 w 189"/>
                <a:gd name="T11" fmla="*/ 311 h 311"/>
                <a:gd name="T12" fmla="*/ 45 w 189"/>
                <a:gd name="T13" fmla="*/ 311 h 311"/>
                <a:gd name="T14" fmla="*/ 30 w 189"/>
                <a:gd name="T15" fmla="*/ 281 h 311"/>
                <a:gd name="T16" fmla="*/ 22 w 189"/>
                <a:gd name="T17" fmla="*/ 311 h 311"/>
                <a:gd name="T18" fmla="*/ 15 w 189"/>
                <a:gd name="T19" fmla="*/ 303 h 311"/>
                <a:gd name="T20" fmla="*/ 0 w 189"/>
                <a:gd name="T21" fmla="*/ 212 h 311"/>
                <a:gd name="T22" fmla="*/ 7 w 189"/>
                <a:gd name="T23" fmla="*/ 15 h 311"/>
                <a:gd name="T24" fmla="*/ 0 w 189"/>
                <a:gd name="T25" fmla="*/ 15 h 311"/>
                <a:gd name="T26" fmla="*/ 128 w 189"/>
                <a:gd name="T27" fmla="*/ 0 h 311"/>
                <a:gd name="T28" fmla="*/ 166 w 189"/>
                <a:gd name="T29" fmla="*/ 129 h 311"/>
                <a:gd name="T30" fmla="*/ 189 w 189"/>
                <a:gd name="T31" fmla="*/ 167 h 311"/>
                <a:gd name="T32" fmla="*/ 181 w 189"/>
                <a:gd name="T33"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1">
                  <a:moveTo>
                    <a:pt x="181" y="197"/>
                  </a:moveTo>
                  <a:lnTo>
                    <a:pt x="189" y="250"/>
                  </a:lnTo>
                  <a:lnTo>
                    <a:pt x="53" y="265"/>
                  </a:lnTo>
                  <a:lnTo>
                    <a:pt x="60" y="296"/>
                  </a:lnTo>
                  <a:lnTo>
                    <a:pt x="60" y="303"/>
                  </a:lnTo>
                  <a:lnTo>
                    <a:pt x="30" y="311"/>
                  </a:lnTo>
                  <a:lnTo>
                    <a:pt x="45" y="311"/>
                  </a:lnTo>
                  <a:lnTo>
                    <a:pt x="30" y="281"/>
                  </a:lnTo>
                  <a:lnTo>
                    <a:pt x="22" y="311"/>
                  </a:lnTo>
                  <a:lnTo>
                    <a:pt x="15" y="303"/>
                  </a:lnTo>
                  <a:lnTo>
                    <a:pt x="0" y="212"/>
                  </a:lnTo>
                  <a:lnTo>
                    <a:pt x="7" y="15"/>
                  </a:lnTo>
                  <a:lnTo>
                    <a:pt x="0" y="15"/>
                  </a:lnTo>
                  <a:lnTo>
                    <a:pt x="128" y="0"/>
                  </a:lnTo>
                  <a:lnTo>
                    <a:pt x="166" y="129"/>
                  </a:lnTo>
                  <a:lnTo>
                    <a:pt x="189" y="167"/>
                  </a:lnTo>
                  <a:lnTo>
                    <a:pt x="181"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3" name="Freeform 8"/>
            <p:cNvSpPr>
              <a:spLocks/>
            </p:cNvSpPr>
            <p:nvPr/>
          </p:nvSpPr>
          <p:spPr bwMode="auto">
            <a:xfrm>
              <a:off x="3308" y="2353"/>
              <a:ext cx="189" cy="311"/>
            </a:xfrm>
            <a:custGeom>
              <a:avLst/>
              <a:gdLst>
                <a:gd name="T0" fmla="*/ 181 w 189"/>
                <a:gd name="T1" fmla="*/ 197 h 311"/>
                <a:gd name="T2" fmla="*/ 189 w 189"/>
                <a:gd name="T3" fmla="*/ 250 h 311"/>
                <a:gd name="T4" fmla="*/ 53 w 189"/>
                <a:gd name="T5" fmla="*/ 265 h 311"/>
                <a:gd name="T6" fmla="*/ 60 w 189"/>
                <a:gd name="T7" fmla="*/ 296 h 311"/>
                <a:gd name="T8" fmla="*/ 60 w 189"/>
                <a:gd name="T9" fmla="*/ 303 h 311"/>
                <a:gd name="T10" fmla="*/ 30 w 189"/>
                <a:gd name="T11" fmla="*/ 311 h 311"/>
                <a:gd name="T12" fmla="*/ 45 w 189"/>
                <a:gd name="T13" fmla="*/ 311 h 311"/>
                <a:gd name="T14" fmla="*/ 30 w 189"/>
                <a:gd name="T15" fmla="*/ 281 h 311"/>
                <a:gd name="T16" fmla="*/ 22 w 189"/>
                <a:gd name="T17" fmla="*/ 311 h 311"/>
                <a:gd name="T18" fmla="*/ 15 w 189"/>
                <a:gd name="T19" fmla="*/ 303 h 311"/>
                <a:gd name="T20" fmla="*/ 0 w 189"/>
                <a:gd name="T21" fmla="*/ 212 h 311"/>
                <a:gd name="T22" fmla="*/ 7 w 189"/>
                <a:gd name="T23" fmla="*/ 15 h 311"/>
                <a:gd name="T24" fmla="*/ 0 w 189"/>
                <a:gd name="T25" fmla="*/ 15 h 311"/>
                <a:gd name="T26" fmla="*/ 128 w 189"/>
                <a:gd name="T27" fmla="*/ 0 h 311"/>
                <a:gd name="T28" fmla="*/ 166 w 189"/>
                <a:gd name="T29" fmla="*/ 129 h 311"/>
                <a:gd name="T30" fmla="*/ 189 w 189"/>
                <a:gd name="T31" fmla="*/ 167 h 311"/>
                <a:gd name="T32" fmla="*/ 181 w 189"/>
                <a:gd name="T33" fmla="*/ 197 h 311"/>
                <a:gd name="T34" fmla="*/ 181 w 189"/>
                <a:gd name="T35"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311">
                  <a:moveTo>
                    <a:pt x="181" y="197"/>
                  </a:moveTo>
                  <a:lnTo>
                    <a:pt x="189" y="250"/>
                  </a:lnTo>
                  <a:lnTo>
                    <a:pt x="53" y="265"/>
                  </a:lnTo>
                  <a:lnTo>
                    <a:pt x="60" y="296"/>
                  </a:lnTo>
                  <a:lnTo>
                    <a:pt x="60" y="303"/>
                  </a:lnTo>
                  <a:lnTo>
                    <a:pt x="30" y="311"/>
                  </a:lnTo>
                  <a:lnTo>
                    <a:pt x="45" y="311"/>
                  </a:lnTo>
                  <a:lnTo>
                    <a:pt x="30" y="281"/>
                  </a:lnTo>
                  <a:lnTo>
                    <a:pt x="22" y="311"/>
                  </a:lnTo>
                  <a:lnTo>
                    <a:pt x="15" y="303"/>
                  </a:lnTo>
                  <a:lnTo>
                    <a:pt x="0" y="212"/>
                  </a:lnTo>
                  <a:lnTo>
                    <a:pt x="7" y="15"/>
                  </a:lnTo>
                  <a:lnTo>
                    <a:pt x="0" y="15"/>
                  </a:lnTo>
                  <a:lnTo>
                    <a:pt x="128" y="0"/>
                  </a:lnTo>
                  <a:lnTo>
                    <a:pt x="166" y="129"/>
                  </a:lnTo>
                  <a:lnTo>
                    <a:pt x="189" y="167"/>
                  </a:lnTo>
                  <a:lnTo>
                    <a:pt x="181" y="197"/>
                  </a:lnTo>
                  <a:lnTo>
                    <a:pt x="181"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4" name="Freeform 9"/>
            <p:cNvSpPr>
              <a:spLocks/>
            </p:cNvSpPr>
            <p:nvPr/>
          </p:nvSpPr>
          <p:spPr bwMode="auto">
            <a:xfrm>
              <a:off x="1567" y="2512"/>
              <a:ext cx="522" cy="470"/>
            </a:xfrm>
            <a:custGeom>
              <a:avLst/>
              <a:gdLst>
                <a:gd name="T0" fmla="*/ 0 w 522"/>
                <a:gd name="T1" fmla="*/ 266 h 470"/>
                <a:gd name="T2" fmla="*/ 8 w 522"/>
                <a:gd name="T3" fmla="*/ 273 h 470"/>
                <a:gd name="T4" fmla="*/ 30 w 522"/>
                <a:gd name="T5" fmla="*/ 296 h 470"/>
                <a:gd name="T6" fmla="*/ 23 w 522"/>
                <a:gd name="T7" fmla="*/ 326 h 470"/>
                <a:gd name="T8" fmla="*/ 45 w 522"/>
                <a:gd name="T9" fmla="*/ 311 h 470"/>
                <a:gd name="T10" fmla="*/ 45 w 522"/>
                <a:gd name="T11" fmla="*/ 364 h 470"/>
                <a:gd name="T12" fmla="*/ 83 w 522"/>
                <a:gd name="T13" fmla="*/ 372 h 470"/>
                <a:gd name="T14" fmla="*/ 98 w 522"/>
                <a:gd name="T15" fmla="*/ 364 h 470"/>
                <a:gd name="T16" fmla="*/ 98 w 522"/>
                <a:gd name="T17" fmla="*/ 410 h 470"/>
                <a:gd name="T18" fmla="*/ 61 w 522"/>
                <a:gd name="T19" fmla="*/ 448 h 470"/>
                <a:gd name="T20" fmla="*/ 8 w 522"/>
                <a:gd name="T21" fmla="*/ 470 h 470"/>
                <a:gd name="T22" fmla="*/ 68 w 522"/>
                <a:gd name="T23" fmla="*/ 455 h 470"/>
                <a:gd name="T24" fmla="*/ 76 w 522"/>
                <a:gd name="T25" fmla="*/ 425 h 470"/>
                <a:gd name="T26" fmla="*/ 159 w 522"/>
                <a:gd name="T27" fmla="*/ 387 h 470"/>
                <a:gd name="T28" fmla="*/ 159 w 522"/>
                <a:gd name="T29" fmla="*/ 349 h 470"/>
                <a:gd name="T30" fmla="*/ 204 w 522"/>
                <a:gd name="T31" fmla="*/ 266 h 470"/>
                <a:gd name="T32" fmla="*/ 219 w 522"/>
                <a:gd name="T33" fmla="*/ 288 h 470"/>
                <a:gd name="T34" fmla="*/ 227 w 522"/>
                <a:gd name="T35" fmla="*/ 304 h 470"/>
                <a:gd name="T36" fmla="*/ 189 w 522"/>
                <a:gd name="T37" fmla="*/ 357 h 470"/>
                <a:gd name="T38" fmla="*/ 242 w 522"/>
                <a:gd name="T39" fmla="*/ 288 h 470"/>
                <a:gd name="T40" fmla="*/ 257 w 522"/>
                <a:gd name="T41" fmla="*/ 296 h 470"/>
                <a:gd name="T42" fmla="*/ 295 w 522"/>
                <a:gd name="T43" fmla="*/ 319 h 470"/>
                <a:gd name="T44" fmla="*/ 356 w 522"/>
                <a:gd name="T45" fmla="*/ 311 h 470"/>
                <a:gd name="T46" fmla="*/ 356 w 522"/>
                <a:gd name="T47" fmla="*/ 326 h 470"/>
                <a:gd name="T48" fmla="*/ 378 w 522"/>
                <a:gd name="T49" fmla="*/ 319 h 470"/>
                <a:gd name="T50" fmla="*/ 401 w 522"/>
                <a:gd name="T51" fmla="*/ 349 h 470"/>
                <a:gd name="T52" fmla="*/ 394 w 522"/>
                <a:gd name="T53" fmla="*/ 326 h 470"/>
                <a:gd name="T54" fmla="*/ 416 w 522"/>
                <a:gd name="T55" fmla="*/ 311 h 470"/>
                <a:gd name="T56" fmla="*/ 454 w 522"/>
                <a:gd name="T57" fmla="*/ 364 h 470"/>
                <a:gd name="T58" fmla="*/ 492 w 522"/>
                <a:gd name="T59" fmla="*/ 402 h 470"/>
                <a:gd name="T60" fmla="*/ 515 w 522"/>
                <a:gd name="T61" fmla="*/ 417 h 470"/>
                <a:gd name="T62" fmla="*/ 522 w 522"/>
                <a:gd name="T63" fmla="*/ 379 h 470"/>
                <a:gd name="T64" fmla="*/ 409 w 522"/>
                <a:gd name="T65" fmla="*/ 304 h 470"/>
                <a:gd name="T66" fmla="*/ 378 w 522"/>
                <a:gd name="T67" fmla="*/ 311 h 470"/>
                <a:gd name="T68" fmla="*/ 356 w 522"/>
                <a:gd name="T69" fmla="*/ 304 h 470"/>
                <a:gd name="T70" fmla="*/ 288 w 522"/>
                <a:gd name="T71" fmla="*/ 38 h 470"/>
                <a:gd name="T72" fmla="*/ 151 w 522"/>
                <a:gd name="T73" fmla="*/ 8 h 470"/>
                <a:gd name="T74" fmla="*/ 136 w 522"/>
                <a:gd name="T75" fmla="*/ 0 h 470"/>
                <a:gd name="T76" fmla="*/ 106 w 522"/>
                <a:gd name="T77" fmla="*/ 31 h 470"/>
                <a:gd name="T78" fmla="*/ 91 w 522"/>
                <a:gd name="T79" fmla="*/ 23 h 470"/>
                <a:gd name="T80" fmla="*/ 83 w 522"/>
                <a:gd name="T81" fmla="*/ 31 h 470"/>
                <a:gd name="T82" fmla="*/ 38 w 522"/>
                <a:gd name="T83" fmla="*/ 61 h 470"/>
                <a:gd name="T84" fmla="*/ 61 w 522"/>
                <a:gd name="T85" fmla="*/ 114 h 470"/>
                <a:gd name="T86" fmla="*/ 76 w 522"/>
                <a:gd name="T87" fmla="*/ 129 h 470"/>
                <a:gd name="T88" fmla="*/ 76 w 522"/>
                <a:gd name="T89" fmla="*/ 152 h 470"/>
                <a:gd name="T90" fmla="*/ 0 w 522"/>
                <a:gd name="T91" fmla="*/ 144 h 470"/>
                <a:gd name="T92" fmla="*/ 15 w 522"/>
                <a:gd name="T93" fmla="*/ 160 h 470"/>
                <a:gd name="T94" fmla="*/ 53 w 522"/>
                <a:gd name="T95" fmla="*/ 190 h 470"/>
                <a:gd name="T96" fmla="*/ 83 w 522"/>
                <a:gd name="T97" fmla="*/ 190 h 470"/>
                <a:gd name="T98" fmla="*/ 38 w 522"/>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2" h="470">
                  <a:moveTo>
                    <a:pt x="38" y="235"/>
                  </a:moveTo>
                  <a:lnTo>
                    <a:pt x="0" y="266"/>
                  </a:lnTo>
                  <a:lnTo>
                    <a:pt x="15" y="266"/>
                  </a:lnTo>
                  <a:lnTo>
                    <a:pt x="8" y="273"/>
                  </a:lnTo>
                  <a:lnTo>
                    <a:pt x="8" y="288"/>
                  </a:lnTo>
                  <a:lnTo>
                    <a:pt x="30" y="296"/>
                  </a:lnTo>
                  <a:lnTo>
                    <a:pt x="15" y="311"/>
                  </a:lnTo>
                  <a:lnTo>
                    <a:pt x="23" y="326"/>
                  </a:lnTo>
                  <a:lnTo>
                    <a:pt x="30" y="334"/>
                  </a:lnTo>
                  <a:lnTo>
                    <a:pt x="45" y="311"/>
                  </a:lnTo>
                  <a:lnTo>
                    <a:pt x="53" y="349"/>
                  </a:lnTo>
                  <a:lnTo>
                    <a:pt x="45" y="364"/>
                  </a:lnTo>
                  <a:lnTo>
                    <a:pt x="68" y="349"/>
                  </a:lnTo>
                  <a:lnTo>
                    <a:pt x="83" y="372"/>
                  </a:lnTo>
                  <a:lnTo>
                    <a:pt x="91" y="357"/>
                  </a:lnTo>
                  <a:lnTo>
                    <a:pt x="98" y="364"/>
                  </a:lnTo>
                  <a:lnTo>
                    <a:pt x="121" y="357"/>
                  </a:lnTo>
                  <a:lnTo>
                    <a:pt x="98" y="410"/>
                  </a:lnTo>
                  <a:lnTo>
                    <a:pt x="61" y="432"/>
                  </a:lnTo>
                  <a:lnTo>
                    <a:pt x="61" y="448"/>
                  </a:lnTo>
                  <a:lnTo>
                    <a:pt x="38" y="440"/>
                  </a:lnTo>
                  <a:lnTo>
                    <a:pt x="8" y="470"/>
                  </a:lnTo>
                  <a:lnTo>
                    <a:pt x="38" y="448"/>
                  </a:lnTo>
                  <a:lnTo>
                    <a:pt x="68" y="455"/>
                  </a:lnTo>
                  <a:lnTo>
                    <a:pt x="83" y="440"/>
                  </a:lnTo>
                  <a:lnTo>
                    <a:pt x="76" y="425"/>
                  </a:lnTo>
                  <a:lnTo>
                    <a:pt x="98" y="432"/>
                  </a:lnTo>
                  <a:lnTo>
                    <a:pt x="159" y="387"/>
                  </a:lnTo>
                  <a:lnTo>
                    <a:pt x="166" y="364"/>
                  </a:lnTo>
                  <a:lnTo>
                    <a:pt x="159" y="349"/>
                  </a:lnTo>
                  <a:lnTo>
                    <a:pt x="204" y="296"/>
                  </a:lnTo>
                  <a:lnTo>
                    <a:pt x="204" y="266"/>
                  </a:lnTo>
                  <a:lnTo>
                    <a:pt x="204" y="296"/>
                  </a:lnTo>
                  <a:lnTo>
                    <a:pt x="219" y="288"/>
                  </a:lnTo>
                  <a:lnTo>
                    <a:pt x="212" y="296"/>
                  </a:lnTo>
                  <a:lnTo>
                    <a:pt x="227" y="304"/>
                  </a:lnTo>
                  <a:lnTo>
                    <a:pt x="197" y="311"/>
                  </a:lnTo>
                  <a:lnTo>
                    <a:pt x="189" y="357"/>
                  </a:lnTo>
                  <a:lnTo>
                    <a:pt x="235" y="326"/>
                  </a:lnTo>
                  <a:lnTo>
                    <a:pt x="242" y="288"/>
                  </a:lnTo>
                  <a:lnTo>
                    <a:pt x="235" y="304"/>
                  </a:lnTo>
                  <a:lnTo>
                    <a:pt x="257" y="296"/>
                  </a:lnTo>
                  <a:lnTo>
                    <a:pt x="257" y="304"/>
                  </a:lnTo>
                  <a:lnTo>
                    <a:pt x="295" y="319"/>
                  </a:lnTo>
                  <a:lnTo>
                    <a:pt x="348" y="319"/>
                  </a:lnTo>
                  <a:lnTo>
                    <a:pt x="356" y="311"/>
                  </a:lnTo>
                  <a:lnTo>
                    <a:pt x="363" y="311"/>
                  </a:lnTo>
                  <a:lnTo>
                    <a:pt x="356" y="326"/>
                  </a:lnTo>
                  <a:lnTo>
                    <a:pt x="371" y="334"/>
                  </a:lnTo>
                  <a:lnTo>
                    <a:pt x="378" y="319"/>
                  </a:lnTo>
                  <a:lnTo>
                    <a:pt x="378" y="334"/>
                  </a:lnTo>
                  <a:lnTo>
                    <a:pt x="401" y="349"/>
                  </a:lnTo>
                  <a:lnTo>
                    <a:pt x="409" y="341"/>
                  </a:lnTo>
                  <a:lnTo>
                    <a:pt x="394" y="326"/>
                  </a:lnTo>
                  <a:lnTo>
                    <a:pt x="424" y="341"/>
                  </a:lnTo>
                  <a:lnTo>
                    <a:pt x="416" y="311"/>
                  </a:lnTo>
                  <a:lnTo>
                    <a:pt x="431" y="341"/>
                  </a:lnTo>
                  <a:lnTo>
                    <a:pt x="454" y="364"/>
                  </a:lnTo>
                  <a:lnTo>
                    <a:pt x="492" y="379"/>
                  </a:lnTo>
                  <a:lnTo>
                    <a:pt x="492" y="402"/>
                  </a:lnTo>
                  <a:lnTo>
                    <a:pt x="499" y="387"/>
                  </a:lnTo>
                  <a:lnTo>
                    <a:pt x="515" y="417"/>
                  </a:lnTo>
                  <a:lnTo>
                    <a:pt x="522" y="410"/>
                  </a:lnTo>
                  <a:lnTo>
                    <a:pt x="522" y="379"/>
                  </a:lnTo>
                  <a:lnTo>
                    <a:pt x="484" y="372"/>
                  </a:lnTo>
                  <a:lnTo>
                    <a:pt x="409" y="304"/>
                  </a:lnTo>
                  <a:lnTo>
                    <a:pt x="386" y="334"/>
                  </a:lnTo>
                  <a:lnTo>
                    <a:pt x="378" y="311"/>
                  </a:lnTo>
                  <a:lnTo>
                    <a:pt x="371" y="319"/>
                  </a:lnTo>
                  <a:lnTo>
                    <a:pt x="356" y="304"/>
                  </a:lnTo>
                  <a:lnTo>
                    <a:pt x="333" y="304"/>
                  </a:lnTo>
                  <a:lnTo>
                    <a:pt x="288" y="38"/>
                  </a:lnTo>
                  <a:lnTo>
                    <a:pt x="182" y="23"/>
                  </a:lnTo>
                  <a:lnTo>
                    <a:pt x="151" y="8"/>
                  </a:lnTo>
                  <a:lnTo>
                    <a:pt x="151" y="16"/>
                  </a:lnTo>
                  <a:lnTo>
                    <a:pt x="136" y="0"/>
                  </a:lnTo>
                  <a:lnTo>
                    <a:pt x="106" y="16"/>
                  </a:lnTo>
                  <a:lnTo>
                    <a:pt x="106" y="31"/>
                  </a:lnTo>
                  <a:lnTo>
                    <a:pt x="106" y="16"/>
                  </a:lnTo>
                  <a:lnTo>
                    <a:pt x="91" y="23"/>
                  </a:lnTo>
                  <a:lnTo>
                    <a:pt x="91" y="38"/>
                  </a:lnTo>
                  <a:lnTo>
                    <a:pt x="83" y="31"/>
                  </a:lnTo>
                  <a:lnTo>
                    <a:pt x="61" y="61"/>
                  </a:lnTo>
                  <a:lnTo>
                    <a:pt x="38" y="61"/>
                  </a:lnTo>
                  <a:lnTo>
                    <a:pt x="30" y="69"/>
                  </a:lnTo>
                  <a:lnTo>
                    <a:pt x="61" y="114"/>
                  </a:lnTo>
                  <a:lnTo>
                    <a:pt x="98" y="137"/>
                  </a:lnTo>
                  <a:lnTo>
                    <a:pt x="76" y="129"/>
                  </a:lnTo>
                  <a:lnTo>
                    <a:pt x="83" y="144"/>
                  </a:lnTo>
                  <a:lnTo>
                    <a:pt x="76" y="152"/>
                  </a:lnTo>
                  <a:lnTo>
                    <a:pt x="45" y="129"/>
                  </a:lnTo>
                  <a:lnTo>
                    <a:pt x="0" y="144"/>
                  </a:lnTo>
                  <a:lnTo>
                    <a:pt x="23" y="160"/>
                  </a:lnTo>
                  <a:lnTo>
                    <a:pt x="15" y="160"/>
                  </a:lnTo>
                  <a:lnTo>
                    <a:pt x="15" y="182"/>
                  </a:lnTo>
                  <a:lnTo>
                    <a:pt x="53" y="190"/>
                  </a:lnTo>
                  <a:lnTo>
                    <a:pt x="61" y="197"/>
                  </a:lnTo>
                  <a:lnTo>
                    <a:pt x="83" y="190"/>
                  </a:lnTo>
                  <a:lnTo>
                    <a:pt x="76" y="220"/>
                  </a:lnTo>
                  <a:lnTo>
                    <a:pt x="38"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5" name="Freeform 10"/>
            <p:cNvSpPr>
              <a:spLocks/>
            </p:cNvSpPr>
            <p:nvPr/>
          </p:nvSpPr>
          <p:spPr bwMode="auto">
            <a:xfrm>
              <a:off x="1567" y="2512"/>
              <a:ext cx="522" cy="470"/>
            </a:xfrm>
            <a:custGeom>
              <a:avLst/>
              <a:gdLst>
                <a:gd name="T0" fmla="*/ 0 w 522"/>
                <a:gd name="T1" fmla="*/ 266 h 470"/>
                <a:gd name="T2" fmla="*/ 8 w 522"/>
                <a:gd name="T3" fmla="*/ 273 h 470"/>
                <a:gd name="T4" fmla="*/ 30 w 522"/>
                <a:gd name="T5" fmla="*/ 296 h 470"/>
                <a:gd name="T6" fmla="*/ 23 w 522"/>
                <a:gd name="T7" fmla="*/ 326 h 470"/>
                <a:gd name="T8" fmla="*/ 45 w 522"/>
                <a:gd name="T9" fmla="*/ 311 h 470"/>
                <a:gd name="T10" fmla="*/ 45 w 522"/>
                <a:gd name="T11" fmla="*/ 364 h 470"/>
                <a:gd name="T12" fmla="*/ 83 w 522"/>
                <a:gd name="T13" fmla="*/ 372 h 470"/>
                <a:gd name="T14" fmla="*/ 98 w 522"/>
                <a:gd name="T15" fmla="*/ 364 h 470"/>
                <a:gd name="T16" fmla="*/ 98 w 522"/>
                <a:gd name="T17" fmla="*/ 410 h 470"/>
                <a:gd name="T18" fmla="*/ 61 w 522"/>
                <a:gd name="T19" fmla="*/ 448 h 470"/>
                <a:gd name="T20" fmla="*/ 8 w 522"/>
                <a:gd name="T21" fmla="*/ 470 h 470"/>
                <a:gd name="T22" fmla="*/ 68 w 522"/>
                <a:gd name="T23" fmla="*/ 455 h 470"/>
                <a:gd name="T24" fmla="*/ 76 w 522"/>
                <a:gd name="T25" fmla="*/ 425 h 470"/>
                <a:gd name="T26" fmla="*/ 159 w 522"/>
                <a:gd name="T27" fmla="*/ 387 h 470"/>
                <a:gd name="T28" fmla="*/ 159 w 522"/>
                <a:gd name="T29" fmla="*/ 349 h 470"/>
                <a:gd name="T30" fmla="*/ 204 w 522"/>
                <a:gd name="T31" fmla="*/ 266 h 470"/>
                <a:gd name="T32" fmla="*/ 219 w 522"/>
                <a:gd name="T33" fmla="*/ 288 h 470"/>
                <a:gd name="T34" fmla="*/ 227 w 522"/>
                <a:gd name="T35" fmla="*/ 304 h 470"/>
                <a:gd name="T36" fmla="*/ 189 w 522"/>
                <a:gd name="T37" fmla="*/ 357 h 470"/>
                <a:gd name="T38" fmla="*/ 242 w 522"/>
                <a:gd name="T39" fmla="*/ 288 h 470"/>
                <a:gd name="T40" fmla="*/ 257 w 522"/>
                <a:gd name="T41" fmla="*/ 296 h 470"/>
                <a:gd name="T42" fmla="*/ 295 w 522"/>
                <a:gd name="T43" fmla="*/ 319 h 470"/>
                <a:gd name="T44" fmla="*/ 356 w 522"/>
                <a:gd name="T45" fmla="*/ 311 h 470"/>
                <a:gd name="T46" fmla="*/ 356 w 522"/>
                <a:gd name="T47" fmla="*/ 326 h 470"/>
                <a:gd name="T48" fmla="*/ 378 w 522"/>
                <a:gd name="T49" fmla="*/ 319 h 470"/>
                <a:gd name="T50" fmla="*/ 401 w 522"/>
                <a:gd name="T51" fmla="*/ 349 h 470"/>
                <a:gd name="T52" fmla="*/ 394 w 522"/>
                <a:gd name="T53" fmla="*/ 326 h 470"/>
                <a:gd name="T54" fmla="*/ 416 w 522"/>
                <a:gd name="T55" fmla="*/ 311 h 470"/>
                <a:gd name="T56" fmla="*/ 454 w 522"/>
                <a:gd name="T57" fmla="*/ 364 h 470"/>
                <a:gd name="T58" fmla="*/ 492 w 522"/>
                <a:gd name="T59" fmla="*/ 402 h 470"/>
                <a:gd name="T60" fmla="*/ 515 w 522"/>
                <a:gd name="T61" fmla="*/ 417 h 470"/>
                <a:gd name="T62" fmla="*/ 522 w 522"/>
                <a:gd name="T63" fmla="*/ 379 h 470"/>
                <a:gd name="T64" fmla="*/ 409 w 522"/>
                <a:gd name="T65" fmla="*/ 304 h 470"/>
                <a:gd name="T66" fmla="*/ 378 w 522"/>
                <a:gd name="T67" fmla="*/ 311 h 470"/>
                <a:gd name="T68" fmla="*/ 356 w 522"/>
                <a:gd name="T69" fmla="*/ 304 h 470"/>
                <a:gd name="T70" fmla="*/ 288 w 522"/>
                <a:gd name="T71" fmla="*/ 38 h 470"/>
                <a:gd name="T72" fmla="*/ 151 w 522"/>
                <a:gd name="T73" fmla="*/ 8 h 470"/>
                <a:gd name="T74" fmla="*/ 136 w 522"/>
                <a:gd name="T75" fmla="*/ 0 h 470"/>
                <a:gd name="T76" fmla="*/ 106 w 522"/>
                <a:gd name="T77" fmla="*/ 31 h 470"/>
                <a:gd name="T78" fmla="*/ 91 w 522"/>
                <a:gd name="T79" fmla="*/ 23 h 470"/>
                <a:gd name="T80" fmla="*/ 83 w 522"/>
                <a:gd name="T81" fmla="*/ 31 h 470"/>
                <a:gd name="T82" fmla="*/ 38 w 522"/>
                <a:gd name="T83" fmla="*/ 61 h 470"/>
                <a:gd name="T84" fmla="*/ 61 w 522"/>
                <a:gd name="T85" fmla="*/ 114 h 470"/>
                <a:gd name="T86" fmla="*/ 76 w 522"/>
                <a:gd name="T87" fmla="*/ 129 h 470"/>
                <a:gd name="T88" fmla="*/ 76 w 522"/>
                <a:gd name="T89" fmla="*/ 152 h 470"/>
                <a:gd name="T90" fmla="*/ 0 w 522"/>
                <a:gd name="T91" fmla="*/ 144 h 470"/>
                <a:gd name="T92" fmla="*/ 15 w 522"/>
                <a:gd name="T93" fmla="*/ 160 h 470"/>
                <a:gd name="T94" fmla="*/ 53 w 522"/>
                <a:gd name="T95" fmla="*/ 190 h 470"/>
                <a:gd name="T96" fmla="*/ 83 w 522"/>
                <a:gd name="T97" fmla="*/ 190 h 470"/>
                <a:gd name="T98" fmla="*/ 38 w 522"/>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2" h="470">
                  <a:moveTo>
                    <a:pt x="38" y="235"/>
                  </a:moveTo>
                  <a:lnTo>
                    <a:pt x="0" y="266"/>
                  </a:lnTo>
                  <a:lnTo>
                    <a:pt x="15" y="266"/>
                  </a:lnTo>
                  <a:lnTo>
                    <a:pt x="8" y="273"/>
                  </a:lnTo>
                  <a:lnTo>
                    <a:pt x="8" y="288"/>
                  </a:lnTo>
                  <a:lnTo>
                    <a:pt x="30" y="296"/>
                  </a:lnTo>
                  <a:lnTo>
                    <a:pt x="15" y="311"/>
                  </a:lnTo>
                  <a:lnTo>
                    <a:pt x="23" y="326"/>
                  </a:lnTo>
                  <a:lnTo>
                    <a:pt x="30" y="334"/>
                  </a:lnTo>
                  <a:lnTo>
                    <a:pt x="45" y="311"/>
                  </a:lnTo>
                  <a:lnTo>
                    <a:pt x="53" y="349"/>
                  </a:lnTo>
                  <a:lnTo>
                    <a:pt x="45" y="364"/>
                  </a:lnTo>
                  <a:lnTo>
                    <a:pt x="68" y="349"/>
                  </a:lnTo>
                  <a:lnTo>
                    <a:pt x="83" y="372"/>
                  </a:lnTo>
                  <a:lnTo>
                    <a:pt x="91" y="357"/>
                  </a:lnTo>
                  <a:lnTo>
                    <a:pt x="98" y="364"/>
                  </a:lnTo>
                  <a:lnTo>
                    <a:pt x="121" y="357"/>
                  </a:lnTo>
                  <a:lnTo>
                    <a:pt x="98" y="410"/>
                  </a:lnTo>
                  <a:lnTo>
                    <a:pt x="61" y="432"/>
                  </a:lnTo>
                  <a:lnTo>
                    <a:pt x="61" y="448"/>
                  </a:lnTo>
                  <a:lnTo>
                    <a:pt x="38" y="440"/>
                  </a:lnTo>
                  <a:lnTo>
                    <a:pt x="8" y="470"/>
                  </a:lnTo>
                  <a:lnTo>
                    <a:pt x="38" y="448"/>
                  </a:lnTo>
                  <a:lnTo>
                    <a:pt x="68" y="455"/>
                  </a:lnTo>
                  <a:lnTo>
                    <a:pt x="83" y="440"/>
                  </a:lnTo>
                  <a:lnTo>
                    <a:pt x="76" y="425"/>
                  </a:lnTo>
                  <a:lnTo>
                    <a:pt x="98" y="432"/>
                  </a:lnTo>
                  <a:lnTo>
                    <a:pt x="159" y="387"/>
                  </a:lnTo>
                  <a:lnTo>
                    <a:pt x="166" y="364"/>
                  </a:lnTo>
                  <a:lnTo>
                    <a:pt x="159" y="349"/>
                  </a:lnTo>
                  <a:lnTo>
                    <a:pt x="204" y="296"/>
                  </a:lnTo>
                  <a:lnTo>
                    <a:pt x="204" y="266"/>
                  </a:lnTo>
                  <a:lnTo>
                    <a:pt x="204" y="296"/>
                  </a:lnTo>
                  <a:lnTo>
                    <a:pt x="219" y="288"/>
                  </a:lnTo>
                  <a:lnTo>
                    <a:pt x="212" y="296"/>
                  </a:lnTo>
                  <a:lnTo>
                    <a:pt x="227" y="304"/>
                  </a:lnTo>
                  <a:lnTo>
                    <a:pt x="197" y="311"/>
                  </a:lnTo>
                  <a:lnTo>
                    <a:pt x="189" y="357"/>
                  </a:lnTo>
                  <a:lnTo>
                    <a:pt x="235" y="326"/>
                  </a:lnTo>
                  <a:lnTo>
                    <a:pt x="242" y="288"/>
                  </a:lnTo>
                  <a:lnTo>
                    <a:pt x="235" y="304"/>
                  </a:lnTo>
                  <a:lnTo>
                    <a:pt x="257" y="296"/>
                  </a:lnTo>
                  <a:lnTo>
                    <a:pt x="257" y="304"/>
                  </a:lnTo>
                  <a:lnTo>
                    <a:pt x="295" y="319"/>
                  </a:lnTo>
                  <a:lnTo>
                    <a:pt x="348" y="319"/>
                  </a:lnTo>
                  <a:lnTo>
                    <a:pt x="356" y="311"/>
                  </a:lnTo>
                  <a:lnTo>
                    <a:pt x="363" y="311"/>
                  </a:lnTo>
                  <a:lnTo>
                    <a:pt x="356" y="326"/>
                  </a:lnTo>
                  <a:lnTo>
                    <a:pt x="371" y="334"/>
                  </a:lnTo>
                  <a:lnTo>
                    <a:pt x="378" y="319"/>
                  </a:lnTo>
                  <a:lnTo>
                    <a:pt x="378" y="334"/>
                  </a:lnTo>
                  <a:lnTo>
                    <a:pt x="401" y="349"/>
                  </a:lnTo>
                  <a:lnTo>
                    <a:pt x="409" y="341"/>
                  </a:lnTo>
                  <a:lnTo>
                    <a:pt x="394" y="326"/>
                  </a:lnTo>
                  <a:lnTo>
                    <a:pt x="424" y="341"/>
                  </a:lnTo>
                  <a:lnTo>
                    <a:pt x="416" y="311"/>
                  </a:lnTo>
                  <a:lnTo>
                    <a:pt x="431" y="341"/>
                  </a:lnTo>
                  <a:lnTo>
                    <a:pt x="454" y="364"/>
                  </a:lnTo>
                  <a:lnTo>
                    <a:pt x="492" y="379"/>
                  </a:lnTo>
                  <a:lnTo>
                    <a:pt x="492" y="402"/>
                  </a:lnTo>
                  <a:lnTo>
                    <a:pt x="499" y="387"/>
                  </a:lnTo>
                  <a:lnTo>
                    <a:pt x="515" y="417"/>
                  </a:lnTo>
                  <a:lnTo>
                    <a:pt x="522" y="410"/>
                  </a:lnTo>
                  <a:lnTo>
                    <a:pt x="522" y="379"/>
                  </a:lnTo>
                  <a:lnTo>
                    <a:pt x="484" y="372"/>
                  </a:lnTo>
                  <a:lnTo>
                    <a:pt x="409" y="304"/>
                  </a:lnTo>
                  <a:lnTo>
                    <a:pt x="386" y="334"/>
                  </a:lnTo>
                  <a:lnTo>
                    <a:pt x="378" y="311"/>
                  </a:lnTo>
                  <a:lnTo>
                    <a:pt x="371" y="319"/>
                  </a:lnTo>
                  <a:lnTo>
                    <a:pt x="356" y="304"/>
                  </a:lnTo>
                  <a:lnTo>
                    <a:pt x="333" y="304"/>
                  </a:lnTo>
                  <a:lnTo>
                    <a:pt x="288" y="38"/>
                  </a:lnTo>
                  <a:lnTo>
                    <a:pt x="182" y="23"/>
                  </a:lnTo>
                  <a:lnTo>
                    <a:pt x="151" y="8"/>
                  </a:lnTo>
                  <a:lnTo>
                    <a:pt x="151" y="16"/>
                  </a:lnTo>
                  <a:lnTo>
                    <a:pt x="136" y="0"/>
                  </a:lnTo>
                  <a:lnTo>
                    <a:pt x="106" y="16"/>
                  </a:lnTo>
                  <a:lnTo>
                    <a:pt x="106" y="31"/>
                  </a:lnTo>
                  <a:lnTo>
                    <a:pt x="106" y="16"/>
                  </a:lnTo>
                  <a:lnTo>
                    <a:pt x="91" y="23"/>
                  </a:lnTo>
                  <a:lnTo>
                    <a:pt x="91" y="38"/>
                  </a:lnTo>
                  <a:lnTo>
                    <a:pt x="83" y="31"/>
                  </a:lnTo>
                  <a:lnTo>
                    <a:pt x="61" y="61"/>
                  </a:lnTo>
                  <a:lnTo>
                    <a:pt x="38" y="61"/>
                  </a:lnTo>
                  <a:lnTo>
                    <a:pt x="30" y="69"/>
                  </a:lnTo>
                  <a:lnTo>
                    <a:pt x="61" y="114"/>
                  </a:lnTo>
                  <a:lnTo>
                    <a:pt x="98" y="137"/>
                  </a:lnTo>
                  <a:lnTo>
                    <a:pt x="76" y="129"/>
                  </a:lnTo>
                  <a:lnTo>
                    <a:pt x="83" y="144"/>
                  </a:lnTo>
                  <a:lnTo>
                    <a:pt x="76" y="152"/>
                  </a:lnTo>
                  <a:lnTo>
                    <a:pt x="45" y="129"/>
                  </a:lnTo>
                  <a:lnTo>
                    <a:pt x="0" y="144"/>
                  </a:lnTo>
                  <a:lnTo>
                    <a:pt x="23" y="160"/>
                  </a:lnTo>
                  <a:lnTo>
                    <a:pt x="15" y="160"/>
                  </a:lnTo>
                  <a:lnTo>
                    <a:pt x="15" y="182"/>
                  </a:lnTo>
                  <a:lnTo>
                    <a:pt x="53" y="190"/>
                  </a:lnTo>
                  <a:lnTo>
                    <a:pt x="61" y="197"/>
                  </a:lnTo>
                  <a:lnTo>
                    <a:pt x="83" y="190"/>
                  </a:lnTo>
                  <a:lnTo>
                    <a:pt x="76" y="220"/>
                  </a:lnTo>
                  <a:lnTo>
                    <a:pt x="38" y="235"/>
                  </a:lnTo>
                  <a:lnTo>
                    <a:pt x="38"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6" name="Freeform 11"/>
            <p:cNvSpPr>
              <a:spLocks/>
            </p:cNvSpPr>
            <p:nvPr/>
          </p:nvSpPr>
          <p:spPr bwMode="auto">
            <a:xfrm>
              <a:off x="1915" y="2171"/>
              <a:ext cx="341" cy="394"/>
            </a:xfrm>
            <a:custGeom>
              <a:avLst/>
              <a:gdLst>
                <a:gd name="T0" fmla="*/ 341 w 341"/>
                <a:gd name="T1" fmla="*/ 38 h 394"/>
                <a:gd name="T2" fmla="*/ 91 w 341"/>
                <a:gd name="T3" fmla="*/ 0 h 394"/>
                <a:gd name="T4" fmla="*/ 76 w 341"/>
                <a:gd name="T5" fmla="*/ 53 h 394"/>
                <a:gd name="T6" fmla="*/ 68 w 341"/>
                <a:gd name="T7" fmla="*/ 46 h 394"/>
                <a:gd name="T8" fmla="*/ 46 w 341"/>
                <a:gd name="T9" fmla="*/ 46 h 394"/>
                <a:gd name="T10" fmla="*/ 38 w 341"/>
                <a:gd name="T11" fmla="*/ 114 h 394"/>
                <a:gd name="T12" fmla="*/ 53 w 341"/>
                <a:gd name="T13" fmla="*/ 167 h 394"/>
                <a:gd name="T14" fmla="*/ 30 w 341"/>
                <a:gd name="T15" fmla="*/ 182 h 394"/>
                <a:gd name="T16" fmla="*/ 30 w 341"/>
                <a:gd name="T17" fmla="*/ 205 h 394"/>
                <a:gd name="T18" fmla="*/ 15 w 341"/>
                <a:gd name="T19" fmla="*/ 220 h 394"/>
                <a:gd name="T20" fmla="*/ 23 w 341"/>
                <a:gd name="T21" fmla="*/ 250 h 394"/>
                <a:gd name="T22" fmla="*/ 8 w 341"/>
                <a:gd name="T23" fmla="*/ 258 h 394"/>
                <a:gd name="T24" fmla="*/ 0 w 341"/>
                <a:gd name="T25" fmla="*/ 273 h 394"/>
                <a:gd name="T26" fmla="*/ 182 w 341"/>
                <a:gd name="T27" fmla="*/ 379 h 394"/>
                <a:gd name="T28" fmla="*/ 288 w 341"/>
                <a:gd name="T29" fmla="*/ 394 h 394"/>
                <a:gd name="T30" fmla="*/ 341 w 341"/>
                <a:gd name="T31" fmla="*/ 3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1" h="394">
                  <a:moveTo>
                    <a:pt x="341" y="38"/>
                  </a:moveTo>
                  <a:lnTo>
                    <a:pt x="91" y="0"/>
                  </a:lnTo>
                  <a:lnTo>
                    <a:pt x="76" y="53"/>
                  </a:lnTo>
                  <a:lnTo>
                    <a:pt x="68" y="46"/>
                  </a:lnTo>
                  <a:lnTo>
                    <a:pt x="46" y="46"/>
                  </a:lnTo>
                  <a:lnTo>
                    <a:pt x="38" y="114"/>
                  </a:lnTo>
                  <a:lnTo>
                    <a:pt x="53" y="167"/>
                  </a:lnTo>
                  <a:lnTo>
                    <a:pt x="30" y="182"/>
                  </a:lnTo>
                  <a:lnTo>
                    <a:pt x="30" y="205"/>
                  </a:lnTo>
                  <a:lnTo>
                    <a:pt x="15" y="220"/>
                  </a:lnTo>
                  <a:lnTo>
                    <a:pt x="23" y="250"/>
                  </a:lnTo>
                  <a:lnTo>
                    <a:pt x="8" y="258"/>
                  </a:lnTo>
                  <a:lnTo>
                    <a:pt x="0" y="273"/>
                  </a:lnTo>
                  <a:lnTo>
                    <a:pt x="182" y="379"/>
                  </a:lnTo>
                  <a:lnTo>
                    <a:pt x="288" y="394"/>
                  </a:lnTo>
                  <a:lnTo>
                    <a:pt x="34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7" name="Freeform 12"/>
            <p:cNvSpPr>
              <a:spLocks/>
            </p:cNvSpPr>
            <p:nvPr/>
          </p:nvSpPr>
          <p:spPr bwMode="auto">
            <a:xfrm>
              <a:off x="1915" y="2171"/>
              <a:ext cx="341" cy="394"/>
            </a:xfrm>
            <a:custGeom>
              <a:avLst/>
              <a:gdLst>
                <a:gd name="T0" fmla="*/ 341 w 341"/>
                <a:gd name="T1" fmla="*/ 38 h 394"/>
                <a:gd name="T2" fmla="*/ 91 w 341"/>
                <a:gd name="T3" fmla="*/ 0 h 394"/>
                <a:gd name="T4" fmla="*/ 76 w 341"/>
                <a:gd name="T5" fmla="*/ 53 h 394"/>
                <a:gd name="T6" fmla="*/ 68 w 341"/>
                <a:gd name="T7" fmla="*/ 46 h 394"/>
                <a:gd name="T8" fmla="*/ 46 w 341"/>
                <a:gd name="T9" fmla="*/ 46 h 394"/>
                <a:gd name="T10" fmla="*/ 38 w 341"/>
                <a:gd name="T11" fmla="*/ 114 h 394"/>
                <a:gd name="T12" fmla="*/ 53 w 341"/>
                <a:gd name="T13" fmla="*/ 167 h 394"/>
                <a:gd name="T14" fmla="*/ 30 w 341"/>
                <a:gd name="T15" fmla="*/ 182 h 394"/>
                <a:gd name="T16" fmla="*/ 30 w 341"/>
                <a:gd name="T17" fmla="*/ 205 h 394"/>
                <a:gd name="T18" fmla="*/ 15 w 341"/>
                <a:gd name="T19" fmla="*/ 220 h 394"/>
                <a:gd name="T20" fmla="*/ 23 w 341"/>
                <a:gd name="T21" fmla="*/ 250 h 394"/>
                <a:gd name="T22" fmla="*/ 8 w 341"/>
                <a:gd name="T23" fmla="*/ 258 h 394"/>
                <a:gd name="T24" fmla="*/ 0 w 341"/>
                <a:gd name="T25" fmla="*/ 273 h 394"/>
                <a:gd name="T26" fmla="*/ 182 w 341"/>
                <a:gd name="T27" fmla="*/ 379 h 394"/>
                <a:gd name="T28" fmla="*/ 288 w 341"/>
                <a:gd name="T29" fmla="*/ 394 h 394"/>
                <a:gd name="T30" fmla="*/ 341 w 341"/>
                <a:gd name="T31" fmla="*/ 38 h 394"/>
                <a:gd name="T32" fmla="*/ 341 w 341"/>
                <a:gd name="T33" fmla="*/ 4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1" h="394">
                  <a:moveTo>
                    <a:pt x="341" y="38"/>
                  </a:moveTo>
                  <a:lnTo>
                    <a:pt x="91" y="0"/>
                  </a:lnTo>
                  <a:lnTo>
                    <a:pt x="76" y="53"/>
                  </a:lnTo>
                  <a:lnTo>
                    <a:pt x="68" y="46"/>
                  </a:lnTo>
                  <a:lnTo>
                    <a:pt x="46" y="46"/>
                  </a:lnTo>
                  <a:lnTo>
                    <a:pt x="38" y="114"/>
                  </a:lnTo>
                  <a:lnTo>
                    <a:pt x="53" y="167"/>
                  </a:lnTo>
                  <a:lnTo>
                    <a:pt x="30" y="182"/>
                  </a:lnTo>
                  <a:lnTo>
                    <a:pt x="30" y="205"/>
                  </a:lnTo>
                  <a:lnTo>
                    <a:pt x="15" y="220"/>
                  </a:lnTo>
                  <a:lnTo>
                    <a:pt x="23" y="250"/>
                  </a:lnTo>
                  <a:lnTo>
                    <a:pt x="8" y="258"/>
                  </a:lnTo>
                  <a:lnTo>
                    <a:pt x="0" y="273"/>
                  </a:lnTo>
                  <a:lnTo>
                    <a:pt x="182" y="379"/>
                  </a:lnTo>
                  <a:lnTo>
                    <a:pt x="288" y="394"/>
                  </a:lnTo>
                  <a:lnTo>
                    <a:pt x="341" y="38"/>
                  </a:lnTo>
                  <a:lnTo>
                    <a:pt x="34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8" name="Freeform 13"/>
            <p:cNvSpPr>
              <a:spLocks/>
            </p:cNvSpPr>
            <p:nvPr/>
          </p:nvSpPr>
          <p:spPr bwMode="auto">
            <a:xfrm>
              <a:off x="2975" y="2277"/>
              <a:ext cx="257" cy="228"/>
            </a:xfrm>
            <a:custGeom>
              <a:avLst/>
              <a:gdLst>
                <a:gd name="T0" fmla="*/ 249 w 257"/>
                <a:gd name="T1" fmla="*/ 31 h 228"/>
                <a:gd name="T2" fmla="*/ 219 w 257"/>
                <a:gd name="T3" fmla="*/ 31 h 228"/>
                <a:gd name="T4" fmla="*/ 234 w 257"/>
                <a:gd name="T5" fmla="*/ 16 h 228"/>
                <a:gd name="T6" fmla="*/ 227 w 257"/>
                <a:gd name="T7" fmla="*/ 0 h 228"/>
                <a:gd name="T8" fmla="*/ 196 w 257"/>
                <a:gd name="T9" fmla="*/ 0 h 228"/>
                <a:gd name="T10" fmla="*/ 0 w 257"/>
                <a:gd name="T11" fmla="*/ 8 h 228"/>
                <a:gd name="T12" fmla="*/ 15 w 257"/>
                <a:gd name="T13" fmla="*/ 76 h 228"/>
                <a:gd name="T14" fmla="*/ 7 w 257"/>
                <a:gd name="T15" fmla="*/ 190 h 228"/>
                <a:gd name="T16" fmla="*/ 37 w 257"/>
                <a:gd name="T17" fmla="*/ 197 h 228"/>
                <a:gd name="T18" fmla="*/ 37 w 257"/>
                <a:gd name="T19" fmla="*/ 228 h 228"/>
                <a:gd name="T20" fmla="*/ 189 w 257"/>
                <a:gd name="T21" fmla="*/ 228 h 228"/>
                <a:gd name="T22" fmla="*/ 189 w 257"/>
                <a:gd name="T23" fmla="*/ 197 h 228"/>
                <a:gd name="T24" fmla="*/ 181 w 257"/>
                <a:gd name="T25" fmla="*/ 197 h 228"/>
                <a:gd name="T26" fmla="*/ 181 w 257"/>
                <a:gd name="T27" fmla="*/ 182 h 228"/>
                <a:gd name="T28" fmla="*/ 189 w 257"/>
                <a:gd name="T29" fmla="*/ 182 h 228"/>
                <a:gd name="T30" fmla="*/ 189 w 257"/>
                <a:gd name="T31" fmla="*/ 167 h 228"/>
                <a:gd name="T32" fmla="*/ 204 w 257"/>
                <a:gd name="T33" fmla="*/ 152 h 228"/>
                <a:gd name="T34" fmla="*/ 196 w 257"/>
                <a:gd name="T35" fmla="*/ 144 h 228"/>
                <a:gd name="T36" fmla="*/ 212 w 257"/>
                <a:gd name="T37" fmla="*/ 137 h 228"/>
                <a:gd name="T38" fmla="*/ 212 w 257"/>
                <a:gd name="T39" fmla="*/ 107 h 228"/>
                <a:gd name="T40" fmla="*/ 227 w 257"/>
                <a:gd name="T41" fmla="*/ 107 h 228"/>
                <a:gd name="T42" fmla="*/ 227 w 257"/>
                <a:gd name="T43" fmla="*/ 99 h 228"/>
                <a:gd name="T44" fmla="*/ 234 w 257"/>
                <a:gd name="T45" fmla="*/ 84 h 228"/>
                <a:gd name="T46" fmla="*/ 227 w 257"/>
                <a:gd name="T47" fmla="*/ 69 h 228"/>
                <a:gd name="T48" fmla="*/ 242 w 257"/>
                <a:gd name="T49" fmla="*/ 61 h 228"/>
                <a:gd name="T50" fmla="*/ 242 w 257"/>
                <a:gd name="T51" fmla="*/ 46 h 228"/>
                <a:gd name="T52" fmla="*/ 257 w 257"/>
                <a:gd name="T53" fmla="*/ 38 h 228"/>
                <a:gd name="T54" fmla="*/ 249 w 257"/>
                <a:gd name="T55" fmla="*/ 3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7" h="228">
                  <a:moveTo>
                    <a:pt x="249" y="31"/>
                  </a:moveTo>
                  <a:lnTo>
                    <a:pt x="219" y="31"/>
                  </a:lnTo>
                  <a:lnTo>
                    <a:pt x="234" y="16"/>
                  </a:lnTo>
                  <a:lnTo>
                    <a:pt x="227" y="0"/>
                  </a:lnTo>
                  <a:lnTo>
                    <a:pt x="196" y="0"/>
                  </a:lnTo>
                  <a:lnTo>
                    <a:pt x="0" y="8"/>
                  </a:lnTo>
                  <a:lnTo>
                    <a:pt x="15" y="76"/>
                  </a:lnTo>
                  <a:lnTo>
                    <a:pt x="7" y="190"/>
                  </a:lnTo>
                  <a:lnTo>
                    <a:pt x="37" y="197"/>
                  </a:lnTo>
                  <a:lnTo>
                    <a:pt x="37" y="228"/>
                  </a:lnTo>
                  <a:lnTo>
                    <a:pt x="189" y="228"/>
                  </a:lnTo>
                  <a:lnTo>
                    <a:pt x="189" y="197"/>
                  </a:lnTo>
                  <a:lnTo>
                    <a:pt x="181" y="197"/>
                  </a:lnTo>
                  <a:lnTo>
                    <a:pt x="181" y="182"/>
                  </a:lnTo>
                  <a:lnTo>
                    <a:pt x="189" y="182"/>
                  </a:lnTo>
                  <a:lnTo>
                    <a:pt x="189" y="167"/>
                  </a:lnTo>
                  <a:lnTo>
                    <a:pt x="204" y="152"/>
                  </a:lnTo>
                  <a:lnTo>
                    <a:pt x="196" y="144"/>
                  </a:lnTo>
                  <a:lnTo>
                    <a:pt x="212" y="137"/>
                  </a:lnTo>
                  <a:lnTo>
                    <a:pt x="212" y="107"/>
                  </a:lnTo>
                  <a:lnTo>
                    <a:pt x="227" y="107"/>
                  </a:lnTo>
                  <a:lnTo>
                    <a:pt x="227" y="99"/>
                  </a:lnTo>
                  <a:lnTo>
                    <a:pt x="234" y="84"/>
                  </a:lnTo>
                  <a:lnTo>
                    <a:pt x="227" y="69"/>
                  </a:lnTo>
                  <a:lnTo>
                    <a:pt x="242" y="61"/>
                  </a:lnTo>
                  <a:lnTo>
                    <a:pt x="242" y="46"/>
                  </a:lnTo>
                  <a:lnTo>
                    <a:pt x="257" y="38"/>
                  </a:lnTo>
                  <a:lnTo>
                    <a:pt x="249"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0" name="Freeform 14"/>
            <p:cNvSpPr>
              <a:spLocks/>
            </p:cNvSpPr>
            <p:nvPr/>
          </p:nvSpPr>
          <p:spPr bwMode="auto">
            <a:xfrm>
              <a:off x="2975" y="2277"/>
              <a:ext cx="257" cy="228"/>
            </a:xfrm>
            <a:custGeom>
              <a:avLst/>
              <a:gdLst>
                <a:gd name="T0" fmla="*/ 249 w 257"/>
                <a:gd name="T1" fmla="*/ 31 h 228"/>
                <a:gd name="T2" fmla="*/ 219 w 257"/>
                <a:gd name="T3" fmla="*/ 31 h 228"/>
                <a:gd name="T4" fmla="*/ 234 w 257"/>
                <a:gd name="T5" fmla="*/ 16 h 228"/>
                <a:gd name="T6" fmla="*/ 227 w 257"/>
                <a:gd name="T7" fmla="*/ 0 h 228"/>
                <a:gd name="T8" fmla="*/ 196 w 257"/>
                <a:gd name="T9" fmla="*/ 0 h 228"/>
                <a:gd name="T10" fmla="*/ 0 w 257"/>
                <a:gd name="T11" fmla="*/ 8 h 228"/>
                <a:gd name="T12" fmla="*/ 15 w 257"/>
                <a:gd name="T13" fmla="*/ 76 h 228"/>
                <a:gd name="T14" fmla="*/ 7 w 257"/>
                <a:gd name="T15" fmla="*/ 190 h 228"/>
                <a:gd name="T16" fmla="*/ 37 w 257"/>
                <a:gd name="T17" fmla="*/ 197 h 228"/>
                <a:gd name="T18" fmla="*/ 37 w 257"/>
                <a:gd name="T19" fmla="*/ 228 h 228"/>
                <a:gd name="T20" fmla="*/ 189 w 257"/>
                <a:gd name="T21" fmla="*/ 228 h 228"/>
                <a:gd name="T22" fmla="*/ 189 w 257"/>
                <a:gd name="T23" fmla="*/ 197 h 228"/>
                <a:gd name="T24" fmla="*/ 181 w 257"/>
                <a:gd name="T25" fmla="*/ 197 h 228"/>
                <a:gd name="T26" fmla="*/ 181 w 257"/>
                <a:gd name="T27" fmla="*/ 182 h 228"/>
                <a:gd name="T28" fmla="*/ 189 w 257"/>
                <a:gd name="T29" fmla="*/ 182 h 228"/>
                <a:gd name="T30" fmla="*/ 189 w 257"/>
                <a:gd name="T31" fmla="*/ 167 h 228"/>
                <a:gd name="T32" fmla="*/ 204 w 257"/>
                <a:gd name="T33" fmla="*/ 152 h 228"/>
                <a:gd name="T34" fmla="*/ 196 w 257"/>
                <a:gd name="T35" fmla="*/ 144 h 228"/>
                <a:gd name="T36" fmla="*/ 212 w 257"/>
                <a:gd name="T37" fmla="*/ 137 h 228"/>
                <a:gd name="T38" fmla="*/ 212 w 257"/>
                <a:gd name="T39" fmla="*/ 107 h 228"/>
                <a:gd name="T40" fmla="*/ 227 w 257"/>
                <a:gd name="T41" fmla="*/ 107 h 228"/>
                <a:gd name="T42" fmla="*/ 227 w 257"/>
                <a:gd name="T43" fmla="*/ 99 h 228"/>
                <a:gd name="T44" fmla="*/ 234 w 257"/>
                <a:gd name="T45" fmla="*/ 84 h 228"/>
                <a:gd name="T46" fmla="*/ 227 w 257"/>
                <a:gd name="T47" fmla="*/ 69 h 228"/>
                <a:gd name="T48" fmla="*/ 242 w 257"/>
                <a:gd name="T49" fmla="*/ 61 h 228"/>
                <a:gd name="T50" fmla="*/ 242 w 257"/>
                <a:gd name="T51" fmla="*/ 46 h 228"/>
                <a:gd name="T52" fmla="*/ 257 w 257"/>
                <a:gd name="T53" fmla="*/ 38 h 228"/>
                <a:gd name="T54" fmla="*/ 249 w 257"/>
                <a:gd name="T55" fmla="*/ 31 h 228"/>
                <a:gd name="T56" fmla="*/ 249 w 257"/>
                <a:gd name="T57" fmla="*/ 3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8">
                  <a:moveTo>
                    <a:pt x="249" y="31"/>
                  </a:moveTo>
                  <a:lnTo>
                    <a:pt x="219" y="31"/>
                  </a:lnTo>
                  <a:lnTo>
                    <a:pt x="234" y="16"/>
                  </a:lnTo>
                  <a:lnTo>
                    <a:pt x="227" y="0"/>
                  </a:lnTo>
                  <a:lnTo>
                    <a:pt x="196" y="0"/>
                  </a:lnTo>
                  <a:lnTo>
                    <a:pt x="0" y="8"/>
                  </a:lnTo>
                  <a:lnTo>
                    <a:pt x="15" y="76"/>
                  </a:lnTo>
                  <a:lnTo>
                    <a:pt x="7" y="190"/>
                  </a:lnTo>
                  <a:lnTo>
                    <a:pt x="37" y="197"/>
                  </a:lnTo>
                  <a:lnTo>
                    <a:pt x="37" y="228"/>
                  </a:lnTo>
                  <a:lnTo>
                    <a:pt x="189" y="228"/>
                  </a:lnTo>
                  <a:lnTo>
                    <a:pt x="189" y="197"/>
                  </a:lnTo>
                  <a:lnTo>
                    <a:pt x="181" y="197"/>
                  </a:lnTo>
                  <a:lnTo>
                    <a:pt x="181" y="182"/>
                  </a:lnTo>
                  <a:lnTo>
                    <a:pt x="189" y="182"/>
                  </a:lnTo>
                  <a:lnTo>
                    <a:pt x="189" y="167"/>
                  </a:lnTo>
                  <a:lnTo>
                    <a:pt x="204" y="152"/>
                  </a:lnTo>
                  <a:lnTo>
                    <a:pt x="196" y="144"/>
                  </a:lnTo>
                  <a:lnTo>
                    <a:pt x="212" y="137"/>
                  </a:lnTo>
                  <a:lnTo>
                    <a:pt x="212" y="107"/>
                  </a:lnTo>
                  <a:lnTo>
                    <a:pt x="227" y="107"/>
                  </a:lnTo>
                  <a:lnTo>
                    <a:pt x="227" y="99"/>
                  </a:lnTo>
                  <a:lnTo>
                    <a:pt x="234" y="84"/>
                  </a:lnTo>
                  <a:lnTo>
                    <a:pt x="227" y="69"/>
                  </a:lnTo>
                  <a:lnTo>
                    <a:pt x="242" y="61"/>
                  </a:lnTo>
                  <a:lnTo>
                    <a:pt x="242" y="46"/>
                  </a:lnTo>
                  <a:lnTo>
                    <a:pt x="257" y="38"/>
                  </a:lnTo>
                  <a:lnTo>
                    <a:pt x="249" y="31"/>
                  </a:lnTo>
                  <a:lnTo>
                    <a:pt x="249"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3" name="Freeform 15"/>
            <p:cNvSpPr>
              <a:spLocks/>
            </p:cNvSpPr>
            <p:nvPr/>
          </p:nvSpPr>
          <p:spPr bwMode="auto">
            <a:xfrm>
              <a:off x="1567"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6 h 690"/>
                <a:gd name="T20" fmla="*/ 45 w 401"/>
                <a:gd name="T21" fmla="*/ 281 h 690"/>
                <a:gd name="T22" fmla="*/ 53 w 401"/>
                <a:gd name="T23" fmla="*/ 266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7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1 h 690"/>
                <a:gd name="T60" fmla="*/ 219 w 401"/>
                <a:gd name="T61" fmla="*/ 622 h 690"/>
                <a:gd name="T62" fmla="*/ 227 w 401"/>
                <a:gd name="T63" fmla="*/ 675 h 690"/>
                <a:gd name="T64" fmla="*/ 356 w 401"/>
                <a:gd name="T65" fmla="*/ 690 h 690"/>
                <a:gd name="T66" fmla="*/ 371 w 401"/>
                <a:gd name="T67" fmla="*/ 682 h 690"/>
                <a:gd name="T68" fmla="*/ 363 w 401"/>
                <a:gd name="T69" fmla="*/ 652 h 690"/>
                <a:gd name="T70" fmla="*/ 378 w 401"/>
                <a:gd name="T71" fmla="*/ 637 h 690"/>
                <a:gd name="T72" fmla="*/ 378 w 401"/>
                <a:gd name="T73" fmla="*/ 614 h 690"/>
                <a:gd name="T74" fmla="*/ 401 w 401"/>
                <a:gd name="T75" fmla="*/ 599 h 690"/>
                <a:gd name="T76" fmla="*/ 386 w 401"/>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6"/>
                  </a:lnTo>
                  <a:lnTo>
                    <a:pt x="45" y="281"/>
                  </a:lnTo>
                  <a:lnTo>
                    <a:pt x="53" y="266"/>
                  </a:lnTo>
                  <a:lnTo>
                    <a:pt x="61" y="273"/>
                  </a:lnTo>
                  <a:lnTo>
                    <a:pt x="53" y="273"/>
                  </a:lnTo>
                  <a:lnTo>
                    <a:pt x="61" y="311"/>
                  </a:lnTo>
                  <a:lnTo>
                    <a:pt x="45" y="296"/>
                  </a:lnTo>
                  <a:lnTo>
                    <a:pt x="45" y="281"/>
                  </a:lnTo>
                  <a:lnTo>
                    <a:pt x="38" y="319"/>
                  </a:lnTo>
                  <a:lnTo>
                    <a:pt x="61" y="341"/>
                  </a:lnTo>
                  <a:lnTo>
                    <a:pt x="45" y="379"/>
                  </a:lnTo>
                  <a:lnTo>
                    <a:pt x="83" y="447"/>
                  </a:lnTo>
                  <a:lnTo>
                    <a:pt x="76" y="463"/>
                  </a:lnTo>
                  <a:lnTo>
                    <a:pt x="91" y="470"/>
                  </a:lnTo>
                  <a:lnTo>
                    <a:pt x="83" y="508"/>
                  </a:lnTo>
                  <a:lnTo>
                    <a:pt x="91" y="516"/>
                  </a:lnTo>
                  <a:lnTo>
                    <a:pt x="129" y="531"/>
                  </a:lnTo>
                  <a:lnTo>
                    <a:pt x="151" y="554"/>
                  </a:lnTo>
                  <a:lnTo>
                    <a:pt x="182" y="569"/>
                  </a:lnTo>
                  <a:lnTo>
                    <a:pt x="182" y="584"/>
                  </a:lnTo>
                  <a:lnTo>
                    <a:pt x="197" y="591"/>
                  </a:lnTo>
                  <a:lnTo>
                    <a:pt x="219" y="622"/>
                  </a:lnTo>
                  <a:lnTo>
                    <a:pt x="227" y="675"/>
                  </a:lnTo>
                  <a:lnTo>
                    <a:pt x="356" y="690"/>
                  </a:lnTo>
                  <a:lnTo>
                    <a:pt x="371" y="682"/>
                  </a:lnTo>
                  <a:lnTo>
                    <a:pt x="363" y="652"/>
                  </a:lnTo>
                  <a:lnTo>
                    <a:pt x="378" y="637"/>
                  </a:lnTo>
                  <a:lnTo>
                    <a:pt x="378" y="614"/>
                  </a:lnTo>
                  <a:lnTo>
                    <a:pt x="401" y="599"/>
                  </a:lnTo>
                  <a:lnTo>
                    <a:pt x="386" y="5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4" name="Freeform 16"/>
            <p:cNvSpPr>
              <a:spLocks/>
            </p:cNvSpPr>
            <p:nvPr/>
          </p:nvSpPr>
          <p:spPr bwMode="auto">
            <a:xfrm>
              <a:off x="1567" y="1739"/>
              <a:ext cx="401" cy="690"/>
            </a:xfrm>
            <a:custGeom>
              <a:avLst/>
              <a:gdLst>
                <a:gd name="T0" fmla="*/ 386 w 401"/>
                <a:gd name="T1" fmla="*/ 546 h 690"/>
                <a:gd name="T2" fmla="*/ 182 w 401"/>
                <a:gd name="T3" fmla="*/ 243 h 690"/>
                <a:gd name="T4" fmla="*/ 227 w 401"/>
                <a:gd name="T5" fmla="*/ 61 h 690"/>
                <a:gd name="T6" fmla="*/ 38 w 401"/>
                <a:gd name="T7" fmla="*/ 0 h 690"/>
                <a:gd name="T8" fmla="*/ 30 w 401"/>
                <a:gd name="T9" fmla="*/ 61 h 690"/>
                <a:gd name="T10" fmla="*/ 0 w 401"/>
                <a:gd name="T11" fmla="*/ 99 h 690"/>
                <a:gd name="T12" fmla="*/ 15 w 401"/>
                <a:gd name="T13" fmla="*/ 137 h 690"/>
                <a:gd name="T14" fmla="*/ 8 w 401"/>
                <a:gd name="T15" fmla="*/ 197 h 690"/>
                <a:gd name="T16" fmla="*/ 30 w 401"/>
                <a:gd name="T17" fmla="*/ 250 h 690"/>
                <a:gd name="T18" fmla="*/ 23 w 401"/>
                <a:gd name="T19" fmla="*/ 266 h 690"/>
                <a:gd name="T20" fmla="*/ 45 w 401"/>
                <a:gd name="T21" fmla="*/ 281 h 690"/>
                <a:gd name="T22" fmla="*/ 53 w 401"/>
                <a:gd name="T23" fmla="*/ 266 h 690"/>
                <a:gd name="T24" fmla="*/ 61 w 401"/>
                <a:gd name="T25" fmla="*/ 273 h 690"/>
                <a:gd name="T26" fmla="*/ 53 w 401"/>
                <a:gd name="T27" fmla="*/ 273 h 690"/>
                <a:gd name="T28" fmla="*/ 61 w 401"/>
                <a:gd name="T29" fmla="*/ 311 h 690"/>
                <a:gd name="T30" fmla="*/ 45 w 401"/>
                <a:gd name="T31" fmla="*/ 296 h 690"/>
                <a:gd name="T32" fmla="*/ 45 w 401"/>
                <a:gd name="T33" fmla="*/ 281 h 690"/>
                <a:gd name="T34" fmla="*/ 38 w 401"/>
                <a:gd name="T35" fmla="*/ 319 h 690"/>
                <a:gd name="T36" fmla="*/ 61 w 401"/>
                <a:gd name="T37" fmla="*/ 341 h 690"/>
                <a:gd name="T38" fmla="*/ 45 w 401"/>
                <a:gd name="T39" fmla="*/ 379 h 690"/>
                <a:gd name="T40" fmla="*/ 83 w 401"/>
                <a:gd name="T41" fmla="*/ 447 h 690"/>
                <a:gd name="T42" fmla="*/ 76 w 401"/>
                <a:gd name="T43" fmla="*/ 463 h 690"/>
                <a:gd name="T44" fmla="*/ 91 w 401"/>
                <a:gd name="T45" fmla="*/ 470 h 690"/>
                <a:gd name="T46" fmla="*/ 83 w 401"/>
                <a:gd name="T47" fmla="*/ 508 h 690"/>
                <a:gd name="T48" fmla="*/ 91 w 401"/>
                <a:gd name="T49" fmla="*/ 516 h 690"/>
                <a:gd name="T50" fmla="*/ 129 w 401"/>
                <a:gd name="T51" fmla="*/ 531 h 690"/>
                <a:gd name="T52" fmla="*/ 151 w 401"/>
                <a:gd name="T53" fmla="*/ 554 h 690"/>
                <a:gd name="T54" fmla="*/ 182 w 401"/>
                <a:gd name="T55" fmla="*/ 569 h 690"/>
                <a:gd name="T56" fmla="*/ 182 w 401"/>
                <a:gd name="T57" fmla="*/ 584 h 690"/>
                <a:gd name="T58" fmla="*/ 197 w 401"/>
                <a:gd name="T59" fmla="*/ 591 h 690"/>
                <a:gd name="T60" fmla="*/ 219 w 401"/>
                <a:gd name="T61" fmla="*/ 622 h 690"/>
                <a:gd name="T62" fmla="*/ 227 w 401"/>
                <a:gd name="T63" fmla="*/ 675 h 690"/>
                <a:gd name="T64" fmla="*/ 356 w 401"/>
                <a:gd name="T65" fmla="*/ 690 h 690"/>
                <a:gd name="T66" fmla="*/ 371 w 401"/>
                <a:gd name="T67" fmla="*/ 682 h 690"/>
                <a:gd name="T68" fmla="*/ 363 w 401"/>
                <a:gd name="T69" fmla="*/ 652 h 690"/>
                <a:gd name="T70" fmla="*/ 378 w 401"/>
                <a:gd name="T71" fmla="*/ 637 h 690"/>
                <a:gd name="T72" fmla="*/ 378 w 401"/>
                <a:gd name="T73" fmla="*/ 614 h 690"/>
                <a:gd name="T74" fmla="*/ 401 w 401"/>
                <a:gd name="T75" fmla="*/ 599 h 690"/>
                <a:gd name="T76" fmla="*/ 386 w 401"/>
                <a:gd name="T77" fmla="*/ 546 h 690"/>
                <a:gd name="T78" fmla="*/ 386 w 401"/>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1" h="690">
                  <a:moveTo>
                    <a:pt x="386" y="546"/>
                  </a:moveTo>
                  <a:lnTo>
                    <a:pt x="182" y="243"/>
                  </a:lnTo>
                  <a:lnTo>
                    <a:pt x="227" y="61"/>
                  </a:lnTo>
                  <a:lnTo>
                    <a:pt x="38" y="0"/>
                  </a:lnTo>
                  <a:lnTo>
                    <a:pt x="30" y="61"/>
                  </a:lnTo>
                  <a:lnTo>
                    <a:pt x="0" y="99"/>
                  </a:lnTo>
                  <a:lnTo>
                    <a:pt x="15" y="137"/>
                  </a:lnTo>
                  <a:lnTo>
                    <a:pt x="8" y="197"/>
                  </a:lnTo>
                  <a:lnTo>
                    <a:pt x="30" y="250"/>
                  </a:lnTo>
                  <a:lnTo>
                    <a:pt x="23" y="266"/>
                  </a:lnTo>
                  <a:lnTo>
                    <a:pt x="45" y="281"/>
                  </a:lnTo>
                  <a:lnTo>
                    <a:pt x="53" y="266"/>
                  </a:lnTo>
                  <a:lnTo>
                    <a:pt x="61" y="273"/>
                  </a:lnTo>
                  <a:lnTo>
                    <a:pt x="53" y="273"/>
                  </a:lnTo>
                  <a:lnTo>
                    <a:pt x="61" y="311"/>
                  </a:lnTo>
                  <a:lnTo>
                    <a:pt x="45" y="296"/>
                  </a:lnTo>
                  <a:lnTo>
                    <a:pt x="45" y="281"/>
                  </a:lnTo>
                  <a:lnTo>
                    <a:pt x="38" y="319"/>
                  </a:lnTo>
                  <a:lnTo>
                    <a:pt x="61" y="341"/>
                  </a:lnTo>
                  <a:lnTo>
                    <a:pt x="45" y="379"/>
                  </a:lnTo>
                  <a:lnTo>
                    <a:pt x="83" y="447"/>
                  </a:lnTo>
                  <a:lnTo>
                    <a:pt x="76" y="463"/>
                  </a:lnTo>
                  <a:lnTo>
                    <a:pt x="91" y="470"/>
                  </a:lnTo>
                  <a:lnTo>
                    <a:pt x="83" y="508"/>
                  </a:lnTo>
                  <a:lnTo>
                    <a:pt x="91" y="516"/>
                  </a:lnTo>
                  <a:lnTo>
                    <a:pt x="129" y="531"/>
                  </a:lnTo>
                  <a:lnTo>
                    <a:pt x="151" y="554"/>
                  </a:lnTo>
                  <a:lnTo>
                    <a:pt x="182" y="569"/>
                  </a:lnTo>
                  <a:lnTo>
                    <a:pt x="182" y="584"/>
                  </a:lnTo>
                  <a:lnTo>
                    <a:pt x="197" y="591"/>
                  </a:lnTo>
                  <a:lnTo>
                    <a:pt x="219" y="622"/>
                  </a:lnTo>
                  <a:lnTo>
                    <a:pt x="227" y="675"/>
                  </a:lnTo>
                  <a:lnTo>
                    <a:pt x="356" y="690"/>
                  </a:lnTo>
                  <a:lnTo>
                    <a:pt x="371" y="682"/>
                  </a:lnTo>
                  <a:lnTo>
                    <a:pt x="363" y="652"/>
                  </a:lnTo>
                  <a:lnTo>
                    <a:pt x="378" y="637"/>
                  </a:lnTo>
                  <a:lnTo>
                    <a:pt x="378" y="614"/>
                  </a:lnTo>
                  <a:lnTo>
                    <a:pt x="401" y="599"/>
                  </a:lnTo>
                  <a:lnTo>
                    <a:pt x="386" y="546"/>
                  </a:lnTo>
                  <a:lnTo>
                    <a:pt x="386"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5" name="Freeform 17"/>
            <p:cNvSpPr>
              <a:spLocks/>
            </p:cNvSpPr>
            <p:nvPr/>
          </p:nvSpPr>
          <p:spPr bwMode="auto">
            <a:xfrm>
              <a:off x="2256" y="1959"/>
              <a:ext cx="363" cy="288"/>
            </a:xfrm>
            <a:custGeom>
              <a:avLst/>
              <a:gdLst>
                <a:gd name="T0" fmla="*/ 363 w 363"/>
                <a:gd name="T1" fmla="*/ 99 h 288"/>
                <a:gd name="T2" fmla="*/ 363 w 363"/>
                <a:gd name="T3" fmla="*/ 30 h 288"/>
                <a:gd name="T4" fmla="*/ 272 w 363"/>
                <a:gd name="T5" fmla="*/ 23 h 288"/>
                <a:gd name="T6" fmla="*/ 38 w 363"/>
                <a:gd name="T7" fmla="*/ 0 h 288"/>
                <a:gd name="T8" fmla="*/ 0 w 363"/>
                <a:gd name="T9" fmla="*/ 250 h 288"/>
                <a:gd name="T10" fmla="*/ 302 w 363"/>
                <a:gd name="T11" fmla="*/ 281 h 288"/>
                <a:gd name="T12" fmla="*/ 348 w 363"/>
                <a:gd name="T13" fmla="*/ 288 h 288"/>
                <a:gd name="T14" fmla="*/ 363 w 363"/>
                <a:gd name="T15" fmla="*/ 99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3" h="288">
                  <a:moveTo>
                    <a:pt x="363" y="99"/>
                  </a:moveTo>
                  <a:lnTo>
                    <a:pt x="363" y="30"/>
                  </a:lnTo>
                  <a:lnTo>
                    <a:pt x="272" y="23"/>
                  </a:lnTo>
                  <a:lnTo>
                    <a:pt x="38" y="0"/>
                  </a:lnTo>
                  <a:lnTo>
                    <a:pt x="0" y="250"/>
                  </a:lnTo>
                  <a:lnTo>
                    <a:pt x="302" y="281"/>
                  </a:lnTo>
                  <a:lnTo>
                    <a:pt x="348" y="288"/>
                  </a:lnTo>
                  <a:lnTo>
                    <a:pt x="363" y="9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6" name="Freeform 18"/>
            <p:cNvSpPr>
              <a:spLocks/>
            </p:cNvSpPr>
            <p:nvPr/>
          </p:nvSpPr>
          <p:spPr bwMode="auto">
            <a:xfrm>
              <a:off x="2256" y="1959"/>
              <a:ext cx="363" cy="288"/>
            </a:xfrm>
            <a:custGeom>
              <a:avLst/>
              <a:gdLst>
                <a:gd name="T0" fmla="*/ 363 w 363"/>
                <a:gd name="T1" fmla="*/ 99 h 288"/>
                <a:gd name="T2" fmla="*/ 363 w 363"/>
                <a:gd name="T3" fmla="*/ 30 h 288"/>
                <a:gd name="T4" fmla="*/ 272 w 363"/>
                <a:gd name="T5" fmla="*/ 23 h 288"/>
                <a:gd name="T6" fmla="*/ 38 w 363"/>
                <a:gd name="T7" fmla="*/ 0 h 288"/>
                <a:gd name="T8" fmla="*/ 0 w 363"/>
                <a:gd name="T9" fmla="*/ 250 h 288"/>
                <a:gd name="T10" fmla="*/ 302 w 363"/>
                <a:gd name="T11" fmla="*/ 281 h 288"/>
                <a:gd name="T12" fmla="*/ 348 w 363"/>
                <a:gd name="T13" fmla="*/ 288 h 288"/>
                <a:gd name="T14" fmla="*/ 363 w 363"/>
                <a:gd name="T15" fmla="*/ 99 h 288"/>
                <a:gd name="T16" fmla="*/ 363 w 363"/>
                <a:gd name="T17" fmla="*/ 10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 h="288">
                  <a:moveTo>
                    <a:pt x="363" y="99"/>
                  </a:moveTo>
                  <a:lnTo>
                    <a:pt x="363" y="30"/>
                  </a:lnTo>
                  <a:lnTo>
                    <a:pt x="272" y="23"/>
                  </a:lnTo>
                  <a:lnTo>
                    <a:pt x="38" y="0"/>
                  </a:lnTo>
                  <a:lnTo>
                    <a:pt x="0" y="250"/>
                  </a:lnTo>
                  <a:lnTo>
                    <a:pt x="302" y="281"/>
                  </a:lnTo>
                  <a:lnTo>
                    <a:pt x="348" y="288"/>
                  </a:lnTo>
                  <a:lnTo>
                    <a:pt x="363" y="99"/>
                  </a:lnTo>
                  <a:lnTo>
                    <a:pt x="36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7" name="Freeform 19"/>
            <p:cNvSpPr>
              <a:spLocks/>
            </p:cNvSpPr>
            <p:nvPr/>
          </p:nvSpPr>
          <p:spPr bwMode="auto">
            <a:xfrm>
              <a:off x="3951" y="1800"/>
              <a:ext cx="83" cy="83"/>
            </a:xfrm>
            <a:custGeom>
              <a:avLst/>
              <a:gdLst>
                <a:gd name="T0" fmla="*/ 76 w 83"/>
                <a:gd name="T1" fmla="*/ 0 h 83"/>
                <a:gd name="T2" fmla="*/ 0 w 83"/>
                <a:gd name="T3" fmla="*/ 15 h 83"/>
                <a:gd name="T4" fmla="*/ 15 w 83"/>
                <a:gd name="T5" fmla="*/ 68 h 83"/>
                <a:gd name="T6" fmla="*/ 0 w 83"/>
                <a:gd name="T7" fmla="*/ 76 h 83"/>
                <a:gd name="T8" fmla="*/ 8 w 83"/>
                <a:gd name="T9" fmla="*/ 83 h 83"/>
                <a:gd name="T10" fmla="*/ 38 w 83"/>
                <a:gd name="T11" fmla="*/ 53 h 83"/>
                <a:gd name="T12" fmla="*/ 61 w 83"/>
                <a:gd name="T13" fmla="*/ 45 h 83"/>
                <a:gd name="T14" fmla="*/ 83 w 83"/>
                <a:gd name="T15" fmla="*/ 30 h 83"/>
                <a:gd name="T16" fmla="*/ 76 w 8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76" y="0"/>
                  </a:moveTo>
                  <a:lnTo>
                    <a:pt x="0" y="15"/>
                  </a:lnTo>
                  <a:lnTo>
                    <a:pt x="15" y="68"/>
                  </a:lnTo>
                  <a:lnTo>
                    <a:pt x="0" y="76"/>
                  </a:lnTo>
                  <a:lnTo>
                    <a:pt x="8" y="83"/>
                  </a:lnTo>
                  <a:lnTo>
                    <a:pt x="38" y="53"/>
                  </a:lnTo>
                  <a:lnTo>
                    <a:pt x="61" y="45"/>
                  </a:lnTo>
                  <a:lnTo>
                    <a:pt x="83" y="30"/>
                  </a:lnTo>
                  <a:lnTo>
                    <a:pt x="76"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8" name="Freeform 20"/>
            <p:cNvSpPr>
              <a:spLocks/>
            </p:cNvSpPr>
            <p:nvPr/>
          </p:nvSpPr>
          <p:spPr bwMode="auto">
            <a:xfrm>
              <a:off x="3951" y="1800"/>
              <a:ext cx="83" cy="83"/>
            </a:xfrm>
            <a:custGeom>
              <a:avLst/>
              <a:gdLst>
                <a:gd name="T0" fmla="*/ 76 w 83"/>
                <a:gd name="T1" fmla="*/ 0 h 83"/>
                <a:gd name="T2" fmla="*/ 0 w 83"/>
                <a:gd name="T3" fmla="*/ 15 h 83"/>
                <a:gd name="T4" fmla="*/ 15 w 83"/>
                <a:gd name="T5" fmla="*/ 68 h 83"/>
                <a:gd name="T6" fmla="*/ 0 w 83"/>
                <a:gd name="T7" fmla="*/ 76 h 83"/>
                <a:gd name="T8" fmla="*/ 8 w 83"/>
                <a:gd name="T9" fmla="*/ 83 h 83"/>
                <a:gd name="T10" fmla="*/ 38 w 83"/>
                <a:gd name="T11" fmla="*/ 53 h 83"/>
                <a:gd name="T12" fmla="*/ 61 w 83"/>
                <a:gd name="T13" fmla="*/ 45 h 83"/>
                <a:gd name="T14" fmla="*/ 83 w 83"/>
                <a:gd name="T15" fmla="*/ 30 h 83"/>
                <a:gd name="T16" fmla="*/ 76 w 83"/>
                <a:gd name="T17" fmla="*/ 0 h 83"/>
                <a:gd name="T18" fmla="*/ 76 w 83"/>
                <a:gd name="T19"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76" y="0"/>
                  </a:moveTo>
                  <a:lnTo>
                    <a:pt x="0" y="15"/>
                  </a:lnTo>
                  <a:lnTo>
                    <a:pt x="15" y="68"/>
                  </a:lnTo>
                  <a:lnTo>
                    <a:pt x="0" y="76"/>
                  </a:lnTo>
                  <a:lnTo>
                    <a:pt x="8" y="83"/>
                  </a:lnTo>
                  <a:lnTo>
                    <a:pt x="38" y="53"/>
                  </a:lnTo>
                  <a:lnTo>
                    <a:pt x="61" y="45"/>
                  </a:lnTo>
                  <a:lnTo>
                    <a:pt x="83" y="30"/>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39" name="Freeform 21"/>
            <p:cNvSpPr>
              <a:spLocks/>
            </p:cNvSpPr>
            <p:nvPr/>
          </p:nvSpPr>
          <p:spPr bwMode="auto">
            <a:xfrm>
              <a:off x="3875" y="1974"/>
              <a:ext cx="53" cy="84"/>
            </a:xfrm>
            <a:custGeom>
              <a:avLst/>
              <a:gdLst>
                <a:gd name="T0" fmla="*/ 53 w 53"/>
                <a:gd name="T1" fmla="*/ 68 h 84"/>
                <a:gd name="T2" fmla="*/ 46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4">
                  <a:moveTo>
                    <a:pt x="53" y="68"/>
                  </a:moveTo>
                  <a:lnTo>
                    <a:pt x="46" y="53"/>
                  </a:lnTo>
                  <a:lnTo>
                    <a:pt x="15" y="23"/>
                  </a:lnTo>
                  <a:lnTo>
                    <a:pt x="15" y="0"/>
                  </a:lnTo>
                  <a:lnTo>
                    <a:pt x="0" y="8"/>
                  </a:lnTo>
                  <a:lnTo>
                    <a:pt x="23" y="84"/>
                  </a:lnTo>
                  <a:lnTo>
                    <a:pt x="53" y="76"/>
                  </a:lnTo>
                  <a:lnTo>
                    <a:pt x="5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0" name="Freeform 22"/>
            <p:cNvSpPr>
              <a:spLocks/>
            </p:cNvSpPr>
            <p:nvPr/>
          </p:nvSpPr>
          <p:spPr bwMode="auto">
            <a:xfrm>
              <a:off x="3875" y="1974"/>
              <a:ext cx="53" cy="84"/>
            </a:xfrm>
            <a:custGeom>
              <a:avLst/>
              <a:gdLst>
                <a:gd name="T0" fmla="*/ 53 w 53"/>
                <a:gd name="T1" fmla="*/ 68 h 84"/>
                <a:gd name="T2" fmla="*/ 46 w 53"/>
                <a:gd name="T3" fmla="*/ 53 h 84"/>
                <a:gd name="T4" fmla="*/ 15 w 53"/>
                <a:gd name="T5" fmla="*/ 23 h 84"/>
                <a:gd name="T6" fmla="*/ 15 w 53"/>
                <a:gd name="T7" fmla="*/ 0 h 84"/>
                <a:gd name="T8" fmla="*/ 0 w 53"/>
                <a:gd name="T9" fmla="*/ 8 h 84"/>
                <a:gd name="T10" fmla="*/ 23 w 53"/>
                <a:gd name="T11" fmla="*/ 84 h 84"/>
                <a:gd name="T12" fmla="*/ 53 w 53"/>
                <a:gd name="T13" fmla="*/ 76 h 84"/>
                <a:gd name="T14" fmla="*/ 53 w 53"/>
                <a:gd name="T15" fmla="*/ 68 h 84"/>
                <a:gd name="T16" fmla="*/ 53 w 53"/>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84">
                  <a:moveTo>
                    <a:pt x="53" y="68"/>
                  </a:moveTo>
                  <a:lnTo>
                    <a:pt x="46" y="53"/>
                  </a:lnTo>
                  <a:lnTo>
                    <a:pt x="15" y="23"/>
                  </a:lnTo>
                  <a:lnTo>
                    <a:pt x="15" y="0"/>
                  </a:lnTo>
                  <a:lnTo>
                    <a:pt x="0" y="8"/>
                  </a:lnTo>
                  <a:lnTo>
                    <a:pt x="23" y="84"/>
                  </a:lnTo>
                  <a:lnTo>
                    <a:pt x="53" y="76"/>
                  </a:lnTo>
                  <a:lnTo>
                    <a:pt x="53" y="68"/>
                  </a:lnTo>
                  <a:lnTo>
                    <a:pt x="53"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1" name="Freeform 23"/>
            <p:cNvSpPr>
              <a:spLocks/>
            </p:cNvSpPr>
            <p:nvPr/>
          </p:nvSpPr>
          <p:spPr bwMode="auto">
            <a:xfrm>
              <a:off x="3822" y="2042"/>
              <a:ext cx="8" cy="8"/>
            </a:xfrm>
            <a:custGeom>
              <a:avLst/>
              <a:gdLst>
                <a:gd name="T0" fmla="*/ 8 w 8"/>
                <a:gd name="T1" fmla="*/ 8 h 8"/>
                <a:gd name="T2" fmla="*/ 0 w 8"/>
                <a:gd name="T3" fmla="*/ 0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0"/>
                  </a:lnTo>
                  <a:lnTo>
                    <a:pt x="8"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2" name="Freeform 24"/>
            <p:cNvSpPr>
              <a:spLocks/>
            </p:cNvSpPr>
            <p:nvPr/>
          </p:nvSpPr>
          <p:spPr bwMode="auto">
            <a:xfrm>
              <a:off x="3822" y="2042"/>
              <a:ext cx="8" cy="16"/>
            </a:xfrm>
            <a:custGeom>
              <a:avLst/>
              <a:gdLst>
                <a:gd name="T0" fmla="*/ 8 w 8"/>
                <a:gd name="T1" fmla="*/ 8 h 16"/>
                <a:gd name="T2" fmla="*/ 0 w 8"/>
                <a:gd name="T3" fmla="*/ 0 h 16"/>
                <a:gd name="T4" fmla="*/ 8 w 8"/>
                <a:gd name="T5" fmla="*/ 0 h 16"/>
                <a:gd name="T6" fmla="*/ 8 w 8"/>
                <a:gd name="T7" fmla="*/ 8 h 16"/>
                <a:gd name="T8" fmla="*/ 8 w 8"/>
                <a:gd name="T9" fmla="*/ 16 h 16"/>
              </a:gdLst>
              <a:ahLst/>
              <a:cxnLst>
                <a:cxn ang="0">
                  <a:pos x="T0" y="T1"/>
                </a:cxn>
                <a:cxn ang="0">
                  <a:pos x="T2" y="T3"/>
                </a:cxn>
                <a:cxn ang="0">
                  <a:pos x="T4" y="T5"/>
                </a:cxn>
                <a:cxn ang="0">
                  <a:pos x="T6" y="T7"/>
                </a:cxn>
                <a:cxn ang="0">
                  <a:pos x="T8" y="T9"/>
                </a:cxn>
              </a:cxnLst>
              <a:rect l="0" t="0" r="r" b="b"/>
              <a:pathLst>
                <a:path w="8" h="16">
                  <a:moveTo>
                    <a:pt x="8" y="8"/>
                  </a:moveTo>
                  <a:lnTo>
                    <a:pt x="0" y="0"/>
                  </a:lnTo>
                  <a:lnTo>
                    <a:pt x="8" y="0"/>
                  </a:lnTo>
                  <a:lnTo>
                    <a:pt x="8" y="8"/>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3" name="Freeform 25"/>
            <p:cNvSpPr>
              <a:spLocks/>
            </p:cNvSpPr>
            <p:nvPr/>
          </p:nvSpPr>
          <p:spPr bwMode="auto">
            <a:xfrm>
              <a:off x="3361" y="2596"/>
              <a:ext cx="454" cy="341"/>
            </a:xfrm>
            <a:custGeom>
              <a:avLst/>
              <a:gdLst>
                <a:gd name="T0" fmla="*/ 446 w 454"/>
                <a:gd name="T1" fmla="*/ 227 h 341"/>
                <a:gd name="T2" fmla="*/ 408 w 454"/>
                <a:gd name="T3" fmla="*/ 151 h 341"/>
                <a:gd name="T4" fmla="*/ 401 w 454"/>
                <a:gd name="T5" fmla="*/ 121 h 341"/>
                <a:gd name="T6" fmla="*/ 355 w 454"/>
                <a:gd name="T7" fmla="*/ 60 h 341"/>
                <a:gd name="T8" fmla="*/ 325 w 454"/>
                <a:gd name="T9" fmla="*/ 0 h 341"/>
                <a:gd name="T10" fmla="*/ 302 w 454"/>
                <a:gd name="T11" fmla="*/ 0 h 341"/>
                <a:gd name="T12" fmla="*/ 302 w 454"/>
                <a:gd name="T13" fmla="*/ 22 h 341"/>
                <a:gd name="T14" fmla="*/ 295 w 454"/>
                <a:gd name="T15" fmla="*/ 22 h 341"/>
                <a:gd name="T16" fmla="*/ 295 w 454"/>
                <a:gd name="T17" fmla="*/ 15 h 341"/>
                <a:gd name="T18" fmla="*/ 151 w 454"/>
                <a:gd name="T19" fmla="*/ 22 h 341"/>
                <a:gd name="T20" fmla="*/ 136 w 454"/>
                <a:gd name="T21" fmla="*/ 7 h 341"/>
                <a:gd name="T22" fmla="*/ 0 w 454"/>
                <a:gd name="T23" fmla="*/ 22 h 341"/>
                <a:gd name="T24" fmla="*/ 7 w 454"/>
                <a:gd name="T25" fmla="*/ 53 h 341"/>
                <a:gd name="T26" fmla="*/ 7 w 454"/>
                <a:gd name="T27" fmla="*/ 60 h 341"/>
                <a:gd name="T28" fmla="*/ 22 w 454"/>
                <a:gd name="T29" fmla="*/ 60 h 341"/>
                <a:gd name="T30" fmla="*/ 22 w 454"/>
                <a:gd name="T31" fmla="*/ 45 h 341"/>
                <a:gd name="T32" fmla="*/ 30 w 454"/>
                <a:gd name="T33" fmla="*/ 53 h 341"/>
                <a:gd name="T34" fmla="*/ 30 w 454"/>
                <a:gd name="T35" fmla="*/ 38 h 341"/>
                <a:gd name="T36" fmla="*/ 37 w 454"/>
                <a:gd name="T37" fmla="*/ 53 h 341"/>
                <a:gd name="T38" fmla="*/ 22 w 454"/>
                <a:gd name="T39" fmla="*/ 60 h 341"/>
                <a:gd name="T40" fmla="*/ 75 w 454"/>
                <a:gd name="T41" fmla="*/ 45 h 341"/>
                <a:gd name="T42" fmla="*/ 83 w 454"/>
                <a:gd name="T43" fmla="*/ 53 h 341"/>
                <a:gd name="T44" fmla="*/ 60 w 454"/>
                <a:gd name="T45" fmla="*/ 53 h 341"/>
                <a:gd name="T46" fmla="*/ 106 w 454"/>
                <a:gd name="T47" fmla="*/ 68 h 341"/>
                <a:gd name="T48" fmla="*/ 98 w 454"/>
                <a:gd name="T49" fmla="*/ 53 h 341"/>
                <a:gd name="T50" fmla="*/ 113 w 454"/>
                <a:gd name="T51" fmla="*/ 53 h 341"/>
                <a:gd name="T52" fmla="*/ 106 w 454"/>
                <a:gd name="T53" fmla="*/ 60 h 341"/>
                <a:gd name="T54" fmla="*/ 121 w 454"/>
                <a:gd name="T55" fmla="*/ 68 h 341"/>
                <a:gd name="T56" fmla="*/ 106 w 454"/>
                <a:gd name="T57" fmla="*/ 60 h 341"/>
                <a:gd name="T58" fmla="*/ 128 w 454"/>
                <a:gd name="T59" fmla="*/ 83 h 341"/>
                <a:gd name="T60" fmla="*/ 128 w 454"/>
                <a:gd name="T61" fmla="*/ 91 h 341"/>
                <a:gd name="T62" fmla="*/ 143 w 454"/>
                <a:gd name="T63" fmla="*/ 91 h 341"/>
                <a:gd name="T64" fmla="*/ 181 w 454"/>
                <a:gd name="T65" fmla="*/ 68 h 341"/>
                <a:gd name="T66" fmla="*/ 181 w 454"/>
                <a:gd name="T67" fmla="*/ 60 h 341"/>
                <a:gd name="T68" fmla="*/ 189 w 454"/>
                <a:gd name="T69" fmla="*/ 53 h 341"/>
                <a:gd name="T70" fmla="*/ 219 w 454"/>
                <a:gd name="T71" fmla="*/ 68 h 341"/>
                <a:gd name="T72" fmla="*/ 257 w 454"/>
                <a:gd name="T73" fmla="*/ 106 h 341"/>
                <a:gd name="T74" fmla="*/ 272 w 454"/>
                <a:gd name="T75" fmla="*/ 106 h 341"/>
                <a:gd name="T76" fmla="*/ 287 w 454"/>
                <a:gd name="T77" fmla="*/ 144 h 341"/>
                <a:gd name="T78" fmla="*/ 280 w 454"/>
                <a:gd name="T79" fmla="*/ 189 h 341"/>
                <a:gd name="T80" fmla="*/ 295 w 454"/>
                <a:gd name="T81" fmla="*/ 197 h 341"/>
                <a:gd name="T82" fmla="*/ 295 w 454"/>
                <a:gd name="T83" fmla="*/ 182 h 341"/>
                <a:gd name="T84" fmla="*/ 287 w 454"/>
                <a:gd name="T85" fmla="*/ 174 h 341"/>
                <a:gd name="T86" fmla="*/ 302 w 454"/>
                <a:gd name="T87" fmla="*/ 182 h 341"/>
                <a:gd name="T88" fmla="*/ 302 w 454"/>
                <a:gd name="T89" fmla="*/ 174 h 341"/>
                <a:gd name="T90" fmla="*/ 295 w 454"/>
                <a:gd name="T91" fmla="*/ 204 h 341"/>
                <a:gd name="T92" fmla="*/ 310 w 454"/>
                <a:gd name="T93" fmla="*/ 204 h 341"/>
                <a:gd name="T94" fmla="*/ 295 w 454"/>
                <a:gd name="T95" fmla="*/ 212 h 341"/>
                <a:gd name="T96" fmla="*/ 318 w 454"/>
                <a:gd name="T97" fmla="*/ 242 h 341"/>
                <a:gd name="T98" fmla="*/ 333 w 454"/>
                <a:gd name="T99" fmla="*/ 250 h 341"/>
                <a:gd name="T100" fmla="*/ 325 w 454"/>
                <a:gd name="T101" fmla="*/ 235 h 341"/>
                <a:gd name="T102" fmla="*/ 333 w 454"/>
                <a:gd name="T103" fmla="*/ 235 h 341"/>
                <a:gd name="T104" fmla="*/ 340 w 454"/>
                <a:gd name="T105" fmla="*/ 265 h 341"/>
                <a:gd name="T106" fmla="*/ 348 w 454"/>
                <a:gd name="T107" fmla="*/ 250 h 341"/>
                <a:gd name="T108" fmla="*/ 340 w 454"/>
                <a:gd name="T109" fmla="*/ 265 h 341"/>
                <a:gd name="T110" fmla="*/ 348 w 454"/>
                <a:gd name="T111" fmla="*/ 265 h 341"/>
                <a:gd name="T112" fmla="*/ 363 w 454"/>
                <a:gd name="T113" fmla="*/ 303 h 341"/>
                <a:gd name="T114" fmla="*/ 386 w 454"/>
                <a:gd name="T115" fmla="*/ 310 h 341"/>
                <a:gd name="T116" fmla="*/ 401 w 454"/>
                <a:gd name="T117" fmla="*/ 341 h 341"/>
                <a:gd name="T118" fmla="*/ 446 w 454"/>
                <a:gd name="T119" fmla="*/ 318 h 341"/>
                <a:gd name="T120" fmla="*/ 454 w 454"/>
                <a:gd name="T121" fmla="*/ 288 h 341"/>
                <a:gd name="T122" fmla="*/ 446 w 454"/>
                <a:gd name="T123" fmla="*/ 22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1">
                  <a:moveTo>
                    <a:pt x="446" y="227"/>
                  </a:moveTo>
                  <a:lnTo>
                    <a:pt x="408" y="151"/>
                  </a:lnTo>
                  <a:lnTo>
                    <a:pt x="401" y="121"/>
                  </a:lnTo>
                  <a:lnTo>
                    <a:pt x="355" y="60"/>
                  </a:lnTo>
                  <a:lnTo>
                    <a:pt x="325" y="0"/>
                  </a:lnTo>
                  <a:lnTo>
                    <a:pt x="302" y="0"/>
                  </a:lnTo>
                  <a:lnTo>
                    <a:pt x="302" y="22"/>
                  </a:lnTo>
                  <a:lnTo>
                    <a:pt x="295" y="22"/>
                  </a:lnTo>
                  <a:lnTo>
                    <a:pt x="295" y="15"/>
                  </a:lnTo>
                  <a:lnTo>
                    <a:pt x="151" y="22"/>
                  </a:lnTo>
                  <a:lnTo>
                    <a:pt x="136" y="7"/>
                  </a:lnTo>
                  <a:lnTo>
                    <a:pt x="0" y="22"/>
                  </a:lnTo>
                  <a:lnTo>
                    <a:pt x="7" y="53"/>
                  </a:lnTo>
                  <a:lnTo>
                    <a:pt x="7" y="60"/>
                  </a:lnTo>
                  <a:lnTo>
                    <a:pt x="22" y="60"/>
                  </a:lnTo>
                  <a:lnTo>
                    <a:pt x="22" y="45"/>
                  </a:lnTo>
                  <a:lnTo>
                    <a:pt x="30" y="53"/>
                  </a:lnTo>
                  <a:lnTo>
                    <a:pt x="30" y="38"/>
                  </a:lnTo>
                  <a:lnTo>
                    <a:pt x="37" y="53"/>
                  </a:lnTo>
                  <a:lnTo>
                    <a:pt x="22" y="60"/>
                  </a:lnTo>
                  <a:lnTo>
                    <a:pt x="75" y="45"/>
                  </a:lnTo>
                  <a:lnTo>
                    <a:pt x="83" y="53"/>
                  </a:lnTo>
                  <a:lnTo>
                    <a:pt x="60" y="53"/>
                  </a:lnTo>
                  <a:lnTo>
                    <a:pt x="106" y="68"/>
                  </a:lnTo>
                  <a:lnTo>
                    <a:pt x="98" y="53"/>
                  </a:lnTo>
                  <a:lnTo>
                    <a:pt x="113" y="53"/>
                  </a:lnTo>
                  <a:lnTo>
                    <a:pt x="106" y="60"/>
                  </a:lnTo>
                  <a:lnTo>
                    <a:pt x="121" y="68"/>
                  </a:lnTo>
                  <a:lnTo>
                    <a:pt x="106" y="60"/>
                  </a:lnTo>
                  <a:lnTo>
                    <a:pt x="128" y="83"/>
                  </a:lnTo>
                  <a:lnTo>
                    <a:pt x="128" y="91"/>
                  </a:lnTo>
                  <a:lnTo>
                    <a:pt x="143" y="91"/>
                  </a:lnTo>
                  <a:lnTo>
                    <a:pt x="181" y="68"/>
                  </a:lnTo>
                  <a:lnTo>
                    <a:pt x="181" y="60"/>
                  </a:lnTo>
                  <a:lnTo>
                    <a:pt x="189" y="53"/>
                  </a:lnTo>
                  <a:lnTo>
                    <a:pt x="219" y="68"/>
                  </a:lnTo>
                  <a:lnTo>
                    <a:pt x="257" y="106"/>
                  </a:lnTo>
                  <a:lnTo>
                    <a:pt x="272" y="106"/>
                  </a:lnTo>
                  <a:lnTo>
                    <a:pt x="287" y="144"/>
                  </a:lnTo>
                  <a:lnTo>
                    <a:pt x="280" y="189"/>
                  </a:lnTo>
                  <a:lnTo>
                    <a:pt x="295" y="197"/>
                  </a:lnTo>
                  <a:lnTo>
                    <a:pt x="295" y="182"/>
                  </a:lnTo>
                  <a:lnTo>
                    <a:pt x="287" y="174"/>
                  </a:lnTo>
                  <a:lnTo>
                    <a:pt x="302" y="182"/>
                  </a:lnTo>
                  <a:lnTo>
                    <a:pt x="302" y="174"/>
                  </a:lnTo>
                  <a:lnTo>
                    <a:pt x="295" y="204"/>
                  </a:lnTo>
                  <a:lnTo>
                    <a:pt x="310" y="204"/>
                  </a:lnTo>
                  <a:lnTo>
                    <a:pt x="295" y="212"/>
                  </a:lnTo>
                  <a:lnTo>
                    <a:pt x="318" y="242"/>
                  </a:lnTo>
                  <a:lnTo>
                    <a:pt x="333" y="250"/>
                  </a:lnTo>
                  <a:lnTo>
                    <a:pt x="325" y="235"/>
                  </a:lnTo>
                  <a:lnTo>
                    <a:pt x="333" y="235"/>
                  </a:lnTo>
                  <a:lnTo>
                    <a:pt x="340" y="265"/>
                  </a:lnTo>
                  <a:lnTo>
                    <a:pt x="348" y="250"/>
                  </a:lnTo>
                  <a:lnTo>
                    <a:pt x="340" y="265"/>
                  </a:lnTo>
                  <a:lnTo>
                    <a:pt x="348" y="265"/>
                  </a:lnTo>
                  <a:lnTo>
                    <a:pt x="363" y="303"/>
                  </a:lnTo>
                  <a:lnTo>
                    <a:pt x="386" y="310"/>
                  </a:lnTo>
                  <a:lnTo>
                    <a:pt x="401" y="341"/>
                  </a:lnTo>
                  <a:lnTo>
                    <a:pt x="446" y="318"/>
                  </a:lnTo>
                  <a:lnTo>
                    <a:pt x="454" y="288"/>
                  </a:lnTo>
                  <a:lnTo>
                    <a:pt x="446"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8" name="Freeform 26"/>
            <p:cNvSpPr>
              <a:spLocks/>
            </p:cNvSpPr>
            <p:nvPr/>
          </p:nvSpPr>
          <p:spPr bwMode="auto">
            <a:xfrm>
              <a:off x="3361" y="2596"/>
              <a:ext cx="454" cy="341"/>
            </a:xfrm>
            <a:custGeom>
              <a:avLst/>
              <a:gdLst>
                <a:gd name="T0" fmla="*/ 446 w 454"/>
                <a:gd name="T1" fmla="*/ 227 h 341"/>
                <a:gd name="T2" fmla="*/ 408 w 454"/>
                <a:gd name="T3" fmla="*/ 151 h 341"/>
                <a:gd name="T4" fmla="*/ 401 w 454"/>
                <a:gd name="T5" fmla="*/ 121 h 341"/>
                <a:gd name="T6" fmla="*/ 355 w 454"/>
                <a:gd name="T7" fmla="*/ 60 h 341"/>
                <a:gd name="T8" fmla="*/ 325 w 454"/>
                <a:gd name="T9" fmla="*/ 0 h 341"/>
                <a:gd name="T10" fmla="*/ 302 w 454"/>
                <a:gd name="T11" fmla="*/ 0 h 341"/>
                <a:gd name="T12" fmla="*/ 302 w 454"/>
                <a:gd name="T13" fmla="*/ 22 h 341"/>
                <a:gd name="T14" fmla="*/ 295 w 454"/>
                <a:gd name="T15" fmla="*/ 22 h 341"/>
                <a:gd name="T16" fmla="*/ 295 w 454"/>
                <a:gd name="T17" fmla="*/ 15 h 341"/>
                <a:gd name="T18" fmla="*/ 151 w 454"/>
                <a:gd name="T19" fmla="*/ 22 h 341"/>
                <a:gd name="T20" fmla="*/ 136 w 454"/>
                <a:gd name="T21" fmla="*/ 7 h 341"/>
                <a:gd name="T22" fmla="*/ 0 w 454"/>
                <a:gd name="T23" fmla="*/ 22 h 341"/>
                <a:gd name="T24" fmla="*/ 7 w 454"/>
                <a:gd name="T25" fmla="*/ 53 h 341"/>
                <a:gd name="T26" fmla="*/ 7 w 454"/>
                <a:gd name="T27" fmla="*/ 60 h 341"/>
                <a:gd name="T28" fmla="*/ 22 w 454"/>
                <a:gd name="T29" fmla="*/ 60 h 341"/>
                <a:gd name="T30" fmla="*/ 22 w 454"/>
                <a:gd name="T31" fmla="*/ 45 h 341"/>
                <a:gd name="T32" fmla="*/ 30 w 454"/>
                <a:gd name="T33" fmla="*/ 53 h 341"/>
                <a:gd name="T34" fmla="*/ 30 w 454"/>
                <a:gd name="T35" fmla="*/ 38 h 341"/>
                <a:gd name="T36" fmla="*/ 37 w 454"/>
                <a:gd name="T37" fmla="*/ 53 h 341"/>
                <a:gd name="T38" fmla="*/ 22 w 454"/>
                <a:gd name="T39" fmla="*/ 60 h 341"/>
                <a:gd name="T40" fmla="*/ 75 w 454"/>
                <a:gd name="T41" fmla="*/ 45 h 341"/>
                <a:gd name="T42" fmla="*/ 83 w 454"/>
                <a:gd name="T43" fmla="*/ 53 h 341"/>
                <a:gd name="T44" fmla="*/ 60 w 454"/>
                <a:gd name="T45" fmla="*/ 53 h 341"/>
                <a:gd name="T46" fmla="*/ 106 w 454"/>
                <a:gd name="T47" fmla="*/ 68 h 341"/>
                <a:gd name="T48" fmla="*/ 98 w 454"/>
                <a:gd name="T49" fmla="*/ 53 h 341"/>
                <a:gd name="T50" fmla="*/ 113 w 454"/>
                <a:gd name="T51" fmla="*/ 53 h 341"/>
                <a:gd name="T52" fmla="*/ 106 w 454"/>
                <a:gd name="T53" fmla="*/ 60 h 341"/>
                <a:gd name="T54" fmla="*/ 121 w 454"/>
                <a:gd name="T55" fmla="*/ 68 h 341"/>
                <a:gd name="T56" fmla="*/ 106 w 454"/>
                <a:gd name="T57" fmla="*/ 60 h 341"/>
                <a:gd name="T58" fmla="*/ 128 w 454"/>
                <a:gd name="T59" fmla="*/ 83 h 341"/>
                <a:gd name="T60" fmla="*/ 128 w 454"/>
                <a:gd name="T61" fmla="*/ 91 h 341"/>
                <a:gd name="T62" fmla="*/ 143 w 454"/>
                <a:gd name="T63" fmla="*/ 91 h 341"/>
                <a:gd name="T64" fmla="*/ 181 w 454"/>
                <a:gd name="T65" fmla="*/ 68 h 341"/>
                <a:gd name="T66" fmla="*/ 181 w 454"/>
                <a:gd name="T67" fmla="*/ 60 h 341"/>
                <a:gd name="T68" fmla="*/ 189 w 454"/>
                <a:gd name="T69" fmla="*/ 53 h 341"/>
                <a:gd name="T70" fmla="*/ 219 w 454"/>
                <a:gd name="T71" fmla="*/ 68 h 341"/>
                <a:gd name="T72" fmla="*/ 257 w 454"/>
                <a:gd name="T73" fmla="*/ 106 h 341"/>
                <a:gd name="T74" fmla="*/ 272 w 454"/>
                <a:gd name="T75" fmla="*/ 106 h 341"/>
                <a:gd name="T76" fmla="*/ 287 w 454"/>
                <a:gd name="T77" fmla="*/ 144 h 341"/>
                <a:gd name="T78" fmla="*/ 280 w 454"/>
                <a:gd name="T79" fmla="*/ 189 h 341"/>
                <a:gd name="T80" fmla="*/ 295 w 454"/>
                <a:gd name="T81" fmla="*/ 197 h 341"/>
                <a:gd name="T82" fmla="*/ 295 w 454"/>
                <a:gd name="T83" fmla="*/ 182 h 341"/>
                <a:gd name="T84" fmla="*/ 287 w 454"/>
                <a:gd name="T85" fmla="*/ 174 h 341"/>
                <a:gd name="T86" fmla="*/ 302 w 454"/>
                <a:gd name="T87" fmla="*/ 182 h 341"/>
                <a:gd name="T88" fmla="*/ 302 w 454"/>
                <a:gd name="T89" fmla="*/ 174 h 341"/>
                <a:gd name="T90" fmla="*/ 295 w 454"/>
                <a:gd name="T91" fmla="*/ 204 h 341"/>
                <a:gd name="T92" fmla="*/ 310 w 454"/>
                <a:gd name="T93" fmla="*/ 204 h 341"/>
                <a:gd name="T94" fmla="*/ 295 w 454"/>
                <a:gd name="T95" fmla="*/ 212 h 341"/>
                <a:gd name="T96" fmla="*/ 318 w 454"/>
                <a:gd name="T97" fmla="*/ 242 h 341"/>
                <a:gd name="T98" fmla="*/ 333 w 454"/>
                <a:gd name="T99" fmla="*/ 250 h 341"/>
                <a:gd name="T100" fmla="*/ 325 w 454"/>
                <a:gd name="T101" fmla="*/ 235 h 341"/>
                <a:gd name="T102" fmla="*/ 333 w 454"/>
                <a:gd name="T103" fmla="*/ 235 h 341"/>
                <a:gd name="T104" fmla="*/ 340 w 454"/>
                <a:gd name="T105" fmla="*/ 265 h 341"/>
                <a:gd name="T106" fmla="*/ 348 w 454"/>
                <a:gd name="T107" fmla="*/ 250 h 341"/>
                <a:gd name="T108" fmla="*/ 340 w 454"/>
                <a:gd name="T109" fmla="*/ 265 h 341"/>
                <a:gd name="T110" fmla="*/ 348 w 454"/>
                <a:gd name="T111" fmla="*/ 265 h 341"/>
                <a:gd name="T112" fmla="*/ 363 w 454"/>
                <a:gd name="T113" fmla="*/ 303 h 341"/>
                <a:gd name="T114" fmla="*/ 386 w 454"/>
                <a:gd name="T115" fmla="*/ 310 h 341"/>
                <a:gd name="T116" fmla="*/ 401 w 454"/>
                <a:gd name="T117" fmla="*/ 341 h 341"/>
                <a:gd name="T118" fmla="*/ 446 w 454"/>
                <a:gd name="T119" fmla="*/ 318 h 341"/>
                <a:gd name="T120" fmla="*/ 454 w 454"/>
                <a:gd name="T121" fmla="*/ 288 h 341"/>
                <a:gd name="T122" fmla="*/ 446 w 454"/>
                <a:gd name="T123" fmla="*/ 227 h 341"/>
                <a:gd name="T124" fmla="*/ 446 w 454"/>
                <a:gd name="T125" fmla="*/ 23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1">
                  <a:moveTo>
                    <a:pt x="446" y="227"/>
                  </a:moveTo>
                  <a:lnTo>
                    <a:pt x="408" y="151"/>
                  </a:lnTo>
                  <a:lnTo>
                    <a:pt x="401" y="121"/>
                  </a:lnTo>
                  <a:lnTo>
                    <a:pt x="355" y="60"/>
                  </a:lnTo>
                  <a:lnTo>
                    <a:pt x="325" y="0"/>
                  </a:lnTo>
                  <a:lnTo>
                    <a:pt x="302" y="0"/>
                  </a:lnTo>
                  <a:lnTo>
                    <a:pt x="302" y="22"/>
                  </a:lnTo>
                  <a:lnTo>
                    <a:pt x="295" y="22"/>
                  </a:lnTo>
                  <a:lnTo>
                    <a:pt x="295" y="15"/>
                  </a:lnTo>
                  <a:lnTo>
                    <a:pt x="151" y="22"/>
                  </a:lnTo>
                  <a:lnTo>
                    <a:pt x="136" y="7"/>
                  </a:lnTo>
                  <a:lnTo>
                    <a:pt x="0" y="22"/>
                  </a:lnTo>
                  <a:lnTo>
                    <a:pt x="7" y="53"/>
                  </a:lnTo>
                  <a:lnTo>
                    <a:pt x="7" y="60"/>
                  </a:lnTo>
                  <a:lnTo>
                    <a:pt x="22" y="60"/>
                  </a:lnTo>
                  <a:lnTo>
                    <a:pt x="22" y="45"/>
                  </a:lnTo>
                  <a:lnTo>
                    <a:pt x="30" y="53"/>
                  </a:lnTo>
                  <a:lnTo>
                    <a:pt x="30" y="38"/>
                  </a:lnTo>
                  <a:lnTo>
                    <a:pt x="37" y="53"/>
                  </a:lnTo>
                  <a:lnTo>
                    <a:pt x="22" y="60"/>
                  </a:lnTo>
                  <a:lnTo>
                    <a:pt x="75" y="45"/>
                  </a:lnTo>
                  <a:lnTo>
                    <a:pt x="83" y="53"/>
                  </a:lnTo>
                  <a:lnTo>
                    <a:pt x="60" y="53"/>
                  </a:lnTo>
                  <a:lnTo>
                    <a:pt x="106" y="68"/>
                  </a:lnTo>
                  <a:lnTo>
                    <a:pt x="98" y="53"/>
                  </a:lnTo>
                  <a:lnTo>
                    <a:pt x="113" y="53"/>
                  </a:lnTo>
                  <a:lnTo>
                    <a:pt x="106" y="60"/>
                  </a:lnTo>
                  <a:lnTo>
                    <a:pt x="121" y="68"/>
                  </a:lnTo>
                  <a:lnTo>
                    <a:pt x="106" y="60"/>
                  </a:lnTo>
                  <a:lnTo>
                    <a:pt x="128" y="83"/>
                  </a:lnTo>
                  <a:lnTo>
                    <a:pt x="128" y="91"/>
                  </a:lnTo>
                  <a:lnTo>
                    <a:pt x="143" y="91"/>
                  </a:lnTo>
                  <a:lnTo>
                    <a:pt x="181" y="68"/>
                  </a:lnTo>
                  <a:lnTo>
                    <a:pt x="181" y="60"/>
                  </a:lnTo>
                  <a:lnTo>
                    <a:pt x="189" y="53"/>
                  </a:lnTo>
                  <a:lnTo>
                    <a:pt x="219" y="68"/>
                  </a:lnTo>
                  <a:lnTo>
                    <a:pt x="257" y="106"/>
                  </a:lnTo>
                  <a:lnTo>
                    <a:pt x="272" y="106"/>
                  </a:lnTo>
                  <a:lnTo>
                    <a:pt x="287" y="144"/>
                  </a:lnTo>
                  <a:lnTo>
                    <a:pt x="280" y="189"/>
                  </a:lnTo>
                  <a:lnTo>
                    <a:pt x="295" y="197"/>
                  </a:lnTo>
                  <a:lnTo>
                    <a:pt x="295" y="182"/>
                  </a:lnTo>
                  <a:lnTo>
                    <a:pt x="287" y="174"/>
                  </a:lnTo>
                  <a:lnTo>
                    <a:pt x="302" y="182"/>
                  </a:lnTo>
                  <a:lnTo>
                    <a:pt x="302" y="174"/>
                  </a:lnTo>
                  <a:lnTo>
                    <a:pt x="295" y="204"/>
                  </a:lnTo>
                  <a:lnTo>
                    <a:pt x="310" y="204"/>
                  </a:lnTo>
                  <a:lnTo>
                    <a:pt x="295" y="212"/>
                  </a:lnTo>
                  <a:lnTo>
                    <a:pt x="318" y="242"/>
                  </a:lnTo>
                  <a:lnTo>
                    <a:pt x="333" y="250"/>
                  </a:lnTo>
                  <a:lnTo>
                    <a:pt x="325" y="235"/>
                  </a:lnTo>
                  <a:lnTo>
                    <a:pt x="333" y="235"/>
                  </a:lnTo>
                  <a:lnTo>
                    <a:pt x="340" y="265"/>
                  </a:lnTo>
                  <a:lnTo>
                    <a:pt x="348" y="250"/>
                  </a:lnTo>
                  <a:lnTo>
                    <a:pt x="340" y="265"/>
                  </a:lnTo>
                  <a:lnTo>
                    <a:pt x="348" y="265"/>
                  </a:lnTo>
                  <a:lnTo>
                    <a:pt x="363" y="303"/>
                  </a:lnTo>
                  <a:lnTo>
                    <a:pt x="386" y="310"/>
                  </a:lnTo>
                  <a:lnTo>
                    <a:pt x="401" y="341"/>
                  </a:lnTo>
                  <a:lnTo>
                    <a:pt x="446" y="318"/>
                  </a:lnTo>
                  <a:lnTo>
                    <a:pt x="454" y="288"/>
                  </a:lnTo>
                  <a:lnTo>
                    <a:pt x="446" y="227"/>
                  </a:lnTo>
                  <a:lnTo>
                    <a:pt x="446"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09" name="Freeform 27"/>
            <p:cNvSpPr>
              <a:spLocks/>
            </p:cNvSpPr>
            <p:nvPr/>
          </p:nvSpPr>
          <p:spPr bwMode="auto">
            <a:xfrm>
              <a:off x="3436" y="2338"/>
              <a:ext cx="265" cy="280"/>
            </a:xfrm>
            <a:custGeom>
              <a:avLst/>
              <a:gdLst>
                <a:gd name="T0" fmla="*/ 258 w 265"/>
                <a:gd name="T1" fmla="*/ 159 h 280"/>
                <a:gd name="T2" fmla="*/ 235 w 265"/>
                <a:gd name="T3" fmla="*/ 114 h 280"/>
                <a:gd name="T4" fmla="*/ 167 w 265"/>
                <a:gd name="T5" fmla="*/ 61 h 280"/>
                <a:gd name="T6" fmla="*/ 144 w 265"/>
                <a:gd name="T7" fmla="*/ 30 h 280"/>
                <a:gd name="T8" fmla="*/ 121 w 265"/>
                <a:gd name="T9" fmla="*/ 23 h 280"/>
                <a:gd name="T10" fmla="*/ 129 w 265"/>
                <a:gd name="T11" fmla="*/ 0 h 280"/>
                <a:gd name="T12" fmla="*/ 68 w 265"/>
                <a:gd name="T13" fmla="*/ 8 h 280"/>
                <a:gd name="T14" fmla="*/ 0 w 265"/>
                <a:gd name="T15" fmla="*/ 15 h 280"/>
                <a:gd name="T16" fmla="*/ 38 w 265"/>
                <a:gd name="T17" fmla="*/ 144 h 280"/>
                <a:gd name="T18" fmla="*/ 61 w 265"/>
                <a:gd name="T19" fmla="*/ 182 h 280"/>
                <a:gd name="T20" fmla="*/ 53 w 265"/>
                <a:gd name="T21" fmla="*/ 212 h 280"/>
                <a:gd name="T22" fmla="*/ 61 w 265"/>
                <a:gd name="T23" fmla="*/ 265 h 280"/>
                <a:gd name="T24" fmla="*/ 76 w 265"/>
                <a:gd name="T25" fmla="*/ 280 h 280"/>
                <a:gd name="T26" fmla="*/ 220 w 265"/>
                <a:gd name="T27" fmla="*/ 273 h 280"/>
                <a:gd name="T28" fmla="*/ 220 w 265"/>
                <a:gd name="T29" fmla="*/ 280 h 280"/>
                <a:gd name="T30" fmla="*/ 227 w 265"/>
                <a:gd name="T31" fmla="*/ 280 h 280"/>
                <a:gd name="T32" fmla="*/ 227 w 265"/>
                <a:gd name="T33" fmla="*/ 258 h 280"/>
                <a:gd name="T34" fmla="*/ 250 w 265"/>
                <a:gd name="T35" fmla="*/ 258 h 280"/>
                <a:gd name="T36" fmla="*/ 250 w 265"/>
                <a:gd name="T37" fmla="*/ 243 h 280"/>
                <a:gd name="T38" fmla="*/ 243 w 265"/>
                <a:gd name="T39" fmla="*/ 243 h 280"/>
                <a:gd name="T40" fmla="*/ 250 w 265"/>
                <a:gd name="T41" fmla="*/ 235 h 280"/>
                <a:gd name="T42" fmla="*/ 250 w 265"/>
                <a:gd name="T43" fmla="*/ 227 h 280"/>
                <a:gd name="T44" fmla="*/ 258 w 265"/>
                <a:gd name="T45" fmla="*/ 197 h 280"/>
                <a:gd name="T46" fmla="*/ 258 w 265"/>
                <a:gd name="T47" fmla="*/ 174 h 280"/>
                <a:gd name="T48" fmla="*/ 265 w 265"/>
                <a:gd name="T49" fmla="*/ 174 h 280"/>
                <a:gd name="T50" fmla="*/ 258 w 265"/>
                <a:gd name="T51" fmla="*/ 15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280">
                  <a:moveTo>
                    <a:pt x="258" y="159"/>
                  </a:moveTo>
                  <a:lnTo>
                    <a:pt x="235" y="114"/>
                  </a:lnTo>
                  <a:lnTo>
                    <a:pt x="167" y="61"/>
                  </a:lnTo>
                  <a:lnTo>
                    <a:pt x="144" y="30"/>
                  </a:lnTo>
                  <a:lnTo>
                    <a:pt x="121" y="23"/>
                  </a:lnTo>
                  <a:lnTo>
                    <a:pt x="129" y="0"/>
                  </a:lnTo>
                  <a:lnTo>
                    <a:pt x="68" y="8"/>
                  </a:lnTo>
                  <a:lnTo>
                    <a:pt x="0" y="15"/>
                  </a:lnTo>
                  <a:lnTo>
                    <a:pt x="38" y="144"/>
                  </a:lnTo>
                  <a:lnTo>
                    <a:pt x="61" y="182"/>
                  </a:lnTo>
                  <a:lnTo>
                    <a:pt x="53" y="212"/>
                  </a:lnTo>
                  <a:lnTo>
                    <a:pt x="61" y="265"/>
                  </a:lnTo>
                  <a:lnTo>
                    <a:pt x="76" y="280"/>
                  </a:lnTo>
                  <a:lnTo>
                    <a:pt x="220" y="273"/>
                  </a:lnTo>
                  <a:lnTo>
                    <a:pt x="220" y="280"/>
                  </a:lnTo>
                  <a:lnTo>
                    <a:pt x="227" y="280"/>
                  </a:lnTo>
                  <a:lnTo>
                    <a:pt x="227" y="258"/>
                  </a:lnTo>
                  <a:lnTo>
                    <a:pt x="250" y="258"/>
                  </a:lnTo>
                  <a:lnTo>
                    <a:pt x="250" y="243"/>
                  </a:lnTo>
                  <a:lnTo>
                    <a:pt x="243" y="243"/>
                  </a:lnTo>
                  <a:lnTo>
                    <a:pt x="250" y="235"/>
                  </a:lnTo>
                  <a:lnTo>
                    <a:pt x="250" y="227"/>
                  </a:lnTo>
                  <a:lnTo>
                    <a:pt x="258" y="197"/>
                  </a:lnTo>
                  <a:lnTo>
                    <a:pt x="258" y="174"/>
                  </a:lnTo>
                  <a:lnTo>
                    <a:pt x="265" y="174"/>
                  </a:lnTo>
                  <a:lnTo>
                    <a:pt x="258" y="15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0" name="Freeform 28"/>
            <p:cNvSpPr>
              <a:spLocks/>
            </p:cNvSpPr>
            <p:nvPr/>
          </p:nvSpPr>
          <p:spPr bwMode="auto">
            <a:xfrm>
              <a:off x="3436" y="2338"/>
              <a:ext cx="265" cy="280"/>
            </a:xfrm>
            <a:custGeom>
              <a:avLst/>
              <a:gdLst>
                <a:gd name="T0" fmla="*/ 258 w 265"/>
                <a:gd name="T1" fmla="*/ 159 h 280"/>
                <a:gd name="T2" fmla="*/ 235 w 265"/>
                <a:gd name="T3" fmla="*/ 114 h 280"/>
                <a:gd name="T4" fmla="*/ 167 w 265"/>
                <a:gd name="T5" fmla="*/ 61 h 280"/>
                <a:gd name="T6" fmla="*/ 144 w 265"/>
                <a:gd name="T7" fmla="*/ 30 h 280"/>
                <a:gd name="T8" fmla="*/ 121 w 265"/>
                <a:gd name="T9" fmla="*/ 23 h 280"/>
                <a:gd name="T10" fmla="*/ 129 w 265"/>
                <a:gd name="T11" fmla="*/ 0 h 280"/>
                <a:gd name="T12" fmla="*/ 68 w 265"/>
                <a:gd name="T13" fmla="*/ 8 h 280"/>
                <a:gd name="T14" fmla="*/ 0 w 265"/>
                <a:gd name="T15" fmla="*/ 15 h 280"/>
                <a:gd name="T16" fmla="*/ 38 w 265"/>
                <a:gd name="T17" fmla="*/ 144 h 280"/>
                <a:gd name="T18" fmla="*/ 61 w 265"/>
                <a:gd name="T19" fmla="*/ 182 h 280"/>
                <a:gd name="T20" fmla="*/ 53 w 265"/>
                <a:gd name="T21" fmla="*/ 212 h 280"/>
                <a:gd name="T22" fmla="*/ 61 w 265"/>
                <a:gd name="T23" fmla="*/ 265 h 280"/>
                <a:gd name="T24" fmla="*/ 76 w 265"/>
                <a:gd name="T25" fmla="*/ 280 h 280"/>
                <a:gd name="T26" fmla="*/ 220 w 265"/>
                <a:gd name="T27" fmla="*/ 273 h 280"/>
                <a:gd name="T28" fmla="*/ 220 w 265"/>
                <a:gd name="T29" fmla="*/ 280 h 280"/>
                <a:gd name="T30" fmla="*/ 227 w 265"/>
                <a:gd name="T31" fmla="*/ 280 h 280"/>
                <a:gd name="T32" fmla="*/ 227 w 265"/>
                <a:gd name="T33" fmla="*/ 258 h 280"/>
                <a:gd name="T34" fmla="*/ 250 w 265"/>
                <a:gd name="T35" fmla="*/ 258 h 280"/>
                <a:gd name="T36" fmla="*/ 250 w 265"/>
                <a:gd name="T37" fmla="*/ 243 h 280"/>
                <a:gd name="T38" fmla="*/ 243 w 265"/>
                <a:gd name="T39" fmla="*/ 243 h 280"/>
                <a:gd name="T40" fmla="*/ 250 w 265"/>
                <a:gd name="T41" fmla="*/ 235 h 280"/>
                <a:gd name="T42" fmla="*/ 250 w 265"/>
                <a:gd name="T43" fmla="*/ 227 h 280"/>
                <a:gd name="T44" fmla="*/ 258 w 265"/>
                <a:gd name="T45" fmla="*/ 197 h 280"/>
                <a:gd name="T46" fmla="*/ 258 w 265"/>
                <a:gd name="T47" fmla="*/ 174 h 280"/>
                <a:gd name="T48" fmla="*/ 265 w 265"/>
                <a:gd name="T49" fmla="*/ 174 h 280"/>
                <a:gd name="T50" fmla="*/ 258 w 265"/>
                <a:gd name="T51" fmla="*/ 159 h 280"/>
                <a:gd name="T52" fmla="*/ 258 w 265"/>
                <a:gd name="T53" fmla="*/ 16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5" h="280">
                  <a:moveTo>
                    <a:pt x="258" y="159"/>
                  </a:moveTo>
                  <a:lnTo>
                    <a:pt x="235" y="114"/>
                  </a:lnTo>
                  <a:lnTo>
                    <a:pt x="167" y="61"/>
                  </a:lnTo>
                  <a:lnTo>
                    <a:pt x="144" y="30"/>
                  </a:lnTo>
                  <a:lnTo>
                    <a:pt x="121" y="23"/>
                  </a:lnTo>
                  <a:lnTo>
                    <a:pt x="129" y="0"/>
                  </a:lnTo>
                  <a:lnTo>
                    <a:pt x="68" y="8"/>
                  </a:lnTo>
                  <a:lnTo>
                    <a:pt x="0" y="15"/>
                  </a:lnTo>
                  <a:lnTo>
                    <a:pt x="38" y="144"/>
                  </a:lnTo>
                  <a:lnTo>
                    <a:pt x="61" y="182"/>
                  </a:lnTo>
                  <a:lnTo>
                    <a:pt x="53" y="212"/>
                  </a:lnTo>
                  <a:lnTo>
                    <a:pt x="61" y="265"/>
                  </a:lnTo>
                  <a:lnTo>
                    <a:pt x="76" y="280"/>
                  </a:lnTo>
                  <a:lnTo>
                    <a:pt x="220" y="273"/>
                  </a:lnTo>
                  <a:lnTo>
                    <a:pt x="220" y="280"/>
                  </a:lnTo>
                  <a:lnTo>
                    <a:pt x="227" y="280"/>
                  </a:lnTo>
                  <a:lnTo>
                    <a:pt x="227" y="258"/>
                  </a:lnTo>
                  <a:lnTo>
                    <a:pt x="250" y="258"/>
                  </a:lnTo>
                  <a:lnTo>
                    <a:pt x="250" y="243"/>
                  </a:lnTo>
                  <a:lnTo>
                    <a:pt x="243" y="243"/>
                  </a:lnTo>
                  <a:lnTo>
                    <a:pt x="250" y="235"/>
                  </a:lnTo>
                  <a:lnTo>
                    <a:pt x="250" y="227"/>
                  </a:lnTo>
                  <a:lnTo>
                    <a:pt x="258" y="197"/>
                  </a:lnTo>
                  <a:lnTo>
                    <a:pt x="258" y="174"/>
                  </a:lnTo>
                  <a:lnTo>
                    <a:pt x="265" y="174"/>
                  </a:lnTo>
                  <a:lnTo>
                    <a:pt x="258" y="159"/>
                  </a:lnTo>
                  <a:lnTo>
                    <a:pt x="258"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1" name="Freeform 29"/>
            <p:cNvSpPr>
              <a:spLocks/>
            </p:cNvSpPr>
            <p:nvPr/>
          </p:nvSpPr>
          <p:spPr bwMode="auto">
            <a:xfrm>
              <a:off x="2294" y="2884"/>
              <a:ext cx="60" cy="98"/>
            </a:xfrm>
            <a:custGeom>
              <a:avLst/>
              <a:gdLst>
                <a:gd name="T0" fmla="*/ 60 w 60"/>
                <a:gd name="T1" fmla="*/ 53 h 98"/>
                <a:gd name="T2" fmla="*/ 52 w 60"/>
                <a:gd name="T3" fmla="*/ 60 h 98"/>
                <a:gd name="T4" fmla="*/ 45 w 60"/>
                <a:gd name="T5" fmla="*/ 68 h 98"/>
                <a:gd name="T6" fmla="*/ 37 w 60"/>
                <a:gd name="T7" fmla="*/ 68 h 98"/>
                <a:gd name="T8" fmla="*/ 30 w 60"/>
                <a:gd name="T9" fmla="*/ 76 h 98"/>
                <a:gd name="T10" fmla="*/ 22 w 60"/>
                <a:gd name="T11" fmla="*/ 91 h 98"/>
                <a:gd name="T12" fmla="*/ 22 w 60"/>
                <a:gd name="T13" fmla="*/ 98 h 98"/>
                <a:gd name="T14" fmla="*/ 15 w 60"/>
                <a:gd name="T15" fmla="*/ 91 h 98"/>
                <a:gd name="T16" fmla="*/ 7 w 60"/>
                <a:gd name="T17" fmla="*/ 83 h 98"/>
                <a:gd name="T18" fmla="*/ 7 w 60"/>
                <a:gd name="T19" fmla="*/ 45 h 98"/>
                <a:gd name="T20" fmla="*/ 0 w 60"/>
                <a:gd name="T21" fmla="*/ 38 h 98"/>
                <a:gd name="T22" fmla="*/ 0 w 60"/>
                <a:gd name="T23" fmla="*/ 30 h 98"/>
                <a:gd name="T24" fmla="*/ 7 w 60"/>
                <a:gd name="T25" fmla="*/ 30 h 98"/>
                <a:gd name="T26" fmla="*/ 15 w 60"/>
                <a:gd name="T27" fmla="*/ 22 h 98"/>
                <a:gd name="T28" fmla="*/ 15 w 60"/>
                <a:gd name="T29" fmla="*/ 15 h 98"/>
                <a:gd name="T30" fmla="*/ 7 w 60"/>
                <a:gd name="T31" fmla="*/ 7 h 98"/>
                <a:gd name="T32" fmla="*/ 7 w 60"/>
                <a:gd name="T33" fmla="*/ 0 h 98"/>
                <a:gd name="T34" fmla="*/ 15 w 60"/>
                <a:gd name="T35" fmla="*/ 0 h 98"/>
                <a:gd name="T36" fmla="*/ 22 w 60"/>
                <a:gd name="T37" fmla="*/ 7 h 98"/>
                <a:gd name="T38" fmla="*/ 30 w 60"/>
                <a:gd name="T39" fmla="*/ 7 h 98"/>
                <a:gd name="T40" fmla="*/ 37 w 60"/>
                <a:gd name="T41" fmla="*/ 15 h 98"/>
                <a:gd name="T42" fmla="*/ 45 w 60"/>
                <a:gd name="T43" fmla="*/ 30 h 98"/>
                <a:gd name="T44" fmla="*/ 45 w 60"/>
                <a:gd name="T45" fmla="*/ 38 h 98"/>
                <a:gd name="T46" fmla="*/ 52 w 60"/>
                <a:gd name="T47" fmla="*/ 38 h 98"/>
                <a:gd name="T48" fmla="*/ 52 w 60"/>
                <a:gd name="T49" fmla="*/ 45 h 98"/>
                <a:gd name="T50" fmla="*/ 60 w 60"/>
                <a:gd name="T51"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8">
                  <a:moveTo>
                    <a:pt x="60" y="53"/>
                  </a:moveTo>
                  <a:lnTo>
                    <a:pt x="52" y="60"/>
                  </a:lnTo>
                  <a:lnTo>
                    <a:pt x="45" y="68"/>
                  </a:lnTo>
                  <a:lnTo>
                    <a:pt x="37" y="68"/>
                  </a:lnTo>
                  <a:lnTo>
                    <a:pt x="30" y="76"/>
                  </a:lnTo>
                  <a:lnTo>
                    <a:pt x="22" y="91"/>
                  </a:lnTo>
                  <a:lnTo>
                    <a:pt x="22" y="98"/>
                  </a:lnTo>
                  <a:lnTo>
                    <a:pt x="15" y="91"/>
                  </a:lnTo>
                  <a:lnTo>
                    <a:pt x="7" y="83"/>
                  </a:lnTo>
                  <a:lnTo>
                    <a:pt x="7" y="45"/>
                  </a:lnTo>
                  <a:lnTo>
                    <a:pt x="0" y="38"/>
                  </a:lnTo>
                  <a:lnTo>
                    <a:pt x="0" y="30"/>
                  </a:lnTo>
                  <a:lnTo>
                    <a:pt x="7" y="30"/>
                  </a:lnTo>
                  <a:lnTo>
                    <a:pt x="15" y="22"/>
                  </a:lnTo>
                  <a:lnTo>
                    <a:pt x="15" y="15"/>
                  </a:lnTo>
                  <a:lnTo>
                    <a:pt x="7" y="7"/>
                  </a:lnTo>
                  <a:lnTo>
                    <a:pt x="7" y="0"/>
                  </a:lnTo>
                  <a:lnTo>
                    <a:pt x="15" y="0"/>
                  </a:lnTo>
                  <a:lnTo>
                    <a:pt x="22" y="7"/>
                  </a:lnTo>
                  <a:lnTo>
                    <a:pt x="30" y="7"/>
                  </a:lnTo>
                  <a:lnTo>
                    <a:pt x="37" y="15"/>
                  </a:lnTo>
                  <a:lnTo>
                    <a:pt x="45" y="30"/>
                  </a:lnTo>
                  <a:lnTo>
                    <a:pt x="45" y="38"/>
                  </a:lnTo>
                  <a:lnTo>
                    <a:pt x="52" y="38"/>
                  </a:lnTo>
                  <a:lnTo>
                    <a:pt x="52" y="45"/>
                  </a:lnTo>
                  <a:lnTo>
                    <a:pt x="60" y="5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2" name="Freeform 30"/>
            <p:cNvSpPr>
              <a:spLocks/>
            </p:cNvSpPr>
            <p:nvPr/>
          </p:nvSpPr>
          <p:spPr bwMode="auto">
            <a:xfrm>
              <a:off x="2294" y="2884"/>
              <a:ext cx="60" cy="98"/>
            </a:xfrm>
            <a:custGeom>
              <a:avLst/>
              <a:gdLst>
                <a:gd name="T0" fmla="*/ 60 w 60"/>
                <a:gd name="T1" fmla="*/ 53 h 98"/>
                <a:gd name="T2" fmla="*/ 52 w 60"/>
                <a:gd name="T3" fmla="*/ 60 h 98"/>
                <a:gd name="T4" fmla="*/ 45 w 60"/>
                <a:gd name="T5" fmla="*/ 68 h 98"/>
                <a:gd name="T6" fmla="*/ 37 w 60"/>
                <a:gd name="T7" fmla="*/ 68 h 98"/>
                <a:gd name="T8" fmla="*/ 30 w 60"/>
                <a:gd name="T9" fmla="*/ 76 h 98"/>
                <a:gd name="T10" fmla="*/ 22 w 60"/>
                <a:gd name="T11" fmla="*/ 91 h 98"/>
                <a:gd name="T12" fmla="*/ 22 w 60"/>
                <a:gd name="T13" fmla="*/ 98 h 98"/>
                <a:gd name="T14" fmla="*/ 15 w 60"/>
                <a:gd name="T15" fmla="*/ 91 h 98"/>
                <a:gd name="T16" fmla="*/ 7 w 60"/>
                <a:gd name="T17" fmla="*/ 83 h 98"/>
                <a:gd name="T18" fmla="*/ 7 w 60"/>
                <a:gd name="T19" fmla="*/ 45 h 98"/>
                <a:gd name="T20" fmla="*/ 0 w 60"/>
                <a:gd name="T21" fmla="*/ 38 h 98"/>
                <a:gd name="T22" fmla="*/ 0 w 60"/>
                <a:gd name="T23" fmla="*/ 30 h 98"/>
                <a:gd name="T24" fmla="*/ 7 w 60"/>
                <a:gd name="T25" fmla="*/ 30 h 98"/>
                <a:gd name="T26" fmla="*/ 15 w 60"/>
                <a:gd name="T27" fmla="*/ 22 h 98"/>
                <a:gd name="T28" fmla="*/ 15 w 60"/>
                <a:gd name="T29" fmla="*/ 15 h 98"/>
                <a:gd name="T30" fmla="*/ 7 w 60"/>
                <a:gd name="T31" fmla="*/ 7 h 98"/>
                <a:gd name="T32" fmla="*/ 7 w 60"/>
                <a:gd name="T33" fmla="*/ 0 h 98"/>
                <a:gd name="T34" fmla="*/ 15 w 60"/>
                <a:gd name="T35" fmla="*/ 0 h 98"/>
                <a:gd name="T36" fmla="*/ 22 w 60"/>
                <a:gd name="T37" fmla="*/ 7 h 98"/>
                <a:gd name="T38" fmla="*/ 30 w 60"/>
                <a:gd name="T39" fmla="*/ 7 h 98"/>
                <a:gd name="T40" fmla="*/ 37 w 60"/>
                <a:gd name="T41" fmla="*/ 15 h 98"/>
                <a:gd name="T42" fmla="*/ 45 w 60"/>
                <a:gd name="T43" fmla="*/ 30 h 98"/>
                <a:gd name="T44" fmla="*/ 45 w 60"/>
                <a:gd name="T45" fmla="*/ 38 h 98"/>
                <a:gd name="T46" fmla="*/ 52 w 60"/>
                <a:gd name="T47" fmla="*/ 38 h 98"/>
                <a:gd name="T48" fmla="*/ 52 w 60"/>
                <a:gd name="T49" fmla="*/ 45 h 98"/>
                <a:gd name="T50" fmla="*/ 60 w 60"/>
                <a:gd name="T51" fmla="*/ 53 h 98"/>
                <a:gd name="T52" fmla="*/ 60 w 60"/>
                <a:gd name="T53"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98">
                  <a:moveTo>
                    <a:pt x="60" y="53"/>
                  </a:moveTo>
                  <a:lnTo>
                    <a:pt x="52" y="60"/>
                  </a:lnTo>
                  <a:lnTo>
                    <a:pt x="45" y="68"/>
                  </a:lnTo>
                  <a:lnTo>
                    <a:pt x="37" y="68"/>
                  </a:lnTo>
                  <a:lnTo>
                    <a:pt x="30" y="76"/>
                  </a:lnTo>
                  <a:lnTo>
                    <a:pt x="22" y="91"/>
                  </a:lnTo>
                  <a:lnTo>
                    <a:pt x="22" y="98"/>
                  </a:lnTo>
                  <a:lnTo>
                    <a:pt x="15" y="91"/>
                  </a:lnTo>
                  <a:lnTo>
                    <a:pt x="7" y="83"/>
                  </a:lnTo>
                  <a:lnTo>
                    <a:pt x="7" y="45"/>
                  </a:lnTo>
                  <a:lnTo>
                    <a:pt x="0" y="38"/>
                  </a:lnTo>
                  <a:lnTo>
                    <a:pt x="0" y="30"/>
                  </a:lnTo>
                  <a:lnTo>
                    <a:pt x="7" y="30"/>
                  </a:lnTo>
                  <a:lnTo>
                    <a:pt x="15" y="22"/>
                  </a:lnTo>
                  <a:lnTo>
                    <a:pt x="15" y="15"/>
                  </a:lnTo>
                  <a:lnTo>
                    <a:pt x="7" y="7"/>
                  </a:lnTo>
                  <a:lnTo>
                    <a:pt x="7" y="0"/>
                  </a:lnTo>
                  <a:lnTo>
                    <a:pt x="15" y="0"/>
                  </a:lnTo>
                  <a:lnTo>
                    <a:pt x="22" y="7"/>
                  </a:lnTo>
                  <a:lnTo>
                    <a:pt x="30" y="7"/>
                  </a:lnTo>
                  <a:lnTo>
                    <a:pt x="37" y="15"/>
                  </a:lnTo>
                  <a:lnTo>
                    <a:pt x="45" y="30"/>
                  </a:lnTo>
                  <a:lnTo>
                    <a:pt x="45" y="38"/>
                  </a:lnTo>
                  <a:lnTo>
                    <a:pt x="52" y="38"/>
                  </a:lnTo>
                  <a:lnTo>
                    <a:pt x="52" y="45"/>
                  </a:lnTo>
                  <a:lnTo>
                    <a:pt x="60" y="53"/>
                  </a:lnTo>
                  <a:lnTo>
                    <a:pt x="60"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3" name="Freeform 31"/>
            <p:cNvSpPr>
              <a:spLocks/>
            </p:cNvSpPr>
            <p:nvPr/>
          </p:nvSpPr>
          <p:spPr bwMode="auto">
            <a:xfrm>
              <a:off x="2263" y="2831"/>
              <a:ext cx="31" cy="30"/>
            </a:xfrm>
            <a:custGeom>
              <a:avLst/>
              <a:gdLst>
                <a:gd name="T0" fmla="*/ 31 w 31"/>
                <a:gd name="T1" fmla="*/ 22 h 30"/>
                <a:gd name="T2" fmla="*/ 31 w 31"/>
                <a:gd name="T3" fmla="*/ 15 h 30"/>
                <a:gd name="T4" fmla="*/ 23 w 31"/>
                <a:gd name="T5" fmla="*/ 7 h 30"/>
                <a:gd name="T6" fmla="*/ 8 w 31"/>
                <a:gd name="T7" fmla="*/ 7 h 30"/>
                <a:gd name="T8" fmla="*/ 8 w 31"/>
                <a:gd name="T9" fmla="*/ 0 h 30"/>
                <a:gd name="T10" fmla="*/ 0 w 31"/>
                <a:gd name="T11" fmla="*/ 0 h 30"/>
                <a:gd name="T12" fmla="*/ 0 w 31"/>
                <a:gd name="T13" fmla="*/ 15 h 30"/>
                <a:gd name="T14" fmla="*/ 8 w 31"/>
                <a:gd name="T15" fmla="*/ 15 h 30"/>
                <a:gd name="T16" fmla="*/ 15 w 31"/>
                <a:gd name="T17" fmla="*/ 30 h 30"/>
                <a:gd name="T18" fmla="*/ 23 w 31"/>
                <a:gd name="T19" fmla="*/ 30 h 30"/>
                <a:gd name="T20" fmla="*/ 31 w 31"/>
                <a:gd name="T21"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22"/>
                  </a:moveTo>
                  <a:lnTo>
                    <a:pt x="31" y="15"/>
                  </a:lnTo>
                  <a:lnTo>
                    <a:pt x="23" y="7"/>
                  </a:lnTo>
                  <a:lnTo>
                    <a:pt x="8" y="7"/>
                  </a:lnTo>
                  <a:lnTo>
                    <a:pt x="8" y="0"/>
                  </a:lnTo>
                  <a:lnTo>
                    <a:pt x="0" y="0"/>
                  </a:lnTo>
                  <a:lnTo>
                    <a:pt x="0" y="15"/>
                  </a:lnTo>
                  <a:lnTo>
                    <a:pt x="8" y="15"/>
                  </a:lnTo>
                  <a:lnTo>
                    <a:pt x="15" y="30"/>
                  </a:lnTo>
                  <a:lnTo>
                    <a:pt x="23" y="30"/>
                  </a:lnTo>
                  <a:lnTo>
                    <a:pt x="31" y="22"/>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4" name="Freeform 32"/>
            <p:cNvSpPr>
              <a:spLocks/>
            </p:cNvSpPr>
            <p:nvPr/>
          </p:nvSpPr>
          <p:spPr bwMode="auto">
            <a:xfrm>
              <a:off x="2263" y="2831"/>
              <a:ext cx="31" cy="30"/>
            </a:xfrm>
            <a:custGeom>
              <a:avLst/>
              <a:gdLst>
                <a:gd name="T0" fmla="*/ 31 w 31"/>
                <a:gd name="T1" fmla="*/ 22 h 30"/>
                <a:gd name="T2" fmla="*/ 31 w 31"/>
                <a:gd name="T3" fmla="*/ 15 h 30"/>
                <a:gd name="T4" fmla="*/ 23 w 31"/>
                <a:gd name="T5" fmla="*/ 7 h 30"/>
                <a:gd name="T6" fmla="*/ 8 w 31"/>
                <a:gd name="T7" fmla="*/ 7 h 30"/>
                <a:gd name="T8" fmla="*/ 8 w 31"/>
                <a:gd name="T9" fmla="*/ 0 h 30"/>
                <a:gd name="T10" fmla="*/ 0 w 31"/>
                <a:gd name="T11" fmla="*/ 0 h 30"/>
                <a:gd name="T12" fmla="*/ 0 w 31"/>
                <a:gd name="T13" fmla="*/ 15 h 30"/>
                <a:gd name="T14" fmla="*/ 8 w 31"/>
                <a:gd name="T15" fmla="*/ 15 h 30"/>
                <a:gd name="T16" fmla="*/ 15 w 31"/>
                <a:gd name="T17" fmla="*/ 30 h 30"/>
                <a:gd name="T18" fmla="*/ 23 w 31"/>
                <a:gd name="T19" fmla="*/ 30 h 30"/>
                <a:gd name="T20" fmla="*/ 31 w 31"/>
                <a:gd name="T21" fmla="*/ 22 h 30"/>
                <a:gd name="T22" fmla="*/ 31 w 31"/>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0">
                  <a:moveTo>
                    <a:pt x="31" y="22"/>
                  </a:moveTo>
                  <a:lnTo>
                    <a:pt x="31" y="15"/>
                  </a:lnTo>
                  <a:lnTo>
                    <a:pt x="23" y="7"/>
                  </a:lnTo>
                  <a:lnTo>
                    <a:pt x="8" y="7"/>
                  </a:lnTo>
                  <a:lnTo>
                    <a:pt x="8" y="0"/>
                  </a:lnTo>
                  <a:lnTo>
                    <a:pt x="0" y="0"/>
                  </a:lnTo>
                  <a:lnTo>
                    <a:pt x="0" y="15"/>
                  </a:lnTo>
                  <a:lnTo>
                    <a:pt x="8" y="15"/>
                  </a:lnTo>
                  <a:lnTo>
                    <a:pt x="15" y="30"/>
                  </a:lnTo>
                  <a:lnTo>
                    <a:pt x="23" y="30"/>
                  </a:lnTo>
                  <a:lnTo>
                    <a:pt x="31" y="22"/>
                  </a:lnTo>
                  <a:lnTo>
                    <a:pt x="31"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5" name="Freeform 33"/>
            <p:cNvSpPr>
              <a:spLocks/>
            </p:cNvSpPr>
            <p:nvPr/>
          </p:nvSpPr>
          <p:spPr bwMode="auto">
            <a:xfrm>
              <a:off x="2188" y="2785"/>
              <a:ext cx="30" cy="31"/>
            </a:xfrm>
            <a:custGeom>
              <a:avLst/>
              <a:gdLst>
                <a:gd name="T0" fmla="*/ 30 w 30"/>
                <a:gd name="T1" fmla="*/ 23 h 31"/>
                <a:gd name="T2" fmla="*/ 22 w 30"/>
                <a:gd name="T3" fmla="*/ 15 h 31"/>
                <a:gd name="T4" fmla="*/ 22 w 30"/>
                <a:gd name="T5" fmla="*/ 8 h 31"/>
                <a:gd name="T6" fmla="*/ 15 w 30"/>
                <a:gd name="T7" fmla="*/ 0 h 31"/>
                <a:gd name="T8" fmla="*/ 7 w 30"/>
                <a:gd name="T9" fmla="*/ 0 h 31"/>
                <a:gd name="T10" fmla="*/ 7 w 30"/>
                <a:gd name="T11" fmla="*/ 8 h 31"/>
                <a:gd name="T12" fmla="*/ 0 w 30"/>
                <a:gd name="T13" fmla="*/ 8 h 31"/>
                <a:gd name="T14" fmla="*/ 0 w 30"/>
                <a:gd name="T15" fmla="*/ 15 h 31"/>
                <a:gd name="T16" fmla="*/ 7 w 30"/>
                <a:gd name="T17" fmla="*/ 23 h 31"/>
                <a:gd name="T18" fmla="*/ 15 w 30"/>
                <a:gd name="T19" fmla="*/ 23 h 31"/>
                <a:gd name="T20" fmla="*/ 22 w 30"/>
                <a:gd name="T21" fmla="*/ 31 h 31"/>
                <a:gd name="T22" fmla="*/ 30 w 30"/>
                <a:gd name="T23" fmla="*/ 31 h 31"/>
                <a:gd name="T24" fmla="*/ 30 w 30"/>
                <a:gd name="T25"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30" y="23"/>
                  </a:moveTo>
                  <a:lnTo>
                    <a:pt x="22" y="15"/>
                  </a:lnTo>
                  <a:lnTo>
                    <a:pt x="22" y="8"/>
                  </a:lnTo>
                  <a:lnTo>
                    <a:pt x="15" y="0"/>
                  </a:lnTo>
                  <a:lnTo>
                    <a:pt x="7" y="0"/>
                  </a:lnTo>
                  <a:lnTo>
                    <a:pt x="7" y="8"/>
                  </a:lnTo>
                  <a:lnTo>
                    <a:pt x="0" y="8"/>
                  </a:lnTo>
                  <a:lnTo>
                    <a:pt x="0" y="15"/>
                  </a:lnTo>
                  <a:lnTo>
                    <a:pt x="7" y="23"/>
                  </a:lnTo>
                  <a:lnTo>
                    <a:pt x="15" y="23"/>
                  </a:lnTo>
                  <a:lnTo>
                    <a:pt x="22" y="31"/>
                  </a:lnTo>
                  <a:lnTo>
                    <a:pt x="30" y="31"/>
                  </a:lnTo>
                  <a:lnTo>
                    <a:pt x="30" y="2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6" name="Freeform 34"/>
            <p:cNvSpPr>
              <a:spLocks/>
            </p:cNvSpPr>
            <p:nvPr/>
          </p:nvSpPr>
          <p:spPr bwMode="auto">
            <a:xfrm>
              <a:off x="2188" y="2785"/>
              <a:ext cx="30" cy="31"/>
            </a:xfrm>
            <a:custGeom>
              <a:avLst/>
              <a:gdLst>
                <a:gd name="T0" fmla="*/ 30 w 30"/>
                <a:gd name="T1" fmla="*/ 23 h 31"/>
                <a:gd name="T2" fmla="*/ 22 w 30"/>
                <a:gd name="T3" fmla="*/ 15 h 31"/>
                <a:gd name="T4" fmla="*/ 22 w 30"/>
                <a:gd name="T5" fmla="*/ 8 h 31"/>
                <a:gd name="T6" fmla="*/ 15 w 30"/>
                <a:gd name="T7" fmla="*/ 0 h 31"/>
                <a:gd name="T8" fmla="*/ 7 w 30"/>
                <a:gd name="T9" fmla="*/ 0 h 31"/>
                <a:gd name="T10" fmla="*/ 7 w 30"/>
                <a:gd name="T11" fmla="*/ 8 h 31"/>
                <a:gd name="T12" fmla="*/ 0 w 30"/>
                <a:gd name="T13" fmla="*/ 8 h 31"/>
                <a:gd name="T14" fmla="*/ 0 w 30"/>
                <a:gd name="T15" fmla="*/ 15 h 31"/>
                <a:gd name="T16" fmla="*/ 7 w 30"/>
                <a:gd name="T17" fmla="*/ 23 h 31"/>
                <a:gd name="T18" fmla="*/ 15 w 30"/>
                <a:gd name="T19" fmla="*/ 23 h 31"/>
                <a:gd name="T20" fmla="*/ 22 w 30"/>
                <a:gd name="T21" fmla="*/ 31 h 31"/>
                <a:gd name="T22" fmla="*/ 30 w 30"/>
                <a:gd name="T23" fmla="*/ 31 h 31"/>
                <a:gd name="T24" fmla="*/ 30 w 30"/>
                <a:gd name="T25" fmla="*/ 23 h 31"/>
                <a:gd name="T26" fmla="*/ 30 w 30"/>
                <a:gd name="T2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30" y="23"/>
                  </a:moveTo>
                  <a:lnTo>
                    <a:pt x="22" y="15"/>
                  </a:lnTo>
                  <a:lnTo>
                    <a:pt x="22" y="8"/>
                  </a:lnTo>
                  <a:lnTo>
                    <a:pt x="15" y="0"/>
                  </a:lnTo>
                  <a:lnTo>
                    <a:pt x="7" y="0"/>
                  </a:lnTo>
                  <a:lnTo>
                    <a:pt x="7" y="8"/>
                  </a:lnTo>
                  <a:lnTo>
                    <a:pt x="0" y="8"/>
                  </a:lnTo>
                  <a:lnTo>
                    <a:pt x="0" y="15"/>
                  </a:lnTo>
                  <a:lnTo>
                    <a:pt x="7" y="23"/>
                  </a:lnTo>
                  <a:lnTo>
                    <a:pt x="15" y="23"/>
                  </a:lnTo>
                  <a:lnTo>
                    <a:pt x="22" y="31"/>
                  </a:lnTo>
                  <a:lnTo>
                    <a:pt x="30" y="31"/>
                  </a:lnTo>
                  <a:lnTo>
                    <a:pt x="30" y="23"/>
                  </a:lnTo>
                  <a:lnTo>
                    <a:pt x="3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7" name="Freeform 35"/>
            <p:cNvSpPr>
              <a:spLocks/>
            </p:cNvSpPr>
            <p:nvPr/>
          </p:nvSpPr>
          <p:spPr bwMode="auto">
            <a:xfrm>
              <a:off x="2233" y="2816"/>
              <a:ext cx="30" cy="15"/>
            </a:xfrm>
            <a:custGeom>
              <a:avLst/>
              <a:gdLst>
                <a:gd name="T0" fmla="*/ 30 w 30"/>
                <a:gd name="T1" fmla="*/ 7 h 15"/>
                <a:gd name="T2" fmla="*/ 23 w 30"/>
                <a:gd name="T3" fmla="*/ 15 h 15"/>
                <a:gd name="T4" fmla="*/ 15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5">
                  <a:moveTo>
                    <a:pt x="30" y="7"/>
                  </a:moveTo>
                  <a:lnTo>
                    <a:pt x="23" y="15"/>
                  </a:lnTo>
                  <a:lnTo>
                    <a:pt x="15" y="7"/>
                  </a:lnTo>
                  <a:lnTo>
                    <a:pt x="0" y="7"/>
                  </a:lnTo>
                  <a:lnTo>
                    <a:pt x="0" y="0"/>
                  </a:lnTo>
                  <a:lnTo>
                    <a:pt x="15" y="7"/>
                  </a:lnTo>
                  <a:lnTo>
                    <a:pt x="15" y="0"/>
                  </a:lnTo>
                  <a:lnTo>
                    <a:pt x="23" y="7"/>
                  </a:lnTo>
                  <a:lnTo>
                    <a:pt x="30"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8" name="Freeform 36"/>
            <p:cNvSpPr>
              <a:spLocks/>
            </p:cNvSpPr>
            <p:nvPr/>
          </p:nvSpPr>
          <p:spPr bwMode="auto">
            <a:xfrm>
              <a:off x="2233" y="2816"/>
              <a:ext cx="30" cy="15"/>
            </a:xfrm>
            <a:custGeom>
              <a:avLst/>
              <a:gdLst>
                <a:gd name="T0" fmla="*/ 30 w 30"/>
                <a:gd name="T1" fmla="*/ 7 h 15"/>
                <a:gd name="T2" fmla="*/ 23 w 30"/>
                <a:gd name="T3" fmla="*/ 15 h 15"/>
                <a:gd name="T4" fmla="*/ 15 w 30"/>
                <a:gd name="T5" fmla="*/ 7 h 15"/>
                <a:gd name="T6" fmla="*/ 0 w 30"/>
                <a:gd name="T7" fmla="*/ 7 h 15"/>
                <a:gd name="T8" fmla="*/ 0 w 30"/>
                <a:gd name="T9" fmla="*/ 0 h 15"/>
                <a:gd name="T10" fmla="*/ 15 w 30"/>
                <a:gd name="T11" fmla="*/ 7 h 15"/>
                <a:gd name="T12" fmla="*/ 15 w 30"/>
                <a:gd name="T13" fmla="*/ 0 h 15"/>
                <a:gd name="T14" fmla="*/ 23 w 30"/>
                <a:gd name="T15" fmla="*/ 7 h 15"/>
                <a:gd name="T16" fmla="*/ 30 w 30"/>
                <a:gd name="T17" fmla="*/ 7 h 15"/>
                <a:gd name="T18" fmla="*/ 30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30" y="7"/>
                  </a:moveTo>
                  <a:lnTo>
                    <a:pt x="23" y="15"/>
                  </a:lnTo>
                  <a:lnTo>
                    <a:pt x="15" y="7"/>
                  </a:lnTo>
                  <a:lnTo>
                    <a:pt x="0" y="7"/>
                  </a:lnTo>
                  <a:lnTo>
                    <a:pt x="0" y="0"/>
                  </a:lnTo>
                  <a:lnTo>
                    <a:pt x="15" y="7"/>
                  </a:lnTo>
                  <a:lnTo>
                    <a:pt x="15" y="0"/>
                  </a:lnTo>
                  <a:lnTo>
                    <a:pt x="23" y="7"/>
                  </a:lnTo>
                  <a:lnTo>
                    <a:pt x="30" y="7"/>
                  </a:lnTo>
                  <a:lnTo>
                    <a:pt x="3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19" name="Freeform 37"/>
            <p:cNvSpPr>
              <a:spLocks/>
            </p:cNvSpPr>
            <p:nvPr/>
          </p:nvSpPr>
          <p:spPr bwMode="auto">
            <a:xfrm>
              <a:off x="2112" y="2747"/>
              <a:ext cx="23" cy="23"/>
            </a:xfrm>
            <a:custGeom>
              <a:avLst/>
              <a:gdLst>
                <a:gd name="T0" fmla="*/ 23 w 23"/>
                <a:gd name="T1" fmla="*/ 8 h 23"/>
                <a:gd name="T2" fmla="*/ 23 w 23"/>
                <a:gd name="T3" fmla="*/ 15 h 23"/>
                <a:gd name="T4" fmla="*/ 15 w 23"/>
                <a:gd name="T5" fmla="*/ 23 h 23"/>
                <a:gd name="T6" fmla="*/ 7 w 23"/>
                <a:gd name="T7" fmla="*/ 23 h 23"/>
                <a:gd name="T8" fmla="*/ 0 w 23"/>
                <a:gd name="T9" fmla="*/ 15 h 23"/>
                <a:gd name="T10" fmla="*/ 0 w 23"/>
                <a:gd name="T11" fmla="*/ 8 h 23"/>
                <a:gd name="T12" fmla="*/ 7 w 23"/>
                <a:gd name="T13" fmla="*/ 0 h 23"/>
                <a:gd name="T14" fmla="*/ 23 w 23"/>
                <a:gd name="T15" fmla="*/ 0 h 23"/>
                <a:gd name="T16" fmla="*/ 23 w 23"/>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8"/>
                  </a:moveTo>
                  <a:lnTo>
                    <a:pt x="23" y="15"/>
                  </a:lnTo>
                  <a:lnTo>
                    <a:pt x="15" y="23"/>
                  </a:lnTo>
                  <a:lnTo>
                    <a:pt x="7" y="23"/>
                  </a:lnTo>
                  <a:lnTo>
                    <a:pt x="0" y="15"/>
                  </a:lnTo>
                  <a:lnTo>
                    <a:pt x="0" y="8"/>
                  </a:lnTo>
                  <a:lnTo>
                    <a:pt x="7" y="0"/>
                  </a:lnTo>
                  <a:lnTo>
                    <a:pt x="23" y="0"/>
                  </a:lnTo>
                  <a:lnTo>
                    <a:pt x="23"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0" name="Freeform 38"/>
            <p:cNvSpPr>
              <a:spLocks/>
            </p:cNvSpPr>
            <p:nvPr/>
          </p:nvSpPr>
          <p:spPr bwMode="auto">
            <a:xfrm>
              <a:off x="2112" y="2747"/>
              <a:ext cx="23" cy="23"/>
            </a:xfrm>
            <a:custGeom>
              <a:avLst/>
              <a:gdLst>
                <a:gd name="T0" fmla="*/ 23 w 23"/>
                <a:gd name="T1" fmla="*/ 8 h 23"/>
                <a:gd name="T2" fmla="*/ 23 w 23"/>
                <a:gd name="T3" fmla="*/ 15 h 23"/>
                <a:gd name="T4" fmla="*/ 15 w 23"/>
                <a:gd name="T5" fmla="*/ 23 h 23"/>
                <a:gd name="T6" fmla="*/ 7 w 23"/>
                <a:gd name="T7" fmla="*/ 23 h 23"/>
                <a:gd name="T8" fmla="*/ 0 w 23"/>
                <a:gd name="T9" fmla="*/ 15 h 23"/>
                <a:gd name="T10" fmla="*/ 0 w 23"/>
                <a:gd name="T11" fmla="*/ 8 h 23"/>
                <a:gd name="T12" fmla="*/ 7 w 23"/>
                <a:gd name="T13" fmla="*/ 0 h 23"/>
                <a:gd name="T14" fmla="*/ 23 w 23"/>
                <a:gd name="T15" fmla="*/ 0 h 23"/>
                <a:gd name="T16" fmla="*/ 23 w 23"/>
                <a:gd name="T17" fmla="*/ 8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8"/>
                  </a:moveTo>
                  <a:lnTo>
                    <a:pt x="23" y="15"/>
                  </a:lnTo>
                  <a:lnTo>
                    <a:pt x="15" y="23"/>
                  </a:lnTo>
                  <a:lnTo>
                    <a:pt x="7" y="23"/>
                  </a:lnTo>
                  <a:lnTo>
                    <a:pt x="0" y="15"/>
                  </a:lnTo>
                  <a:lnTo>
                    <a:pt x="0" y="8"/>
                  </a:lnTo>
                  <a:lnTo>
                    <a:pt x="7" y="0"/>
                  </a:lnTo>
                  <a:lnTo>
                    <a:pt x="23" y="0"/>
                  </a:lnTo>
                  <a:lnTo>
                    <a:pt x="23" y="8"/>
                  </a:lnTo>
                  <a:lnTo>
                    <a:pt x="23"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1" name="Freeform 39"/>
            <p:cNvSpPr>
              <a:spLocks/>
            </p:cNvSpPr>
            <p:nvPr/>
          </p:nvSpPr>
          <p:spPr bwMode="auto">
            <a:xfrm>
              <a:off x="2089" y="2755"/>
              <a:ext cx="15" cy="23"/>
            </a:xfrm>
            <a:custGeom>
              <a:avLst/>
              <a:gdLst>
                <a:gd name="T0" fmla="*/ 15 w 15"/>
                <a:gd name="T1" fmla="*/ 7 h 23"/>
                <a:gd name="T2" fmla="*/ 8 w 15"/>
                <a:gd name="T3" fmla="*/ 0 h 23"/>
                <a:gd name="T4" fmla="*/ 8 w 15"/>
                <a:gd name="T5" fmla="*/ 15 h 23"/>
                <a:gd name="T6" fmla="*/ 0 w 15"/>
                <a:gd name="T7" fmla="*/ 15 h 23"/>
                <a:gd name="T8" fmla="*/ 8 w 15"/>
                <a:gd name="T9" fmla="*/ 23 h 23"/>
                <a:gd name="T10" fmla="*/ 8 w 15"/>
                <a:gd name="T11" fmla="*/ 15 h 23"/>
                <a:gd name="T12" fmla="*/ 15 w 15"/>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5" y="7"/>
                  </a:moveTo>
                  <a:lnTo>
                    <a:pt x="8" y="0"/>
                  </a:lnTo>
                  <a:lnTo>
                    <a:pt x="8" y="15"/>
                  </a:lnTo>
                  <a:lnTo>
                    <a:pt x="0" y="15"/>
                  </a:lnTo>
                  <a:lnTo>
                    <a:pt x="8" y="23"/>
                  </a:lnTo>
                  <a:lnTo>
                    <a:pt x="8" y="15"/>
                  </a:lnTo>
                  <a:lnTo>
                    <a:pt x="15"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2" name="Freeform 40"/>
            <p:cNvSpPr>
              <a:spLocks/>
            </p:cNvSpPr>
            <p:nvPr/>
          </p:nvSpPr>
          <p:spPr bwMode="auto">
            <a:xfrm>
              <a:off x="2089" y="2755"/>
              <a:ext cx="15" cy="23"/>
            </a:xfrm>
            <a:custGeom>
              <a:avLst/>
              <a:gdLst>
                <a:gd name="T0" fmla="*/ 15 w 15"/>
                <a:gd name="T1" fmla="*/ 7 h 23"/>
                <a:gd name="T2" fmla="*/ 8 w 15"/>
                <a:gd name="T3" fmla="*/ 0 h 23"/>
                <a:gd name="T4" fmla="*/ 8 w 15"/>
                <a:gd name="T5" fmla="*/ 15 h 23"/>
                <a:gd name="T6" fmla="*/ 0 w 15"/>
                <a:gd name="T7" fmla="*/ 15 h 23"/>
                <a:gd name="T8" fmla="*/ 8 w 15"/>
                <a:gd name="T9" fmla="*/ 23 h 23"/>
                <a:gd name="T10" fmla="*/ 8 w 15"/>
                <a:gd name="T11" fmla="*/ 15 h 23"/>
                <a:gd name="T12" fmla="*/ 15 w 15"/>
                <a:gd name="T13" fmla="*/ 7 h 23"/>
                <a:gd name="T14" fmla="*/ 15 w 15"/>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3">
                  <a:moveTo>
                    <a:pt x="15" y="7"/>
                  </a:moveTo>
                  <a:lnTo>
                    <a:pt x="8" y="0"/>
                  </a:lnTo>
                  <a:lnTo>
                    <a:pt x="8" y="15"/>
                  </a:lnTo>
                  <a:lnTo>
                    <a:pt x="0" y="15"/>
                  </a:lnTo>
                  <a:lnTo>
                    <a:pt x="8" y="23"/>
                  </a:lnTo>
                  <a:lnTo>
                    <a:pt x="8" y="15"/>
                  </a:lnTo>
                  <a:lnTo>
                    <a:pt x="15" y="7"/>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3" name="Freeform 41"/>
            <p:cNvSpPr>
              <a:spLocks/>
            </p:cNvSpPr>
            <p:nvPr/>
          </p:nvSpPr>
          <p:spPr bwMode="auto">
            <a:xfrm>
              <a:off x="2263" y="2861"/>
              <a:ext cx="8" cy="8"/>
            </a:xfrm>
            <a:custGeom>
              <a:avLst/>
              <a:gdLst>
                <a:gd name="T0" fmla="*/ 8 w 8"/>
                <a:gd name="T1" fmla="*/ 8 h 8"/>
                <a:gd name="T2" fmla="*/ 0 w 8"/>
                <a:gd name="T3" fmla="*/ 8 h 8"/>
                <a:gd name="T4" fmla="*/ 8 w 8"/>
                <a:gd name="T5" fmla="*/ 0 h 8"/>
                <a:gd name="T6" fmla="*/ 8 w 8"/>
                <a:gd name="T7" fmla="*/ 8 h 8"/>
              </a:gdLst>
              <a:ahLst/>
              <a:cxnLst>
                <a:cxn ang="0">
                  <a:pos x="T0" y="T1"/>
                </a:cxn>
                <a:cxn ang="0">
                  <a:pos x="T2" y="T3"/>
                </a:cxn>
                <a:cxn ang="0">
                  <a:pos x="T4" y="T5"/>
                </a:cxn>
                <a:cxn ang="0">
                  <a:pos x="T6" y="T7"/>
                </a:cxn>
              </a:cxnLst>
              <a:rect l="0" t="0" r="r" b="b"/>
              <a:pathLst>
                <a:path w="8" h="8">
                  <a:moveTo>
                    <a:pt x="8" y="8"/>
                  </a:moveTo>
                  <a:lnTo>
                    <a:pt x="0" y="8"/>
                  </a:lnTo>
                  <a:lnTo>
                    <a:pt x="8" y="0"/>
                  </a:lnTo>
                  <a:lnTo>
                    <a:pt x="8"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0" name="Freeform 42"/>
            <p:cNvSpPr>
              <a:spLocks/>
            </p:cNvSpPr>
            <p:nvPr/>
          </p:nvSpPr>
          <p:spPr bwMode="auto">
            <a:xfrm>
              <a:off x="2263" y="2861"/>
              <a:ext cx="8" cy="15"/>
            </a:xfrm>
            <a:custGeom>
              <a:avLst/>
              <a:gdLst>
                <a:gd name="T0" fmla="*/ 8 w 8"/>
                <a:gd name="T1" fmla="*/ 8 h 15"/>
                <a:gd name="T2" fmla="*/ 0 w 8"/>
                <a:gd name="T3" fmla="*/ 8 h 15"/>
                <a:gd name="T4" fmla="*/ 8 w 8"/>
                <a:gd name="T5" fmla="*/ 0 h 15"/>
                <a:gd name="T6" fmla="*/ 8 w 8"/>
                <a:gd name="T7" fmla="*/ 8 h 15"/>
                <a:gd name="T8" fmla="*/ 8 w 8"/>
                <a:gd name="T9" fmla="*/ 15 h 15"/>
              </a:gdLst>
              <a:ahLst/>
              <a:cxnLst>
                <a:cxn ang="0">
                  <a:pos x="T0" y="T1"/>
                </a:cxn>
                <a:cxn ang="0">
                  <a:pos x="T2" y="T3"/>
                </a:cxn>
                <a:cxn ang="0">
                  <a:pos x="T4" y="T5"/>
                </a:cxn>
                <a:cxn ang="0">
                  <a:pos x="T6" y="T7"/>
                </a:cxn>
                <a:cxn ang="0">
                  <a:pos x="T8" y="T9"/>
                </a:cxn>
              </a:cxnLst>
              <a:rect l="0" t="0" r="r" b="b"/>
              <a:pathLst>
                <a:path w="8" h="15">
                  <a:moveTo>
                    <a:pt x="8" y="8"/>
                  </a:moveTo>
                  <a:lnTo>
                    <a:pt x="0" y="8"/>
                  </a:lnTo>
                  <a:lnTo>
                    <a:pt x="8"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58" name="Freeform 43"/>
            <p:cNvSpPr>
              <a:spLocks/>
            </p:cNvSpPr>
            <p:nvPr/>
          </p:nvSpPr>
          <p:spPr bwMode="auto">
            <a:xfrm>
              <a:off x="2248" y="2838"/>
              <a:ext cx="8" cy="15"/>
            </a:xfrm>
            <a:custGeom>
              <a:avLst/>
              <a:gdLst>
                <a:gd name="T0" fmla="*/ 8 w 8"/>
                <a:gd name="T1" fmla="*/ 8 h 15"/>
                <a:gd name="T2" fmla="*/ 0 w 8"/>
                <a:gd name="T3" fmla="*/ 15 h 15"/>
                <a:gd name="T4" fmla="*/ 0 w 8"/>
                <a:gd name="T5" fmla="*/ 0 h 15"/>
                <a:gd name="T6" fmla="*/ 8 w 8"/>
                <a:gd name="T7" fmla="*/ 0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lnTo>
                    <a:pt x="0" y="15"/>
                  </a:lnTo>
                  <a:lnTo>
                    <a:pt x="0" y="0"/>
                  </a:lnTo>
                  <a:lnTo>
                    <a:pt x="8" y="0"/>
                  </a:lnTo>
                  <a:lnTo>
                    <a:pt x="8"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9" name="Freeform 44"/>
            <p:cNvSpPr>
              <a:spLocks/>
            </p:cNvSpPr>
            <p:nvPr/>
          </p:nvSpPr>
          <p:spPr bwMode="auto">
            <a:xfrm>
              <a:off x="2248" y="2838"/>
              <a:ext cx="8" cy="15"/>
            </a:xfrm>
            <a:custGeom>
              <a:avLst/>
              <a:gdLst>
                <a:gd name="T0" fmla="*/ 8 w 8"/>
                <a:gd name="T1" fmla="*/ 8 h 15"/>
                <a:gd name="T2" fmla="*/ 0 w 8"/>
                <a:gd name="T3" fmla="*/ 15 h 15"/>
                <a:gd name="T4" fmla="*/ 0 w 8"/>
                <a:gd name="T5" fmla="*/ 0 h 15"/>
                <a:gd name="T6" fmla="*/ 8 w 8"/>
                <a:gd name="T7" fmla="*/ 0 h 15"/>
                <a:gd name="T8" fmla="*/ 8 w 8"/>
                <a:gd name="T9" fmla="*/ 8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8"/>
                  </a:moveTo>
                  <a:lnTo>
                    <a:pt x="0" y="15"/>
                  </a:lnTo>
                  <a:lnTo>
                    <a:pt x="0" y="0"/>
                  </a:lnTo>
                  <a:lnTo>
                    <a:pt x="8"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0" name="Freeform 45"/>
            <p:cNvSpPr>
              <a:spLocks/>
            </p:cNvSpPr>
            <p:nvPr/>
          </p:nvSpPr>
          <p:spPr bwMode="auto">
            <a:xfrm>
              <a:off x="1930" y="1398"/>
              <a:ext cx="303" cy="485"/>
            </a:xfrm>
            <a:custGeom>
              <a:avLst/>
              <a:gdLst>
                <a:gd name="T0" fmla="*/ 303 w 303"/>
                <a:gd name="T1" fmla="*/ 326 h 485"/>
                <a:gd name="T2" fmla="*/ 288 w 303"/>
                <a:gd name="T3" fmla="*/ 311 h 485"/>
                <a:gd name="T4" fmla="*/ 280 w 303"/>
                <a:gd name="T5" fmla="*/ 319 h 485"/>
                <a:gd name="T6" fmla="*/ 250 w 303"/>
                <a:gd name="T7" fmla="*/ 311 h 485"/>
                <a:gd name="T8" fmla="*/ 220 w 303"/>
                <a:gd name="T9" fmla="*/ 326 h 485"/>
                <a:gd name="T10" fmla="*/ 212 w 303"/>
                <a:gd name="T11" fmla="*/ 296 h 485"/>
                <a:gd name="T12" fmla="*/ 197 w 303"/>
                <a:gd name="T13" fmla="*/ 288 h 485"/>
                <a:gd name="T14" fmla="*/ 189 w 303"/>
                <a:gd name="T15" fmla="*/ 235 h 485"/>
                <a:gd name="T16" fmla="*/ 167 w 303"/>
                <a:gd name="T17" fmla="*/ 243 h 485"/>
                <a:gd name="T18" fmla="*/ 159 w 303"/>
                <a:gd name="T19" fmla="*/ 235 h 485"/>
                <a:gd name="T20" fmla="*/ 182 w 303"/>
                <a:gd name="T21" fmla="*/ 167 h 485"/>
                <a:gd name="T22" fmla="*/ 159 w 303"/>
                <a:gd name="T23" fmla="*/ 159 h 485"/>
                <a:gd name="T24" fmla="*/ 144 w 303"/>
                <a:gd name="T25" fmla="*/ 122 h 485"/>
                <a:gd name="T26" fmla="*/ 129 w 303"/>
                <a:gd name="T27" fmla="*/ 106 h 485"/>
                <a:gd name="T28" fmla="*/ 136 w 303"/>
                <a:gd name="T29" fmla="*/ 91 h 485"/>
                <a:gd name="T30" fmla="*/ 121 w 303"/>
                <a:gd name="T31" fmla="*/ 76 h 485"/>
                <a:gd name="T32" fmla="*/ 136 w 303"/>
                <a:gd name="T33" fmla="*/ 15 h 485"/>
                <a:gd name="T34" fmla="*/ 99 w 303"/>
                <a:gd name="T35" fmla="*/ 0 h 485"/>
                <a:gd name="T36" fmla="*/ 61 w 303"/>
                <a:gd name="T37" fmla="*/ 167 h 485"/>
                <a:gd name="T38" fmla="*/ 61 w 303"/>
                <a:gd name="T39" fmla="*/ 190 h 485"/>
                <a:gd name="T40" fmla="*/ 76 w 303"/>
                <a:gd name="T41" fmla="*/ 213 h 485"/>
                <a:gd name="T42" fmla="*/ 23 w 303"/>
                <a:gd name="T43" fmla="*/ 281 h 485"/>
                <a:gd name="T44" fmla="*/ 38 w 303"/>
                <a:gd name="T45" fmla="*/ 296 h 485"/>
                <a:gd name="T46" fmla="*/ 0 w 303"/>
                <a:gd name="T47" fmla="*/ 432 h 485"/>
                <a:gd name="T48" fmla="*/ 136 w 303"/>
                <a:gd name="T49" fmla="*/ 463 h 485"/>
                <a:gd name="T50" fmla="*/ 273 w 303"/>
                <a:gd name="T51" fmla="*/ 485 h 485"/>
                <a:gd name="T52" fmla="*/ 303 w 303"/>
                <a:gd name="T53" fmla="*/ 32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485">
                  <a:moveTo>
                    <a:pt x="303" y="326"/>
                  </a:moveTo>
                  <a:lnTo>
                    <a:pt x="288" y="311"/>
                  </a:lnTo>
                  <a:lnTo>
                    <a:pt x="280" y="319"/>
                  </a:lnTo>
                  <a:lnTo>
                    <a:pt x="250" y="311"/>
                  </a:lnTo>
                  <a:lnTo>
                    <a:pt x="220" y="326"/>
                  </a:lnTo>
                  <a:lnTo>
                    <a:pt x="212" y="296"/>
                  </a:lnTo>
                  <a:lnTo>
                    <a:pt x="197" y="288"/>
                  </a:lnTo>
                  <a:lnTo>
                    <a:pt x="189" y="235"/>
                  </a:lnTo>
                  <a:lnTo>
                    <a:pt x="167" y="243"/>
                  </a:lnTo>
                  <a:lnTo>
                    <a:pt x="159" y="235"/>
                  </a:lnTo>
                  <a:lnTo>
                    <a:pt x="182" y="167"/>
                  </a:lnTo>
                  <a:lnTo>
                    <a:pt x="159" y="159"/>
                  </a:lnTo>
                  <a:lnTo>
                    <a:pt x="144" y="122"/>
                  </a:lnTo>
                  <a:lnTo>
                    <a:pt x="129" y="106"/>
                  </a:lnTo>
                  <a:lnTo>
                    <a:pt x="136" y="91"/>
                  </a:lnTo>
                  <a:lnTo>
                    <a:pt x="121" y="76"/>
                  </a:lnTo>
                  <a:lnTo>
                    <a:pt x="136" y="15"/>
                  </a:lnTo>
                  <a:lnTo>
                    <a:pt x="99" y="0"/>
                  </a:lnTo>
                  <a:lnTo>
                    <a:pt x="61" y="167"/>
                  </a:lnTo>
                  <a:lnTo>
                    <a:pt x="61" y="190"/>
                  </a:lnTo>
                  <a:lnTo>
                    <a:pt x="76" y="213"/>
                  </a:lnTo>
                  <a:lnTo>
                    <a:pt x="23" y="281"/>
                  </a:lnTo>
                  <a:lnTo>
                    <a:pt x="38" y="296"/>
                  </a:lnTo>
                  <a:lnTo>
                    <a:pt x="0" y="432"/>
                  </a:lnTo>
                  <a:lnTo>
                    <a:pt x="136" y="463"/>
                  </a:lnTo>
                  <a:lnTo>
                    <a:pt x="273" y="485"/>
                  </a:lnTo>
                  <a:lnTo>
                    <a:pt x="303" y="32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1" name="Freeform 46"/>
            <p:cNvSpPr>
              <a:spLocks/>
            </p:cNvSpPr>
            <p:nvPr/>
          </p:nvSpPr>
          <p:spPr bwMode="auto">
            <a:xfrm>
              <a:off x="1930" y="1398"/>
              <a:ext cx="303" cy="485"/>
            </a:xfrm>
            <a:custGeom>
              <a:avLst/>
              <a:gdLst>
                <a:gd name="T0" fmla="*/ 303 w 303"/>
                <a:gd name="T1" fmla="*/ 326 h 485"/>
                <a:gd name="T2" fmla="*/ 288 w 303"/>
                <a:gd name="T3" fmla="*/ 311 h 485"/>
                <a:gd name="T4" fmla="*/ 280 w 303"/>
                <a:gd name="T5" fmla="*/ 319 h 485"/>
                <a:gd name="T6" fmla="*/ 250 w 303"/>
                <a:gd name="T7" fmla="*/ 311 h 485"/>
                <a:gd name="T8" fmla="*/ 220 w 303"/>
                <a:gd name="T9" fmla="*/ 326 h 485"/>
                <a:gd name="T10" fmla="*/ 212 w 303"/>
                <a:gd name="T11" fmla="*/ 296 h 485"/>
                <a:gd name="T12" fmla="*/ 197 w 303"/>
                <a:gd name="T13" fmla="*/ 288 h 485"/>
                <a:gd name="T14" fmla="*/ 189 w 303"/>
                <a:gd name="T15" fmla="*/ 235 h 485"/>
                <a:gd name="T16" fmla="*/ 167 w 303"/>
                <a:gd name="T17" fmla="*/ 243 h 485"/>
                <a:gd name="T18" fmla="*/ 159 w 303"/>
                <a:gd name="T19" fmla="*/ 235 h 485"/>
                <a:gd name="T20" fmla="*/ 182 w 303"/>
                <a:gd name="T21" fmla="*/ 167 h 485"/>
                <a:gd name="T22" fmla="*/ 159 w 303"/>
                <a:gd name="T23" fmla="*/ 159 h 485"/>
                <a:gd name="T24" fmla="*/ 144 w 303"/>
                <a:gd name="T25" fmla="*/ 122 h 485"/>
                <a:gd name="T26" fmla="*/ 129 w 303"/>
                <a:gd name="T27" fmla="*/ 106 h 485"/>
                <a:gd name="T28" fmla="*/ 136 w 303"/>
                <a:gd name="T29" fmla="*/ 91 h 485"/>
                <a:gd name="T30" fmla="*/ 121 w 303"/>
                <a:gd name="T31" fmla="*/ 76 h 485"/>
                <a:gd name="T32" fmla="*/ 136 w 303"/>
                <a:gd name="T33" fmla="*/ 15 h 485"/>
                <a:gd name="T34" fmla="*/ 99 w 303"/>
                <a:gd name="T35" fmla="*/ 0 h 485"/>
                <a:gd name="T36" fmla="*/ 61 w 303"/>
                <a:gd name="T37" fmla="*/ 167 h 485"/>
                <a:gd name="T38" fmla="*/ 61 w 303"/>
                <a:gd name="T39" fmla="*/ 190 h 485"/>
                <a:gd name="T40" fmla="*/ 76 w 303"/>
                <a:gd name="T41" fmla="*/ 213 h 485"/>
                <a:gd name="T42" fmla="*/ 23 w 303"/>
                <a:gd name="T43" fmla="*/ 281 h 485"/>
                <a:gd name="T44" fmla="*/ 38 w 303"/>
                <a:gd name="T45" fmla="*/ 296 h 485"/>
                <a:gd name="T46" fmla="*/ 0 w 303"/>
                <a:gd name="T47" fmla="*/ 432 h 485"/>
                <a:gd name="T48" fmla="*/ 136 w 303"/>
                <a:gd name="T49" fmla="*/ 463 h 485"/>
                <a:gd name="T50" fmla="*/ 273 w 303"/>
                <a:gd name="T51" fmla="*/ 485 h 485"/>
                <a:gd name="T52" fmla="*/ 303 w 303"/>
                <a:gd name="T53" fmla="*/ 326 h 485"/>
                <a:gd name="T54" fmla="*/ 303 w 303"/>
                <a:gd name="T55" fmla="*/ 334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485">
                  <a:moveTo>
                    <a:pt x="303" y="326"/>
                  </a:moveTo>
                  <a:lnTo>
                    <a:pt x="288" y="311"/>
                  </a:lnTo>
                  <a:lnTo>
                    <a:pt x="280" y="319"/>
                  </a:lnTo>
                  <a:lnTo>
                    <a:pt x="250" y="311"/>
                  </a:lnTo>
                  <a:lnTo>
                    <a:pt x="220" y="326"/>
                  </a:lnTo>
                  <a:lnTo>
                    <a:pt x="212" y="296"/>
                  </a:lnTo>
                  <a:lnTo>
                    <a:pt x="197" y="288"/>
                  </a:lnTo>
                  <a:lnTo>
                    <a:pt x="189" y="235"/>
                  </a:lnTo>
                  <a:lnTo>
                    <a:pt x="167" y="243"/>
                  </a:lnTo>
                  <a:lnTo>
                    <a:pt x="159" y="235"/>
                  </a:lnTo>
                  <a:lnTo>
                    <a:pt x="182" y="167"/>
                  </a:lnTo>
                  <a:lnTo>
                    <a:pt x="159" y="159"/>
                  </a:lnTo>
                  <a:lnTo>
                    <a:pt x="144" y="122"/>
                  </a:lnTo>
                  <a:lnTo>
                    <a:pt x="129" y="106"/>
                  </a:lnTo>
                  <a:lnTo>
                    <a:pt x="136" y="91"/>
                  </a:lnTo>
                  <a:lnTo>
                    <a:pt x="121" y="76"/>
                  </a:lnTo>
                  <a:lnTo>
                    <a:pt x="136" y="15"/>
                  </a:lnTo>
                  <a:lnTo>
                    <a:pt x="99" y="0"/>
                  </a:lnTo>
                  <a:lnTo>
                    <a:pt x="61" y="167"/>
                  </a:lnTo>
                  <a:lnTo>
                    <a:pt x="61" y="190"/>
                  </a:lnTo>
                  <a:lnTo>
                    <a:pt x="76" y="213"/>
                  </a:lnTo>
                  <a:lnTo>
                    <a:pt x="23" y="281"/>
                  </a:lnTo>
                  <a:lnTo>
                    <a:pt x="38" y="296"/>
                  </a:lnTo>
                  <a:lnTo>
                    <a:pt x="0" y="432"/>
                  </a:lnTo>
                  <a:lnTo>
                    <a:pt x="136" y="463"/>
                  </a:lnTo>
                  <a:lnTo>
                    <a:pt x="273" y="485"/>
                  </a:lnTo>
                  <a:lnTo>
                    <a:pt x="303" y="326"/>
                  </a:lnTo>
                  <a:lnTo>
                    <a:pt x="303" y="3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2" name="Freeform 47"/>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8 h 356"/>
                <a:gd name="T8" fmla="*/ 53 w 197"/>
                <a:gd name="T9" fmla="*/ 30 h 356"/>
                <a:gd name="T10" fmla="*/ 53 w 197"/>
                <a:gd name="T11" fmla="*/ 53 h 356"/>
                <a:gd name="T12" fmla="*/ 45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5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7" h="356">
                  <a:moveTo>
                    <a:pt x="189" y="212"/>
                  </a:moveTo>
                  <a:lnTo>
                    <a:pt x="182" y="45"/>
                  </a:lnTo>
                  <a:lnTo>
                    <a:pt x="159" y="0"/>
                  </a:lnTo>
                  <a:lnTo>
                    <a:pt x="30" y="8"/>
                  </a:lnTo>
                  <a:lnTo>
                    <a:pt x="53" y="30"/>
                  </a:lnTo>
                  <a:lnTo>
                    <a:pt x="53" y="53"/>
                  </a:lnTo>
                  <a:lnTo>
                    <a:pt x="45" y="68"/>
                  </a:lnTo>
                  <a:lnTo>
                    <a:pt x="15" y="76"/>
                  </a:lnTo>
                  <a:lnTo>
                    <a:pt x="23" y="106"/>
                  </a:lnTo>
                  <a:lnTo>
                    <a:pt x="0" y="144"/>
                  </a:lnTo>
                  <a:lnTo>
                    <a:pt x="8" y="182"/>
                  </a:lnTo>
                  <a:lnTo>
                    <a:pt x="38" y="212"/>
                  </a:lnTo>
                  <a:lnTo>
                    <a:pt x="45"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3" name="Freeform 48"/>
            <p:cNvSpPr>
              <a:spLocks/>
            </p:cNvSpPr>
            <p:nvPr/>
          </p:nvSpPr>
          <p:spPr bwMode="auto">
            <a:xfrm>
              <a:off x="3126" y="1891"/>
              <a:ext cx="197" cy="356"/>
            </a:xfrm>
            <a:custGeom>
              <a:avLst/>
              <a:gdLst>
                <a:gd name="T0" fmla="*/ 189 w 197"/>
                <a:gd name="T1" fmla="*/ 212 h 356"/>
                <a:gd name="T2" fmla="*/ 182 w 197"/>
                <a:gd name="T3" fmla="*/ 45 h 356"/>
                <a:gd name="T4" fmla="*/ 159 w 197"/>
                <a:gd name="T5" fmla="*/ 0 h 356"/>
                <a:gd name="T6" fmla="*/ 30 w 197"/>
                <a:gd name="T7" fmla="*/ 8 h 356"/>
                <a:gd name="T8" fmla="*/ 53 w 197"/>
                <a:gd name="T9" fmla="*/ 30 h 356"/>
                <a:gd name="T10" fmla="*/ 53 w 197"/>
                <a:gd name="T11" fmla="*/ 53 h 356"/>
                <a:gd name="T12" fmla="*/ 45 w 197"/>
                <a:gd name="T13" fmla="*/ 68 h 356"/>
                <a:gd name="T14" fmla="*/ 15 w 197"/>
                <a:gd name="T15" fmla="*/ 76 h 356"/>
                <a:gd name="T16" fmla="*/ 23 w 197"/>
                <a:gd name="T17" fmla="*/ 106 h 356"/>
                <a:gd name="T18" fmla="*/ 0 w 197"/>
                <a:gd name="T19" fmla="*/ 144 h 356"/>
                <a:gd name="T20" fmla="*/ 8 w 197"/>
                <a:gd name="T21" fmla="*/ 182 h 356"/>
                <a:gd name="T22" fmla="*/ 38 w 197"/>
                <a:gd name="T23" fmla="*/ 212 h 356"/>
                <a:gd name="T24" fmla="*/ 45 w 197"/>
                <a:gd name="T25" fmla="*/ 235 h 356"/>
                <a:gd name="T26" fmla="*/ 68 w 197"/>
                <a:gd name="T27" fmla="*/ 235 h 356"/>
                <a:gd name="T28" fmla="*/ 61 w 197"/>
                <a:gd name="T29" fmla="*/ 280 h 356"/>
                <a:gd name="T30" fmla="*/ 106 w 197"/>
                <a:gd name="T31" fmla="*/ 311 h 356"/>
                <a:gd name="T32" fmla="*/ 106 w 197"/>
                <a:gd name="T33" fmla="*/ 333 h 356"/>
                <a:gd name="T34" fmla="*/ 121 w 197"/>
                <a:gd name="T35" fmla="*/ 356 h 356"/>
                <a:gd name="T36" fmla="*/ 129 w 197"/>
                <a:gd name="T37" fmla="*/ 333 h 356"/>
                <a:gd name="T38" fmla="*/ 159 w 197"/>
                <a:gd name="T39" fmla="*/ 341 h 356"/>
                <a:gd name="T40" fmla="*/ 159 w 197"/>
                <a:gd name="T41" fmla="*/ 326 h 356"/>
                <a:gd name="T42" fmla="*/ 174 w 197"/>
                <a:gd name="T43" fmla="*/ 318 h 356"/>
                <a:gd name="T44" fmla="*/ 174 w 197"/>
                <a:gd name="T45" fmla="*/ 265 h 356"/>
                <a:gd name="T46" fmla="*/ 197 w 197"/>
                <a:gd name="T47" fmla="*/ 235 h 356"/>
                <a:gd name="T48" fmla="*/ 189 w 197"/>
                <a:gd name="T49" fmla="*/ 212 h 356"/>
                <a:gd name="T50" fmla="*/ 189 w 197"/>
                <a:gd name="T51"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7" h="356">
                  <a:moveTo>
                    <a:pt x="189" y="212"/>
                  </a:moveTo>
                  <a:lnTo>
                    <a:pt x="182" y="45"/>
                  </a:lnTo>
                  <a:lnTo>
                    <a:pt x="159" y="0"/>
                  </a:lnTo>
                  <a:lnTo>
                    <a:pt x="30" y="8"/>
                  </a:lnTo>
                  <a:lnTo>
                    <a:pt x="53" y="30"/>
                  </a:lnTo>
                  <a:lnTo>
                    <a:pt x="53" y="53"/>
                  </a:lnTo>
                  <a:lnTo>
                    <a:pt x="45" y="68"/>
                  </a:lnTo>
                  <a:lnTo>
                    <a:pt x="15" y="76"/>
                  </a:lnTo>
                  <a:lnTo>
                    <a:pt x="23" y="106"/>
                  </a:lnTo>
                  <a:lnTo>
                    <a:pt x="0" y="144"/>
                  </a:lnTo>
                  <a:lnTo>
                    <a:pt x="8" y="182"/>
                  </a:lnTo>
                  <a:lnTo>
                    <a:pt x="38" y="212"/>
                  </a:lnTo>
                  <a:lnTo>
                    <a:pt x="45" y="235"/>
                  </a:lnTo>
                  <a:lnTo>
                    <a:pt x="68" y="235"/>
                  </a:lnTo>
                  <a:lnTo>
                    <a:pt x="61" y="280"/>
                  </a:lnTo>
                  <a:lnTo>
                    <a:pt x="106" y="311"/>
                  </a:lnTo>
                  <a:lnTo>
                    <a:pt x="106" y="333"/>
                  </a:lnTo>
                  <a:lnTo>
                    <a:pt x="121" y="356"/>
                  </a:lnTo>
                  <a:lnTo>
                    <a:pt x="129" y="333"/>
                  </a:lnTo>
                  <a:lnTo>
                    <a:pt x="159" y="341"/>
                  </a:lnTo>
                  <a:lnTo>
                    <a:pt x="159" y="326"/>
                  </a:lnTo>
                  <a:lnTo>
                    <a:pt x="174" y="318"/>
                  </a:lnTo>
                  <a:lnTo>
                    <a:pt x="174" y="265"/>
                  </a:lnTo>
                  <a:lnTo>
                    <a:pt x="197"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4" name="Freeform 49"/>
            <p:cNvSpPr>
              <a:spLocks/>
            </p:cNvSpPr>
            <p:nvPr/>
          </p:nvSpPr>
          <p:spPr bwMode="auto">
            <a:xfrm>
              <a:off x="3300" y="1929"/>
              <a:ext cx="151" cy="257"/>
            </a:xfrm>
            <a:custGeom>
              <a:avLst/>
              <a:gdLst>
                <a:gd name="T0" fmla="*/ 151 w 151"/>
                <a:gd name="T1" fmla="*/ 182 h 257"/>
                <a:gd name="T2" fmla="*/ 121 w 151"/>
                <a:gd name="T3" fmla="*/ 189 h 257"/>
                <a:gd name="T4" fmla="*/ 121 w 151"/>
                <a:gd name="T5" fmla="*/ 197 h 257"/>
                <a:gd name="T6" fmla="*/ 98 w 151"/>
                <a:gd name="T7" fmla="*/ 242 h 257"/>
                <a:gd name="T8" fmla="*/ 83 w 151"/>
                <a:gd name="T9" fmla="*/ 227 h 257"/>
                <a:gd name="T10" fmla="*/ 68 w 151"/>
                <a:gd name="T11" fmla="*/ 250 h 257"/>
                <a:gd name="T12" fmla="*/ 61 w 151"/>
                <a:gd name="T13" fmla="*/ 242 h 257"/>
                <a:gd name="T14" fmla="*/ 46 w 151"/>
                <a:gd name="T15" fmla="*/ 257 h 257"/>
                <a:gd name="T16" fmla="*/ 23 w 151"/>
                <a:gd name="T17" fmla="*/ 242 h 257"/>
                <a:gd name="T18" fmla="*/ 23 w 151"/>
                <a:gd name="T19" fmla="*/ 257 h 257"/>
                <a:gd name="T20" fmla="*/ 8 w 151"/>
                <a:gd name="T21" fmla="*/ 250 h 257"/>
                <a:gd name="T22" fmla="*/ 0 w 151"/>
                <a:gd name="T23" fmla="*/ 257 h 257"/>
                <a:gd name="T24" fmla="*/ 0 w 151"/>
                <a:gd name="T25" fmla="*/ 227 h 257"/>
                <a:gd name="T26" fmla="*/ 23 w 151"/>
                <a:gd name="T27" fmla="*/ 197 h 257"/>
                <a:gd name="T28" fmla="*/ 15 w 151"/>
                <a:gd name="T29" fmla="*/ 174 h 257"/>
                <a:gd name="T30" fmla="*/ 8 w 151"/>
                <a:gd name="T31" fmla="*/ 7 h 257"/>
                <a:gd name="T32" fmla="*/ 15 w 151"/>
                <a:gd name="T33" fmla="*/ 15 h 257"/>
                <a:gd name="T34" fmla="*/ 38 w 151"/>
                <a:gd name="T35" fmla="*/ 7 h 257"/>
                <a:gd name="T36" fmla="*/ 129 w 151"/>
                <a:gd name="T37" fmla="*/ 0 h 257"/>
                <a:gd name="T38" fmla="*/ 151 w 151"/>
                <a:gd name="T39" fmla="*/ 159 h 257"/>
                <a:gd name="T40" fmla="*/ 151 w 151"/>
                <a:gd name="T41" fmla="*/ 18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57">
                  <a:moveTo>
                    <a:pt x="151" y="182"/>
                  </a:moveTo>
                  <a:lnTo>
                    <a:pt x="121" y="189"/>
                  </a:lnTo>
                  <a:lnTo>
                    <a:pt x="121" y="197"/>
                  </a:lnTo>
                  <a:lnTo>
                    <a:pt x="98" y="242"/>
                  </a:lnTo>
                  <a:lnTo>
                    <a:pt x="83" y="227"/>
                  </a:lnTo>
                  <a:lnTo>
                    <a:pt x="68" y="250"/>
                  </a:lnTo>
                  <a:lnTo>
                    <a:pt x="61" y="242"/>
                  </a:lnTo>
                  <a:lnTo>
                    <a:pt x="46" y="257"/>
                  </a:lnTo>
                  <a:lnTo>
                    <a:pt x="23" y="242"/>
                  </a:lnTo>
                  <a:lnTo>
                    <a:pt x="23" y="257"/>
                  </a:lnTo>
                  <a:lnTo>
                    <a:pt x="8" y="250"/>
                  </a:lnTo>
                  <a:lnTo>
                    <a:pt x="0" y="257"/>
                  </a:lnTo>
                  <a:lnTo>
                    <a:pt x="0" y="227"/>
                  </a:lnTo>
                  <a:lnTo>
                    <a:pt x="23" y="197"/>
                  </a:lnTo>
                  <a:lnTo>
                    <a:pt x="15" y="174"/>
                  </a:lnTo>
                  <a:lnTo>
                    <a:pt x="8" y="7"/>
                  </a:lnTo>
                  <a:lnTo>
                    <a:pt x="15" y="15"/>
                  </a:lnTo>
                  <a:lnTo>
                    <a:pt x="38" y="7"/>
                  </a:lnTo>
                  <a:lnTo>
                    <a:pt x="129" y="0"/>
                  </a:lnTo>
                  <a:lnTo>
                    <a:pt x="151" y="159"/>
                  </a:lnTo>
                  <a:lnTo>
                    <a:pt x="151" y="1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5" name="Freeform 50"/>
            <p:cNvSpPr>
              <a:spLocks/>
            </p:cNvSpPr>
            <p:nvPr/>
          </p:nvSpPr>
          <p:spPr bwMode="auto">
            <a:xfrm>
              <a:off x="3300" y="1929"/>
              <a:ext cx="151" cy="257"/>
            </a:xfrm>
            <a:custGeom>
              <a:avLst/>
              <a:gdLst>
                <a:gd name="T0" fmla="*/ 151 w 151"/>
                <a:gd name="T1" fmla="*/ 182 h 257"/>
                <a:gd name="T2" fmla="*/ 121 w 151"/>
                <a:gd name="T3" fmla="*/ 189 h 257"/>
                <a:gd name="T4" fmla="*/ 121 w 151"/>
                <a:gd name="T5" fmla="*/ 197 h 257"/>
                <a:gd name="T6" fmla="*/ 98 w 151"/>
                <a:gd name="T7" fmla="*/ 242 h 257"/>
                <a:gd name="T8" fmla="*/ 83 w 151"/>
                <a:gd name="T9" fmla="*/ 227 h 257"/>
                <a:gd name="T10" fmla="*/ 68 w 151"/>
                <a:gd name="T11" fmla="*/ 250 h 257"/>
                <a:gd name="T12" fmla="*/ 61 w 151"/>
                <a:gd name="T13" fmla="*/ 242 h 257"/>
                <a:gd name="T14" fmla="*/ 46 w 151"/>
                <a:gd name="T15" fmla="*/ 257 h 257"/>
                <a:gd name="T16" fmla="*/ 23 w 151"/>
                <a:gd name="T17" fmla="*/ 242 h 257"/>
                <a:gd name="T18" fmla="*/ 23 w 151"/>
                <a:gd name="T19" fmla="*/ 257 h 257"/>
                <a:gd name="T20" fmla="*/ 8 w 151"/>
                <a:gd name="T21" fmla="*/ 250 h 257"/>
                <a:gd name="T22" fmla="*/ 0 w 151"/>
                <a:gd name="T23" fmla="*/ 257 h 257"/>
                <a:gd name="T24" fmla="*/ 0 w 151"/>
                <a:gd name="T25" fmla="*/ 227 h 257"/>
                <a:gd name="T26" fmla="*/ 23 w 151"/>
                <a:gd name="T27" fmla="*/ 197 h 257"/>
                <a:gd name="T28" fmla="*/ 15 w 151"/>
                <a:gd name="T29" fmla="*/ 174 h 257"/>
                <a:gd name="T30" fmla="*/ 8 w 151"/>
                <a:gd name="T31" fmla="*/ 7 h 257"/>
                <a:gd name="T32" fmla="*/ 15 w 151"/>
                <a:gd name="T33" fmla="*/ 15 h 257"/>
                <a:gd name="T34" fmla="*/ 38 w 151"/>
                <a:gd name="T35" fmla="*/ 7 h 257"/>
                <a:gd name="T36" fmla="*/ 129 w 151"/>
                <a:gd name="T37" fmla="*/ 0 h 257"/>
                <a:gd name="T38" fmla="*/ 151 w 151"/>
                <a:gd name="T39" fmla="*/ 159 h 257"/>
                <a:gd name="T40" fmla="*/ 151 w 151"/>
                <a:gd name="T41" fmla="*/ 182 h 257"/>
                <a:gd name="T42" fmla="*/ 151 w 151"/>
                <a:gd name="T43" fmla="*/ 18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57">
                  <a:moveTo>
                    <a:pt x="151" y="182"/>
                  </a:moveTo>
                  <a:lnTo>
                    <a:pt x="121" y="189"/>
                  </a:lnTo>
                  <a:lnTo>
                    <a:pt x="121" y="197"/>
                  </a:lnTo>
                  <a:lnTo>
                    <a:pt x="98" y="242"/>
                  </a:lnTo>
                  <a:lnTo>
                    <a:pt x="83" y="227"/>
                  </a:lnTo>
                  <a:lnTo>
                    <a:pt x="68" y="250"/>
                  </a:lnTo>
                  <a:lnTo>
                    <a:pt x="61" y="242"/>
                  </a:lnTo>
                  <a:lnTo>
                    <a:pt x="46" y="257"/>
                  </a:lnTo>
                  <a:lnTo>
                    <a:pt x="23" y="242"/>
                  </a:lnTo>
                  <a:lnTo>
                    <a:pt x="23" y="257"/>
                  </a:lnTo>
                  <a:lnTo>
                    <a:pt x="8" y="250"/>
                  </a:lnTo>
                  <a:lnTo>
                    <a:pt x="0" y="257"/>
                  </a:lnTo>
                  <a:lnTo>
                    <a:pt x="0" y="227"/>
                  </a:lnTo>
                  <a:lnTo>
                    <a:pt x="23" y="197"/>
                  </a:lnTo>
                  <a:lnTo>
                    <a:pt x="15" y="174"/>
                  </a:lnTo>
                  <a:lnTo>
                    <a:pt x="8" y="7"/>
                  </a:lnTo>
                  <a:lnTo>
                    <a:pt x="15" y="15"/>
                  </a:lnTo>
                  <a:lnTo>
                    <a:pt x="38" y="7"/>
                  </a:lnTo>
                  <a:lnTo>
                    <a:pt x="129" y="0"/>
                  </a:lnTo>
                  <a:lnTo>
                    <a:pt x="151" y="159"/>
                  </a:lnTo>
                  <a:lnTo>
                    <a:pt x="151" y="182"/>
                  </a:lnTo>
                  <a:lnTo>
                    <a:pt x="151" y="18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6" name="Freeform 51"/>
            <p:cNvSpPr>
              <a:spLocks/>
            </p:cNvSpPr>
            <p:nvPr/>
          </p:nvSpPr>
          <p:spPr bwMode="auto">
            <a:xfrm>
              <a:off x="2876" y="1838"/>
              <a:ext cx="303" cy="197"/>
            </a:xfrm>
            <a:custGeom>
              <a:avLst/>
              <a:gdLst>
                <a:gd name="T0" fmla="*/ 303 w 303"/>
                <a:gd name="T1" fmla="*/ 83 h 197"/>
                <a:gd name="T2" fmla="*/ 280 w 303"/>
                <a:gd name="T3" fmla="*/ 61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5 w 303"/>
                <a:gd name="T33" fmla="*/ 121 h 197"/>
                <a:gd name="T34" fmla="*/ 303 w 303"/>
                <a:gd name="T35" fmla="*/ 106 h 197"/>
                <a:gd name="T36" fmla="*/ 303 w 303"/>
                <a:gd name="T37" fmla="*/ 8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97">
                  <a:moveTo>
                    <a:pt x="303" y="83"/>
                  </a:moveTo>
                  <a:lnTo>
                    <a:pt x="280" y="61"/>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5" y="121"/>
                  </a:lnTo>
                  <a:lnTo>
                    <a:pt x="303" y="106"/>
                  </a:lnTo>
                  <a:lnTo>
                    <a:pt x="303" y="8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7" name="Freeform 52"/>
            <p:cNvSpPr>
              <a:spLocks/>
            </p:cNvSpPr>
            <p:nvPr/>
          </p:nvSpPr>
          <p:spPr bwMode="auto">
            <a:xfrm>
              <a:off x="2876" y="1838"/>
              <a:ext cx="303" cy="197"/>
            </a:xfrm>
            <a:custGeom>
              <a:avLst/>
              <a:gdLst>
                <a:gd name="T0" fmla="*/ 303 w 303"/>
                <a:gd name="T1" fmla="*/ 83 h 197"/>
                <a:gd name="T2" fmla="*/ 280 w 303"/>
                <a:gd name="T3" fmla="*/ 61 h 197"/>
                <a:gd name="T4" fmla="*/ 258 w 303"/>
                <a:gd name="T5" fmla="*/ 45 h 197"/>
                <a:gd name="T6" fmla="*/ 250 w 303"/>
                <a:gd name="T7" fmla="*/ 0 h 197"/>
                <a:gd name="T8" fmla="*/ 8 w 303"/>
                <a:gd name="T9" fmla="*/ 7 h 197"/>
                <a:gd name="T10" fmla="*/ 0 w 303"/>
                <a:gd name="T11" fmla="*/ 7 h 197"/>
                <a:gd name="T12" fmla="*/ 8 w 303"/>
                <a:gd name="T13" fmla="*/ 30 h 197"/>
                <a:gd name="T14" fmla="*/ 0 w 303"/>
                <a:gd name="T15" fmla="*/ 53 h 197"/>
                <a:gd name="T16" fmla="*/ 8 w 303"/>
                <a:gd name="T17" fmla="*/ 68 h 197"/>
                <a:gd name="T18" fmla="*/ 23 w 303"/>
                <a:gd name="T19" fmla="*/ 129 h 197"/>
                <a:gd name="T20" fmla="*/ 38 w 303"/>
                <a:gd name="T21" fmla="*/ 136 h 197"/>
                <a:gd name="T22" fmla="*/ 46 w 303"/>
                <a:gd name="T23" fmla="*/ 189 h 197"/>
                <a:gd name="T24" fmla="*/ 235 w 303"/>
                <a:gd name="T25" fmla="*/ 182 h 197"/>
                <a:gd name="T26" fmla="*/ 250 w 303"/>
                <a:gd name="T27" fmla="*/ 197 h 197"/>
                <a:gd name="T28" fmla="*/ 273 w 303"/>
                <a:gd name="T29" fmla="*/ 159 h 197"/>
                <a:gd name="T30" fmla="*/ 265 w 303"/>
                <a:gd name="T31" fmla="*/ 129 h 197"/>
                <a:gd name="T32" fmla="*/ 295 w 303"/>
                <a:gd name="T33" fmla="*/ 121 h 197"/>
                <a:gd name="T34" fmla="*/ 303 w 303"/>
                <a:gd name="T35" fmla="*/ 106 h 197"/>
                <a:gd name="T36" fmla="*/ 303 w 303"/>
                <a:gd name="T37" fmla="*/ 83 h 197"/>
                <a:gd name="T38" fmla="*/ 303 w 303"/>
                <a:gd name="T39" fmla="*/ 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197">
                  <a:moveTo>
                    <a:pt x="303" y="83"/>
                  </a:moveTo>
                  <a:lnTo>
                    <a:pt x="280" y="61"/>
                  </a:lnTo>
                  <a:lnTo>
                    <a:pt x="258" y="45"/>
                  </a:lnTo>
                  <a:lnTo>
                    <a:pt x="250" y="0"/>
                  </a:lnTo>
                  <a:lnTo>
                    <a:pt x="8" y="7"/>
                  </a:lnTo>
                  <a:lnTo>
                    <a:pt x="0" y="7"/>
                  </a:lnTo>
                  <a:lnTo>
                    <a:pt x="8" y="30"/>
                  </a:lnTo>
                  <a:lnTo>
                    <a:pt x="0" y="53"/>
                  </a:lnTo>
                  <a:lnTo>
                    <a:pt x="8" y="68"/>
                  </a:lnTo>
                  <a:lnTo>
                    <a:pt x="23" y="129"/>
                  </a:lnTo>
                  <a:lnTo>
                    <a:pt x="38" y="136"/>
                  </a:lnTo>
                  <a:lnTo>
                    <a:pt x="46" y="189"/>
                  </a:lnTo>
                  <a:lnTo>
                    <a:pt x="235" y="182"/>
                  </a:lnTo>
                  <a:lnTo>
                    <a:pt x="250" y="197"/>
                  </a:lnTo>
                  <a:lnTo>
                    <a:pt x="273" y="159"/>
                  </a:lnTo>
                  <a:lnTo>
                    <a:pt x="265" y="129"/>
                  </a:lnTo>
                  <a:lnTo>
                    <a:pt x="295" y="121"/>
                  </a:lnTo>
                  <a:lnTo>
                    <a:pt x="303" y="106"/>
                  </a:lnTo>
                  <a:lnTo>
                    <a:pt x="303" y="83"/>
                  </a:lnTo>
                  <a:lnTo>
                    <a:pt x="303"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4" name="Freeform 53"/>
            <p:cNvSpPr>
              <a:spLocks/>
            </p:cNvSpPr>
            <p:nvPr/>
          </p:nvSpPr>
          <p:spPr bwMode="auto">
            <a:xfrm>
              <a:off x="2604" y="2058"/>
              <a:ext cx="371" cy="197"/>
            </a:xfrm>
            <a:custGeom>
              <a:avLst/>
              <a:gdLst>
                <a:gd name="T0" fmla="*/ 371 w 371"/>
                <a:gd name="T1" fmla="*/ 197 h 197"/>
                <a:gd name="T2" fmla="*/ 0 w 371"/>
                <a:gd name="T3" fmla="*/ 189 h 197"/>
                <a:gd name="T4" fmla="*/ 15 w 371"/>
                <a:gd name="T5" fmla="*/ 0 h 197"/>
                <a:gd name="T6" fmla="*/ 333 w 371"/>
                <a:gd name="T7" fmla="*/ 7 h 197"/>
                <a:gd name="T8" fmla="*/ 356 w 371"/>
                <a:gd name="T9" fmla="*/ 15 h 197"/>
                <a:gd name="T10" fmla="*/ 356 w 371"/>
                <a:gd name="T11" fmla="*/ 22 h 197"/>
                <a:gd name="T12" fmla="*/ 348 w 371"/>
                <a:gd name="T13" fmla="*/ 38 h 197"/>
                <a:gd name="T14" fmla="*/ 371 w 371"/>
                <a:gd name="T15" fmla="*/ 60 h 197"/>
                <a:gd name="T16" fmla="*/ 371 w 371"/>
                <a:gd name="T1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197">
                  <a:moveTo>
                    <a:pt x="371" y="197"/>
                  </a:moveTo>
                  <a:lnTo>
                    <a:pt x="0" y="189"/>
                  </a:lnTo>
                  <a:lnTo>
                    <a:pt x="15" y="0"/>
                  </a:lnTo>
                  <a:lnTo>
                    <a:pt x="333" y="7"/>
                  </a:lnTo>
                  <a:lnTo>
                    <a:pt x="356" y="15"/>
                  </a:lnTo>
                  <a:lnTo>
                    <a:pt x="356" y="22"/>
                  </a:lnTo>
                  <a:lnTo>
                    <a:pt x="348" y="38"/>
                  </a:lnTo>
                  <a:lnTo>
                    <a:pt x="371" y="60"/>
                  </a:lnTo>
                  <a:lnTo>
                    <a:pt x="371"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5" name="Freeform 54"/>
            <p:cNvSpPr>
              <a:spLocks/>
            </p:cNvSpPr>
            <p:nvPr/>
          </p:nvSpPr>
          <p:spPr bwMode="auto">
            <a:xfrm>
              <a:off x="2604" y="2058"/>
              <a:ext cx="371" cy="204"/>
            </a:xfrm>
            <a:custGeom>
              <a:avLst/>
              <a:gdLst>
                <a:gd name="T0" fmla="*/ 371 w 371"/>
                <a:gd name="T1" fmla="*/ 197 h 204"/>
                <a:gd name="T2" fmla="*/ 0 w 371"/>
                <a:gd name="T3" fmla="*/ 189 h 204"/>
                <a:gd name="T4" fmla="*/ 15 w 371"/>
                <a:gd name="T5" fmla="*/ 0 h 204"/>
                <a:gd name="T6" fmla="*/ 333 w 371"/>
                <a:gd name="T7" fmla="*/ 7 h 204"/>
                <a:gd name="T8" fmla="*/ 356 w 371"/>
                <a:gd name="T9" fmla="*/ 15 h 204"/>
                <a:gd name="T10" fmla="*/ 356 w 371"/>
                <a:gd name="T11" fmla="*/ 22 h 204"/>
                <a:gd name="T12" fmla="*/ 348 w 371"/>
                <a:gd name="T13" fmla="*/ 38 h 204"/>
                <a:gd name="T14" fmla="*/ 371 w 371"/>
                <a:gd name="T15" fmla="*/ 60 h 204"/>
                <a:gd name="T16" fmla="*/ 371 w 371"/>
                <a:gd name="T17" fmla="*/ 197 h 204"/>
                <a:gd name="T18" fmla="*/ 371 w 371"/>
                <a:gd name="T1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04">
                  <a:moveTo>
                    <a:pt x="371" y="197"/>
                  </a:moveTo>
                  <a:lnTo>
                    <a:pt x="0" y="189"/>
                  </a:lnTo>
                  <a:lnTo>
                    <a:pt x="15" y="0"/>
                  </a:lnTo>
                  <a:lnTo>
                    <a:pt x="333" y="7"/>
                  </a:lnTo>
                  <a:lnTo>
                    <a:pt x="356" y="15"/>
                  </a:lnTo>
                  <a:lnTo>
                    <a:pt x="356" y="22"/>
                  </a:lnTo>
                  <a:lnTo>
                    <a:pt x="348" y="38"/>
                  </a:lnTo>
                  <a:lnTo>
                    <a:pt x="371" y="60"/>
                  </a:lnTo>
                  <a:lnTo>
                    <a:pt x="371" y="197"/>
                  </a:lnTo>
                  <a:lnTo>
                    <a:pt x="371" y="2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6" name="Freeform 55"/>
            <p:cNvSpPr>
              <a:spLocks/>
            </p:cNvSpPr>
            <p:nvPr/>
          </p:nvSpPr>
          <p:spPr bwMode="auto">
            <a:xfrm>
              <a:off x="3240" y="2088"/>
              <a:ext cx="363" cy="189"/>
            </a:xfrm>
            <a:custGeom>
              <a:avLst/>
              <a:gdLst>
                <a:gd name="T0" fmla="*/ 333 w 363"/>
                <a:gd name="T1" fmla="*/ 61 h 189"/>
                <a:gd name="T2" fmla="*/ 325 w 363"/>
                <a:gd name="T3" fmla="*/ 30 h 189"/>
                <a:gd name="T4" fmla="*/ 310 w 363"/>
                <a:gd name="T5" fmla="*/ 15 h 189"/>
                <a:gd name="T6" fmla="*/ 287 w 363"/>
                <a:gd name="T7" fmla="*/ 23 h 189"/>
                <a:gd name="T8" fmla="*/ 272 w 363"/>
                <a:gd name="T9" fmla="*/ 23 h 189"/>
                <a:gd name="T10" fmla="*/ 242 w 363"/>
                <a:gd name="T11" fmla="*/ 15 h 189"/>
                <a:gd name="T12" fmla="*/ 227 w 363"/>
                <a:gd name="T13" fmla="*/ 0 h 189"/>
                <a:gd name="T14" fmla="*/ 211 w 363"/>
                <a:gd name="T15" fmla="*/ 0 h 189"/>
                <a:gd name="T16" fmla="*/ 211 w 363"/>
                <a:gd name="T17" fmla="*/ 23 h 189"/>
                <a:gd name="T18" fmla="*/ 181 w 363"/>
                <a:gd name="T19" fmla="*/ 30 h 189"/>
                <a:gd name="T20" fmla="*/ 181 w 363"/>
                <a:gd name="T21" fmla="*/ 38 h 189"/>
                <a:gd name="T22" fmla="*/ 158 w 363"/>
                <a:gd name="T23" fmla="*/ 83 h 189"/>
                <a:gd name="T24" fmla="*/ 143 w 363"/>
                <a:gd name="T25" fmla="*/ 68 h 189"/>
                <a:gd name="T26" fmla="*/ 128 w 363"/>
                <a:gd name="T27" fmla="*/ 91 h 189"/>
                <a:gd name="T28" fmla="*/ 121 w 363"/>
                <a:gd name="T29" fmla="*/ 83 h 189"/>
                <a:gd name="T30" fmla="*/ 106 w 363"/>
                <a:gd name="T31" fmla="*/ 98 h 189"/>
                <a:gd name="T32" fmla="*/ 83 w 363"/>
                <a:gd name="T33" fmla="*/ 83 h 189"/>
                <a:gd name="T34" fmla="*/ 83 w 363"/>
                <a:gd name="T35" fmla="*/ 98 h 189"/>
                <a:gd name="T36" fmla="*/ 68 w 363"/>
                <a:gd name="T37" fmla="*/ 91 h 189"/>
                <a:gd name="T38" fmla="*/ 60 w 363"/>
                <a:gd name="T39" fmla="*/ 98 h 189"/>
                <a:gd name="T40" fmla="*/ 60 w 363"/>
                <a:gd name="T41" fmla="*/ 121 h 189"/>
                <a:gd name="T42" fmla="*/ 45 w 363"/>
                <a:gd name="T43" fmla="*/ 129 h 189"/>
                <a:gd name="T44" fmla="*/ 45 w 363"/>
                <a:gd name="T45" fmla="*/ 144 h 189"/>
                <a:gd name="T46" fmla="*/ 15 w 363"/>
                <a:gd name="T47" fmla="*/ 136 h 189"/>
                <a:gd name="T48" fmla="*/ 7 w 363"/>
                <a:gd name="T49" fmla="*/ 159 h 189"/>
                <a:gd name="T50" fmla="*/ 7 w 363"/>
                <a:gd name="T51" fmla="*/ 174 h 189"/>
                <a:gd name="T52" fmla="*/ 0 w 363"/>
                <a:gd name="T53" fmla="*/ 189 h 189"/>
                <a:gd name="T54" fmla="*/ 68 w 363"/>
                <a:gd name="T55" fmla="*/ 182 h 189"/>
                <a:gd name="T56" fmla="*/ 68 w 363"/>
                <a:gd name="T57" fmla="*/ 174 h 189"/>
                <a:gd name="T58" fmla="*/ 287 w 363"/>
                <a:gd name="T59" fmla="*/ 152 h 189"/>
                <a:gd name="T60" fmla="*/ 310 w 363"/>
                <a:gd name="T61" fmla="*/ 136 h 189"/>
                <a:gd name="T62" fmla="*/ 363 w 363"/>
                <a:gd name="T63" fmla="*/ 83 h 189"/>
                <a:gd name="T64" fmla="*/ 333 w 363"/>
                <a:gd name="T65" fmla="*/ 6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89">
                  <a:moveTo>
                    <a:pt x="333" y="61"/>
                  </a:moveTo>
                  <a:lnTo>
                    <a:pt x="325" y="30"/>
                  </a:lnTo>
                  <a:lnTo>
                    <a:pt x="310" y="15"/>
                  </a:lnTo>
                  <a:lnTo>
                    <a:pt x="287" y="23"/>
                  </a:lnTo>
                  <a:lnTo>
                    <a:pt x="272" y="23"/>
                  </a:lnTo>
                  <a:lnTo>
                    <a:pt x="242" y="15"/>
                  </a:lnTo>
                  <a:lnTo>
                    <a:pt x="227" y="0"/>
                  </a:lnTo>
                  <a:lnTo>
                    <a:pt x="211" y="0"/>
                  </a:lnTo>
                  <a:lnTo>
                    <a:pt x="211" y="23"/>
                  </a:lnTo>
                  <a:lnTo>
                    <a:pt x="181" y="30"/>
                  </a:lnTo>
                  <a:lnTo>
                    <a:pt x="181" y="38"/>
                  </a:lnTo>
                  <a:lnTo>
                    <a:pt x="158" y="83"/>
                  </a:lnTo>
                  <a:lnTo>
                    <a:pt x="143" y="68"/>
                  </a:lnTo>
                  <a:lnTo>
                    <a:pt x="128" y="91"/>
                  </a:lnTo>
                  <a:lnTo>
                    <a:pt x="121" y="83"/>
                  </a:lnTo>
                  <a:lnTo>
                    <a:pt x="106" y="98"/>
                  </a:lnTo>
                  <a:lnTo>
                    <a:pt x="83" y="83"/>
                  </a:lnTo>
                  <a:lnTo>
                    <a:pt x="83" y="98"/>
                  </a:lnTo>
                  <a:lnTo>
                    <a:pt x="68" y="91"/>
                  </a:lnTo>
                  <a:lnTo>
                    <a:pt x="60" y="98"/>
                  </a:lnTo>
                  <a:lnTo>
                    <a:pt x="60" y="121"/>
                  </a:lnTo>
                  <a:lnTo>
                    <a:pt x="45" y="129"/>
                  </a:lnTo>
                  <a:lnTo>
                    <a:pt x="45" y="144"/>
                  </a:lnTo>
                  <a:lnTo>
                    <a:pt x="15" y="136"/>
                  </a:lnTo>
                  <a:lnTo>
                    <a:pt x="7" y="159"/>
                  </a:lnTo>
                  <a:lnTo>
                    <a:pt x="7" y="174"/>
                  </a:lnTo>
                  <a:lnTo>
                    <a:pt x="0" y="189"/>
                  </a:lnTo>
                  <a:lnTo>
                    <a:pt x="68" y="182"/>
                  </a:lnTo>
                  <a:lnTo>
                    <a:pt x="68" y="174"/>
                  </a:lnTo>
                  <a:lnTo>
                    <a:pt x="287" y="152"/>
                  </a:lnTo>
                  <a:lnTo>
                    <a:pt x="310" y="136"/>
                  </a:lnTo>
                  <a:lnTo>
                    <a:pt x="363" y="83"/>
                  </a:lnTo>
                  <a:lnTo>
                    <a:pt x="333"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7" name="Freeform 56"/>
            <p:cNvSpPr>
              <a:spLocks/>
            </p:cNvSpPr>
            <p:nvPr/>
          </p:nvSpPr>
          <p:spPr bwMode="auto">
            <a:xfrm>
              <a:off x="3240" y="2088"/>
              <a:ext cx="363" cy="189"/>
            </a:xfrm>
            <a:custGeom>
              <a:avLst/>
              <a:gdLst>
                <a:gd name="T0" fmla="*/ 333 w 363"/>
                <a:gd name="T1" fmla="*/ 61 h 189"/>
                <a:gd name="T2" fmla="*/ 325 w 363"/>
                <a:gd name="T3" fmla="*/ 30 h 189"/>
                <a:gd name="T4" fmla="*/ 310 w 363"/>
                <a:gd name="T5" fmla="*/ 15 h 189"/>
                <a:gd name="T6" fmla="*/ 287 w 363"/>
                <a:gd name="T7" fmla="*/ 23 h 189"/>
                <a:gd name="T8" fmla="*/ 272 w 363"/>
                <a:gd name="T9" fmla="*/ 23 h 189"/>
                <a:gd name="T10" fmla="*/ 242 w 363"/>
                <a:gd name="T11" fmla="*/ 15 h 189"/>
                <a:gd name="T12" fmla="*/ 227 w 363"/>
                <a:gd name="T13" fmla="*/ 0 h 189"/>
                <a:gd name="T14" fmla="*/ 211 w 363"/>
                <a:gd name="T15" fmla="*/ 0 h 189"/>
                <a:gd name="T16" fmla="*/ 211 w 363"/>
                <a:gd name="T17" fmla="*/ 23 h 189"/>
                <a:gd name="T18" fmla="*/ 181 w 363"/>
                <a:gd name="T19" fmla="*/ 30 h 189"/>
                <a:gd name="T20" fmla="*/ 181 w 363"/>
                <a:gd name="T21" fmla="*/ 38 h 189"/>
                <a:gd name="T22" fmla="*/ 158 w 363"/>
                <a:gd name="T23" fmla="*/ 83 h 189"/>
                <a:gd name="T24" fmla="*/ 143 w 363"/>
                <a:gd name="T25" fmla="*/ 68 h 189"/>
                <a:gd name="T26" fmla="*/ 128 w 363"/>
                <a:gd name="T27" fmla="*/ 91 h 189"/>
                <a:gd name="T28" fmla="*/ 121 w 363"/>
                <a:gd name="T29" fmla="*/ 83 h 189"/>
                <a:gd name="T30" fmla="*/ 106 w 363"/>
                <a:gd name="T31" fmla="*/ 98 h 189"/>
                <a:gd name="T32" fmla="*/ 83 w 363"/>
                <a:gd name="T33" fmla="*/ 83 h 189"/>
                <a:gd name="T34" fmla="*/ 83 w 363"/>
                <a:gd name="T35" fmla="*/ 98 h 189"/>
                <a:gd name="T36" fmla="*/ 68 w 363"/>
                <a:gd name="T37" fmla="*/ 91 h 189"/>
                <a:gd name="T38" fmla="*/ 60 w 363"/>
                <a:gd name="T39" fmla="*/ 98 h 189"/>
                <a:gd name="T40" fmla="*/ 60 w 363"/>
                <a:gd name="T41" fmla="*/ 121 h 189"/>
                <a:gd name="T42" fmla="*/ 45 w 363"/>
                <a:gd name="T43" fmla="*/ 129 h 189"/>
                <a:gd name="T44" fmla="*/ 45 w 363"/>
                <a:gd name="T45" fmla="*/ 144 h 189"/>
                <a:gd name="T46" fmla="*/ 15 w 363"/>
                <a:gd name="T47" fmla="*/ 136 h 189"/>
                <a:gd name="T48" fmla="*/ 7 w 363"/>
                <a:gd name="T49" fmla="*/ 159 h 189"/>
                <a:gd name="T50" fmla="*/ 7 w 363"/>
                <a:gd name="T51" fmla="*/ 174 h 189"/>
                <a:gd name="T52" fmla="*/ 0 w 363"/>
                <a:gd name="T53" fmla="*/ 189 h 189"/>
                <a:gd name="T54" fmla="*/ 68 w 363"/>
                <a:gd name="T55" fmla="*/ 182 h 189"/>
                <a:gd name="T56" fmla="*/ 68 w 363"/>
                <a:gd name="T57" fmla="*/ 174 h 189"/>
                <a:gd name="T58" fmla="*/ 287 w 363"/>
                <a:gd name="T59" fmla="*/ 152 h 189"/>
                <a:gd name="T60" fmla="*/ 310 w 363"/>
                <a:gd name="T61" fmla="*/ 136 h 189"/>
                <a:gd name="T62" fmla="*/ 363 w 363"/>
                <a:gd name="T63" fmla="*/ 83 h 189"/>
                <a:gd name="T64" fmla="*/ 333 w 363"/>
                <a:gd name="T65" fmla="*/ 61 h 189"/>
                <a:gd name="T66" fmla="*/ 333 w 363"/>
                <a:gd name="T67"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89">
                  <a:moveTo>
                    <a:pt x="333" y="61"/>
                  </a:moveTo>
                  <a:lnTo>
                    <a:pt x="325" y="30"/>
                  </a:lnTo>
                  <a:lnTo>
                    <a:pt x="310" y="15"/>
                  </a:lnTo>
                  <a:lnTo>
                    <a:pt x="287" y="23"/>
                  </a:lnTo>
                  <a:lnTo>
                    <a:pt x="272" y="23"/>
                  </a:lnTo>
                  <a:lnTo>
                    <a:pt x="242" y="15"/>
                  </a:lnTo>
                  <a:lnTo>
                    <a:pt x="227" y="0"/>
                  </a:lnTo>
                  <a:lnTo>
                    <a:pt x="211" y="0"/>
                  </a:lnTo>
                  <a:lnTo>
                    <a:pt x="211" y="23"/>
                  </a:lnTo>
                  <a:lnTo>
                    <a:pt x="181" y="30"/>
                  </a:lnTo>
                  <a:lnTo>
                    <a:pt x="181" y="38"/>
                  </a:lnTo>
                  <a:lnTo>
                    <a:pt x="158" y="83"/>
                  </a:lnTo>
                  <a:lnTo>
                    <a:pt x="143" y="68"/>
                  </a:lnTo>
                  <a:lnTo>
                    <a:pt x="128" y="91"/>
                  </a:lnTo>
                  <a:lnTo>
                    <a:pt x="121" y="83"/>
                  </a:lnTo>
                  <a:lnTo>
                    <a:pt x="106" y="98"/>
                  </a:lnTo>
                  <a:lnTo>
                    <a:pt x="83" y="83"/>
                  </a:lnTo>
                  <a:lnTo>
                    <a:pt x="83" y="98"/>
                  </a:lnTo>
                  <a:lnTo>
                    <a:pt x="68" y="91"/>
                  </a:lnTo>
                  <a:lnTo>
                    <a:pt x="60" y="98"/>
                  </a:lnTo>
                  <a:lnTo>
                    <a:pt x="60" y="121"/>
                  </a:lnTo>
                  <a:lnTo>
                    <a:pt x="45" y="129"/>
                  </a:lnTo>
                  <a:lnTo>
                    <a:pt x="45" y="144"/>
                  </a:lnTo>
                  <a:lnTo>
                    <a:pt x="15" y="136"/>
                  </a:lnTo>
                  <a:lnTo>
                    <a:pt x="7" y="159"/>
                  </a:lnTo>
                  <a:lnTo>
                    <a:pt x="7" y="174"/>
                  </a:lnTo>
                  <a:lnTo>
                    <a:pt x="0" y="189"/>
                  </a:lnTo>
                  <a:lnTo>
                    <a:pt x="68" y="182"/>
                  </a:lnTo>
                  <a:lnTo>
                    <a:pt x="68" y="174"/>
                  </a:lnTo>
                  <a:lnTo>
                    <a:pt x="287" y="152"/>
                  </a:lnTo>
                  <a:lnTo>
                    <a:pt x="310" y="136"/>
                  </a:lnTo>
                  <a:lnTo>
                    <a:pt x="363" y="83"/>
                  </a:lnTo>
                  <a:lnTo>
                    <a:pt x="333" y="61"/>
                  </a:lnTo>
                  <a:lnTo>
                    <a:pt x="333"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8" name="Freeform 57"/>
            <p:cNvSpPr>
              <a:spLocks/>
            </p:cNvSpPr>
            <p:nvPr/>
          </p:nvSpPr>
          <p:spPr bwMode="auto">
            <a:xfrm>
              <a:off x="3012" y="2505"/>
              <a:ext cx="281" cy="242"/>
            </a:xfrm>
            <a:custGeom>
              <a:avLst/>
              <a:gdLst>
                <a:gd name="T0" fmla="*/ 250 w 281"/>
                <a:gd name="T1" fmla="*/ 220 h 242"/>
                <a:gd name="T2" fmla="*/ 250 w 281"/>
                <a:gd name="T3" fmla="*/ 204 h 242"/>
                <a:gd name="T4" fmla="*/ 265 w 281"/>
                <a:gd name="T5" fmla="*/ 167 h 242"/>
                <a:gd name="T6" fmla="*/ 228 w 281"/>
                <a:gd name="T7" fmla="*/ 182 h 242"/>
                <a:gd name="T8" fmla="*/ 235 w 281"/>
                <a:gd name="T9" fmla="*/ 174 h 242"/>
                <a:gd name="T10" fmla="*/ 197 w 281"/>
                <a:gd name="T11" fmla="*/ 174 h 242"/>
                <a:gd name="T12" fmla="*/ 243 w 281"/>
                <a:gd name="T13" fmla="*/ 167 h 242"/>
                <a:gd name="T14" fmla="*/ 235 w 281"/>
                <a:gd name="T15" fmla="*/ 121 h 242"/>
                <a:gd name="T16" fmla="*/ 129 w 281"/>
                <a:gd name="T17" fmla="*/ 106 h 242"/>
                <a:gd name="T18" fmla="*/ 137 w 281"/>
                <a:gd name="T19" fmla="*/ 83 h 242"/>
                <a:gd name="T20" fmla="*/ 144 w 281"/>
                <a:gd name="T21" fmla="*/ 68 h 242"/>
                <a:gd name="T22" fmla="*/ 152 w 281"/>
                <a:gd name="T23" fmla="*/ 45 h 242"/>
                <a:gd name="T24" fmla="*/ 152 w 281"/>
                <a:gd name="T25" fmla="*/ 30 h 242"/>
                <a:gd name="T26" fmla="*/ 159 w 281"/>
                <a:gd name="T27" fmla="*/ 23 h 242"/>
                <a:gd name="T28" fmla="*/ 152 w 281"/>
                <a:gd name="T29" fmla="*/ 0 h 242"/>
                <a:gd name="T30" fmla="*/ 0 w 281"/>
                <a:gd name="T31" fmla="*/ 68 h 242"/>
                <a:gd name="T32" fmla="*/ 16 w 281"/>
                <a:gd name="T33" fmla="*/ 189 h 242"/>
                <a:gd name="T34" fmla="*/ 46 w 281"/>
                <a:gd name="T35" fmla="*/ 204 h 242"/>
                <a:gd name="T36" fmla="*/ 129 w 281"/>
                <a:gd name="T37" fmla="*/ 212 h 242"/>
                <a:gd name="T38" fmla="*/ 122 w 281"/>
                <a:gd name="T39" fmla="*/ 197 h 242"/>
                <a:gd name="T40" fmla="*/ 137 w 281"/>
                <a:gd name="T41" fmla="*/ 204 h 242"/>
                <a:gd name="T42" fmla="*/ 159 w 281"/>
                <a:gd name="T43" fmla="*/ 220 h 242"/>
                <a:gd name="T44" fmla="*/ 159 w 281"/>
                <a:gd name="T45" fmla="*/ 227 h 242"/>
                <a:gd name="T46" fmla="*/ 152 w 281"/>
                <a:gd name="T47" fmla="*/ 235 h 242"/>
                <a:gd name="T48" fmla="*/ 197 w 281"/>
                <a:gd name="T49" fmla="*/ 227 h 242"/>
                <a:gd name="T50" fmla="*/ 220 w 281"/>
                <a:gd name="T51" fmla="*/ 235 h 242"/>
                <a:gd name="T52" fmla="*/ 212 w 281"/>
                <a:gd name="T53" fmla="*/ 212 h 242"/>
                <a:gd name="T54" fmla="*/ 212 w 281"/>
                <a:gd name="T55" fmla="*/ 189 h 242"/>
                <a:gd name="T56" fmla="*/ 228 w 281"/>
                <a:gd name="T57" fmla="*/ 212 h 242"/>
                <a:gd name="T58" fmla="*/ 235 w 281"/>
                <a:gd name="T59" fmla="*/ 227 h 242"/>
                <a:gd name="T60" fmla="*/ 258 w 281"/>
                <a:gd name="T61" fmla="*/ 235 h 242"/>
                <a:gd name="T62" fmla="*/ 273 w 281"/>
                <a:gd name="T63"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242">
                  <a:moveTo>
                    <a:pt x="281" y="227"/>
                  </a:moveTo>
                  <a:lnTo>
                    <a:pt x="250" y="220"/>
                  </a:lnTo>
                  <a:lnTo>
                    <a:pt x="235" y="204"/>
                  </a:lnTo>
                  <a:lnTo>
                    <a:pt x="250" y="204"/>
                  </a:lnTo>
                  <a:lnTo>
                    <a:pt x="265" y="197"/>
                  </a:lnTo>
                  <a:lnTo>
                    <a:pt x="265" y="167"/>
                  </a:lnTo>
                  <a:lnTo>
                    <a:pt x="243" y="189"/>
                  </a:lnTo>
                  <a:lnTo>
                    <a:pt x="228" y="182"/>
                  </a:lnTo>
                  <a:lnTo>
                    <a:pt x="243" y="174"/>
                  </a:lnTo>
                  <a:lnTo>
                    <a:pt x="235" y="174"/>
                  </a:lnTo>
                  <a:lnTo>
                    <a:pt x="212" y="182"/>
                  </a:lnTo>
                  <a:lnTo>
                    <a:pt x="197" y="174"/>
                  </a:lnTo>
                  <a:lnTo>
                    <a:pt x="212" y="159"/>
                  </a:lnTo>
                  <a:lnTo>
                    <a:pt x="243" y="167"/>
                  </a:lnTo>
                  <a:lnTo>
                    <a:pt x="228" y="144"/>
                  </a:lnTo>
                  <a:lnTo>
                    <a:pt x="235" y="121"/>
                  </a:lnTo>
                  <a:lnTo>
                    <a:pt x="129" y="121"/>
                  </a:lnTo>
                  <a:lnTo>
                    <a:pt x="129" y="106"/>
                  </a:lnTo>
                  <a:lnTo>
                    <a:pt x="144" y="91"/>
                  </a:lnTo>
                  <a:lnTo>
                    <a:pt x="137" y="83"/>
                  </a:lnTo>
                  <a:lnTo>
                    <a:pt x="144" y="76"/>
                  </a:lnTo>
                  <a:lnTo>
                    <a:pt x="144" y="68"/>
                  </a:lnTo>
                  <a:lnTo>
                    <a:pt x="159" y="53"/>
                  </a:lnTo>
                  <a:lnTo>
                    <a:pt x="152" y="45"/>
                  </a:lnTo>
                  <a:lnTo>
                    <a:pt x="167" y="38"/>
                  </a:lnTo>
                  <a:lnTo>
                    <a:pt x="152" y="30"/>
                  </a:lnTo>
                  <a:lnTo>
                    <a:pt x="159" y="30"/>
                  </a:lnTo>
                  <a:lnTo>
                    <a:pt x="159" y="23"/>
                  </a:lnTo>
                  <a:lnTo>
                    <a:pt x="152" y="23"/>
                  </a:lnTo>
                  <a:lnTo>
                    <a:pt x="152" y="0"/>
                  </a:lnTo>
                  <a:lnTo>
                    <a:pt x="0" y="0"/>
                  </a:lnTo>
                  <a:lnTo>
                    <a:pt x="0" y="68"/>
                  </a:lnTo>
                  <a:lnTo>
                    <a:pt x="31" y="129"/>
                  </a:lnTo>
                  <a:lnTo>
                    <a:pt x="16" y="189"/>
                  </a:lnTo>
                  <a:lnTo>
                    <a:pt x="16" y="212"/>
                  </a:lnTo>
                  <a:lnTo>
                    <a:pt x="46" y="204"/>
                  </a:lnTo>
                  <a:lnTo>
                    <a:pt x="122" y="220"/>
                  </a:lnTo>
                  <a:lnTo>
                    <a:pt x="129" y="212"/>
                  </a:lnTo>
                  <a:lnTo>
                    <a:pt x="99" y="204"/>
                  </a:lnTo>
                  <a:lnTo>
                    <a:pt x="122" y="197"/>
                  </a:lnTo>
                  <a:lnTo>
                    <a:pt x="122" y="204"/>
                  </a:lnTo>
                  <a:lnTo>
                    <a:pt x="137" y="204"/>
                  </a:lnTo>
                  <a:lnTo>
                    <a:pt x="137" y="220"/>
                  </a:lnTo>
                  <a:lnTo>
                    <a:pt x="159" y="220"/>
                  </a:lnTo>
                  <a:lnTo>
                    <a:pt x="167" y="235"/>
                  </a:lnTo>
                  <a:lnTo>
                    <a:pt x="159" y="227"/>
                  </a:lnTo>
                  <a:lnTo>
                    <a:pt x="152" y="227"/>
                  </a:lnTo>
                  <a:lnTo>
                    <a:pt x="152" y="235"/>
                  </a:lnTo>
                  <a:lnTo>
                    <a:pt x="182" y="242"/>
                  </a:lnTo>
                  <a:lnTo>
                    <a:pt x="197" y="227"/>
                  </a:lnTo>
                  <a:lnTo>
                    <a:pt x="212" y="242"/>
                  </a:lnTo>
                  <a:lnTo>
                    <a:pt x="220" y="235"/>
                  </a:lnTo>
                  <a:lnTo>
                    <a:pt x="220" y="220"/>
                  </a:lnTo>
                  <a:lnTo>
                    <a:pt x="212" y="212"/>
                  </a:lnTo>
                  <a:lnTo>
                    <a:pt x="205" y="204"/>
                  </a:lnTo>
                  <a:lnTo>
                    <a:pt x="212" y="189"/>
                  </a:lnTo>
                  <a:lnTo>
                    <a:pt x="220" y="212"/>
                  </a:lnTo>
                  <a:lnTo>
                    <a:pt x="228" y="212"/>
                  </a:lnTo>
                  <a:lnTo>
                    <a:pt x="228" y="204"/>
                  </a:lnTo>
                  <a:lnTo>
                    <a:pt x="235" y="227"/>
                  </a:lnTo>
                  <a:lnTo>
                    <a:pt x="243" y="227"/>
                  </a:lnTo>
                  <a:lnTo>
                    <a:pt x="258" y="235"/>
                  </a:lnTo>
                  <a:lnTo>
                    <a:pt x="265" y="235"/>
                  </a:lnTo>
                  <a:lnTo>
                    <a:pt x="273" y="242"/>
                  </a:lnTo>
                  <a:lnTo>
                    <a:pt x="281"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9" name="Freeform 58"/>
            <p:cNvSpPr>
              <a:spLocks/>
            </p:cNvSpPr>
            <p:nvPr/>
          </p:nvSpPr>
          <p:spPr bwMode="auto">
            <a:xfrm>
              <a:off x="3012" y="2505"/>
              <a:ext cx="281" cy="242"/>
            </a:xfrm>
            <a:custGeom>
              <a:avLst/>
              <a:gdLst>
                <a:gd name="T0" fmla="*/ 250 w 281"/>
                <a:gd name="T1" fmla="*/ 220 h 242"/>
                <a:gd name="T2" fmla="*/ 250 w 281"/>
                <a:gd name="T3" fmla="*/ 204 h 242"/>
                <a:gd name="T4" fmla="*/ 265 w 281"/>
                <a:gd name="T5" fmla="*/ 167 h 242"/>
                <a:gd name="T6" fmla="*/ 228 w 281"/>
                <a:gd name="T7" fmla="*/ 182 h 242"/>
                <a:gd name="T8" fmla="*/ 235 w 281"/>
                <a:gd name="T9" fmla="*/ 174 h 242"/>
                <a:gd name="T10" fmla="*/ 197 w 281"/>
                <a:gd name="T11" fmla="*/ 174 h 242"/>
                <a:gd name="T12" fmla="*/ 243 w 281"/>
                <a:gd name="T13" fmla="*/ 167 h 242"/>
                <a:gd name="T14" fmla="*/ 235 w 281"/>
                <a:gd name="T15" fmla="*/ 121 h 242"/>
                <a:gd name="T16" fmla="*/ 129 w 281"/>
                <a:gd name="T17" fmla="*/ 106 h 242"/>
                <a:gd name="T18" fmla="*/ 137 w 281"/>
                <a:gd name="T19" fmla="*/ 83 h 242"/>
                <a:gd name="T20" fmla="*/ 144 w 281"/>
                <a:gd name="T21" fmla="*/ 68 h 242"/>
                <a:gd name="T22" fmla="*/ 152 w 281"/>
                <a:gd name="T23" fmla="*/ 45 h 242"/>
                <a:gd name="T24" fmla="*/ 152 w 281"/>
                <a:gd name="T25" fmla="*/ 30 h 242"/>
                <a:gd name="T26" fmla="*/ 159 w 281"/>
                <a:gd name="T27" fmla="*/ 23 h 242"/>
                <a:gd name="T28" fmla="*/ 152 w 281"/>
                <a:gd name="T29" fmla="*/ 0 h 242"/>
                <a:gd name="T30" fmla="*/ 0 w 281"/>
                <a:gd name="T31" fmla="*/ 68 h 242"/>
                <a:gd name="T32" fmla="*/ 16 w 281"/>
                <a:gd name="T33" fmla="*/ 189 h 242"/>
                <a:gd name="T34" fmla="*/ 46 w 281"/>
                <a:gd name="T35" fmla="*/ 204 h 242"/>
                <a:gd name="T36" fmla="*/ 129 w 281"/>
                <a:gd name="T37" fmla="*/ 212 h 242"/>
                <a:gd name="T38" fmla="*/ 122 w 281"/>
                <a:gd name="T39" fmla="*/ 197 h 242"/>
                <a:gd name="T40" fmla="*/ 137 w 281"/>
                <a:gd name="T41" fmla="*/ 204 h 242"/>
                <a:gd name="T42" fmla="*/ 159 w 281"/>
                <a:gd name="T43" fmla="*/ 220 h 242"/>
                <a:gd name="T44" fmla="*/ 159 w 281"/>
                <a:gd name="T45" fmla="*/ 227 h 242"/>
                <a:gd name="T46" fmla="*/ 152 w 281"/>
                <a:gd name="T47" fmla="*/ 235 h 242"/>
                <a:gd name="T48" fmla="*/ 197 w 281"/>
                <a:gd name="T49" fmla="*/ 227 h 242"/>
                <a:gd name="T50" fmla="*/ 220 w 281"/>
                <a:gd name="T51" fmla="*/ 235 h 242"/>
                <a:gd name="T52" fmla="*/ 212 w 281"/>
                <a:gd name="T53" fmla="*/ 212 h 242"/>
                <a:gd name="T54" fmla="*/ 212 w 281"/>
                <a:gd name="T55" fmla="*/ 189 h 242"/>
                <a:gd name="T56" fmla="*/ 228 w 281"/>
                <a:gd name="T57" fmla="*/ 212 h 242"/>
                <a:gd name="T58" fmla="*/ 235 w 281"/>
                <a:gd name="T59" fmla="*/ 227 h 242"/>
                <a:gd name="T60" fmla="*/ 258 w 281"/>
                <a:gd name="T61" fmla="*/ 235 h 242"/>
                <a:gd name="T62" fmla="*/ 273 w 281"/>
                <a:gd name="T63" fmla="*/ 242 h 242"/>
                <a:gd name="T64" fmla="*/ 281 w 281"/>
                <a:gd name="T65" fmla="*/ 23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1" h="242">
                  <a:moveTo>
                    <a:pt x="281" y="227"/>
                  </a:moveTo>
                  <a:lnTo>
                    <a:pt x="250" y="220"/>
                  </a:lnTo>
                  <a:lnTo>
                    <a:pt x="235" y="204"/>
                  </a:lnTo>
                  <a:lnTo>
                    <a:pt x="250" y="204"/>
                  </a:lnTo>
                  <a:lnTo>
                    <a:pt x="265" y="197"/>
                  </a:lnTo>
                  <a:lnTo>
                    <a:pt x="265" y="167"/>
                  </a:lnTo>
                  <a:lnTo>
                    <a:pt x="243" y="189"/>
                  </a:lnTo>
                  <a:lnTo>
                    <a:pt x="228" y="182"/>
                  </a:lnTo>
                  <a:lnTo>
                    <a:pt x="243" y="174"/>
                  </a:lnTo>
                  <a:lnTo>
                    <a:pt x="235" y="174"/>
                  </a:lnTo>
                  <a:lnTo>
                    <a:pt x="212" y="182"/>
                  </a:lnTo>
                  <a:lnTo>
                    <a:pt x="197" y="174"/>
                  </a:lnTo>
                  <a:lnTo>
                    <a:pt x="212" y="159"/>
                  </a:lnTo>
                  <a:lnTo>
                    <a:pt x="243" y="167"/>
                  </a:lnTo>
                  <a:lnTo>
                    <a:pt x="228" y="144"/>
                  </a:lnTo>
                  <a:lnTo>
                    <a:pt x="235" y="121"/>
                  </a:lnTo>
                  <a:lnTo>
                    <a:pt x="129" y="121"/>
                  </a:lnTo>
                  <a:lnTo>
                    <a:pt x="129" y="106"/>
                  </a:lnTo>
                  <a:lnTo>
                    <a:pt x="144" y="91"/>
                  </a:lnTo>
                  <a:lnTo>
                    <a:pt x="137" y="83"/>
                  </a:lnTo>
                  <a:lnTo>
                    <a:pt x="144" y="76"/>
                  </a:lnTo>
                  <a:lnTo>
                    <a:pt x="144" y="68"/>
                  </a:lnTo>
                  <a:lnTo>
                    <a:pt x="159" y="53"/>
                  </a:lnTo>
                  <a:lnTo>
                    <a:pt x="152" y="45"/>
                  </a:lnTo>
                  <a:lnTo>
                    <a:pt x="167" y="38"/>
                  </a:lnTo>
                  <a:lnTo>
                    <a:pt x="152" y="30"/>
                  </a:lnTo>
                  <a:lnTo>
                    <a:pt x="159" y="30"/>
                  </a:lnTo>
                  <a:lnTo>
                    <a:pt x="159" y="23"/>
                  </a:lnTo>
                  <a:lnTo>
                    <a:pt x="152" y="23"/>
                  </a:lnTo>
                  <a:lnTo>
                    <a:pt x="152" y="0"/>
                  </a:lnTo>
                  <a:lnTo>
                    <a:pt x="0" y="0"/>
                  </a:lnTo>
                  <a:lnTo>
                    <a:pt x="0" y="68"/>
                  </a:lnTo>
                  <a:lnTo>
                    <a:pt x="31" y="129"/>
                  </a:lnTo>
                  <a:lnTo>
                    <a:pt x="16" y="189"/>
                  </a:lnTo>
                  <a:lnTo>
                    <a:pt x="16" y="212"/>
                  </a:lnTo>
                  <a:lnTo>
                    <a:pt x="46" y="204"/>
                  </a:lnTo>
                  <a:lnTo>
                    <a:pt x="122" y="220"/>
                  </a:lnTo>
                  <a:lnTo>
                    <a:pt x="129" y="212"/>
                  </a:lnTo>
                  <a:lnTo>
                    <a:pt x="99" y="204"/>
                  </a:lnTo>
                  <a:lnTo>
                    <a:pt x="122" y="197"/>
                  </a:lnTo>
                  <a:lnTo>
                    <a:pt x="122" y="204"/>
                  </a:lnTo>
                  <a:lnTo>
                    <a:pt x="137" y="204"/>
                  </a:lnTo>
                  <a:lnTo>
                    <a:pt x="137" y="220"/>
                  </a:lnTo>
                  <a:lnTo>
                    <a:pt x="159" y="220"/>
                  </a:lnTo>
                  <a:lnTo>
                    <a:pt x="167" y="235"/>
                  </a:lnTo>
                  <a:lnTo>
                    <a:pt x="159" y="227"/>
                  </a:lnTo>
                  <a:lnTo>
                    <a:pt x="152" y="227"/>
                  </a:lnTo>
                  <a:lnTo>
                    <a:pt x="152" y="235"/>
                  </a:lnTo>
                  <a:lnTo>
                    <a:pt x="182" y="242"/>
                  </a:lnTo>
                  <a:lnTo>
                    <a:pt x="197" y="227"/>
                  </a:lnTo>
                  <a:lnTo>
                    <a:pt x="212" y="242"/>
                  </a:lnTo>
                  <a:lnTo>
                    <a:pt x="220" y="235"/>
                  </a:lnTo>
                  <a:lnTo>
                    <a:pt x="220" y="220"/>
                  </a:lnTo>
                  <a:lnTo>
                    <a:pt x="212" y="212"/>
                  </a:lnTo>
                  <a:lnTo>
                    <a:pt x="205" y="204"/>
                  </a:lnTo>
                  <a:lnTo>
                    <a:pt x="212" y="189"/>
                  </a:lnTo>
                  <a:lnTo>
                    <a:pt x="220" y="212"/>
                  </a:lnTo>
                  <a:lnTo>
                    <a:pt x="228" y="212"/>
                  </a:lnTo>
                  <a:lnTo>
                    <a:pt x="228" y="204"/>
                  </a:lnTo>
                  <a:lnTo>
                    <a:pt x="235" y="227"/>
                  </a:lnTo>
                  <a:lnTo>
                    <a:pt x="243" y="227"/>
                  </a:lnTo>
                  <a:lnTo>
                    <a:pt x="258" y="235"/>
                  </a:lnTo>
                  <a:lnTo>
                    <a:pt x="265" y="235"/>
                  </a:lnTo>
                  <a:lnTo>
                    <a:pt x="273" y="242"/>
                  </a:lnTo>
                  <a:lnTo>
                    <a:pt x="281" y="227"/>
                  </a:lnTo>
                  <a:lnTo>
                    <a:pt x="281"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0" name="Freeform 59"/>
            <p:cNvSpPr>
              <a:spLocks/>
            </p:cNvSpPr>
            <p:nvPr/>
          </p:nvSpPr>
          <p:spPr bwMode="auto">
            <a:xfrm>
              <a:off x="4004" y="1429"/>
              <a:ext cx="189" cy="288"/>
            </a:xfrm>
            <a:custGeom>
              <a:avLst/>
              <a:gdLst>
                <a:gd name="T0" fmla="*/ 182 w 189"/>
                <a:gd name="T1" fmla="*/ 144 h 288"/>
                <a:gd name="T2" fmla="*/ 174 w 189"/>
                <a:gd name="T3" fmla="*/ 136 h 288"/>
                <a:gd name="T4" fmla="*/ 189 w 189"/>
                <a:gd name="T5" fmla="*/ 128 h 288"/>
                <a:gd name="T6" fmla="*/ 174 w 189"/>
                <a:gd name="T7" fmla="*/ 121 h 288"/>
                <a:gd name="T8" fmla="*/ 159 w 189"/>
                <a:gd name="T9" fmla="*/ 121 h 288"/>
                <a:gd name="T10" fmla="*/ 151 w 189"/>
                <a:gd name="T11" fmla="*/ 98 h 288"/>
                <a:gd name="T12" fmla="*/ 136 w 189"/>
                <a:gd name="T13" fmla="*/ 98 h 288"/>
                <a:gd name="T14" fmla="*/ 113 w 189"/>
                <a:gd name="T15" fmla="*/ 15 h 288"/>
                <a:gd name="T16" fmla="*/ 91 w 189"/>
                <a:gd name="T17" fmla="*/ 0 h 288"/>
                <a:gd name="T18" fmla="*/ 60 w 189"/>
                <a:gd name="T19" fmla="*/ 22 h 288"/>
                <a:gd name="T20" fmla="*/ 45 w 189"/>
                <a:gd name="T21" fmla="*/ 7 h 288"/>
                <a:gd name="T22" fmla="*/ 23 w 189"/>
                <a:gd name="T23" fmla="*/ 60 h 288"/>
                <a:gd name="T24" fmla="*/ 30 w 189"/>
                <a:gd name="T25" fmla="*/ 113 h 288"/>
                <a:gd name="T26" fmla="*/ 15 w 189"/>
                <a:gd name="T27" fmla="*/ 144 h 288"/>
                <a:gd name="T28" fmla="*/ 23 w 189"/>
                <a:gd name="T29" fmla="*/ 151 h 288"/>
                <a:gd name="T30" fmla="*/ 15 w 189"/>
                <a:gd name="T31" fmla="*/ 151 h 288"/>
                <a:gd name="T32" fmla="*/ 15 w 189"/>
                <a:gd name="T33" fmla="*/ 159 h 288"/>
                <a:gd name="T34" fmla="*/ 0 w 189"/>
                <a:gd name="T35" fmla="*/ 159 h 288"/>
                <a:gd name="T36" fmla="*/ 38 w 189"/>
                <a:gd name="T37" fmla="*/ 272 h 288"/>
                <a:gd name="T38" fmla="*/ 53 w 189"/>
                <a:gd name="T39" fmla="*/ 288 h 288"/>
                <a:gd name="T40" fmla="*/ 68 w 189"/>
                <a:gd name="T41" fmla="*/ 242 h 288"/>
                <a:gd name="T42" fmla="*/ 76 w 189"/>
                <a:gd name="T43" fmla="*/ 235 h 288"/>
                <a:gd name="T44" fmla="*/ 76 w 189"/>
                <a:gd name="T45" fmla="*/ 219 h 288"/>
                <a:gd name="T46" fmla="*/ 91 w 189"/>
                <a:gd name="T47" fmla="*/ 235 h 288"/>
                <a:gd name="T48" fmla="*/ 98 w 189"/>
                <a:gd name="T49" fmla="*/ 212 h 288"/>
                <a:gd name="T50" fmla="*/ 106 w 189"/>
                <a:gd name="T51" fmla="*/ 219 h 288"/>
                <a:gd name="T52" fmla="*/ 106 w 189"/>
                <a:gd name="T53" fmla="*/ 189 h 288"/>
                <a:gd name="T54" fmla="*/ 113 w 189"/>
                <a:gd name="T55" fmla="*/ 182 h 288"/>
                <a:gd name="T56" fmla="*/ 113 w 189"/>
                <a:gd name="T57" fmla="*/ 189 h 288"/>
                <a:gd name="T58" fmla="*/ 129 w 189"/>
                <a:gd name="T59" fmla="*/ 189 h 288"/>
                <a:gd name="T60" fmla="*/ 129 w 189"/>
                <a:gd name="T61" fmla="*/ 174 h 288"/>
                <a:gd name="T62" fmla="*/ 136 w 189"/>
                <a:gd name="T63" fmla="*/ 182 h 288"/>
                <a:gd name="T64" fmla="*/ 136 w 189"/>
                <a:gd name="T65" fmla="*/ 166 h 288"/>
                <a:gd name="T66" fmla="*/ 151 w 189"/>
                <a:gd name="T67" fmla="*/ 182 h 288"/>
                <a:gd name="T68" fmla="*/ 159 w 189"/>
                <a:gd name="T69" fmla="*/ 159 h 288"/>
                <a:gd name="T70" fmla="*/ 166 w 189"/>
                <a:gd name="T71" fmla="*/ 159 h 288"/>
                <a:gd name="T72" fmla="*/ 166 w 189"/>
                <a:gd name="T73" fmla="*/ 151 h 288"/>
                <a:gd name="T74" fmla="*/ 182 w 189"/>
                <a:gd name="T75" fmla="*/ 151 h 288"/>
                <a:gd name="T76" fmla="*/ 189 w 189"/>
                <a:gd name="T77" fmla="*/ 136 h 288"/>
                <a:gd name="T78" fmla="*/ 182 w 189"/>
                <a:gd name="T79"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88">
                  <a:moveTo>
                    <a:pt x="182" y="144"/>
                  </a:moveTo>
                  <a:lnTo>
                    <a:pt x="174" y="136"/>
                  </a:lnTo>
                  <a:lnTo>
                    <a:pt x="189" y="128"/>
                  </a:lnTo>
                  <a:lnTo>
                    <a:pt x="174" y="121"/>
                  </a:lnTo>
                  <a:lnTo>
                    <a:pt x="159" y="121"/>
                  </a:lnTo>
                  <a:lnTo>
                    <a:pt x="151" y="98"/>
                  </a:lnTo>
                  <a:lnTo>
                    <a:pt x="136" y="98"/>
                  </a:lnTo>
                  <a:lnTo>
                    <a:pt x="113" y="15"/>
                  </a:lnTo>
                  <a:lnTo>
                    <a:pt x="91" y="0"/>
                  </a:lnTo>
                  <a:lnTo>
                    <a:pt x="60" y="22"/>
                  </a:lnTo>
                  <a:lnTo>
                    <a:pt x="45" y="7"/>
                  </a:lnTo>
                  <a:lnTo>
                    <a:pt x="23" y="60"/>
                  </a:lnTo>
                  <a:lnTo>
                    <a:pt x="30" y="113"/>
                  </a:lnTo>
                  <a:lnTo>
                    <a:pt x="15" y="144"/>
                  </a:lnTo>
                  <a:lnTo>
                    <a:pt x="23" y="151"/>
                  </a:lnTo>
                  <a:lnTo>
                    <a:pt x="15" y="151"/>
                  </a:lnTo>
                  <a:lnTo>
                    <a:pt x="15" y="159"/>
                  </a:lnTo>
                  <a:lnTo>
                    <a:pt x="0" y="159"/>
                  </a:lnTo>
                  <a:lnTo>
                    <a:pt x="38" y="272"/>
                  </a:lnTo>
                  <a:lnTo>
                    <a:pt x="53" y="288"/>
                  </a:lnTo>
                  <a:lnTo>
                    <a:pt x="68" y="242"/>
                  </a:lnTo>
                  <a:lnTo>
                    <a:pt x="76" y="235"/>
                  </a:lnTo>
                  <a:lnTo>
                    <a:pt x="76" y="219"/>
                  </a:lnTo>
                  <a:lnTo>
                    <a:pt x="91" y="235"/>
                  </a:lnTo>
                  <a:lnTo>
                    <a:pt x="98" y="212"/>
                  </a:lnTo>
                  <a:lnTo>
                    <a:pt x="106" y="219"/>
                  </a:lnTo>
                  <a:lnTo>
                    <a:pt x="106" y="189"/>
                  </a:lnTo>
                  <a:lnTo>
                    <a:pt x="113" y="182"/>
                  </a:lnTo>
                  <a:lnTo>
                    <a:pt x="113" y="189"/>
                  </a:lnTo>
                  <a:lnTo>
                    <a:pt x="129" y="189"/>
                  </a:lnTo>
                  <a:lnTo>
                    <a:pt x="129" y="174"/>
                  </a:lnTo>
                  <a:lnTo>
                    <a:pt x="136" y="182"/>
                  </a:lnTo>
                  <a:lnTo>
                    <a:pt x="136" y="166"/>
                  </a:lnTo>
                  <a:lnTo>
                    <a:pt x="151" y="182"/>
                  </a:lnTo>
                  <a:lnTo>
                    <a:pt x="159" y="159"/>
                  </a:lnTo>
                  <a:lnTo>
                    <a:pt x="166" y="159"/>
                  </a:lnTo>
                  <a:lnTo>
                    <a:pt x="166" y="151"/>
                  </a:lnTo>
                  <a:lnTo>
                    <a:pt x="182" y="151"/>
                  </a:lnTo>
                  <a:lnTo>
                    <a:pt x="189" y="136"/>
                  </a:lnTo>
                  <a:lnTo>
                    <a:pt x="182" y="14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1" name="Freeform 60"/>
            <p:cNvSpPr>
              <a:spLocks/>
            </p:cNvSpPr>
            <p:nvPr/>
          </p:nvSpPr>
          <p:spPr bwMode="auto">
            <a:xfrm>
              <a:off x="4004" y="1429"/>
              <a:ext cx="189" cy="288"/>
            </a:xfrm>
            <a:custGeom>
              <a:avLst/>
              <a:gdLst>
                <a:gd name="T0" fmla="*/ 182 w 189"/>
                <a:gd name="T1" fmla="*/ 144 h 288"/>
                <a:gd name="T2" fmla="*/ 174 w 189"/>
                <a:gd name="T3" fmla="*/ 136 h 288"/>
                <a:gd name="T4" fmla="*/ 189 w 189"/>
                <a:gd name="T5" fmla="*/ 128 h 288"/>
                <a:gd name="T6" fmla="*/ 174 w 189"/>
                <a:gd name="T7" fmla="*/ 121 h 288"/>
                <a:gd name="T8" fmla="*/ 159 w 189"/>
                <a:gd name="T9" fmla="*/ 121 h 288"/>
                <a:gd name="T10" fmla="*/ 151 w 189"/>
                <a:gd name="T11" fmla="*/ 98 h 288"/>
                <a:gd name="T12" fmla="*/ 136 w 189"/>
                <a:gd name="T13" fmla="*/ 98 h 288"/>
                <a:gd name="T14" fmla="*/ 113 w 189"/>
                <a:gd name="T15" fmla="*/ 15 h 288"/>
                <a:gd name="T16" fmla="*/ 91 w 189"/>
                <a:gd name="T17" fmla="*/ 0 h 288"/>
                <a:gd name="T18" fmla="*/ 60 w 189"/>
                <a:gd name="T19" fmla="*/ 22 h 288"/>
                <a:gd name="T20" fmla="*/ 45 w 189"/>
                <a:gd name="T21" fmla="*/ 7 h 288"/>
                <a:gd name="T22" fmla="*/ 23 w 189"/>
                <a:gd name="T23" fmla="*/ 60 h 288"/>
                <a:gd name="T24" fmla="*/ 30 w 189"/>
                <a:gd name="T25" fmla="*/ 113 h 288"/>
                <a:gd name="T26" fmla="*/ 15 w 189"/>
                <a:gd name="T27" fmla="*/ 144 h 288"/>
                <a:gd name="T28" fmla="*/ 23 w 189"/>
                <a:gd name="T29" fmla="*/ 151 h 288"/>
                <a:gd name="T30" fmla="*/ 15 w 189"/>
                <a:gd name="T31" fmla="*/ 151 h 288"/>
                <a:gd name="T32" fmla="*/ 15 w 189"/>
                <a:gd name="T33" fmla="*/ 159 h 288"/>
                <a:gd name="T34" fmla="*/ 0 w 189"/>
                <a:gd name="T35" fmla="*/ 159 h 288"/>
                <a:gd name="T36" fmla="*/ 38 w 189"/>
                <a:gd name="T37" fmla="*/ 272 h 288"/>
                <a:gd name="T38" fmla="*/ 53 w 189"/>
                <a:gd name="T39" fmla="*/ 288 h 288"/>
                <a:gd name="T40" fmla="*/ 68 w 189"/>
                <a:gd name="T41" fmla="*/ 242 h 288"/>
                <a:gd name="T42" fmla="*/ 76 w 189"/>
                <a:gd name="T43" fmla="*/ 235 h 288"/>
                <a:gd name="T44" fmla="*/ 76 w 189"/>
                <a:gd name="T45" fmla="*/ 219 h 288"/>
                <a:gd name="T46" fmla="*/ 91 w 189"/>
                <a:gd name="T47" fmla="*/ 235 h 288"/>
                <a:gd name="T48" fmla="*/ 98 w 189"/>
                <a:gd name="T49" fmla="*/ 212 h 288"/>
                <a:gd name="T50" fmla="*/ 106 w 189"/>
                <a:gd name="T51" fmla="*/ 219 h 288"/>
                <a:gd name="T52" fmla="*/ 106 w 189"/>
                <a:gd name="T53" fmla="*/ 189 h 288"/>
                <a:gd name="T54" fmla="*/ 113 w 189"/>
                <a:gd name="T55" fmla="*/ 182 h 288"/>
                <a:gd name="T56" fmla="*/ 113 w 189"/>
                <a:gd name="T57" fmla="*/ 189 h 288"/>
                <a:gd name="T58" fmla="*/ 129 w 189"/>
                <a:gd name="T59" fmla="*/ 189 h 288"/>
                <a:gd name="T60" fmla="*/ 129 w 189"/>
                <a:gd name="T61" fmla="*/ 174 h 288"/>
                <a:gd name="T62" fmla="*/ 136 w 189"/>
                <a:gd name="T63" fmla="*/ 182 h 288"/>
                <a:gd name="T64" fmla="*/ 136 w 189"/>
                <a:gd name="T65" fmla="*/ 166 h 288"/>
                <a:gd name="T66" fmla="*/ 151 w 189"/>
                <a:gd name="T67" fmla="*/ 182 h 288"/>
                <a:gd name="T68" fmla="*/ 159 w 189"/>
                <a:gd name="T69" fmla="*/ 159 h 288"/>
                <a:gd name="T70" fmla="*/ 166 w 189"/>
                <a:gd name="T71" fmla="*/ 159 h 288"/>
                <a:gd name="T72" fmla="*/ 166 w 189"/>
                <a:gd name="T73" fmla="*/ 151 h 288"/>
                <a:gd name="T74" fmla="*/ 182 w 189"/>
                <a:gd name="T75" fmla="*/ 151 h 288"/>
                <a:gd name="T76" fmla="*/ 189 w 189"/>
                <a:gd name="T77" fmla="*/ 136 h 288"/>
                <a:gd name="T78" fmla="*/ 182 w 189"/>
                <a:gd name="T79" fmla="*/ 144 h 288"/>
                <a:gd name="T80" fmla="*/ 182 w 189"/>
                <a:gd name="T81" fmla="*/ 15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88">
                  <a:moveTo>
                    <a:pt x="182" y="144"/>
                  </a:moveTo>
                  <a:lnTo>
                    <a:pt x="174" y="136"/>
                  </a:lnTo>
                  <a:lnTo>
                    <a:pt x="189" y="128"/>
                  </a:lnTo>
                  <a:lnTo>
                    <a:pt x="174" y="121"/>
                  </a:lnTo>
                  <a:lnTo>
                    <a:pt x="159" y="121"/>
                  </a:lnTo>
                  <a:lnTo>
                    <a:pt x="151" y="98"/>
                  </a:lnTo>
                  <a:lnTo>
                    <a:pt x="136" y="98"/>
                  </a:lnTo>
                  <a:lnTo>
                    <a:pt x="113" y="15"/>
                  </a:lnTo>
                  <a:lnTo>
                    <a:pt x="91" y="0"/>
                  </a:lnTo>
                  <a:lnTo>
                    <a:pt x="60" y="22"/>
                  </a:lnTo>
                  <a:lnTo>
                    <a:pt x="45" y="7"/>
                  </a:lnTo>
                  <a:lnTo>
                    <a:pt x="23" y="60"/>
                  </a:lnTo>
                  <a:lnTo>
                    <a:pt x="30" y="113"/>
                  </a:lnTo>
                  <a:lnTo>
                    <a:pt x="15" y="144"/>
                  </a:lnTo>
                  <a:lnTo>
                    <a:pt x="23" y="151"/>
                  </a:lnTo>
                  <a:lnTo>
                    <a:pt x="15" y="151"/>
                  </a:lnTo>
                  <a:lnTo>
                    <a:pt x="15" y="159"/>
                  </a:lnTo>
                  <a:lnTo>
                    <a:pt x="0" y="159"/>
                  </a:lnTo>
                  <a:lnTo>
                    <a:pt x="38" y="272"/>
                  </a:lnTo>
                  <a:lnTo>
                    <a:pt x="53" y="288"/>
                  </a:lnTo>
                  <a:lnTo>
                    <a:pt x="68" y="242"/>
                  </a:lnTo>
                  <a:lnTo>
                    <a:pt x="76" y="235"/>
                  </a:lnTo>
                  <a:lnTo>
                    <a:pt x="76" y="219"/>
                  </a:lnTo>
                  <a:lnTo>
                    <a:pt x="91" y="235"/>
                  </a:lnTo>
                  <a:lnTo>
                    <a:pt x="98" y="212"/>
                  </a:lnTo>
                  <a:lnTo>
                    <a:pt x="106" y="219"/>
                  </a:lnTo>
                  <a:lnTo>
                    <a:pt x="106" y="189"/>
                  </a:lnTo>
                  <a:lnTo>
                    <a:pt x="113" y="182"/>
                  </a:lnTo>
                  <a:lnTo>
                    <a:pt x="113" y="189"/>
                  </a:lnTo>
                  <a:lnTo>
                    <a:pt x="129" y="189"/>
                  </a:lnTo>
                  <a:lnTo>
                    <a:pt x="129" y="174"/>
                  </a:lnTo>
                  <a:lnTo>
                    <a:pt x="136" y="182"/>
                  </a:lnTo>
                  <a:lnTo>
                    <a:pt x="136" y="166"/>
                  </a:lnTo>
                  <a:lnTo>
                    <a:pt x="151" y="182"/>
                  </a:lnTo>
                  <a:lnTo>
                    <a:pt x="159" y="159"/>
                  </a:lnTo>
                  <a:lnTo>
                    <a:pt x="166" y="159"/>
                  </a:lnTo>
                  <a:lnTo>
                    <a:pt x="166" y="151"/>
                  </a:lnTo>
                  <a:lnTo>
                    <a:pt x="182" y="151"/>
                  </a:lnTo>
                  <a:lnTo>
                    <a:pt x="189" y="136"/>
                  </a:lnTo>
                  <a:lnTo>
                    <a:pt x="182" y="144"/>
                  </a:lnTo>
                  <a:lnTo>
                    <a:pt x="182"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2" name="Freeform 61"/>
            <p:cNvSpPr>
              <a:spLocks/>
            </p:cNvSpPr>
            <p:nvPr/>
          </p:nvSpPr>
          <p:spPr bwMode="auto">
            <a:xfrm>
              <a:off x="4140" y="1603"/>
              <a:ext cx="8" cy="15"/>
            </a:xfrm>
            <a:custGeom>
              <a:avLst/>
              <a:gdLst>
                <a:gd name="T0" fmla="*/ 8 w 8"/>
                <a:gd name="T1" fmla="*/ 8 h 15"/>
                <a:gd name="T2" fmla="*/ 0 w 8"/>
                <a:gd name="T3" fmla="*/ 8 h 15"/>
                <a:gd name="T4" fmla="*/ 0 w 8"/>
                <a:gd name="T5" fmla="*/ 15 h 15"/>
                <a:gd name="T6" fmla="*/ 0 w 8"/>
                <a:gd name="T7" fmla="*/ 0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lnTo>
                    <a:pt x="0" y="8"/>
                  </a:lnTo>
                  <a:lnTo>
                    <a:pt x="0" y="15"/>
                  </a:lnTo>
                  <a:lnTo>
                    <a:pt x="0"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3" name="Freeform 62"/>
            <p:cNvSpPr>
              <a:spLocks/>
            </p:cNvSpPr>
            <p:nvPr/>
          </p:nvSpPr>
          <p:spPr bwMode="auto">
            <a:xfrm>
              <a:off x="4140" y="1603"/>
              <a:ext cx="8" cy="15"/>
            </a:xfrm>
            <a:custGeom>
              <a:avLst/>
              <a:gdLst>
                <a:gd name="T0" fmla="*/ 8 w 8"/>
                <a:gd name="T1" fmla="*/ 8 h 15"/>
                <a:gd name="T2" fmla="*/ 0 w 8"/>
                <a:gd name="T3" fmla="*/ 8 h 15"/>
                <a:gd name="T4" fmla="*/ 0 w 8"/>
                <a:gd name="T5" fmla="*/ 15 h 15"/>
                <a:gd name="T6" fmla="*/ 0 w 8"/>
                <a:gd name="T7" fmla="*/ 0 h 15"/>
                <a:gd name="T8" fmla="*/ 8 w 8"/>
                <a:gd name="T9" fmla="*/ 8 h 15"/>
                <a:gd name="T10" fmla="*/ 8 w 8"/>
                <a:gd name="T11" fmla="*/ 15 h 15"/>
              </a:gdLst>
              <a:ahLst/>
              <a:cxnLst>
                <a:cxn ang="0">
                  <a:pos x="T0" y="T1"/>
                </a:cxn>
                <a:cxn ang="0">
                  <a:pos x="T2" y="T3"/>
                </a:cxn>
                <a:cxn ang="0">
                  <a:pos x="T4" y="T5"/>
                </a:cxn>
                <a:cxn ang="0">
                  <a:pos x="T6" y="T7"/>
                </a:cxn>
                <a:cxn ang="0">
                  <a:pos x="T8" y="T9"/>
                </a:cxn>
                <a:cxn ang="0">
                  <a:pos x="T10" y="T11"/>
                </a:cxn>
              </a:cxnLst>
              <a:rect l="0" t="0" r="r" b="b"/>
              <a:pathLst>
                <a:path w="8" h="15">
                  <a:moveTo>
                    <a:pt x="8" y="8"/>
                  </a:moveTo>
                  <a:lnTo>
                    <a:pt x="0" y="8"/>
                  </a:lnTo>
                  <a:lnTo>
                    <a:pt x="0" y="15"/>
                  </a:lnTo>
                  <a:lnTo>
                    <a:pt x="0"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4" name="Freeform 63"/>
            <p:cNvSpPr>
              <a:spLocks/>
            </p:cNvSpPr>
            <p:nvPr/>
          </p:nvSpPr>
          <p:spPr bwMode="auto">
            <a:xfrm>
              <a:off x="3701" y="1982"/>
              <a:ext cx="227" cy="106"/>
            </a:xfrm>
            <a:custGeom>
              <a:avLst/>
              <a:gdLst>
                <a:gd name="T0" fmla="*/ 227 w 227"/>
                <a:gd name="T1" fmla="*/ 68 h 106"/>
                <a:gd name="T2" fmla="*/ 197 w 227"/>
                <a:gd name="T3" fmla="*/ 76 h 106"/>
                <a:gd name="T4" fmla="*/ 174 w 227"/>
                <a:gd name="T5" fmla="*/ 0 h 106"/>
                <a:gd name="T6" fmla="*/ 0 w 227"/>
                <a:gd name="T7" fmla="*/ 30 h 106"/>
                <a:gd name="T8" fmla="*/ 8 w 227"/>
                <a:gd name="T9" fmla="*/ 68 h 106"/>
                <a:gd name="T10" fmla="*/ 30 w 227"/>
                <a:gd name="T11" fmla="*/ 30 h 106"/>
                <a:gd name="T12" fmla="*/ 53 w 227"/>
                <a:gd name="T13" fmla="*/ 38 h 106"/>
                <a:gd name="T14" fmla="*/ 61 w 227"/>
                <a:gd name="T15" fmla="*/ 23 h 106"/>
                <a:gd name="T16" fmla="*/ 76 w 227"/>
                <a:gd name="T17" fmla="*/ 23 h 106"/>
                <a:gd name="T18" fmla="*/ 91 w 227"/>
                <a:gd name="T19" fmla="*/ 45 h 106"/>
                <a:gd name="T20" fmla="*/ 121 w 227"/>
                <a:gd name="T21" fmla="*/ 60 h 106"/>
                <a:gd name="T22" fmla="*/ 129 w 227"/>
                <a:gd name="T23" fmla="*/ 60 h 106"/>
                <a:gd name="T24" fmla="*/ 129 w 227"/>
                <a:gd name="T25" fmla="*/ 68 h 106"/>
                <a:gd name="T26" fmla="*/ 121 w 227"/>
                <a:gd name="T27" fmla="*/ 98 h 106"/>
                <a:gd name="T28" fmla="*/ 136 w 227"/>
                <a:gd name="T29" fmla="*/ 98 h 106"/>
                <a:gd name="T30" fmla="*/ 136 w 227"/>
                <a:gd name="T31" fmla="*/ 91 h 106"/>
                <a:gd name="T32" fmla="*/ 174 w 227"/>
                <a:gd name="T33" fmla="*/ 106 h 106"/>
                <a:gd name="T34" fmla="*/ 167 w 227"/>
                <a:gd name="T35" fmla="*/ 91 h 106"/>
                <a:gd name="T36" fmla="*/ 144 w 227"/>
                <a:gd name="T37" fmla="*/ 83 h 106"/>
                <a:gd name="T38" fmla="*/ 144 w 227"/>
                <a:gd name="T39" fmla="*/ 76 h 106"/>
                <a:gd name="T40" fmla="*/ 167 w 227"/>
                <a:gd name="T41" fmla="*/ 91 h 106"/>
                <a:gd name="T42" fmla="*/ 144 w 227"/>
                <a:gd name="T43" fmla="*/ 53 h 106"/>
                <a:gd name="T44" fmla="*/ 152 w 227"/>
                <a:gd name="T45" fmla="*/ 53 h 106"/>
                <a:gd name="T46" fmla="*/ 152 w 227"/>
                <a:gd name="T47" fmla="*/ 45 h 106"/>
                <a:gd name="T48" fmla="*/ 144 w 227"/>
                <a:gd name="T49" fmla="*/ 38 h 106"/>
                <a:gd name="T50" fmla="*/ 152 w 227"/>
                <a:gd name="T51" fmla="*/ 38 h 106"/>
                <a:gd name="T52" fmla="*/ 159 w 227"/>
                <a:gd name="T53" fmla="*/ 15 h 106"/>
                <a:gd name="T54" fmla="*/ 159 w 227"/>
                <a:gd name="T55" fmla="*/ 23 h 106"/>
                <a:gd name="T56" fmla="*/ 159 w 227"/>
                <a:gd name="T57" fmla="*/ 7 h 106"/>
                <a:gd name="T58" fmla="*/ 167 w 227"/>
                <a:gd name="T59" fmla="*/ 7 h 106"/>
                <a:gd name="T60" fmla="*/ 167 w 227"/>
                <a:gd name="T61" fmla="*/ 23 h 106"/>
                <a:gd name="T62" fmla="*/ 174 w 227"/>
                <a:gd name="T63" fmla="*/ 23 h 106"/>
                <a:gd name="T64" fmla="*/ 167 w 227"/>
                <a:gd name="T65" fmla="*/ 23 h 106"/>
                <a:gd name="T66" fmla="*/ 159 w 227"/>
                <a:gd name="T67" fmla="*/ 38 h 106"/>
                <a:gd name="T68" fmla="*/ 174 w 227"/>
                <a:gd name="T69" fmla="*/ 38 h 106"/>
                <a:gd name="T70" fmla="*/ 167 w 227"/>
                <a:gd name="T71" fmla="*/ 53 h 106"/>
                <a:gd name="T72" fmla="*/ 174 w 227"/>
                <a:gd name="T73" fmla="*/ 60 h 106"/>
                <a:gd name="T74" fmla="*/ 167 w 227"/>
                <a:gd name="T75" fmla="*/ 60 h 106"/>
                <a:gd name="T76" fmla="*/ 167 w 227"/>
                <a:gd name="T77" fmla="*/ 68 h 106"/>
                <a:gd name="T78" fmla="*/ 174 w 227"/>
                <a:gd name="T79" fmla="*/ 60 h 106"/>
                <a:gd name="T80" fmla="*/ 174 w 227"/>
                <a:gd name="T81" fmla="*/ 68 h 106"/>
                <a:gd name="T82" fmla="*/ 167 w 227"/>
                <a:gd name="T83" fmla="*/ 68 h 106"/>
                <a:gd name="T84" fmla="*/ 174 w 227"/>
                <a:gd name="T85" fmla="*/ 76 h 106"/>
                <a:gd name="T86" fmla="*/ 167 w 227"/>
                <a:gd name="T87" fmla="*/ 83 h 106"/>
                <a:gd name="T88" fmla="*/ 189 w 227"/>
                <a:gd name="T89" fmla="*/ 83 h 106"/>
                <a:gd name="T90" fmla="*/ 197 w 227"/>
                <a:gd name="T91" fmla="*/ 98 h 106"/>
                <a:gd name="T92" fmla="*/ 189 w 227"/>
                <a:gd name="T93" fmla="*/ 106 h 106"/>
                <a:gd name="T94" fmla="*/ 205 w 227"/>
                <a:gd name="T95" fmla="*/ 106 h 106"/>
                <a:gd name="T96" fmla="*/ 220 w 227"/>
                <a:gd name="T97" fmla="*/ 98 h 106"/>
                <a:gd name="T98" fmla="*/ 227 w 227"/>
                <a:gd name="T99"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106">
                  <a:moveTo>
                    <a:pt x="227" y="68"/>
                  </a:moveTo>
                  <a:lnTo>
                    <a:pt x="197" y="76"/>
                  </a:lnTo>
                  <a:lnTo>
                    <a:pt x="174" y="0"/>
                  </a:lnTo>
                  <a:lnTo>
                    <a:pt x="0" y="30"/>
                  </a:lnTo>
                  <a:lnTo>
                    <a:pt x="8" y="68"/>
                  </a:lnTo>
                  <a:lnTo>
                    <a:pt x="30" y="30"/>
                  </a:lnTo>
                  <a:lnTo>
                    <a:pt x="53" y="38"/>
                  </a:lnTo>
                  <a:lnTo>
                    <a:pt x="61" y="23"/>
                  </a:lnTo>
                  <a:lnTo>
                    <a:pt x="76" y="23"/>
                  </a:lnTo>
                  <a:lnTo>
                    <a:pt x="91" y="45"/>
                  </a:lnTo>
                  <a:lnTo>
                    <a:pt x="121" y="60"/>
                  </a:lnTo>
                  <a:lnTo>
                    <a:pt x="129" y="60"/>
                  </a:lnTo>
                  <a:lnTo>
                    <a:pt x="129" y="68"/>
                  </a:lnTo>
                  <a:lnTo>
                    <a:pt x="121" y="98"/>
                  </a:lnTo>
                  <a:lnTo>
                    <a:pt x="136" y="98"/>
                  </a:lnTo>
                  <a:lnTo>
                    <a:pt x="136" y="91"/>
                  </a:lnTo>
                  <a:lnTo>
                    <a:pt x="174" y="106"/>
                  </a:lnTo>
                  <a:lnTo>
                    <a:pt x="167" y="91"/>
                  </a:lnTo>
                  <a:lnTo>
                    <a:pt x="144" y="83"/>
                  </a:lnTo>
                  <a:lnTo>
                    <a:pt x="144" y="76"/>
                  </a:lnTo>
                  <a:lnTo>
                    <a:pt x="167" y="91"/>
                  </a:lnTo>
                  <a:lnTo>
                    <a:pt x="144" y="53"/>
                  </a:lnTo>
                  <a:lnTo>
                    <a:pt x="152" y="53"/>
                  </a:lnTo>
                  <a:lnTo>
                    <a:pt x="152" y="45"/>
                  </a:lnTo>
                  <a:lnTo>
                    <a:pt x="144" y="38"/>
                  </a:lnTo>
                  <a:lnTo>
                    <a:pt x="152" y="38"/>
                  </a:lnTo>
                  <a:lnTo>
                    <a:pt x="159" y="15"/>
                  </a:lnTo>
                  <a:lnTo>
                    <a:pt x="159" y="23"/>
                  </a:lnTo>
                  <a:lnTo>
                    <a:pt x="159" y="7"/>
                  </a:lnTo>
                  <a:lnTo>
                    <a:pt x="167" y="7"/>
                  </a:lnTo>
                  <a:lnTo>
                    <a:pt x="167" y="23"/>
                  </a:lnTo>
                  <a:lnTo>
                    <a:pt x="174" y="23"/>
                  </a:lnTo>
                  <a:lnTo>
                    <a:pt x="167" y="23"/>
                  </a:lnTo>
                  <a:lnTo>
                    <a:pt x="159" y="38"/>
                  </a:lnTo>
                  <a:lnTo>
                    <a:pt x="174" y="38"/>
                  </a:lnTo>
                  <a:lnTo>
                    <a:pt x="167" y="53"/>
                  </a:lnTo>
                  <a:lnTo>
                    <a:pt x="174" y="60"/>
                  </a:lnTo>
                  <a:lnTo>
                    <a:pt x="167" y="60"/>
                  </a:lnTo>
                  <a:lnTo>
                    <a:pt x="167" y="68"/>
                  </a:lnTo>
                  <a:lnTo>
                    <a:pt x="174" y="60"/>
                  </a:lnTo>
                  <a:lnTo>
                    <a:pt x="174" y="68"/>
                  </a:lnTo>
                  <a:lnTo>
                    <a:pt x="167" y="68"/>
                  </a:lnTo>
                  <a:lnTo>
                    <a:pt x="174" y="76"/>
                  </a:lnTo>
                  <a:lnTo>
                    <a:pt x="167" y="83"/>
                  </a:lnTo>
                  <a:lnTo>
                    <a:pt x="189" y="83"/>
                  </a:lnTo>
                  <a:lnTo>
                    <a:pt x="197" y="98"/>
                  </a:lnTo>
                  <a:lnTo>
                    <a:pt x="189" y="106"/>
                  </a:lnTo>
                  <a:lnTo>
                    <a:pt x="205" y="106"/>
                  </a:lnTo>
                  <a:lnTo>
                    <a:pt x="220" y="98"/>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5" name="Freeform 64"/>
            <p:cNvSpPr>
              <a:spLocks/>
            </p:cNvSpPr>
            <p:nvPr/>
          </p:nvSpPr>
          <p:spPr bwMode="auto">
            <a:xfrm>
              <a:off x="3701" y="1982"/>
              <a:ext cx="227" cy="106"/>
            </a:xfrm>
            <a:custGeom>
              <a:avLst/>
              <a:gdLst>
                <a:gd name="T0" fmla="*/ 227 w 227"/>
                <a:gd name="T1" fmla="*/ 68 h 106"/>
                <a:gd name="T2" fmla="*/ 197 w 227"/>
                <a:gd name="T3" fmla="*/ 76 h 106"/>
                <a:gd name="T4" fmla="*/ 174 w 227"/>
                <a:gd name="T5" fmla="*/ 0 h 106"/>
                <a:gd name="T6" fmla="*/ 0 w 227"/>
                <a:gd name="T7" fmla="*/ 30 h 106"/>
                <a:gd name="T8" fmla="*/ 8 w 227"/>
                <a:gd name="T9" fmla="*/ 68 h 106"/>
                <a:gd name="T10" fmla="*/ 30 w 227"/>
                <a:gd name="T11" fmla="*/ 30 h 106"/>
                <a:gd name="T12" fmla="*/ 53 w 227"/>
                <a:gd name="T13" fmla="*/ 38 h 106"/>
                <a:gd name="T14" fmla="*/ 61 w 227"/>
                <a:gd name="T15" fmla="*/ 23 h 106"/>
                <a:gd name="T16" fmla="*/ 76 w 227"/>
                <a:gd name="T17" fmla="*/ 23 h 106"/>
                <a:gd name="T18" fmla="*/ 91 w 227"/>
                <a:gd name="T19" fmla="*/ 45 h 106"/>
                <a:gd name="T20" fmla="*/ 121 w 227"/>
                <a:gd name="T21" fmla="*/ 60 h 106"/>
                <a:gd name="T22" fmla="*/ 129 w 227"/>
                <a:gd name="T23" fmla="*/ 60 h 106"/>
                <a:gd name="T24" fmla="*/ 129 w 227"/>
                <a:gd name="T25" fmla="*/ 68 h 106"/>
                <a:gd name="T26" fmla="*/ 121 w 227"/>
                <a:gd name="T27" fmla="*/ 98 h 106"/>
                <a:gd name="T28" fmla="*/ 136 w 227"/>
                <a:gd name="T29" fmla="*/ 98 h 106"/>
                <a:gd name="T30" fmla="*/ 136 w 227"/>
                <a:gd name="T31" fmla="*/ 91 h 106"/>
                <a:gd name="T32" fmla="*/ 174 w 227"/>
                <a:gd name="T33" fmla="*/ 106 h 106"/>
                <a:gd name="T34" fmla="*/ 167 w 227"/>
                <a:gd name="T35" fmla="*/ 91 h 106"/>
                <a:gd name="T36" fmla="*/ 144 w 227"/>
                <a:gd name="T37" fmla="*/ 83 h 106"/>
                <a:gd name="T38" fmla="*/ 144 w 227"/>
                <a:gd name="T39" fmla="*/ 76 h 106"/>
                <a:gd name="T40" fmla="*/ 167 w 227"/>
                <a:gd name="T41" fmla="*/ 91 h 106"/>
                <a:gd name="T42" fmla="*/ 144 w 227"/>
                <a:gd name="T43" fmla="*/ 53 h 106"/>
                <a:gd name="T44" fmla="*/ 152 w 227"/>
                <a:gd name="T45" fmla="*/ 53 h 106"/>
                <a:gd name="T46" fmla="*/ 152 w 227"/>
                <a:gd name="T47" fmla="*/ 45 h 106"/>
                <a:gd name="T48" fmla="*/ 144 w 227"/>
                <a:gd name="T49" fmla="*/ 38 h 106"/>
                <a:gd name="T50" fmla="*/ 152 w 227"/>
                <a:gd name="T51" fmla="*/ 38 h 106"/>
                <a:gd name="T52" fmla="*/ 159 w 227"/>
                <a:gd name="T53" fmla="*/ 15 h 106"/>
                <a:gd name="T54" fmla="*/ 159 w 227"/>
                <a:gd name="T55" fmla="*/ 23 h 106"/>
                <a:gd name="T56" fmla="*/ 159 w 227"/>
                <a:gd name="T57" fmla="*/ 7 h 106"/>
                <a:gd name="T58" fmla="*/ 167 w 227"/>
                <a:gd name="T59" fmla="*/ 7 h 106"/>
                <a:gd name="T60" fmla="*/ 167 w 227"/>
                <a:gd name="T61" fmla="*/ 23 h 106"/>
                <a:gd name="T62" fmla="*/ 174 w 227"/>
                <a:gd name="T63" fmla="*/ 23 h 106"/>
                <a:gd name="T64" fmla="*/ 167 w 227"/>
                <a:gd name="T65" fmla="*/ 23 h 106"/>
                <a:gd name="T66" fmla="*/ 159 w 227"/>
                <a:gd name="T67" fmla="*/ 38 h 106"/>
                <a:gd name="T68" fmla="*/ 174 w 227"/>
                <a:gd name="T69" fmla="*/ 38 h 106"/>
                <a:gd name="T70" fmla="*/ 167 w 227"/>
                <a:gd name="T71" fmla="*/ 53 h 106"/>
                <a:gd name="T72" fmla="*/ 174 w 227"/>
                <a:gd name="T73" fmla="*/ 60 h 106"/>
                <a:gd name="T74" fmla="*/ 167 w 227"/>
                <a:gd name="T75" fmla="*/ 60 h 106"/>
                <a:gd name="T76" fmla="*/ 167 w 227"/>
                <a:gd name="T77" fmla="*/ 68 h 106"/>
                <a:gd name="T78" fmla="*/ 174 w 227"/>
                <a:gd name="T79" fmla="*/ 60 h 106"/>
                <a:gd name="T80" fmla="*/ 174 w 227"/>
                <a:gd name="T81" fmla="*/ 68 h 106"/>
                <a:gd name="T82" fmla="*/ 167 w 227"/>
                <a:gd name="T83" fmla="*/ 68 h 106"/>
                <a:gd name="T84" fmla="*/ 174 w 227"/>
                <a:gd name="T85" fmla="*/ 76 h 106"/>
                <a:gd name="T86" fmla="*/ 167 w 227"/>
                <a:gd name="T87" fmla="*/ 83 h 106"/>
                <a:gd name="T88" fmla="*/ 189 w 227"/>
                <a:gd name="T89" fmla="*/ 83 h 106"/>
                <a:gd name="T90" fmla="*/ 197 w 227"/>
                <a:gd name="T91" fmla="*/ 98 h 106"/>
                <a:gd name="T92" fmla="*/ 189 w 227"/>
                <a:gd name="T93" fmla="*/ 106 h 106"/>
                <a:gd name="T94" fmla="*/ 205 w 227"/>
                <a:gd name="T95" fmla="*/ 106 h 106"/>
                <a:gd name="T96" fmla="*/ 220 w 227"/>
                <a:gd name="T97" fmla="*/ 98 h 106"/>
                <a:gd name="T98" fmla="*/ 227 w 227"/>
                <a:gd name="T99" fmla="*/ 68 h 106"/>
                <a:gd name="T100" fmla="*/ 227 w 227"/>
                <a:gd name="T101"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74" y="0"/>
                  </a:lnTo>
                  <a:lnTo>
                    <a:pt x="0" y="30"/>
                  </a:lnTo>
                  <a:lnTo>
                    <a:pt x="8" y="68"/>
                  </a:lnTo>
                  <a:lnTo>
                    <a:pt x="30" y="30"/>
                  </a:lnTo>
                  <a:lnTo>
                    <a:pt x="53" y="38"/>
                  </a:lnTo>
                  <a:lnTo>
                    <a:pt x="61" y="23"/>
                  </a:lnTo>
                  <a:lnTo>
                    <a:pt x="76" y="23"/>
                  </a:lnTo>
                  <a:lnTo>
                    <a:pt x="91" y="45"/>
                  </a:lnTo>
                  <a:lnTo>
                    <a:pt x="121" y="60"/>
                  </a:lnTo>
                  <a:lnTo>
                    <a:pt x="129" y="60"/>
                  </a:lnTo>
                  <a:lnTo>
                    <a:pt x="129" y="68"/>
                  </a:lnTo>
                  <a:lnTo>
                    <a:pt x="121" y="98"/>
                  </a:lnTo>
                  <a:lnTo>
                    <a:pt x="136" y="98"/>
                  </a:lnTo>
                  <a:lnTo>
                    <a:pt x="136" y="91"/>
                  </a:lnTo>
                  <a:lnTo>
                    <a:pt x="174" y="106"/>
                  </a:lnTo>
                  <a:lnTo>
                    <a:pt x="167" y="91"/>
                  </a:lnTo>
                  <a:lnTo>
                    <a:pt x="144" y="83"/>
                  </a:lnTo>
                  <a:lnTo>
                    <a:pt x="144" y="76"/>
                  </a:lnTo>
                  <a:lnTo>
                    <a:pt x="167" y="91"/>
                  </a:lnTo>
                  <a:lnTo>
                    <a:pt x="144" y="53"/>
                  </a:lnTo>
                  <a:lnTo>
                    <a:pt x="152" y="53"/>
                  </a:lnTo>
                  <a:lnTo>
                    <a:pt x="152" y="45"/>
                  </a:lnTo>
                  <a:lnTo>
                    <a:pt x="144" y="38"/>
                  </a:lnTo>
                  <a:lnTo>
                    <a:pt x="152" y="38"/>
                  </a:lnTo>
                  <a:lnTo>
                    <a:pt x="159" y="15"/>
                  </a:lnTo>
                  <a:lnTo>
                    <a:pt x="159" y="23"/>
                  </a:lnTo>
                  <a:lnTo>
                    <a:pt x="159" y="7"/>
                  </a:lnTo>
                  <a:lnTo>
                    <a:pt x="167" y="7"/>
                  </a:lnTo>
                  <a:lnTo>
                    <a:pt x="167" y="23"/>
                  </a:lnTo>
                  <a:lnTo>
                    <a:pt x="174" y="23"/>
                  </a:lnTo>
                  <a:lnTo>
                    <a:pt x="167" y="23"/>
                  </a:lnTo>
                  <a:lnTo>
                    <a:pt x="159" y="38"/>
                  </a:lnTo>
                  <a:lnTo>
                    <a:pt x="174" y="38"/>
                  </a:lnTo>
                  <a:lnTo>
                    <a:pt x="167" y="53"/>
                  </a:lnTo>
                  <a:lnTo>
                    <a:pt x="174" y="60"/>
                  </a:lnTo>
                  <a:lnTo>
                    <a:pt x="167" y="60"/>
                  </a:lnTo>
                  <a:lnTo>
                    <a:pt x="167" y="68"/>
                  </a:lnTo>
                  <a:lnTo>
                    <a:pt x="174" y="60"/>
                  </a:lnTo>
                  <a:lnTo>
                    <a:pt x="174" y="68"/>
                  </a:lnTo>
                  <a:lnTo>
                    <a:pt x="167" y="68"/>
                  </a:lnTo>
                  <a:lnTo>
                    <a:pt x="174" y="76"/>
                  </a:lnTo>
                  <a:lnTo>
                    <a:pt x="167" y="83"/>
                  </a:lnTo>
                  <a:lnTo>
                    <a:pt x="189" y="83"/>
                  </a:lnTo>
                  <a:lnTo>
                    <a:pt x="197" y="98"/>
                  </a:lnTo>
                  <a:lnTo>
                    <a:pt x="189" y="106"/>
                  </a:lnTo>
                  <a:lnTo>
                    <a:pt x="205" y="106"/>
                  </a:lnTo>
                  <a:lnTo>
                    <a:pt x="220"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6" name="Freeform 65"/>
            <p:cNvSpPr>
              <a:spLocks/>
            </p:cNvSpPr>
            <p:nvPr/>
          </p:nvSpPr>
          <p:spPr bwMode="auto">
            <a:xfrm>
              <a:off x="3951" y="1732"/>
              <a:ext cx="166" cy="91"/>
            </a:xfrm>
            <a:custGeom>
              <a:avLst/>
              <a:gdLst>
                <a:gd name="T0" fmla="*/ 151 w 166"/>
                <a:gd name="T1" fmla="*/ 45 h 91"/>
                <a:gd name="T2" fmla="*/ 144 w 166"/>
                <a:gd name="T3" fmla="*/ 45 h 91"/>
                <a:gd name="T4" fmla="*/ 159 w 166"/>
                <a:gd name="T5" fmla="*/ 53 h 91"/>
                <a:gd name="T6" fmla="*/ 151 w 166"/>
                <a:gd name="T7" fmla="*/ 68 h 91"/>
                <a:gd name="T8" fmla="*/ 129 w 166"/>
                <a:gd name="T9" fmla="*/ 53 h 91"/>
                <a:gd name="T10" fmla="*/ 121 w 166"/>
                <a:gd name="T11" fmla="*/ 38 h 91"/>
                <a:gd name="T12" fmla="*/ 106 w 166"/>
                <a:gd name="T13" fmla="*/ 38 h 91"/>
                <a:gd name="T14" fmla="*/ 121 w 166"/>
                <a:gd name="T15" fmla="*/ 15 h 91"/>
                <a:gd name="T16" fmla="*/ 106 w 166"/>
                <a:gd name="T17" fmla="*/ 7 h 91"/>
                <a:gd name="T18" fmla="*/ 106 w 166"/>
                <a:gd name="T19" fmla="*/ 0 h 91"/>
                <a:gd name="T20" fmla="*/ 91 w 166"/>
                <a:gd name="T21" fmla="*/ 15 h 91"/>
                <a:gd name="T22" fmla="*/ 38 w 166"/>
                <a:gd name="T23" fmla="*/ 30 h 91"/>
                <a:gd name="T24" fmla="*/ 0 w 166"/>
                <a:gd name="T25" fmla="*/ 38 h 91"/>
                <a:gd name="T26" fmla="*/ 0 w 166"/>
                <a:gd name="T27" fmla="*/ 83 h 91"/>
                <a:gd name="T28" fmla="*/ 76 w 166"/>
                <a:gd name="T29" fmla="*/ 68 h 91"/>
                <a:gd name="T30" fmla="*/ 98 w 166"/>
                <a:gd name="T31" fmla="*/ 60 h 91"/>
                <a:gd name="T32" fmla="*/ 98 w 166"/>
                <a:gd name="T33" fmla="*/ 76 h 91"/>
                <a:gd name="T34" fmla="*/ 113 w 166"/>
                <a:gd name="T35" fmla="*/ 76 h 91"/>
                <a:gd name="T36" fmla="*/ 113 w 166"/>
                <a:gd name="T37" fmla="*/ 91 h 91"/>
                <a:gd name="T38" fmla="*/ 136 w 166"/>
                <a:gd name="T39" fmla="*/ 68 h 91"/>
                <a:gd name="T40" fmla="*/ 136 w 166"/>
                <a:gd name="T41" fmla="*/ 83 h 91"/>
                <a:gd name="T42" fmla="*/ 166 w 166"/>
                <a:gd name="T43" fmla="*/ 68 h 91"/>
                <a:gd name="T44" fmla="*/ 159 w 166"/>
                <a:gd name="T45" fmla="*/ 60 h 91"/>
                <a:gd name="T46" fmla="*/ 151 w 166"/>
                <a:gd name="T47"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91">
                  <a:moveTo>
                    <a:pt x="151" y="45"/>
                  </a:moveTo>
                  <a:lnTo>
                    <a:pt x="144" y="45"/>
                  </a:lnTo>
                  <a:lnTo>
                    <a:pt x="159" y="53"/>
                  </a:lnTo>
                  <a:lnTo>
                    <a:pt x="151" y="68"/>
                  </a:lnTo>
                  <a:lnTo>
                    <a:pt x="129" y="53"/>
                  </a:lnTo>
                  <a:lnTo>
                    <a:pt x="121" y="38"/>
                  </a:lnTo>
                  <a:lnTo>
                    <a:pt x="106" y="38"/>
                  </a:lnTo>
                  <a:lnTo>
                    <a:pt x="121" y="15"/>
                  </a:lnTo>
                  <a:lnTo>
                    <a:pt x="106" y="7"/>
                  </a:lnTo>
                  <a:lnTo>
                    <a:pt x="106" y="0"/>
                  </a:lnTo>
                  <a:lnTo>
                    <a:pt x="91" y="15"/>
                  </a:lnTo>
                  <a:lnTo>
                    <a:pt x="38" y="30"/>
                  </a:lnTo>
                  <a:lnTo>
                    <a:pt x="0" y="38"/>
                  </a:lnTo>
                  <a:lnTo>
                    <a:pt x="0" y="83"/>
                  </a:lnTo>
                  <a:lnTo>
                    <a:pt x="76" y="68"/>
                  </a:lnTo>
                  <a:lnTo>
                    <a:pt x="98" y="60"/>
                  </a:lnTo>
                  <a:lnTo>
                    <a:pt x="98" y="76"/>
                  </a:lnTo>
                  <a:lnTo>
                    <a:pt x="113" y="76"/>
                  </a:lnTo>
                  <a:lnTo>
                    <a:pt x="113" y="91"/>
                  </a:lnTo>
                  <a:lnTo>
                    <a:pt x="136" y="68"/>
                  </a:lnTo>
                  <a:lnTo>
                    <a:pt x="136" y="83"/>
                  </a:lnTo>
                  <a:lnTo>
                    <a:pt x="166" y="68"/>
                  </a:lnTo>
                  <a:lnTo>
                    <a:pt x="159" y="60"/>
                  </a:lnTo>
                  <a:lnTo>
                    <a:pt x="151" y="4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7" name="Freeform 66"/>
            <p:cNvSpPr>
              <a:spLocks/>
            </p:cNvSpPr>
            <p:nvPr/>
          </p:nvSpPr>
          <p:spPr bwMode="auto">
            <a:xfrm>
              <a:off x="3951" y="1732"/>
              <a:ext cx="166" cy="91"/>
            </a:xfrm>
            <a:custGeom>
              <a:avLst/>
              <a:gdLst>
                <a:gd name="T0" fmla="*/ 151 w 166"/>
                <a:gd name="T1" fmla="*/ 45 h 91"/>
                <a:gd name="T2" fmla="*/ 144 w 166"/>
                <a:gd name="T3" fmla="*/ 45 h 91"/>
                <a:gd name="T4" fmla="*/ 159 w 166"/>
                <a:gd name="T5" fmla="*/ 53 h 91"/>
                <a:gd name="T6" fmla="*/ 151 w 166"/>
                <a:gd name="T7" fmla="*/ 68 h 91"/>
                <a:gd name="T8" fmla="*/ 129 w 166"/>
                <a:gd name="T9" fmla="*/ 53 h 91"/>
                <a:gd name="T10" fmla="*/ 121 w 166"/>
                <a:gd name="T11" fmla="*/ 38 h 91"/>
                <a:gd name="T12" fmla="*/ 106 w 166"/>
                <a:gd name="T13" fmla="*/ 38 h 91"/>
                <a:gd name="T14" fmla="*/ 121 w 166"/>
                <a:gd name="T15" fmla="*/ 15 h 91"/>
                <a:gd name="T16" fmla="*/ 106 w 166"/>
                <a:gd name="T17" fmla="*/ 7 h 91"/>
                <a:gd name="T18" fmla="*/ 106 w 166"/>
                <a:gd name="T19" fmla="*/ 0 h 91"/>
                <a:gd name="T20" fmla="*/ 91 w 166"/>
                <a:gd name="T21" fmla="*/ 15 h 91"/>
                <a:gd name="T22" fmla="*/ 38 w 166"/>
                <a:gd name="T23" fmla="*/ 30 h 91"/>
                <a:gd name="T24" fmla="*/ 0 w 166"/>
                <a:gd name="T25" fmla="*/ 38 h 91"/>
                <a:gd name="T26" fmla="*/ 0 w 166"/>
                <a:gd name="T27" fmla="*/ 83 h 91"/>
                <a:gd name="T28" fmla="*/ 76 w 166"/>
                <a:gd name="T29" fmla="*/ 68 h 91"/>
                <a:gd name="T30" fmla="*/ 98 w 166"/>
                <a:gd name="T31" fmla="*/ 60 h 91"/>
                <a:gd name="T32" fmla="*/ 98 w 166"/>
                <a:gd name="T33" fmla="*/ 76 h 91"/>
                <a:gd name="T34" fmla="*/ 113 w 166"/>
                <a:gd name="T35" fmla="*/ 76 h 91"/>
                <a:gd name="T36" fmla="*/ 113 w 166"/>
                <a:gd name="T37" fmla="*/ 91 h 91"/>
                <a:gd name="T38" fmla="*/ 136 w 166"/>
                <a:gd name="T39" fmla="*/ 68 h 91"/>
                <a:gd name="T40" fmla="*/ 136 w 166"/>
                <a:gd name="T41" fmla="*/ 83 h 91"/>
                <a:gd name="T42" fmla="*/ 166 w 166"/>
                <a:gd name="T43" fmla="*/ 68 h 91"/>
                <a:gd name="T44" fmla="*/ 159 w 166"/>
                <a:gd name="T45" fmla="*/ 60 h 91"/>
                <a:gd name="T46" fmla="*/ 151 w 166"/>
                <a:gd name="T47" fmla="*/ 45 h 91"/>
                <a:gd name="T48" fmla="*/ 151 w 166"/>
                <a:gd name="T49"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91">
                  <a:moveTo>
                    <a:pt x="151" y="45"/>
                  </a:moveTo>
                  <a:lnTo>
                    <a:pt x="144" y="45"/>
                  </a:lnTo>
                  <a:lnTo>
                    <a:pt x="159" y="53"/>
                  </a:lnTo>
                  <a:lnTo>
                    <a:pt x="151" y="68"/>
                  </a:lnTo>
                  <a:lnTo>
                    <a:pt x="129" y="53"/>
                  </a:lnTo>
                  <a:lnTo>
                    <a:pt x="121" y="38"/>
                  </a:lnTo>
                  <a:lnTo>
                    <a:pt x="106" y="38"/>
                  </a:lnTo>
                  <a:lnTo>
                    <a:pt x="121" y="15"/>
                  </a:lnTo>
                  <a:lnTo>
                    <a:pt x="106" y="7"/>
                  </a:lnTo>
                  <a:lnTo>
                    <a:pt x="106" y="0"/>
                  </a:lnTo>
                  <a:lnTo>
                    <a:pt x="91" y="15"/>
                  </a:lnTo>
                  <a:lnTo>
                    <a:pt x="38" y="30"/>
                  </a:lnTo>
                  <a:lnTo>
                    <a:pt x="0" y="38"/>
                  </a:lnTo>
                  <a:lnTo>
                    <a:pt x="0" y="83"/>
                  </a:lnTo>
                  <a:lnTo>
                    <a:pt x="76" y="68"/>
                  </a:lnTo>
                  <a:lnTo>
                    <a:pt x="98" y="60"/>
                  </a:lnTo>
                  <a:lnTo>
                    <a:pt x="98" y="76"/>
                  </a:lnTo>
                  <a:lnTo>
                    <a:pt x="113" y="76"/>
                  </a:lnTo>
                  <a:lnTo>
                    <a:pt x="113" y="91"/>
                  </a:lnTo>
                  <a:lnTo>
                    <a:pt x="136" y="68"/>
                  </a:lnTo>
                  <a:lnTo>
                    <a:pt x="136" y="83"/>
                  </a:lnTo>
                  <a:lnTo>
                    <a:pt x="166" y="68"/>
                  </a:lnTo>
                  <a:lnTo>
                    <a:pt x="159" y="60"/>
                  </a:lnTo>
                  <a:lnTo>
                    <a:pt x="151" y="45"/>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78" name="Freeform 67"/>
            <p:cNvSpPr>
              <a:spLocks/>
            </p:cNvSpPr>
            <p:nvPr/>
          </p:nvSpPr>
          <p:spPr bwMode="auto">
            <a:xfrm>
              <a:off x="3149" y="1580"/>
              <a:ext cx="295" cy="144"/>
            </a:xfrm>
            <a:custGeom>
              <a:avLst/>
              <a:gdLst>
                <a:gd name="T0" fmla="*/ 272 w 295"/>
                <a:gd name="T1" fmla="*/ 61 h 144"/>
                <a:gd name="T2" fmla="*/ 272 w 295"/>
                <a:gd name="T3" fmla="*/ 46 h 144"/>
                <a:gd name="T4" fmla="*/ 242 w 295"/>
                <a:gd name="T5" fmla="*/ 46 h 144"/>
                <a:gd name="T6" fmla="*/ 242 w 295"/>
                <a:gd name="T7" fmla="*/ 31 h 144"/>
                <a:gd name="T8" fmla="*/ 189 w 295"/>
                <a:gd name="T9" fmla="*/ 46 h 144"/>
                <a:gd name="T10" fmla="*/ 166 w 295"/>
                <a:gd name="T11" fmla="*/ 61 h 144"/>
                <a:gd name="T12" fmla="*/ 136 w 295"/>
                <a:gd name="T13" fmla="*/ 61 h 144"/>
                <a:gd name="T14" fmla="*/ 113 w 295"/>
                <a:gd name="T15" fmla="*/ 38 h 144"/>
                <a:gd name="T16" fmla="*/ 98 w 295"/>
                <a:gd name="T17" fmla="*/ 31 h 144"/>
                <a:gd name="T18" fmla="*/ 91 w 295"/>
                <a:gd name="T19" fmla="*/ 46 h 144"/>
                <a:gd name="T20" fmla="*/ 98 w 295"/>
                <a:gd name="T21" fmla="*/ 15 h 144"/>
                <a:gd name="T22" fmla="*/ 113 w 295"/>
                <a:gd name="T23" fmla="*/ 0 h 144"/>
                <a:gd name="T24" fmla="*/ 106 w 295"/>
                <a:gd name="T25" fmla="*/ 0 h 144"/>
                <a:gd name="T26" fmla="*/ 60 w 295"/>
                <a:gd name="T27" fmla="*/ 31 h 144"/>
                <a:gd name="T28" fmla="*/ 0 w 295"/>
                <a:gd name="T29" fmla="*/ 61 h 144"/>
                <a:gd name="T30" fmla="*/ 22 w 295"/>
                <a:gd name="T31" fmla="*/ 76 h 144"/>
                <a:gd name="T32" fmla="*/ 106 w 295"/>
                <a:gd name="T33" fmla="*/ 99 h 144"/>
                <a:gd name="T34" fmla="*/ 106 w 295"/>
                <a:gd name="T35" fmla="*/ 106 h 144"/>
                <a:gd name="T36" fmla="*/ 121 w 295"/>
                <a:gd name="T37" fmla="*/ 114 h 144"/>
                <a:gd name="T38" fmla="*/ 121 w 295"/>
                <a:gd name="T39" fmla="*/ 129 h 144"/>
                <a:gd name="T40" fmla="*/ 128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4 h 144"/>
                <a:gd name="T52" fmla="*/ 189 w 295"/>
                <a:gd name="T53" fmla="*/ 91 h 144"/>
                <a:gd name="T54" fmla="*/ 212 w 295"/>
                <a:gd name="T55" fmla="*/ 84 h 144"/>
                <a:gd name="T56" fmla="*/ 219 w 295"/>
                <a:gd name="T57" fmla="*/ 76 h 144"/>
                <a:gd name="T58" fmla="*/ 257 w 295"/>
                <a:gd name="T59" fmla="*/ 91 h 144"/>
                <a:gd name="T60" fmla="*/ 257 w 295"/>
                <a:gd name="T61" fmla="*/ 76 h 144"/>
                <a:gd name="T62" fmla="*/ 295 w 295"/>
                <a:gd name="T63" fmla="*/ 76 h 144"/>
                <a:gd name="T64" fmla="*/ 272 w 295"/>
                <a:gd name="T65" fmla="*/ 6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144">
                  <a:moveTo>
                    <a:pt x="272" y="61"/>
                  </a:moveTo>
                  <a:lnTo>
                    <a:pt x="272" y="46"/>
                  </a:lnTo>
                  <a:lnTo>
                    <a:pt x="242" y="46"/>
                  </a:lnTo>
                  <a:lnTo>
                    <a:pt x="242" y="31"/>
                  </a:lnTo>
                  <a:lnTo>
                    <a:pt x="189" y="46"/>
                  </a:lnTo>
                  <a:lnTo>
                    <a:pt x="166" y="61"/>
                  </a:lnTo>
                  <a:lnTo>
                    <a:pt x="136" y="61"/>
                  </a:lnTo>
                  <a:lnTo>
                    <a:pt x="113" y="38"/>
                  </a:lnTo>
                  <a:lnTo>
                    <a:pt x="98" y="31"/>
                  </a:lnTo>
                  <a:lnTo>
                    <a:pt x="91" y="46"/>
                  </a:lnTo>
                  <a:lnTo>
                    <a:pt x="98" y="15"/>
                  </a:lnTo>
                  <a:lnTo>
                    <a:pt x="113" y="0"/>
                  </a:lnTo>
                  <a:lnTo>
                    <a:pt x="106" y="0"/>
                  </a:lnTo>
                  <a:lnTo>
                    <a:pt x="60" y="31"/>
                  </a:lnTo>
                  <a:lnTo>
                    <a:pt x="0" y="61"/>
                  </a:lnTo>
                  <a:lnTo>
                    <a:pt x="22" y="76"/>
                  </a:lnTo>
                  <a:lnTo>
                    <a:pt x="106" y="99"/>
                  </a:lnTo>
                  <a:lnTo>
                    <a:pt x="106" y="106"/>
                  </a:lnTo>
                  <a:lnTo>
                    <a:pt x="121" y="114"/>
                  </a:lnTo>
                  <a:lnTo>
                    <a:pt x="121" y="129"/>
                  </a:lnTo>
                  <a:lnTo>
                    <a:pt x="128" y="129"/>
                  </a:lnTo>
                  <a:lnTo>
                    <a:pt x="136" y="144"/>
                  </a:lnTo>
                  <a:lnTo>
                    <a:pt x="159" y="91"/>
                  </a:lnTo>
                  <a:lnTo>
                    <a:pt x="159" y="106"/>
                  </a:lnTo>
                  <a:lnTo>
                    <a:pt x="174" y="91"/>
                  </a:lnTo>
                  <a:lnTo>
                    <a:pt x="174" y="114"/>
                  </a:lnTo>
                  <a:lnTo>
                    <a:pt x="189" y="91"/>
                  </a:lnTo>
                  <a:lnTo>
                    <a:pt x="212" y="84"/>
                  </a:lnTo>
                  <a:lnTo>
                    <a:pt x="219" y="76"/>
                  </a:lnTo>
                  <a:lnTo>
                    <a:pt x="257" y="91"/>
                  </a:lnTo>
                  <a:lnTo>
                    <a:pt x="257" y="76"/>
                  </a:lnTo>
                  <a:lnTo>
                    <a:pt x="295" y="76"/>
                  </a:lnTo>
                  <a:lnTo>
                    <a:pt x="272"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9" name="Freeform 68"/>
            <p:cNvSpPr>
              <a:spLocks/>
            </p:cNvSpPr>
            <p:nvPr/>
          </p:nvSpPr>
          <p:spPr bwMode="auto">
            <a:xfrm>
              <a:off x="3149" y="1580"/>
              <a:ext cx="295" cy="144"/>
            </a:xfrm>
            <a:custGeom>
              <a:avLst/>
              <a:gdLst>
                <a:gd name="T0" fmla="*/ 272 w 295"/>
                <a:gd name="T1" fmla="*/ 61 h 144"/>
                <a:gd name="T2" fmla="*/ 272 w 295"/>
                <a:gd name="T3" fmla="*/ 46 h 144"/>
                <a:gd name="T4" fmla="*/ 242 w 295"/>
                <a:gd name="T5" fmla="*/ 46 h 144"/>
                <a:gd name="T6" fmla="*/ 242 w 295"/>
                <a:gd name="T7" fmla="*/ 31 h 144"/>
                <a:gd name="T8" fmla="*/ 189 w 295"/>
                <a:gd name="T9" fmla="*/ 46 h 144"/>
                <a:gd name="T10" fmla="*/ 166 w 295"/>
                <a:gd name="T11" fmla="*/ 61 h 144"/>
                <a:gd name="T12" fmla="*/ 136 w 295"/>
                <a:gd name="T13" fmla="*/ 61 h 144"/>
                <a:gd name="T14" fmla="*/ 113 w 295"/>
                <a:gd name="T15" fmla="*/ 38 h 144"/>
                <a:gd name="T16" fmla="*/ 98 w 295"/>
                <a:gd name="T17" fmla="*/ 31 h 144"/>
                <a:gd name="T18" fmla="*/ 91 w 295"/>
                <a:gd name="T19" fmla="*/ 46 h 144"/>
                <a:gd name="T20" fmla="*/ 98 w 295"/>
                <a:gd name="T21" fmla="*/ 15 h 144"/>
                <a:gd name="T22" fmla="*/ 113 w 295"/>
                <a:gd name="T23" fmla="*/ 0 h 144"/>
                <a:gd name="T24" fmla="*/ 106 w 295"/>
                <a:gd name="T25" fmla="*/ 0 h 144"/>
                <a:gd name="T26" fmla="*/ 60 w 295"/>
                <a:gd name="T27" fmla="*/ 31 h 144"/>
                <a:gd name="T28" fmla="*/ 0 w 295"/>
                <a:gd name="T29" fmla="*/ 61 h 144"/>
                <a:gd name="T30" fmla="*/ 22 w 295"/>
                <a:gd name="T31" fmla="*/ 76 h 144"/>
                <a:gd name="T32" fmla="*/ 106 w 295"/>
                <a:gd name="T33" fmla="*/ 99 h 144"/>
                <a:gd name="T34" fmla="*/ 106 w 295"/>
                <a:gd name="T35" fmla="*/ 106 h 144"/>
                <a:gd name="T36" fmla="*/ 121 w 295"/>
                <a:gd name="T37" fmla="*/ 114 h 144"/>
                <a:gd name="T38" fmla="*/ 121 w 295"/>
                <a:gd name="T39" fmla="*/ 129 h 144"/>
                <a:gd name="T40" fmla="*/ 128 w 295"/>
                <a:gd name="T41" fmla="*/ 129 h 144"/>
                <a:gd name="T42" fmla="*/ 136 w 295"/>
                <a:gd name="T43" fmla="*/ 144 h 144"/>
                <a:gd name="T44" fmla="*/ 159 w 295"/>
                <a:gd name="T45" fmla="*/ 91 h 144"/>
                <a:gd name="T46" fmla="*/ 159 w 295"/>
                <a:gd name="T47" fmla="*/ 106 h 144"/>
                <a:gd name="T48" fmla="*/ 174 w 295"/>
                <a:gd name="T49" fmla="*/ 91 h 144"/>
                <a:gd name="T50" fmla="*/ 174 w 295"/>
                <a:gd name="T51" fmla="*/ 114 h 144"/>
                <a:gd name="T52" fmla="*/ 189 w 295"/>
                <a:gd name="T53" fmla="*/ 91 h 144"/>
                <a:gd name="T54" fmla="*/ 212 w 295"/>
                <a:gd name="T55" fmla="*/ 84 h 144"/>
                <a:gd name="T56" fmla="*/ 219 w 295"/>
                <a:gd name="T57" fmla="*/ 76 h 144"/>
                <a:gd name="T58" fmla="*/ 257 w 295"/>
                <a:gd name="T59" fmla="*/ 91 h 144"/>
                <a:gd name="T60" fmla="*/ 257 w 295"/>
                <a:gd name="T61" fmla="*/ 76 h 144"/>
                <a:gd name="T62" fmla="*/ 295 w 295"/>
                <a:gd name="T63" fmla="*/ 76 h 144"/>
                <a:gd name="T64" fmla="*/ 272 w 295"/>
                <a:gd name="T65" fmla="*/ 61 h 144"/>
                <a:gd name="T66" fmla="*/ 272 w 295"/>
                <a:gd name="T67" fmla="*/ 6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5" h="144">
                  <a:moveTo>
                    <a:pt x="272" y="61"/>
                  </a:moveTo>
                  <a:lnTo>
                    <a:pt x="272" y="46"/>
                  </a:lnTo>
                  <a:lnTo>
                    <a:pt x="242" y="46"/>
                  </a:lnTo>
                  <a:lnTo>
                    <a:pt x="242" y="31"/>
                  </a:lnTo>
                  <a:lnTo>
                    <a:pt x="189" y="46"/>
                  </a:lnTo>
                  <a:lnTo>
                    <a:pt x="166" y="61"/>
                  </a:lnTo>
                  <a:lnTo>
                    <a:pt x="136" y="61"/>
                  </a:lnTo>
                  <a:lnTo>
                    <a:pt x="113" y="38"/>
                  </a:lnTo>
                  <a:lnTo>
                    <a:pt x="98" y="31"/>
                  </a:lnTo>
                  <a:lnTo>
                    <a:pt x="91" y="46"/>
                  </a:lnTo>
                  <a:lnTo>
                    <a:pt x="98" y="15"/>
                  </a:lnTo>
                  <a:lnTo>
                    <a:pt x="113" y="0"/>
                  </a:lnTo>
                  <a:lnTo>
                    <a:pt x="106" y="0"/>
                  </a:lnTo>
                  <a:lnTo>
                    <a:pt x="60" y="31"/>
                  </a:lnTo>
                  <a:lnTo>
                    <a:pt x="0" y="61"/>
                  </a:lnTo>
                  <a:lnTo>
                    <a:pt x="22" y="76"/>
                  </a:lnTo>
                  <a:lnTo>
                    <a:pt x="106" y="99"/>
                  </a:lnTo>
                  <a:lnTo>
                    <a:pt x="106" y="106"/>
                  </a:lnTo>
                  <a:lnTo>
                    <a:pt x="121" y="114"/>
                  </a:lnTo>
                  <a:lnTo>
                    <a:pt x="121" y="129"/>
                  </a:lnTo>
                  <a:lnTo>
                    <a:pt x="128" y="129"/>
                  </a:lnTo>
                  <a:lnTo>
                    <a:pt x="136" y="144"/>
                  </a:lnTo>
                  <a:lnTo>
                    <a:pt x="159" y="91"/>
                  </a:lnTo>
                  <a:lnTo>
                    <a:pt x="159" y="106"/>
                  </a:lnTo>
                  <a:lnTo>
                    <a:pt x="174" y="91"/>
                  </a:lnTo>
                  <a:lnTo>
                    <a:pt x="174" y="114"/>
                  </a:lnTo>
                  <a:lnTo>
                    <a:pt x="189" y="91"/>
                  </a:lnTo>
                  <a:lnTo>
                    <a:pt x="212" y="84"/>
                  </a:lnTo>
                  <a:lnTo>
                    <a:pt x="219" y="76"/>
                  </a:lnTo>
                  <a:lnTo>
                    <a:pt x="257" y="91"/>
                  </a:lnTo>
                  <a:lnTo>
                    <a:pt x="257" y="76"/>
                  </a:lnTo>
                  <a:lnTo>
                    <a:pt x="295" y="76"/>
                  </a:lnTo>
                  <a:lnTo>
                    <a:pt x="272" y="61"/>
                  </a:lnTo>
                  <a:lnTo>
                    <a:pt x="272"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0" name="Freeform 69"/>
            <p:cNvSpPr>
              <a:spLocks/>
            </p:cNvSpPr>
            <p:nvPr/>
          </p:nvSpPr>
          <p:spPr bwMode="auto">
            <a:xfrm>
              <a:off x="3338" y="1671"/>
              <a:ext cx="197" cy="265"/>
            </a:xfrm>
            <a:custGeom>
              <a:avLst/>
              <a:gdLst>
                <a:gd name="T0" fmla="*/ 189 w 197"/>
                <a:gd name="T1" fmla="*/ 182 h 265"/>
                <a:gd name="T2" fmla="*/ 189 w 197"/>
                <a:gd name="T3" fmla="*/ 190 h 265"/>
                <a:gd name="T4" fmla="*/ 189 w 197"/>
                <a:gd name="T5" fmla="*/ 182 h 265"/>
                <a:gd name="T6" fmla="*/ 182 w 197"/>
                <a:gd name="T7" fmla="*/ 182 h 265"/>
                <a:gd name="T8" fmla="*/ 159 w 197"/>
                <a:gd name="T9" fmla="*/ 243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5 w 197"/>
                <a:gd name="T25" fmla="*/ 30 h 265"/>
                <a:gd name="T26" fmla="*/ 60 w 197"/>
                <a:gd name="T27" fmla="*/ 23 h 265"/>
                <a:gd name="T28" fmla="*/ 53 w 197"/>
                <a:gd name="T29" fmla="*/ 23 h 265"/>
                <a:gd name="T30" fmla="*/ 60 w 197"/>
                <a:gd name="T31" fmla="*/ 8 h 265"/>
                <a:gd name="T32" fmla="*/ 68 w 197"/>
                <a:gd name="T33" fmla="*/ 0 h 265"/>
                <a:gd name="T34" fmla="*/ 129 w 197"/>
                <a:gd name="T35" fmla="*/ 23 h 265"/>
                <a:gd name="T36" fmla="*/ 136 w 197"/>
                <a:gd name="T37" fmla="*/ 38 h 265"/>
                <a:gd name="T38" fmla="*/ 129 w 197"/>
                <a:gd name="T39" fmla="*/ 38 h 265"/>
                <a:gd name="T40" fmla="*/ 144 w 197"/>
                <a:gd name="T41" fmla="*/ 61 h 265"/>
                <a:gd name="T42" fmla="*/ 144 w 197"/>
                <a:gd name="T43" fmla="*/ 84 h 265"/>
                <a:gd name="T44" fmla="*/ 121 w 197"/>
                <a:gd name="T45" fmla="*/ 106 h 265"/>
                <a:gd name="T46" fmla="*/ 121 w 197"/>
                <a:gd name="T47" fmla="*/ 129 h 265"/>
                <a:gd name="T48" fmla="*/ 129 w 197"/>
                <a:gd name="T49" fmla="*/ 129 h 265"/>
                <a:gd name="T50" fmla="*/ 144 w 197"/>
                <a:gd name="T51" fmla="*/ 106 h 265"/>
                <a:gd name="T52" fmla="*/ 159 w 197"/>
                <a:gd name="T53" fmla="*/ 99 h 265"/>
                <a:gd name="T54" fmla="*/ 174 w 197"/>
                <a:gd name="T55" fmla="*/ 106 h 265"/>
                <a:gd name="T56" fmla="*/ 197 w 197"/>
                <a:gd name="T57" fmla="*/ 159 h 265"/>
                <a:gd name="T58" fmla="*/ 189 w 197"/>
                <a:gd name="T59" fmla="*/ 18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5">
                  <a:moveTo>
                    <a:pt x="189" y="182"/>
                  </a:moveTo>
                  <a:lnTo>
                    <a:pt x="189" y="190"/>
                  </a:lnTo>
                  <a:lnTo>
                    <a:pt x="189" y="182"/>
                  </a:lnTo>
                  <a:lnTo>
                    <a:pt x="182" y="182"/>
                  </a:lnTo>
                  <a:lnTo>
                    <a:pt x="159" y="243"/>
                  </a:lnTo>
                  <a:lnTo>
                    <a:pt x="91" y="258"/>
                  </a:lnTo>
                  <a:lnTo>
                    <a:pt x="0" y="265"/>
                  </a:lnTo>
                  <a:lnTo>
                    <a:pt x="23" y="205"/>
                  </a:lnTo>
                  <a:lnTo>
                    <a:pt x="0" y="144"/>
                  </a:lnTo>
                  <a:lnTo>
                    <a:pt x="8" y="76"/>
                  </a:lnTo>
                  <a:lnTo>
                    <a:pt x="38" y="38"/>
                  </a:lnTo>
                  <a:lnTo>
                    <a:pt x="38" y="68"/>
                  </a:lnTo>
                  <a:lnTo>
                    <a:pt x="45" y="30"/>
                  </a:lnTo>
                  <a:lnTo>
                    <a:pt x="60" y="23"/>
                  </a:lnTo>
                  <a:lnTo>
                    <a:pt x="53" y="23"/>
                  </a:lnTo>
                  <a:lnTo>
                    <a:pt x="60" y="8"/>
                  </a:lnTo>
                  <a:lnTo>
                    <a:pt x="68" y="0"/>
                  </a:lnTo>
                  <a:lnTo>
                    <a:pt x="129" y="23"/>
                  </a:lnTo>
                  <a:lnTo>
                    <a:pt x="136" y="38"/>
                  </a:lnTo>
                  <a:lnTo>
                    <a:pt x="129" y="38"/>
                  </a:lnTo>
                  <a:lnTo>
                    <a:pt x="144" y="61"/>
                  </a:lnTo>
                  <a:lnTo>
                    <a:pt x="144" y="84"/>
                  </a:lnTo>
                  <a:lnTo>
                    <a:pt x="121" y="106"/>
                  </a:lnTo>
                  <a:lnTo>
                    <a:pt x="121" y="129"/>
                  </a:lnTo>
                  <a:lnTo>
                    <a:pt x="129" y="129"/>
                  </a:lnTo>
                  <a:lnTo>
                    <a:pt x="144" y="106"/>
                  </a:lnTo>
                  <a:lnTo>
                    <a:pt x="159" y="99"/>
                  </a:lnTo>
                  <a:lnTo>
                    <a:pt x="174" y="106"/>
                  </a:lnTo>
                  <a:lnTo>
                    <a:pt x="197" y="159"/>
                  </a:lnTo>
                  <a:lnTo>
                    <a:pt x="189" y="1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1" name="Freeform 70"/>
            <p:cNvSpPr>
              <a:spLocks/>
            </p:cNvSpPr>
            <p:nvPr/>
          </p:nvSpPr>
          <p:spPr bwMode="auto">
            <a:xfrm>
              <a:off x="3338" y="1671"/>
              <a:ext cx="197" cy="265"/>
            </a:xfrm>
            <a:custGeom>
              <a:avLst/>
              <a:gdLst>
                <a:gd name="T0" fmla="*/ 189 w 197"/>
                <a:gd name="T1" fmla="*/ 182 h 265"/>
                <a:gd name="T2" fmla="*/ 189 w 197"/>
                <a:gd name="T3" fmla="*/ 190 h 265"/>
                <a:gd name="T4" fmla="*/ 189 w 197"/>
                <a:gd name="T5" fmla="*/ 182 h 265"/>
                <a:gd name="T6" fmla="*/ 182 w 197"/>
                <a:gd name="T7" fmla="*/ 182 h 265"/>
                <a:gd name="T8" fmla="*/ 159 w 197"/>
                <a:gd name="T9" fmla="*/ 243 h 265"/>
                <a:gd name="T10" fmla="*/ 91 w 197"/>
                <a:gd name="T11" fmla="*/ 258 h 265"/>
                <a:gd name="T12" fmla="*/ 0 w 197"/>
                <a:gd name="T13" fmla="*/ 265 h 265"/>
                <a:gd name="T14" fmla="*/ 23 w 197"/>
                <a:gd name="T15" fmla="*/ 205 h 265"/>
                <a:gd name="T16" fmla="*/ 0 w 197"/>
                <a:gd name="T17" fmla="*/ 144 h 265"/>
                <a:gd name="T18" fmla="*/ 8 w 197"/>
                <a:gd name="T19" fmla="*/ 76 h 265"/>
                <a:gd name="T20" fmla="*/ 38 w 197"/>
                <a:gd name="T21" fmla="*/ 38 h 265"/>
                <a:gd name="T22" fmla="*/ 38 w 197"/>
                <a:gd name="T23" fmla="*/ 68 h 265"/>
                <a:gd name="T24" fmla="*/ 45 w 197"/>
                <a:gd name="T25" fmla="*/ 30 h 265"/>
                <a:gd name="T26" fmla="*/ 60 w 197"/>
                <a:gd name="T27" fmla="*/ 23 h 265"/>
                <a:gd name="T28" fmla="*/ 53 w 197"/>
                <a:gd name="T29" fmla="*/ 23 h 265"/>
                <a:gd name="T30" fmla="*/ 60 w 197"/>
                <a:gd name="T31" fmla="*/ 8 h 265"/>
                <a:gd name="T32" fmla="*/ 68 w 197"/>
                <a:gd name="T33" fmla="*/ 0 h 265"/>
                <a:gd name="T34" fmla="*/ 129 w 197"/>
                <a:gd name="T35" fmla="*/ 23 h 265"/>
                <a:gd name="T36" fmla="*/ 136 w 197"/>
                <a:gd name="T37" fmla="*/ 38 h 265"/>
                <a:gd name="T38" fmla="*/ 129 w 197"/>
                <a:gd name="T39" fmla="*/ 38 h 265"/>
                <a:gd name="T40" fmla="*/ 144 w 197"/>
                <a:gd name="T41" fmla="*/ 61 h 265"/>
                <a:gd name="T42" fmla="*/ 144 w 197"/>
                <a:gd name="T43" fmla="*/ 84 h 265"/>
                <a:gd name="T44" fmla="*/ 121 w 197"/>
                <a:gd name="T45" fmla="*/ 106 h 265"/>
                <a:gd name="T46" fmla="*/ 121 w 197"/>
                <a:gd name="T47" fmla="*/ 129 h 265"/>
                <a:gd name="T48" fmla="*/ 129 w 197"/>
                <a:gd name="T49" fmla="*/ 129 h 265"/>
                <a:gd name="T50" fmla="*/ 144 w 197"/>
                <a:gd name="T51" fmla="*/ 106 h 265"/>
                <a:gd name="T52" fmla="*/ 159 w 197"/>
                <a:gd name="T53" fmla="*/ 99 h 265"/>
                <a:gd name="T54" fmla="*/ 174 w 197"/>
                <a:gd name="T55" fmla="*/ 106 h 265"/>
                <a:gd name="T56" fmla="*/ 197 w 197"/>
                <a:gd name="T57" fmla="*/ 159 h 265"/>
                <a:gd name="T58" fmla="*/ 189 w 197"/>
                <a:gd name="T59" fmla="*/ 182 h 265"/>
                <a:gd name="T60" fmla="*/ 189 w 197"/>
                <a:gd name="T61"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5">
                  <a:moveTo>
                    <a:pt x="189" y="182"/>
                  </a:moveTo>
                  <a:lnTo>
                    <a:pt x="189" y="190"/>
                  </a:lnTo>
                  <a:lnTo>
                    <a:pt x="189" y="182"/>
                  </a:lnTo>
                  <a:lnTo>
                    <a:pt x="182" y="182"/>
                  </a:lnTo>
                  <a:lnTo>
                    <a:pt x="159" y="243"/>
                  </a:lnTo>
                  <a:lnTo>
                    <a:pt x="91" y="258"/>
                  </a:lnTo>
                  <a:lnTo>
                    <a:pt x="0" y="265"/>
                  </a:lnTo>
                  <a:lnTo>
                    <a:pt x="23" y="205"/>
                  </a:lnTo>
                  <a:lnTo>
                    <a:pt x="0" y="144"/>
                  </a:lnTo>
                  <a:lnTo>
                    <a:pt x="8" y="76"/>
                  </a:lnTo>
                  <a:lnTo>
                    <a:pt x="38" y="38"/>
                  </a:lnTo>
                  <a:lnTo>
                    <a:pt x="38" y="68"/>
                  </a:lnTo>
                  <a:lnTo>
                    <a:pt x="45" y="30"/>
                  </a:lnTo>
                  <a:lnTo>
                    <a:pt x="60" y="23"/>
                  </a:lnTo>
                  <a:lnTo>
                    <a:pt x="53" y="23"/>
                  </a:lnTo>
                  <a:lnTo>
                    <a:pt x="60" y="8"/>
                  </a:lnTo>
                  <a:lnTo>
                    <a:pt x="68" y="0"/>
                  </a:lnTo>
                  <a:lnTo>
                    <a:pt x="129" y="23"/>
                  </a:lnTo>
                  <a:lnTo>
                    <a:pt x="136" y="38"/>
                  </a:lnTo>
                  <a:lnTo>
                    <a:pt x="129" y="38"/>
                  </a:lnTo>
                  <a:lnTo>
                    <a:pt x="144" y="61"/>
                  </a:lnTo>
                  <a:lnTo>
                    <a:pt x="144" y="84"/>
                  </a:lnTo>
                  <a:lnTo>
                    <a:pt x="121" y="106"/>
                  </a:lnTo>
                  <a:lnTo>
                    <a:pt x="121" y="129"/>
                  </a:lnTo>
                  <a:lnTo>
                    <a:pt x="129" y="129"/>
                  </a:lnTo>
                  <a:lnTo>
                    <a:pt x="144" y="106"/>
                  </a:lnTo>
                  <a:lnTo>
                    <a:pt x="159" y="99"/>
                  </a:lnTo>
                  <a:lnTo>
                    <a:pt x="174" y="106"/>
                  </a:lnTo>
                  <a:lnTo>
                    <a:pt x="197" y="159"/>
                  </a:lnTo>
                  <a:lnTo>
                    <a:pt x="189" y="182"/>
                  </a:lnTo>
                  <a:lnTo>
                    <a:pt x="189"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2" name="Freeform 71"/>
            <p:cNvSpPr>
              <a:spLocks/>
            </p:cNvSpPr>
            <p:nvPr/>
          </p:nvSpPr>
          <p:spPr bwMode="auto">
            <a:xfrm>
              <a:off x="2854" y="1474"/>
              <a:ext cx="333" cy="371"/>
            </a:xfrm>
            <a:custGeom>
              <a:avLst/>
              <a:gdLst>
                <a:gd name="T0" fmla="*/ 280 w 333"/>
                <a:gd name="T1" fmla="*/ 106 h 371"/>
                <a:gd name="T2" fmla="*/ 227 w 333"/>
                <a:gd name="T3" fmla="*/ 159 h 371"/>
                <a:gd name="T4" fmla="*/ 227 w 333"/>
                <a:gd name="T5" fmla="*/ 167 h 371"/>
                <a:gd name="T6" fmla="*/ 219 w 333"/>
                <a:gd name="T7" fmla="*/ 167 h 371"/>
                <a:gd name="T8" fmla="*/ 219 w 333"/>
                <a:gd name="T9" fmla="*/ 205 h 371"/>
                <a:gd name="T10" fmla="*/ 189 w 333"/>
                <a:gd name="T11" fmla="*/ 227 h 371"/>
                <a:gd name="T12" fmla="*/ 204 w 333"/>
                <a:gd name="T13" fmla="*/ 243 h 371"/>
                <a:gd name="T14" fmla="*/ 196 w 333"/>
                <a:gd name="T15" fmla="*/ 258 h 371"/>
                <a:gd name="T16" fmla="*/ 196 w 333"/>
                <a:gd name="T17" fmla="*/ 288 h 371"/>
                <a:gd name="T18" fmla="*/ 264 w 333"/>
                <a:gd name="T19" fmla="*/ 334 h 371"/>
                <a:gd name="T20" fmla="*/ 272 w 333"/>
                <a:gd name="T21" fmla="*/ 364 h 371"/>
                <a:gd name="T22" fmla="*/ 30 w 333"/>
                <a:gd name="T23" fmla="*/ 371 h 371"/>
                <a:gd name="T24" fmla="*/ 30 w 333"/>
                <a:gd name="T25" fmla="*/ 258 h 371"/>
                <a:gd name="T26" fmla="*/ 15 w 333"/>
                <a:gd name="T27" fmla="*/ 235 h 371"/>
                <a:gd name="T28" fmla="*/ 30 w 333"/>
                <a:gd name="T29" fmla="*/ 212 h 371"/>
                <a:gd name="T30" fmla="*/ 0 w 333"/>
                <a:gd name="T31" fmla="*/ 23 h 371"/>
                <a:gd name="T32" fmla="*/ 90 w 333"/>
                <a:gd name="T33" fmla="*/ 23 h 371"/>
                <a:gd name="T34" fmla="*/ 90 w 333"/>
                <a:gd name="T35" fmla="*/ 0 h 371"/>
                <a:gd name="T36" fmla="*/ 98 w 333"/>
                <a:gd name="T37" fmla="*/ 0 h 371"/>
                <a:gd name="T38" fmla="*/ 113 w 333"/>
                <a:gd name="T39" fmla="*/ 38 h 371"/>
                <a:gd name="T40" fmla="*/ 143 w 333"/>
                <a:gd name="T41" fmla="*/ 46 h 371"/>
                <a:gd name="T42" fmla="*/ 151 w 333"/>
                <a:gd name="T43" fmla="*/ 53 h 371"/>
                <a:gd name="T44" fmla="*/ 181 w 333"/>
                <a:gd name="T45" fmla="*/ 46 h 371"/>
                <a:gd name="T46" fmla="*/ 196 w 333"/>
                <a:gd name="T47" fmla="*/ 53 h 371"/>
                <a:gd name="T48" fmla="*/ 211 w 333"/>
                <a:gd name="T49" fmla="*/ 68 h 371"/>
                <a:gd name="T50" fmla="*/ 219 w 333"/>
                <a:gd name="T51" fmla="*/ 61 h 371"/>
                <a:gd name="T52" fmla="*/ 242 w 333"/>
                <a:gd name="T53" fmla="*/ 83 h 371"/>
                <a:gd name="T54" fmla="*/ 272 w 333"/>
                <a:gd name="T55" fmla="*/ 68 h 371"/>
                <a:gd name="T56" fmla="*/ 280 w 333"/>
                <a:gd name="T57" fmla="*/ 76 h 371"/>
                <a:gd name="T58" fmla="*/ 333 w 333"/>
                <a:gd name="T59" fmla="*/ 76 h 371"/>
                <a:gd name="T60" fmla="*/ 280 w 333"/>
                <a:gd name="T61" fmla="*/ 10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1">
                  <a:moveTo>
                    <a:pt x="280" y="106"/>
                  </a:moveTo>
                  <a:lnTo>
                    <a:pt x="227" y="159"/>
                  </a:lnTo>
                  <a:lnTo>
                    <a:pt x="227" y="167"/>
                  </a:lnTo>
                  <a:lnTo>
                    <a:pt x="219" y="167"/>
                  </a:lnTo>
                  <a:lnTo>
                    <a:pt x="219" y="205"/>
                  </a:lnTo>
                  <a:lnTo>
                    <a:pt x="189" y="227"/>
                  </a:lnTo>
                  <a:lnTo>
                    <a:pt x="204" y="243"/>
                  </a:lnTo>
                  <a:lnTo>
                    <a:pt x="196" y="258"/>
                  </a:lnTo>
                  <a:lnTo>
                    <a:pt x="196" y="288"/>
                  </a:lnTo>
                  <a:lnTo>
                    <a:pt x="264" y="334"/>
                  </a:lnTo>
                  <a:lnTo>
                    <a:pt x="272" y="364"/>
                  </a:lnTo>
                  <a:lnTo>
                    <a:pt x="30" y="371"/>
                  </a:lnTo>
                  <a:lnTo>
                    <a:pt x="30" y="258"/>
                  </a:lnTo>
                  <a:lnTo>
                    <a:pt x="15" y="235"/>
                  </a:lnTo>
                  <a:lnTo>
                    <a:pt x="30" y="212"/>
                  </a:lnTo>
                  <a:lnTo>
                    <a:pt x="0" y="23"/>
                  </a:lnTo>
                  <a:lnTo>
                    <a:pt x="90" y="23"/>
                  </a:lnTo>
                  <a:lnTo>
                    <a:pt x="90" y="0"/>
                  </a:lnTo>
                  <a:lnTo>
                    <a:pt x="98" y="0"/>
                  </a:lnTo>
                  <a:lnTo>
                    <a:pt x="113" y="38"/>
                  </a:lnTo>
                  <a:lnTo>
                    <a:pt x="143" y="46"/>
                  </a:lnTo>
                  <a:lnTo>
                    <a:pt x="151" y="53"/>
                  </a:lnTo>
                  <a:lnTo>
                    <a:pt x="181" y="46"/>
                  </a:lnTo>
                  <a:lnTo>
                    <a:pt x="196" y="53"/>
                  </a:lnTo>
                  <a:lnTo>
                    <a:pt x="211" y="68"/>
                  </a:lnTo>
                  <a:lnTo>
                    <a:pt x="219" y="61"/>
                  </a:lnTo>
                  <a:lnTo>
                    <a:pt x="242" y="83"/>
                  </a:lnTo>
                  <a:lnTo>
                    <a:pt x="272" y="68"/>
                  </a:lnTo>
                  <a:lnTo>
                    <a:pt x="280" y="76"/>
                  </a:lnTo>
                  <a:lnTo>
                    <a:pt x="333" y="76"/>
                  </a:lnTo>
                  <a:lnTo>
                    <a:pt x="280"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3" name="Freeform 72"/>
            <p:cNvSpPr>
              <a:spLocks/>
            </p:cNvSpPr>
            <p:nvPr/>
          </p:nvSpPr>
          <p:spPr bwMode="auto">
            <a:xfrm>
              <a:off x="2854" y="1474"/>
              <a:ext cx="333" cy="371"/>
            </a:xfrm>
            <a:custGeom>
              <a:avLst/>
              <a:gdLst>
                <a:gd name="T0" fmla="*/ 280 w 333"/>
                <a:gd name="T1" fmla="*/ 106 h 371"/>
                <a:gd name="T2" fmla="*/ 227 w 333"/>
                <a:gd name="T3" fmla="*/ 159 h 371"/>
                <a:gd name="T4" fmla="*/ 227 w 333"/>
                <a:gd name="T5" fmla="*/ 167 h 371"/>
                <a:gd name="T6" fmla="*/ 219 w 333"/>
                <a:gd name="T7" fmla="*/ 167 h 371"/>
                <a:gd name="T8" fmla="*/ 219 w 333"/>
                <a:gd name="T9" fmla="*/ 205 h 371"/>
                <a:gd name="T10" fmla="*/ 189 w 333"/>
                <a:gd name="T11" fmla="*/ 227 h 371"/>
                <a:gd name="T12" fmla="*/ 204 w 333"/>
                <a:gd name="T13" fmla="*/ 243 h 371"/>
                <a:gd name="T14" fmla="*/ 196 w 333"/>
                <a:gd name="T15" fmla="*/ 258 h 371"/>
                <a:gd name="T16" fmla="*/ 196 w 333"/>
                <a:gd name="T17" fmla="*/ 288 h 371"/>
                <a:gd name="T18" fmla="*/ 264 w 333"/>
                <a:gd name="T19" fmla="*/ 334 h 371"/>
                <a:gd name="T20" fmla="*/ 272 w 333"/>
                <a:gd name="T21" fmla="*/ 364 h 371"/>
                <a:gd name="T22" fmla="*/ 30 w 333"/>
                <a:gd name="T23" fmla="*/ 371 h 371"/>
                <a:gd name="T24" fmla="*/ 30 w 333"/>
                <a:gd name="T25" fmla="*/ 258 h 371"/>
                <a:gd name="T26" fmla="*/ 15 w 333"/>
                <a:gd name="T27" fmla="*/ 235 h 371"/>
                <a:gd name="T28" fmla="*/ 30 w 333"/>
                <a:gd name="T29" fmla="*/ 212 h 371"/>
                <a:gd name="T30" fmla="*/ 0 w 333"/>
                <a:gd name="T31" fmla="*/ 23 h 371"/>
                <a:gd name="T32" fmla="*/ 90 w 333"/>
                <a:gd name="T33" fmla="*/ 23 h 371"/>
                <a:gd name="T34" fmla="*/ 90 w 333"/>
                <a:gd name="T35" fmla="*/ 0 h 371"/>
                <a:gd name="T36" fmla="*/ 98 w 333"/>
                <a:gd name="T37" fmla="*/ 0 h 371"/>
                <a:gd name="T38" fmla="*/ 113 w 333"/>
                <a:gd name="T39" fmla="*/ 38 h 371"/>
                <a:gd name="T40" fmla="*/ 143 w 333"/>
                <a:gd name="T41" fmla="*/ 46 h 371"/>
                <a:gd name="T42" fmla="*/ 151 w 333"/>
                <a:gd name="T43" fmla="*/ 53 h 371"/>
                <a:gd name="T44" fmla="*/ 181 w 333"/>
                <a:gd name="T45" fmla="*/ 46 h 371"/>
                <a:gd name="T46" fmla="*/ 196 w 333"/>
                <a:gd name="T47" fmla="*/ 53 h 371"/>
                <a:gd name="T48" fmla="*/ 211 w 333"/>
                <a:gd name="T49" fmla="*/ 68 h 371"/>
                <a:gd name="T50" fmla="*/ 219 w 333"/>
                <a:gd name="T51" fmla="*/ 61 h 371"/>
                <a:gd name="T52" fmla="*/ 242 w 333"/>
                <a:gd name="T53" fmla="*/ 83 h 371"/>
                <a:gd name="T54" fmla="*/ 272 w 333"/>
                <a:gd name="T55" fmla="*/ 68 h 371"/>
                <a:gd name="T56" fmla="*/ 280 w 333"/>
                <a:gd name="T57" fmla="*/ 76 h 371"/>
                <a:gd name="T58" fmla="*/ 333 w 333"/>
                <a:gd name="T59" fmla="*/ 76 h 371"/>
                <a:gd name="T60" fmla="*/ 280 w 333"/>
                <a:gd name="T61" fmla="*/ 106 h 371"/>
                <a:gd name="T62" fmla="*/ 280 w 333"/>
                <a:gd name="T63" fmla="*/ 11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1">
                  <a:moveTo>
                    <a:pt x="280" y="106"/>
                  </a:moveTo>
                  <a:lnTo>
                    <a:pt x="227" y="159"/>
                  </a:lnTo>
                  <a:lnTo>
                    <a:pt x="227" y="167"/>
                  </a:lnTo>
                  <a:lnTo>
                    <a:pt x="219" y="167"/>
                  </a:lnTo>
                  <a:lnTo>
                    <a:pt x="219" y="205"/>
                  </a:lnTo>
                  <a:lnTo>
                    <a:pt x="189" y="227"/>
                  </a:lnTo>
                  <a:lnTo>
                    <a:pt x="204" y="243"/>
                  </a:lnTo>
                  <a:lnTo>
                    <a:pt x="196" y="258"/>
                  </a:lnTo>
                  <a:lnTo>
                    <a:pt x="196" y="288"/>
                  </a:lnTo>
                  <a:lnTo>
                    <a:pt x="264" y="334"/>
                  </a:lnTo>
                  <a:lnTo>
                    <a:pt x="272" y="364"/>
                  </a:lnTo>
                  <a:lnTo>
                    <a:pt x="30" y="371"/>
                  </a:lnTo>
                  <a:lnTo>
                    <a:pt x="30" y="258"/>
                  </a:lnTo>
                  <a:lnTo>
                    <a:pt x="15" y="235"/>
                  </a:lnTo>
                  <a:lnTo>
                    <a:pt x="30" y="212"/>
                  </a:lnTo>
                  <a:lnTo>
                    <a:pt x="0" y="23"/>
                  </a:lnTo>
                  <a:lnTo>
                    <a:pt x="90" y="23"/>
                  </a:lnTo>
                  <a:lnTo>
                    <a:pt x="90" y="0"/>
                  </a:lnTo>
                  <a:lnTo>
                    <a:pt x="98" y="0"/>
                  </a:lnTo>
                  <a:lnTo>
                    <a:pt x="113" y="38"/>
                  </a:lnTo>
                  <a:lnTo>
                    <a:pt x="143" y="46"/>
                  </a:lnTo>
                  <a:lnTo>
                    <a:pt x="151" y="53"/>
                  </a:lnTo>
                  <a:lnTo>
                    <a:pt x="181" y="46"/>
                  </a:lnTo>
                  <a:lnTo>
                    <a:pt x="196" y="53"/>
                  </a:lnTo>
                  <a:lnTo>
                    <a:pt x="211" y="68"/>
                  </a:lnTo>
                  <a:lnTo>
                    <a:pt x="219" y="61"/>
                  </a:lnTo>
                  <a:lnTo>
                    <a:pt x="242" y="83"/>
                  </a:lnTo>
                  <a:lnTo>
                    <a:pt x="272" y="68"/>
                  </a:lnTo>
                  <a:lnTo>
                    <a:pt x="280" y="76"/>
                  </a:lnTo>
                  <a:lnTo>
                    <a:pt x="333" y="76"/>
                  </a:lnTo>
                  <a:lnTo>
                    <a:pt x="280" y="106"/>
                  </a:lnTo>
                  <a:lnTo>
                    <a:pt x="280"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4" name="Freeform 73"/>
            <p:cNvSpPr>
              <a:spLocks/>
            </p:cNvSpPr>
            <p:nvPr/>
          </p:nvSpPr>
          <p:spPr bwMode="auto">
            <a:xfrm>
              <a:off x="3141" y="2368"/>
              <a:ext cx="182" cy="304"/>
            </a:xfrm>
            <a:custGeom>
              <a:avLst/>
              <a:gdLst>
                <a:gd name="T0" fmla="*/ 167 w 182"/>
                <a:gd name="T1" fmla="*/ 197 h 304"/>
                <a:gd name="T2" fmla="*/ 182 w 182"/>
                <a:gd name="T3" fmla="*/ 288 h 304"/>
                <a:gd name="T4" fmla="*/ 129 w 182"/>
                <a:gd name="T5" fmla="*/ 296 h 304"/>
                <a:gd name="T6" fmla="*/ 121 w 182"/>
                <a:gd name="T7" fmla="*/ 304 h 304"/>
                <a:gd name="T8" fmla="*/ 114 w 182"/>
                <a:gd name="T9" fmla="*/ 304 h 304"/>
                <a:gd name="T10" fmla="*/ 99 w 182"/>
                <a:gd name="T11" fmla="*/ 281 h 304"/>
                <a:gd name="T12" fmla="*/ 106 w 182"/>
                <a:gd name="T13" fmla="*/ 258 h 304"/>
                <a:gd name="T14" fmla="*/ 0 w 182"/>
                <a:gd name="T15" fmla="*/ 258 h 304"/>
                <a:gd name="T16" fmla="*/ 0 w 182"/>
                <a:gd name="T17" fmla="*/ 243 h 304"/>
                <a:gd name="T18" fmla="*/ 15 w 182"/>
                <a:gd name="T19" fmla="*/ 228 h 304"/>
                <a:gd name="T20" fmla="*/ 8 w 182"/>
                <a:gd name="T21" fmla="*/ 220 h 304"/>
                <a:gd name="T22" fmla="*/ 15 w 182"/>
                <a:gd name="T23" fmla="*/ 213 h 304"/>
                <a:gd name="T24" fmla="*/ 15 w 182"/>
                <a:gd name="T25" fmla="*/ 205 h 304"/>
                <a:gd name="T26" fmla="*/ 30 w 182"/>
                <a:gd name="T27" fmla="*/ 190 h 304"/>
                <a:gd name="T28" fmla="*/ 23 w 182"/>
                <a:gd name="T29" fmla="*/ 182 h 304"/>
                <a:gd name="T30" fmla="*/ 38 w 182"/>
                <a:gd name="T31" fmla="*/ 175 h 304"/>
                <a:gd name="T32" fmla="*/ 23 w 182"/>
                <a:gd name="T33" fmla="*/ 167 h 304"/>
                <a:gd name="T34" fmla="*/ 30 w 182"/>
                <a:gd name="T35" fmla="*/ 167 h 304"/>
                <a:gd name="T36" fmla="*/ 30 w 182"/>
                <a:gd name="T37" fmla="*/ 160 h 304"/>
                <a:gd name="T38" fmla="*/ 23 w 182"/>
                <a:gd name="T39" fmla="*/ 160 h 304"/>
                <a:gd name="T40" fmla="*/ 23 w 182"/>
                <a:gd name="T41" fmla="*/ 106 h 304"/>
                <a:gd name="T42" fmla="*/ 15 w 182"/>
                <a:gd name="T43" fmla="*/ 106 h 304"/>
                <a:gd name="T44" fmla="*/ 15 w 182"/>
                <a:gd name="T45" fmla="*/ 91 h 304"/>
                <a:gd name="T46" fmla="*/ 23 w 182"/>
                <a:gd name="T47" fmla="*/ 91 h 304"/>
                <a:gd name="T48" fmla="*/ 23 w 182"/>
                <a:gd name="T49" fmla="*/ 76 h 304"/>
                <a:gd name="T50" fmla="*/ 38 w 182"/>
                <a:gd name="T51" fmla="*/ 61 h 304"/>
                <a:gd name="T52" fmla="*/ 30 w 182"/>
                <a:gd name="T53" fmla="*/ 53 h 304"/>
                <a:gd name="T54" fmla="*/ 46 w 182"/>
                <a:gd name="T55" fmla="*/ 46 h 304"/>
                <a:gd name="T56" fmla="*/ 46 w 182"/>
                <a:gd name="T57" fmla="*/ 16 h 304"/>
                <a:gd name="T58" fmla="*/ 61 w 182"/>
                <a:gd name="T59" fmla="*/ 16 h 304"/>
                <a:gd name="T60" fmla="*/ 61 w 182"/>
                <a:gd name="T61" fmla="*/ 8 h 304"/>
                <a:gd name="T62" fmla="*/ 167 w 182"/>
                <a:gd name="T63" fmla="*/ 0 h 304"/>
                <a:gd name="T64" fmla="*/ 174 w 182"/>
                <a:gd name="T65" fmla="*/ 0 h 304"/>
                <a:gd name="T66" fmla="*/ 167 w 182"/>
                <a:gd name="T67" fmla="*/ 19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 h="304">
                  <a:moveTo>
                    <a:pt x="167" y="197"/>
                  </a:moveTo>
                  <a:lnTo>
                    <a:pt x="182" y="288"/>
                  </a:lnTo>
                  <a:lnTo>
                    <a:pt x="129" y="296"/>
                  </a:lnTo>
                  <a:lnTo>
                    <a:pt x="121" y="304"/>
                  </a:lnTo>
                  <a:lnTo>
                    <a:pt x="114" y="304"/>
                  </a:lnTo>
                  <a:lnTo>
                    <a:pt x="99" y="281"/>
                  </a:lnTo>
                  <a:lnTo>
                    <a:pt x="106" y="258"/>
                  </a:lnTo>
                  <a:lnTo>
                    <a:pt x="0" y="258"/>
                  </a:lnTo>
                  <a:lnTo>
                    <a:pt x="0" y="243"/>
                  </a:lnTo>
                  <a:lnTo>
                    <a:pt x="15" y="228"/>
                  </a:lnTo>
                  <a:lnTo>
                    <a:pt x="8" y="220"/>
                  </a:lnTo>
                  <a:lnTo>
                    <a:pt x="15" y="213"/>
                  </a:lnTo>
                  <a:lnTo>
                    <a:pt x="15" y="205"/>
                  </a:lnTo>
                  <a:lnTo>
                    <a:pt x="30" y="190"/>
                  </a:lnTo>
                  <a:lnTo>
                    <a:pt x="23" y="182"/>
                  </a:lnTo>
                  <a:lnTo>
                    <a:pt x="38" y="175"/>
                  </a:lnTo>
                  <a:lnTo>
                    <a:pt x="23" y="167"/>
                  </a:lnTo>
                  <a:lnTo>
                    <a:pt x="30" y="167"/>
                  </a:lnTo>
                  <a:lnTo>
                    <a:pt x="30" y="160"/>
                  </a:lnTo>
                  <a:lnTo>
                    <a:pt x="23" y="160"/>
                  </a:lnTo>
                  <a:lnTo>
                    <a:pt x="23" y="106"/>
                  </a:lnTo>
                  <a:lnTo>
                    <a:pt x="15" y="106"/>
                  </a:lnTo>
                  <a:lnTo>
                    <a:pt x="15" y="91"/>
                  </a:lnTo>
                  <a:lnTo>
                    <a:pt x="23" y="91"/>
                  </a:lnTo>
                  <a:lnTo>
                    <a:pt x="23" y="76"/>
                  </a:lnTo>
                  <a:lnTo>
                    <a:pt x="38" y="61"/>
                  </a:lnTo>
                  <a:lnTo>
                    <a:pt x="30" y="53"/>
                  </a:lnTo>
                  <a:lnTo>
                    <a:pt x="46" y="46"/>
                  </a:lnTo>
                  <a:lnTo>
                    <a:pt x="46" y="16"/>
                  </a:lnTo>
                  <a:lnTo>
                    <a:pt x="61" y="16"/>
                  </a:lnTo>
                  <a:lnTo>
                    <a:pt x="61" y="8"/>
                  </a:lnTo>
                  <a:lnTo>
                    <a:pt x="167" y="0"/>
                  </a:lnTo>
                  <a:lnTo>
                    <a:pt x="174" y="0"/>
                  </a:lnTo>
                  <a:lnTo>
                    <a:pt x="167"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5" name="Freeform 74"/>
            <p:cNvSpPr>
              <a:spLocks/>
            </p:cNvSpPr>
            <p:nvPr/>
          </p:nvSpPr>
          <p:spPr bwMode="auto">
            <a:xfrm>
              <a:off x="3141" y="2368"/>
              <a:ext cx="182" cy="304"/>
            </a:xfrm>
            <a:custGeom>
              <a:avLst/>
              <a:gdLst>
                <a:gd name="T0" fmla="*/ 167 w 182"/>
                <a:gd name="T1" fmla="*/ 197 h 304"/>
                <a:gd name="T2" fmla="*/ 182 w 182"/>
                <a:gd name="T3" fmla="*/ 288 h 304"/>
                <a:gd name="T4" fmla="*/ 129 w 182"/>
                <a:gd name="T5" fmla="*/ 296 h 304"/>
                <a:gd name="T6" fmla="*/ 121 w 182"/>
                <a:gd name="T7" fmla="*/ 304 h 304"/>
                <a:gd name="T8" fmla="*/ 114 w 182"/>
                <a:gd name="T9" fmla="*/ 304 h 304"/>
                <a:gd name="T10" fmla="*/ 99 w 182"/>
                <a:gd name="T11" fmla="*/ 281 h 304"/>
                <a:gd name="T12" fmla="*/ 106 w 182"/>
                <a:gd name="T13" fmla="*/ 258 h 304"/>
                <a:gd name="T14" fmla="*/ 0 w 182"/>
                <a:gd name="T15" fmla="*/ 258 h 304"/>
                <a:gd name="T16" fmla="*/ 0 w 182"/>
                <a:gd name="T17" fmla="*/ 243 h 304"/>
                <a:gd name="T18" fmla="*/ 15 w 182"/>
                <a:gd name="T19" fmla="*/ 228 h 304"/>
                <a:gd name="T20" fmla="*/ 8 w 182"/>
                <a:gd name="T21" fmla="*/ 220 h 304"/>
                <a:gd name="T22" fmla="*/ 15 w 182"/>
                <a:gd name="T23" fmla="*/ 213 h 304"/>
                <a:gd name="T24" fmla="*/ 15 w 182"/>
                <a:gd name="T25" fmla="*/ 205 h 304"/>
                <a:gd name="T26" fmla="*/ 30 w 182"/>
                <a:gd name="T27" fmla="*/ 190 h 304"/>
                <a:gd name="T28" fmla="*/ 23 w 182"/>
                <a:gd name="T29" fmla="*/ 182 h 304"/>
                <a:gd name="T30" fmla="*/ 38 w 182"/>
                <a:gd name="T31" fmla="*/ 175 h 304"/>
                <a:gd name="T32" fmla="*/ 23 w 182"/>
                <a:gd name="T33" fmla="*/ 167 h 304"/>
                <a:gd name="T34" fmla="*/ 30 w 182"/>
                <a:gd name="T35" fmla="*/ 167 h 304"/>
                <a:gd name="T36" fmla="*/ 30 w 182"/>
                <a:gd name="T37" fmla="*/ 160 h 304"/>
                <a:gd name="T38" fmla="*/ 23 w 182"/>
                <a:gd name="T39" fmla="*/ 160 h 304"/>
                <a:gd name="T40" fmla="*/ 23 w 182"/>
                <a:gd name="T41" fmla="*/ 106 h 304"/>
                <a:gd name="T42" fmla="*/ 15 w 182"/>
                <a:gd name="T43" fmla="*/ 106 h 304"/>
                <a:gd name="T44" fmla="*/ 15 w 182"/>
                <a:gd name="T45" fmla="*/ 91 h 304"/>
                <a:gd name="T46" fmla="*/ 23 w 182"/>
                <a:gd name="T47" fmla="*/ 91 h 304"/>
                <a:gd name="T48" fmla="*/ 23 w 182"/>
                <a:gd name="T49" fmla="*/ 76 h 304"/>
                <a:gd name="T50" fmla="*/ 38 w 182"/>
                <a:gd name="T51" fmla="*/ 61 h 304"/>
                <a:gd name="T52" fmla="*/ 30 w 182"/>
                <a:gd name="T53" fmla="*/ 53 h 304"/>
                <a:gd name="T54" fmla="*/ 46 w 182"/>
                <a:gd name="T55" fmla="*/ 46 h 304"/>
                <a:gd name="T56" fmla="*/ 46 w 182"/>
                <a:gd name="T57" fmla="*/ 16 h 304"/>
                <a:gd name="T58" fmla="*/ 61 w 182"/>
                <a:gd name="T59" fmla="*/ 16 h 304"/>
                <a:gd name="T60" fmla="*/ 61 w 182"/>
                <a:gd name="T61" fmla="*/ 8 h 304"/>
                <a:gd name="T62" fmla="*/ 167 w 182"/>
                <a:gd name="T63" fmla="*/ 0 h 304"/>
                <a:gd name="T64" fmla="*/ 174 w 182"/>
                <a:gd name="T65" fmla="*/ 0 h 304"/>
                <a:gd name="T66" fmla="*/ 167 w 182"/>
                <a:gd name="T67" fmla="*/ 197 h 304"/>
                <a:gd name="T68" fmla="*/ 167 w 182"/>
                <a:gd name="T69" fmla="*/ 20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4">
                  <a:moveTo>
                    <a:pt x="167" y="197"/>
                  </a:moveTo>
                  <a:lnTo>
                    <a:pt x="182" y="288"/>
                  </a:lnTo>
                  <a:lnTo>
                    <a:pt x="129" y="296"/>
                  </a:lnTo>
                  <a:lnTo>
                    <a:pt x="121" y="304"/>
                  </a:lnTo>
                  <a:lnTo>
                    <a:pt x="114" y="304"/>
                  </a:lnTo>
                  <a:lnTo>
                    <a:pt x="99" y="281"/>
                  </a:lnTo>
                  <a:lnTo>
                    <a:pt x="106" y="258"/>
                  </a:lnTo>
                  <a:lnTo>
                    <a:pt x="0" y="258"/>
                  </a:lnTo>
                  <a:lnTo>
                    <a:pt x="0" y="243"/>
                  </a:lnTo>
                  <a:lnTo>
                    <a:pt x="15" y="228"/>
                  </a:lnTo>
                  <a:lnTo>
                    <a:pt x="8" y="220"/>
                  </a:lnTo>
                  <a:lnTo>
                    <a:pt x="15" y="213"/>
                  </a:lnTo>
                  <a:lnTo>
                    <a:pt x="15" y="205"/>
                  </a:lnTo>
                  <a:lnTo>
                    <a:pt x="30" y="190"/>
                  </a:lnTo>
                  <a:lnTo>
                    <a:pt x="23" y="182"/>
                  </a:lnTo>
                  <a:lnTo>
                    <a:pt x="38" y="175"/>
                  </a:lnTo>
                  <a:lnTo>
                    <a:pt x="23" y="167"/>
                  </a:lnTo>
                  <a:lnTo>
                    <a:pt x="30" y="167"/>
                  </a:lnTo>
                  <a:lnTo>
                    <a:pt x="30" y="160"/>
                  </a:lnTo>
                  <a:lnTo>
                    <a:pt x="23" y="160"/>
                  </a:lnTo>
                  <a:lnTo>
                    <a:pt x="23" y="106"/>
                  </a:lnTo>
                  <a:lnTo>
                    <a:pt x="15" y="106"/>
                  </a:lnTo>
                  <a:lnTo>
                    <a:pt x="15" y="91"/>
                  </a:lnTo>
                  <a:lnTo>
                    <a:pt x="23" y="91"/>
                  </a:lnTo>
                  <a:lnTo>
                    <a:pt x="23" y="76"/>
                  </a:lnTo>
                  <a:lnTo>
                    <a:pt x="38" y="61"/>
                  </a:lnTo>
                  <a:lnTo>
                    <a:pt x="30" y="53"/>
                  </a:lnTo>
                  <a:lnTo>
                    <a:pt x="46" y="46"/>
                  </a:lnTo>
                  <a:lnTo>
                    <a:pt x="46" y="16"/>
                  </a:lnTo>
                  <a:lnTo>
                    <a:pt x="61" y="16"/>
                  </a:lnTo>
                  <a:lnTo>
                    <a:pt x="61" y="8"/>
                  </a:lnTo>
                  <a:lnTo>
                    <a:pt x="167" y="0"/>
                  </a:lnTo>
                  <a:lnTo>
                    <a:pt x="174" y="0"/>
                  </a:lnTo>
                  <a:lnTo>
                    <a:pt x="167" y="197"/>
                  </a:lnTo>
                  <a:lnTo>
                    <a:pt x="167"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6" name="Freeform 75"/>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49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8 w 325"/>
                <a:gd name="T25" fmla="*/ 53 h 288"/>
                <a:gd name="T26" fmla="*/ 38 w 325"/>
                <a:gd name="T27" fmla="*/ 60 h 288"/>
                <a:gd name="T28" fmla="*/ 30 w 325"/>
                <a:gd name="T29" fmla="*/ 76 h 288"/>
                <a:gd name="T30" fmla="*/ 53 w 325"/>
                <a:gd name="T31" fmla="*/ 98 h 288"/>
                <a:gd name="T32" fmla="*/ 53 w 325"/>
                <a:gd name="T33" fmla="*/ 265 h 288"/>
                <a:gd name="T34" fmla="*/ 249 w 325"/>
                <a:gd name="T35" fmla="*/ 257 h 288"/>
                <a:gd name="T36" fmla="*/ 280 w 325"/>
                <a:gd name="T37" fmla="*/ 257 h 288"/>
                <a:gd name="T38" fmla="*/ 287 w 325"/>
                <a:gd name="T39" fmla="*/ 273 h 288"/>
                <a:gd name="T40" fmla="*/ 272 w 325"/>
                <a:gd name="T41" fmla="*/ 288 h 288"/>
                <a:gd name="T42" fmla="*/ 302 w 325"/>
                <a:gd name="T43" fmla="*/ 288 h 288"/>
                <a:gd name="T44" fmla="*/ 310 w 325"/>
                <a:gd name="T45" fmla="*/ 257 h 288"/>
                <a:gd name="T46" fmla="*/ 310 w 325"/>
                <a:gd name="T47" fmla="*/ 250 h 288"/>
                <a:gd name="T48" fmla="*/ 310 w 325"/>
                <a:gd name="T49" fmla="*/ 257 h 288"/>
                <a:gd name="T50" fmla="*/ 318 w 325"/>
                <a:gd name="T51" fmla="*/ 257 h 288"/>
                <a:gd name="T52" fmla="*/ 325 w 325"/>
                <a:gd name="T53" fmla="*/ 242 h 288"/>
                <a:gd name="T54" fmla="*/ 325 w 325"/>
                <a:gd name="T55"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288">
                  <a:moveTo>
                    <a:pt x="325" y="227"/>
                  </a:moveTo>
                  <a:lnTo>
                    <a:pt x="310" y="204"/>
                  </a:lnTo>
                  <a:lnTo>
                    <a:pt x="310" y="182"/>
                  </a:lnTo>
                  <a:lnTo>
                    <a:pt x="265" y="151"/>
                  </a:lnTo>
                  <a:lnTo>
                    <a:pt x="272" y="106"/>
                  </a:lnTo>
                  <a:lnTo>
                    <a:pt x="249" y="106"/>
                  </a:lnTo>
                  <a:lnTo>
                    <a:pt x="242" y="83"/>
                  </a:lnTo>
                  <a:lnTo>
                    <a:pt x="212" y="53"/>
                  </a:lnTo>
                  <a:lnTo>
                    <a:pt x="204" y="15"/>
                  </a:lnTo>
                  <a:lnTo>
                    <a:pt x="189" y="0"/>
                  </a:lnTo>
                  <a:lnTo>
                    <a:pt x="0" y="7"/>
                  </a:lnTo>
                  <a:lnTo>
                    <a:pt x="15" y="45"/>
                  </a:lnTo>
                  <a:lnTo>
                    <a:pt x="38" y="53"/>
                  </a:lnTo>
                  <a:lnTo>
                    <a:pt x="38" y="60"/>
                  </a:lnTo>
                  <a:lnTo>
                    <a:pt x="30" y="76"/>
                  </a:lnTo>
                  <a:lnTo>
                    <a:pt x="53" y="98"/>
                  </a:lnTo>
                  <a:lnTo>
                    <a:pt x="53" y="265"/>
                  </a:lnTo>
                  <a:lnTo>
                    <a:pt x="249" y="257"/>
                  </a:lnTo>
                  <a:lnTo>
                    <a:pt x="280" y="257"/>
                  </a:lnTo>
                  <a:lnTo>
                    <a:pt x="287" y="273"/>
                  </a:lnTo>
                  <a:lnTo>
                    <a:pt x="272" y="288"/>
                  </a:lnTo>
                  <a:lnTo>
                    <a:pt x="302" y="288"/>
                  </a:lnTo>
                  <a:lnTo>
                    <a:pt x="310" y="257"/>
                  </a:lnTo>
                  <a:lnTo>
                    <a:pt x="310" y="250"/>
                  </a:lnTo>
                  <a:lnTo>
                    <a:pt x="310" y="257"/>
                  </a:lnTo>
                  <a:lnTo>
                    <a:pt x="318" y="257"/>
                  </a:lnTo>
                  <a:lnTo>
                    <a:pt x="325" y="242"/>
                  </a:lnTo>
                  <a:lnTo>
                    <a:pt x="325"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7" name="Freeform 76"/>
            <p:cNvSpPr>
              <a:spLocks/>
            </p:cNvSpPr>
            <p:nvPr/>
          </p:nvSpPr>
          <p:spPr bwMode="auto">
            <a:xfrm>
              <a:off x="2922" y="2020"/>
              <a:ext cx="325" cy="288"/>
            </a:xfrm>
            <a:custGeom>
              <a:avLst/>
              <a:gdLst>
                <a:gd name="T0" fmla="*/ 325 w 325"/>
                <a:gd name="T1" fmla="*/ 227 h 288"/>
                <a:gd name="T2" fmla="*/ 310 w 325"/>
                <a:gd name="T3" fmla="*/ 204 h 288"/>
                <a:gd name="T4" fmla="*/ 310 w 325"/>
                <a:gd name="T5" fmla="*/ 182 h 288"/>
                <a:gd name="T6" fmla="*/ 265 w 325"/>
                <a:gd name="T7" fmla="*/ 151 h 288"/>
                <a:gd name="T8" fmla="*/ 272 w 325"/>
                <a:gd name="T9" fmla="*/ 106 h 288"/>
                <a:gd name="T10" fmla="*/ 249 w 325"/>
                <a:gd name="T11" fmla="*/ 106 h 288"/>
                <a:gd name="T12" fmla="*/ 242 w 325"/>
                <a:gd name="T13" fmla="*/ 83 h 288"/>
                <a:gd name="T14" fmla="*/ 212 w 325"/>
                <a:gd name="T15" fmla="*/ 53 h 288"/>
                <a:gd name="T16" fmla="*/ 204 w 325"/>
                <a:gd name="T17" fmla="*/ 15 h 288"/>
                <a:gd name="T18" fmla="*/ 189 w 325"/>
                <a:gd name="T19" fmla="*/ 0 h 288"/>
                <a:gd name="T20" fmla="*/ 0 w 325"/>
                <a:gd name="T21" fmla="*/ 7 h 288"/>
                <a:gd name="T22" fmla="*/ 15 w 325"/>
                <a:gd name="T23" fmla="*/ 45 h 288"/>
                <a:gd name="T24" fmla="*/ 38 w 325"/>
                <a:gd name="T25" fmla="*/ 53 h 288"/>
                <a:gd name="T26" fmla="*/ 38 w 325"/>
                <a:gd name="T27" fmla="*/ 60 h 288"/>
                <a:gd name="T28" fmla="*/ 30 w 325"/>
                <a:gd name="T29" fmla="*/ 76 h 288"/>
                <a:gd name="T30" fmla="*/ 53 w 325"/>
                <a:gd name="T31" fmla="*/ 98 h 288"/>
                <a:gd name="T32" fmla="*/ 53 w 325"/>
                <a:gd name="T33" fmla="*/ 265 h 288"/>
                <a:gd name="T34" fmla="*/ 249 w 325"/>
                <a:gd name="T35" fmla="*/ 257 h 288"/>
                <a:gd name="T36" fmla="*/ 280 w 325"/>
                <a:gd name="T37" fmla="*/ 257 h 288"/>
                <a:gd name="T38" fmla="*/ 287 w 325"/>
                <a:gd name="T39" fmla="*/ 273 h 288"/>
                <a:gd name="T40" fmla="*/ 272 w 325"/>
                <a:gd name="T41" fmla="*/ 288 h 288"/>
                <a:gd name="T42" fmla="*/ 302 w 325"/>
                <a:gd name="T43" fmla="*/ 288 h 288"/>
                <a:gd name="T44" fmla="*/ 310 w 325"/>
                <a:gd name="T45" fmla="*/ 257 h 288"/>
                <a:gd name="T46" fmla="*/ 310 w 325"/>
                <a:gd name="T47" fmla="*/ 250 h 288"/>
                <a:gd name="T48" fmla="*/ 310 w 325"/>
                <a:gd name="T49" fmla="*/ 257 h 288"/>
                <a:gd name="T50" fmla="*/ 318 w 325"/>
                <a:gd name="T51" fmla="*/ 257 h 288"/>
                <a:gd name="T52" fmla="*/ 325 w 325"/>
                <a:gd name="T53" fmla="*/ 242 h 288"/>
                <a:gd name="T54" fmla="*/ 325 w 325"/>
                <a:gd name="T55" fmla="*/ 227 h 288"/>
                <a:gd name="T56" fmla="*/ 325 w 325"/>
                <a:gd name="T57"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5" h="288">
                  <a:moveTo>
                    <a:pt x="325" y="227"/>
                  </a:moveTo>
                  <a:lnTo>
                    <a:pt x="310" y="204"/>
                  </a:lnTo>
                  <a:lnTo>
                    <a:pt x="310" y="182"/>
                  </a:lnTo>
                  <a:lnTo>
                    <a:pt x="265" y="151"/>
                  </a:lnTo>
                  <a:lnTo>
                    <a:pt x="272" y="106"/>
                  </a:lnTo>
                  <a:lnTo>
                    <a:pt x="249" y="106"/>
                  </a:lnTo>
                  <a:lnTo>
                    <a:pt x="242" y="83"/>
                  </a:lnTo>
                  <a:lnTo>
                    <a:pt x="212" y="53"/>
                  </a:lnTo>
                  <a:lnTo>
                    <a:pt x="204" y="15"/>
                  </a:lnTo>
                  <a:lnTo>
                    <a:pt x="189" y="0"/>
                  </a:lnTo>
                  <a:lnTo>
                    <a:pt x="0" y="7"/>
                  </a:lnTo>
                  <a:lnTo>
                    <a:pt x="15" y="45"/>
                  </a:lnTo>
                  <a:lnTo>
                    <a:pt x="38" y="53"/>
                  </a:lnTo>
                  <a:lnTo>
                    <a:pt x="38" y="60"/>
                  </a:lnTo>
                  <a:lnTo>
                    <a:pt x="30" y="76"/>
                  </a:lnTo>
                  <a:lnTo>
                    <a:pt x="53" y="98"/>
                  </a:lnTo>
                  <a:lnTo>
                    <a:pt x="53" y="265"/>
                  </a:lnTo>
                  <a:lnTo>
                    <a:pt x="249" y="257"/>
                  </a:lnTo>
                  <a:lnTo>
                    <a:pt x="280" y="257"/>
                  </a:lnTo>
                  <a:lnTo>
                    <a:pt x="287" y="273"/>
                  </a:lnTo>
                  <a:lnTo>
                    <a:pt x="272" y="288"/>
                  </a:lnTo>
                  <a:lnTo>
                    <a:pt x="302" y="288"/>
                  </a:lnTo>
                  <a:lnTo>
                    <a:pt x="310" y="257"/>
                  </a:lnTo>
                  <a:lnTo>
                    <a:pt x="310" y="250"/>
                  </a:lnTo>
                  <a:lnTo>
                    <a:pt x="310" y="257"/>
                  </a:lnTo>
                  <a:lnTo>
                    <a:pt x="318" y="257"/>
                  </a:lnTo>
                  <a:lnTo>
                    <a:pt x="325" y="242"/>
                  </a:lnTo>
                  <a:lnTo>
                    <a:pt x="325" y="227"/>
                  </a:lnTo>
                  <a:lnTo>
                    <a:pt x="32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8" name="Freeform 77"/>
            <p:cNvSpPr>
              <a:spLocks/>
            </p:cNvSpPr>
            <p:nvPr/>
          </p:nvSpPr>
          <p:spPr bwMode="auto">
            <a:xfrm>
              <a:off x="2051" y="1413"/>
              <a:ext cx="515" cy="319"/>
            </a:xfrm>
            <a:custGeom>
              <a:avLst/>
              <a:gdLst>
                <a:gd name="T0" fmla="*/ 500 w 515"/>
                <a:gd name="T1" fmla="*/ 258 h 319"/>
                <a:gd name="T2" fmla="*/ 515 w 515"/>
                <a:gd name="T3" fmla="*/ 69 h 319"/>
                <a:gd name="T4" fmla="*/ 212 w 515"/>
                <a:gd name="T5" fmla="*/ 31 h 319"/>
                <a:gd name="T6" fmla="*/ 15 w 515"/>
                <a:gd name="T7" fmla="*/ 0 h 319"/>
                <a:gd name="T8" fmla="*/ 0 w 515"/>
                <a:gd name="T9" fmla="*/ 61 h 319"/>
                <a:gd name="T10" fmla="*/ 15 w 515"/>
                <a:gd name="T11" fmla="*/ 76 h 319"/>
                <a:gd name="T12" fmla="*/ 8 w 515"/>
                <a:gd name="T13" fmla="*/ 91 h 319"/>
                <a:gd name="T14" fmla="*/ 23 w 515"/>
                <a:gd name="T15" fmla="*/ 107 h 319"/>
                <a:gd name="T16" fmla="*/ 38 w 515"/>
                <a:gd name="T17" fmla="*/ 144 h 319"/>
                <a:gd name="T18" fmla="*/ 61 w 515"/>
                <a:gd name="T19" fmla="*/ 152 h 319"/>
                <a:gd name="T20" fmla="*/ 38 w 515"/>
                <a:gd name="T21" fmla="*/ 220 h 319"/>
                <a:gd name="T22" fmla="*/ 46 w 515"/>
                <a:gd name="T23" fmla="*/ 228 h 319"/>
                <a:gd name="T24" fmla="*/ 68 w 515"/>
                <a:gd name="T25" fmla="*/ 220 h 319"/>
                <a:gd name="T26" fmla="*/ 76 w 515"/>
                <a:gd name="T27" fmla="*/ 273 h 319"/>
                <a:gd name="T28" fmla="*/ 91 w 515"/>
                <a:gd name="T29" fmla="*/ 281 h 319"/>
                <a:gd name="T30" fmla="*/ 99 w 515"/>
                <a:gd name="T31" fmla="*/ 311 h 319"/>
                <a:gd name="T32" fmla="*/ 129 w 515"/>
                <a:gd name="T33" fmla="*/ 296 h 319"/>
                <a:gd name="T34" fmla="*/ 159 w 515"/>
                <a:gd name="T35" fmla="*/ 304 h 319"/>
                <a:gd name="T36" fmla="*/ 167 w 515"/>
                <a:gd name="T37" fmla="*/ 296 h 319"/>
                <a:gd name="T38" fmla="*/ 182 w 515"/>
                <a:gd name="T39" fmla="*/ 311 h 319"/>
                <a:gd name="T40" fmla="*/ 182 w 515"/>
                <a:gd name="T41" fmla="*/ 281 h 319"/>
                <a:gd name="T42" fmla="*/ 492 w 515"/>
                <a:gd name="T43" fmla="*/ 319 h 319"/>
                <a:gd name="T44" fmla="*/ 500 w 515"/>
                <a:gd name="T45" fmla="*/ 25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5" h="319">
                  <a:moveTo>
                    <a:pt x="500" y="258"/>
                  </a:moveTo>
                  <a:lnTo>
                    <a:pt x="515" y="69"/>
                  </a:lnTo>
                  <a:lnTo>
                    <a:pt x="212" y="31"/>
                  </a:lnTo>
                  <a:lnTo>
                    <a:pt x="15" y="0"/>
                  </a:lnTo>
                  <a:lnTo>
                    <a:pt x="0" y="61"/>
                  </a:lnTo>
                  <a:lnTo>
                    <a:pt x="15" y="76"/>
                  </a:lnTo>
                  <a:lnTo>
                    <a:pt x="8" y="91"/>
                  </a:lnTo>
                  <a:lnTo>
                    <a:pt x="23" y="107"/>
                  </a:lnTo>
                  <a:lnTo>
                    <a:pt x="38" y="144"/>
                  </a:lnTo>
                  <a:lnTo>
                    <a:pt x="61" y="152"/>
                  </a:lnTo>
                  <a:lnTo>
                    <a:pt x="38" y="220"/>
                  </a:lnTo>
                  <a:lnTo>
                    <a:pt x="46" y="228"/>
                  </a:lnTo>
                  <a:lnTo>
                    <a:pt x="68" y="220"/>
                  </a:lnTo>
                  <a:lnTo>
                    <a:pt x="76" y="273"/>
                  </a:lnTo>
                  <a:lnTo>
                    <a:pt x="91" y="281"/>
                  </a:lnTo>
                  <a:lnTo>
                    <a:pt x="99" y="311"/>
                  </a:lnTo>
                  <a:lnTo>
                    <a:pt x="129" y="296"/>
                  </a:lnTo>
                  <a:lnTo>
                    <a:pt x="159" y="304"/>
                  </a:lnTo>
                  <a:lnTo>
                    <a:pt x="167" y="296"/>
                  </a:lnTo>
                  <a:lnTo>
                    <a:pt x="182" y="311"/>
                  </a:lnTo>
                  <a:lnTo>
                    <a:pt x="182" y="281"/>
                  </a:lnTo>
                  <a:lnTo>
                    <a:pt x="492" y="319"/>
                  </a:lnTo>
                  <a:lnTo>
                    <a:pt x="500" y="25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9" name="Freeform 78"/>
            <p:cNvSpPr>
              <a:spLocks/>
            </p:cNvSpPr>
            <p:nvPr/>
          </p:nvSpPr>
          <p:spPr bwMode="auto">
            <a:xfrm>
              <a:off x="2051" y="1413"/>
              <a:ext cx="515" cy="319"/>
            </a:xfrm>
            <a:custGeom>
              <a:avLst/>
              <a:gdLst>
                <a:gd name="T0" fmla="*/ 500 w 515"/>
                <a:gd name="T1" fmla="*/ 258 h 319"/>
                <a:gd name="T2" fmla="*/ 515 w 515"/>
                <a:gd name="T3" fmla="*/ 69 h 319"/>
                <a:gd name="T4" fmla="*/ 212 w 515"/>
                <a:gd name="T5" fmla="*/ 31 h 319"/>
                <a:gd name="T6" fmla="*/ 15 w 515"/>
                <a:gd name="T7" fmla="*/ 0 h 319"/>
                <a:gd name="T8" fmla="*/ 0 w 515"/>
                <a:gd name="T9" fmla="*/ 61 h 319"/>
                <a:gd name="T10" fmla="*/ 15 w 515"/>
                <a:gd name="T11" fmla="*/ 76 h 319"/>
                <a:gd name="T12" fmla="*/ 8 w 515"/>
                <a:gd name="T13" fmla="*/ 91 h 319"/>
                <a:gd name="T14" fmla="*/ 23 w 515"/>
                <a:gd name="T15" fmla="*/ 107 h 319"/>
                <a:gd name="T16" fmla="*/ 38 w 515"/>
                <a:gd name="T17" fmla="*/ 144 h 319"/>
                <a:gd name="T18" fmla="*/ 61 w 515"/>
                <a:gd name="T19" fmla="*/ 152 h 319"/>
                <a:gd name="T20" fmla="*/ 38 w 515"/>
                <a:gd name="T21" fmla="*/ 220 h 319"/>
                <a:gd name="T22" fmla="*/ 46 w 515"/>
                <a:gd name="T23" fmla="*/ 228 h 319"/>
                <a:gd name="T24" fmla="*/ 68 w 515"/>
                <a:gd name="T25" fmla="*/ 220 h 319"/>
                <a:gd name="T26" fmla="*/ 76 w 515"/>
                <a:gd name="T27" fmla="*/ 273 h 319"/>
                <a:gd name="T28" fmla="*/ 91 w 515"/>
                <a:gd name="T29" fmla="*/ 281 h 319"/>
                <a:gd name="T30" fmla="*/ 99 w 515"/>
                <a:gd name="T31" fmla="*/ 311 h 319"/>
                <a:gd name="T32" fmla="*/ 129 w 515"/>
                <a:gd name="T33" fmla="*/ 296 h 319"/>
                <a:gd name="T34" fmla="*/ 159 w 515"/>
                <a:gd name="T35" fmla="*/ 304 h 319"/>
                <a:gd name="T36" fmla="*/ 167 w 515"/>
                <a:gd name="T37" fmla="*/ 296 h 319"/>
                <a:gd name="T38" fmla="*/ 182 w 515"/>
                <a:gd name="T39" fmla="*/ 311 h 319"/>
                <a:gd name="T40" fmla="*/ 182 w 515"/>
                <a:gd name="T41" fmla="*/ 281 h 319"/>
                <a:gd name="T42" fmla="*/ 492 w 515"/>
                <a:gd name="T43" fmla="*/ 319 h 319"/>
                <a:gd name="T44" fmla="*/ 500 w 515"/>
                <a:gd name="T45" fmla="*/ 258 h 319"/>
                <a:gd name="T46" fmla="*/ 500 w 515"/>
                <a:gd name="T47" fmla="*/ 26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5" h="319">
                  <a:moveTo>
                    <a:pt x="500" y="258"/>
                  </a:moveTo>
                  <a:lnTo>
                    <a:pt x="515" y="69"/>
                  </a:lnTo>
                  <a:lnTo>
                    <a:pt x="212" y="31"/>
                  </a:lnTo>
                  <a:lnTo>
                    <a:pt x="15" y="0"/>
                  </a:lnTo>
                  <a:lnTo>
                    <a:pt x="0" y="61"/>
                  </a:lnTo>
                  <a:lnTo>
                    <a:pt x="15" y="76"/>
                  </a:lnTo>
                  <a:lnTo>
                    <a:pt x="8" y="91"/>
                  </a:lnTo>
                  <a:lnTo>
                    <a:pt x="23" y="107"/>
                  </a:lnTo>
                  <a:lnTo>
                    <a:pt x="38" y="144"/>
                  </a:lnTo>
                  <a:lnTo>
                    <a:pt x="61" y="152"/>
                  </a:lnTo>
                  <a:lnTo>
                    <a:pt x="38" y="220"/>
                  </a:lnTo>
                  <a:lnTo>
                    <a:pt x="46" y="228"/>
                  </a:lnTo>
                  <a:lnTo>
                    <a:pt x="68" y="220"/>
                  </a:lnTo>
                  <a:lnTo>
                    <a:pt x="76" y="273"/>
                  </a:lnTo>
                  <a:lnTo>
                    <a:pt x="91" y="281"/>
                  </a:lnTo>
                  <a:lnTo>
                    <a:pt x="99" y="311"/>
                  </a:lnTo>
                  <a:lnTo>
                    <a:pt x="129" y="296"/>
                  </a:lnTo>
                  <a:lnTo>
                    <a:pt x="159" y="304"/>
                  </a:lnTo>
                  <a:lnTo>
                    <a:pt x="167" y="296"/>
                  </a:lnTo>
                  <a:lnTo>
                    <a:pt x="182" y="311"/>
                  </a:lnTo>
                  <a:lnTo>
                    <a:pt x="182" y="281"/>
                  </a:lnTo>
                  <a:lnTo>
                    <a:pt x="492" y="319"/>
                  </a:lnTo>
                  <a:lnTo>
                    <a:pt x="500" y="258"/>
                  </a:lnTo>
                  <a:lnTo>
                    <a:pt x="500" y="2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4" name="Freeform 79"/>
            <p:cNvSpPr>
              <a:spLocks/>
            </p:cNvSpPr>
            <p:nvPr/>
          </p:nvSpPr>
          <p:spPr bwMode="auto">
            <a:xfrm>
              <a:off x="2528" y="1861"/>
              <a:ext cx="409" cy="204"/>
            </a:xfrm>
            <a:custGeom>
              <a:avLst/>
              <a:gdLst>
                <a:gd name="T0" fmla="*/ 409 w 409"/>
                <a:gd name="T1" fmla="*/ 204 h 204"/>
                <a:gd name="T2" fmla="*/ 91 w 409"/>
                <a:gd name="T3" fmla="*/ 197 h 204"/>
                <a:gd name="T4" fmla="*/ 91 w 409"/>
                <a:gd name="T5" fmla="*/ 128 h 204"/>
                <a:gd name="T6" fmla="*/ 0 w 409"/>
                <a:gd name="T7" fmla="*/ 121 h 204"/>
                <a:gd name="T8" fmla="*/ 8 w 409"/>
                <a:gd name="T9" fmla="*/ 0 h 204"/>
                <a:gd name="T10" fmla="*/ 265 w 409"/>
                <a:gd name="T11" fmla="*/ 15 h 204"/>
                <a:gd name="T12" fmla="*/ 288 w 409"/>
                <a:gd name="T13" fmla="*/ 30 h 204"/>
                <a:gd name="T14" fmla="*/ 326 w 409"/>
                <a:gd name="T15" fmla="*/ 22 h 204"/>
                <a:gd name="T16" fmla="*/ 356 w 409"/>
                <a:gd name="T17" fmla="*/ 45 h 204"/>
                <a:gd name="T18" fmla="*/ 371 w 409"/>
                <a:gd name="T19" fmla="*/ 106 h 204"/>
                <a:gd name="T20" fmla="*/ 386 w 409"/>
                <a:gd name="T21" fmla="*/ 113 h 204"/>
                <a:gd name="T22" fmla="*/ 394 w 409"/>
                <a:gd name="T23" fmla="*/ 166 h 204"/>
                <a:gd name="T24" fmla="*/ 409 w 409"/>
                <a:gd name="T25"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204">
                  <a:moveTo>
                    <a:pt x="409" y="204"/>
                  </a:moveTo>
                  <a:lnTo>
                    <a:pt x="91" y="197"/>
                  </a:lnTo>
                  <a:lnTo>
                    <a:pt x="91" y="128"/>
                  </a:lnTo>
                  <a:lnTo>
                    <a:pt x="0" y="121"/>
                  </a:lnTo>
                  <a:lnTo>
                    <a:pt x="8" y="0"/>
                  </a:lnTo>
                  <a:lnTo>
                    <a:pt x="265" y="15"/>
                  </a:lnTo>
                  <a:lnTo>
                    <a:pt x="288" y="30"/>
                  </a:lnTo>
                  <a:lnTo>
                    <a:pt x="326" y="22"/>
                  </a:lnTo>
                  <a:lnTo>
                    <a:pt x="356" y="45"/>
                  </a:lnTo>
                  <a:lnTo>
                    <a:pt x="371" y="106"/>
                  </a:lnTo>
                  <a:lnTo>
                    <a:pt x="386" y="113"/>
                  </a:lnTo>
                  <a:lnTo>
                    <a:pt x="394" y="166"/>
                  </a:lnTo>
                  <a:lnTo>
                    <a:pt x="409" y="20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5" name="Freeform 80"/>
            <p:cNvSpPr>
              <a:spLocks/>
            </p:cNvSpPr>
            <p:nvPr/>
          </p:nvSpPr>
          <p:spPr bwMode="auto">
            <a:xfrm>
              <a:off x="2528" y="1861"/>
              <a:ext cx="409" cy="212"/>
            </a:xfrm>
            <a:custGeom>
              <a:avLst/>
              <a:gdLst>
                <a:gd name="T0" fmla="*/ 409 w 409"/>
                <a:gd name="T1" fmla="*/ 204 h 212"/>
                <a:gd name="T2" fmla="*/ 91 w 409"/>
                <a:gd name="T3" fmla="*/ 197 h 212"/>
                <a:gd name="T4" fmla="*/ 91 w 409"/>
                <a:gd name="T5" fmla="*/ 128 h 212"/>
                <a:gd name="T6" fmla="*/ 0 w 409"/>
                <a:gd name="T7" fmla="*/ 121 h 212"/>
                <a:gd name="T8" fmla="*/ 8 w 409"/>
                <a:gd name="T9" fmla="*/ 0 h 212"/>
                <a:gd name="T10" fmla="*/ 265 w 409"/>
                <a:gd name="T11" fmla="*/ 15 h 212"/>
                <a:gd name="T12" fmla="*/ 288 w 409"/>
                <a:gd name="T13" fmla="*/ 30 h 212"/>
                <a:gd name="T14" fmla="*/ 326 w 409"/>
                <a:gd name="T15" fmla="*/ 22 h 212"/>
                <a:gd name="T16" fmla="*/ 356 w 409"/>
                <a:gd name="T17" fmla="*/ 45 h 212"/>
                <a:gd name="T18" fmla="*/ 371 w 409"/>
                <a:gd name="T19" fmla="*/ 106 h 212"/>
                <a:gd name="T20" fmla="*/ 386 w 409"/>
                <a:gd name="T21" fmla="*/ 113 h 212"/>
                <a:gd name="T22" fmla="*/ 394 w 409"/>
                <a:gd name="T23" fmla="*/ 166 h 212"/>
                <a:gd name="T24" fmla="*/ 409 w 409"/>
                <a:gd name="T25" fmla="*/ 204 h 212"/>
                <a:gd name="T26" fmla="*/ 409 w 409"/>
                <a:gd name="T27"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 h="212">
                  <a:moveTo>
                    <a:pt x="409" y="204"/>
                  </a:moveTo>
                  <a:lnTo>
                    <a:pt x="91" y="197"/>
                  </a:lnTo>
                  <a:lnTo>
                    <a:pt x="91" y="128"/>
                  </a:lnTo>
                  <a:lnTo>
                    <a:pt x="0" y="121"/>
                  </a:lnTo>
                  <a:lnTo>
                    <a:pt x="8" y="0"/>
                  </a:lnTo>
                  <a:lnTo>
                    <a:pt x="265" y="15"/>
                  </a:lnTo>
                  <a:lnTo>
                    <a:pt x="288" y="30"/>
                  </a:lnTo>
                  <a:lnTo>
                    <a:pt x="326" y="22"/>
                  </a:lnTo>
                  <a:lnTo>
                    <a:pt x="356" y="45"/>
                  </a:lnTo>
                  <a:lnTo>
                    <a:pt x="371" y="106"/>
                  </a:lnTo>
                  <a:lnTo>
                    <a:pt x="386" y="113"/>
                  </a:lnTo>
                  <a:lnTo>
                    <a:pt x="394" y="166"/>
                  </a:lnTo>
                  <a:lnTo>
                    <a:pt x="409" y="204"/>
                  </a:lnTo>
                  <a:lnTo>
                    <a:pt x="409"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7" name="Freeform 81"/>
            <p:cNvSpPr>
              <a:spLocks/>
            </p:cNvSpPr>
            <p:nvPr/>
          </p:nvSpPr>
          <p:spPr bwMode="auto">
            <a:xfrm>
              <a:off x="1749" y="1800"/>
              <a:ext cx="317" cy="485"/>
            </a:xfrm>
            <a:custGeom>
              <a:avLst/>
              <a:gdLst>
                <a:gd name="T0" fmla="*/ 257 w 317"/>
                <a:gd name="T1" fmla="*/ 371 h 485"/>
                <a:gd name="T2" fmla="*/ 242 w 317"/>
                <a:gd name="T3" fmla="*/ 424 h 485"/>
                <a:gd name="T4" fmla="*/ 234 w 317"/>
                <a:gd name="T5" fmla="*/ 417 h 485"/>
                <a:gd name="T6" fmla="*/ 212 w 317"/>
                <a:gd name="T7" fmla="*/ 417 h 485"/>
                <a:gd name="T8" fmla="*/ 204 w 317"/>
                <a:gd name="T9" fmla="*/ 485 h 485"/>
                <a:gd name="T10" fmla="*/ 0 w 317"/>
                <a:gd name="T11" fmla="*/ 182 h 485"/>
                <a:gd name="T12" fmla="*/ 45 w 317"/>
                <a:gd name="T13" fmla="*/ 0 h 485"/>
                <a:gd name="T14" fmla="*/ 181 w 317"/>
                <a:gd name="T15" fmla="*/ 30 h 485"/>
                <a:gd name="T16" fmla="*/ 317 w 317"/>
                <a:gd name="T17" fmla="*/ 61 h 485"/>
                <a:gd name="T18" fmla="*/ 257 w 317"/>
                <a:gd name="T19" fmla="*/ 37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7" h="485">
                  <a:moveTo>
                    <a:pt x="257" y="371"/>
                  </a:moveTo>
                  <a:lnTo>
                    <a:pt x="242" y="424"/>
                  </a:lnTo>
                  <a:lnTo>
                    <a:pt x="234" y="417"/>
                  </a:lnTo>
                  <a:lnTo>
                    <a:pt x="212" y="417"/>
                  </a:lnTo>
                  <a:lnTo>
                    <a:pt x="204" y="485"/>
                  </a:lnTo>
                  <a:lnTo>
                    <a:pt x="0" y="182"/>
                  </a:lnTo>
                  <a:lnTo>
                    <a:pt x="45" y="0"/>
                  </a:lnTo>
                  <a:lnTo>
                    <a:pt x="181" y="30"/>
                  </a:lnTo>
                  <a:lnTo>
                    <a:pt x="317" y="61"/>
                  </a:lnTo>
                  <a:lnTo>
                    <a:pt x="257"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8" name="Freeform 82"/>
            <p:cNvSpPr>
              <a:spLocks/>
            </p:cNvSpPr>
            <p:nvPr/>
          </p:nvSpPr>
          <p:spPr bwMode="auto">
            <a:xfrm>
              <a:off x="1749" y="1800"/>
              <a:ext cx="317" cy="485"/>
            </a:xfrm>
            <a:custGeom>
              <a:avLst/>
              <a:gdLst>
                <a:gd name="T0" fmla="*/ 257 w 317"/>
                <a:gd name="T1" fmla="*/ 371 h 485"/>
                <a:gd name="T2" fmla="*/ 242 w 317"/>
                <a:gd name="T3" fmla="*/ 424 h 485"/>
                <a:gd name="T4" fmla="*/ 234 w 317"/>
                <a:gd name="T5" fmla="*/ 417 h 485"/>
                <a:gd name="T6" fmla="*/ 212 w 317"/>
                <a:gd name="T7" fmla="*/ 417 h 485"/>
                <a:gd name="T8" fmla="*/ 204 w 317"/>
                <a:gd name="T9" fmla="*/ 485 h 485"/>
                <a:gd name="T10" fmla="*/ 0 w 317"/>
                <a:gd name="T11" fmla="*/ 182 h 485"/>
                <a:gd name="T12" fmla="*/ 45 w 317"/>
                <a:gd name="T13" fmla="*/ 0 h 485"/>
                <a:gd name="T14" fmla="*/ 181 w 317"/>
                <a:gd name="T15" fmla="*/ 30 h 485"/>
                <a:gd name="T16" fmla="*/ 317 w 317"/>
                <a:gd name="T17" fmla="*/ 61 h 485"/>
                <a:gd name="T18" fmla="*/ 257 w 317"/>
                <a:gd name="T19" fmla="*/ 371 h 485"/>
                <a:gd name="T20" fmla="*/ 257 w 317"/>
                <a:gd name="T21" fmla="*/ 37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485">
                  <a:moveTo>
                    <a:pt x="257" y="371"/>
                  </a:moveTo>
                  <a:lnTo>
                    <a:pt x="242" y="424"/>
                  </a:lnTo>
                  <a:lnTo>
                    <a:pt x="234" y="417"/>
                  </a:lnTo>
                  <a:lnTo>
                    <a:pt x="212" y="417"/>
                  </a:lnTo>
                  <a:lnTo>
                    <a:pt x="204" y="485"/>
                  </a:lnTo>
                  <a:lnTo>
                    <a:pt x="0" y="182"/>
                  </a:lnTo>
                  <a:lnTo>
                    <a:pt x="45" y="0"/>
                  </a:lnTo>
                  <a:lnTo>
                    <a:pt x="181" y="30"/>
                  </a:lnTo>
                  <a:lnTo>
                    <a:pt x="317" y="61"/>
                  </a:lnTo>
                  <a:lnTo>
                    <a:pt x="257" y="371"/>
                  </a:lnTo>
                  <a:lnTo>
                    <a:pt x="257"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9" name="Freeform 83"/>
            <p:cNvSpPr>
              <a:spLocks/>
            </p:cNvSpPr>
            <p:nvPr/>
          </p:nvSpPr>
          <p:spPr bwMode="auto">
            <a:xfrm>
              <a:off x="3974" y="1588"/>
              <a:ext cx="83" cy="174"/>
            </a:xfrm>
            <a:custGeom>
              <a:avLst/>
              <a:gdLst>
                <a:gd name="T0" fmla="*/ 68 w 83"/>
                <a:gd name="T1" fmla="*/ 113 h 174"/>
                <a:gd name="T2" fmla="*/ 30 w 83"/>
                <a:gd name="T3" fmla="*/ 0 h 174"/>
                <a:gd name="T4" fmla="*/ 15 w 83"/>
                <a:gd name="T5" fmla="*/ 7 h 174"/>
                <a:gd name="T6" fmla="*/ 22 w 83"/>
                <a:gd name="T7" fmla="*/ 23 h 174"/>
                <a:gd name="T8" fmla="*/ 22 w 83"/>
                <a:gd name="T9" fmla="*/ 53 h 174"/>
                <a:gd name="T10" fmla="*/ 7 w 83"/>
                <a:gd name="T11" fmla="*/ 68 h 174"/>
                <a:gd name="T12" fmla="*/ 0 w 83"/>
                <a:gd name="T13" fmla="*/ 121 h 174"/>
                <a:gd name="T14" fmla="*/ 15 w 83"/>
                <a:gd name="T15" fmla="*/ 174 h 174"/>
                <a:gd name="T16" fmla="*/ 68 w 83"/>
                <a:gd name="T17" fmla="*/ 159 h 174"/>
                <a:gd name="T18" fmla="*/ 83 w 83"/>
                <a:gd name="T19" fmla="*/ 144 h 174"/>
                <a:gd name="T20" fmla="*/ 83 w 83"/>
                <a:gd name="T21" fmla="*/ 129 h 174"/>
                <a:gd name="T22" fmla="*/ 68 w 83"/>
                <a:gd name="T23"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4">
                  <a:moveTo>
                    <a:pt x="68" y="113"/>
                  </a:moveTo>
                  <a:lnTo>
                    <a:pt x="30" y="0"/>
                  </a:lnTo>
                  <a:lnTo>
                    <a:pt x="15" y="7"/>
                  </a:lnTo>
                  <a:lnTo>
                    <a:pt x="22" y="23"/>
                  </a:lnTo>
                  <a:lnTo>
                    <a:pt x="22" y="53"/>
                  </a:lnTo>
                  <a:lnTo>
                    <a:pt x="7" y="68"/>
                  </a:lnTo>
                  <a:lnTo>
                    <a:pt x="0" y="121"/>
                  </a:lnTo>
                  <a:lnTo>
                    <a:pt x="15" y="174"/>
                  </a:lnTo>
                  <a:lnTo>
                    <a:pt x="68" y="159"/>
                  </a:lnTo>
                  <a:lnTo>
                    <a:pt x="83" y="144"/>
                  </a:lnTo>
                  <a:lnTo>
                    <a:pt x="83" y="129"/>
                  </a:lnTo>
                  <a:lnTo>
                    <a:pt x="68" y="11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0" name="Freeform 84"/>
            <p:cNvSpPr>
              <a:spLocks/>
            </p:cNvSpPr>
            <p:nvPr/>
          </p:nvSpPr>
          <p:spPr bwMode="auto">
            <a:xfrm>
              <a:off x="3974" y="1588"/>
              <a:ext cx="83" cy="174"/>
            </a:xfrm>
            <a:custGeom>
              <a:avLst/>
              <a:gdLst>
                <a:gd name="T0" fmla="*/ 68 w 83"/>
                <a:gd name="T1" fmla="*/ 113 h 174"/>
                <a:gd name="T2" fmla="*/ 30 w 83"/>
                <a:gd name="T3" fmla="*/ 0 h 174"/>
                <a:gd name="T4" fmla="*/ 15 w 83"/>
                <a:gd name="T5" fmla="*/ 7 h 174"/>
                <a:gd name="T6" fmla="*/ 22 w 83"/>
                <a:gd name="T7" fmla="*/ 23 h 174"/>
                <a:gd name="T8" fmla="*/ 22 w 83"/>
                <a:gd name="T9" fmla="*/ 53 h 174"/>
                <a:gd name="T10" fmla="*/ 7 w 83"/>
                <a:gd name="T11" fmla="*/ 68 h 174"/>
                <a:gd name="T12" fmla="*/ 0 w 83"/>
                <a:gd name="T13" fmla="*/ 121 h 174"/>
                <a:gd name="T14" fmla="*/ 15 w 83"/>
                <a:gd name="T15" fmla="*/ 174 h 174"/>
                <a:gd name="T16" fmla="*/ 68 w 83"/>
                <a:gd name="T17" fmla="*/ 159 h 174"/>
                <a:gd name="T18" fmla="*/ 83 w 83"/>
                <a:gd name="T19" fmla="*/ 144 h 174"/>
                <a:gd name="T20" fmla="*/ 83 w 83"/>
                <a:gd name="T21" fmla="*/ 129 h 174"/>
                <a:gd name="T22" fmla="*/ 68 w 83"/>
                <a:gd name="T23" fmla="*/ 113 h 174"/>
                <a:gd name="T24" fmla="*/ 68 w 83"/>
                <a:gd name="T25" fmla="*/ 1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4">
                  <a:moveTo>
                    <a:pt x="68" y="113"/>
                  </a:moveTo>
                  <a:lnTo>
                    <a:pt x="30" y="0"/>
                  </a:lnTo>
                  <a:lnTo>
                    <a:pt x="15" y="7"/>
                  </a:lnTo>
                  <a:lnTo>
                    <a:pt x="22" y="23"/>
                  </a:lnTo>
                  <a:lnTo>
                    <a:pt x="22" y="53"/>
                  </a:lnTo>
                  <a:lnTo>
                    <a:pt x="7" y="68"/>
                  </a:lnTo>
                  <a:lnTo>
                    <a:pt x="0" y="121"/>
                  </a:lnTo>
                  <a:lnTo>
                    <a:pt x="15" y="174"/>
                  </a:lnTo>
                  <a:lnTo>
                    <a:pt x="68" y="159"/>
                  </a:lnTo>
                  <a:lnTo>
                    <a:pt x="83" y="144"/>
                  </a:lnTo>
                  <a:lnTo>
                    <a:pt x="83" y="129"/>
                  </a:lnTo>
                  <a:lnTo>
                    <a:pt x="68" y="113"/>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1" name="Freeform 85"/>
            <p:cNvSpPr>
              <a:spLocks/>
            </p:cNvSpPr>
            <p:nvPr/>
          </p:nvSpPr>
          <p:spPr bwMode="auto">
            <a:xfrm>
              <a:off x="3890" y="1868"/>
              <a:ext cx="61" cy="152"/>
            </a:xfrm>
            <a:custGeom>
              <a:avLst/>
              <a:gdLst>
                <a:gd name="T0" fmla="*/ 53 w 61"/>
                <a:gd name="T1" fmla="*/ 23 h 152"/>
                <a:gd name="T2" fmla="*/ 46 w 61"/>
                <a:gd name="T3" fmla="*/ 53 h 152"/>
                <a:gd name="T4" fmla="*/ 61 w 61"/>
                <a:gd name="T5" fmla="*/ 46 h 152"/>
                <a:gd name="T6" fmla="*/ 61 w 61"/>
                <a:gd name="T7" fmla="*/ 91 h 152"/>
                <a:gd name="T8" fmla="*/ 61 w 61"/>
                <a:gd name="T9" fmla="*/ 76 h 152"/>
                <a:gd name="T10" fmla="*/ 61 w 61"/>
                <a:gd name="T11" fmla="*/ 99 h 152"/>
                <a:gd name="T12" fmla="*/ 46 w 61"/>
                <a:gd name="T13" fmla="*/ 144 h 152"/>
                <a:gd name="T14" fmla="*/ 38 w 61"/>
                <a:gd name="T15" fmla="*/ 152 h 152"/>
                <a:gd name="T16" fmla="*/ 38 w 61"/>
                <a:gd name="T17" fmla="*/ 137 h 152"/>
                <a:gd name="T18" fmla="*/ 0 w 61"/>
                <a:gd name="T19" fmla="*/ 129 h 152"/>
                <a:gd name="T20" fmla="*/ 0 w 61"/>
                <a:gd name="T21" fmla="*/ 106 h 152"/>
                <a:gd name="T22" fmla="*/ 31 w 61"/>
                <a:gd name="T23" fmla="*/ 76 h 152"/>
                <a:gd name="T24" fmla="*/ 0 w 61"/>
                <a:gd name="T25" fmla="*/ 46 h 152"/>
                <a:gd name="T26" fmla="*/ 0 w 61"/>
                <a:gd name="T27" fmla="*/ 31 h 152"/>
                <a:gd name="T28" fmla="*/ 16 w 61"/>
                <a:gd name="T29" fmla="*/ 0 h 152"/>
                <a:gd name="T30" fmla="*/ 53 w 61"/>
                <a:gd name="T31" fmla="*/ 15 h 152"/>
                <a:gd name="T32" fmla="*/ 53 w 61"/>
                <a:gd name="T33"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152">
                  <a:moveTo>
                    <a:pt x="53" y="23"/>
                  </a:moveTo>
                  <a:lnTo>
                    <a:pt x="46" y="53"/>
                  </a:lnTo>
                  <a:lnTo>
                    <a:pt x="61" y="46"/>
                  </a:lnTo>
                  <a:lnTo>
                    <a:pt x="61" y="91"/>
                  </a:lnTo>
                  <a:lnTo>
                    <a:pt x="61" y="76"/>
                  </a:lnTo>
                  <a:lnTo>
                    <a:pt x="61" y="99"/>
                  </a:lnTo>
                  <a:lnTo>
                    <a:pt x="46" y="144"/>
                  </a:lnTo>
                  <a:lnTo>
                    <a:pt x="38" y="152"/>
                  </a:lnTo>
                  <a:lnTo>
                    <a:pt x="38" y="137"/>
                  </a:lnTo>
                  <a:lnTo>
                    <a:pt x="0" y="129"/>
                  </a:lnTo>
                  <a:lnTo>
                    <a:pt x="0" y="106"/>
                  </a:lnTo>
                  <a:lnTo>
                    <a:pt x="31" y="76"/>
                  </a:lnTo>
                  <a:lnTo>
                    <a:pt x="0" y="46"/>
                  </a:lnTo>
                  <a:lnTo>
                    <a:pt x="0" y="31"/>
                  </a:lnTo>
                  <a:lnTo>
                    <a:pt x="16" y="0"/>
                  </a:lnTo>
                  <a:lnTo>
                    <a:pt x="53" y="15"/>
                  </a:lnTo>
                  <a:lnTo>
                    <a:pt x="53"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2" name="Freeform 86"/>
            <p:cNvSpPr>
              <a:spLocks/>
            </p:cNvSpPr>
            <p:nvPr/>
          </p:nvSpPr>
          <p:spPr bwMode="auto">
            <a:xfrm>
              <a:off x="3890" y="1868"/>
              <a:ext cx="61" cy="152"/>
            </a:xfrm>
            <a:custGeom>
              <a:avLst/>
              <a:gdLst>
                <a:gd name="T0" fmla="*/ 53 w 61"/>
                <a:gd name="T1" fmla="*/ 23 h 152"/>
                <a:gd name="T2" fmla="*/ 46 w 61"/>
                <a:gd name="T3" fmla="*/ 53 h 152"/>
                <a:gd name="T4" fmla="*/ 61 w 61"/>
                <a:gd name="T5" fmla="*/ 46 h 152"/>
                <a:gd name="T6" fmla="*/ 61 w 61"/>
                <a:gd name="T7" fmla="*/ 91 h 152"/>
                <a:gd name="T8" fmla="*/ 61 w 61"/>
                <a:gd name="T9" fmla="*/ 76 h 152"/>
                <a:gd name="T10" fmla="*/ 61 w 61"/>
                <a:gd name="T11" fmla="*/ 99 h 152"/>
                <a:gd name="T12" fmla="*/ 46 w 61"/>
                <a:gd name="T13" fmla="*/ 144 h 152"/>
                <a:gd name="T14" fmla="*/ 38 w 61"/>
                <a:gd name="T15" fmla="*/ 152 h 152"/>
                <a:gd name="T16" fmla="*/ 38 w 61"/>
                <a:gd name="T17" fmla="*/ 137 h 152"/>
                <a:gd name="T18" fmla="*/ 0 w 61"/>
                <a:gd name="T19" fmla="*/ 129 h 152"/>
                <a:gd name="T20" fmla="*/ 0 w 61"/>
                <a:gd name="T21" fmla="*/ 106 h 152"/>
                <a:gd name="T22" fmla="*/ 31 w 61"/>
                <a:gd name="T23" fmla="*/ 76 h 152"/>
                <a:gd name="T24" fmla="*/ 0 w 61"/>
                <a:gd name="T25" fmla="*/ 46 h 152"/>
                <a:gd name="T26" fmla="*/ 0 w 61"/>
                <a:gd name="T27" fmla="*/ 31 h 152"/>
                <a:gd name="T28" fmla="*/ 16 w 61"/>
                <a:gd name="T29" fmla="*/ 0 h 152"/>
                <a:gd name="T30" fmla="*/ 53 w 61"/>
                <a:gd name="T31" fmla="*/ 15 h 152"/>
                <a:gd name="T32" fmla="*/ 53 w 61"/>
                <a:gd name="T33" fmla="*/ 23 h 152"/>
                <a:gd name="T34" fmla="*/ 53 w 61"/>
                <a:gd name="T35" fmla="*/ 3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152">
                  <a:moveTo>
                    <a:pt x="53" y="23"/>
                  </a:moveTo>
                  <a:lnTo>
                    <a:pt x="46" y="53"/>
                  </a:lnTo>
                  <a:lnTo>
                    <a:pt x="61" y="46"/>
                  </a:lnTo>
                  <a:lnTo>
                    <a:pt x="61" y="91"/>
                  </a:lnTo>
                  <a:lnTo>
                    <a:pt x="61" y="76"/>
                  </a:lnTo>
                  <a:lnTo>
                    <a:pt x="61" y="99"/>
                  </a:lnTo>
                  <a:lnTo>
                    <a:pt x="46" y="144"/>
                  </a:lnTo>
                  <a:lnTo>
                    <a:pt x="38" y="152"/>
                  </a:lnTo>
                  <a:lnTo>
                    <a:pt x="38" y="137"/>
                  </a:lnTo>
                  <a:lnTo>
                    <a:pt x="0" y="129"/>
                  </a:lnTo>
                  <a:lnTo>
                    <a:pt x="0" y="106"/>
                  </a:lnTo>
                  <a:lnTo>
                    <a:pt x="31" y="76"/>
                  </a:lnTo>
                  <a:lnTo>
                    <a:pt x="0" y="46"/>
                  </a:lnTo>
                  <a:lnTo>
                    <a:pt x="0" y="31"/>
                  </a:lnTo>
                  <a:lnTo>
                    <a:pt x="16" y="0"/>
                  </a:lnTo>
                  <a:lnTo>
                    <a:pt x="53" y="15"/>
                  </a:lnTo>
                  <a:lnTo>
                    <a:pt x="53" y="23"/>
                  </a:lnTo>
                  <a:lnTo>
                    <a:pt x="53"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3" name="Freeform 87"/>
            <p:cNvSpPr>
              <a:spLocks/>
            </p:cNvSpPr>
            <p:nvPr/>
          </p:nvSpPr>
          <p:spPr bwMode="auto">
            <a:xfrm>
              <a:off x="2203" y="2209"/>
              <a:ext cx="355" cy="364"/>
            </a:xfrm>
            <a:custGeom>
              <a:avLst/>
              <a:gdLst>
                <a:gd name="T0" fmla="*/ 355 w 355"/>
                <a:gd name="T1" fmla="*/ 31 h 364"/>
                <a:gd name="T2" fmla="*/ 53 w 355"/>
                <a:gd name="T3" fmla="*/ 0 h 364"/>
                <a:gd name="T4" fmla="*/ 0 w 355"/>
                <a:gd name="T5" fmla="*/ 356 h 364"/>
                <a:gd name="T6" fmla="*/ 45 w 355"/>
                <a:gd name="T7" fmla="*/ 364 h 364"/>
                <a:gd name="T8" fmla="*/ 53 w 355"/>
                <a:gd name="T9" fmla="*/ 334 h 364"/>
                <a:gd name="T10" fmla="*/ 143 w 355"/>
                <a:gd name="T11" fmla="*/ 341 h 364"/>
                <a:gd name="T12" fmla="*/ 136 w 355"/>
                <a:gd name="T13" fmla="*/ 326 h 364"/>
                <a:gd name="T14" fmla="*/ 325 w 355"/>
                <a:gd name="T15" fmla="*/ 349 h 364"/>
                <a:gd name="T16" fmla="*/ 348 w 355"/>
                <a:gd name="T17" fmla="*/ 61 h 364"/>
                <a:gd name="T18" fmla="*/ 355 w 355"/>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64">
                  <a:moveTo>
                    <a:pt x="355" y="31"/>
                  </a:moveTo>
                  <a:lnTo>
                    <a:pt x="53" y="0"/>
                  </a:lnTo>
                  <a:lnTo>
                    <a:pt x="0" y="356"/>
                  </a:lnTo>
                  <a:lnTo>
                    <a:pt x="45" y="364"/>
                  </a:lnTo>
                  <a:lnTo>
                    <a:pt x="53" y="334"/>
                  </a:lnTo>
                  <a:lnTo>
                    <a:pt x="143" y="341"/>
                  </a:lnTo>
                  <a:lnTo>
                    <a:pt x="136" y="326"/>
                  </a:lnTo>
                  <a:lnTo>
                    <a:pt x="325" y="349"/>
                  </a:lnTo>
                  <a:lnTo>
                    <a:pt x="348" y="61"/>
                  </a:lnTo>
                  <a:lnTo>
                    <a:pt x="355"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4" name="Freeform 88"/>
            <p:cNvSpPr>
              <a:spLocks/>
            </p:cNvSpPr>
            <p:nvPr/>
          </p:nvSpPr>
          <p:spPr bwMode="auto">
            <a:xfrm>
              <a:off x="2203" y="2209"/>
              <a:ext cx="355" cy="364"/>
            </a:xfrm>
            <a:custGeom>
              <a:avLst/>
              <a:gdLst>
                <a:gd name="T0" fmla="*/ 355 w 355"/>
                <a:gd name="T1" fmla="*/ 31 h 364"/>
                <a:gd name="T2" fmla="*/ 53 w 355"/>
                <a:gd name="T3" fmla="*/ 0 h 364"/>
                <a:gd name="T4" fmla="*/ 0 w 355"/>
                <a:gd name="T5" fmla="*/ 356 h 364"/>
                <a:gd name="T6" fmla="*/ 45 w 355"/>
                <a:gd name="T7" fmla="*/ 364 h 364"/>
                <a:gd name="T8" fmla="*/ 53 w 355"/>
                <a:gd name="T9" fmla="*/ 334 h 364"/>
                <a:gd name="T10" fmla="*/ 143 w 355"/>
                <a:gd name="T11" fmla="*/ 341 h 364"/>
                <a:gd name="T12" fmla="*/ 136 w 355"/>
                <a:gd name="T13" fmla="*/ 326 h 364"/>
                <a:gd name="T14" fmla="*/ 325 w 355"/>
                <a:gd name="T15" fmla="*/ 349 h 364"/>
                <a:gd name="T16" fmla="*/ 348 w 355"/>
                <a:gd name="T17" fmla="*/ 61 h 364"/>
                <a:gd name="T18" fmla="*/ 355 w 355"/>
                <a:gd name="T19" fmla="*/ 31 h 364"/>
                <a:gd name="T20" fmla="*/ 355 w 355"/>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 h="364">
                  <a:moveTo>
                    <a:pt x="355" y="31"/>
                  </a:moveTo>
                  <a:lnTo>
                    <a:pt x="53" y="0"/>
                  </a:lnTo>
                  <a:lnTo>
                    <a:pt x="0" y="356"/>
                  </a:lnTo>
                  <a:lnTo>
                    <a:pt x="45" y="364"/>
                  </a:lnTo>
                  <a:lnTo>
                    <a:pt x="53" y="334"/>
                  </a:lnTo>
                  <a:lnTo>
                    <a:pt x="143" y="341"/>
                  </a:lnTo>
                  <a:lnTo>
                    <a:pt x="136" y="326"/>
                  </a:lnTo>
                  <a:lnTo>
                    <a:pt x="325" y="349"/>
                  </a:lnTo>
                  <a:lnTo>
                    <a:pt x="348" y="61"/>
                  </a:lnTo>
                  <a:lnTo>
                    <a:pt x="355" y="31"/>
                  </a:lnTo>
                  <a:lnTo>
                    <a:pt x="355"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5" name="Freeform 89"/>
            <p:cNvSpPr>
              <a:spLocks/>
            </p:cNvSpPr>
            <p:nvPr/>
          </p:nvSpPr>
          <p:spPr bwMode="auto">
            <a:xfrm>
              <a:off x="3663" y="1633"/>
              <a:ext cx="303" cy="266"/>
            </a:xfrm>
            <a:custGeom>
              <a:avLst/>
              <a:gdLst>
                <a:gd name="T0" fmla="*/ 288 w 303"/>
                <a:gd name="T1" fmla="*/ 137 h 266"/>
                <a:gd name="T2" fmla="*/ 288 w 303"/>
                <a:gd name="T3" fmla="*/ 182 h 266"/>
                <a:gd name="T4" fmla="*/ 303 w 303"/>
                <a:gd name="T5" fmla="*/ 235 h 266"/>
                <a:gd name="T6" fmla="*/ 288 w 303"/>
                <a:gd name="T7" fmla="*/ 243 h 266"/>
                <a:gd name="T8" fmla="*/ 296 w 303"/>
                <a:gd name="T9" fmla="*/ 250 h 266"/>
                <a:gd name="T10" fmla="*/ 280 w 303"/>
                <a:gd name="T11" fmla="*/ 266 h 266"/>
                <a:gd name="T12" fmla="*/ 280 w 303"/>
                <a:gd name="T13" fmla="*/ 250 h 266"/>
                <a:gd name="T14" fmla="*/ 243 w 303"/>
                <a:gd name="T15" fmla="*/ 235 h 266"/>
                <a:gd name="T16" fmla="*/ 227 w 303"/>
                <a:gd name="T17" fmla="*/ 228 h 266"/>
                <a:gd name="T18" fmla="*/ 220 w 303"/>
                <a:gd name="T19" fmla="*/ 212 h 266"/>
                <a:gd name="T20" fmla="*/ 205 w 303"/>
                <a:gd name="T21" fmla="*/ 205 h 266"/>
                <a:gd name="T22" fmla="*/ 0 w 303"/>
                <a:gd name="T23" fmla="*/ 243 h 266"/>
                <a:gd name="T24" fmla="*/ 0 w 303"/>
                <a:gd name="T25" fmla="*/ 228 h 266"/>
                <a:gd name="T26" fmla="*/ 31 w 303"/>
                <a:gd name="T27" fmla="*/ 182 h 266"/>
                <a:gd name="T28" fmla="*/ 16 w 303"/>
                <a:gd name="T29" fmla="*/ 159 h 266"/>
                <a:gd name="T30" fmla="*/ 46 w 303"/>
                <a:gd name="T31" fmla="*/ 144 h 266"/>
                <a:gd name="T32" fmla="*/ 114 w 303"/>
                <a:gd name="T33" fmla="*/ 137 h 266"/>
                <a:gd name="T34" fmla="*/ 144 w 303"/>
                <a:gd name="T35" fmla="*/ 114 h 266"/>
                <a:gd name="T36" fmla="*/ 137 w 303"/>
                <a:gd name="T37" fmla="*/ 99 h 266"/>
                <a:gd name="T38" fmla="*/ 144 w 303"/>
                <a:gd name="T39" fmla="*/ 84 h 266"/>
                <a:gd name="T40" fmla="*/ 137 w 303"/>
                <a:gd name="T41" fmla="*/ 84 h 266"/>
                <a:gd name="T42" fmla="*/ 137 w 303"/>
                <a:gd name="T43" fmla="*/ 91 h 266"/>
                <a:gd name="T44" fmla="*/ 129 w 303"/>
                <a:gd name="T45" fmla="*/ 84 h 266"/>
                <a:gd name="T46" fmla="*/ 182 w 303"/>
                <a:gd name="T47" fmla="*/ 15 h 266"/>
                <a:gd name="T48" fmla="*/ 250 w 303"/>
                <a:gd name="T49" fmla="*/ 0 h 266"/>
                <a:gd name="T50" fmla="*/ 265 w 303"/>
                <a:gd name="T51" fmla="*/ 76 h 266"/>
                <a:gd name="T52" fmla="*/ 288 w 303"/>
                <a:gd name="T53" fmla="*/ 13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66">
                  <a:moveTo>
                    <a:pt x="288" y="137"/>
                  </a:moveTo>
                  <a:lnTo>
                    <a:pt x="288" y="182"/>
                  </a:lnTo>
                  <a:lnTo>
                    <a:pt x="303" y="235"/>
                  </a:lnTo>
                  <a:lnTo>
                    <a:pt x="288" y="243"/>
                  </a:lnTo>
                  <a:lnTo>
                    <a:pt x="296" y="250"/>
                  </a:lnTo>
                  <a:lnTo>
                    <a:pt x="280" y="266"/>
                  </a:lnTo>
                  <a:lnTo>
                    <a:pt x="280" y="250"/>
                  </a:lnTo>
                  <a:lnTo>
                    <a:pt x="243" y="235"/>
                  </a:lnTo>
                  <a:lnTo>
                    <a:pt x="227" y="228"/>
                  </a:lnTo>
                  <a:lnTo>
                    <a:pt x="220" y="212"/>
                  </a:lnTo>
                  <a:lnTo>
                    <a:pt x="205" y="205"/>
                  </a:lnTo>
                  <a:lnTo>
                    <a:pt x="0" y="243"/>
                  </a:lnTo>
                  <a:lnTo>
                    <a:pt x="0" y="228"/>
                  </a:lnTo>
                  <a:lnTo>
                    <a:pt x="31" y="182"/>
                  </a:lnTo>
                  <a:lnTo>
                    <a:pt x="16" y="159"/>
                  </a:lnTo>
                  <a:lnTo>
                    <a:pt x="46" y="144"/>
                  </a:lnTo>
                  <a:lnTo>
                    <a:pt x="114" y="137"/>
                  </a:lnTo>
                  <a:lnTo>
                    <a:pt x="144" y="114"/>
                  </a:lnTo>
                  <a:lnTo>
                    <a:pt x="137" y="99"/>
                  </a:lnTo>
                  <a:lnTo>
                    <a:pt x="144" y="84"/>
                  </a:lnTo>
                  <a:lnTo>
                    <a:pt x="137" y="84"/>
                  </a:lnTo>
                  <a:lnTo>
                    <a:pt x="137" y="91"/>
                  </a:lnTo>
                  <a:lnTo>
                    <a:pt x="129" y="84"/>
                  </a:lnTo>
                  <a:lnTo>
                    <a:pt x="182" y="15"/>
                  </a:lnTo>
                  <a:lnTo>
                    <a:pt x="250" y="0"/>
                  </a:lnTo>
                  <a:lnTo>
                    <a:pt x="265" y="76"/>
                  </a:lnTo>
                  <a:lnTo>
                    <a:pt x="288" y="13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6" name="Freeform 90"/>
            <p:cNvSpPr>
              <a:spLocks/>
            </p:cNvSpPr>
            <p:nvPr/>
          </p:nvSpPr>
          <p:spPr bwMode="auto">
            <a:xfrm>
              <a:off x="3663" y="1633"/>
              <a:ext cx="303" cy="266"/>
            </a:xfrm>
            <a:custGeom>
              <a:avLst/>
              <a:gdLst>
                <a:gd name="T0" fmla="*/ 288 w 303"/>
                <a:gd name="T1" fmla="*/ 137 h 266"/>
                <a:gd name="T2" fmla="*/ 288 w 303"/>
                <a:gd name="T3" fmla="*/ 182 h 266"/>
                <a:gd name="T4" fmla="*/ 303 w 303"/>
                <a:gd name="T5" fmla="*/ 235 h 266"/>
                <a:gd name="T6" fmla="*/ 288 w 303"/>
                <a:gd name="T7" fmla="*/ 243 h 266"/>
                <a:gd name="T8" fmla="*/ 296 w 303"/>
                <a:gd name="T9" fmla="*/ 250 h 266"/>
                <a:gd name="T10" fmla="*/ 280 w 303"/>
                <a:gd name="T11" fmla="*/ 266 h 266"/>
                <a:gd name="T12" fmla="*/ 280 w 303"/>
                <a:gd name="T13" fmla="*/ 250 h 266"/>
                <a:gd name="T14" fmla="*/ 243 w 303"/>
                <a:gd name="T15" fmla="*/ 235 h 266"/>
                <a:gd name="T16" fmla="*/ 227 w 303"/>
                <a:gd name="T17" fmla="*/ 228 h 266"/>
                <a:gd name="T18" fmla="*/ 220 w 303"/>
                <a:gd name="T19" fmla="*/ 212 h 266"/>
                <a:gd name="T20" fmla="*/ 205 w 303"/>
                <a:gd name="T21" fmla="*/ 205 h 266"/>
                <a:gd name="T22" fmla="*/ 0 w 303"/>
                <a:gd name="T23" fmla="*/ 243 h 266"/>
                <a:gd name="T24" fmla="*/ 0 w 303"/>
                <a:gd name="T25" fmla="*/ 228 h 266"/>
                <a:gd name="T26" fmla="*/ 31 w 303"/>
                <a:gd name="T27" fmla="*/ 182 h 266"/>
                <a:gd name="T28" fmla="*/ 16 w 303"/>
                <a:gd name="T29" fmla="*/ 159 h 266"/>
                <a:gd name="T30" fmla="*/ 46 w 303"/>
                <a:gd name="T31" fmla="*/ 144 h 266"/>
                <a:gd name="T32" fmla="*/ 114 w 303"/>
                <a:gd name="T33" fmla="*/ 137 h 266"/>
                <a:gd name="T34" fmla="*/ 144 w 303"/>
                <a:gd name="T35" fmla="*/ 114 h 266"/>
                <a:gd name="T36" fmla="*/ 137 w 303"/>
                <a:gd name="T37" fmla="*/ 99 h 266"/>
                <a:gd name="T38" fmla="*/ 144 w 303"/>
                <a:gd name="T39" fmla="*/ 84 h 266"/>
                <a:gd name="T40" fmla="*/ 137 w 303"/>
                <a:gd name="T41" fmla="*/ 84 h 266"/>
                <a:gd name="T42" fmla="*/ 137 w 303"/>
                <a:gd name="T43" fmla="*/ 91 h 266"/>
                <a:gd name="T44" fmla="*/ 129 w 303"/>
                <a:gd name="T45" fmla="*/ 84 h 266"/>
                <a:gd name="T46" fmla="*/ 182 w 303"/>
                <a:gd name="T47" fmla="*/ 15 h 266"/>
                <a:gd name="T48" fmla="*/ 250 w 303"/>
                <a:gd name="T49" fmla="*/ 0 h 266"/>
                <a:gd name="T50" fmla="*/ 265 w 303"/>
                <a:gd name="T51" fmla="*/ 76 h 266"/>
                <a:gd name="T52" fmla="*/ 288 w 303"/>
                <a:gd name="T53" fmla="*/ 137 h 266"/>
                <a:gd name="T54" fmla="*/ 288 w 303"/>
                <a:gd name="T55" fmla="*/ 14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66">
                  <a:moveTo>
                    <a:pt x="288" y="137"/>
                  </a:moveTo>
                  <a:lnTo>
                    <a:pt x="288" y="182"/>
                  </a:lnTo>
                  <a:lnTo>
                    <a:pt x="303" y="235"/>
                  </a:lnTo>
                  <a:lnTo>
                    <a:pt x="288" y="243"/>
                  </a:lnTo>
                  <a:lnTo>
                    <a:pt x="296" y="250"/>
                  </a:lnTo>
                  <a:lnTo>
                    <a:pt x="280" y="266"/>
                  </a:lnTo>
                  <a:lnTo>
                    <a:pt x="280" y="250"/>
                  </a:lnTo>
                  <a:lnTo>
                    <a:pt x="243" y="235"/>
                  </a:lnTo>
                  <a:lnTo>
                    <a:pt x="227" y="228"/>
                  </a:lnTo>
                  <a:lnTo>
                    <a:pt x="220" y="212"/>
                  </a:lnTo>
                  <a:lnTo>
                    <a:pt x="205" y="205"/>
                  </a:lnTo>
                  <a:lnTo>
                    <a:pt x="0" y="243"/>
                  </a:lnTo>
                  <a:lnTo>
                    <a:pt x="0" y="228"/>
                  </a:lnTo>
                  <a:lnTo>
                    <a:pt x="31" y="182"/>
                  </a:lnTo>
                  <a:lnTo>
                    <a:pt x="16" y="159"/>
                  </a:lnTo>
                  <a:lnTo>
                    <a:pt x="46" y="144"/>
                  </a:lnTo>
                  <a:lnTo>
                    <a:pt x="114" y="137"/>
                  </a:lnTo>
                  <a:lnTo>
                    <a:pt x="144" y="114"/>
                  </a:lnTo>
                  <a:lnTo>
                    <a:pt x="137" y="99"/>
                  </a:lnTo>
                  <a:lnTo>
                    <a:pt x="144" y="84"/>
                  </a:lnTo>
                  <a:lnTo>
                    <a:pt x="137" y="84"/>
                  </a:lnTo>
                  <a:lnTo>
                    <a:pt x="137" y="91"/>
                  </a:lnTo>
                  <a:lnTo>
                    <a:pt x="129" y="84"/>
                  </a:lnTo>
                  <a:lnTo>
                    <a:pt x="182" y="15"/>
                  </a:lnTo>
                  <a:lnTo>
                    <a:pt x="250" y="0"/>
                  </a:lnTo>
                  <a:lnTo>
                    <a:pt x="265" y="76"/>
                  </a:lnTo>
                  <a:lnTo>
                    <a:pt x="288" y="137"/>
                  </a:lnTo>
                  <a:lnTo>
                    <a:pt x="28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7" name="Freeform 91"/>
            <p:cNvSpPr>
              <a:spLocks/>
            </p:cNvSpPr>
            <p:nvPr/>
          </p:nvSpPr>
          <p:spPr bwMode="auto">
            <a:xfrm>
              <a:off x="3504" y="2179"/>
              <a:ext cx="432" cy="197"/>
            </a:xfrm>
            <a:custGeom>
              <a:avLst/>
              <a:gdLst>
                <a:gd name="T0" fmla="*/ 409 w 432"/>
                <a:gd name="T1" fmla="*/ 53 h 197"/>
                <a:gd name="T2" fmla="*/ 379 w 432"/>
                <a:gd name="T3" fmla="*/ 45 h 197"/>
                <a:gd name="T4" fmla="*/ 379 w 432"/>
                <a:gd name="T5" fmla="*/ 38 h 197"/>
                <a:gd name="T6" fmla="*/ 386 w 432"/>
                <a:gd name="T7" fmla="*/ 30 h 197"/>
                <a:gd name="T8" fmla="*/ 394 w 432"/>
                <a:gd name="T9" fmla="*/ 15 h 197"/>
                <a:gd name="T10" fmla="*/ 409 w 432"/>
                <a:gd name="T11" fmla="*/ 15 h 197"/>
                <a:gd name="T12" fmla="*/ 402 w 432"/>
                <a:gd name="T13" fmla="*/ 0 h 197"/>
                <a:gd name="T14" fmla="*/ 122 w 432"/>
                <a:gd name="T15" fmla="*/ 45 h 197"/>
                <a:gd name="T16" fmla="*/ 106 w 432"/>
                <a:gd name="T17" fmla="*/ 83 h 197"/>
                <a:gd name="T18" fmla="*/ 76 w 432"/>
                <a:gd name="T19" fmla="*/ 91 h 197"/>
                <a:gd name="T20" fmla="*/ 23 w 432"/>
                <a:gd name="T21" fmla="*/ 129 h 197"/>
                <a:gd name="T22" fmla="*/ 0 w 432"/>
                <a:gd name="T23" fmla="*/ 151 h 197"/>
                <a:gd name="T24" fmla="*/ 61 w 432"/>
                <a:gd name="T25" fmla="*/ 159 h 197"/>
                <a:gd name="T26" fmla="*/ 167 w 432"/>
                <a:gd name="T27" fmla="*/ 136 h 197"/>
                <a:gd name="T28" fmla="*/ 243 w 432"/>
                <a:gd name="T29" fmla="*/ 144 h 197"/>
                <a:gd name="T30" fmla="*/ 333 w 432"/>
                <a:gd name="T31" fmla="*/ 189 h 197"/>
                <a:gd name="T32" fmla="*/ 341 w 432"/>
                <a:gd name="T33" fmla="*/ 182 h 197"/>
                <a:gd name="T34" fmla="*/ 364 w 432"/>
                <a:gd name="T35" fmla="*/ 144 h 197"/>
                <a:gd name="T36" fmla="*/ 364 w 432"/>
                <a:gd name="T37" fmla="*/ 136 h 197"/>
                <a:gd name="T38" fmla="*/ 394 w 432"/>
                <a:gd name="T39" fmla="*/ 121 h 197"/>
                <a:gd name="T40" fmla="*/ 394 w 432"/>
                <a:gd name="T41" fmla="*/ 121 h 197"/>
                <a:gd name="T42" fmla="*/ 402 w 432"/>
                <a:gd name="T43" fmla="*/ 121 h 197"/>
                <a:gd name="T44" fmla="*/ 409 w 432"/>
                <a:gd name="T45" fmla="*/ 98 h 197"/>
                <a:gd name="T46" fmla="*/ 402 w 432"/>
                <a:gd name="T47" fmla="*/ 98 h 197"/>
                <a:gd name="T48" fmla="*/ 394 w 432"/>
                <a:gd name="T49" fmla="*/ 106 h 197"/>
                <a:gd name="T50" fmla="*/ 364 w 432"/>
                <a:gd name="T51" fmla="*/ 98 h 197"/>
                <a:gd name="T52" fmla="*/ 394 w 432"/>
                <a:gd name="T53" fmla="*/ 83 h 197"/>
                <a:gd name="T54" fmla="*/ 386 w 432"/>
                <a:gd name="T55" fmla="*/ 83 h 197"/>
                <a:gd name="T56" fmla="*/ 364 w 432"/>
                <a:gd name="T57" fmla="*/ 76 h 197"/>
                <a:gd name="T58" fmla="*/ 379 w 432"/>
                <a:gd name="T59" fmla="*/ 76 h 197"/>
                <a:gd name="T60" fmla="*/ 394 w 432"/>
                <a:gd name="T61" fmla="*/ 76 h 197"/>
                <a:gd name="T62" fmla="*/ 432 w 432"/>
                <a:gd name="T63"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2" h="197">
                  <a:moveTo>
                    <a:pt x="417" y="38"/>
                  </a:moveTo>
                  <a:lnTo>
                    <a:pt x="409" y="53"/>
                  </a:lnTo>
                  <a:lnTo>
                    <a:pt x="409" y="38"/>
                  </a:lnTo>
                  <a:lnTo>
                    <a:pt x="379" y="45"/>
                  </a:lnTo>
                  <a:lnTo>
                    <a:pt x="371" y="23"/>
                  </a:lnTo>
                  <a:lnTo>
                    <a:pt x="379" y="38"/>
                  </a:lnTo>
                  <a:lnTo>
                    <a:pt x="394" y="30"/>
                  </a:lnTo>
                  <a:lnTo>
                    <a:pt x="386" y="30"/>
                  </a:lnTo>
                  <a:lnTo>
                    <a:pt x="402" y="23"/>
                  </a:lnTo>
                  <a:lnTo>
                    <a:pt x="394" y="15"/>
                  </a:lnTo>
                  <a:lnTo>
                    <a:pt x="409" y="23"/>
                  </a:lnTo>
                  <a:lnTo>
                    <a:pt x="409" y="15"/>
                  </a:lnTo>
                  <a:lnTo>
                    <a:pt x="417" y="30"/>
                  </a:lnTo>
                  <a:lnTo>
                    <a:pt x="402" y="0"/>
                  </a:lnTo>
                  <a:lnTo>
                    <a:pt x="394" y="0"/>
                  </a:lnTo>
                  <a:lnTo>
                    <a:pt x="122" y="45"/>
                  </a:lnTo>
                  <a:lnTo>
                    <a:pt x="122" y="68"/>
                  </a:lnTo>
                  <a:lnTo>
                    <a:pt x="106" y="83"/>
                  </a:lnTo>
                  <a:lnTo>
                    <a:pt x="84" y="98"/>
                  </a:lnTo>
                  <a:lnTo>
                    <a:pt x="76" y="91"/>
                  </a:lnTo>
                  <a:lnTo>
                    <a:pt x="61" y="106"/>
                  </a:lnTo>
                  <a:lnTo>
                    <a:pt x="23" y="129"/>
                  </a:lnTo>
                  <a:lnTo>
                    <a:pt x="16" y="144"/>
                  </a:lnTo>
                  <a:lnTo>
                    <a:pt x="0" y="151"/>
                  </a:lnTo>
                  <a:lnTo>
                    <a:pt x="0" y="167"/>
                  </a:lnTo>
                  <a:lnTo>
                    <a:pt x="61" y="159"/>
                  </a:lnTo>
                  <a:lnTo>
                    <a:pt x="99" y="144"/>
                  </a:lnTo>
                  <a:lnTo>
                    <a:pt x="167" y="136"/>
                  </a:lnTo>
                  <a:lnTo>
                    <a:pt x="182" y="151"/>
                  </a:lnTo>
                  <a:lnTo>
                    <a:pt x="243" y="144"/>
                  </a:lnTo>
                  <a:lnTo>
                    <a:pt x="311" y="197"/>
                  </a:lnTo>
                  <a:lnTo>
                    <a:pt x="333" y="189"/>
                  </a:lnTo>
                  <a:lnTo>
                    <a:pt x="333" y="167"/>
                  </a:lnTo>
                  <a:lnTo>
                    <a:pt x="341" y="182"/>
                  </a:lnTo>
                  <a:lnTo>
                    <a:pt x="349" y="151"/>
                  </a:lnTo>
                  <a:lnTo>
                    <a:pt x="364" y="144"/>
                  </a:lnTo>
                  <a:lnTo>
                    <a:pt x="356" y="129"/>
                  </a:lnTo>
                  <a:lnTo>
                    <a:pt x="364" y="136"/>
                  </a:lnTo>
                  <a:lnTo>
                    <a:pt x="371" y="121"/>
                  </a:lnTo>
                  <a:lnTo>
                    <a:pt x="394" y="121"/>
                  </a:lnTo>
                  <a:lnTo>
                    <a:pt x="394" y="114"/>
                  </a:lnTo>
                  <a:lnTo>
                    <a:pt x="394" y="121"/>
                  </a:lnTo>
                  <a:lnTo>
                    <a:pt x="394" y="114"/>
                  </a:lnTo>
                  <a:lnTo>
                    <a:pt x="402" y="121"/>
                  </a:lnTo>
                  <a:lnTo>
                    <a:pt x="409" y="106"/>
                  </a:lnTo>
                  <a:lnTo>
                    <a:pt x="409" y="98"/>
                  </a:lnTo>
                  <a:lnTo>
                    <a:pt x="402" y="106"/>
                  </a:lnTo>
                  <a:lnTo>
                    <a:pt x="402" y="98"/>
                  </a:lnTo>
                  <a:lnTo>
                    <a:pt x="402" y="106"/>
                  </a:lnTo>
                  <a:lnTo>
                    <a:pt x="394" y="106"/>
                  </a:lnTo>
                  <a:lnTo>
                    <a:pt x="379" y="114"/>
                  </a:lnTo>
                  <a:lnTo>
                    <a:pt x="364" y="98"/>
                  </a:lnTo>
                  <a:lnTo>
                    <a:pt x="386" y="106"/>
                  </a:lnTo>
                  <a:lnTo>
                    <a:pt x="394" y="83"/>
                  </a:lnTo>
                  <a:lnTo>
                    <a:pt x="379" y="91"/>
                  </a:lnTo>
                  <a:lnTo>
                    <a:pt x="386" y="83"/>
                  </a:lnTo>
                  <a:lnTo>
                    <a:pt x="371" y="83"/>
                  </a:lnTo>
                  <a:lnTo>
                    <a:pt x="364" y="76"/>
                  </a:lnTo>
                  <a:lnTo>
                    <a:pt x="386" y="76"/>
                  </a:lnTo>
                  <a:lnTo>
                    <a:pt x="379" y="76"/>
                  </a:lnTo>
                  <a:lnTo>
                    <a:pt x="394" y="68"/>
                  </a:lnTo>
                  <a:lnTo>
                    <a:pt x="394" y="76"/>
                  </a:lnTo>
                  <a:lnTo>
                    <a:pt x="409" y="76"/>
                  </a:lnTo>
                  <a:lnTo>
                    <a:pt x="432" y="53"/>
                  </a:lnTo>
                  <a:lnTo>
                    <a:pt x="417"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8" name="Freeform 92"/>
            <p:cNvSpPr>
              <a:spLocks/>
            </p:cNvSpPr>
            <p:nvPr/>
          </p:nvSpPr>
          <p:spPr bwMode="auto">
            <a:xfrm>
              <a:off x="3504" y="2179"/>
              <a:ext cx="432" cy="197"/>
            </a:xfrm>
            <a:custGeom>
              <a:avLst/>
              <a:gdLst>
                <a:gd name="T0" fmla="*/ 409 w 432"/>
                <a:gd name="T1" fmla="*/ 53 h 197"/>
                <a:gd name="T2" fmla="*/ 379 w 432"/>
                <a:gd name="T3" fmla="*/ 45 h 197"/>
                <a:gd name="T4" fmla="*/ 379 w 432"/>
                <a:gd name="T5" fmla="*/ 38 h 197"/>
                <a:gd name="T6" fmla="*/ 386 w 432"/>
                <a:gd name="T7" fmla="*/ 30 h 197"/>
                <a:gd name="T8" fmla="*/ 394 w 432"/>
                <a:gd name="T9" fmla="*/ 15 h 197"/>
                <a:gd name="T10" fmla="*/ 409 w 432"/>
                <a:gd name="T11" fmla="*/ 15 h 197"/>
                <a:gd name="T12" fmla="*/ 402 w 432"/>
                <a:gd name="T13" fmla="*/ 0 h 197"/>
                <a:gd name="T14" fmla="*/ 122 w 432"/>
                <a:gd name="T15" fmla="*/ 45 h 197"/>
                <a:gd name="T16" fmla="*/ 106 w 432"/>
                <a:gd name="T17" fmla="*/ 83 h 197"/>
                <a:gd name="T18" fmla="*/ 76 w 432"/>
                <a:gd name="T19" fmla="*/ 91 h 197"/>
                <a:gd name="T20" fmla="*/ 23 w 432"/>
                <a:gd name="T21" fmla="*/ 129 h 197"/>
                <a:gd name="T22" fmla="*/ 0 w 432"/>
                <a:gd name="T23" fmla="*/ 151 h 197"/>
                <a:gd name="T24" fmla="*/ 61 w 432"/>
                <a:gd name="T25" fmla="*/ 159 h 197"/>
                <a:gd name="T26" fmla="*/ 167 w 432"/>
                <a:gd name="T27" fmla="*/ 136 h 197"/>
                <a:gd name="T28" fmla="*/ 243 w 432"/>
                <a:gd name="T29" fmla="*/ 144 h 197"/>
                <a:gd name="T30" fmla="*/ 333 w 432"/>
                <a:gd name="T31" fmla="*/ 189 h 197"/>
                <a:gd name="T32" fmla="*/ 341 w 432"/>
                <a:gd name="T33" fmla="*/ 182 h 197"/>
                <a:gd name="T34" fmla="*/ 364 w 432"/>
                <a:gd name="T35" fmla="*/ 144 h 197"/>
                <a:gd name="T36" fmla="*/ 364 w 432"/>
                <a:gd name="T37" fmla="*/ 136 h 197"/>
                <a:gd name="T38" fmla="*/ 394 w 432"/>
                <a:gd name="T39" fmla="*/ 121 h 197"/>
                <a:gd name="T40" fmla="*/ 394 w 432"/>
                <a:gd name="T41" fmla="*/ 121 h 197"/>
                <a:gd name="T42" fmla="*/ 402 w 432"/>
                <a:gd name="T43" fmla="*/ 121 h 197"/>
                <a:gd name="T44" fmla="*/ 409 w 432"/>
                <a:gd name="T45" fmla="*/ 98 h 197"/>
                <a:gd name="T46" fmla="*/ 402 w 432"/>
                <a:gd name="T47" fmla="*/ 98 h 197"/>
                <a:gd name="T48" fmla="*/ 394 w 432"/>
                <a:gd name="T49" fmla="*/ 106 h 197"/>
                <a:gd name="T50" fmla="*/ 364 w 432"/>
                <a:gd name="T51" fmla="*/ 98 h 197"/>
                <a:gd name="T52" fmla="*/ 394 w 432"/>
                <a:gd name="T53" fmla="*/ 83 h 197"/>
                <a:gd name="T54" fmla="*/ 386 w 432"/>
                <a:gd name="T55" fmla="*/ 83 h 197"/>
                <a:gd name="T56" fmla="*/ 364 w 432"/>
                <a:gd name="T57" fmla="*/ 76 h 197"/>
                <a:gd name="T58" fmla="*/ 379 w 432"/>
                <a:gd name="T59" fmla="*/ 76 h 197"/>
                <a:gd name="T60" fmla="*/ 394 w 432"/>
                <a:gd name="T61" fmla="*/ 76 h 197"/>
                <a:gd name="T62" fmla="*/ 432 w 432"/>
                <a:gd name="T63" fmla="*/ 53 h 197"/>
                <a:gd name="T64" fmla="*/ 417 w 432"/>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2" h="197">
                  <a:moveTo>
                    <a:pt x="417" y="38"/>
                  </a:moveTo>
                  <a:lnTo>
                    <a:pt x="409" y="53"/>
                  </a:lnTo>
                  <a:lnTo>
                    <a:pt x="409" y="38"/>
                  </a:lnTo>
                  <a:lnTo>
                    <a:pt x="379" y="45"/>
                  </a:lnTo>
                  <a:lnTo>
                    <a:pt x="371" y="23"/>
                  </a:lnTo>
                  <a:lnTo>
                    <a:pt x="379" y="38"/>
                  </a:lnTo>
                  <a:lnTo>
                    <a:pt x="394" y="30"/>
                  </a:lnTo>
                  <a:lnTo>
                    <a:pt x="386" y="30"/>
                  </a:lnTo>
                  <a:lnTo>
                    <a:pt x="402" y="23"/>
                  </a:lnTo>
                  <a:lnTo>
                    <a:pt x="394" y="15"/>
                  </a:lnTo>
                  <a:lnTo>
                    <a:pt x="409" y="23"/>
                  </a:lnTo>
                  <a:lnTo>
                    <a:pt x="409" y="15"/>
                  </a:lnTo>
                  <a:lnTo>
                    <a:pt x="417" y="30"/>
                  </a:lnTo>
                  <a:lnTo>
                    <a:pt x="402" y="0"/>
                  </a:lnTo>
                  <a:lnTo>
                    <a:pt x="394" y="0"/>
                  </a:lnTo>
                  <a:lnTo>
                    <a:pt x="122" y="45"/>
                  </a:lnTo>
                  <a:lnTo>
                    <a:pt x="122" y="68"/>
                  </a:lnTo>
                  <a:lnTo>
                    <a:pt x="106" y="83"/>
                  </a:lnTo>
                  <a:lnTo>
                    <a:pt x="84" y="98"/>
                  </a:lnTo>
                  <a:lnTo>
                    <a:pt x="76" y="91"/>
                  </a:lnTo>
                  <a:lnTo>
                    <a:pt x="61" y="106"/>
                  </a:lnTo>
                  <a:lnTo>
                    <a:pt x="23" y="129"/>
                  </a:lnTo>
                  <a:lnTo>
                    <a:pt x="16" y="144"/>
                  </a:lnTo>
                  <a:lnTo>
                    <a:pt x="0" y="151"/>
                  </a:lnTo>
                  <a:lnTo>
                    <a:pt x="0" y="167"/>
                  </a:lnTo>
                  <a:lnTo>
                    <a:pt x="61" y="159"/>
                  </a:lnTo>
                  <a:lnTo>
                    <a:pt x="99" y="144"/>
                  </a:lnTo>
                  <a:lnTo>
                    <a:pt x="167" y="136"/>
                  </a:lnTo>
                  <a:lnTo>
                    <a:pt x="182" y="151"/>
                  </a:lnTo>
                  <a:lnTo>
                    <a:pt x="243" y="144"/>
                  </a:lnTo>
                  <a:lnTo>
                    <a:pt x="311" y="197"/>
                  </a:lnTo>
                  <a:lnTo>
                    <a:pt x="333" y="189"/>
                  </a:lnTo>
                  <a:lnTo>
                    <a:pt x="333" y="167"/>
                  </a:lnTo>
                  <a:lnTo>
                    <a:pt x="341" y="182"/>
                  </a:lnTo>
                  <a:lnTo>
                    <a:pt x="349" y="151"/>
                  </a:lnTo>
                  <a:lnTo>
                    <a:pt x="364" y="144"/>
                  </a:lnTo>
                  <a:lnTo>
                    <a:pt x="356" y="129"/>
                  </a:lnTo>
                  <a:lnTo>
                    <a:pt x="364" y="136"/>
                  </a:lnTo>
                  <a:lnTo>
                    <a:pt x="371" y="121"/>
                  </a:lnTo>
                  <a:lnTo>
                    <a:pt x="394" y="121"/>
                  </a:lnTo>
                  <a:lnTo>
                    <a:pt x="394" y="114"/>
                  </a:lnTo>
                  <a:lnTo>
                    <a:pt x="394" y="121"/>
                  </a:lnTo>
                  <a:lnTo>
                    <a:pt x="394" y="114"/>
                  </a:lnTo>
                  <a:lnTo>
                    <a:pt x="402" y="121"/>
                  </a:lnTo>
                  <a:lnTo>
                    <a:pt x="409" y="106"/>
                  </a:lnTo>
                  <a:lnTo>
                    <a:pt x="409" y="98"/>
                  </a:lnTo>
                  <a:lnTo>
                    <a:pt x="402" y="106"/>
                  </a:lnTo>
                  <a:lnTo>
                    <a:pt x="402" y="98"/>
                  </a:lnTo>
                  <a:lnTo>
                    <a:pt x="402" y="106"/>
                  </a:lnTo>
                  <a:lnTo>
                    <a:pt x="394" y="106"/>
                  </a:lnTo>
                  <a:lnTo>
                    <a:pt x="379" y="114"/>
                  </a:lnTo>
                  <a:lnTo>
                    <a:pt x="364" y="98"/>
                  </a:lnTo>
                  <a:lnTo>
                    <a:pt x="386" y="106"/>
                  </a:lnTo>
                  <a:lnTo>
                    <a:pt x="394" y="83"/>
                  </a:lnTo>
                  <a:lnTo>
                    <a:pt x="379" y="91"/>
                  </a:lnTo>
                  <a:lnTo>
                    <a:pt x="386" y="83"/>
                  </a:lnTo>
                  <a:lnTo>
                    <a:pt x="371" y="83"/>
                  </a:lnTo>
                  <a:lnTo>
                    <a:pt x="364" y="76"/>
                  </a:lnTo>
                  <a:lnTo>
                    <a:pt x="386" y="76"/>
                  </a:lnTo>
                  <a:lnTo>
                    <a:pt x="379" y="76"/>
                  </a:lnTo>
                  <a:lnTo>
                    <a:pt x="394" y="68"/>
                  </a:lnTo>
                  <a:lnTo>
                    <a:pt x="394" y="76"/>
                  </a:lnTo>
                  <a:lnTo>
                    <a:pt x="409" y="76"/>
                  </a:lnTo>
                  <a:lnTo>
                    <a:pt x="432" y="53"/>
                  </a:lnTo>
                  <a:lnTo>
                    <a:pt x="417" y="38"/>
                  </a:lnTo>
                  <a:lnTo>
                    <a:pt x="417"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9" name="Line 93"/>
            <p:cNvSpPr>
              <a:spLocks noChangeShapeType="1"/>
            </p:cNvSpPr>
            <p:nvPr/>
          </p:nvSpPr>
          <p:spPr bwMode="auto">
            <a:xfrm>
              <a:off x="3913"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0" name="Freeform 94"/>
            <p:cNvSpPr>
              <a:spLocks/>
            </p:cNvSpPr>
            <p:nvPr/>
          </p:nvSpPr>
          <p:spPr bwMode="auto">
            <a:xfrm>
              <a:off x="2551" y="1482"/>
              <a:ext cx="333" cy="204"/>
            </a:xfrm>
            <a:custGeom>
              <a:avLst/>
              <a:gdLst>
                <a:gd name="T0" fmla="*/ 333 w 333"/>
                <a:gd name="T1" fmla="*/ 204 h 204"/>
                <a:gd name="T2" fmla="*/ 0 w 333"/>
                <a:gd name="T3" fmla="*/ 189 h 204"/>
                <a:gd name="T4" fmla="*/ 15 w 333"/>
                <a:gd name="T5" fmla="*/ 0 h 204"/>
                <a:gd name="T6" fmla="*/ 303 w 333"/>
                <a:gd name="T7" fmla="*/ 15 h 204"/>
                <a:gd name="T8" fmla="*/ 333 w 333"/>
                <a:gd name="T9" fmla="*/ 204 h 204"/>
              </a:gdLst>
              <a:ahLst/>
              <a:cxnLst>
                <a:cxn ang="0">
                  <a:pos x="T0" y="T1"/>
                </a:cxn>
                <a:cxn ang="0">
                  <a:pos x="T2" y="T3"/>
                </a:cxn>
                <a:cxn ang="0">
                  <a:pos x="T4" y="T5"/>
                </a:cxn>
                <a:cxn ang="0">
                  <a:pos x="T6" y="T7"/>
                </a:cxn>
                <a:cxn ang="0">
                  <a:pos x="T8" y="T9"/>
                </a:cxn>
              </a:cxnLst>
              <a:rect l="0" t="0" r="r" b="b"/>
              <a:pathLst>
                <a:path w="333" h="204">
                  <a:moveTo>
                    <a:pt x="333" y="204"/>
                  </a:moveTo>
                  <a:lnTo>
                    <a:pt x="0" y="189"/>
                  </a:lnTo>
                  <a:lnTo>
                    <a:pt x="15" y="0"/>
                  </a:lnTo>
                  <a:lnTo>
                    <a:pt x="303" y="15"/>
                  </a:lnTo>
                  <a:lnTo>
                    <a:pt x="333" y="20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1" name="Freeform 95"/>
            <p:cNvSpPr>
              <a:spLocks/>
            </p:cNvSpPr>
            <p:nvPr/>
          </p:nvSpPr>
          <p:spPr bwMode="auto">
            <a:xfrm>
              <a:off x="2551" y="1482"/>
              <a:ext cx="333" cy="212"/>
            </a:xfrm>
            <a:custGeom>
              <a:avLst/>
              <a:gdLst>
                <a:gd name="T0" fmla="*/ 333 w 333"/>
                <a:gd name="T1" fmla="*/ 204 h 212"/>
                <a:gd name="T2" fmla="*/ 0 w 333"/>
                <a:gd name="T3" fmla="*/ 189 h 212"/>
                <a:gd name="T4" fmla="*/ 15 w 333"/>
                <a:gd name="T5" fmla="*/ 0 h 212"/>
                <a:gd name="T6" fmla="*/ 303 w 333"/>
                <a:gd name="T7" fmla="*/ 15 h 212"/>
                <a:gd name="T8" fmla="*/ 333 w 333"/>
                <a:gd name="T9" fmla="*/ 204 h 212"/>
                <a:gd name="T10" fmla="*/ 333 w 333"/>
                <a:gd name="T11" fmla="*/ 212 h 212"/>
              </a:gdLst>
              <a:ahLst/>
              <a:cxnLst>
                <a:cxn ang="0">
                  <a:pos x="T0" y="T1"/>
                </a:cxn>
                <a:cxn ang="0">
                  <a:pos x="T2" y="T3"/>
                </a:cxn>
                <a:cxn ang="0">
                  <a:pos x="T4" y="T5"/>
                </a:cxn>
                <a:cxn ang="0">
                  <a:pos x="T6" y="T7"/>
                </a:cxn>
                <a:cxn ang="0">
                  <a:pos x="T8" y="T9"/>
                </a:cxn>
                <a:cxn ang="0">
                  <a:pos x="T10" y="T11"/>
                </a:cxn>
              </a:cxnLst>
              <a:rect l="0" t="0" r="r" b="b"/>
              <a:pathLst>
                <a:path w="333" h="212">
                  <a:moveTo>
                    <a:pt x="333" y="204"/>
                  </a:moveTo>
                  <a:lnTo>
                    <a:pt x="0" y="189"/>
                  </a:lnTo>
                  <a:lnTo>
                    <a:pt x="15" y="0"/>
                  </a:lnTo>
                  <a:lnTo>
                    <a:pt x="303" y="15"/>
                  </a:lnTo>
                  <a:lnTo>
                    <a:pt x="333" y="204"/>
                  </a:lnTo>
                  <a:lnTo>
                    <a:pt x="333"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2" name="Freeform 96"/>
            <p:cNvSpPr>
              <a:spLocks/>
            </p:cNvSpPr>
            <p:nvPr/>
          </p:nvSpPr>
          <p:spPr bwMode="auto">
            <a:xfrm>
              <a:off x="3429" y="1883"/>
              <a:ext cx="212" cy="235"/>
            </a:xfrm>
            <a:custGeom>
              <a:avLst/>
              <a:gdLst>
                <a:gd name="T0" fmla="*/ 197 w 212"/>
                <a:gd name="T1" fmla="*/ 0 h 235"/>
                <a:gd name="T2" fmla="*/ 151 w 212"/>
                <a:gd name="T3" fmla="*/ 38 h 235"/>
                <a:gd name="T4" fmla="*/ 113 w 212"/>
                <a:gd name="T5" fmla="*/ 53 h 235"/>
                <a:gd name="T6" fmla="*/ 91 w 212"/>
                <a:gd name="T7" fmla="*/ 53 h 235"/>
                <a:gd name="T8" fmla="*/ 98 w 212"/>
                <a:gd name="T9" fmla="*/ 38 h 235"/>
                <a:gd name="T10" fmla="*/ 91 w 212"/>
                <a:gd name="T11" fmla="*/ 46 h 235"/>
                <a:gd name="T12" fmla="*/ 68 w 212"/>
                <a:gd name="T13" fmla="*/ 31 h 235"/>
                <a:gd name="T14" fmla="*/ 0 w 212"/>
                <a:gd name="T15" fmla="*/ 46 h 235"/>
                <a:gd name="T16" fmla="*/ 22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4 w 212"/>
                <a:gd name="T39" fmla="*/ 152 h 235"/>
                <a:gd name="T40" fmla="*/ 212 w 212"/>
                <a:gd name="T41" fmla="*/ 106 h 235"/>
                <a:gd name="T42" fmla="*/ 204 w 212"/>
                <a:gd name="T43" fmla="*/ 84 h 235"/>
                <a:gd name="T44" fmla="*/ 212 w 212"/>
                <a:gd name="T45" fmla="*/ 84 h 235"/>
                <a:gd name="T46" fmla="*/ 197 w 212"/>
                <a:gd name="T4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35">
                  <a:moveTo>
                    <a:pt x="197" y="0"/>
                  </a:moveTo>
                  <a:lnTo>
                    <a:pt x="151" y="38"/>
                  </a:lnTo>
                  <a:lnTo>
                    <a:pt x="113" y="53"/>
                  </a:lnTo>
                  <a:lnTo>
                    <a:pt x="91" y="53"/>
                  </a:lnTo>
                  <a:lnTo>
                    <a:pt x="98" y="38"/>
                  </a:lnTo>
                  <a:lnTo>
                    <a:pt x="91" y="46"/>
                  </a:lnTo>
                  <a:lnTo>
                    <a:pt x="68" y="31"/>
                  </a:lnTo>
                  <a:lnTo>
                    <a:pt x="0" y="46"/>
                  </a:lnTo>
                  <a:lnTo>
                    <a:pt x="22"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4" y="152"/>
                  </a:lnTo>
                  <a:lnTo>
                    <a:pt x="212" y="106"/>
                  </a:lnTo>
                  <a:lnTo>
                    <a:pt x="204" y="84"/>
                  </a:lnTo>
                  <a:lnTo>
                    <a:pt x="212" y="84"/>
                  </a:lnTo>
                  <a:lnTo>
                    <a:pt x="197"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3" name="Freeform 97"/>
            <p:cNvSpPr>
              <a:spLocks/>
            </p:cNvSpPr>
            <p:nvPr/>
          </p:nvSpPr>
          <p:spPr bwMode="auto">
            <a:xfrm>
              <a:off x="3429" y="1883"/>
              <a:ext cx="212" cy="235"/>
            </a:xfrm>
            <a:custGeom>
              <a:avLst/>
              <a:gdLst>
                <a:gd name="T0" fmla="*/ 197 w 212"/>
                <a:gd name="T1" fmla="*/ 0 h 235"/>
                <a:gd name="T2" fmla="*/ 151 w 212"/>
                <a:gd name="T3" fmla="*/ 38 h 235"/>
                <a:gd name="T4" fmla="*/ 113 w 212"/>
                <a:gd name="T5" fmla="*/ 53 h 235"/>
                <a:gd name="T6" fmla="*/ 91 w 212"/>
                <a:gd name="T7" fmla="*/ 53 h 235"/>
                <a:gd name="T8" fmla="*/ 98 w 212"/>
                <a:gd name="T9" fmla="*/ 38 h 235"/>
                <a:gd name="T10" fmla="*/ 91 w 212"/>
                <a:gd name="T11" fmla="*/ 46 h 235"/>
                <a:gd name="T12" fmla="*/ 68 w 212"/>
                <a:gd name="T13" fmla="*/ 31 h 235"/>
                <a:gd name="T14" fmla="*/ 0 w 212"/>
                <a:gd name="T15" fmla="*/ 46 h 235"/>
                <a:gd name="T16" fmla="*/ 22 w 212"/>
                <a:gd name="T17" fmla="*/ 205 h 235"/>
                <a:gd name="T18" fmla="*/ 38 w 212"/>
                <a:gd name="T19" fmla="*/ 205 h 235"/>
                <a:gd name="T20" fmla="*/ 53 w 212"/>
                <a:gd name="T21" fmla="*/ 220 h 235"/>
                <a:gd name="T22" fmla="*/ 83 w 212"/>
                <a:gd name="T23" fmla="*/ 228 h 235"/>
                <a:gd name="T24" fmla="*/ 98 w 212"/>
                <a:gd name="T25" fmla="*/ 228 h 235"/>
                <a:gd name="T26" fmla="*/ 121 w 212"/>
                <a:gd name="T27" fmla="*/ 220 h 235"/>
                <a:gd name="T28" fmla="*/ 136 w 212"/>
                <a:gd name="T29" fmla="*/ 235 h 235"/>
                <a:gd name="T30" fmla="*/ 151 w 212"/>
                <a:gd name="T31" fmla="*/ 220 h 235"/>
                <a:gd name="T32" fmla="*/ 159 w 212"/>
                <a:gd name="T33" fmla="*/ 197 h 235"/>
                <a:gd name="T34" fmla="*/ 174 w 212"/>
                <a:gd name="T35" fmla="*/ 197 h 235"/>
                <a:gd name="T36" fmla="*/ 174 w 212"/>
                <a:gd name="T37" fmla="*/ 175 h 235"/>
                <a:gd name="T38" fmla="*/ 204 w 212"/>
                <a:gd name="T39" fmla="*/ 152 h 235"/>
                <a:gd name="T40" fmla="*/ 212 w 212"/>
                <a:gd name="T41" fmla="*/ 106 h 235"/>
                <a:gd name="T42" fmla="*/ 204 w 212"/>
                <a:gd name="T43" fmla="*/ 84 h 235"/>
                <a:gd name="T44" fmla="*/ 212 w 212"/>
                <a:gd name="T45" fmla="*/ 84 h 235"/>
                <a:gd name="T46" fmla="*/ 197 w 212"/>
                <a:gd name="T47" fmla="*/ 0 h 235"/>
                <a:gd name="T48" fmla="*/ 197 w 212"/>
                <a:gd name="T49" fmla="*/ 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35">
                  <a:moveTo>
                    <a:pt x="197" y="0"/>
                  </a:moveTo>
                  <a:lnTo>
                    <a:pt x="151" y="38"/>
                  </a:lnTo>
                  <a:lnTo>
                    <a:pt x="113" y="53"/>
                  </a:lnTo>
                  <a:lnTo>
                    <a:pt x="91" y="53"/>
                  </a:lnTo>
                  <a:lnTo>
                    <a:pt x="98" y="38"/>
                  </a:lnTo>
                  <a:lnTo>
                    <a:pt x="91" y="46"/>
                  </a:lnTo>
                  <a:lnTo>
                    <a:pt x="68" y="31"/>
                  </a:lnTo>
                  <a:lnTo>
                    <a:pt x="0" y="46"/>
                  </a:lnTo>
                  <a:lnTo>
                    <a:pt x="22" y="205"/>
                  </a:lnTo>
                  <a:lnTo>
                    <a:pt x="38" y="205"/>
                  </a:lnTo>
                  <a:lnTo>
                    <a:pt x="53" y="220"/>
                  </a:lnTo>
                  <a:lnTo>
                    <a:pt x="83" y="228"/>
                  </a:lnTo>
                  <a:lnTo>
                    <a:pt x="98" y="228"/>
                  </a:lnTo>
                  <a:lnTo>
                    <a:pt x="121" y="220"/>
                  </a:lnTo>
                  <a:lnTo>
                    <a:pt x="136" y="235"/>
                  </a:lnTo>
                  <a:lnTo>
                    <a:pt x="151" y="220"/>
                  </a:lnTo>
                  <a:lnTo>
                    <a:pt x="159" y="197"/>
                  </a:lnTo>
                  <a:lnTo>
                    <a:pt x="174" y="197"/>
                  </a:lnTo>
                  <a:lnTo>
                    <a:pt x="174" y="175"/>
                  </a:lnTo>
                  <a:lnTo>
                    <a:pt x="204" y="152"/>
                  </a:lnTo>
                  <a:lnTo>
                    <a:pt x="212" y="106"/>
                  </a:lnTo>
                  <a:lnTo>
                    <a:pt x="204" y="84"/>
                  </a:lnTo>
                  <a:lnTo>
                    <a:pt x="212" y="84"/>
                  </a:lnTo>
                  <a:lnTo>
                    <a:pt x="197" y="0"/>
                  </a:lnTo>
                  <a:lnTo>
                    <a:pt x="19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4" name="Freeform 98"/>
            <p:cNvSpPr>
              <a:spLocks/>
            </p:cNvSpPr>
            <p:nvPr/>
          </p:nvSpPr>
          <p:spPr bwMode="auto">
            <a:xfrm>
              <a:off x="2551" y="2240"/>
              <a:ext cx="439" cy="227"/>
            </a:xfrm>
            <a:custGeom>
              <a:avLst/>
              <a:gdLst>
                <a:gd name="T0" fmla="*/ 431 w 439"/>
                <a:gd name="T1" fmla="*/ 227 h 227"/>
                <a:gd name="T2" fmla="*/ 393 w 439"/>
                <a:gd name="T3" fmla="*/ 204 h 227"/>
                <a:gd name="T4" fmla="*/ 348 w 439"/>
                <a:gd name="T5" fmla="*/ 212 h 227"/>
                <a:gd name="T6" fmla="*/ 340 w 439"/>
                <a:gd name="T7" fmla="*/ 227 h 227"/>
                <a:gd name="T8" fmla="*/ 325 w 439"/>
                <a:gd name="T9" fmla="*/ 212 h 227"/>
                <a:gd name="T10" fmla="*/ 318 w 439"/>
                <a:gd name="T11" fmla="*/ 212 h 227"/>
                <a:gd name="T12" fmla="*/ 303 w 439"/>
                <a:gd name="T13" fmla="*/ 204 h 227"/>
                <a:gd name="T14" fmla="*/ 295 w 439"/>
                <a:gd name="T15" fmla="*/ 219 h 227"/>
                <a:gd name="T16" fmla="*/ 295 w 439"/>
                <a:gd name="T17" fmla="*/ 212 h 227"/>
                <a:gd name="T18" fmla="*/ 280 w 439"/>
                <a:gd name="T19" fmla="*/ 212 h 227"/>
                <a:gd name="T20" fmla="*/ 272 w 439"/>
                <a:gd name="T21" fmla="*/ 204 h 227"/>
                <a:gd name="T22" fmla="*/ 250 w 439"/>
                <a:gd name="T23" fmla="*/ 212 h 227"/>
                <a:gd name="T24" fmla="*/ 242 w 439"/>
                <a:gd name="T25" fmla="*/ 197 h 227"/>
                <a:gd name="T26" fmla="*/ 227 w 439"/>
                <a:gd name="T27" fmla="*/ 197 h 227"/>
                <a:gd name="T28" fmla="*/ 189 w 439"/>
                <a:gd name="T29" fmla="*/ 189 h 227"/>
                <a:gd name="T30" fmla="*/ 181 w 439"/>
                <a:gd name="T31" fmla="*/ 174 h 227"/>
                <a:gd name="T32" fmla="*/ 166 w 439"/>
                <a:gd name="T33" fmla="*/ 174 h 227"/>
                <a:gd name="T34" fmla="*/ 151 w 439"/>
                <a:gd name="T35" fmla="*/ 166 h 227"/>
                <a:gd name="T36" fmla="*/ 151 w 439"/>
                <a:gd name="T37" fmla="*/ 45 h 227"/>
                <a:gd name="T38" fmla="*/ 0 w 439"/>
                <a:gd name="T39" fmla="*/ 30 h 227"/>
                <a:gd name="T40" fmla="*/ 7 w 439"/>
                <a:gd name="T41" fmla="*/ 0 h 227"/>
                <a:gd name="T42" fmla="*/ 53 w 439"/>
                <a:gd name="T43" fmla="*/ 7 h 227"/>
                <a:gd name="T44" fmla="*/ 424 w 439"/>
                <a:gd name="T45" fmla="*/ 15 h 227"/>
                <a:gd name="T46" fmla="*/ 424 w 439"/>
                <a:gd name="T47" fmla="*/ 45 h 227"/>
                <a:gd name="T48" fmla="*/ 439 w 439"/>
                <a:gd name="T49" fmla="*/ 113 h 227"/>
                <a:gd name="T50" fmla="*/ 431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1" y="227"/>
                  </a:moveTo>
                  <a:lnTo>
                    <a:pt x="393" y="204"/>
                  </a:lnTo>
                  <a:lnTo>
                    <a:pt x="348" y="212"/>
                  </a:lnTo>
                  <a:lnTo>
                    <a:pt x="340" y="227"/>
                  </a:lnTo>
                  <a:lnTo>
                    <a:pt x="325" y="212"/>
                  </a:lnTo>
                  <a:lnTo>
                    <a:pt x="318" y="212"/>
                  </a:lnTo>
                  <a:lnTo>
                    <a:pt x="303" y="204"/>
                  </a:lnTo>
                  <a:lnTo>
                    <a:pt x="295" y="219"/>
                  </a:lnTo>
                  <a:lnTo>
                    <a:pt x="295" y="212"/>
                  </a:lnTo>
                  <a:lnTo>
                    <a:pt x="280" y="212"/>
                  </a:lnTo>
                  <a:lnTo>
                    <a:pt x="272" y="204"/>
                  </a:lnTo>
                  <a:lnTo>
                    <a:pt x="250" y="212"/>
                  </a:lnTo>
                  <a:lnTo>
                    <a:pt x="242" y="197"/>
                  </a:lnTo>
                  <a:lnTo>
                    <a:pt x="227" y="197"/>
                  </a:lnTo>
                  <a:lnTo>
                    <a:pt x="189" y="189"/>
                  </a:lnTo>
                  <a:lnTo>
                    <a:pt x="181" y="174"/>
                  </a:lnTo>
                  <a:lnTo>
                    <a:pt x="166" y="174"/>
                  </a:lnTo>
                  <a:lnTo>
                    <a:pt x="151" y="166"/>
                  </a:lnTo>
                  <a:lnTo>
                    <a:pt x="151" y="45"/>
                  </a:lnTo>
                  <a:lnTo>
                    <a:pt x="0" y="30"/>
                  </a:lnTo>
                  <a:lnTo>
                    <a:pt x="7" y="0"/>
                  </a:lnTo>
                  <a:lnTo>
                    <a:pt x="53" y="7"/>
                  </a:lnTo>
                  <a:lnTo>
                    <a:pt x="424" y="15"/>
                  </a:lnTo>
                  <a:lnTo>
                    <a:pt x="424" y="45"/>
                  </a:lnTo>
                  <a:lnTo>
                    <a:pt x="439" y="113"/>
                  </a:lnTo>
                  <a:lnTo>
                    <a:pt x="431"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5" name="Freeform 99"/>
            <p:cNvSpPr>
              <a:spLocks/>
            </p:cNvSpPr>
            <p:nvPr/>
          </p:nvSpPr>
          <p:spPr bwMode="auto">
            <a:xfrm>
              <a:off x="2551" y="2240"/>
              <a:ext cx="439" cy="234"/>
            </a:xfrm>
            <a:custGeom>
              <a:avLst/>
              <a:gdLst>
                <a:gd name="T0" fmla="*/ 431 w 439"/>
                <a:gd name="T1" fmla="*/ 227 h 234"/>
                <a:gd name="T2" fmla="*/ 393 w 439"/>
                <a:gd name="T3" fmla="*/ 204 h 234"/>
                <a:gd name="T4" fmla="*/ 348 w 439"/>
                <a:gd name="T5" fmla="*/ 212 h 234"/>
                <a:gd name="T6" fmla="*/ 340 w 439"/>
                <a:gd name="T7" fmla="*/ 227 h 234"/>
                <a:gd name="T8" fmla="*/ 325 w 439"/>
                <a:gd name="T9" fmla="*/ 212 h 234"/>
                <a:gd name="T10" fmla="*/ 318 w 439"/>
                <a:gd name="T11" fmla="*/ 212 h 234"/>
                <a:gd name="T12" fmla="*/ 303 w 439"/>
                <a:gd name="T13" fmla="*/ 204 h 234"/>
                <a:gd name="T14" fmla="*/ 295 w 439"/>
                <a:gd name="T15" fmla="*/ 219 h 234"/>
                <a:gd name="T16" fmla="*/ 295 w 439"/>
                <a:gd name="T17" fmla="*/ 212 h 234"/>
                <a:gd name="T18" fmla="*/ 280 w 439"/>
                <a:gd name="T19" fmla="*/ 212 h 234"/>
                <a:gd name="T20" fmla="*/ 272 w 439"/>
                <a:gd name="T21" fmla="*/ 204 h 234"/>
                <a:gd name="T22" fmla="*/ 250 w 439"/>
                <a:gd name="T23" fmla="*/ 212 h 234"/>
                <a:gd name="T24" fmla="*/ 242 w 439"/>
                <a:gd name="T25" fmla="*/ 197 h 234"/>
                <a:gd name="T26" fmla="*/ 227 w 439"/>
                <a:gd name="T27" fmla="*/ 197 h 234"/>
                <a:gd name="T28" fmla="*/ 189 w 439"/>
                <a:gd name="T29" fmla="*/ 189 h 234"/>
                <a:gd name="T30" fmla="*/ 181 w 439"/>
                <a:gd name="T31" fmla="*/ 174 h 234"/>
                <a:gd name="T32" fmla="*/ 166 w 439"/>
                <a:gd name="T33" fmla="*/ 174 h 234"/>
                <a:gd name="T34" fmla="*/ 151 w 439"/>
                <a:gd name="T35" fmla="*/ 166 h 234"/>
                <a:gd name="T36" fmla="*/ 151 w 439"/>
                <a:gd name="T37" fmla="*/ 45 h 234"/>
                <a:gd name="T38" fmla="*/ 0 w 439"/>
                <a:gd name="T39" fmla="*/ 30 h 234"/>
                <a:gd name="T40" fmla="*/ 7 w 439"/>
                <a:gd name="T41" fmla="*/ 0 h 234"/>
                <a:gd name="T42" fmla="*/ 53 w 439"/>
                <a:gd name="T43" fmla="*/ 7 h 234"/>
                <a:gd name="T44" fmla="*/ 424 w 439"/>
                <a:gd name="T45" fmla="*/ 15 h 234"/>
                <a:gd name="T46" fmla="*/ 424 w 439"/>
                <a:gd name="T47" fmla="*/ 45 h 234"/>
                <a:gd name="T48" fmla="*/ 439 w 439"/>
                <a:gd name="T49" fmla="*/ 113 h 234"/>
                <a:gd name="T50" fmla="*/ 431 w 439"/>
                <a:gd name="T51" fmla="*/ 227 h 234"/>
                <a:gd name="T52" fmla="*/ 431 w 439"/>
                <a:gd name="T5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4">
                  <a:moveTo>
                    <a:pt x="431" y="227"/>
                  </a:moveTo>
                  <a:lnTo>
                    <a:pt x="393" y="204"/>
                  </a:lnTo>
                  <a:lnTo>
                    <a:pt x="348" y="212"/>
                  </a:lnTo>
                  <a:lnTo>
                    <a:pt x="340" y="227"/>
                  </a:lnTo>
                  <a:lnTo>
                    <a:pt x="325" y="212"/>
                  </a:lnTo>
                  <a:lnTo>
                    <a:pt x="318" y="212"/>
                  </a:lnTo>
                  <a:lnTo>
                    <a:pt x="303" y="204"/>
                  </a:lnTo>
                  <a:lnTo>
                    <a:pt x="295" y="219"/>
                  </a:lnTo>
                  <a:lnTo>
                    <a:pt x="295" y="212"/>
                  </a:lnTo>
                  <a:lnTo>
                    <a:pt x="280" y="212"/>
                  </a:lnTo>
                  <a:lnTo>
                    <a:pt x="272" y="204"/>
                  </a:lnTo>
                  <a:lnTo>
                    <a:pt x="250" y="212"/>
                  </a:lnTo>
                  <a:lnTo>
                    <a:pt x="242" y="197"/>
                  </a:lnTo>
                  <a:lnTo>
                    <a:pt x="227" y="197"/>
                  </a:lnTo>
                  <a:lnTo>
                    <a:pt x="189" y="189"/>
                  </a:lnTo>
                  <a:lnTo>
                    <a:pt x="181" y="174"/>
                  </a:lnTo>
                  <a:lnTo>
                    <a:pt x="166" y="174"/>
                  </a:lnTo>
                  <a:lnTo>
                    <a:pt x="151" y="166"/>
                  </a:lnTo>
                  <a:lnTo>
                    <a:pt x="151" y="45"/>
                  </a:lnTo>
                  <a:lnTo>
                    <a:pt x="0" y="30"/>
                  </a:lnTo>
                  <a:lnTo>
                    <a:pt x="7" y="0"/>
                  </a:lnTo>
                  <a:lnTo>
                    <a:pt x="53" y="7"/>
                  </a:lnTo>
                  <a:lnTo>
                    <a:pt x="424" y="15"/>
                  </a:lnTo>
                  <a:lnTo>
                    <a:pt x="424" y="45"/>
                  </a:lnTo>
                  <a:lnTo>
                    <a:pt x="439" y="113"/>
                  </a:lnTo>
                  <a:lnTo>
                    <a:pt x="431" y="227"/>
                  </a:lnTo>
                  <a:lnTo>
                    <a:pt x="431"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6" name="Freeform 100"/>
            <p:cNvSpPr>
              <a:spLocks/>
            </p:cNvSpPr>
            <p:nvPr/>
          </p:nvSpPr>
          <p:spPr bwMode="auto">
            <a:xfrm>
              <a:off x="1605" y="1489"/>
              <a:ext cx="401" cy="341"/>
            </a:xfrm>
            <a:custGeom>
              <a:avLst/>
              <a:gdLst>
                <a:gd name="T0" fmla="*/ 386 w 401"/>
                <a:gd name="T1" fmla="*/ 99 h 341"/>
                <a:gd name="T2" fmla="*/ 295 w 401"/>
                <a:gd name="T3" fmla="*/ 76 h 341"/>
                <a:gd name="T4" fmla="*/ 197 w 401"/>
                <a:gd name="T5" fmla="*/ 76 h 341"/>
                <a:gd name="T6" fmla="*/ 174 w 401"/>
                <a:gd name="T7" fmla="*/ 61 h 341"/>
                <a:gd name="T8" fmla="*/ 151 w 401"/>
                <a:gd name="T9" fmla="*/ 61 h 341"/>
                <a:gd name="T10" fmla="*/ 128 w 401"/>
                <a:gd name="T11" fmla="*/ 53 h 341"/>
                <a:gd name="T12" fmla="*/ 128 w 401"/>
                <a:gd name="T13" fmla="*/ 23 h 341"/>
                <a:gd name="T14" fmla="*/ 121 w 401"/>
                <a:gd name="T15" fmla="*/ 15 h 341"/>
                <a:gd name="T16" fmla="*/ 113 w 401"/>
                <a:gd name="T17" fmla="*/ 8 h 341"/>
                <a:gd name="T18" fmla="*/ 106 w 401"/>
                <a:gd name="T19" fmla="*/ 8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5 w 401"/>
                <a:gd name="T31" fmla="*/ 341 h 341"/>
                <a:gd name="T32" fmla="*/ 363 w 401"/>
                <a:gd name="T33" fmla="*/ 205 h 341"/>
                <a:gd name="T34" fmla="*/ 348 w 401"/>
                <a:gd name="T35" fmla="*/ 190 h 341"/>
                <a:gd name="T36" fmla="*/ 401 w 401"/>
                <a:gd name="T37" fmla="*/ 122 h 341"/>
                <a:gd name="T38" fmla="*/ 386 w 401"/>
                <a:gd name="T39" fmla="*/ 9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 h="341">
                  <a:moveTo>
                    <a:pt x="386" y="99"/>
                  </a:moveTo>
                  <a:lnTo>
                    <a:pt x="295" y="76"/>
                  </a:lnTo>
                  <a:lnTo>
                    <a:pt x="197" y="76"/>
                  </a:lnTo>
                  <a:lnTo>
                    <a:pt x="174" y="61"/>
                  </a:lnTo>
                  <a:lnTo>
                    <a:pt x="151" y="61"/>
                  </a:lnTo>
                  <a:lnTo>
                    <a:pt x="128" y="53"/>
                  </a:lnTo>
                  <a:lnTo>
                    <a:pt x="128" y="23"/>
                  </a:lnTo>
                  <a:lnTo>
                    <a:pt x="121" y="15"/>
                  </a:lnTo>
                  <a:lnTo>
                    <a:pt x="113" y="8"/>
                  </a:lnTo>
                  <a:lnTo>
                    <a:pt x="106" y="8"/>
                  </a:lnTo>
                  <a:lnTo>
                    <a:pt x="91" y="0"/>
                  </a:lnTo>
                  <a:lnTo>
                    <a:pt x="38" y="144"/>
                  </a:lnTo>
                  <a:lnTo>
                    <a:pt x="0" y="197"/>
                  </a:lnTo>
                  <a:lnTo>
                    <a:pt x="0" y="250"/>
                  </a:lnTo>
                  <a:lnTo>
                    <a:pt x="189" y="311"/>
                  </a:lnTo>
                  <a:lnTo>
                    <a:pt x="325" y="341"/>
                  </a:lnTo>
                  <a:lnTo>
                    <a:pt x="363" y="205"/>
                  </a:lnTo>
                  <a:lnTo>
                    <a:pt x="348" y="190"/>
                  </a:lnTo>
                  <a:lnTo>
                    <a:pt x="401" y="122"/>
                  </a:lnTo>
                  <a:lnTo>
                    <a:pt x="386" y="9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7" name="Freeform 101"/>
            <p:cNvSpPr>
              <a:spLocks/>
            </p:cNvSpPr>
            <p:nvPr/>
          </p:nvSpPr>
          <p:spPr bwMode="auto">
            <a:xfrm>
              <a:off x="1605" y="1489"/>
              <a:ext cx="401" cy="341"/>
            </a:xfrm>
            <a:custGeom>
              <a:avLst/>
              <a:gdLst>
                <a:gd name="T0" fmla="*/ 386 w 401"/>
                <a:gd name="T1" fmla="*/ 99 h 341"/>
                <a:gd name="T2" fmla="*/ 295 w 401"/>
                <a:gd name="T3" fmla="*/ 76 h 341"/>
                <a:gd name="T4" fmla="*/ 197 w 401"/>
                <a:gd name="T5" fmla="*/ 76 h 341"/>
                <a:gd name="T6" fmla="*/ 174 w 401"/>
                <a:gd name="T7" fmla="*/ 61 h 341"/>
                <a:gd name="T8" fmla="*/ 151 w 401"/>
                <a:gd name="T9" fmla="*/ 61 h 341"/>
                <a:gd name="T10" fmla="*/ 128 w 401"/>
                <a:gd name="T11" fmla="*/ 53 h 341"/>
                <a:gd name="T12" fmla="*/ 128 w 401"/>
                <a:gd name="T13" fmla="*/ 23 h 341"/>
                <a:gd name="T14" fmla="*/ 121 w 401"/>
                <a:gd name="T15" fmla="*/ 15 h 341"/>
                <a:gd name="T16" fmla="*/ 113 w 401"/>
                <a:gd name="T17" fmla="*/ 8 h 341"/>
                <a:gd name="T18" fmla="*/ 106 w 401"/>
                <a:gd name="T19" fmla="*/ 8 h 341"/>
                <a:gd name="T20" fmla="*/ 91 w 401"/>
                <a:gd name="T21" fmla="*/ 0 h 341"/>
                <a:gd name="T22" fmla="*/ 38 w 401"/>
                <a:gd name="T23" fmla="*/ 144 h 341"/>
                <a:gd name="T24" fmla="*/ 0 w 401"/>
                <a:gd name="T25" fmla="*/ 197 h 341"/>
                <a:gd name="T26" fmla="*/ 0 w 401"/>
                <a:gd name="T27" fmla="*/ 250 h 341"/>
                <a:gd name="T28" fmla="*/ 189 w 401"/>
                <a:gd name="T29" fmla="*/ 311 h 341"/>
                <a:gd name="T30" fmla="*/ 325 w 401"/>
                <a:gd name="T31" fmla="*/ 341 h 341"/>
                <a:gd name="T32" fmla="*/ 363 w 401"/>
                <a:gd name="T33" fmla="*/ 205 h 341"/>
                <a:gd name="T34" fmla="*/ 348 w 401"/>
                <a:gd name="T35" fmla="*/ 190 h 341"/>
                <a:gd name="T36" fmla="*/ 401 w 401"/>
                <a:gd name="T37" fmla="*/ 122 h 341"/>
                <a:gd name="T38" fmla="*/ 386 w 401"/>
                <a:gd name="T39" fmla="*/ 99 h 341"/>
                <a:gd name="T40" fmla="*/ 386 w 401"/>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341">
                  <a:moveTo>
                    <a:pt x="386" y="99"/>
                  </a:moveTo>
                  <a:lnTo>
                    <a:pt x="295" y="76"/>
                  </a:lnTo>
                  <a:lnTo>
                    <a:pt x="197" y="76"/>
                  </a:lnTo>
                  <a:lnTo>
                    <a:pt x="174" y="61"/>
                  </a:lnTo>
                  <a:lnTo>
                    <a:pt x="151" y="61"/>
                  </a:lnTo>
                  <a:lnTo>
                    <a:pt x="128" y="53"/>
                  </a:lnTo>
                  <a:lnTo>
                    <a:pt x="128" y="23"/>
                  </a:lnTo>
                  <a:lnTo>
                    <a:pt x="121" y="15"/>
                  </a:lnTo>
                  <a:lnTo>
                    <a:pt x="113" y="8"/>
                  </a:lnTo>
                  <a:lnTo>
                    <a:pt x="106" y="8"/>
                  </a:lnTo>
                  <a:lnTo>
                    <a:pt x="91" y="0"/>
                  </a:lnTo>
                  <a:lnTo>
                    <a:pt x="38" y="144"/>
                  </a:lnTo>
                  <a:lnTo>
                    <a:pt x="0" y="197"/>
                  </a:lnTo>
                  <a:lnTo>
                    <a:pt x="0" y="250"/>
                  </a:lnTo>
                  <a:lnTo>
                    <a:pt x="189" y="311"/>
                  </a:lnTo>
                  <a:lnTo>
                    <a:pt x="325" y="341"/>
                  </a:lnTo>
                  <a:lnTo>
                    <a:pt x="363" y="205"/>
                  </a:lnTo>
                  <a:lnTo>
                    <a:pt x="348" y="190"/>
                  </a:lnTo>
                  <a:lnTo>
                    <a:pt x="401" y="122"/>
                  </a:lnTo>
                  <a:lnTo>
                    <a:pt x="386" y="99"/>
                  </a:lnTo>
                  <a:lnTo>
                    <a:pt x="386"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8" name="Freeform 102"/>
            <p:cNvSpPr>
              <a:spLocks/>
            </p:cNvSpPr>
            <p:nvPr/>
          </p:nvSpPr>
          <p:spPr bwMode="auto">
            <a:xfrm>
              <a:off x="3626" y="1838"/>
              <a:ext cx="295" cy="182"/>
            </a:xfrm>
            <a:custGeom>
              <a:avLst/>
              <a:gdLst>
                <a:gd name="T0" fmla="*/ 264 w 295"/>
                <a:gd name="T1" fmla="*/ 23 h 182"/>
                <a:gd name="T2" fmla="*/ 257 w 295"/>
                <a:gd name="T3" fmla="*/ 7 h 182"/>
                <a:gd name="T4" fmla="*/ 242 w 295"/>
                <a:gd name="T5" fmla="*/ 0 h 182"/>
                <a:gd name="T6" fmla="*/ 37 w 295"/>
                <a:gd name="T7" fmla="*/ 38 h 182"/>
                <a:gd name="T8" fmla="*/ 37 w 295"/>
                <a:gd name="T9" fmla="*/ 23 h 182"/>
                <a:gd name="T10" fmla="*/ 0 w 295"/>
                <a:gd name="T11" fmla="*/ 45 h 182"/>
                <a:gd name="T12" fmla="*/ 15 w 295"/>
                <a:gd name="T13" fmla="*/ 129 h 182"/>
                <a:gd name="T14" fmla="*/ 22 w 295"/>
                <a:gd name="T15" fmla="*/ 182 h 182"/>
                <a:gd name="T16" fmla="*/ 75 w 295"/>
                <a:gd name="T17" fmla="*/ 174 h 182"/>
                <a:gd name="T18" fmla="*/ 249 w 295"/>
                <a:gd name="T19" fmla="*/ 144 h 182"/>
                <a:gd name="T20" fmla="*/ 264 w 295"/>
                <a:gd name="T21" fmla="*/ 136 h 182"/>
                <a:gd name="T22" fmla="*/ 295 w 295"/>
                <a:gd name="T23" fmla="*/ 106 h 182"/>
                <a:gd name="T24" fmla="*/ 264 w 295"/>
                <a:gd name="T25" fmla="*/ 76 h 182"/>
                <a:gd name="T26" fmla="*/ 264 w 295"/>
                <a:gd name="T27" fmla="*/ 61 h 182"/>
                <a:gd name="T28" fmla="*/ 280 w 295"/>
                <a:gd name="T29" fmla="*/ 30 h 182"/>
                <a:gd name="T30" fmla="*/ 264 w 295"/>
                <a:gd name="T31" fmla="*/ 2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82">
                  <a:moveTo>
                    <a:pt x="264" y="23"/>
                  </a:moveTo>
                  <a:lnTo>
                    <a:pt x="257" y="7"/>
                  </a:lnTo>
                  <a:lnTo>
                    <a:pt x="242" y="0"/>
                  </a:lnTo>
                  <a:lnTo>
                    <a:pt x="37" y="38"/>
                  </a:lnTo>
                  <a:lnTo>
                    <a:pt x="37" y="23"/>
                  </a:lnTo>
                  <a:lnTo>
                    <a:pt x="0" y="45"/>
                  </a:lnTo>
                  <a:lnTo>
                    <a:pt x="15" y="129"/>
                  </a:lnTo>
                  <a:lnTo>
                    <a:pt x="22" y="182"/>
                  </a:lnTo>
                  <a:lnTo>
                    <a:pt x="75" y="174"/>
                  </a:lnTo>
                  <a:lnTo>
                    <a:pt x="249" y="144"/>
                  </a:lnTo>
                  <a:lnTo>
                    <a:pt x="264" y="136"/>
                  </a:lnTo>
                  <a:lnTo>
                    <a:pt x="295" y="106"/>
                  </a:lnTo>
                  <a:lnTo>
                    <a:pt x="264" y="76"/>
                  </a:lnTo>
                  <a:lnTo>
                    <a:pt x="264" y="61"/>
                  </a:lnTo>
                  <a:lnTo>
                    <a:pt x="280" y="30"/>
                  </a:lnTo>
                  <a:lnTo>
                    <a:pt x="264" y="2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9" name="Freeform 103"/>
            <p:cNvSpPr>
              <a:spLocks/>
            </p:cNvSpPr>
            <p:nvPr/>
          </p:nvSpPr>
          <p:spPr bwMode="auto">
            <a:xfrm>
              <a:off x="3626" y="1838"/>
              <a:ext cx="295" cy="182"/>
            </a:xfrm>
            <a:custGeom>
              <a:avLst/>
              <a:gdLst>
                <a:gd name="T0" fmla="*/ 264 w 295"/>
                <a:gd name="T1" fmla="*/ 23 h 182"/>
                <a:gd name="T2" fmla="*/ 257 w 295"/>
                <a:gd name="T3" fmla="*/ 7 h 182"/>
                <a:gd name="T4" fmla="*/ 242 w 295"/>
                <a:gd name="T5" fmla="*/ 0 h 182"/>
                <a:gd name="T6" fmla="*/ 37 w 295"/>
                <a:gd name="T7" fmla="*/ 38 h 182"/>
                <a:gd name="T8" fmla="*/ 37 w 295"/>
                <a:gd name="T9" fmla="*/ 23 h 182"/>
                <a:gd name="T10" fmla="*/ 0 w 295"/>
                <a:gd name="T11" fmla="*/ 45 h 182"/>
                <a:gd name="T12" fmla="*/ 15 w 295"/>
                <a:gd name="T13" fmla="*/ 129 h 182"/>
                <a:gd name="T14" fmla="*/ 22 w 295"/>
                <a:gd name="T15" fmla="*/ 182 h 182"/>
                <a:gd name="T16" fmla="*/ 75 w 295"/>
                <a:gd name="T17" fmla="*/ 174 h 182"/>
                <a:gd name="T18" fmla="*/ 249 w 295"/>
                <a:gd name="T19" fmla="*/ 144 h 182"/>
                <a:gd name="T20" fmla="*/ 264 w 295"/>
                <a:gd name="T21" fmla="*/ 136 h 182"/>
                <a:gd name="T22" fmla="*/ 295 w 295"/>
                <a:gd name="T23" fmla="*/ 106 h 182"/>
                <a:gd name="T24" fmla="*/ 264 w 295"/>
                <a:gd name="T25" fmla="*/ 76 h 182"/>
                <a:gd name="T26" fmla="*/ 264 w 295"/>
                <a:gd name="T27" fmla="*/ 61 h 182"/>
                <a:gd name="T28" fmla="*/ 280 w 295"/>
                <a:gd name="T29" fmla="*/ 30 h 182"/>
                <a:gd name="T30" fmla="*/ 264 w 295"/>
                <a:gd name="T31" fmla="*/ 23 h 182"/>
                <a:gd name="T32" fmla="*/ 264 w 295"/>
                <a:gd name="T33" fmla="*/ 3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82">
                  <a:moveTo>
                    <a:pt x="264" y="23"/>
                  </a:moveTo>
                  <a:lnTo>
                    <a:pt x="257" y="7"/>
                  </a:lnTo>
                  <a:lnTo>
                    <a:pt x="242" y="0"/>
                  </a:lnTo>
                  <a:lnTo>
                    <a:pt x="37" y="38"/>
                  </a:lnTo>
                  <a:lnTo>
                    <a:pt x="37" y="23"/>
                  </a:lnTo>
                  <a:lnTo>
                    <a:pt x="0" y="45"/>
                  </a:lnTo>
                  <a:lnTo>
                    <a:pt x="15" y="129"/>
                  </a:lnTo>
                  <a:lnTo>
                    <a:pt x="22" y="182"/>
                  </a:lnTo>
                  <a:lnTo>
                    <a:pt x="75" y="174"/>
                  </a:lnTo>
                  <a:lnTo>
                    <a:pt x="249" y="144"/>
                  </a:lnTo>
                  <a:lnTo>
                    <a:pt x="264" y="136"/>
                  </a:lnTo>
                  <a:lnTo>
                    <a:pt x="295" y="106"/>
                  </a:lnTo>
                  <a:lnTo>
                    <a:pt x="264" y="76"/>
                  </a:lnTo>
                  <a:lnTo>
                    <a:pt x="264" y="61"/>
                  </a:lnTo>
                  <a:lnTo>
                    <a:pt x="280" y="30"/>
                  </a:lnTo>
                  <a:lnTo>
                    <a:pt x="264" y="23"/>
                  </a:lnTo>
                  <a:lnTo>
                    <a:pt x="264"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0" name="Freeform 104"/>
            <p:cNvSpPr>
              <a:spLocks/>
            </p:cNvSpPr>
            <p:nvPr/>
          </p:nvSpPr>
          <p:spPr bwMode="auto">
            <a:xfrm>
              <a:off x="4027" y="1792"/>
              <a:ext cx="22" cy="46"/>
            </a:xfrm>
            <a:custGeom>
              <a:avLst/>
              <a:gdLst>
                <a:gd name="T0" fmla="*/ 22 w 22"/>
                <a:gd name="T1" fmla="*/ 16 h 46"/>
                <a:gd name="T2" fmla="*/ 22 w 22"/>
                <a:gd name="T3" fmla="*/ 0 h 46"/>
                <a:gd name="T4" fmla="*/ 0 w 22"/>
                <a:gd name="T5" fmla="*/ 8 h 46"/>
                <a:gd name="T6" fmla="*/ 7 w 22"/>
                <a:gd name="T7" fmla="*/ 38 h 46"/>
                <a:gd name="T8" fmla="*/ 7 w 22"/>
                <a:gd name="T9" fmla="*/ 46 h 46"/>
                <a:gd name="T10" fmla="*/ 22 w 22"/>
                <a:gd name="T11" fmla="*/ 38 h 46"/>
                <a:gd name="T12" fmla="*/ 22 w 22"/>
                <a:gd name="T13" fmla="*/ 16 h 46"/>
              </a:gdLst>
              <a:ahLst/>
              <a:cxnLst>
                <a:cxn ang="0">
                  <a:pos x="T0" y="T1"/>
                </a:cxn>
                <a:cxn ang="0">
                  <a:pos x="T2" y="T3"/>
                </a:cxn>
                <a:cxn ang="0">
                  <a:pos x="T4" y="T5"/>
                </a:cxn>
                <a:cxn ang="0">
                  <a:pos x="T6" y="T7"/>
                </a:cxn>
                <a:cxn ang="0">
                  <a:pos x="T8" y="T9"/>
                </a:cxn>
                <a:cxn ang="0">
                  <a:pos x="T10" y="T11"/>
                </a:cxn>
                <a:cxn ang="0">
                  <a:pos x="T12" y="T13"/>
                </a:cxn>
              </a:cxnLst>
              <a:rect l="0" t="0" r="r" b="b"/>
              <a:pathLst>
                <a:path w="22" h="46">
                  <a:moveTo>
                    <a:pt x="22" y="16"/>
                  </a:moveTo>
                  <a:lnTo>
                    <a:pt x="22" y="0"/>
                  </a:lnTo>
                  <a:lnTo>
                    <a:pt x="0" y="8"/>
                  </a:lnTo>
                  <a:lnTo>
                    <a:pt x="7" y="38"/>
                  </a:lnTo>
                  <a:lnTo>
                    <a:pt x="7" y="46"/>
                  </a:lnTo>
                  <a:lnTo>
                    <a:pt x="22" y="38"/>
                  </a:lnTo>
                  <a:lnTo>
                    <a:pt x="22" y="1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1" name="Freeform 105"/>
            <p:cNvSpPr>
              <a:spLocks/>
            </p:cNvSpPr>
            <p:nvPr/>
          </p:nvSpPr>
          <p:spPr bwMode="auto">
            <a:xfrm>
              <a:off x="4027" y="1792"/>
              <a:ext cx="22" cy="46"/>
            </a:xfrm>
            <a:custGeom>
              <a:avLst/>
              <a:gdLst>
                <a:gd name="T0" fmla="*/ 22 w 22"/>
                <a:gd name="T1" fmla="*/ 16 h 46"/>
                <a:gd name="T2" fmla="*/ 22 w 22"/>
                <a:gd name="T3" fmla="*/ 0 h 46"/>
                <a:gd name="T4" fmla="*/ 0 w 22"/>
                <a:gd name="T5" fmla="*/ 8 h 46"/>
                <a:gd name="T6" fmla="*/ 7 w 22"/>
                <a:gd name="T7" fmla="*/ 38 h 46"/>
                <a:gd name="T8" fmla="*/ 7 w 22"/>
                <a:gd name="T9" fmla="*/ 46 h 46"/>
                <a:gd name="T10" fmla="*/ 22 w 22"/>
                <a:gd name="T11" fmla="*/ 38 h 46"/>
                <a:gd name="T12" fmla="*/ 22 w 22"/>
                <a:gd name="T13" fmla="*/ 16 h 46"/>
                <a:gd name="T14" fmla="*/ 22 w 22"/>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6">
                  <a:moveTo>
                    <a:pt x="22" y="16"/>
                  </a:moveTo>
                  <a:lnTo>
                    <a:pt x="22" y="0"/>
                  </a:lnTo>
                  <a:lnTo>
                    <a:pt x="0" y="8"/>
                  </a:lnTo>
                  <a:lnTo>
                    <a:pt x="7" y="38"/>
                  </a:lnTo>
                  <a:lnTo>
                    <a:pt x="7" y="46"/>
                  </a:lnTo>
                  <a:lnTo>
                    <a:pt x="22" y="38"/>
                  </a:lnTo>
                  <a:lnTo>
                    <a:pt x="22" y="16"/>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2" name="Freeform 106"/>
            <p:cNvSpPr>
              <a:spLocks/>
            </p:cNvSpPr>
            <p:nvPr/>
          </p:nvSpPr>
          <p:spPr bwMode="auto">
            <a:xfrm>
              <a:off x="4057" y="1808"/>
              <a:ext cx="7" cy="15"/>
            </a:xfrm>
            <a:custGeom>
              <a:avLst/>
              <a:gdLst>
                <a:gd name="T0" fmla="*/ 0 w 7"/>
                <a:gd name="T1" fmla="*/ 0 h 15"/>
                <a:gd name="T2" fmla="*/ 7 w 7"/>
                <a:gd name="T3" fmla="*/ 0 h 15"/>
                <a:gd name="T4" fmla="*/ 7 w 7"/>
                <a:gd name="T5" fmla="*/ 15 h 15"/>
                <a:gd name="T6" fmla="*/ 0 w 7"/>
                <a:gd name="T7" fmla="*/ 0 h 15"/>
              </a:gdLst>
              <a:ahLst/>
              <a:cxnLst>
                <a:cxn ang="0">
                  <a:pos x="T0" y="T1"/>
                </a:cxn>
                <a:cxn ang="0">
                  <a:pos x="T2" y="T3"/>
                </a:cxn>
                <a:cxn ang="0">
                  <a:pos x="T4" y="T5"/>
                </a:cxn>
                <a:cxn ang="0">
                  <a:pos x="T6" y="T7"/>
                </a:cxn>
              </a:cxnLst>
              <a:rect l="0" t="0" r="r" b="b"/>
              <a:pathLst>
                <a:path w="7" h="15">
                  <a:moveTo>
                    <a:pt x="0" y="0"/>
                  </a:moveTo>
                  <a:lnTo>
                    <a:pt x="7" y="0"/>
                  </a:lnTo>
                  <a:lnTo>
                    <a:pt x="7" y="15"/>
                  </a:lnTo>
                  <a:lnTo>
                    <a:pt x="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3" name="Freeform 107"/>
            <p:cNvSpPr>
              <a:spLocks/>
            </p:cNvSpPr>
            <p:nvPr/>
          </p:nvSpPr>
          <p:spPr bwMode="auto">
            <a:xfrm>
              <a:off x="4057" y="1808"/>
              <a:ext cx="7" cy="15"/>
            </a:xfrm>
            <a:custGeom>
              <a:avLst/>
              <a:gdLst>
                <a:gd name="T0" fmla="*/ 0 w 7"/>
                <a:gd name="T1" fmla="*/ 0 h 15"/>
                <a:gd name="T2" fmla="*/ 7 w 7"/>
                <a:gd name="T3" fmla="*/ 0 h 15"/>
                <a:gd name="T4" fmla="*/ 7 w 7"/>
                <a:gd name="T5" fmla="*/ 15 h 15"/>
                <a:gd name="T6" fmla="*/ 0 w 7"/>
                <a:gd name="T7" fmla="*/ 0 h 15"/>
                <a:gd name="T8" fmla="*/ 0 w 7"/>
                <a:gd name="T9" fmla="*/ 7 h 15"/>
              </a:gdLst>
              <a:ahLst/>
              <a:cxnLst>
                <a:cxn ang="0">
                  <a:pos x="T0" y="T1"/>
                </a:cxn>
                <a:cxn ang="0">
                  <a:pos x="T2" y="T3"/>
                </a:cxn>
                <a:cxn ang="0">
                  <a:pos x="T4" y="T5"/>
                </a:cxn>
                <a:cxn ang="0">
                  <a:pos x="T6" y="T7"/>
                </a:cxn>
                <a:cxn ang="0">
                  <a:pos x="T8" y="T9"/>
                </a:cxn>
              </a:cxnLst>
              <a:rect l="0" t="0" r="r" b="b"/>
              <a:pathLst>
                <a:path w="7" h="15">
                  <a:moveTo>
                    <a:pt x="0" y="0"/>
                  </a:moveTo>
                  <a:lnTo>
                    <a:pt x="7" y="0"/>
                  </a:lnTo>
                  <a:lnTo>
                    <a:pt x="7" y="15"/>
                  </a:lnTo>
                  <a:lnTo>
                    <a:pt x="0" y="0"/>
                  </a:lnTo>
                  <a:lnTo>
                    <a:pt x="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3" name="Freeform 108"/>
            <p:cNvSpPr>
              <a:spLocks/>
            </p:cNvSpPr>
            <p:nvPr/>
          </p:nvSpPr>
          <p:spPr bwMode="auto">
            <a:xfrm>
              <a:off x="3557" y="2315"/>
              <a:ext cx="258" cy="190"/>
            </a:xfrm>
            <a:custGeom>
              <a:avLst/>
              <a:gdLst>
                <a:gd name="T0" fmla="*/ 258 w 258"/>
                <a:gd name="T1" fmla="*/ 61 h 190"/>
                <a:gd name="T2" fmla="*/ 190 w 258"/>
                <a:gd name="T3" fmla="*/ 8 h 190"/>
                <a:gd name="T4" fmla="*/ 129 w 258"/>
                <a:gd name="T5" fmla="*/ 15 h 190"/>
                <a:gd name="T6" fmla="*/ 114 w 258"/>
                <a:gd name="T7" fmla="*/ 0 h 190"/>
                <a:gd name="T8" fmla="*/ 46 w 258"/>
                <a:gd name="T9" fmla="*/ 8 h 190"/>
                <a:gd name="T10" fmla="*/ 8 w 258"/>
                <a:gd name="T11" fmla="*/ 23 h 190"/>
                <a:gd name="T12" fmla="*/ 0 w 258"/>
                <a:gd name="T13" fmla="*/ 46 h 190"/>
                <a:gd name="T14" fmla="*/ 23 w 258"/>
                <a:gd name="T15" fmla="*/ 53 h 190"/>
                <a:gd name="T16" fmla="*/ 46 w 258"/>
                <a:gd name="T17" fmla="*/ 84 h 190"/>
                <a:gd name="T18" fmla="*/ 114 w 258"/>
                <a:gd name="T19" fmla="*/ 137 h 190"/>
                <a:gd name="T20" fmla="*/ 137 w 258"/>
                <a:gd name="T21" fmla="*/ 182 h 190"/>
                <a:gd name="T22" fmla="*/ 152 w 258"/>
                <a:gd name="T23" fmla="*/ 190 h 190"/>
                <a:gd name="T24" fmla="*/ 152 w 258"/>
                <a:gd name="T25" fmla="*/ 159 h 190"/>
                <a:gd name="T26" fmla="*/ 174 w 258"/>
                <a:gd name="T27" fmla="*/ 159 h 190"/>
                <a:gd name="T28" fmla="*/ 182 w 258"/>
                <a:gd name="T29" fmla="*/ 144 h 190"/>
                <a:gd name="T30" fmla="*/ 182 w 258"/>
                <a:gd name="T31" fmla="*/ 152 h 190"/>
                <a:gd name="T32" fmla="*/ 190 w 258"/>
                <a:gd name="T33" fmla="*/ 152 h 190"/>
                <a:gd name="T34" fmla="*/ 182 w 258"/>
                <a:gd name="T35" fmla="*/ 152 h 190"/>
                <a:gd name="T36" fmla="*/ 197 w 258"/>
                <a:gd name="T37" fmla="*/ 144 h 190"/>
                <a:gd name="T38" fmla="*/ 190 w 258"/>
                <a:gd name="T39" fmla="*/ 137 h 190"/>
                <a:gd name="T40" fmla="*/ 197 w 258"/>
                <a:gd name="T41" fmla="*/ 137 h 190"/>
                <a:gd name="T42" fmla="*/ 227 w 258"/>
                <a:gd name="T43" fmla="*/ 106 h 190"/>
                <a:gd name="T44" fmla="*/ 220 w 258"/>
                <a:gd name="T45" fmla="*/ 91 h 190"/>
                <a:gd name="T46" fmla="*/ 227 w 258"/>
                <a:gd name="T47" fmla="*/ 84 h 190"/>
                <a:gd name="T48" fmla="*/ 227 w 258"/>
                <a:gd name="T49" fmla="*/ 99 h 190"/>
                <a:gd name="T50" fmla="*/ 258 w 258"/>
                <a:gd name="T51"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8" h="190">
                  <a:moveTo>
                    <a:pt x="258" y="61"/>
                  </a:moveTo>
                  <a:lnTo>
                    <a:pt x="190" y="8"/>
                  </a:lnTo>
                  <a:lnTo>
                    <a:pt x="129" y="15"/>
                  </a:lnTo>
                  <a:lnTo>
                    <a:pt x="114" y="0"/>
                  </a:lnTo>
                  <a:lnTo>
                    <a:pt x="46" y="8"/>
                  </a:lnTo>
                  <a:lnTo>
                    <a:pt x="8" y="23"/>
                  </a:lnTo>
                  <a:lnTo>
                    <a:pt x="0" y="46"/>
                  </a:lnTo>
                  <a:lnTo>
                    <a:pt x="23" y="53"/>
                  </a:lnTo>
                  <a:lnTo>
                    <a:pt x="46" y="84"/>
                  </a:lnTo>
                  <a:lnTo>
                    <a:pt x="114" y="137"/>
                  </a:lnTo>
                  <a:lnTo>
                    <a:pt x="137" y="182"/>
                  </a:lnTo>
                  <a:lnTo>
                    <a:pt x="152" y="190"/>
                  </a:lnTo>
                  <a:lnTo>
                    <a:pt x="152" y="159"/>
                  </a:lnTo>
                  <a:lnTo>
                    <a:pt x="174" y="159"/>
                  </a:lnTo>
                  <a:lnTo>
                    <a:pt x="182" y="144"/>
                  </a:lnTo>
                  <a:lnTo>
                    <a:pt x="182" y="152"/>
                  </a:lnTo>
                  <a:lnTo>
                    <a:pt x="190" y="152"/>
                  </a:lnTo>
                  <a:lnTo>
                    <a:pt x="182" y="152"/>
                  </a:lnTo>
                  <a:lnTo>
                    <a:pt x="197" y="144"/>
                  </a:lnTo>
                  <a:lnTo>
                    <a:pt x="190" y="137"/>
                  </a:lnTo>
                  <a:lnTo>
                    <a:pt x="197" y="137"/>
                  </a:lnTo>
                  <a:lnTo>
                    <a:pt x="227" y="106"/>
                  </a:lnTo>
                  <a:lnTo>
                    <a:pt x="220" y="91"/>
                  </a:lnTo>
                  <a:lnTo>
                    <a:pt x="227" y="84"/>
                  </a:lnTo>
                  <a:lnTo>
                    <a:pt x="227" y="99"/>
                  </a:lnTo>
                  <a:lnTo>
                    <a:pt x="258"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4" name="Freeform 109"/>
            <p:cNvSpPr>
              <a:spLocks/>
            </p:cNvSpPr>
            <p:nvPr/>
          </p:nvSpPr>
          <p:spPr bwMode="auto">
            <a:xfrm>
              <a:off x="3557" y="2315"/>
              <a:ext cx="258" cy="190"/>
            </a:xfrm>
            <a:custGeom>
              <a:avLst/>
              <a:gdLst>
                <a:gd name="T0" fmla="*/ 258 w 258"/>
                <a:gd name="T1" fmla="*/ 61 h 190"/>
                <a:gd name="T2" fmla="*/ 190 w 258"/>
                <a:gd name="T3" fmla="*/ 8 h 190"/>
                <a:gd name="T4" fmla="*/ 129 w 258"/>
                <a:gd name="T5" fmla="*/ 15 h 190"/>
                <a:gd name="T6" fmla="*/ 114 w 258"/>
                <a:gd name="T7" fmla="*/ 0 h 190"/>
                <a:gd name="T8" fmla="*/ 46 w 258"/>
                <a:gd name="T9" fmla="*/ 8 h 190"/>
                <a:gd name="T10" fmla="*/ 8 w 258"/>
                <a:gd name="T11" fmla="*/ 23 h 190"/>
                <a:gd name="T12" fmla="*/ 0 w 258"/>
                <a:gd name="T13" fmla="*/ 46 h 190"/>
                <a:gd name="T14" fmla="*/ 23 w 258"/>
                <a:gd name="T15" fmla="*/ 53 h 190"/>
                <a:gd name="T16" fmla="*/ 46 w 258"/>
                <a:gd name="T17" fmla="*/ 84 h 190"/>
                <a:gd name="T18" fmla="*/ 114 w 258"/>
                <a:gd name="T19" fmla="*/ 137 h 190"/>
                <a:gd name="T20" fmla="*/ 137 w 258"/>
                <a:gd name="T21" fmla="*/ 182 h 190"/>
                <a:gd name="T22" fmla="*/ 152 w 258"/>
                <a:gd name="T23" fmla="*/ 190 h 190"/>
                <a:gd name="T24" fmla="*/ 152 w 258"/>
                <a:gd name="T25" fmla="*/ 159 h 190"/>
                <a:gd name="T26" fmla="*/ 174 w 258"/>
                <a:gd name="T27" fmla="*/ 159 h 190"/>
                <a:gd name="T28" fmla="*/ 182 w 258"/>
                <a:gd name="T29" fmla="*/ 144 h 190"/>
                <a:gd name="T30" fmla="*/ 182 w 258"/>
                <a:gd name="T31" fmla="*/ 152 h 190"/>
                <a:gd name="T32" fmla="*/ 190 w 258"/>
                <a:gd name="T33" fmla="*/ 152 h 190"/>
                <a:gd name="T34" fmla="*/ 182 w 258"/>
                <a:gd name="T35" fmla="*/ 152 h 190"/>
                <a:gd name="T36" fmla="*/ 197 w 258"/>
                <a:gd name="T37" fmla="*/ 144 h 190"/>
                <a:gd name="T38" fmla="*/ 190 w 258"/>
                <a:gd name="T39" fmla="*/ 137 h 190"/>
                <a:gd name="T40" fmla="*/ 197 w 258"/>
                <a:gd name="T41" fmla="*/ 137 h 190"/>
                <a:gd name="T42" fmla="*/ 227 w 258"/>
                <a:gd name="T43" fmla="*/ 106 h 190"/>
                <a:gd name="T44" fmla="*/ 220 w 258"/>
                <a:gd name="T45" fmla="*/ 91 h 190"/>
                <a:gd name="T46" fmla="*/ 227 w 258"/>
                <a:gd name="T47" fmla="*/ 84 h 190"/>
                <a:gd name="T48" fmla="*/ 227 w 258"/>
                <a:gd name="T49" fmla="*/ 99 h 190"/>
                <a:gd name="T50" fmla="*/ 258 w 258"/>
                <a:gd name="T51" fmla="*/ 61 h 190"/>
                <a:gd name="T52" fmla="*/ 258 w 258"/>
                <a:gd name="T53" fmla="*/ 6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8" h="190">
                  <a:moveTo>
                    <a:pt x="258" y="61"/>
                  </a:moveTo>
                  <a:lnTo>
                    <a:pt x="190" y="8"/>
                  </a:lnTo>
                  <a:lnTo>
                    <a:pt x="129" y="15"/>
                  </a:lnTo>
                  <a:lnTo>
                    <a:pt x="114" y="0"/>
                  </a:lnTo>
                  <a:lnTo>
                    <a:pt x="46" y="8"/>
                  </a:lnTo>
                  <a:lnTo>
                    <a:pt x="8" y="23"/>
                  </a:lnTo>
                  <a:lnTo>
                    <a:pt x="0" y="46"/>
                  </a:lnTo>
                  <a:lnTo>
                    <a:pt x="23" y="53"/>
                  </a:lnTo>
                  <a:lnTo>
                    <a:pt x="46" y="84"/>
                  </a:lnTo>
                  <a:lnTo>
                    <a:pt x="114" y="137"/>
                  </a:lnTo>
                  <a:lnTo>
                    <a:pt x="137" y="182"/>
                  </a:lnTo>
                  <a:lnTo>
                    <a:pt x="152" y="190"/>
                  </a:lnTo>
                  <a:lnTo>
                    <a:pt x="152" y="159"/>
                  </a:lnTo>
                  <a:lnTo>
                    <a:pt x="174" y="159"/>
                  </a:lnTo>
                  <a:lnTo>
                    <a:pt x="182" y="144"/>
                  </a:lnTo>
                  <a:lnTo>
                    <a:pt x="182" y="152"/>
                  </a:lnTo>
                  <a:lnTo>
                    <a:pt x="190" y="152"/>
                  </a:lnTo>
                  <a:lnTo>
                    <a:pt x="182" y="152"/>
                  </a:lnTo>
                  <a:lnTo>
                    <a:pt x="197" y="144"/>
                  </a:lnTo>
                  <a:lnTo>
                    <a:pt x="190" y="137"/>
                  </a:lnTo>
                  <a:lnTo>
                    <a:pt x="197" y="137"/>
                  </a:lnTo>
                  <a:lnTo>
                    <a:pt x="227" y="106"/>
                  </a:lnTo>
                  <a:lnTo>
                    <a:pt x="220" y="91"/>
                  </a:lnTo>
                  <a:lnTo>
                    <a:pt x="227" y="84"/>
                  </a:lnTo>
                  <a:lnTo>
                    <a:pt x="227" y="99"/>
                  </a:lnTo>
                  <a:lnTo>
                    <a:pt x="258" y="61"/>
                  </a:lnTo>
                  <a:lnTo>
                    <a:pt x="258" y="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5" name="Freeform 110"/>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20 h 235"/>
                <a:gd name="T8" fmla="*/ 257 w 348"/>
                <a:gd name="T9" fmla="*/ 205 h 235"/>
                <a:gd name="T10" fmla="*/ 0 w 348"/>
                <a:gd name="T11" fmla="*/ 190 h 235"/>
                <a:gd name="T12" fmla="*/ 7 w 348"/>
                <a:gd name="T13" fmla="*/ 61 h 235"/>
                <a:gd name="T14" fmla="*/ 15 w 348"/>
                <a:gd name="T15" fmla="*/ 0 h 235"/>
                <a:gd name="T16" fmla="*/ 348 w 348"/>
                <a:gd name="T17" fmla="*/ 15 h 235"/>
                <a:gd name="T18" fmla="*/ 333 w 348"/>
                <a:gd name="T19" fmla="*/ 38 h 235"/>
                <a:gd name="T20" fmla="*/ 348 w 348"/>
                <a:gd name="T21" fmla="*/ 61 h 235"/>
                <a:gd name="T22" fmla="*/ 348 w 348"/>
                <a:gd name="T23" fmla="*/ 174 h 235"/>
                <a:gd name="T24" fmla="*/ 340 w 348"/>
                <a:gd name="T25" fmla="*/ 174 h 235"/>
                <a:gd name="T26" fmla="*/ 348 w 348"/>
                <a:gd name="T27" fmla="*/ 197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8" y="212"/>
                  </a:lnTo>
                  <a:lnTo>
                    <a:pt x="280" y="220"/>
                  </a:lnTo>
                  <a:lnTo>
                    <a:pt x="257" y="205"/>
                  </a:lnTo>
                  <a:lnTo>
                    <a:pt x="0" y="190"/>
                  </a:lnTo>
                  <a:lnTo>
                    <a:pt x="7" y="61"/>
                  </a:lnTo>
                  <a:lnTo>
                    <a:pt x="15" y="0"/>
                  </a:lnTo>
                  <a:lnTo>
                    <a:pt x="348" y="15"/>
                  </a:lnTo>
                  <a:lnTo>
                    <a:pt x="333" y="38"/>
                  </a:lnTo>
                  <a:lnTo>
                    <a:pt x="348" y="61"/>
                  </a:lnTo>
                  <a:lnTo>
                    <a:pt x="348" y="174"/>
                  </a:lnTo>
                  <a:lnTo>
                    <a:pt x="340" y="174"/>
                  </a:lnTo>
                  <a:lnTo>
                    <a:pt x="348" y="197"/>
                  </a:lnTo>
                  <a:lnTo>
                    <a:pt x="340" y="22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6" name="Freeform 111"/>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20 h 235"/>
                <a:gd name="T8" fmla="*/ 257 w 348"/>
                <a:gd name="T9" fmla="*/ 205 h 235"/>
                <a:gd name="T10" fmla="*/ 0 w 348"/>
                <a:gd name="T11" fmla="*/ 190 h 235"/>
                <a:gd name="T12" fmla="*/ 7 w 348"/>
                <a:gd name="T13" fmla="*/ 61 h 235"/>
                <a:gd name="T14" fmla="*/ 15 w 348"/>
                <a:gd name="T15" fmla="*/ 0 h 235"/>
                <a:gd name="T16" fmla="*/ 348 w 348"/>
                <a:gd name="T17" fmla="*/ 15 h 235"/>
                <a:gd name="T18" fmla="*/ 333 w 348"/>
                <a:gd name="T19" fmla="*/ 38 h 235"/>
                <a:gd name="T20" fmla="*/ 348 w 348"/>
                <a:gd name="T21" fmla="*/ 61 h 235"/>
                <a:gd name="T22" fmla="*/ 348 w 348"/>
                <a:gd name="T23" fmla="*/ 174 h 235"/>
                <a:gd name="T24" fmla="*/ 340 w 348"/>
                <a:gd name="T25" fmla="*/ 174 h 235"/>
                <a:gd name="T26" fmla="*/ 348 w 348"/>
                <a:gd name="T27" fmla="*/ 197 h 235"/>
                <a:gd name="T28" fmla="*/ 340 w 348"/>
                <a:gd name="T29" fmla="*/ 220 h 235"/>
                <a:gd name="T30" fmla="*/ 340 w 348"/>
                <a:gd name="T31" fmla="*/ 2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8" y="212"/>
                  </a:lnTo>
                  <a:lnTo>
                    <a:pt x="280" y="220"/>
                  </a:lnTo>
                  <a:lnTo>
                    <a:pt x="257" y="205"/>
                  </a:lnTo>
                  <a:lnTo>
                    <a:pt x="0" y="190"/>
                  </a:lnTo>
                  <a:lnTo>
                    <a:pt x="7" y="61"/>
                  </a:lnTo>
                  <a:lnTo>
                    <a:pt x="15" y="0"/>
                  </a:lnTo>
                  <a:lnTo>
                    <a:pt x="348" y="15"/>
                  </a:lnTo>
                  <a:lnTo>
                    <a:pt x="333" y="38"/>
                  </a:lnTo>
                  <a:lnTo>
                    <a:pt x="348" y="61"/>
                  </a:lnTo>
                  <a:lnTo>
                    <a:pt x="348" y="174"/>
                  </a:lnTo>
                  <a:lnTo>
                    <a:pt x="340" y="174"/>
                  </a:lnTo>
                  <a:lnTo>
                    <a:pt x="348" y="197"/>
                  </a:lnTo>
                  <a:lnTo>
                    <a:pt x="340" y="220"/>
                  </a:lnTo>
                  <a:lnTo>
                    <a:pt x="340" y="2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7" name="Freeform 112"/>
            <p:cNvSpPr>
              <a:spLocks/>
            </p:cNvSpPr>
            <p:nvPr/>
          </p:nvSpPr>
          <p:spPr bwMode="auto">
            <a:xfrm>
              <a:off x="3202" y="2224"/>
              <a:ext cx="424" cy="152"/>
            </a:xfrm>
            <a:custGeom>
              <a:avLst/>
              <a:gdLst>
                <a:gd name="T0" fmla="*/ 424 w 424"/>
                <a:gd name="T1" fmla="*/ 0 h 152"/>
                <a:gd name="T2" fmla="*/ 424 w 424"/>
                <a:gd name="T3" fmla="*/ 23 h 152"/>
                <a:gd name="T4" fmla="*/ 408 w 424"/>
                <a:gd name="T5" fmla="*/ 38 h 152"/>
                <a:gd name="T6" fmla="*/ 386 w 424"/>
                <a:gd name="T7" fmla="*/ 53 h 152"/>
                <a:gd name="T8" fmla="*/ 378 w 424"/>
                <a:gd name="T9" fmla="*/ 46 h 152"/>
                <a:gd name="T10" fmla="*/ 363 w 424"/>
                <a:gd name="T11" fmla="*/ 61 h 152"/>
                <a:gd name="T12" fmla="*/ 325 w 424"/>
                <a:gd name="T13" fmla="*/ 84 h 152"/>
                <a:gd name="T14" fmla="*/ 318 w 424"/>
                <a:gd name="T15" fmla="*/ 99 h 152"/>
                <a:gd name="T16" fmla="*/ 302 w 424"/>
                <a:gd name="T17" fmla="*/ 106 h 152"/>
                <a:gd name="T18" fmla="*/ 302 w 424"/>
                <a:gd name="T19" fmla="*/ 122 h 152"/>
                <a:gd name="T20" fmla="*/ 234 w 424"/>
                <a:gd name="T21" fmla="*/ 129 h 152"/>
                <a:gd name="T22" fmla="*/ 106 w 424"/>
                <a:gd name="T23" fmla="*/ 144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1 h 152"/>
                <a:gd name="T36" fmla="*/ 22 w 424"/>
                <a:gd name="T37" fmla="*/ 84 h 152"/>
                <a:gd name="T38" fmla="*/ 30 w 424"/>
                <a:gd name="T39" fmla="*/ 53 h 152"/>
                <a:gd name="T40" fmla="*/ 38 w 424"/>
                <a:gd name="T41" fmla="*/ 53 h 152"/>
                <a:gd name="T42" fmla="*/ 106 w 424"/>
                <a:gd name="T43" fmla="*/ 46 h 152"/>
                <a:gd name="T44" fmla="*/ 106 w 424"/>
                <a:gd name="T45" fmla="*/ 38 h 152"/>
                <a:gd name="T46" fmla="*/ 325 w 424"/>
                <a:gd name="T47" fmla="*/ 16 h 152"/>
                <a:gd name="T48" fmla="*/ 424 w 424"/>
                <a:gd name="T4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152">
                  <a:moveTo>
                    <a:pt x="424" y="0"/>
                  </a:moveTo>
                  <a:lnTo>
                    <a:pt x="424" y="23"/>
                  </a:lnTo>
                  <a:lnTo>
                    <a:pt x="408" y="38"/>
                  </a:lnTo>
                  <a:lnTo>
                    <a:pt x="386" y="53"/>
                  </a:lnTo>
                  <a:lnTo>
                    <a:pt x="378" y="46"/>
                  </a:lnTo>
                  <a:lnTo>
                    <a:pt x="363" y="61"/>
                  </a:lnTo>
                  <a:lnTo>
                    <a:pt x="325" y="84"/>
                  </a:lnTo>
                  <a:lnTo>
                    <a:pt x="318" y="99"/>
                  </a:lnTo>
                  <a:lnTo>
                    <a:pt x="302" y="106"/>
                  </a:lnTo>
                  <a:lnTo>
                    <a:pt x="302" y="122"/>
                  </a:lnTo>
                  <a:lnTo>
                    <a:pt x="234" y="129"/>
                  </a:lnTo>
                  <a:lnTo>
                    <a:pt x="106" y="144"/>
                  </a:lnTo>
                  <a:lnTo>
                    <a:pt x="0" y="152"/>
                  </a:lnTo>
                  <a:lnTo>
                    <a:pt x="7" y="137"/>
                  </a:lnTo>
                  <a:lnTo>
                    <a:pt x="0" y="122"/>
                  </a:lnTo>
                  <a:lnTo>
                    <a:pt x="15" y="114"/>
                  </a:lnTo>
                  <a:lnTo>
                    <a:pt x="15" y="99"/>
                  </a:lnTo>
                  <a:lnTo>
                    <a:pt x="30" y="91"/>
                  </a:lnTo>
                  <a:lnTo>
                    <a:pt x="22" y="84"/>
                  </a:lnTo>
                  <a:lnTo>
                    <a:pt x="30" y="53"/>
                  </a:lnTo>
                  <a:lnTo>
                    <a:pt x="38" y="53"/>
                  </a:lnTo>
                  <a:lnTo>
                    <a:pt x="106" y="46"/>
                  </a:lnTo>
                  <a:lnTo>
                    <a:pt x="106" y="38"/>
                  </a:lnTo>
                  <a:lnTo>
                    <a:pt x="325" y="16"/>
                  </a:lnTo>
                  <a:lnTo>
                    <a:pt x="424"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8" name="Freeform 113"/>
            <p:cNvSpPr>
              <a:spLocks/>
            </p:cNvSpPr>
            <p:nvPr/>
          </p:nvSpPr>
          <p:spPr bwMode="auto">
            <a:xfrm>
              <a:off x="3202" y="2224"/>
              <a:ext cx="424" cy="152"/>
            </a:xfrm>
            <a:custGeom>
              <a:avLst/>
              <a:gdLst>
                <a:gd name="T0" fmla="*/ 424 w 424"/>
                <a:gd name="T1" fmla="*/ 0 h 152"/>
                <a:gd name="T2" fmla="*/ 424 w 424"/>
                <a:gd name="T3" fmla="*/ 23 h 152"/>
                <a:gd name="T4" fmla="*/ 408 w 424"/>
                <a:gd name="T5" fmla="*/ 38 h 152"/>
                <a:gd name="T6" fmla="*/ 386 w 424"/>
                <a:gd name="T7" fmla="*/ 53 h 152"/>
                <a:gd name="T8" fmla="*/ 378 w 424"/>
                <a:gd name="T9" fmla="*/ 46 h 152"/>
                <a:gd name="T10" fmla="*/ 363 w 424"/>
                <a:gd name="T11" fmla="*/ 61 h 152"/>
                <a:gd name="T12" fmla="*/ 325 w 424"/>
                <a:gd name="T13" fmla="*/ 84 h 152"/>
                <a:gd name="T14" fmla="*/ 318 w 424"/>
                <a:gd name="T15" fmla="*/ 99 h 152"/>
                <a:gd name="T16" fmla="*/ 302 w 424"/>
                <a:gd name="T17" fmla="*/ 106 h 152"/>
                <a:gd name="T18" fmla="*/ 302 w 424"/>
                <a:gd name="T19" fmla="*/ 122 h 152"/>
                <a:gd name="T20" fmla="*/ 234 w 424"/>
                <a:gd name="T21" fmla="*/ 129 h 152"/>
                <a:gd name="T22" fmla="*/ 106 w 424"/>
                <a:gd name="T23" fmla="*/ 144 h 152"/>
                <a:gd name="T24" fmla="*/ 0 w 424"/>
                <a:gd name="T25" fmla="*/ 152 h 152"/>
                <a:gd name="T26" fmla="*/ 7 w 424"/>
                <a:gd name="T27" fmla="*/ 137 h 152"/>
                <a:gd name="T28" fmla="*/ 0 w 424"/>
                <a:gd name="T29" fmla="*/ 122 h 152"/>
                <a:gd name="T30" fmla="*/ 15 w 424"/>
                <a:gd name="T31" fmla="*/ 114 h 152"/>
                <a:gd name="T32" fmla="*/ 15 w 424"/>
                <a:gd name="T33" fmla="*/ 99 h 152"/>
                <a:gd name="T34" fmla="*/ 30 w 424"/>
                <a:gd name="T35" fmla="*/ 91 h 152"/>
                <a:gd name="T36" fmla="*/ 22 w 424"/>
                <a:gd name="T37" fmla="*/ 84 h 152"/>
                <a:gd name="T38" fmla="*/ 30 w 424"/>
                <a:gd name="T39" fmla="*/ 53 h 152"/>
                <a:gd name="T40" fmla="*/ 38 w 424"/>
                <a:gd name="T41" fmla="*/ 53 h 152"/>
                <a:gd name="T42" fmla="*/ 106 w 424"/>
                <a:gd name="T43" fmla="*/ 46 h 152"/>
                <a:gd name="T44" fmla="*/ 106 w 424"/>
                <a:gd name="T45" fmla="*/ 38 h 152"/>
                <a:gd name="T46" fmla="*/ 325 w 424"/>
                <a:gd name="T47" fmla="*/ 16 h 152"/>
                <a:gd name="T48" fmla="*/ 424 w 424"/>
                <a:gd name="T49" fmla="*/ 0 h 152"/>
                <a:gd name="T50" fmla="*/ 424 w 424"/>
                <a:gd name="T51" fmla="*/ 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4" h="152">
                  <a:moveTo>
                    <a:pt x="424" y="0"/>
                  </a:moveTo>
                  <a:lnTo>
                    <a:pt x="424" y="23"/>
                  </a:lnTo>
                  <a:lnTo>
                    <a:pt x="408" y="38"/>
                  </a:lnTo>
                  <a:lnTo>
                    <a:pt x="386" y="53"/>
                  </a:lnTo>
                  <a:lnTo>
                    <a:pt x="378" y="46"/>
                  </a:lnTo>
                  <a:lnTo>
                    <a:pt x="363" y="61"/>
                  </a:lnTo>
                  <a:lnTo>
                    <a:pt x="325" y="84"/>
                  </a:lnTo>
                  <a:lnTo>
                    <a:pt x="318" y="99"/>
                  </a:lnTo>
                  <a:lnTo>
                    <a:pt x="302" y="106"/>
                  </a:lnTo>
                  <a:lnTo>
                    <a:pt x="302" y="122"/>
                  </a:lnTo>
                  <a:lnTo>
                    <a:pt x="234" y="129"/>
                  </a:lnTo>
                  <a:lnTo>
                    <a:pt x="106" y="144"/>
                  </a:lnTo>
                  <a:lnTo>
                    <a:pt x="0" y="152"/>
                  </a:lnTo>
                  <a:lnTo>
                    <a:pt x="7" y="137"/>
                  </a:lnTo>
                  <a:lnTo>
                    <a:pt x="0" y="122"/>
                  </a:lnTo>
                  <a:lnTo>
                    <a:pt x="15" y="114"/>
                  </a:lnTo>
                  <a:lnTo>
                    <a:pt x="15" y="99"/>
                  </a:lnTo>
                  <a:lnTo>
                    <a:pt x="30" y="91"/>
                  </a:lnTo>
                  <a:lnTo>
                    <a:pt x="22" y="84"/>
                  </a:lnTo>
                  <a:lnTo>
                    <a:pt x="30" y="53"/>
                  </a:lnTo>
                  <a:lnTo>
                    <a:pt x="38" y="53"/>
                  </a:lnTo>
                  <a:lnTo>
                    <a:pt x="106" y="46"/>
                  </a:lnTo>
                  <a:lnTo>
                    <a:pt x="106" y="38"/>
                  </a:lnTo>
                  <a:lnTo>
                    <a:pt x="325" y="16"/>
                  </a:lnTo>
                  <a:lnTo>
                    <a:pt x="424" y="0"/>
                  </a:lnTo>
                  <a:lnTo>
                    <a:pt x="4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9" name="Freeform 114"/>
            <p:cNvSpPr>
              <a:spLocks/>
            </p:cNvSpPr>
            <p:nvPr/>
          </p:nvSpPr>
          <p:spPr bwMode="auto">
            <a:xfrm>
              <a:off x="2339" y="2270"/>
              <a:ext cx="704" cy="690"/>
            </a:xfrm>
            <a:custGeom>
              <a:avLst/>
              <a:gdLst>
                <a:gd name="T0" fmla="*/ 673 w 704"/>
                <a:gd name="T1" fmla="*/ 204 h 690"/>
                <a:gd name="T2" fmla="*/ 605 w 704"/>
                <a:gd name="T3" fmla="*/ 174 h 690"/>
                <a:gd name="T4" fmla="*/ 552 w 704"/>
                <a:gd name="T5" fmla="*/ 197 h 690"/>
                <a:gd name="T6" fmla="*/ 530 w 704"/>
                <a:gd name="T7" fmla="*/ 182 h 690"/>
                <a:gd name="T8" fmla="*/ 507 w 704"/>
                <a:gd name="T9" fmla="*/ 189 h 690"/>
                <a:gd name="T10" fmla="*/ 492 w 704"/>
                <a:gd name="T11" fmla="*/ 182 h 690"/>
                <a:gd name="T12" fmla="*/ 462 w 704"/>
                <a:gd name="T13" fmla="*/ 182 h 690"/>
                <a:gd name="T14" fmla="*/ 439 w 704"/>
                <a:gd name="T15" fmla="*/ 167 h 690"/>
                <a:gd name="T16" fmla="*/ 393 w 704"/>
                <a:gd name="T17" fmla="*/ 144 h 690"/>
                <a:gd name="T18" fmla="*/ 363 w 704"/>
                <a:gd name="T19" fmla="*/ 136 h 690"/>
                <a:gd name="T20" fmla="*/ 212 w 704"/>
                <a:gd name="T21" fmla="*/ 0 h 690"/>
                <a:gd name="T22" fmla="*/ 0 w 704"/>
                <a:gd name="T23" fmla="*/ 265 h 690"/>
                <a:gd name="T24" fmla="*/ 83 w 704"/>
                <a:gd name="T25" fmla="*/ 364 h 690"/>
                <a:gd name="T26" fmla="*/ 166 w 704"/>
                <a:gd name="T27" fmla="*/ 477 h 690"/>
                <a:gd name="T28" fmla="*/ 204 w 704"/>
                <a:gd name="T29" fmla="*/ 432 h 690"/>
                <a:gd name="T30" fmla="*/ 272 w 704"/>
                <a:gd name="T31" fmla="*/ 432 h 690"/>
                <a:gd name="T32" fmla="*/ 325 w 704"/>
                <a:gd name="T33" fmla="*/ 530 h 690"/>
                <a:gd name="T34" fmla="*/ 371 w 704"/>
                <a:gd name="T35" fmla="*/ 614 h 690"/>
                <a:gd name="T36" fmla="*/ 439 w 704"/>
                <a:gd name="T37" fmla="*/ 674 h 690"/>
                <a:gd name="T38" fmla="*/ 484 w 704"/>
                <a:gd name="T39" fmla="*/ 690 h 690"/>
                <a:gd name="T40" fmla="*/ 477 w 704"/>
                <a:gd name="T41" fmla="*/ 621 h 690"/>
                <a:gd name="T42" fmla="*/ 469 w 704"/>
                <a:gd name="T43" fmla="*/ 599 h 690"/>
                <a:gd name="T44" fmla="*/ 477 w 704"/>
                <a:gd name="T45" fmla="*/ 599 h 690"/>
                <a:gd name="T46" fmla="*/ 477 w 704"/>
                <a:gd name="T47" fmla="*/ 599 h 690"/>
                <a:gd name="T48" fmla="*/ 499 w 704"/>
                <a:gd name="T49" fmla="*/ 568 h 690"/>
                <a:gd name="T50" fmla="*/ 484 w 704"/>
                <a:gd name="T51" fmla="*/ 561 h 690"/>
                <a:gd name="T52" fmla="*/ 507 w 704"/>
                <a:gd name="T53" fmla="*/ 546 h 690"/>
                <a:gd name="T54" fmla="*/ 499 w 704"/>
                <a:gd name="T55" fmla="*/ 546 h 690"/>
                <a:gd name="T56" fmla="*/ 522 w 704"/>
                <a:gd name="T57" fmla="*/ 523 h 690"/>
                <a:gd name="T58" fmla="*/ 545 w 704"/>
                <a:gd name="T59" fmla="*/ 523 h 690"/>
                <a:gd name="T60" fmla="*/ 545 w 704"/>
                <a:gd name="T61" fmla="*/ 508 h 690"/>
                <a:gd name="T62" fmla="*/ 560 w 704"/>
                <a:gd name="T63" fmla="*/ 508 h 690"/>
                <a:gd name="T64" fmla="*/ 568 w 704"/>
                <a:gd name="T65" fmla="*/ 515 h 690"/>
                <a:gd name="T66" fmla="*/ 613 w 704"/>
                <a:gd name="T67" fmla="*/ 485 h 690"/>
                <a:gd name="T68" fmla="*/ 613 w 704"/>
                <a:gd name="T69" fmla="*/ 477 h 690"/>
                <a:gd name="T70" fmla="*/ 621 w 704"/>
                <a:gd name="T71" fmla="*/ 447 h 690"/>
                <a:gd name="T72" fmla="*/ 636 w 704"/>
                <a:gd name="T73" fmla="*/ 455 h 690"/>
                <a:gd name="T74" fmla="*/ 636 w 704"/>
                <a:gd name="T75" fmla="*/ 462 h 690"/>
                <a:gd name="T76" fmla="*/ 681 w 704"/>
                <a:gd name="T77" fmla="*/ 439 h 690"/>
                <a:gd name="T78" fmla="*/ 704 w 704"/>
                <a:gd name="T79" fmla="*/ 36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690">
                  <a:moveTo>
                    <a:pt x="673" y="303"/>
                  </a:moveTo>
                  <a:lnTo>
                    <a:pt x="673" y="204"/>
                  </a:lnTo>
                  <a:lnTo>
                    <a:pt x="643" y="197"/>
                  </a:lnTo>
                  <a:lnTo>
                    <a:pt x="605" y="174"/>
                  </a:lnTo>
                  <a:lnTo>
                    <a:pt x="560" y="182"/>
                  </a:lnTo>
                  <a:lnTo>
                    <a:pt x="552" y="197"/>
                  </a:lnTo>
                  <a:lnTo>
                    <a:pt x="537" y="182"/>
                  </a:lnTo>
                  <a:lnTo>
                    <a:pt x="530" y="182"/>
                  </a:lnTo>
                  <a:lnTo>
                    <a:pt x="515" y="174"/>
                  </a:lnTo>
                  <a:lnTo>
                    <a:pt x="507" y="189"/>
                  </a:lnTo>
                  <a:lnTo>
                    <a:pt x="507" y="182"/>
                  </a:lnTo>
                  <a:lnTo>
                    <a:pt x="492" y="182"/>
                  </a:lnTo>
                  <a:lnTo>
                    <a:pt x="484" y="174"/>
                  </a:lnTo>
                  <a:lnTo>
                    <a:pt x="462" y="182"/>
                  </a:lnTo>
                  <a:lnTo>
                    <a:pt x="454" y="167"/>
                  </a:lnTo>
                  <a:lnTo>
                    <a:pt x="439" y="167"/>
                  </a:lnTo>
                  <a:lnTo>
                    <a:pt x="401" y="159"/>
                  </a:lnTo>
                  <a:lnTo>
                    <a:pt x="393" y="144"/>
                  </a:lnTo>
                  <a:lnTo>
                    <a:pt x="378" y="144"/>
                  </a:lnTo>
                  <a:lnTo>
                    <a:pt x="363" y="136"/>
                  </a:lnTo>
                  <a:lnTo>
                    <a:pt x="363" y="15"/>
                  </a:lnTo>
                  <a:lnTo>
                    <a:pt x="212" y="0"/>
                  </a:lnTo>
                  <a:lnTo>
                    <a:pt x="189" y="288"/>
                  </a:lnTo>
                  <a:lnTo>
                    <a:pt x="0" y="265"/>
                  </a:lnTo>
                  <a:lnTo>
                    <a:pt x="7" y="280"/>
                  </a:lnTo>
                  <a:lnTo>
                    <a:pt x="83" y="364"/>
                  </a:lnTo>
                  <a:lnTo>
                    <a:pt x="106" y="432"/>
                  </a:lnTo>
                  <a:lnTo>
                    <a:pt x="166" y="477"/>
                  </a:lnTo>
                  <a:lnTo>
                    <a:pt x="189" y="462"/>
                  </a:lnTo>
                  <a:lnTo>
                    <a:pt x="204" y="432"/>
                  </a:lnTo>
                  <a:lnTo>
                    <a:pt x="219" y="424"/>
                  </a:lnTo>
                  <a:lnTo>
                    <a:pt x="272" y="432"/>
                  </a:lnTo>
                  <a:lnTo>
                    <a:pt x="310" y="477"/>
                  </a:lnTo>
                  <a:lnTo>
                    <a:pt x="325" y="530"/>
                  </a:lnTo>
                  <a:lnTo>
                    <a:pt x="371" y="576"/>
                  </a:lnTo>
                  <a:lnTo>
                    <a:pt x="371" y="614"/>
                  </a:lnTo>
                  <a:lnTo>
                    <a:pt x="393" y="652"/>
                  </a:lnTo>
                  <a:lnTo>
                    <a:pt x="439" y="674"/>
                  </a:lnTo>
                  <a:lnTo>
                    <a:pt x="469" y="674"/>
                  </a:lnTo>
                  <a:lnTo>
                    <a:pt x="484" y="690"/>
                  </a:lnTo>
                  <a:lnTo>
                    <a:pt x="499" y="682"/>
                  </a:lnTo>
                  <a:lnTo>
                    <a:pt x="477" y="621"/>
                  </a:lnTo>
                  <a:lnTo>
                    <a:pt x="484" y="599"/>
                  </a:lnTo>
                  <a:lnTo>
                    <a:pt x="469" y="599"/>
                  </a:lnTo>
                  <a:lnTo>
                    <a:pt x="469" y="583"/>
                  </a:lnTo>
                  <a:lnTo>
                    <a:pt x="477" y="599"/>
                  </a:lnTo>
                  <a:lnTo>
                    <a:pt x="477" y="583"/>
                  </a:lnTo>
                  <a:lnTo>
                    <a:pt x="477" y="599"/>
                  </a:lnTo>
                  <a:lnTo>
                    <a:pt x="484" y="591"/>
                  </a:lnTo>
                  <a:lnTo>
                    <a:pt x="499" y="568"/>
                  </a:lnTo>
                  <a:lnTo>
                    <a:pt x="492" y="576"/>
                  </a:lnTo>
                  <a:lnTo>
                    <a:pt x="484" y="561"/>
                  </a:lnTo>
                  <a:lnTo>
                    <a:pt x="499" y="561"/>
                  </a:lnTo>
                  <a:lnTo>
                    <a:pt x="507" y="546"/>
                  </a:lnTo>
                  <a:lnTo>
                    <a:pt x="499" y="553"/>
                  </a:lnTo>
                  <a:lnTo>
                    <a:pt x="499" y="546"/>
                  </a:lnTo>
                  <a:lnTo>
                    <a:pt x="522" y="538"/>
                  </a:lnTo>
                  <a:lnTo>
                    <a:pt x="522" y="523"/>
                  </a:lnTo>
                  <a:lnTo>
                    <a:pt x="530" y="530"/>
                  </a:lnTo>
                  <a:lnTo>
                    <a:pt x="545" y="523"/>
                  </a:lnTo>
                  <a:lnTo>
                    <a:pt x="530" y="508"/>
                  </a:lnTo>
                  <a:lnTo>
                    <a:pt x="545" y="508"/>
                  </a:lnTo>
                  <a:lnTo>
                    <a:pt x="537" y="515"/>
                  </a:lnTo>
                  <a:lnTo>
                    <a:pt x="560" y="508"/>
                  </a:lnTo>
                  <a:lnTo>
                    <a:pt x="552" y="515"/>
                  </a:lnTo>
                  <a:lnTo>
                    <a:pt x="568" y="515"/>
                  </a:lnTo>
                  <a:lnTo>
                    <a:pt x="545" y="530"/>
                  </a:lnTo>
                  <a:lnTo>
                    <a:pt x="613" y="485"/>
                  </a:lnTo>
                  <a:lnTo>
                    <a:pt x="605" y="492"/>
                  </a:lnTo>
                  <a:lnTo>
                    <a:pt x="613" y="477"/>
                  </a:lnTo>
                  <a:lnTo>
                    <a:pt x="628" y="470"/>
                  </a:lnTo>
                  <a:lnTo>
                    <a:pt x="621" y="447"/>
                  </a:lnTo>
                  <a:lnTo>
                    <a:pt x="636" y="439"/>
                  </a:lnTo>
                  <a:lnTo>
                    <a:pt x="636" y="455"/>
                  </a:lnTo>
                  <a:lnTo>
                    <a:pt x="651" y="455"/>
                  </a:lnTo>
                  <a:lnTo>
                    <a:pt x="636" y="462"/>
                  </a:lnTo>
                  <a:lnTo>
                    <a:pt x="689" y="447"/>
                  </a:lnTo>
                  <a:lnTo>
                    <a:pt x="681" y="439"/>
                  </a:lnTo>
                  <a:lnTo>
                    <a:pt x="689" y="424"/>
                  </a:lnTo>
                  <a:lnTo>
                    <a:pt x="704" y="364"/>
                  </a:lnTo>
                  <a:lnTo>
                    <a:pt x="673" y="30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0" name="Freeform 115"/>
            <p:cNvSpPr>
              <a:spLocks/>
            </p:cNvSpPr>
            <p:nvPr/>
          </p:nvSpPr>
          <p:spPr bwMode="auto">
            <a:xfrm>
              <a:off x="2339" y="2270"/>
              <a:ext cx="704" cy="690"/>
            </a:xfrm>
            <a:custGeom>
              <a:avLst/>
              <a:gdLst>
                <a:gd name="T0" fmla="*/ 673 w 704"/>
                <a:gd name="T1" fmla="*/ 204 h 690"/>
                <a:gd name="T2" fmla="*/ 605 w 704"/>
                <a:gd name="T3" fmla="*/ 174 h 690"/>
                <a:gd name="T4" fmla="*/ 552 w 704"/>
                <a:gd name="T5" fmla="*/ 197 h 690"/>
                <a:gd name="T6" fmla="*/ 530 w 704"/>
                <a:gd name="T7" fmla="*/ 182 h 690"/>
                <a:gd name="T8" fmla="*/ 507 w 704"/>
                <a:gd name="T9" fmla="*/ 189 h 690"/>
                <a:gd name="T10" fmla="*/ 492 w 704"/>
                <a:gd name="T11" fmla="*/ 182 h 690"/>
                <a:gd name="T12" fmla="*/ 462 w 704"/>
                <a:gd name="T13" fmla="*/ 182 h 690"/>
                <a:gd name="T14" fmla="*/ 439 w 704"/>
                <a:gd name="T15" fmla="*/ 167 h 690"/>
                <a:gd name="T16" fmla="*/ 393 w 704"/>
                <a:gd name="T17" fmla="*/ 144 h 690"/>
                <a:gd name="T18" fmla="*/ 363 w 704"/>
                <a:gd name="T19" fmla="*/ 136 h 690"/>
                <a:gd name="T20" fmla="*/ 212 w 704"/>
                <a:gd name="T21" fmla="*/ 0 h 690"/>
                <a:gd name="T22" fmla="*/ 0 w 704"/>
                <a:gd name="T23" fmla="*/ 265 h 690"/>
                <a:gd name="T24" fmla="*/ 83 w 704"/>
                <a:gd name="T25" fmla="*/ 364 h 690"/>
                <a:gd name="T26" fmla="*/ 166 w 704"/>
                <a:gd name="T27" fmla="*/ 477 h 690"/>
                <a:gd name="T28" fmla="*/ 204 w 704"/>
                <a:gd name="T29" fmla="*/ 432 h 690"/>
                <a:gd name="T30" fmla="*/ 272 w 704"/>
                <a:gd name="T31" fmla="*/ 432 h 690"/>
                <a:gd name="T32" fmla="*/ 325 w 704"/>
                <a:gd name="T33" fmla="*/ 530 h 690"/>
                <a:gd name="T34" fmla="*/ 371 w 704"/>
                <a:gd name="T35" fmla="*/ 614 h 690"/>
                <a:gd name="T36" fmla="*/ 439 w 704"/>
                <a:gd name="T37" fmla="*/ 674 h 690"/>
                <a:gd name="T38" fmla="*/ 484 w 704"/>
                <a:gd name="T39" fmla="*/ 690 h 690"/>
                <a:gd name="T40" fmla="*/ 477 w 704"/>
                <a:gd name="T41" fmla="*/ 621 h 690"/>
                <a:gd name="T42" fmla="*/ 469 w 704"/>
                <a:gd name="T43" fmla="*/ 599 h 690"/>
                <a:gd name="T44" fmla="*/ 477 w 704"/>
                <a:gd name="T45" fmla="*/ 599 h 690"/>
                <a:gd name="T46" fmla="*/ 477 w 704"/>
                <a:gd name="T47" fmla="*/ 599 h 690"/>
                <a:gd name="T48" fmla="*/ 499 w 704"/>
                <a:gd name="T49" fmla="*/ 568 h 690"/>
                <a:gd name="T50" fmla="*/ 484 w 704"/>
                <a:gd name="T51" fmla="*/ 561 h 690"/>
                <a:gd name="T52" fmla="*/ 507 w 704"/>
                <a:gd name="T53" fmla="*/ 546 h 690"/>
                <a:gd name="T54" fmla="*/ 499 w 704"/>
                <a:gd name="T55" fmla="*/ 546 h 690"/>
                <a:gd name="T56" fmla="*/ 522 w 704"/>
                <a:gd name="T57" fmla="*/ 523 h 690"/>
                <a:gd name="T58" fmla="*/ 545 w 704"/>
                <a:gd name="T59" fmla="*/ 523 h 690"/>
                <a:gd name="T60" fmla="*/ 545 w 704"/>
                <a:gd name="T61" fmla="*/ 508 h 690"/>
                <a:gd name="T62" fmla="*/ 560 w 704"/>
                <a:gd name="T63" fmla="*/ 508 h 690"/>
                <a:gd name="T64" fmla="*/ 568 w 704"/>
                <a:gd name="T65" fmla="*/ 515 h 690"/>
                <a:gd name="T66" fmla="*/ 613 w 704"/>
                <a:gd name="T67" fmla="*/ 485 h 690"/>
                <a:gd name="T68" fmla="*/ 613 w 704"/>
                <a:gd name="T69" fmla="*/ 477 h 690"/>
                <a:gd name="T70" fmla="*/ 621 w 704"/>
                <a:gd name="T71" fmla="*/ 447 h 690"/>
                <a:gd name="T72" fmla="*/ 636 w 704"/>
                <a:gd name="T73" fmla="*/ 455 h 690"/>
                <a:gd name="T74" fmla="*/ 636 w 704"/>
                <a:gd name="T75" fmla="*/ 462 h 690"/>
                <a:gd name="T76" fmla="*/ 681 w 704"/>
                <a:gd name="T77" fmla="*/ 439 h 690"/>
                <a:gd name="T78" fmla="*/ 704 w 704"/>
                <a:gd name="T79" fmla="*/ 364 h 690"/>
                <a:gd name="T80" fmla="*/ 673 w 704"/>
                <a:gd name="T81" fmla="*/ 31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4" h="690">
                  <a:moveTo>
                    <a:pt x="673" y="303"/>
                  </a:moveTo>
                  <a:lnTo>
                    <a:pt x="673" y="204"/>
                  </a:lnTo>
                  <a:lnTo>
                    <a:pt x="643" y="197"/>
                  </a:lnTo>
                  <a:lnTo>
                    <a:pt x="605" y="174"/>
                  </a:lnTo>
                  <a:lnTo>
                    <a:pt x="560" y="182"/>
                  </a:lnTo>
                  <a:lnTo>
                    <a:pt x="552" y="197"/>
                  </a:lnTo>
                  <a:lnTo>
                    <a:pt x="537" y="182"/>
                  </a:lnTo>
                  <a:lnTo>
                    <a:pt x="530" y="182"/>
                  </a:lnTo>
                  <a:lnTo>
                    <a:pt x="515" y="174"/>
                  </a:lnTo>
                  <a:lnTo>
                    <a:pt x="507" y="189"/>
                  </a:lnTo>
                  <a:lnTo>
                    <a:pt x="507" y="182"/>
                  </a:lnTo>
                  <a:lnTo>
                    <a:pt x="492" y="182"/>
                  </a:lnTo>
                  <a:lnTo>
                    <a:pt x="484" y="174"/>
                  </a:lnTo>
                  <a:lnTo>
                    <a:pt x="462" y="182"/>
                  </a:lnTo>
                  <a:lnTo>
                    <a:pt x="454" y="167"/>
                  </a:lnTo>
                  <a:lnTo>
                    <a:pt x="439" y="167"/>
                  </a:lnTo>
                  <a:lnTo>
                    <a:pt x="401" y="159"/>
                  </a:lnTo>
                  <a:lnTo>
                    <a:pt x="393" y="144"/>
                  </a:lnTo>
                  <a:lnTo>
                    <a:pt x="378" y="144"/>
                  </a:lnTo>
                  <a:lnTo>
                    <a:pt x="363" y="136"/>
                  </a:lnTo>
                  <a:lnTo>
                    <a:pt x="363" y="15"/>
                  </a:lnTo>
                  <a:lnTo>
                    <a:pt x="212" y="0"/>
                  </a:lnTo>
                  <a:lnTo>
                    <a:pt x="189" y="288"/>
                  </a:lnTo>
                  <a:lnTo>
                    <a:pt x="0" y="265"/>
                  </a:lnTo>
                  <a:lnTo>
                    <a:pt x="7" y="280"/>
                  </a:lnTo>
                  <a:lnTo>
                    <a:pt x="83" y="364"/>
                  </a:lnTo>
                  <a:lnTo>
                    <a:pt x="106" y="432"/>
                  </a:lnTo>
                  <a:lnTo>
                    <a:pt x="166" y="477"/>
                  </a:lnTo>
                  <a:lnTo>
                    <a:pt x="189" y="462"/>
                  </a:lnTo>
                  <a:lnTo>
                    <a:pt x="204" y="432"/>
                  </a:lnTo>
                  <a:lnTo>
                    <a:pt x="219" y="424"/>
                  </a:lnTo>
                  <a:lnTo>
                    <a:pt x="272" y="432"/>
                  </a:lnTo>
                  <a:lnTo>
                    <a:pt x="310" y="477"/>
                  </a:lnTo>
                  <a:lnTo>
                    <a:pt x="325" y="530"/>
                  </a:lnTo>
                  <a:lnTo>
                    <a:pt x="371" y="576"/>
                  </a:lnTo>
                  <a:lnTo>
                    <a:pt x="371" y="614"/>
                  </a:lnTo>
                  <a:lnTo>
                    <a:pt x="393" y="652"/>
                  </a:lnTo>
                  <a:lnTo>
                    <a:pt x="439" y="674"/>
                  </a:lnTo>
                  <a:lnTo>
                    <a:pt x="469" y="674"/>
                  </a:lnTo>
                  <a:lnTo>
                    <a:pt x="484" y="690"/>
                  </a:lnTo>
                  <a:lnTo>
                    <a:pt x="499" y="682"/>
                  </a:lnTo>
                  <a:lnTo>
                    <a:pt x="477" y="621"/>
                  </a:lnTo>
                  <a:lnTo>
                    <a:pt x="484" y="599"/>
                  </a:lnTo>
                  <a:lnTo>
                    <a:pt x="469" y="599"/>
                  </a:lnTo>
                  <a:lnTo>
                    <a:pt x="469" y="583"/>
                  </a:lnTo>
                  <a:lnTo>
                    <a:pt x="477" y="599"/>
                  </a:lnTo>
                  <a:lnTo>
                    <a:pt x="477" y="583"/>
                  </a:lnTo>
                  <a:lnTo>
                    <a:pt x="477" y="599"/>
                  </a:lnTo>
                  <a:lnTo>
                    <a:pt x="484" y="591"/>
                  </a:lnTo>
                  <a:lnTo>
                    <a:pt x="499" y="568"/>
                  </a:lnTo>
                  <a:lnTo>
                    <a:pt x="492" y="576"/>
                  </a:lnTo>
                  <a:lnTo>
                    <a:pt x="484" y="561"/>
                  </a:lnTo>
                  <a:lnTo>
                    <a:pt x="499" y="561"/>
                  </a:lnTo>
                  <a:lnTo>
                    <a:pt x="507" y="546"/>
                  </a:lnTo>
                  <a:lnTo>
                    <a:pt x="499" y="553"/>
                  </a:lnTo>
                  <a:lnTo>
                    <a:pt x="499" y="546"/>
                  </a:lnTo>
                  <a:lnTo>
                    <a:pt x="522" y="538"/>
                  </a:lnTo>
                  <a:lnTo>
                    <a:pt x="522" y="523"/>
                  </a:lnTo>
                  <a:lnTo>
                    <a:pt x="530" y="530"/>
                  </a:lnTo>
                  <a:lnTo>
                    <a:pt x="545" y="523"/>
                  </a:lnTo>
                  <a:lnTo>
                    <a:pt x="530" y="508"/>
                  </a:lnTo>
                  <a:lnTo>
                    <a:pt x="545" y="508"/>
                  </a:lnTo>
                  <a:lnTo>
                    <a:pt x="537" y="515"/>
                  </a:lnTo>
                  <a:lnTo>
                    <a:pt x="560" y="508"/>
                  </a:lnTo>
                  <a:lnTo>
                    <a:pt x="552" y="515"/>
                  </a:lnTo>
                  <a:lnTo>
                    <a:pt x="568" y="515"/>
                  </a:lnTo>
                  <a:lnTo>
                    <a:pt x="545" y="530"/>
                  </a:lnTo>
                  <a:lnTo>
                    <a:pt x="613" y="485"/>
                  </a:lnTo>
                  <a:lnTo>
                    <a:pt x="605" y="492"/>
                  </a:lnTo>
                  <a:lnTo>
                    <a:pt x="613" y="477"/>
                  </a:lnTo>
                  <a:lnTo>
                    <a:pt x="628" y="470"/>
                  </a:lnTo>
                  <a:lnTo>
                    <a:pt x="621" y="447"/>
                  </a:lnTo>
                  <a:lnTo>
                    <a:pt x="636" y="439"/>
                  </a:lnTo>
                  <a:lnTo>
                    <a:pt x="636" y="455"/>
                  </a:lnTo>
                  <a:lnTo>
                    <a:pt x="651" y="455"/>
                  </a:lnTo>
                  <a:lnTo>
                    <a:pt x="636" y="462"/>
                  </a:lnTo>
                  <a:lnTo>
                    <a:pt x="689" y="447"/>
                  </a:lnTo>
                  <a:lnTo>
                    <a:pt x="681" y="439"/>
                  </a:lnTo>
                  <a:lnTo>
                    <a:pt x="689" y="424"/>
                  </a:lnTo>
                  <a:lnTo>
                    <a:pt x="704" y="364"/>
                  </a:lnTo>
                  <a:lnTo>
                    <a:pt x="673" y="303"/>
                  </a:lnTo>
                  <a:lnTo>
                    <a:pt x="673" y="31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1" name="Freeform 116"/>
            <p:cNvSpPr>
              <a:spLocks/>
            </p:cNvSpPr>
            <p:nvPr/>
          </p:nvSpPr>
          <p:spPr bwMode="auto">
            <a:xfrm>
              <a:off x="2831" y="2816"/>
              <a:ext cx="30" cy="53"/>
            </a:xfrm>
            <a:custGeom>
              <a:avLst/>
              <a:gdLst>
                <a:gd name="T0" fmla="*/ 30 w 30"/>
                <a:gd name="T1" fmla="*/ 0 h 53"/>
                <a:gd name="T2" fmla="*/ 0 w 30"/>
                <a:gd name="T3" fmla="*/ 53 h 53"/>
                <a:gd name="T4" fmla="*/ 7 w 30"/>
                <a:gd name="T5" fmla="*/ 30 h 53"/>
                <a:gd name="T6" fmla="*/ 30 w 30"/>
                <a:gd name="T7" fmla="*/ 0 h 53"/>
              </a:gdLst>
              <a:ahLst/>
              <a:cxnLst>
                <a:cxn ang="0">
                  <a:pos x="T0" y="T1"/>
                </a:cxn>
                <a:cxn ang="0">
                  <a:pos x="T2" y="T3"/>
                </a:cxn>
                <a:cxn ang="0">
                  <a:pos x="T4" y="T5"/>
                </a:cxn>
                <a:cxn ang="0">
                  <a:pos x="T6" y="T7"/>
                </a:cxn>
              </a:cxnLst>
              <a:rect l="0" t="0" r="r" b="b"/>
              <a:pathLst>
                <a:path w="30" h="53">
                  <a:moveTo>
                    <a:pt x="30" y="0"/>
                  </a:moveTo>
                  <a:lnTo>
                    <a:pt x="0" y="53"/>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2" name="Freeform 117"/>
            <p:cNvSpPr>
              <a:spLocks/>
            </p:cNvSpPr>
            <p:nvPr/>
          </p:nvSpPr>
          <p:spPr bwMode="auto">
            <a:xfrm>
              <a:off x="2831" y="2816"/>
              <a:ext cx="30" cy="53"/>
            </a:xfrm>
            <a:custGeom>
              <a:avLst/>
              <a:gdLst>
                <a:gd name="T0" fmla="*/ 30 w 30"/>
                <a:gd name="T1" fmla="*/ 0 h 53"/>
                <a:gd name="T2" fmla="*/ 0 w 30"/>
                <a:gd name="T3" fmla="*/ 53 h 53"/>
                <a:gd name="T4" fmla="*/ 7 w 30"/>
                <a:gd name="T5" fmla="*/ 30 h 53"/>
                <a:gd name="T6" fmla="*/ 30 w 30"/>
                <a:gd name="T7" fmla="*/ 0 h 53"/>
                <a:gd name="T8" fmla="*/ 30 w 30"/>
                <a:gd name="T9" fmla="*/ 7 h 53"/>
              </a:gdLst>
              <a:ahLst/>
              <a:cxnLst>
                <a:cxn ang="0">
                  <a:pos x="T0" y="T1"/>
                </a:cxn>
                <a:cxn ang="0">
                  <a:pos x="T2" y="T3"/>
                </a:cxn>
                <a:cxn ang="0">
                  <a:pos x="T4" y="T5"/>
                </a:cxn>
                <a:cxn ang="0">
                  <a:pos x="T6" y="T7"/>
                </a:cxn>
                <a:cxn ang="0">
                  <a:pos x="T8" y="T9"/>
                </a:cxn>
              </a:cxnLst>
              <a:rect l="0" t="0" r="r" b="b"/>
              <a:pathLst>
                <a:path w="30" h="53">
                  <a:moveTo>
                    <a:pt x="30" y="0"/>
                  </a:moveTo>
                  <a:lnTo>
                    <a:pt x="0" y="53"/>
                  </a:lnTo>
                  <a:lnTo>
                    <a:pt x="7" y="30"/>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3" name="Freeform 118"/>
            <p:cNvSpPr>
              <a:spLocks/>
            </p:cNvSpPr>
            <p:nvPr/>
          </p:nvSpPr>
          <p:spPr bwMode="auto">
            <a:xfrm>
              <a:off x="2006" y="1861"/>
              <a:ext cx="288" cy="348"/>
            </a:xfrm>
            <a:custGeom>
              <a:avLst/>
              <a:gdLst>
                <a:gd name="T0" fmla="*/ 288 w 288"/>
                <a:gd name="T1" fmla="*/ 98 h 348"/>
                <a:gd name="T2" fmla="*/ 189 w 288"/>
                <a:gd name="T3" fmla="*/ 83 h 348"/>
                <a:gd name="T4" fmla="*/ 197 w 288"/>
                <a:gd name="T5" fmla="*/ 22 h 348"/>
                <a:gd name="T6" fmla="*/ 60 w 288"/>
                <a:gd name="T7" fmla="*/ 0 h 348"/>
                <a:gd name="T8" fmla="*/ 0 w 288"/>
                <a:gd name="T9" fmla="*/ 310 h 348"/>
                <a:gd name="T10" fmla="*/ 250 w 288"/>
                <a:gd name="T11" fmla="*/ 348 h 348"/>
                <a:gd name="T12" fmla="*/ 288 w 288"/>
                <a:gd name="T13" fmla="*/ 98 h 348"/>
              </a:gdLst>
              <a:ahLst/>
              <a:cxnLst>
                <a:cxn ang="0">
                  <a:pos x="T0" y="T1"/>
                </a:cxn>
                <a:cxn ang="0">
                  <a:pos x="T2" y="T3"/>
                </a:cxn>
                <a:cxn ang="0">
                  <a:pos x="T4" y="T5"/>
                </a:cxn>
                <a:cxn ang="0">
                  <a:pos x="T6" y="T7"/>
                </a:cxn>
                <a:cxn ang="0">
                  <a:pos x="T8" y="T9"/>
                </a:cxn>
                <a:cxn ang="0">
                  <a:pos x="T10" y="T11"/>
                </a:cxn>
                <a:cxn ang="0">
                  <a:pos x="T12" y="T13"/>
                </a:cxn>
              </a:cxnLst>
              <a:rect l="0" t="0" r="r" b="b"/>
              <a:pathLst>
                <a:path w="288" h="348">
                  <a:moveTo>
                    <a:pt x="288" y="98"/>
                  </a:moveTo>
                  <a:lnTo>
                    <a:pt x="189" y="83"/>
                  </a:lnTo>
                  <a:lnTo>
                    <a:pt x="197" y="22"/>
                  </a:lnTo>
                  <a:lnTo>
                    <a:pt x="60" y="0"/>
                  </a:lnTo>
                  <a:lnTo>
                    <a:pt x="0" y="310"/>
                  </a:lnTo>
                  <a:lnTo>
                    <a:pt x="250" y="348"/>
                  </a:lnTo>
                  <a:lnTo>
                    <a:pt x="288" y="9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4" name="Freeform 119"/>
            <p:cNvSpPr>
              <a:spLocks/>
            </p:cNvSpPr>
            <p:nvPr/>
          </p:nvSpPr>
          <p:spPr bwMode="auto">
            <a:xfrm>
              <a:off x="2006" y="1861"/>
              <a:ext cx="288" cy="348"/>
            </a:xfrm>
            <a:custGeom>
              <a:avLst/>
              <a:gdLst>
                <a:gd name="T0" fmla="*/ 288 w 288"/>
                <a:gd name="T1" fmla="*/ 98 h 348"/>
                <a:gd name="T2" fmla="*/ 189 w 288"/>
                <a:gd name="T3" fmla="*/ 83 h 348"/>
                <a:gd name="T4" fmla="*/ 197 w 288"/>
                <a:gd name="T5" fmla="*/ 22 h 348"/>
                <a:gd name="T6" fmla="*/ 60 w 288"/>
                <a:gd name="T7" fmla="*/ 0 h 348"/>
                <a:gd name="T8" fmla="*/ 0 w 288"/>
                <a:gd name="T9" fmla="*/ 310 h 348"/>
                <a:gd name="T10" fmla="*/ 250 w 288"/>
                <a:gd name="T11" fmla="*/ 348 h 348"/>
                <a:gd name="T12" fmla="*/ 288 w 288"/>
                <a:gd name="T13" fmla="*/ 98 h 348"/>
                <a:gd name="T14" fmla="*/ 288 w 288"/>
                <a:gd name="T15" fmla="*/ 106 h 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48">
                  <a:moveTo>
                    <a:pt x="288" y="98"/>
                  </a:moveTo>
                  <a:lnTo>
                    <a:pt x="189" y="83"/>
                  </a:lnTo>
                  <a:lnTo>
                    <a:pt x="197" y="22"/>
                  </a:lnTo>
                  <a:lnTo>
                    <a:pt x="60" y="0"/>
                  </a:lnTo>
                  <a:lnTo>
                    <a:pt x="0" y="310"/>
                  </a:lnTo>
                  <a:lnTo>
                    <a:pt x="250" y="348"/>
                  </a:lnTo>
                  <a:lnTo>
                    <a:pt x="288" y="98"/>
                  </a:lnTo>
                  <a:lnTo>
                    <a:pt x="288"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5" name="Freeform 120"/>
            <p:cNvSpPr>
              <a:spLocks/>
            </p:cNvSpPr>
            <p:nvPr/>
          </p:nvSpPr>
          <p:spPr bwMode="auto">
            <a:xfrm>
              <a:off x="3921" y="1611"/>
              <a:ext cx="75" cy="159"/>
            </a:xfrm>
            <a:custGeom>
              <a:avLst/>
              <a:gdLst>
                <a:gd name="T0" fmla="*/ 75 w 75"/>
                <a:gd name="T1" fmla="*/ 30 h 159"/>
                <a:gd name="T2" fmla="*/ 60 w 75"/>
                <a:gd name="T3" fmla="*/ 45 h 159"/>
                <a:gd name="T4" fmla="*/ 53 w 75"/>
                <a:gd name="T5" fmla="*/ 98 h 159"/>
                <a:gd name="T6" fmla="*/ 68 w 75"/>
                <a:gd name="T7" fmla="*/ 151 h 159"/>
                <a:gd name="T8" fmla="*/ 30 w 75"/>
                <a:gd name="T9" fmla="*/ 159 h 159"/>
                <a:gd name="T10" fmla="*/ 7 w 75"/>
                <a:gd name="T11" fmla="*/ 98 h 159"/>
                <a:gd name="T12" fmla="*/ 0 w 75"/>
                <a:gd name="T13" fmla="*/ 45 h 159"/>
                <a:gd name="T14" fmla="*/ 0 w 75"/>
                <a:gd name="T15" fmla="*/ 15 h 159"/>
                <a:gd name="T16" fmla="*/ 75 w 75"/>
                <a:gd name="T17" fmla="*/ 0 h 159"/>
                <a:gd name="T18" fmla="*/ 75 w 75"/>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59">
                  <a:moveTo>
                    <a:pt x="75" y="30"/>
                  </a:moveTo>
                  <a:lnTo>
                    <a:pt x="60" y="45"/>
                  </a:lnTo>
                  <a:lnTo>
                    <a:pt x="53" y="98"/>
                  </a:lnTo>
                  <a:lnTo>
                    <a:pt x="68" y="151"/>
                  </a:lnTo>
                  <a:lnTo>
                    <a:pt x="30" y="159"/>
                  </a:lnTo>
                  <a:lnTo>
                    <a:pt x="7" y="98"/>
                  </a:lnTo>
                  <a:lnTo>
                    <a:pt x="0" y="45"/>
                  </a:lnTo>
                  <a:lnTo>
                    <a:pt x="0" y="15"/>
                  </a:lnTo>
                  <a:lnTo>
                    <a:pt x="75" y="0"/>
                  </a:lnTo>
                  <a:lnTo>
                    <a:pt x="75"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6" name="Freeform 121"/>
            <p:cNvSpPr>
              <a:spLocks/>
            </p:cNvSpPr>
            <p:nvPr/>
          </p:nvSpPr>
          <p:spPr bwMode="auto">
            <a:xfrm>
              <a:off x="3921" y="1611"/>
              <a:ext cx="75" cy="159"/>
            </a:xfrm>
            <a:custGeom>
              <a:avLst/>
              <a:gdLst>
                <a:gd name="T0" fmla="*/ 75 w 75"/>
                <a:gd name="T1" fmla="*/ 30 h 159"/>
                <a:gd name="T2" fmla="*/ 60 w 75"/>
                <a:gd name="T3" fmla="*/ 45 h 159"/>
                <a:gd name="T4" fmla="*/ 53 w 75"/>
                <a:gd name="T5" fmla="*/ 98 h 159"/>
                <a:gd name="T6" fmla="*/ 68 w 75"/>
                <a:gd name="T7" fmla="*/ 151 h 159"/>
                <a:gd name="T8" fmla="*/ 30 w 75"/>
                <a:gd name="T9" fmla="*/ 159 h 159"/>
                <a:gd name="T10" fmla="*/ 7 w 75"/>
                <a:gd name="T11" fmla="*/ 98 h 159"/>
                <a:gd name="T12" fmla="*/ 0 w 75"/>
                <a:gd name="T13" fmla="*/ 45 h 159"/>
                <a:gd name="T14" fmla="*/ 0 w 75"/>
                <a:gd name="T15" fmla="*/ 15 h 159"/>
                <a:gd name="T16" fmla="*/ 75 w 75"/>
                <a:gd name="T17" fmla="*/ 0 h 159"/>
                <a:gd name="T18" fmla="*/ 75 w 75"/>
                <a:gd name="T19" fmla="*/ 30 h 159"/>
                <a:gd name="T20" fmla="*/ 75 w 75"/>
                <a:gd name="T21" fmla="*/ 3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59">
                  <a:moveTo>
                    <a:pt x="75" y="30"/>
                  </a:moveTo>
                  <a:lnTo>
                    <a:pt x="60" y="45"/>
                  </a:lnTo>
                  <a:lnTo>
                    <a:pt x="53" y="98"/>
                  </a:lnTo>
                  <a:lnTo>
                    <a:pt x="68" y="151"/>
                  </a:lnTo>
                  <a:lnTo>
                    <a:pt x="30" y="159"/>
                  </a:lnTo>
                  <a:lnTo>
                    <a:pt x="7" y="98"/>
                  </a:lnTo>
                  <a:lnTo>
                    <a:pt x="0" y="45"/>
                  </a:lnTo>
                  <a:lnTo>
                    <a:pt x="0" y="15"/>
                  </a:lnTo>
                  <a:lnTo>
                    <a:pt x="75" y="0"/>
                  </a:lnTo>
                  <a:lnTo>
                    <a:pt x="75" y="30"/>
                  </a:lnTo>
                  <a:lnTo>
                    <a:pt x="75"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7" name="Freeform 122"/>
            <p:cNvSpPr>
              <a:spLocks/>
            </p:cNvSpPr>
            <p:nvPr/>
          </p:nvSpPr>
          <p:spPr bwMode="auto">
            <a:xfrm>
              <a:off x="3527" y="2020"/>
              <a:ext cx="386" cy="220"/>
            </a:xfrm>
            <a:custGeom>
              <a:avLst/>
              <a:gdLst>
                <a:gd name="T0" fmla="*/ 371 w 386"/>
                <a:gd name="T1" fmla="*/ 136 h 220"/>
                <a:gd name="T2" fmla="*/ 356 w 386"/>
                <a:gd name="T3" fmla="*/ 136 h 220"/>
                <a:gd name="T4" fmla="*/ 356 w 386"/>
                <a:gd name="T5" fmla="*/ 144 h 220"/>
                <a:gd name="T6" fmla="*/ 348 w 386"/>
                <a:gd name="T7" fmla="*/ 151 h 220"/>
                <a:gd name="T8" fmla="*/ 348 w 386"/>
                <a:gd name="T9" fmla="*/ 136 h 220"/>
                <a:gd name="T10" fmla="*/ 326 w 386"/>
                <a:gd name="T11" fmla="*/ 129 h 220"/>
                <a:gd name="T12" fmla="*/ 326 w 386"/>
                <a:gd name="T13" fmla="*/ 121 h 220"/>
                <a:gd name="T14" fmla="*/ 356 w 386"/>
                <a:gd name="T15" fmla="*/ 144 h 220"/>
                <a:gd name="T16" fmla="*/ 363 w 386"/>
                <a:gd name="T17" fmla="*/ 129 h 220"/>
                <a:gd name="T18" fmla="*/ 348 w 386"/>
                <a:gd name="T19" fmla="*/ 121 h 220"/>
                <a:gd name="T20" fmla="*/ 356 w 386"/>
                <a:gd name="T21" fmla="*/ 121 h 220"/>
                <a:gd name="T22" fmla="*/ 348 w 386"/>
                <a:gd name="T23" fmla="*/ 106 h 220"/>
                <a:gd name="T24" fmla="*/ 356 w 386"/>
                <a:gd name="T25" fmla="*/ 113 h 220"/>
                <a:gd name="T26" fmla="*/ 356 w 386"/>
                <a:gd name="T27" fmla="*/ 106 h 220"/>
                <a:gd name="T28" fmla="*/ 341 w 386"/>
                <a:gd name="T29" fmla="*/ 106 h 220"/>
                <a:gd name="T30" fmla="*/ 348 w 386"/>
                <a:gd name="T31" fmla="*/ 98 h 220"/>
                <a:gd name="T32" fmla="*/ 341 w 386"/>
                <a:gd name="T33" fmla="*/ 98 h 220"/>
                <a:gd name="T34" fmla="*/ 318 w 386"/>
                <a:gd name="T35" fmla="*/ 76 h 220"/>
                <a:gd name="T36" fmla="*/ 348 w 386"/>
                <a:gd name="T37" fmla="*/ 98 h 220"/>
                <a:gd name="T38" fmla="*/ 348 w 386"/>
                <a:gd name="T39" fmla="*/ 76 h 220"/>
                <a:gd name="T40" fmla="*/ 333 w 386"/>
                <a:gd name="T41" fmla="*/ 76 h 220"/>
                <a:gd name="T42" fmla="*/ 333 w 386"/>
                <a:gd name="T43" fmla="*/ 68 h 220"/>
                <a:gd name="T44" fmla="*/ 310 w 386"/>
                <a:gd name="T45" fmla="*/ 68 h 220"/>
                <a:gd name="T46" fmla="*/ 288 w 386"/>
                <a:gd name="T47" fmla="*/ 60 h 220"/>
                <a:gd name="T48" fmla="*/ 295 w 386"/>
                <a:gd name="T49" fmla="*/ 38 h 220"/>
                <a:gd name="T50" fmla="*/ 295 w 386"/>
                <a:gd name="T51" fmla="*/ 22 h 220"/>
                <a:gd name="T52" fmla="*/ 265 w 386"/>
                <a:gd name="T53" fmla="*/ 7 h 220"/>
                <a:gd name="T54" fmla="*/ 257 w 386"/>
                <a:gd name="T55" fmla="*/ 15 h 220"/>
                <a:gd name="T56" fmla="*/ 227 w 386"/>
                <a:gd name="T57" fmla="*/ 0 h 220"/>
                <a:gd name="T58" fmla="*/ 235 w 386"/>
                <a:gd name="T59" fmla="*/ 22 h 220"/>
                <a:gd name="T60" fmla="*/ 212 w 386"/>
                <a:gd name="T61" fmla="*/ 53 h 220"/>
                <a:gd name="T62" fmla="*/ 204 w 386"/>
                <a:gd name="T63" fmla="*/ 45 h 220"/>
                <a:gd name="T64" fmla="*/ 197 w 386"/>
                <a:gd name="T65" fmla="*/ 76 h 220"/>
                <a:gd name="T66" fmla="*/ 174 w 386"/>
                <a:gd name="T67" fmla="*/ 68 h 220"/>
                <a:gd name="T68" fmla="*/ 152 w 386"/>
                <a:gd name="T69" fmla="*/ 144 h 220"/>
                <a:gd name="T70" fmla="*/ 91 w 386"/>
                <a:gd name="T71" fmla="*/ 166 h 220"/>
                <a:gd name="T72" fmla="*/ 76 w 386"/>
                <a:gd name="T73" fmla="*/ 151 h 220"/>
                <a:gd name="T74" fmla="*/ 23 w 386"/>
                <a:gd name="T75" fmla="*/ 204 h 220"/>
                <a:gd name="T76" fmla="*/ 0 w 386"/>
                <a:gd name="T77" fmla="*/ 220 h 220"/>
                <a:gd name="T78" fmla="*/ 99 w 386"/>
                <a:gd name="T79" fmla="*/ 204 h 220"/>
                <a:gd name="T80" fmla="*/ 371 w 386"/>
                <a:gd name="T81" fmla="*/ 159 h 220"/>
                <a:gd name="T82" fmla="*/ 379 w 386"/>
                <a:gd name="T83" fmla="*/ 159 h 220"/>
                <a:gd name="T84" fmla="*/ 379 w 386"/>
                <a:gd name="T85" fmla="*/ 151 h 220"/>
                <a:gd name="T86" fmla="*/ 379 w 386"/>
                <a:gd name="T87" fmla="*/ 159 h 220"/>
                <a:gd name="T88" fmla="*/ 379 w 386"/>
                <a:gd name="T89" fmla="*/ 151 h 220"/>
                <a:gd name="T90" fmla="*/ 386 w 386"/>
                <a:gd name="T91" fmla="*/ 159 h 220"/>
                <a:gd name="T92" fmla="*/ 371 w 386"/>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6" h="220">
                  <a:moveTo>
                    <a:pt x="371" y="136"/>
                  </a:moveTo>
                  <a:lnTo>
                    <a:pt x="356" y="136"/>
                  </a:lnTo>
                  <a:lnTo>
                    <a:pt x="356" y="144"/>
                  </a:lnTo>
                  <a:lnTo>
                    <a:pt x="348" y="151"/>
                  </a:lnTo>
                  <a:lnTo>
                    <a:pt x="348" y="136"/>
                  </a:lnTo>
                  <a:lnTo>
                    <a:pt x="326" y="129"/>
                  </a:lnTo>
                  <a:lnTo>
                    <a:pt x="326" y="121"/>
                  </a:lnTo>
                  <a:lnTo>
                    <a:pt x="356" y="144"/>
                  </a:lnTo>
                  <a:lnTo>
                    <a:pt x="363" y="129"/>
                  </a:lnTo>
                  <a:lnTo>
                    <a:pt x="348" y="121"/>
                  </a:lnTo>
                  <a:lnTo>
                    <a:pt x="356" y="121"/>
                  </a:lnTo>
                  <a:lnTo>
                    <a:pt x="348" y="106"/>
                  </a:lnTo>
                  <a:lnTo>
                    <a:pt x="356" y="113"/>
                  </a:lnTo>
                  <a:lnTo>
                    <a:pt x="356" y="106"/>
                  </a:lnTo>
                  <a:lnTo>
                    <a:pt x="341" y="106"/>
                  </a:lnTo>
                  <a:lnTo>
                    <a:pt x="348" y="98"/>
                  </a:lnTo>
                  <a:lnTo>
                    <a:pt x="341" y="98"/>
                  </a:lnTo>
                  <a:lnTo>
                    <a:pt x="318" y="76"/>
                  </a:lnTo>
                  <a:lnTo>
                    <a:pt x="348" y="98"/>
                  </a:lnTo>
                  <a:lnTo>
                    <a:pt x="348" y="76"/>
                  </a:lnTo>
                  <a:lnTo>
                    <a:pt x="333" y="76"/>
                  </a:lnTo>
                  <a:lnTo>
                    <a:pt x="333" y="68"/>
                  </a:lnTo>
                  <a:lnTo>
                    <a:pt x="310" y="68"/>
                  </a:lnTo>
                  <a:lnTo>
                    <a:pt x="288" y="60"/>
                  </a:lnTo>
                  <a:lnTo>
                    <a:pt x="295" y="38"/>
                  </a:lnTo>
                  <a:lnTo>
                    <a:pt x="295" y="22"/>
                  </a:lnTo>
                  <a:lnTo>
                    <a:pt x="265" y="7"/>
                  </a:lnTo>
                  <a:lnTo>
                    <a:pt x="257" y="15"/>
                  </a:lnTo>
                  <a:lnTo>
                    <a:pt x="227" y="0"/>
                  </a:lnTo>
                  <a:lnTo>
                    <a:pt x="235" y="22"/>
                  </a:lnTo>
                  <a:lnTo>
                    <a:pt x="212" y="53"/>
                  </a:lnTo>
                  <a:lnTo>
                    <a:pt x="204" y="45"/>
                  </a:lnTo>
                  <a:lnTo>
                    <a:pt x="197" y="76"/>
                  </a:lnTo>
                  <a:lnTo>
                    <a:pt x="174" y="68"/>
                  </a:lnTo>
                  <a:lnTo>
                    <a:pt x="152" y="144"/>
                  </a:lnTo>
                  <a:lnTo>
                    <a:pt x="91" y="166"/>
                  </a:lnTo>
                  <a:lnTo>
                    <a:pt x="76" y="151"/>
                  </a:lnTo>
                  <a:lnTo>
                    <a:pt x="23" y="204"/>
                  </a:lnTo>
                  <a:lnTo>
                    <a:pt x="0" y="220"/>
                  </a:lnTo>
                  <a:lnTo>
                    <a:pt x="99" y="204"/>
                  </a:lnTo>
                  <a:lnTo>
                    <a:pt x="371" y="159"/>
                  </a:lnTo>
                  <a:lnTo>
                    <a:pt x="379" y="159"/>
                  </a:lnTo>
                  <a:lnTo>
                    <a:pt x="379" y="151"/>
                  </a:lnTo>
                  <a:lnTo>
                    <a:pt x="379" y="159"/>
                  </a:lnTo>
                  <a:lnTo>
                    <a:pt x="379" y="151"/>
                  </a:lnTo>
                  <a:lnTo>
                    <a:pt x="386" y="159"/>
                  </a:lnTo>
                  <a:lnTo>
                    <a:pt x="371"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8" name="Freeform 123"/>
            <p:cNvSpPr>
              <a:spLocks/>
            </p:cNvSpPr>
            <p:nvPr/>
          </p:nvSpPr>
          <p:spPr bwMode="auto">
            <a:xfrm>
              <a:off x="3527" y="2020"/>
              <a:ext cx="386" cy="220"/>
            </a:xfrm>
            <a:custGeom>
              <a:avLst/>
              <a:gdLst>
                <a:gd name="T0" fmla="*/ 371 w 386"/>
                <a:gd name="T1" fmla="*/ 136 h 220"/>
                <a:gd name="T2" fmla="*/ 356 w 386"/>
                <a:gd name="T3" fmla="*/ 136 h 220"/>
                <a:gd name="T4" fmla="*/ 356 w 386"/>
                <a:gd name="T5" fmla="*/ 144 h 220"/>
                <a:gd name="T6" fmla="*/ 348 w 386"/>
                <a:gd name="T7" fmla="*/ 151 h 220"/>
                <a:gd name="T8" fmla="*/ 348 w 386"/>
                <a:gd name="T9" fmla="*/ 136 h 220"/>
                <a:gd name="T10" fmla="*/ 326 w 386"/>
                <a:gd name="T11" fmla="*/ 129 h 220"/>
                <a:gd name="T12" fmla="*/ 326 w 386"/>
                <a:gd name="T13" fmla="*/ 121 h 220"/>
                <a:gd name="T14" fmla="*/ 356 w 386"/>
                <a:gd name="T15" fmla="*/ 144 h 220"/>
                <a:gd name="T16" fmla="*/ 363 w 386"/>
                <a:gd name="T17" fmla="*/ 129 h 220"/>
                <a:gd name="T18" fmla="*/ 348 w 386"/>
                <a:gd name="T19" fmla="*/ 121 h 220"/>
                <a:gd name="T20" fmla="*/ 356 w 386"/>
                <a:gd name="T21" fmla="*/ 121 h 220"/>
                <a:gd name="T22" fmla="*/ 348 w 386"/>
                <a:gd name="T23" fmla="*/ 106 h 220"/>
                <a:gd name="T24" fmla="*/ 356 w 386"/>
                <a:gd name="T25" fmla="*/ 113 h 220"/>
                <a:gd name="T26" fmla="*/ 356 w 386"/>
                <a:gd name="T27" fmla="*/ 106 h 220"/>
                <a:gd name="T28" fmla="*/ 341 w 386"/>
                <a:gd name="T29" fmla="*/ 106 h 220"/>
                <a:gd name="T30" fmla="*/ 348 w 386"/>
                <a:gd name="T31" fmla="*/ 98 h 220"/>
                <a:gd name="T32" fmla="*/ 341 w 386"/>
                <a:gd name="T33" fmla="*/ 98 h 220"/>
                <a:gd name="T34" fmla="*/ 318 w 386"/>
                <a:gd name="T35" fmla="*/ 76 h 220"/>
                <a:gd name="T36" fmla="*/ 348 w 386"/>
                <a:gd name="T37" fmla="*/ 98 h 220"/>
                <a:gd name="T38" fmla="*/ 348 w 386"/>
                <a:gd name="T39" fmla="*/ 76 h 220"/>
                <a:gd name="T40" fmla="*/ 333 w 386"/>
                <a:gd name="T41" fmla="*/ 76 h 220"/>
                <a:gd name="T42" fmla="*/ 333 w 386"/>
                <a:gd name="T43" fmla="*/ 68 h 220"/>
                <a:gd name="T44" fmla="*/ 310 w 386"/>
                <a:gd name="T45" fmla="*/ 68 h 220"/>
                <a:gd name="T46" fmla="*/ 288 w 386"/>
                <a:gd name="T47" fmla="*/ 60 h 220"/>
                <a:gd name="T48" fmla="*/ 295 w 386"/>
                <a:gd name="T49" fmla="*/ 38 h 220"/>
                <a:gd name="T50" fmla="*/ 295 w 386"/>
                <a:gd name="T51" fmla="*/ 22 h 220"/>
                <a:gd name="T52" fmla="*/ 265 w 386"/>
                <a:gd name="T53" fmla="*/ 7 h 220"/>
                <a:gd name="T54" fmla="*/ 257 w 386"/>
                <a:gd name="T55" fmla="*/ 15 h 220"/>
                <a:gd name="T56" fmla="*/ 227 w 386"/>
                <a:gd name="T57" fmla="*/ 0 h 220"/>
                <a:gd name="T58" fmla="*/ 235 w 386"/>
                <a:gd name="T59" fmla="*/ 22 h 220"/>
                <a:gd name="T60" fmla="*/ 212 w 386"/>
                <a:gd name="T61" fmla="*/ 53 h 220"/>
                <a:gd name="T62" fmla="*/ 204 w 386"/>
                <a:gd name="T63" fmla="*/ 45 h 220"/>
                <a:gd name="T64" fmla="*/ 197 w 386"/>
                <a:gd name="T65" fmla="*/ 76 h 220"/>
                <a:gd name="T66" fmla="*/ 174 w 386"/>
                <a:gd name="T67" fmla="*/ 68 h 220"/>
                <a:gd name="T68" fmla="*/ 152 w 386"/>
                <a:gd name="T69" fmla="*/ 144 h 220"/>
                <a:gd name="T70" fmla="*/ 91 w 386"/>
                <a:gd name="T71" fmla="*/ 166 h 220"/>
                <a:gd name="T72" fmla="*/ 76 w 386"/>
                <a:gd name="T73" fmla="*/ 151 h 220"/>
                <a:gd name="T74" fmla="*/ 23 w 386"/>
                <a:gd name="T75" fmla="*/ 204 h 220"/>
                <a:gd name="T76" fmla="*/ 0 w 386"/>
                <a:gd name="T77" fmla="*/ 220 h 220"/>
                <a:gd name="T78" fmla="*/ 99 w 386"/>
                <a:gd name="T79" fmla="*/ 204 h 220"/>
                <a:gd name="T80" fmla="*/ 371 w 386"/>
                <a:gd name="T81" fmla="*/ 159 h 220"/>
                <a:gd name="T82" fmla="*/ 379 w 386"/>
                <a:gd name="T83" fmla="*/ 159 h 220"/>
                <a:gd name="T84" fmla="*/ 379 w 386"/>
                <a:gd name="T85" fmla="*/ 151 h 220"/>
                <a:gd name="T86" fmla="*/ 379 w 386"/>
                <a:gd name="T87" fmla="*/ 159 h 220"/>
                <a:gd name="T88" fmla="*/ 379 w 386"/>
                <a:gd name="T89" fmla="*/ 151 h 220"/>
                <a:gd name="T90" fmla="*/ 386 w 386"/>
                <a:gd name="T91" fmla="*/ 159 h 220"/>
                <a:gd name="T92" fmla="*/ 371 w 386"/>
                <a:gd name="T93" fmla="*/ 136 h 220"/>
                <a:gd name="T94" fmla="*/ 371 w 386"/>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6" h="220">
                  <a:moveTo>
                    <a:pt x="371" y="136"/>
                  </a:moveTo>
                  <a:lnTo>
                    <a:pt x="356" y="136"/>
                  </a:lnTo>
                  <a:lnTo>
                    <a:pt x="356" y="144"/>
                  </a:lnTo>
                  <a:lnTo>
                    <a:pt x="348" y="151"/>
                  </a:lnTo>
                  <a:lnTo>
                    <a:pt x="348" y="136"/>
                  </a:lnTo>
                  <a:lnTo>
                    <a:pt x="326" y="129"/>
                  </a:lnTo>
                  <a:lnTo>
                    <a:pt x="326" y="121"/>
                  </a:lnTo>
                  <a:lnTo>
                    <a:pt x="356" y="144"/>
                  </a:lnTo>
                  <a:lnTo>
                    <a:pt x="363" y="129"/>
                  </a:lnTo>
                  <a:lnTo>
                    <a:pt x="348" y="121"/>
                  </a:lnTo>
                  <a:lnTo>
                    <a:pt x="356" y="121"/>
                  </a:lnTo>
                  <a:lnTo>
                    <a:pt x="348" y="106"/>
                  </a:lnTo>
                  <a:lnTo>
                    <a:pt x="356" y="113"/>
                  </a:lnTo>
                  <a:lnTo>
                    <a:pt x="356" y="106"/>
                  </a:lnTo>
                  <a:lnTo>
                    <a:pt x="341" y="106"/>
                  </a:lnTo>
                  <a:lnTo>
                    <a:pt x="348" y="98"/>
                  </a:lnTo>
                  <a:lnTo>
                    <a:pt x="341" y="98"/>
                  </a:lnTo>
                  <a:lnTo>
                    <a:pt x="318" y="76"/>
                  </a:lnTo>
                  <a:lnTo>
                    <a:pt x="348" y="98"/>
                  </a:lnTo>
                  <a:lnTo>
                    <a:pt x="348" y="76"/>
                  </a:lnTo>
                  <a:lnTo>
                    <a:pt x="333" y="76"/>
                  </a:lnTo>
                  <a:lnTo>
                    <a:pt x="333" y="68"/>
                  </a:lnTo>
                  <a:lnTo>
                    <a:pt x="310" y="68"/>
                  </a:lnTo>
                  <a:lnTo>
                    <a:pt x="288" y="60"/>
                  </a:lnTo>
                  <a:lnTo>
                    <a:pt x="295" y="38"/>
                  </a:lnTo>
                  <a:lnTo>
                    <a:pt x="295" y="22"/>
                  </a:lnTo>
                  <a:lnTo>
                    <a:pt x="265" y="7"/>
                  </a:lnTo>
                  <a:lnTo>
                    <a:pt x="257" y="15"/>
                  </a:lnTo>
                  <a:lnTo>
                    <a:pt x="227" y="0"/>
                  </a:lnTo>
                  <a:lnTo>
                    <a:pt x="235" y="22"/>
                  </a:lnTo>
                  <a:lnTo>
                    <a:pt x="212" y="53"/>
                  </a:lnTo>
                  <a:lnTo>
                    <a:pt x="204" y="45"/>
                  </a:lnTo>
                  <a:lnTo>
                    <a:pt x="197" y="76"/>
                  </a:lnTo>
                  <a:lnTo>
                    <a:pt x="174" y="68"/>
                  </a:lnTo>
                  <a:lnTo>
                    <a:pt x="152" y="144"/>
                  </a:lnTo>
                  <a:lnTo>
                    <a:pt x="91" y="166"/>
                  </a:lnTo>
                  <a:lnTo>
                    <a:pt x="76" y="151"/>
                  </a:lnTo>
                  <a:lnTo>
                    <a:pt x="23" y="204"/>
                  </a:lnTo>
                  <a:lnTo>
                    <a:pt x="0" y="220"/>
                  </a:lnTo>
                  <a:lnTo>
                    <a:pt x="99" y="204"/>
                  </a:lnTo>
                  <a:lnTo>
                    <a:pt x="371" y="159"/>
                  </a:lnTo>
                  <a:lnTo>
                    <a:pt x="379" y="159"/>
                  </a:lnTo>
                  <a:lnTo>
                    <a:pt x="379" y="151"/>
                  </a:lnTo>
                  <a:lnTo>
                    <a:pt x="379" y="159"/>
                  </a:lnTo>
                  <a:lnTo>
                    <a:pt x="379" y="151"/>
                  </a:lnTo>
                  <a:lnTo>
                    <a:pt x="386" y="159"/>
                  </a:lnTo>
                  <a:lnTo>
                    <a:pt x="371" y="136"/>
                  </a:lnTo>
                  <a:lnTo>
                    <a:pt x="371"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9" name="Freeform 124"/>
            <p:cNvSpPr>
              <a:spLocks/>
            </p:cNvSpPr>
            <p:nvPr/>
          </p:nvSpPr>
          <p:spPr bwMode="auto">
            <a:xfrm>
              <a:off x="3898" y="2080"/>
              <a:ext cx="23" cy="61"/>
            </a:xfrm>
            <a:custGeom>
              <a:avLst/>
              <a:gdLst>
                <a:gd name="T0" fmla="*/ 23 w 23"/>
                <a:gd name="T1" fmla="*/ 0 h 61"/>
                <a:gd name="T2" fmla="*/ 8 w 23"/>
                <a:gd name="T3" fmla="*/ 8 h 61"/>
                <a:gd name="T4" fmla="*/ 0 w 23"/>
                <a:gd name="T5" fmla="*/ 38 h 61"/>
                <a:gd name="T6" fmla="*/ 0 w 23"/>
                <a:gd name="T7" fmla="*/ 61 h 61"/>
                <a:gd name="T8" fmla="*/ 23 w 23"/>
                <a:gd name="T9" fmla="*/ 0 h 61"/>
              </a:gdLst>
              <a:ahLst/>
              <a:cxnLst>
                <a:cxn ang="0">
                  <a:pos x="T0" y="T1"/>
                </a:cxn>
                <a:cxn ang="0">
                  <a:pos x="T2" y="T3"/>
                </a:cxn>
                <a:cxn ang="0">
                  <a:pos x="T4" y="T5"/>
                </a:cxn>
                <a:cxn ang="0">
                  <a:pos x="T6" y="T7"/>
                </a:cxn>
                <a:cxn ang="0">
                  <a:pos x="T8" y="T9"/>
                </a:cxn>
              </a:cxnLst>
              <a:rect l="0" t="0" r="r" b="b"/>
              <a:pathLst>
                <a:path w="23" h="61">
                  <a:moveTo>
                    <a:pt x="23" y="0"/>
                  </a:moveTo>
                  <a:lnTo>
                    <a:pt x="8" y="8"/>
                  </a:lnTo>
                  <a:lnTo>
                    <a:pt x="0" y="38"/>
                  </a:lnTo>
                  <a:lnTo>
                    <a:pt x="0" y="61"/>
                  </a:lnTo>
                  <a:lnTo>
                    <a:pt x="23"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0" name="Freeform 125"/>
            <p:cNvSpPr>
              <a:spLocks/>
            </p:cNvSpPr>
            <p:nvPr/>
          </p:nvSpPr>
          <p:spPr bwMode="auto">
            <a:xfrm>
              <a:off x="3898" y="2080"/>
              <a:ext cx="23" cy="61"/>
            </a:xfrm>
            <a:custGeom>
              <a:avLst/>
              <a:gdLst>
                <a:gd name="T0" fmla="*/ 23 w 23"/>
                <a:gd name="T1" fmla="*/ 0 h 61"/>
                <a:gd name="T2" fmla="*/ 8 w 23"/>
                <a:gd name="T3" fmla="*/ 8 h 61"/>
                <a:gd name="T4" fmla="*/ 0 w 23"/>
                <a:gd name="T5" fmla="*/ 38 h 61"/>
                <a:gd name="T6" fmla="*/ 0 w 23"/>
                <a:gd name="T7" fmla="*/ 61 h 61"/>
                <a:gd name="T8" fmla="*/ 23 w 23"/>
                <a:gd name="T9" fmla="*/ 0 h 61"/>
                <a:gd name="T10" fmla="*/ 23 w 23"/>
                <a:gd name="T11" fmla="*/ 8 h 61"/>
              </a:gdLst>
              <a:ahLst/>
              <a:cxnLst>
                <a:cxn ang="0">
                  <a:pos x="T0" y="T1"/>
                </a:cxn>
                <a:cxn ang="0">
                  <a:pos x="T2" y="T3"/>
                </a:cxn>
                <a:cxn ang="0">
                  <a:pos x="T4" y="T5"/>
                </a:cxn>
                <a:cxn ang="0">
                  <a:pos x="T6" y="T7"/>
                </a:cxn>
                <a:cxn ang="0">
                  <a:pos x="T8" y="T9"/>
                </a:cxn>
                <a:cxn ang="0">
                  <a:pos x="T10" y="T11"/>
                </a:cxn>
              </a:cxnLst>
              <a:rect l="0" t="0" r="r" b="b"/>
              <a:pathLst>
                <a:path w="23" h="61">
                  <a:moveTo>
                    <a:pt x="23" y="0"/>
                  </a:moveTo>
                  <a:lnTo>
                    <a:pt x="8" y="8"/>
                  </a:lnTo>
                  <a:lnTo>
                    <a:pt x="0" y="38"/>
                  </a:lnTo>
                  <a:lnTo>
                    <a:pt x="0" y="61"/>
                  </a:lnTo>
                  <a:lnTo>
                    <a:pt x="23" y="0"/>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1" name="Freeform 126"/>
            <p:cNvSpPr>
              <a:spLocks/>
            </p:cNvSpPr>
            <p:nvPr/>
          </p:nvSpPr>
          <p:spPr bwMode="auto">
            <a:xfrm>
              <a:off x="1696" y="1338"/>
              <a:ext cx="333" cy="250"/>
            </a:xfrm>
            <a:custGeom>
              <a:avLst/>
              <a:gdLst>
                <a:gd name="T0" fmla="*/ 295 w 333"/>
                <a:gd name="T1" fmla="*/ 227 h 250"/>
                <a:gd name="T2" fmla="*/ 333 w 333"/>
                <a:gd name="T3" fmla="*/ 60 h 250"/>
                <a:gd name="T4" fmla="*/ 98 w 333"/>
                <a:gd name="T5" fmla="*/ 0 h 250"/>
                <a:gd name="T6" fmla="*/ 106 w 333"/>
                <a:gd name="T7" fmla="*/ 30 h 250"/>
                <a:gd name="T8" fmla="*/ 90 w 333"/>
                <a:gd name="T9" fmla="*/ 38 h 250"/>
                <a:gd name="T10" fmla="*/ 98 w 333"/>
                <a:gd name="T11" fmla="*/ 45 h 250"/>
                <a:gd name="T12" fmla="*/ 90 w 333"/>
                <a:gd name="T13" fmla="*/ 60 h 250"/>
                <a:gd name="T14" fmla="*/ 98 w 333"/>
                <a:gd name="T15" fmla="*/ 60 h 250"/>
                <a:gd name="T16" fmla="*/ 98 w 333"/>
                <a:gd name="T17" fmla="*/ 68 h 250"/>
                <a:gd name="T18" fmla="*/ 90 w 333"/>
                <a:gd name="T19" fmla="*/ 83 h 250"/>
                <a:gd name="T20" fmla="*/ 90 w 333"/>
                <a:gd name="T21" fmla="*/ 106 h 250"/>
                <a:gd name="T22" fmla="*/ 60 w 333"/>
                <a:gd name="T23" fmla="*/ 121 h 250"/>
                <a:gd name="T24" fmla="*/ 53 w 333"/>
                <a:gd name="T25" fmla="*/ 113 h 250"/>
                <a:gd name="T26" fmla="*/ 68 w 333"/>
                <a:gd name="T27" fmla="*/ 98 h 250"/>
                <a:gd name="T28" fmla="*/ 68 w 333"/>
                <a:gd name="T29" fmla="*/ 113 h 250"/>
                <a:gd name="T30" fmla="*/ 75 w 333"/>
                <a:gd name="T31" fmla="*/ 98 h 250"/>
                <a:gd name="T32" fmla="*/ 83 w 333"/>
                <a:gd name="T33" fmla="*/ 98 h 250"/>
                <a:gd name="T34" fmla="*/ 75 w 333"/>
                <a:gd name="T35" fmla="*/ 91 h 250"/>
                <a:gd name="T36" fmla="*/ 83 w 333"/>
                <a:gd name="T37" fmla="*/ 83 h 250"/>
                <a:gd name="T38" fmla="*/ 90 w 333"/>
                <a:gd name="T39" fmla="*/ 83 h 250"/>
                <a:gd name="T40" fmla="*/ 83 w 333"/>
                <a:gd name="T41" fmla="*/ 68 h 250"/>
                <a:gd name="T42" fmla="*/ 53 w 333"/>
                <a:gd name="T43" fmla="*/ 91 h 250"/>
                <a:gd name="T44" fmla="*/ 68 w 333"/>
                <a:gd name="T45" fmla="*/ 98 h 250"/>
                <a:gd name="T46" fmla="*/ 53 w 333"/>
                <a:gd name="T47" fmla="*/ 98 h 250"/>
                <a:gd name="T48" fmla="*/ 75 w 333"/>
                <a:gd name="T49" fmla="*/ 75 h 250"/>
                <a:gd name="T50" fmla="*/ 83 w 333"/>
                <a:gd name="T51" fmla="*/ 53 h 250"/>
                <a:gd name="T52" fmla="*/ 75 w 333"/>
                <a:gd name="T53" fmla="*/ 60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3 h 250"/>
                <a:gd name="T66" fmla="*/ 0 w 333"/>
                <a:gd name="T67" fmla="*/ 113 h 250"/>
                <a:gd name="T68" fmla="*/ 0 w 333"/>
                <a:gd name="T69" fmla="*/ 121 h 250"/>
                <a:gd name="T70" fmla="*/ 15 w 333"/>
                <a:gd name="T71" fmla="*/ 129 h 250"/>
                <a:gd name="T72" fmla="*/ 0 w 333"/>
                <a:gd name="T73" fmla="*/ 144 h 250"/>
                <a:gd name="T74" fmla="*/ 0 w 333"/>
                <a:gd name="T75" fmla="*/ 129 h 250"/>
                <a:gd name="T76" fmla="*/ 0 w 333"/>
                <a:gd name="T77" fmla="*/ 151 h 250"/>
                <a:gd name="T78" fmla="*/ 15 w 333"/>
                <a:gd name="T79" fmla="*/ 159 h 250"/>
                <a:gd name="T80" fmla="*/ 22 w 333"/>
                <a:gd name="T81" fmla="*/ 159 h 250"/>
                <a:gd name="T82" fmla="*/ 30 w 333"/>
                <a:gd name="T83" fmla="*/ 166 h 250"/>
                <a:gd name="T84" fmla="*/ 37 w 333"/>
                <a:gd name="T85" fmla="*/ 174 h 250"/>
                <a:gd name="T86" fmla="*/ 37 w 333"/>
                <a:gd name="T87" fmla="*/ 204 h 250"/>
                <a:gd name="T88" fmla="*/ 60 w 333"/>
                <a:gd name="T89" fmla="*/ 212 h 250"/>
                <a:gd name="T90" fmla="*/ 83 w 333"/>
                <a:gd name="T91" fmla="*/ 212 h 250"/>
                <a:gd name="T92" fmla="*/ 106 w 333"/>
                <a:gd name="T93" fmla="*/ 227 h 250"/>
                <a:gd name="T94" fmla="*/ 204 w 333"/>
                <a:gd name="T95" fmla="*/ 227 h 250"/>
                <a:gd name="T96" fmla="*/ 295 w 333"/>
                <a:gd name="T97" fmla="*/ 250 h 250"/>
                <a:gd name="T98" fmla="*/ 295 w 333"/>
                <a:gd name="T99" fmla="*/ 22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250">
                  <a:moveTo>
                    <a:pt x="295" y="227"/>
                  </a:moveTo>
                  <a:lnTo>
                    <a:pt x="333" y="60"/>
                  </a:lnTo>
                  <a:lnTo>
                    <a:pt x="98" y="0"/>
                  </a:lnTo>
                  <a:lnTo>
                    <a:pt x="106" y="30"/>
                  </a:lnTo>
                  <a:lnTo>
                    <a:pt x="90" y="38"/>
                  </a:lnTo>
                  <a:lnTo>
                    <a:pt x="98" y="45"/>
                  </a:lnTo>
                  <a:lnTo>
                    <a:pt x="90" y="60"/>
                  </a:lnTo>
                  <a:lnTo>
                    <a:pt x="98" y="60"/>
                  </a:lnTo>
                  <a:lnTo>
                    <a:pt x="98" y="68"/>
                  </a:lnTo>
                  <a:lnTo>
                    <a:pt x="90" y="83"/>
                  </a:lnTo>
                  <a:lnTo>
                    <a:pt x="90" y="106"/>
                  </a:lnTo>
                  <a:lnTo>
                    <a:pt x="60" y="121"/>
                  </a:lnTo>
                  <a:lnTo>
                    <a:pt x="53" y="113"/>
                  </a:lnTo>
                  <a:lnTo>
                    <a:pt x="68" y="98"/>
                  </a:lnTo>
                  <a:lnTo>
                    <a:pt x="68" y="113"/>
                  </a:lnTo>
                  <a:lnTo>
                    <a:pt x="75" y="98"/>
                  </a:lnTo>
                  <a:lnTo>
                    <a:pt x="83" y="98"/>
                  </a:lnTo>
                  <a:lnTo>
                    <a:pt x="75" y="91"/>
                  </a:lnTo>
                  <a:lnTo>
                    <a:pt x="83" y="83"/>
                  </a:lnTo>
                  <a:lnTo>
                    <a:pt x="90" y="83"/>
                  </a:lnTo>
                  <a:lnTo>
                    <a:pt x="83" y="68"/>
                  </a:lnTo>
                  <a:lnTo>
                    <a:pt x="53" y="91"/>
                  </a:lnTo>
                  <a:lnTo>
                    <a:pt x="68" y="98"/>
                  </a:lnTo>
                  <a:lnTo>
                    <a:pt x="53" y="98"/>
                  </a:lnTo>
                  <a:lnTo>
                    <a:pt x="75" y="75"/>
                  </a:lnTo>
                  <a:lnTo>
                    <a:pt x="83" y="53"/>
                  </a:lnTo>
                  <a:lnTo>
                    <a:pt x="75" y="60"/>
                  </a:lnTo>
                  <a:lnTo>
                    <a:pt x="68" y="45"/>
                  </a:lnTo>
                  <a:lnTo>
                    <a:pt x="30" y="38"/>
                  </a:lnTo>
                  <a:lnTo>
                    <a:pt x="7" y="15"/>
                  </a:lnTo>
                  <a:lnTo>
                    <a:pt x="0" y="106"/>
                  </a:lnTo>
                  <a:lnTo>
                    <a:pt x="7" y="106"/>
                  </a:lnTo>
                  <a:lnTo>
                    <a:pt x="15" y="113"/>
                  </a:lnTo>
                  <a:lnTo>
                    <a:pt x="0" y="113"/>
                  </a:lnTo>
                  <a:lnTo>
                    <a:pt x="0" y="121"/>
                  </a:lnTo>
                  <a:lnTo>
                    <a:pt x="15" y="129"/>
                  </a:lnTo>
                  <a:lnTo>
                    <a:pt x="0" y="144"/>
                  </a:lnTo>
                  <a:lnTo>
                    <a:pt x="0" y="129"/>
                  </a:lnTo>
                  <a:lnTo>
                    <a:pt x="0" y="151"/>
                  </a:lnTo>
                  <a:lnTo>
                    <a:pt x="15" y="159"/>
                  </a:lnTo>
                  <a:lnTo>
                    <a:pt x="22" y="159"/>
                  </a:lnTo>
                  <a:lnTo>
                    <a:pt x="30" y="166"/>
                  </a:lnTo>
                  <a:lnTo>
                    <a:pt x="37" y="174"/>
                  </a:lnTo>
                  <a:lnTo>
                    <a:pt x="37" y="204"/>
                  </a:lnTo>
                  <a:lnTo>
                    <a:pt x="60" y="212"/>
                  </a:lnTo>
                  <a:lnTo>
                    <a:pt x="83" y="212"/>
                  </a:lnTo>
                  <a:lnTo>
                    <a:pt x="106" y="227"/>
                  </a:lnTo>
                  <a:lnTo>
                    <a:pt x="204" y="227"/>
                  </a:lnTo>
                  <a:lnTo>
                    <a:pt x="295" y="250"/>
                  </a:lnTo>
                  <a:lnTo>
                    <a:pt x="295"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2" name="Freeform 127"/>
            <p:cNvSpPr>
              <a:spLocks/>
            </p:cNvSpPr>
            <p:nvPr/>
          </p:nvSpPr>
          <p:spPr bwMode="auto">
            <a:xfrm>
              <a:off x="1696" y="1338"/>
              <a:ext cx="333" cy="250"/>
            </a:xfrm>
            <a:custGeom>
              <a:avLst/>
              <a:gdLst>
                <a:gd name="T0" fmla="*/ 295 w 333"/>
                <a:gd name="T1" fmla="*/ 227 h 250"/>
                <a:gd name="T2" fmla="*/ 333 w 333"/>
                <a:gd name="T3" fmla="*/ 60 h 250"/>
                <a:gd name="T4" fmla="*/ 98 w 333"/>
                <a:gd name="T5" fmla="*/ 0 h 250"/>
                <a:gd name="T6" fmla="*/ 106 w 333"/>
                <a:gd name="T7" fmla="*/ 30 h 250"/>
                <a:gd name="T8" fmla="*/ 90 w 333"/>
                <a:gd name="T9" fmla="*/ 38 h 250"/>
                <a:gd name="T10" fmla="*/ 98 w 333"/>
                <a:gd name="T11" fmla="*/ 45 h 250"/>
                <a:gd name="T12" fmla="*/ 90 w 333"/>
                <a:gd name="T13" fmla="*/ 60 h 250"/>
                <a:gd name="T14" fmla="*/ 98 w 333"/>
                <a:gd name="T15" fmla="*/ 60 h 250"/>
                <a:gd name="T16" fmla="*/ 98 w 333"/>
                <a:gd name="T17" fmla="*/ 68 h 250"/>
                <a:gd name="T18" fmla="*/ 90 w 333"/>
                <a:gd name="T19" fmla="*/ 83 h 250"/>
                <a:gd name="T20" fmla="*/ 90 w 333"/>
                <a:gd name="T21" fmla="*/ 106 h 250"/>
                <a:gd name="T22" fmla="*/ 60 w 333"/>
                <a:gd name="T23" fmla="*/ 121 h 250"/>
                <a:gd name="T24" fmla="*/ 53 w 333"/>
                <a:gd name="T25" fmla="*/ 113 h 250"/>
                <a:gd name="T26" fmla="*/ 68 w 333"/>
                <a:gd name="T27" fmla="*/ 98 h 250"/>
                <a:gd name="T28" fmla="*/ 68 w 333"/>
                <a:gd name="T29" fmla="*/ 113 h 250"/>
                <a:gd name="T30" fmla="*/ 75 w 333"/>
                <a:gd name="T31" fmla="*/ 98 h 250"/>
                <a:gd name="T32" fmla="*/ 83 w 333"/>
                <a:gd name="T33" fmla="*/ 98 h 250"/>
                <a:gd name="T34" fmla="*/ 75 w 333"/>
                <a:gd name="T35" fmla="*/ 91 h 250"/>
                <a:gd name="T36" fmla="*/ 83 w 333"/>
                <a:gd name="T37" fmla="*/ 83 h 250"/>
                <a:gd name="T38" fmla="*/ 90 w 333"/>
                <a:gd name="T39" fmla="*/ 83 h 250"/>
                <a:gd name="T40" fmla="*/ 83 w 333"/>
                <a:gd name="T41" fmla="*/ 68 h 250"/>
                <a:gd name="T42" fmla="*/ 53 w 333"/>
                <a:gd name="T43" fmla="*/ 91 h 250"/>
                <a:gd name="T44" fmla="*/ 68 w 333"/>
                <a:gd name="T45" fmla="*/ 98 h 250"/>
                <a:gd name="T46" fmla="*/ 53 w 333"/>
                <a:gd name="T47" fmla="*/ 98 h 250"/>
                <a:gd name="T48" fmla="*/ 75 w 333"/>
                <a:gd name="T49" fmla="*/ 75 h 250"/>
                <a:gd name="T50" fmla="*/ 83 w 333"/>
                <a:gd name="T51" fmla="*/ 53 h 250"/>
                <a:gd name="T52" fmla="*/ 75 w 333"/>
                <a:gd name="T53" fmla="*/ 60 h 250"/>
                <a:gd name="T54" fmla="*/ 68 w 333"/>
                <a:gd name="T55" fmla="*/ 45 h 250"/>
                <a:gd name="T56" fmla="*/ 30 w 333"/>
                <a:gd name="T57" fmla="*/ 38 h 250"/>
                <a:gd name="T58" fmla="*/ 7 w 333"/>
                <a:gd name="T59" fmla="*/ 15 h 250"/>
                <a:gd name="T60" fmla="*/ 0 w 333"/>
                <a:gd name="T61" fmla="*/ 106 h 250"/>
                <a:gd name="T62" fmla="*/ 7 w 333"/>
                <a:gd name="T63" fmla="*/ 106 h 250"/>
                <a:gd name="T64" fmla="*/ 15 w 333"/>
                <a:gd name="T65" fmla="*/ 113 h 250"/>
                <a:gd name="T66" fmla="*/ 0 w 333"/>
                <a:gd name="T67" fmla="*/ 113 h 250"/>
                <a:gd name="T68" fmla="*/ 0 w 333"/>
                <a:gd name="T69" fmla="*/ 121 h 250"/>
                <a:gd name="T70" fmla="*/ 15 w 333"/>
                <a:gd name="T71" fmla="*/ 129 h 250"/>
                <a:gd name="T72" fmla="*/ 0 w 333"/>
                <a:gd name="T73" fmla="*/ 144 h 250"/>
                <a:gd name="T74" fmla="*/ 0 w 333"/>
                <a:gd name="T75" fmla="*/ 129 h 250"/>
                <a:gd name="T76" fmla="*/ 0 w 333"/>
                <a:gd name="T77" fmla="*/ 151 h 250"/>
                <a:gd name="T78" fmla="*/ 15 w 333"/>
                <a:gd name="T79" fmla="*/ 159 h 250"/>
                <a:gd name="T80" fmla="*/ 22 w 333"/>
                <a:gd name="T81" fmla="*/ 159 h 250"/>
                <a:gd name="T82" fmla="*/ 30 w 333"/>
                <a:gd name="T83" fmla="*/ 166 h 250"/>
                <a:gd name="T84" fmla="*/ 37 w 333"/>
                <a:gd name="T85" fmla="*/ 174 h 250"/>
                <a:gd name="T86" fmla="*/ 37 w 333"/>
                <a:gd name="T87" fmla="*/ 204 h 250"/>
                <a:gd name="T88" fmla="*/ 60 w 333"/>
                <a:gd name="T89" fmla="*/ 212 h 250"/>
                <a:gd name="T90" fmla="*/ 83 w 333"/>
                <a:gd name="T91" fmla="*/ 212 h 250"/>
                <a:gd name="T92" fmla="*/ 106 w 333"/>
                <a:gd name="T93" fmla="*/ 227 h 250"/>
                <a:gd name="T94" fmla="*/ 204 w 333"/>
                <a:gd name="T95" fmla="*/ 227 h 250"/>
                <a:gd name="T96" fmla="*/ 295 w 333"/>
                <a:gd name="T97" fmla="*/ 250 h 250"/>
                <a:gd name="T98" fmla="*/ 295 w 333"/>
                <a:gd name="T99" fmla="*/ 227 h 250"/>
                <a:gd name="T100" fmla="*/ 295 w 333"/>
                <a:gd name="T101"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250">
                  <a:moveTo>
                    <a:pt x="295" y="227"/>
                  </a:moveTo>
                  <a:lnTo>
                    <a:pt x="333" y="60"/>
                  </a:lnTo>
                  <a:lnTo>
                    <a:pt x="98" y="0"/>
                  </a:lnTo>
                  <a:lnTo>
                    <a:pt x="106" y="30"/>
                  </a:lnTo>
                  <a:lnTo>
                    <a:pt x="90" y="38"/>
                  </a:lnTo>
                  <a:lnTo>
                    <a:pt x="98" y="45"/>
                  </a:lnTo>
                  <a:lnTo>
                    <a:pt x="90" y="60"/>
                  </a:lnTo>
                  <a:lnTo>
                    <a:pt x="98" y="60"/>
                  </a:lnTo>
                  <a:lnTo>
                    <a:pt x="98" y="68"/>
                  </a:lnTo>
                  <a:lnTo>
                    <a:pt x="90" y="83"/>
                  </a:lnTo>
                  <a:lnTo>
                    <a:pt x="90" y="106"/>
                  </a:lnTo>
                  <a:lnTo>
                    <a:pt x="60" y="121"/>
                  </a:lnTo>
                  <a:lnTo>
                    <a:pt x="53" y="113"/>
                  </a:lnTo>
                  <a:lnTo>
                    <a:pt x="68" y="98"/>
                  </a:lnTo>
                  <a:lnTo>
                    <a:pt x="68" y="113"/>
                  </a:lnTo>
                  <a:lnTo>
                    <a:pt x="75" y="98"/>
                  </a:lnTo>
                  <a:lnTo>
                    <a:pt x="83" y="98"/>
                  </a:lnTo>
                  <a:lnTo>
                    <a:pt x="75" y="91"/>
                  </a:lnTo>
                  <a:lnTo>
                    <a:pt x="83" y="83"/>
                  </a:lnTo>
                  <a:lnTo>
                    <a:pt x="90" y="83"/>
                  </a:lnTo>
                  <a:lnTo>
                    <a:pt x="83" y="68"/>
                  </a:lnTo>
                  <a:lnTo>
                    <a:pt x="53" y="91"/>
                  </a:lnTo>
                  <a:lnTo>
                    <a:pt x="68" y="98"/>
                  </a:lnTo>
                  <a:lnTo>
                    <a:pt x="53" y="98"/>
                  </a:lnTo>
                  <a:lnTo>
                    <a:pt x="75" y="75"/>
                  </a:lnTo>
                  <a:lnTo>
                    <a:pt x="83" y="53"/>
                  </a:lnTo>
                  <a:lnTo>
                    <a:pt x="75" y="60"/>
                  </a:lnTo>
                  <a:lnTo>
                    <a:pt x="68" y="45"/>
                  </a:lnTo>
                  <a:lnTo>
                    <a:pt x="30" y="38"/>
                  </a:lnTo>
                  <a:lnTo>
                    <a:pt x="7" y="15"/>
                  </a:lnTo>
                  <a:lnTo>
                    <a:pt x="0" y="106"/>
                  </a:lnTo>
                  <a:lnTo>
                    <a:pt x="7" y="106"/>
                  </a:lnTo>
                  <a:lnTo>
                    <a:pt x="15" y="113"/>
                  </a:lnTo>
                  <a:lnTo>
                    <a:pt x="0" y="113"/>
                  </a:lnTo>
                  <a:lnTo>
                    <a:pt x="0" y="121"/>
                  </a:lnTo>
                  <a:lnTo>
                    <a:pt x="15" y="129"/>
                  </a:lnTo>
                  <a:lnTo>
                    <a:pt x="0" y="144"/>
                  </a:lnTo>
                  <a:lnTo>
                    <a:pt x="0" y="129"/>
                  </a:lnTo>
                  <a:lnTo>
                    <a:pt x="0" y="151"/>
                  </a:lnTo>
                  <a:lnTo>
                    <a:pt x="15" y="159"/>
                  </a:lnTo>
                  <a:lnTo>
                    <a:pt x="22" y="159"/>
                  </a:lnTo>
                  <a:lnTo>
                    <a:pt x="30" y="166"/>
                  </a:lnTo>
                  <a:lnTo>
                    <a:pt x="37" y="174"/>
                  </a:lnTo>
                  <a:lnTo>
                    <a:pt x="37" y="204"/>
                  </a:lnTo>
                  <a:lnTo>
                    <a:pt x="60" y="212"/>
                  </a:lnTo>
                  <a:lnTo>
                    <a:pt x="83" y="212"/>
                  </a:lnTo>
                  <a:lnTo>
                    <a:pt x="106" y="227"/>
                  </a:lnTo>
                  <a:lnTo>
                    <a:pt x="204" y="227"/>
                  </a:lnTo>
                  <a:lnTo>
                    <a:pt x="295" y="250"/>
                  </a:lnTo>
                  <a:lnTo>
                    <a:pt x="295" y="227"/>
                  </a:lnTo>
                  <a:lnTo>
                    <a:pt x="29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3" name="Freeform 128"/>
            <p:cNvSpPr>
              <a:spLocks/>
            </p:cNvSpPr>
            <p:nvPr/>
          </p:nvSpPr>
          <p:spPr bwMode="auto">
            <a:xfrm>
              <a:off x="3565" y="1967"/>
              <a:ext cx="227" cy="219"/>
            </a:xfrm>
            <a:custGeom>
              <a:avLst/>
              <a:gdLst>
                <a:gd name="T0" fmla="*/ 219 w 227"/>
                <a:gd name="T1" fmla="*/ 68 h 219"/>
                <a:gd name="T2" fmla="*/ 189 w 227"/>
                <a:gd name="T3" fmla="*/ 53 h 219"/>
                <a:gd name="T4" fmla="*/ 197 w 227"/>
                <a:gd name="T5" fmla="*/ 75 h 219"/>
                <a:gd name="T6" fmla="*/ 174 w 227"/>
                <a:gd name="T7" fmla="*/ 106 h 219"/>
                <a:gd name="T8" fmla="*/ 166 w 227"/>
                <a:gd name="T9" fmla="*/ 98 h 219"/>
                <a:gd name="T10" fmla="*/ 159 w 227"/>
                <a:gd name="T11" fmla="*/ 129 h 219"/>
                <a:gd name="T12" fmla="*/ 136 w 227"/>
                <a:gd name="T13" fmla="*/ 121 h 219"/>
                <a:gd name="T14" fmla="*/ 114 w 227"/>
                <a:gd name="T15" fmla="*/ 197 h 219"/>
                <a:gd name="T16" fmla="*/ 53 w 227"/>
                <a:gd name="T17" fmla="*/ 219 h 219"/>
                <a:gd name="T18" fmla="*/ 38 w 227"/>
                <a:gd name="T19" fmla="*/ 204 h 219"/>
                <a:gd name="T20" fmla="*/ 8 w 227"/>
                <a:gd name="T21" fmla="*/ 182 h 219"/>
                <a:gd name="T22" fmla="*/ 0 w 227"/>
                <a:gd name="T23" fmla="*/ 151 h 219"/>
                <a:gd name="T24" fmla="*/ 15 w 227"/>
                <a:gd name="T25" fmla="*/ 136 h 219"/>
                <a:gd name="T26" fmla="*/ 23 w 227"/>
                <a:gd name="T27" fmla="*/ 113 h 219"/>
                <a:gd name="T28" fmla="*/ 38 w 227"/>
                <a:gd name="T29" fmla="*/ 113 h 219"/>
                <a:gd name="T30" fmla="*/ 38 w 227"/>
                <a:gd name="T31" fmla="*/ 91 h 219"/>
                <a:gd name="T32" fmla="*/ 68 w 227"/>
                <a:gd name="T33" fmla="*/ 68 h 219"/>
                <a:gd name="T34" fmla="*/ 76 w 227"/>
                <a:gd name="T35" fmla="*/ 22 h 219"/>
                <a:gd name="T36" fmla="*/ 68 w 227"/>
                <a:gd name="T37" fmla="*/ 0 h 219"/>
                <a:gd name="T38" fmla="*/ 76 w 227"/>
                <a:gd name="T39" fmla="*/ 0 h 219"/>
                <a:gd name="T40" fmla="*/ 83 w 227"/>
                <a:gd name="T41" fmla="*/ 53 h 219"/>
                <a:gd name="T42" fmla="*/ 136 w 227"/>
                <a:gd name="T43" fmla="*/ 45 h 219"/>
                <a:gd name="T44" fmla="*/ 144 w 227"/>
                <a:gd name="T45" fmla="*/ 83 h 219"/>
                <a:gd name="T46" fmla="*/ 166 w 227"/>
                <a:gd name="T47" fmla="*/ 45 h 219"/>
                <a:gd name="T48" fmla="*/ 189 w 227"/>
                <a:gd name="T49" fmla="*/ 53 h 219"/>
                <a:gd name="T50" fmla="*/ 197 w 227"/>
                <a:gd name="T51" fmla="*/ 38 h 219"/>
                <a:gd name="T52" fmla="*/ 212 w 227"/>
                <a:gd name="T53" fmla="*/ 38 h 219"/>
                <a:gd name="T54" fmla="*/ 227 w 227"/>
                <a:gd name="T55" fmla="*/ 60 h 219"/>
                <a:gd name="T56" fmla="*/ 219 w 227"/>
                <a:gd name="T57" fmla="*/ 6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19">
                  <a:moveTo>
                    <a:pt x="219" y="68"/>
                  </a:moveTo>
                  <a:lnTo>
                    <a:pt x="189" y="53"/>
                  </a:lnTo>
                  <a:lnTo>
                    <a:pt x="197" y="75"/>
                  </a:lnTo>
                  <a:lnTo>
                    <a:pt x="174" y="106"/>
                  </a:lnTo>
                  <a:lnTo>
                    <a:pt x="166" y="98"/>
                  </a:lnTo>
                  <a:lnTo>
                    <a:pt x="159" y="129"/>
                  </a:lnTo>
                  <a:lnTo>
                    <a:pt x="136" y="121"/>
                  </a:lnTo>
                  <a:lnTo>
                    <a:pt x="114" y="197"/>
                  </a:lnTo>
                  <a:lnTo>
                    <a:pt x="53" y="219"/>
                  </a:lnTo>
                  <a:lnTo>
                    <a:pt x="38" y="204"/>
                  </a:lnTo>
                  <a:lnTo>
                    <a:pt x="8" y="182"/>
                  </a:lnTo>
                  <a:lnTo>
                    <a:pt x="0" y="151"/>
                  </a:lnTo>
                  <a:lnTo>
                    <a:pt x="15" y="136"/>
                  </a:lnTo>
                  <a:lnTo>
                    <a:pt x="23" y="113"/>
                  </a:lnTo>
                  <a:lnTo>
                    <a:pt x="38" y="113"/>
                  </a:lnTo>
                  <a:lnTo>
                    <a:pt x="38" y="91"/>
                  </a:lnTo>
                  <a:lnTo>
                    <a:pt x="68" y="68"/>
                  </a:lnTo>
                  <a:lnTo>
                    <a:pt x="76" y="22"/>
                  </a:lnTo>
                  <a:lnTo>
                    <a:pt x="68" y="0"/>
                  </a:lnTo>
                  <a:lnTo>
                    <a:pt x="76" y="0"/>
                  </a:lnTo>
                  <a:lnTo>
                    <a:pt x="83" y="53"/>
                  </a:lnTo>
                  <a:lnTo>
                    <a:pt x="136" y="45"/>
                  </a:lnTo>
                  <a:lnTo>
                    <a:pt x="144" y="83"/>
                  </a:lnTo>
                  <a:lnTo>
                    <a:pt x="166" y="45"/>
                  </a:lnTo>
                  <a:lnTo>
                    <a:pt x="189" y="53"/>
                  </a:lnTo>
                  <a:lnTo>
                    <a:pt x="197" y="38"/>
                  </a:lnTo>
                  <a:lnTo>
                    <a:pt x="212" y="38"/>
                  </a:lnTo>
                  <a:lnTo>
                    <a:pt x="227" y="60"/>
                  </a:lnTo>
                  <a:lnTo>
                    <a:pt x="219"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4" name="Freeform 129"/>
            <p:cNvSpPr>
              <a:spLocks/>
            </p:cNvSpPr>
            <p:nvPr/>
          </p:nvSpPr>
          <p:spPr bwMode="auto">
            <a:xfrm>
              <a:off x="3565" y="1967"/>
              <a:ext cx="227" cy="219"/>
            </a:xfrm>
            <a:custGeom>
              <a:avLst/>
              <a:gdLst>
                <a:gd name="T0" fmla="*/ 219 w 227"/>
                <a:gd name="T1" fmla="*/ 68 h 219"/>
                <a:gd name="T2" fmla="*/ 189 w 227"/>
                <a:gd name="T3" fmla="*/ 53 h 219"/>
                <a:gd name="T4" fmla="*/ 197 w 227"/>
                <a:gd name="T5" fmla="*/ 75 h 219"/>
                <a:gd name="T6" fmla="*/ 174 w 227"/>
                <a:gd name="T7" fmla="*/ 106 h 219"/>
                <a:gd name="T8" fmla="*/ 166 w 227"/>
                <a:gd name="T9" fmla="*/ 98 h 219"/>
                <a:gd name="T10" fmla="*/ 159 w 227"/>
                <a:gd name="T11" fmla="*/ 129 h 219"/>
                <a:gd name="T12" fmla="*/ 136 w 227"/>
                <a:gd name="T13" fmla="*/ 121 h 219"/>
                <a:gd name="T14" fmla="*/ 114 w 227"/>
                <a:gd name="T15" fmla="*/ 197 h 219"/>
                <a:gd name="T16" fmla="*/ 53 w 227"/>
                <a:gd name="T17" fmla="*/ 219 h 219"/>
                <a:gd name="T18" fmla="*/ 38 w 227"/>
                <a:gd name="T19" fmla="*/ 204 h 219"/>
                <a:gd name="T20" fmla="*/ 8 w 227"/>
                <a:gd name="T21" fmla="*/ 182 h 219"/>
                <a:gd name="T22" fmla="*/ 0 w 227"/>
                <a:gd name="T23" fmla="*/ 151 h 219"/>
                <a:gd name="T24" fmla="*/ 15 w 227"/>
                <a:gd name="T25" fmla="*/ 136 h 219"/>
                <a:gd name="T26" fmla="*/ 23 w 227"/>
                <a:gd name="T27" fmla="*/ 113 h 219"/>
                <a:gd name="T28" fmla="*/ 38 w 227"/>
                <a:gd name="T29" fmla="*/ 113 h 219"/>
                <a:gd name="T30" fmla="*/ 38 w 227"/>
                <a:gd name="T31" fmla="*/ 91 h 219"/>
                <a:gd name="T32" fmla="*/ 68 w 227"/>
                <a:gd name="T33" fmla="*/ 68 h 219"/>
                <a:gd name="T34" fmla="*/ 76 w 227"/>
                <a:gd name="T35" fmla="*/ 22 h 219"/>
                <a:gd name="T36" fmla="*/ 68 w 227"/>
                <a:gd name="T37" fmla="*/ 0 h 219"/>
                <a:gd name="T38" fmla="*/ 76 w 227"/>
                <a:gd name="T39" fmla="*/ 0 h 219"/>
                <a:gd name="T40" fmla="*/ 83 w 227"/>
                <a:gd name="T41" fmla="*/ 53 h 219"/>
                <a:gd name="T42" fmla="*/ 136 w 227"/>
                <a:gd name="T43" fmla="*/ 45 h 219"/>
                <a:gd name="T44" fmla="*/ 144 w 227"/>
                <a:gd name="T45" fmla="*/ 83 h 219"/>
                <a:gd name="T46" fmla="*/ 166 w 227"/>
                <a:gd name="T47" fmla="*/ 45 h 219"/>
                <a:gd name="T48" fmla="*/ 189 w 227"/>
                <a:gd name="T49" fmla="*/ 53 h 219"/>
                <a:gd name="T50" fmla="*/ 197 w 227"/>
                <a:gd name="T51" fmla="*/ 38 h 219"/>
                <a:gd name="T52" fmla="*/ 212 w 227"/>
                <a:gd name="T53" fmla="*/ 38 h 219"/>
                <a:gd name="T54" fmla="*/ 227 w 227"/>
                <a:gd name="T55" fmla="*/ 60 h 219"/>
                <a:gd name="T56" fmla="*/ 219 w 227"/>
                <a:gd name="T57" fmla="*/ 68 h 219"/>
                <a:gd name="T58" fmla="*/ 219 w 227"/>
                <a:gd name="T59" fmla="*/ 7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7" h="219">
                  <a:moveTo>
                    <a:pt x="219" y="68"/>
                  </a:moveTo>
                  <a:lnTo>
                    <a:pt x="189" y="53"/>
                  </a:lnTo>
                  <a:lnTo>
                    <a:pt x="197" y="75"/>
                  </a:lnTo>
                  <a:lnTo>
                    <a:pt x="174" y="106"/>
                  </a:lnTo>
                  <a:lnTo>
                    <a:pt x="166" y="98"/>
                  </a:lnTo>
                  <a:lnTo>
                    <a:pt x="159" y="129"/>
                  </a:lnTo>
                  <a:lnTo>
                    <a:pt x="136" y="121"/>
                  </a:lnTo>
                  <a:lnTo>
                    <a:pt x="114" y="197"/>
                  </a:lnTo>
                  <a:lnTo>
                    <a:pt x="53" y="219"/>
                  </a:lnTo>
                  <a:lnTo>
                    <a:pt x="38" y="204"/>
                  </a:lnTo>
                  <a:lnTo>
                    <a:pt x="8" y="182"/>
                  </a:lnTo>
                  <a:lnTo>
                    <a:pt x="0" y="151"/>
                  </a:lnTo>
                  <a:lnTo>
                    <a:pt x="15" y="136"/>
                  </a:lnTo>
                  <a:lnTo>
                    <a:pt x="23" y="113"/>
                  </a:lnTo>
                  <a:lnTo>
                    <a:pt x="38" y="113"/>
                  </a:lnTo>
                  <a:lnTo>
                    <a:pt x="38" y="91"/>
                  </a:lnTo>
                  <a:lnTo>
                    <a:pt x="68" y="68"/>
                  </a:lnTo>
                  <a:lnTo>
                    <a:pt x="76" y="22"/>
                  </a:lnTo>
                  <a:lnTo>
                    <a:pt x="68" y="0"/>
                  </a:lnTo>
                  <a:lnTo>
                    <a:pt x="76" y="0"/>
                  </a:lnTo>
                  <a:lnTo>
                    <a:pt x="83" y="53"/>
                  </a:lnTo>
                  <a:lnTo>
                    <a:pt x="136" y="45"/>
                  </a:lnTo>
                  <a:lnTo>
                    <a:pt x="144" y="83"/>
                  </a:lnTo>
                  <a:lnTo>
                    <a:pt x="166" y="45"/>
                  </a:lnTo>
                  <a:lnTo>
                    <a:pt x="189" y="53"/>
                  </a:lnTo>
                  <a:lnTo>
                    <a:pt x="197" y="38"/>
                  </a:lnTo>
                  <a:lnTo>
                    <a:pt x="212" y="38"/>
                  </a:lnTo>
                  <a:lnTo>
                    <a:pt x="227" y="60"/>
                  </a:lnTo>
                  <a:lnTo>
                    <a:pt x="219" y="68"/>
                  </a:lnTo>
                  <a:lnTo>
                    <a:pt x="219"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5" name="Freeform 130"/>
            <p:cNvSpPr>
              <a:spLocks/>
            </p:cNvSpPr>
            <p:nvPr/>
          </p:nvSpPr>
          <p:spPr bwMode="auto">
            <a:xfrm>
              <a:off x="3043" y="1618"/>
              <a:ext cx="257" cy="281"/>
            </a:xfrm>
            <a:custGeom>
              <a:avLst/>
              <a:gdLst>
                <a:gd name="T0" fmla="*/ 234 w 257"/>
                <a:gd name="T1" fmla="*/ 227 h 281"/>
                <a:gd name="T2" fmla="*/ 242 w 257"/>
                <a:gd name="T3" fmla="*/ 273 h 281"/>
                <a:gd name="T4" fmla="*/ 113 w 257"/>
                <a:gd name="T5" fmla="*/ 281 h 281"/>
                <a:gd name="T6" fmla="*/ 91 w 257"/>
                <a:gd name="T7" fmla="*/ 265 h 281"/>
                <a:gd name="T8" fmla="*/ 83 w 257"/>
                <a:gd name="T9" fmla="*/ 220 h 281"/>
                <a:gd name="T10" fmla="*/ 75 w 257"/>
                <a:gd name="T11" fmla="*/ 190 h 281"/>
                <a:gd name="T12" fmla="*/ 7 w 257"/>
                <a:gd name="T13" fmla="*/ 144 h 281"/>
                <a:gd name="T14" fmla="*/ 7 w 257"/>
                <a:gd name="T15" fmla="*/ 114 h 281"/>
                <a:gd name="T16" fmla="*/ 15 w 257"/>
                <a:gd name="T17" fmla="*/ 99 h 281"/>
                <a:gd name="T18" fmla="*/ 0 w 257"/>
                <a:gd name="T19" fmla="*/ 83 h 281"/>
                <a:gd name="T20" fmla="*/ 30 w 257"/>
                <a:gd name="T21" fmla="*/ 61 h 281"/>
                <a:gd name="T22" fmla="*/ 30 w 257"/>
                <a:gd name="T23" fmla="*/ 23 h 281"/>
                <a:gd name="T24" fmla="*/ 38 w 257"/>
                <a:gd name="T25" fmla="*/ 23 h 281"/>
                <a:gd name="T26" fmla="*/ 91 w 257"/>
                <a:gd name="T27" fmla="*/ 0 h 281"/>
                <a:gd name="T28" fmla="*/ 83 w 257"/>
                <a:gd name="T29" fmla="*/ 23 h 281"/>
                <a:gd name="T30" fmla="*/ 91 w 257"/>
                <a:gd name="T31" fmla="*/ 15 h 281"/>
                <a:gd name="T32" fmla="*/ 106 w 257"/>
                <a:gd name="T33" fmla="*/ 23 h 281"/>
                <a:gd name="T34" fmla="*/ 128 w 257"/>
                <a:gd name="T35" fmla="*/ 38 h 281"/>
                <a:gd name="T36" fmla="*/ 212 w 257"/>
                <a:gd name="T37" fmla="*/ 61 h 281"/>
                <a:gd name="T38" fmla="*/ 212 w 257"/>
                <a:gd name="T39" fmla="*/ 68 h 281"/>
                <a:gd name="T40" fmla="*/ 227 w 257"/>
                <a:gd name="T41" fmla="*/ 76 h 281"/>
                <a:gd name="T42" fmla="*/ 227 w 257"/>
                <a:gd name="T43" fmla="*/ 91 h 281"/>
                <a:gd name="T44" fmla="*/ 234 w 257"/>
                <a:gd name="T45" fmla="*/ 91 h 281"/>
                <a:gd name="T46" fmla="*/ 242 w 257"/>
                <a:gd name="T47" fmla="*/ 106 h 281"/>
                <a:gd name="T48" fmla="*/ 227 w 257"/>
                <a:gd name="T49" fmla="*/ 137 h 281"/>
                <a:gd name="T50" fmla="*/ 227 w 257"/>
                <a:gd name="T51" fmla="*/ 144 h 281"/>
                <a:gd name="T52" fmla="*/ 250 w 257"/>
                <a:gd name="T53" fmla="*/ 121 h 281"/>
                <a:gd name="T54" fmla="*/ 257 w 257"/>
                <a:gd name="T55" fmla="*/ 129 h 281"/>
                <a:gd name="T56" fmla="*/ 234 w 257"/>
                <a:gd name="T57" fmla="*/ 22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81">
                  <a:moveTo>
                    <a:pt x="234" y="227"/>
                  </a:moveTo>
                  <a:lnTo>
                    <a:pt x="242" y="273"/>
                  </a:lnTo>
                  <a:lnTo>
                    <a:pt x="113" y="281"/>
                  </a:lnTo>
                  <a:lnTo>
                    <a:pt x="91" y="265"/>
                  </a:lnTo>
                  <a:lnTo>
                    <a:pt x="83" y="220"/>
                  </a:lnTo>
                  <a:lnTo>
                    <a:pt x="75" y="190"/>
                  </a:lnTo>
                  <a:lnTo>
                    <a:pt x="7" y="144"/>
                  </a:lnTo>
                  <a:lnTo>
                    <a:pt x="7" y="114"/>
                  </a:lnTo>
                  <a:lnTo>
                    <a:pt x="15" y="99"/>
                  </a:lnTo>
                  <a:lnTo>
                    <a:pt x="0" y="83"/>
                  </a:lnTo>
                  <a:lnTo>
                    <a:pt x="30" y="61"/>
                  </a:lnTo>
                  <a:lnTo>
                    <a:pt x="30" y="23"/>
                  </a:lnTo>
                  <a:lnTo>
                    <a:pt x="38" y="23"/>
                  </a:lnTo>
                  <a:lnTo>
                    <a:pt x="91" y="0"/>
                  </a:lnTo>
                  <a:lnTo>
                    <a:pt x="83" y="23"/>
                  </a:lnTo>
                  <a:lnTo>
                    <a:pt x="91" y="15"/>
                  </a:lnTo>
                  <a:lnTo>
                    <a:pt x="106" y="23"/>
                  </a:lnTo>
                  <a:lnTo>
                    <a:pt x="128" y="38"/>
                  </a:lnTo>
                  <a:lnTo>
                    <a:pt x="212" y="61"/>
                  </a:lnTo>
                  <a:lnTo>
                    <a:pt x="212" y="68"/>
                  </a:lnTo>
                  <a:lnTo>
                    <a:pt x="227" y="76"/>
                  </a:lnTo>
                  <a:lnTo>
                    <a:pt x="227" y="91"/>
                  </a:lnTo>
                  <a:lnTo>
                    <a:pt x="234" y="91"/>
                  </a:lnTo>
                  <a:lnTo>
                    <a:pt x="242" y="106"/>
                  </a:lnTo>
                  <a:lnTo>
                    <a:pt x="227" y="137"/>
                  </a:lnTo>
                  <a:lnTo>
                    <a:pt x="227" y="144"/>
                  </a:lnTo>
                  <a:lnTo>
                    <a:pt x="250" y="121"/>
                  </a:lnTo>
                  <a:lnTo>
                    <a:pt x="257" y="129"/>
                  </a:lnTo>
                  <a:lnTo>
                    <a:pt x="234"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6" name="Freeform 131"/>
            <p:cNvSpPr>
              <a:spLocks/>
            </p:cNvSpPr>
            <p:nvPr/>
          </p:nvSpPr>
          <p:spPr bwMode="auto">
            <a:xfrm>
              <a:off x="3043" y="1618"/>
              <a:ext cx="257" cy="281"/>
            </a:xfrm>
            <a:custGeom>
              <a:avLst/>
              <a:gdLst>
                <a:gd name="T0" fmla="*/ 234 w 257"/>
                <a:gd name="T1" fmla="*/ 227 h 281"/>
                <a:gd name="T2" fmla="*/ 242 w 257"/>
                <a:gd name="T3" fmla="*/ 273 h 281"/>
                <a:gd name="T4" fmla="*/ 113 w 257"/>
                <a:gd name="T5" fmla="*/ 281 h 281"/>
                <a:gd name="T6" fmla="*/ 91 w 257"/>
                <a:gd name="T7" fmla="*/ 265 h 281"/>
                <a:gd name="T8" fmla="*/ 83 w 257"/>
                <a:gd name="T9" fmla="*/ 220 h 281"/>
                <a:gd name="T10" fmla="*/ 75 w 257"/>
                <a:gd name="T11" fmla="*/ 190 h 281"/>
                <a:gd name="T12" fmla="*/ 7 w 257"/>
                <a:gd name="T13" fmla="*/ 144 h 281"/>
                <a:gd name="T14" fmla="*/ 7 w 257"/>
                <a:gd name="T15" fmla="*/ 114 h 281"/>
                <a:gd name="T16" fmla="*/ 15 w 257"/>
                <a:gd name="T17" fmla="*/ 99 h 281"/>
                <a:gd name="T18" fmla="*/ 0 w 257"/>
                <a:gd name="T19" fmla="*/ 83 h 281"/>
                <a:gd name="T20" fmla="*/ 30 w 257"/>
                <a:gd name="T21" fmla="*/ 61 h 281"/>
                <a:gd name="T22" fmla="*/ 30 w 257"/>
                <a:gd name="T23" fmla="*/ 23 h 281"/>
                <a:gd name="T24" fmla="*/ 38 w 257"/>
                <a:gd name="T25" fmla="*/ 23 h 281"/>
                <a:gd name="T26" fmla="*/ 91 w 257"/>
                <a:gd name="T27" fmla="*/ 0 h 281"/>
                <a:gd name="T28" fmla="*/ 83 w 257"/>
                <a:gd name="T29" fmla="*/ 23 h 281"/>
                <a:gd name="T30" fmla="*/ 91 w 257"/>
                <a:gd name="T31" fmla="*/ 15 h 281"/>
                <a:gd name="T32" fmla="*/ 106 w 257"/>
                <a:gd name="T33" fmla="*/ 23 h 281"/>
                <a:gd name="T34" fmla="*/ 128 w 257"/>
                <a:gd name="T35" fmla="*/ 38 h 281"/>
                <a:gd name="T36" fmla="*/ 212 w 257"/>
                <a:gd name="T37" fmla="*/ 61 h 281"/>
                <a:gd name="T38" fmla="*/ 212 w 257"/>
                <a:gd name="T39" fmla="*/ 68 h 281"/>
                <a:gd name="T40" fmla="*/ 227 w 257"/>
                <a:gd name="T41" fmla="*/ 76 h 281"/>
                <a:gd name="T42" fmla="*/ 227 w 257"/>
                <a:gd name="T43" fmla="*/ 91 h 281"/>
                <a:gd name="T44" fmla="*/ 234 w 257"/>
                <a:gd name="T45" fmla="*/ 91 h 281"/>
                <a:gd name="T46" fmla="*/ 242 w 257"/>
                <a:gd name="T47" fmla="*/ 106 h 281"/>
                <a:gd name="T48" fmla="*/ 227 w 257"/>
                <a:gd name="T49" fmla="*/ 137 h 281"/>
                <a:gd name="T50" fmla="*/ 227 w 257"/>
                <a:gd name="T51" fmla="*/ 144 h 281"/>
                <a:gd name="T52" fmla="*/ 250 w 257"/>
                <a:gd name="T53" fmla="*/ 121 h 281"/>
                <a:gd name="T54" fmla="*/ 257 w 257"/>
                <a:gd name="T55" fmla="*/ 129 h 281"/>
                <a:gd name="T56" fmla="*/ 234 w 257"/>
                <a:gd name="T57" fmla="*/ 227 h 281"/>
                <a:gd name="T58" fmla="*/ 234 w 257"/>
                <a:gd name="T59" fmla="*/ 23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81">
                  <a:moveTo>
                    <a:pt x="234" y="227"/>
                  </a:moveTo>
                  <a:lnTo>
                    <a:pt x="242" y="273"/>
                  </a:lnTo>
                  <a:lnTo>
                    <a:pt x="113" y="281"/>
                  </a:lnTo>
                  <a:lnTo>
                    <a:pt x="91" y="265"/>
                  </a:lnTo>
                  <a:lnTo>
                    <a:pt x="83" y="220"/>
                  </a:lnTo>
                  <a:lnTo>
                    <a:pt x="75" y="190"/>
                  </a:lnTo>
                  <a:lnTo>
                    <a:pt x="7" y="144"/>
                  </a:lnTo>
                  <a:lnTo>
                    <a:pt x="7" y="114"/>
                  </a:lnTo>
                  <a:lnTo>
                    <a:pt x="15" y="99"/>
                  </a:lnTo>
                  <a:lnTo>
                    <a:pt x="0" y="83"/>
                  </a:lnTo>
                  <a:lnTo>
                    <a:pt x="30" y="61"/>
                  </a:lnTo>
                  <a:lnTo>
                    <a:pt x="30" y="23"/>
                  </a:lnTo>
                  <a:lnTo>
                    <a:pt x="38" y="23"/>
                  </a:lnTo>
                  <a:lnTo>
                    <a:pt x="91" y="0"/>
                  </a:lnTo>
                  <a:lnTo>
                    <a:pt x="83" y="23"/>
                  </a:lnTo>
                  <a:lnTo>
                    <a:pt x="91" y="15"/>
                  </a:lnTo>
                  <a:lnTo>
                    <a:pt x="106" y="23"/>
                  </a:lnTo>
                  <a:lnTo>
                    <a:pt x="128" y="38"/>
                  </a:lnTo>
                  <a:lnTo>
                    <a:pt x="212" y="61"/>
                  </a:lnTo>
                  <a:lnTo>
                    <a:pt x="212" y="68"/>
                  </a:lnTo>
                  <a:lnTo>
                    <a:pt x="227" y="76"/>
                  </a:lnTo>
                  <a:lnTo>
                    <a:pt x="227" y="91"/>
                  </a:lnTo>
                  <a:lnTo>
                    <a:pt x="234" y="91"/>
                  </a:lnTo>
                  <a:lnTo>
                    <a:pt x="242" y="106"/>
                  </a:lnTo>
                  <a:lnTo>
                    <a:pt x="227" y="137"/>
                  </a:lnTo>
                  <a:lnTo>
                    <a:pt x="227" y="144"/>
                  </a:lnTo>
                  <a:lnTo>
                    <a:pt x="250" y="121"/>
                  </a:lnTo>
                  <a:lnTo>
                    <a:pt x="257" y="129"/>
                  </a:lnTo>
                  <a:lnTo>
                    <a:pt x="234" y="227"/>
                  </a:lnTo>
                  <a:lnTo>
                    <a:pt x="234"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7" name="Freeform 132"/>
            <p:cNvSpPr>
              <a:spLocks/>
            </p:cNvSpPr>
            <p:nvPr/>
          </p:nvSpPr>
          <p:spPr bwMode="auto">
            <a:xfrm>
              <a:off x="3293" y="1709"/>
              <a:ext cx="15" cy="23"/>
            </a:xfrm>
            <a:custGeom>
              <a:avLst/>
              <a:gdLst>
                <a:gd name="T0" fmla="*/ 15 w 15"/>
                <a:gd name="T1" fmla="*/ 0 h 23"/>
                <a:gd name="T2" fmla="*/ 0 w 15"/>
                <a:gd name="T3" fmla="*/ 23 h 23"/>
                <a:gd name="T4" fmla="*/ 15 w 15"/>
                <a:gd name="T5" fmla="*/ 0 h 23"/>
                <a:gd name="T6" fmla="*/ 15 w 15"/>
                <a:gd name="T7" fmla="*/ 8 h 23"/>
              </a:gdLst>
              <a:ahLst/>
              <a:cxnLst>
                <a:cxn ang="0">
                  <a:pos x="T0" y="T1"/>
                </a:cxn>
                <a:cxn ang="0">
                  <a:pos x="T2" y="T3"/>
                </a:cxn>
                <a:cxn ang="0">
                  <a:pos x="T4" y="T5"/>
                </a:cxn>
                <a:cxn ang="0">
                  <a:pos x="T6" y="T7"/>
                </a:cxn>
              </a:cxnLst>
              <a:rect l="0" t="0" r="r" b="b"/>
              <a:pathLst>
                <a:path w="15" h="23">
                  <a:moveTo>
                    <a:pt x="15" y="0"/>
                  </a:moveTo>
                  <a:lnTo>
                    <a:pt x="0" y="23"/>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8" name="Freeform 133"/>
            <p:cNvSpPr>
              <a:spLocks/>
            </p:cNvSpPr>
            <p:nvPr/>
          </p:nvSpPr>
          <p:spPr bwMode="auto">
            <a:xfrm>
              <a:off x="2195" y="1694"/>
              <a:ext cx="348" cy="288"/>
            </a:xfrm>
            <a:custGeom>
              <a:avLst/>
              <a:gdLst>
                <a:gd name="T0" fmla="*/ 341 w 348"/>
                <a:gd name="T1" fmla="*/ 167 h 288"/>
                <a:gd name="T2" fmla="*/ 348 w 348"/>
                <a:gd name="T3" fmla="*/ 38 h 288"/>
                <a:gd name="T4" fmla="*/ 38 w 348"/>
                <a:gd name="T5" fmla="*/ 0 h 288"/>
                <a:gd name="T6" fmla="*/ 38 w 348"/>
                <a:gd name="T7" fmla="*/ 30 h 288"/>
                <a:gd name="T8" fmla="*/ 8 w 348"/>
                <a:gd name="T9" fmla="*/ 189 h 288"/>
                <a:gd name="T10" fmla="*/ 0 w 348"/>
                <a:gd name="T11" fmla="*/ 250 h 288"/>
                <a:gd name="T12" fmla="*/ 99 w 348"/>
                <a:gd name="T13" fmla="*/ 265 h 288"/>
                <a:gd name="T14" fmla="*/ 333 w 348"/>
                <a:gd name="T15" fmla="*/ 288 h 288"/>
                <a:gd name="T16" fmla="*/ 341 w 348"/>
                <a:gd name="T17" fmla="*/ 16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288">
                  <a:moveTo>
                    <a:pt x="341" y="167"/>
                  </a:moveTo>
                  <a:lnTo>
                    <a:pt x="348" y="38"/>
                  </a:lnTo>
                  <a:lnTo>
                    <a:pt x="38" y="0"/>
                  </a:lnTo>
                  <a:lnTo>
                    <a:pt x="38" y="30"/>
                  </a:lnTo>
                  <a:lnTo>
                    <a:pt x="8" y="189"/>
                  </a:lnTo>
                  <a:lnTo>
                    <a:pt x="0" y="250"/>
                  </a:lnTo>
                  <a:lnTo>
                    <a:pt x="99" y="265"/>
                  </a:lnTo>
                  <a:lnTo>
                    <a:pt x="333" y="288"/>
                  </a:lnTo>
                  <a:lnTo>
                    <a:pt x="341" y="16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9" name="Freeform 134"/>
            <p:cNvSpPr>
              <a:spLocks/>
            </p:cNvSpPr>
            <p:nvPr/>
          </p:nvSpPr>
          <p:spPr bwMode="auto">
            <a:xfrm>
              <a:off x="2195" y="1694"/>
              <a:ext cx="348" cy="288"/>
            </a:xfrm>
            <a:custGeom>
              <a:avLst/>
              <a:gdLst>
                <a:gd name="T0" fmla="*/ 341 w 348"/>
                <a:gd name="T1" fmla="*/ 167 h 288"/>
                <a:gd name="T2" fmla="*/ 348 w 348"/>
                <a:gd name="T3" fmla="*/ 38 h 288"/>
                <a:gd name="T4" fmla="*/ 38 w 348"/>
                <a:gd name="T5" fmla="*/ 0 h 288"/>
                <a:gd name="T6" fmla="*/ 38 w 348"/>
                <a:gd name="T7" fmla="*/ 30 h 288"/>
                <a:gd name="T8" fmla="*/ 8 w 348"/>
                <a:gd name="T9" fmla="*/ 189 h 288"/>
                <a:gd name="T10" fmla="*/ 0 w 348"/>
                <a:gd name="T11" fmla="*/ 250 h 288"/>
                <a:gd name="T12" fmla="*/ 99 w 348"/>
                <a:gd name="T13" fmla="*/ 265 h 288"/>
                <a:gd name="T14" fmla="*/ 333 w 348"/>
                <a:gd name="T15" fmla="*/ 288 h 288"/>
                <a:gd name="T16" fmla="*/ 341 w 348"/>
                <a:gd name="T17" fmla="*/ 167 h 288"/>
                <a:gd name="T18" fmla="*/ 341 w 348"/>
                <a:gd name="T19" fmla="*/ 17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88">
                  <a:moveTo>
                    <a:pt x="341" y="167"/>
                  </a:moveTo>
                  <a:lnTo>
                    <a:pt x="348" y="38"/>
                  </a:lnTo>
                  <a:lnTo>
                    <a:pt x="38" y="0"/>
                  </a:lnTo>
                  <a:lnTo>
                    <a:pt x="38" y="30"/>
                  </a:lnTo>
                  <a:lnTo>
                    <a:pt x="8" y="189"/>
                  </a:lnTo>
                  <a:lnTo>
                    <a:pt x="0" y="250"/>
                  </a:lnTo>
                  <a:lnTo>
                    <a:pt x="99" y="265"/>
                  </a:lnTo>
                  <a:lnTo>
                    <a:pt x="333" y="288"/>
                  </a:lnTo>
                  <a:lnTo>
                    <a:pt x="341" y="167"/>
                  </a:lnTo>
                  <a:lnTo>
                    <a:pt x="341"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smtClean="0">
                <a:solidFill>
                  <a:srgbClr val="FF9900"/>
                </a:solidFill>
                <a:latin typeface="Verdana" pitchFamily="34" charset="0"/>
              </a:rPr>
              <a:t>2013</a:t>
            </a:r>
            <a:endParaRPr lang="en-US" sz="2400" b="1" dirty="0">
              <a:solidFill>
                <a:srgbClr val="FF9900"/>
              </a:solidFill>
              <a:latin typeface="Verdana" pitchFamily="34" charset="0"/>
            </a:endParaRPr>
          </a:p>
        </p:txBody>
      </p:sp>
      <p:grpSp>
        <p:nvGrpSpPr>
          <p:cNvPr id="19441" name="Group 137"/>
          <p:cNvGrpSpPr>
            <a:grpSpLocks noChangeAspect="1"/>
          </p:cNvGrpSpPr>
          <p:nvPr/>
        </p:nvGrpSpPr>
        <p:grpSpPr bwMode="auto">
          <a:xfrm>
            <a:off x="4648200" y="1905000"/>
            <a:ext cx="4505325" cy="3429000"/>
            <a:chOff x="1461" y="1080"/>
            <a:chExt cx="2838" cy="2160"/>
          </a:xfrm>
        </p:grpSpPr>
        <p:sp>
          <p:nvSpPr>
            <p:cNvPr id="19442" name="AutoShape 136"/>
            <p:cNvSpPr>
              <a:spLocks noChangeAspect="1" noChangeArrowheads="1" noTextEdit="1"/>
            </p:cNvSpPr>
            <p:nvPr/>
          </p:nvSpPr>
          <p:spPr bwMode="auto">
            <a:xfrm>
              <a:off x="1461" y="1080"/>
              <a:ext cx="2838" cy="21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3" name="Rectangle 138"/>
            <p:cNvSpPr>
              <a:spLocks noChangeArrowheads="1"/>
            </p:cNvSpPr>
            <p:nvPr/>
          </p:nvSpPr>
          <p:spPr bwMode="auto">
            <a:xfrm>
              <a:off x="1461" y="1080"/>
              <a:ext cx="2846" cy="216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4" name="Rectangle 139"/>
            <p:cNvSpPr>
              <a:spLocks noChangeArrowheads="1"/>
            </p:cNvSpPr>
            <p:nvPr/>
          </p:nvSpPr>
          <p:spPr bwMode="auto">
            <a:xfrm>
              <a:off x="1491" y="1141"/>
              <a:ext cx="2785" cy="204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5" name="Freeform 140"/>
            <p:cNvSpPr>
              <a:spLocks/>
            </p:cNvSpPr>
            <p:nvPr/>
          </p:nvSpPr>
          <p:spPr bwMode="auto">
            <a:xfrm>
              <a:off x="3315" y="2353"/>
              <a:ext cx="189" cy="319"/>
            </a:xfrm>
            <a:custGeom>
              <a:avLst/>
              <a:gdLst>
                <a:gd name="T0" fmla="*/ 182 w 189"/>
                <a:gd name="T1" fmla="*/ 197 h 319"/>
                <a:gd name="T2" fmla="*/ 189 w 189"/>
                <a:gd name="T3" fmla="*/ 250 h 319"/>
                <a:gd name="T4" fmla="*/ 53 w 189"/>
                <a:gd name="T5" fmla="*/ 265 h 319"/>
                <a:gd name="T6" fmla="*/ 61 w 189"/>
                <a:gd name="T7" fmla="*/ 303 h 319"/>
                <a:gd name="T8" fmla="*/ 61 w 189"/>
                <a:gd name="T9" fmla="*/ 311 h 319"/>
                <a:gd name="T10" fmla="*/ 31 w 189"/>
                <a:gd name="T11" fmla="*/ 319 h 319"/>
                <a:gd name="T12" fmla="*/ 46 w 189"/>
                <a:gd name="T13" fmla="*/ 311 h 319"/>
                <a:gd name="T14" fmla="*/ 31 w 189"/>
                <a:gd name="T15" fmla="*/ 288 h 319"/>
                <a:gd name="T16" fmla="*/ 23 w 189"/>
                <a:gd name="T17" fmla="*/ 311 h 319"/>
                <a:gd name="T18" fmla="*/ 8 w 189"/>
                <a:gd name="T19" fmla="*/ 311 h 319"/>
                <a:gd name="T20" fmla="*/ 0 w 189"/>
                <a:gd name="T21" fmla="*/ 212 h 319"/>
                <a:gd name="T22" fmla="*/ 0 w 189"/>
                <a:gd name="T23" fmla="*/ 15 h 319"/>
                <a:gd name="T24" fmla="*/ 129 w 189"/>
                <a:gd name="T25" fmla="*/ 0 h 319"/>
                <a:gd name="T26" fmla="*/ 167 w 189"/>
                <a:gd name="T27" fmla="*/ 137 h 319"/>
                <a:gd name="T28" fmla="*/ 189 w 189"/>
                <a:gd name="T29" fmla="*/ 175 h 319"/>
                <a:gd name="T30" fmla="*/ 182 w 189"/>
                <a:gd name="T31" fmla="*/ 19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9" h="319">
                  <a:moveTo>
                    <a:pt x="182" y="197"/>
                  </a:moveTo>
                  <a:lnTo>
                    <a:pt x="189" y="250"/>
                  </a:lnTo>
                  <a:lnTo>
                    <a:pt x="53" y="265"/>
                  </a:lnTo>
                  <a:lnTo>
                    <a:pt x="61" y="303"/>
                  </a:lnTo>
                  <a:lnTo>
                    <a:pt x="61" y="311"/>
                  </a:lnTo>
                  <a:lnTo>
                    <a:pt x="31" y="319"/>
                  </a:lnTo>
                  <a:lnTo>
                    <a:pt x="46" y="311"/>
                  </a:lnTo>
                  <a:lnTo>
                    <a:pt x="31" y="288"/>
                  </a:lnTo>
                  <a:lnTo>
                    <a:pt x="23" y="311"/>
                  </a:lnTo>
                  <a:lnTo>
                    <a:pt x="8" y="311"/>
                  </a:lnTo>
                  <a:lnTo>
                    <a:pt x="0" y="212"/>
                  </a:lnTo>
                  <a:lnTo>
                    <a:pt x="0" y="15"/>
                  </a:lnTo>
                  <a:lnTo>
                    <a:pt x="129" y="0"/>
                  </a:lnTo>
                  <a:lnTo>
                    <a:pt x="167" y="137"/>
                  </a:lnTo>
                  <a:lnTo>
                    <a:pt x="189" y="175"/>
                  </a:lnTo>
                  <a:lnTo>
                    <a:pt x="182"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6" name="Freeform 141"/>
            <p:cNvSpPr>
              <a:spLocks/>
            </p:cNvSpPr>
            <p:nvPr/>
          </p:nvSpPr>
          <p:spPr bwMode="auto">
            <a:xfrm>
              <a:off x="3315" y="2353"/>
              <a:ext cx="189" cy="319"/>
            </a:xfrm>
            <a:custGeom>
              <a:avLst/>
              <a:gdLst>
                <a:gd name="T0" fmla="*/ 182 w 189"/>
                <a:gd name="T1" fmla="*/ 197 h 319"/>
                <a:gd name="T2" fmla="*/ 189 w 189"/>
                <a:gd name="T3" fmla="*/ 250 h 319"/>
                <a:gd name="T4" fmla="*/ 53 w 189"/>
                <a:gd name="T5" fmla="*/ 265 h 319"/>
                <a:gd name="T6" fmla="*/ 61 w 189"/>
                <a:gd name="T7" fmla="*/ 303 h 319"/>
                <a:gd name="T8" fmla="*/ 61 w 189"/>
                <a:gd name="T9" fmla="*/ 311 h 319"/>
                <a:gd name="T10" fmla="*/ 31 w 189"/>
                <a:gd name="T11" fmla="*/ 319 h 319"/>
                <a:gd name="T12" fmla="*/ 46 w 189"/>
                <a:gd name="T13" fmla="*/ 311 h 319"/>
                <a:gd name="T14" fmla="*/ 31 w 189"/>
                <a:gd name="T15" fmla="*/ 288 h 319"/>
                <a:gd name="T16" fmla="*/ 23 w 189"/>
                <a:gd name="T17" fmla="*/ 311 h 319"/>
                <a:gd name="T18" fmla="*/ 8 w 189"/>
                <a:gd name="T19" fmla="*/ 311 h 319"/>
                <a:gd name="T20" fmla="*/ 0 w 189"/>
                <a:gd name="T21" fmla="*/ 212 h 319"/>
                <a:gd name="T22" fmla="*/ 0 w 189"/>
                <a:gd name="T23" fmla="*/ 15 h 319"/>
                <a:gd name="T24" fmla="*/ 129 w 189"/>
                <a:gd name="T25" fmla="*/ 0 h 319"/>
                <a:gd name="T26" fmla="*/ 167 w 189"/>
                <a:gd name="T27" fmla="*/ 137 h 319"/>
                <a:gd name="T28" fmla="*/ 189 w 189"/>
                <a:gd name="T29" fmla="*/ 175 h 319"/>
                <a:gd name="T30" fmla="*/ 182 w 189"/>
                <a:gd name="T31" fmla="*/ 197 h 319"/>
                <a:gd name="T32" fmla="*/ 182 w 189"/>
                <a:gd name="T33" fmla="*/ 20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9">
                  <a:moveTo>
                    <a:pt x="182" y="197"/>
                  </a:moveTo>
                  <a:lnTo>
                    <a:pt x="189" y="250"/>
                  </a:lnTo>
                  <a:lnTo>
                    <a:pt x="53" y="265"/>
                  </a:lnTo>
                  <a:lnTo>
                    <a:pt x="61" y="303"/>
                  </a:lnTo>
                  <a:lnTo>
                    <a:pt x="61" y="311"/>
                  </a:lnTo>
                  <a:lnTo>
                    <a:pt x="31" y="319"/>
                  </a:lnTo>
                  <a:lnTo>
                    <a:pt x="46" y="311"/>
                  </a:lnTo>
                  <a:lnTo>
                    <a:pt x="31" y="288"/>
                  </a:lnTo>
                  <a:lnTo>
                    <a:pt x="23" y="311"/>
                  </a:lnTo>
                  <a:lnTo>
                    <a:pt x="8" y="311"/>
                  </a:lnTo>
                  <a:lnTo>
                    <a:pt x="0" y="212"/>
                  </a:lnTo>
                  <a:lnTo>
                    <a:pt x="0" y="15"/>
                  </a:lnTo>
                  <a:lnTo>
                    <a:pt x="129" y="0"/>
                  </a:lnTo>
                  <a:lnTo>
                    <a:pt x="167" y="137"/>
                  </a:lnTo>
                  <a:lnTo>
                    <a:pt x="189" y="175"/>
                  </a:lnTo>
                  <a:lnTo>
                    <a:pt x="182" y="197"/>
                  </a:lnTo>
                  <a:lnTo>
                    <a:pt x="182"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7" name="Freeform 142"/>
            <p:cNvSpPr>
              <a:spLocks/>
            </p:cNvSpPr>
            <p:nvPr/>
          </p:nvSpPr>
          <p:spPr bwMode="auto">
            <a:xfrm>
              <a:off x="1552" y="2520"/>
              <a:ext cx="530" cy="470"/>
            </a:xfrm>
            <a:custGeom>
              <a:avLst/>
              <a:gdLst>
                <a:gd name="T0" fmla="*/ 0 w 530"/>
                <a:gd name="T1" fmla="*/ 265 h 470"/>
                <a:gd name="T2" fmla="*/ 0 w 530"/>
                <a:gd name="T3" fmla="*/ 273 h 470"/>
                <a:gd name="T4" fmla="*/ 30 w 530"/>
                <a:gd name="T5" fmla="*/ 296 h 470"/>
                <a:gd name="T6" fmla="*/ 23 w 530"/>
                <a:gd name="T7" fmla="*/ 326 h 470"/>
                <a:gd name="T8" fmla="*/ 45 w 530"/>
                <a:gd name="T9" fmla="*/ 311 h 470"/>
                <a:gd name="T10" fmla="*/ 45 w 530"/>
                <a:gd name="T11" fmla="*/ 364 h 470"/>
                <a:gd name="T12" fmla="*/ 83 w 530"/>
                <a:gd name="T13" fmla="*/ 371 h 470"/>
                <a:gd name="T14" fmla="*/ 98 w 530"/>
                <a:gd name="T15" fmla="*/ 371 h 470"/>
                <a:gd name="T16" fmla="*/ 98 w 530"/>
                <a:gd name="T17" fmla="*/ 409 h 470"/>
                <a:gd name="T18" fmla="*/ 60 w 530"/>
                <a:gd name="T19" fmla="*/ 447 h 470"/>
                <a:gd name="T20" fmla="*/ 7 w 530"/>
                <a:gd name="T21" fmla="*/ 470 h 470"/>
                <a:gd name="T22" fmla="*/ 68 w 530"/>
                <a:gd name="T23" fmla="*/ 455 h 470"/>
                <a:gd name="T24" fmla="*/ 83 w 530"/>
                <a:gd name="T25" fmla="*/ 432 h 470"/>
                <a:gd name="T26" fmla="*/ 159 w 530"/>
                <a:gd name="T27" fmla="*/ 386 h 470"/>
                <a:gd name="T28" fmla="*/ 159 w 530"/>
                <a:gd name="T29" fmla="*/ 349 h 470"/>
                <a:gd name="T30" fmla="*/ 204 w 530"/>
                <a:gd name="T31" fmla="*/ 265 h 470"/>
                <a:gd name="T32" fmla="*/ 219 w 530"/>
                <a:gd name="T33" fmla="*/ 288 h 470"/>
                <a:gd name="T34" fmla="*/ 227 w 530"/>
                <a:gd name="T35" fmla="*/ 303 h 470"/>
                <a:gd name="T36" fmla="*/ 189 w 530"/>
                <a:gd name="T37" fmla="*/ 356 h 470"/>
                <a:gd name="T38" fmla="*/ 242 w 530"/>
                <a:gd name="T39" fmla="*/ 288 h 470"/>
                <a:gd name="T40" fmla="*/ 265 w 530"/>
                <a:gd name="T41" fmla="*/ 296 h 470"/>
                <a:gd name="T42" fmla="*/ 295 w 530"/>
                <a:gd name="T43" fmla="*/ 318 h 470"/>
                <a:gd name="T44" fmla="*/ 356 w 530"/>
                <a:gd name="T45" fmla="*/ 311 h 470"/>
                <a:gd name="T46" fmla="*/ 356 w 530"/>
                <a:gd name="T47" fmla="*/ 326 h 470"/>
                <a:gd name="T48" fmla="*/ 378 w 530"/>
                <a:gd name="T49" fmla="*/ 318 h 470"/>
                <a:gd name="T50" fmla="*/ 409 w 530"/>
                <a:gd name="T51" fmla="*/ 349 h 470"/>
                <a:gd name="T52" fmla="*/ 401 w 530"/>
                <a:gd name="T53" fmla="*/ 326 h 470"/>
                <a:gd name="T54" fmla="*/ 416 w 530"/>
                <a:gd name="T55" fmla="*/ 311 h 470"/>
                <a:gd name="T56" fmla="*/ 461 w 530"/>
                <a:gd name="T57" fmla="*/ 364 h 470"/>
                <a:gd name="T58" fmla="*/ 492 w 530"/>
                <a:gd name="T59" fmla="*/ 402 h 470"/>
                <a:gd name="T60" fmla="*/ 522 w 530"/>
                <a:gd name="T61" fmla="*/ 417 h 470"/>
                <a:gd name="T62" fmla="*/ 522 w 530"/>
                <a:gd name="T63" fmla="*/ 386 h 470"/>
                <a:gd name="T64" fmla="*/ 416 w 530"/>
                <a:gd name="T65" fmla="*/ 303 h 470"/>
                <a:gd name="T66" fmla="*/ 386 w 530"/>
                <a:gd name="T67" fmla="*/ 311 h 470"/>
                <a:gd name="T68" fmla="*/ 363 w 530"/>
                <a:gd name="T69" fmla="*/ 303 h 470"/>
                <a:gd name="T70" fmla="*/ 287 w 530"/>
                <a:gd name="T71" fmla="*/ 30 h 470"/>
                <a:gd name="T72" fmla="*/ 151 w 530"/>
                <a:gd name="T73" fmla="*/ 0 h 470"/>
                <a:gd name="T74" fmla="*/ 136 w 530"/>
                <a:gd name="T75" fmla="*/ 0 h 470"/>
                <a:gd name="T76" fmla="*/ 106 w 530"/>
                <a:gd name="T77" fmla="*/ 23 h 470"/>
                <a:gd name="T78" fmla="*/ 91 w 530"/>
                <a:gd name="T79" fmla="*/ 23 h 470"/>
                <a:gd name="T80" fmla="*/ 83 w 530"/>
                <a:gd name="T81" fmla="*/ 30 h 470"/>
                <a:gd name="T82" fmla="*/ 38 w 530"/>
                <a:gd name="T83" fmla="*/ 53 h 470"/>
                <a:gd name="T84" fmla="*/ 60 w 530"/>
                <a:gd name="T85" fmla="*/ 114 h 470"/>
                <a:gd name="T86" fmla="*/ 76 w 530"/>
                <a:gd name="T87" fmla="*/ 129 h 470"/>
                <a:gd name="T88" fmla="*/ 76 w 530"/>
                <a:gd name="T89" fmla="*/ 152 h 470"/>
                <a:gd name="T90" fmla="*/ 0 w 530"/>
                <a:gd name="T91" fmla="*/ 144 h 470"/>
                <a:gd name="T92" fmla="*/ 15 w 530"/>
                <a:gd name="T93" fmla="*/ 159 h 470"/>
                <a:gd name="T94" fmla="*/ 53 w 530"/>
                <a:gd name="T95" fmla="*/ 182 h 470"/>
                <a:gd name="T96" fmla="*/ 83 w 530"/>
                <a:gd name="T97" fmla="*/ 182 h 470"/>
                <a:gd name="T98" fmla="*/ 38 w 530"/>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0">
                  <a:moveTo>
                    <a:pt x="38" y="235"/>
                  </a:moveTo>
                  <a:lnTo>
                    <a:pt x="0" y="265"/>
                  </a:lnTo>
                  <a:lnTo>
                    <a:pt x="15" y="265"/>
                  </a:lnTo>
                  <a:lnTo>
                    <a:pt x="0" y="273"/>
                  </a:lnTo>
                  <a:lnTo>
                    <a:pt x="7" y="288"/>
                  </a:lnTo>
                  <a:lnTo>
                    <a:pt x="30" y="296"/>
                  </a:lnTo>
                  <a:lnTo>
                    <a:pt x="15" y="311"/>
                  </a:lnTo>
                  <a:lnTo>
                    <a:pt x="23" y="326"/>
                  </a:lnTo>
                  <a:lnTo>
                    <a:pt x="30" y="333"/>
                  </a:lnTo>
                  <a:lnTo>
                    <a:pt x="45" y="311"/>
                  </a:lnTo>
                  <a:lnTo>
                    <a:pt x="53" y="349"/>
                  </a:lnTo>
                  <a:lnTo>
                    <a:pt x="45" y="364"/>
                  </a:lnTo>
                  <a:lnTo>
                    <a:pt x="68" y="349"/>
                  </a:lnTo>
                  <a:lnTo>
                    <a:pt x="83" y="371"/>
                  </a:lnTo>
                  <a:lnTo>
                    <a:pt x="91" y="356"/>
                  </a:lnTo>
                  <a:lnTo>
                    <a:pt x="98" y="371"/>
                  </a:lnTo>
                  <a:lnTo>
                    <a:pt x="121" y="356"/>
                  </a:lnTo>
                  <a:lnTo>
                    <a:pt x="98" y="409"/>
                  </a:lnTo>
                  <a:lnTo>
                    <a:pt x="60" y="432"/>
                  </a:lnTo>
                  <a:lnTo>
                    <a:pt x="60" y="447"/>
                  </a:lnTo>
                  <a:lnTo>
                    <a:pt x="38" y="440"/>
                  </a:lnTo>
                  <a:lnTo>
                    <a:pt x="7" y="470"/>
                  </a:lnTo>
                  <a:lnTo>
                    <a:pt x="38" y="447"/>
                  </a:lnTo>
                  <a:lnTo>
                    <a:pt x="68" y="455"/>
                  </a:lnTo>
                  <a:lnTo>
                    <a:pt x="83" y="447"/>
                  </a:lnTo>
                  <a:lnTo>
                    <a:pt x="83" y="432"/>
                  </a:lnTo>
                  <a:lnTo>
                    <a:pt x="98" y="432"/>
                  </a:lnTo>
                  <a:lnTo>
                    <a:pt x="159" y="386"/>
                  </a:lnTo>
                  <a:lnTo>
                    <a:pt x="166" y="364"/>
                  </a:lnTo>
                  <a:lnTo>
                    <a:pt x="159" y="349"/>
                  </a:lnTo>
                  <a:lnTo>
                    <a:pt x="204" y="296"/>
                  </a:lnTo>
                  <a:lnTo>
                    <a:pt x="204" y="265"/>
                  </a:lnTo>
                  <a:lnTo>
                    <a:pt x="204" y="296"/>
                  </a:lnTo>
                  <a:lnTo>
                    <a:pt x="219" y="288"/>
                  </a:lnTo>
                  <a:lnTo>
                    <a:pt x="212" y="296"/>
                  </a:lnTo>
                  <a:lnTo>
                    <a:pt x="227" y="303"/>
                  </a:lnTo>
                  <a:lnTo>
                    <a:pt x="197" y="311"/>
                  </a:lnTo>
                  <a:lnTo>
                    <a:pt x="189" y="356"/>
                  </a:lnTo>
                  <a:lnTo>
                    <a:pt x="234" y="326"/>
                  </a:lnTo>
                  <a:lnTo>
                    <a:pt x="242" y="288"/>
                  </a:lnTo>
                  <a:lnTo>
                    <a:pt x="242" y="303"/>
                  </a:lnTo>
                  <a:lnTo>
                    <a:pt x="265" y="296"/>
                  </a:lnTo>
                  <a:lnTo>
                    <a:pt x="257" y="303"/>
                  </a:lnTo>
                  <a:lnTo>
                    <a:pt x="295" y="318"/>
                  </a:lnTo>
                  <a:lnTo>
                    <a:pt x="348" y="318"/>
                  </a:lnTo>
                  <a:lnTo>
                    <a:pt x="356" y="311"/>
                  </a:lnTo>
                  <a:lnTo>
                    <a:pt x="363" y="311"/>
                  </a:lnTo>
                  <a:lnTo>
                    <a:pt x="356" y="326"/>
                  </a:lnTo>
                  <a:lnTo>
                    <a:pt x="378" y="333"/>
                  </a:lnTo>
                  <a:lnTo>
                    <a:pt x="378" y="318"/>
                  </a:lnTo>
                  <a:lnTo>
                    <a:pt x="378" y="333"/>
                  </a:lnTo>
                  <a:lnTo>
                    <a:pt x="409" y="349"/>
                  </a:lnTo>
                  <a:lnTo>
                    <a:pt x="416" y="341"/>
                  </a:lnTo>
                  <a:lnTo>
                    <a:pt x="401" y="326"/>
                  </a:lnTo>
                  <a:lnTo>
                    <a:pt x="431" y="341"/>
                  </a:lnTo>
                  <a:lnTo>
                    <a:pt x="416" y="311"/>
                  </a:lnTo>
                  <a:lnTo>
                    <a:pt x="431" y="341"/>
                  </a:lnTo>
                  <a:lnTo>
                    <a:pt x="461" y="364"/>
                  </a:lnTo>
                  <a:lnTo>
                    <a:pt x="499" y="386"/>
                  </a:lnTo>
                  <a:lnTo>
                    <a:pt x="492" y="402"/>
                  </a:lnTo>
                  <a:lnTo>
                    <a:pt x="507" y="386"/>
                  </a:lnTo>
                  <a:lnTo>
                    <a:pt x="522" y="417"/>
                  </a:lnTo>
                  <a:lnTo>
                    <a:pt x="530" y="409"/>
                  </a:lnTo>
                  <a:lnTo>
                    <a:pt x="522" y="386"/>
                  </a:lnTo>
                  <a:lnTo>
                    <a:pt x="492" y="379"/>
                  </a:lnTo>
                  <a:lnTo>
                    <a:pt x="416" y="303"/>
                  </a:lnTo>
                  <a:lnTo>
                    <a:pt x="393" y="333"/>
                  </a:lnTo>
                  <a:lnTo>
                    <a:pt x="386" y="311"/>
                  </a:lnTo>
                  <a:lnTo>
                    <a:pt x="371" y="318"/>
                  </a:lnTo>
                  <a:lnTo>
                    <a:pt x="363" y="303"/>
                  </a:lnTo>
                  <a:lnTo>
                    <a:pt x="340" y="303"/>
                  </a:lnTo>
                  <a:lnTo>
                    <a:pt x="287" y="30"/>
                  </a:lnTo>
                  <a:lnTo>
                    <a:pt x="181" y="23"/>
                  </a:lnTo>
                  <a:lnTo>
                    <a:pt x="151" y="0"/>
                  </a:lnTo>
                  <a:lnTo>
                    <a:pt x="151" y="15"/>
                  </a:lnTo>
                  <a:lnTo>
                    <a:pt x="136" y="0"/>
                  </a:lnTo>
                  <a:lnTo>
                    <a:pt x="106" y="8"/>
                  </a:lnTo>
                  <a:lnTo>
                    <a:pt x="106" y="23"/>
                  </a:lnTo>
                  <a:lnTo>
                    <a:pt x="106" y="15"/>
                  </a:lnTo>
                  <a:lnTo>
                    <a:pt x="91" y="23"/>
                  </a:lnTo>
                  <a:lnTo>
                    <a:pt x="91" y="30"/>
                  </a:lnTo>
                  <a:lnTo>
                    <a:pt x="83" y="30"/>
                  </a:lnTo>
                  <a:lnTo>
                    <a:pt x="60" y="53"/>
                  </a:lnTo>
                  <a:lnTo>
                    <a:pt x="38" y="53"/>
                  </a:lnTo>
                  <a:lnTo>
                    <a:pt x="30" y="68"/>
                  </a:lnTo>
                  <a:lnTo>
                    <a:pt x="60" y="114"/>
                  </a:lnTo>
                  <a:lnTo>
                    <a:pt x="98" y="136"/>
                  </a:lnTo>
                  <a:lnTo>
                    <a:pt x="76" y="129"/>
                  </a:lnTo>
                  <a:lnTo>
                    <a:pt x="83" y="144"/>
                  </a:lnTo>
                  <a:lnTo>
                    <a:pt x="76" y="152"/>
                  </a:lnTo>
                  <a:lnTo>
                    <a:pt x="45" y="121"/>
                  </a:lnTo>
                  <a:lnTo>
                    <a:pt x="0" y="144"/>
                  </a:lnTo>
                  <a:lnTo>
                    <a:pt x="23" y="159"/>
                  </a:lnTo>
                  <a:lnTo>
                    <a:pt x="15" y="159"/>
                  </a:lnTo>
                  <a:lnTo>
                    <a:pt x="15" y="182"/>
                  </a:lnTo>
                  <a:lnTo>
                    <a:pt x="53" y="182"/>
                  </a:lnTo>
                  <a:lnTo>
                    <a:pt x="60" y="197"/>
                  </a:lnTo>
                  <a:lnTo>
                    <a:pt x="83" y="182"/>
                  </a:lnTo>
                  <a:lnTo>
                    <a:pt x="76" y="220"/>
                  </a:lnTo>
                  <a:lnTo>
                    <a:pt x="38" y="235"/>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8" name="Freeform 143"/>
            <p:cNvSpPr>
              <a:spLocks/>
            </p:cNvSpPr>
            <p:nvPr/>
          </p:nvSpPr>
          <p:spPr bwMode="auto">
            <a:xfrm>
              <a:off x="1552" y="2520"/>
              <a:ext cx="530" cy="470"/>
            </a:xfrm>
            <a:custGeom>
              <a:avLst/>
              <a:gdLst>
                <a:gd name="T0" fmla="*/ 0 w 530"/>
                <a:gd name="T1" fmla="*/ 265 h 470"/>
                <a:gd name="T2" fmla="*/ 0 w 530"/>
                <a:gd name="T3" fmla="*/ 273 h 470"/>
                <a:gd name="T4" fmla="*/ 30 w 530"/>
                <a:gd name="T5" fmla="*/ 296 h 470"/>
                <a:gd name="T6" fmla="*/ 23 w 530"/>
                <a:gd name="T7" fmla="*/ 326 h 470"/>
                <a:gd name="T8" fmla="*/ 45 w 530"/>
                <a:gd name="T9" fmla="*/ 311 h 470"/>
                <a:gd name="T10" fmla="*/ 45 w 530"/>
                <a:gd name="T11" fmla="*/ 364 h 470"/>
                <a:gd name="T12" fmla="*/ 83 w 530"/>
                <a:gd name="T13" fmla="*/ 371 h 470"/>
                <a:gd name="T14" fmla="*/ 98 w 530"/>
                <a:gd name="T15" fmla="*/ 371 h 470"/>
                <a:gd name="T16" fmla="*/ 98 w 530"/>
                <a:gd name="T17" fmla="*/ 409 h 470"/>
                <a:gd name="T18" fmla="*/ 60 w 530"/>
                <a:gd name="T19" fmla="*/ 447 h 470"/>
                <a:gd name="T20" fmla="*/ 7 w 530"/>
                <a:gd name="T21" fmla="*/ 470 h 470"/>
                <a:gd name="T22" fmla="*/ 68 w 530"/>
                <a:gd name="T23" fmla="*/ 455 h 470"/>
                <a:gd name="T24" fmla="*/ 83 w 530"/>
                <a:gd name="T25" fmla="*/ 432 h 470"/>
                <a:gd name="T26" fmla="*/ 159 w 530"/>
                <a:gd name="T27" fmla="*/ 386 h 470"/>
                <a:gd name="T28" fmla="*/ 159 w 530"/>
                <a:gd name="T29" fmla="*/ 349 h 470"/>
                <a:gd name="T30" fmla="*/ 204 w 530"/>
                <a:gd name="T31" fmla="*/ 265 h 470"/>
                <a:gd name="T32" fmla="*/ 219 w 530"/>
                <a:gd name="T33" fmla="*/ 288 h 470"/>
                <a:gd name="T34" fmla="*/ 227 w 530"/>
                <a:gd name="T35" fmla="*/ 303 h 470"/>
                <a:gd name="T36" fmla="*/ 189 w 530"/>
                <a:gd name="T37" fmla="*/ 356 h 470"/>
                <a:gd name="T38" fmla="*/ 242 w 530"/>
                <a:gd name="T39" fmla="*/ 288 h 470"/>
                <a:gd name="T40" fmla="*/ 265 w 530"/>
                <a:gd name="T41" fmla="*/ 296 h 470"/>
                <a:gd name="T42" fmla="*/ 295 w 530"/>
                <a:gd name="T43" fmla="*/ 318 h 470"/>
                <a:gd name="T44" fmla="*/ 356 w 530"/>
                <a:gd name="T45" fmla="*/ 311 h 470"/>
                <a:gd name="T46" fmla="*/ 356 w 530"/>
                <a:gd name="T47" fmla="*/ 326 h 470"/>
                <a:gd name="T48" fmla="*/ 378 w 530"/>
                <a:gd name="T49" fmla="*/ 318 h 470"/>
                <a:gd name="T50" fmla="*/ 409 w 530"/>
                <a:gd name="T51" fmla="*/ 349 h 470"/>
                <a:gd name="T52" fmla="*/ 401 w 530"/>
                <a:gd name="T53" fmla="*/ 326 h 470"/>
                <a:gd name="T54" fmla="*/ 416 w 530"/>
                <a:gd name="T55" fmla="*/ 311 h 470"/>
                <a:gd name="T56" fmla="*/ 461 w 530"/>
                <a:gd name="T57" fmla="*/ 364 h 470"/>
                <a:gd name="T58" fmla="*/ 492 w 530"/>
                <a:gd name="T59" fmla="*/ 402 h 470"/>
                <a:gd name="T60" fmla="*/ 522 w 530"/>
                <a:gd name="T61" fmla="*/ 417 h 470"/>
                <a:gd name="T62" fmla="*/ 522 w 530"/>
                <a:gd name="T63" fmla="*/ 386 h 470"/>
                <a:gd name="T64" fmla="*/ 416 w 530"/>
                <a:gd name="T65" fmla="*/ 303 h 470"/>
                <a:gd name="T66" fmla="*/ 386 w 530"/>
                <a:gd name="T67" fmla="*/ 311 h 470"/>
                <a:gd name="T68" fmla="*/ 363 w 530"/>
                <a:gd name="T69" fmla="*/ 303 h 470"/>
                <a:gd name="T70" fmla="*/ 287 w 530"/>
                <a:gd name="T71" fmla="*/ 30 h 470"/>
                <a:gd name="T72" fmla="*/ 151 w 530"/>
                <a:gd name="T73" fmla="*/ 0 h 470"/>
                <a:gd name="T74" fmla="*/ 136 w 530"/>
                <a:gd name="T75" fmla="*/ 0 h 470"/>
                <a:gd name="T76" fmla="*/ 106 w 530"/>
                <a:gd name="T77" fmla="*/ 23 h 470"/>
                <a:gd name="T78" fmla="*/ 91 w 530"/>
                <a:gd name="T79" fmla="*/ 23 h 470"/>
                <a:gd name="T80" fmla="*/ 83 w 530"/>
                <a:gd name="T81" fmla="*/ 30 h 470"/>
                <a:gd name="T82" fmla="*/ 38 w 530"/>
                <a:gd name="T83" fmla="*/ 53 h 470"/>
                <a:gd name="T84" fmla="*/ 60 w 530"/>
                <a:gd name="T85" fmla="*/ 114 h 470"/>
                <a:gd name="T86" fmla="*/ 76 w 530"/>
                <a:gd name="T87" fmla="*/ 129 h 470"/>
                <a:gd name="T88" fmla="*/ 76 w 530"/>
                <a:gd name="T89" fmla="*/ 152 h 470"/>
                <a:gd name="T90" fmla="*/ 0 w 530"/>
                <a:gd name="T91" fmla="*/ 144 h 470"/>
                <a:gd name="T92" fmla="*/ 15 w 530"/>
                <a:gd name="T93" fmla="*/ 159 h 470"/>
                <a:gd name="T94" fmla="*/ 53 w 530"/>
                <a:gd name="T95" fmla="*/ 182 h 470"/>
                <a:gd name="T96" fmla="*/ 83 w 530"/>
                <a:gd name="T97" fmla="*/ 182 h 470"/>
                <a:gd name="T98" fmla="*/ 38 w 530"/>
                <a:gd name="T99" fmla="*/ 23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0">
                  <a:moveTo>
                    <a:pt x="38" y="235"/>
                  </a:moveTo>
                  <a:lnTo>
                    <a:pt x="0" y="265"/>
                  </a:lnTo>
                  <a:lnTo>
                    <a:pt x="15" y="265"/>
                  </a:lnTo>
                  <a:lnTo>
                    <a:pt x="0" y="273"/>
                  </a:lnTo>
                  <a:lnTo>
                    <a:pt x="7" y="288"/>
                  </a:lnTo>
                  <a:lnTo>
                    <a:pt x="30" y="296"/>
                  </a:lnTo>
                  <a:lnTo>
                    <a:pt x="15" y="311"/>
                  </a:lnTo>
                  <a:lnTo>
                    <a:pt x="23" y="326"/>
                  </a:lnTo>
                  <a:lnTo>
                    <a:pt x="30" y="333"/>
                  </a:lnTo>
                  <a:lnTo>
                    <a:pt x="45" y="311"/>
                  </a:lnTo>
                  <a:lnTo>
                    <a:pt x="53" y="349"/>
                  </a:lnTo>
                  <a:lnTo>
                    <a:pt x="45" y="364"/>
                  </a:lnTo>
                  <a:lnTo>
                    <a:pt x="68" y="349"/>
                  </a:lnTo>
                  <a:lnTo>
                    <a:pt x="83" y="371"/>
                  </a:lnTo>
                  <a:lnTo>
                    <a:pt x="91" y="356"/>
                  </a:lnTo>
                  <a:lnTo>
                    <a:pt x="98" y="371"/>
                  </a:lnTo>
                  <a:lnTo>
                    <a:pt x="121" y="356"/>
                  </a:lnTo>
                  <a:lnTo>
                    <a:pt x="98" y="409"/>
                  </a:lnTo>
                  <a:lnTo>
                    <a:pt x="60" y="432"/>
                  </a:lnTo>
                  <a:lnTo>
                    <a:pt x="60" y="447"/>
                  </a:lnTo>
                  <a:lnTo>
                    <a:pt x="38" y="440"/>
                  </a:lnTo>
                  <a:lnTo>
                    <a:pt x="7" y="470"/>
                  </a:lnTo>
                  <a:lnTo>
                    <a:pt x="38" y="447"/>
                  </a:lnTo>
                  <a:lnTo>
                    <a:pt x="68" y="455"/>
                  </a:lnTo>
                  <a:lnTo>
                    <a:pt x="83" y="447"/>
                  </a:lnTo>
                  <a:lnTo>
                    <a:pt x="83" y="432"/>
                  </a:lnTo>
                  <a:lnTo>
                    <a:pt x="98" y="432"/>
                  </a:lnTo>
                  <a:lnTo>
                    <a:pt x="159" y="386"/>
                  </a:lnTo>
                  <a:lnTo>
                    <a:pt x="166" y="364"/>
                  </a:lnTo>
                  <a:lnTo>
                    <a:pt x="159" y="349"/>
                  </a:lnTo>
                  <a:lnTo>
                    <a:pt x="204" y="296"/>
                  </a:lnTo>
                  <a:lnTo>
                    <a:pt x="204" y="265"/>
                  </a:lnTo>
                  <a:lnTo>
                    <a:pt x="204" y="296"/>
                  </a:lnTo>
                  <a:lnTo>
                    <a:pt x="219" y="288"/>
                  </a:lnTo>
                  <a:lnTo>
                    <a:pt x="212" y="296"/>
                  </a:lnTo>
                  <a:lnTo>
                    <a:pt x="227" y="303"/>
                  </a:lnTo>
                  <a:lnTo>
                    <a:pt x="197" y="311"/>
                  </a:lnTo>
                  <a:lnTo>
                    <a:pt x="189" y="356"/>
                  </a:lnTo>
                  <a:lnTo>
                    <a:pt x="234" y="326"/>
                  </a:lnTo>
                  <a:lnTo>
                    <a:pt x="242" y="288"/>
                  </a:lnTo>
                  <a:lnTo>
                    <a:pt x="242" y="303"/>
                  </a:lnTo>
                  <a:lnTo>
                    <a:pt x="265" y="296"/>
                  </a:lnTo>
                  <a:lnTo>
                    <a:pt x="257" y="303"/>
                  </a:lnTo>
                  <a:lnTo>
                    <a:pt x="295" y="318"/>
                  </a:lnTo>
                  <a:lnTo>
                    <a:pt x="348" y="318"/>
                  </a:lnTo>
                  <a:lnTo>
                    <a:pt x="356" y="311"/>
                  </a:lnTo>
                  <a:lnTo>
                    <a:pt x="363" y="311"/>
                  </a:lnTo>
                  <a:lnTo>
                    <a:pt x="356" y="326"/>
                  </a:lnTo>
                  <a:lnTo>
                    <a:pt x="378" y="333"/>
                  </a:lnTo>
                  <a:lnTo>
                    <a:pt x="378" y="318"/>
                  </a:lnTo>
                  <a:lnTo>
                    <a:pt x="378" y="333"/>
                  </a:lnTo>
                  <a:lnTo>
                    <a:pt x="409" y="349"/>
                  </a:lnTo>
                  <a:lnTo>
                    <a:pt x="416" y="341"/>
                  </a:lnTo>
                  <a:lnTo>
                    <a:pt x="401" y="326"/>
                  </a:lnTo>
                  <a:lnTo>
                    <a:pt x="431" y="341"/>
                  </a:lnTo>
                  <a:lnTo>
                    <a:pt x="416" y="311"/>
                  </a:lnTo>
                  <a:lnTo>
                    <a:pt x="431" y="341"/>
                  </a:lnTo>
                  <a:lnTo>
                    <a:pt x="461" y="364"/>
                  </a:lnTo>
                  <a:lnTo>
                    <a:pt x="499" y="386"/>
                  </a:lnTo>
                  <a:lnTo>
                    <a:pt x="492" y="402"/>
                  </a:lnTo>
                  <a:lnTo>
                    <a:pt x="507" y="386"/>
                  </a:lnTo>
                  <a:lnTo>
                    <a:pt x="522" y="417"/>
                  </a:lnTo>
                  <a:lnTo>
                    <a:pt x="530" y="409"/>
                  </a:lnTo>
                  <a:lnTo>
                    <a:pt x="522" y="386"/>
                  </a:lnTo>
                  <a:lnTo>
                    <a:pt x="492" y="379"/>
                  </a:lnTo>
                  <a:lnTo>
                    <a:pt x="416" y="303"/>
                  </a:lnTo>
                  <a:lnTo>
                    <a:pt x="393" y="333"/>
                  </a:lnTo>
                  <a:lnTo>
                    <a:pt x="386" y="311"/>
                  </a:lnTo>
                  <a:lnTo>
                    <a:pt x="371" y="318"/>
                  </a:lnTo>
                  <a:lnTo>
                    <a:pt x="363" y="303"/>
                  </a:lnTo>
                  <a:lnTo>
                    <a:pt x="340" y="303"/>
                  </a:lnTo>
                  <a:lnTo>
                    <a:pt x="287" y="30"/>
                  </a:lnTo>
                  <a:lnTo>
                    <a:pt x="181" y="23"/>
                  </a:lnTo>
                  <a:lnTo>
                    <a:pt x="151" y="0"/>
                  </a:lnTo>
                  <a:lnTo>
                    <a:pt x="151" y="15"/>
                  </a:lnTo>
                  <a:lnTo>
                    <a:pt x="136" y="0"/>
                  </a:lnTo>
                  <a:lnTo>
                    <a:pt x="106" y="8"/>
                  </a:lnTo>
                  <a:lnTo>
                    <a:pt x="106" y="23"/>
                  </a:lnTo>
                  <a:lnTo>
                    <a:pt x="106" y="15"/>
                  </a:lnTo>
                  <a:lnTo>
                    <a:pt x="91" y="23"/>
                  </a:lnTo>
                  <a:lnTo>
                    <a:pt x="91" y="30"/>
                  </a:lnTo>
                  <a:lnTo>
                    <a:pt x="83" y="30"/>
                  </a:lnTo>
                  <a:lnTo>
                    <a:pt x="60" y="53"/>
                  </a:lnTo>
                  <a:lnTo>
                    <a:pt x="38" y="53"/>
                  </a:lnTo>
                  <a:lnTo>
                    <a:pt x="30" y="68"/>
                  </a:lnTo>
                  <a:lnTo>
                    <a:pt x="60" y="114"/>
                  </a:lnTo>
                  <a:lnTo>
                    <a:pt x="98" y="136"/>
                  </a:lnTo>
                  <a:lnTo>
                    <a:pt x="76" y="129"/>
                  </a:lnTo>
                  <a:lnTo>
                    <a:pt x="83" y="144"/>
                  </a:lnTo>
                  <a:lnTo>
                    <a:pt x="76" y="152"/>
                  </a:lnTo>
                  <a:lnTo>
                    <a:pt x="45" y="121"/>
                  </a:lnTo>
                  <a:lnTo>
                    <a:pt x="0" y="144"/>
                  </a:lnTo>
                  <a:lnTo>
                    <a:pt x="23" y="159"/>
                  </a:lnTo>
                  <a:lnTo>
                    <a:pt x="15" y="159"/>
                  </a:lnTo>
                  <a:lnTo>
                    <a:pt x="15" y="182"/>
                  </a:lnTo>
                  <a:lnTo>
                    <a:pt x="53" y="182"/>
                  </a:lnTo>
                  <a:lnTo>
                    <a:pt x="60" y="197"/>
                  </a:lnTo>
                  <a:lnTo>
                    <a:pt x="83" y="182"/>
                  </a:lnTo>
                  <a:lnTo>
                    <a:pt x="76" y="220"/>
                  </a:lnTo>
                  <a:lnTo>
                    <a:pt x="38" y="235"/>
                  </a:lnTo>
                  <a:lnTo>
                    <a:pt x="38"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9" name="Freeform 144"/>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1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79 h 402"/>
                <a:gd name="T28" fmla="*/ 295 w 348"/>
                <a:gd name="T29" fmla="*/ 402 h 402"/>
                <a:gd name="T30" fmla="*/ 348 w 348"/>
                <a:gd name="T3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402">
                  <a:moveTo>
                    <a:pt x="348" y="38"/>
                  </a:moveTo>
                  <a:lnTo>
                    <a:pt x="98" y="0"/>
                  </a:lnTo>
                  <a:lnTo>
                    <a:pt x="83" y="61"/>
                  </a:lnTo>
                  <a:lnTo>
                    <a:pt x="68" y="46"/>
                  </a:lnTo>
                  <a:lnTo>
                    <a:pt x="53" y="46"/>
                  </a:lnTo>
                  <a:lnTo>
                    <a:pt x="45" y="114"/>
                  </a:lnTo>
                  <a:lnTo>
                    <a:pt x="61" y="167"/>
                  </a:lnTo>
                  <a:lnTo>
                    <a:pt x="38" y="182"/>
                  </a:lnTo>
                  <a:lnTo>
                    <a:pt x="30" y="213"/>
                  </a:lnTo>
                  <a:lnTo>
                    <a:pt x="15" y="220"/>
                  </a:lnTo>
                  <a:lnTo>
                    <a:pt x="23" y="258"/>
                  </a:lnTo>
                  <a:lnTo>
                    <a:pt x="8" y="258"/>
                  </a:lnTo>
                  <a:lnTo>
                    <a:pt x="0" y="273"/>
                  </a:lnTo>
                  <a:lnTo>
                    <a:pt x="189" y="379"/>
                  </a:lnTo>
                  <a:lnTo>
                    <a:pt x="295" y="402"/>
                  </a:lnTo>
                  <a:lnTo>
                    <a:pt x="348"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0" name="Freeform 145"/>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1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79 h 402"/>
                <a:gd name="T28" fmla="*/ 295 w 348"/>
                <a:gd name="T29" fmla="*/ 402 h 402"/>
                <a:gd name="T30" fmla="*/ 348 w 348"/>
                <a:gd name="T31" fmla="*/ 38 h 402"/>
                <a:gd name="T32" fmla="*/ 348 w 348"/>
                <a:gd name="T33" fmla="*/ 4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8" h="402">
                  <a:moveTo>
                    <a:pt x="348" y="38"/>
                  </a:moveTo>
                  <a:lnTo>
                    <a:pt x="98" y="0"/>
                  </a:lnTo>
                  <a:lnTo>
                    <a:pt x="83" y="61"/>
                  </a:lnTo>
                  <a:lnTo>
                    <a:pt x="68" y="46"/>
                  </a:lnTo>
                  <a:lnTo>
                    <a:pt x="53" y="46"/>
                  </a:lnTo>
                  <a:lnTo>
                    <a:pt x="45" y="114"/>
                  </a:lnTo>
                  <a:lnTo>
                    <a:pt x="61" y="167"/>
                  </a:lnTo>
                  <a:lnTo>
                    <a:pt x="38" y="182"/>
                  </a:lnTo>
                  <a:lnTo>
                    <a:pt x="30" y="213"/>
                  </a:lnTo>
                  <a:lnTo>
                    <a:pt x="15" y="220"/>
                  </a:lnTo>
                  <a:lnTo>
                    <a:pt x="23" y="258"/>
                  </a:lnTo>
                  <a:lnTo>
                    <a:pt x="8" y="258"/>
                  </a:lnTo>
                  <a:lnTo>
                    <a:pt x="0" y="273"/>
                  </a:lnTo>
                  <a:lnTo>
                    <a:pt x="189" y="379"/>
                  </a:lnTo>
                  <a:lnTo>
                    <a:pt x="295" y="402"/>
                  </a:lnTo>
                  <a:lnTo>
                    <a:pt x="348" y="38"/>
                  </a:lnTo>
                  <a:lnTo>
                    <a:pt x="348"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1" name="Freeform 146"/>
            <p:cNvSpPr>
              <a:spLocks/>
            </p:cNvSpPr>
            <p:nvPr/>
          </p:nvSpPr>
          <p:spPr bwMode="auto">
            <a:xfrm>
              <a:off x="2975" y="2277"/>
              <a:ext cx="257" cy="235"/>
            </a:xfrm>
            <a:custGeom>
              <a:avLst/>
              <a:gdLst>
                <a:gd name="T0" fmla="*/ 257 w 257"/>
                <a:gd name="T1" fmla="*/ 31 h 235"/>
                <a:gd name="T2" fmla="*/ 219 w 257"/>
                <a:gd name="T3" fmla="*/ 38 h 235"/>
                <a:gd name="T4" fmla="*/ 234 w 257"/>
                <a:gd name="T5" fmla="*/ 16 h 235"/>
                <a:gd name="T6" fmla="*/ 227 w 257"/>
                <a:gd name="T7" fmla="*/ 0 h 235"/>
                <a:gd name="T8" fmla="*/ 196 w 257"/>
                <a:gd name="T9" fmla="*/ 0 h 235"/>
                <a:gd name="T10" fmla="*/ 0 w 257"/>
                <a:gd name="T11" fmla="*/ 8 h 235"/>
                <a:gd name="T12" fmla="*/ 15 w 257"/>
                <a:gd name="T13" fmla="*/ 84 h 235"/>
                <a:gd name="T14" fmla="*/ 15 w 257"/>
                <a:gd name="T15" fmla="*/ 190 h 235"/>
                <a:gd name="T16" fmla="*/ 37 w 257"/>
                <a:gd name="T17" fmla="*/ 197 h 235"/>
                <a:gd name="T18" fmla="*/ 37 w 257"/>
                <a:gd name="T19" fmla="*/ 235 h 235"/>
                <a:gd name="T20" fmla="*/ 189 w 257"/>
                <a:gd name="T21" fmla="*/ 228 h 235"/>
                <a:gd name="T22" fmla="*/ 196 w 257"/>
                <a:gd name="T23" fmla="*/ 213 h 235"/>
                <a:gd name="T24" fmla="*/ 196 w 257"/>
                <a:gd name="T25" fmla="*/ 197 h 235"/>
                <a:gd name="T26" fmla="*/ 181 w 257"/>
                <a:gd name="T27" fmla="*/ 197 h 235"/>
                <a:gd name="T28" fmla="*/ 181 w 257"/>
                <a:gd name="T29" fmla="*/ 182 h 235"/>
                <a:gd name="T30" fmla="*/ 196 w 257"/>
                <a:gd name="T31" fmla="*/ 182 h 235"/>
                <a:gd name="T32" fmla="*/ 189 w 257"/>
                <a:gd name="T33" fmla="*/ 167 h 235"/>
                <a:gd name="T34" fmla="*/ 204 w 257"/>
                <a:gd name="T35" fmla="*/ 152 h 235"/>
                <a:gd name="T36" fmla="*/ 196 w 257"/>
                <a:gd name="T37" fmla="*/ 152 h 235"/>
                <a:gd name="T38" fmla="*/ 219 w 257"/>
                <a:gd name="T39" fmla="*/ 137 h 235"/>
                <a:gd name="T40" fmla="*/ 219 w 257"/>
                <a:gd name="T41" fmla="*/ 114 h 235"/>
                <a:gd name="T42" fmla="*/ 227 w 257"/>
                <a:gd name="T43" fmla="*/ 107 h 235"/>
                <a:gd name="T44" fmla="*/ 227 w 257"/>
                <a:gd name="T45" fmla="*/ 99 h 235"/>
                <a:gd name="T46" fmla="*/ 242 w 257"/>
                <a:gd name="T47" fmla="*/ 91 h 235"/>
                <a:gd name="T48" fmla="*/ 234 w 257"/>
                <a:gd name="T49" fmla="*/ 69 h 235"/>
                <a:gd name="T50" fmla="*/ 249 w 257"/>
                <a:gd name="T51" fmla="*/ 61 h 235"/>
                <a:gd name="T52" fmla="*/ 242 w 257"/>
                <a:gd name="T53" fmla="*/ 53 h 235"/>
                <a:gd name="T54" fmla="*/ 257 w 257"/>
                <a:gd name="T55" fmla="*/ 38 h 235"/>
                <a:gd name="T56" fmla="*/ 257 w 257"/>
                <a:gd name="T57" fmla="*/ 3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35">
                  <a:moveTo>
                    <a:pt x="257" y="31"/>
                  </a:moveTo>
                  <a:lnTo>
                    <a:pt x="219" y="38"/>
                  </a:lnTo>
                  <a:lnTo>
                    <a:pt x="234" y="16"/>
                  </a:lnTo>
                  <a:lnTo>
                    <a:pt x="227" y="0"/>
                  </a:lnTo>
                  <a:lnTo>
                    <a:pt x="196" y="0"/>
                  </a:lnTo>
                  <a:lnTo>
                    <a:pt x="0" y="8"/>
                  </a:lnTo>
                  <a:lnTo>
                    <a:pt x="15" y="84"/>
                  </a:lnTo>
                  <a:lnTo>
                    <a:pt x="15" y="190"/>
                  </a:lnTo>
                  <a:lnTo>
                    <a:pt x="37" y="197"/>
                  </a:lnTo>
                  <a:lnTo>
                    <a:pt x="37" y="235"/>
                  </a:lnTo>
                  <a:lnTo>
                    <a:pt x="189" y="228"/>
                  </a:lnTo>
                  <a:lnTo>
                    <a:pt x="196" y="213"/>
                  </a:lnTo>
                  <a:lnTo>
                    <a:pt x="196" y="197"/>
                  </a:lnTo>
                  <a:lnTo>
                    <a:pt x="181" y="197"/>
                  </a:lnTo>
                  <a:lnTo>
                    <a:pt x="181" y="182"/>
                  </a:lnTo>
                  <a:lnTo>
                    <a:pt x="196" y="182"/>
                  </a:lnTo>
                  <a:lnTo>
                    <a:pt x="189" y="167"/>
                  </a:lnTo>
                  <a:lnTo>
                    <a:pt x="204" y="152"/>
                  </a:lnTo>
                  <a:lnTo>
                    <a:pt x="196" y="152"/>
                  </a:lnTo>
                  <a:lnTo>
                    <a:pt x="219" y="137"/>
                  </a:lnTo>
                  <a:lnTo>
                    <a:pt x="219" y="114"/>
                  </a:lnTo>
                  <a:lnTo>
                    <a:pt x="227" y="107"/>
                  </a:lnTo>
                  <a:lnTo>
                    <a:pt x="227" y="99"/>
                  </a:lnTo>
                  <a:lnTo>
                    <a:pt x="242" y="91"/>
                  </a:lnTo>
                  <a:lnTo>
                    <a:pt x="234" y="69"/>
                  </a:lnTo>
                  <a:lnTo>
                    <a:pt x="249" y="61"/>
                  </a:lnTo>
                  <a:lnTo>
                    <a:pt x="242" y="53"/>
                  </a:lnTo>
                  <a:lnTo>
                    <a:pt x="257" y="38"/>
                  </a:lnTo>
                  <a:lnTo>
                    <a:pt x="257"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2" name="Freeform 147"/>
            <p:cNvSpPr>
              <a:spLocks/>
            </p:cNvSpPr>
            <p:nvPr/>
          </p:nvSpPr>
          <p:spPr bwMode="auto">
            <a:xfrm>
              <a:off x="2975" y="2277"/>
              <a:ext cx="257" cy="235"/>
            </a:xfrm>
            <a:custGeom>
              <a:avLst/>
              <a:gdLst>
                <a:gd name="T0" fmla="*/ 257 w 257"/>
                <a:gd name="T1" fmla="*/ 31 h 235"/>
                <a:gd name="T2" fmla="*/ 219 w 257"/>
                <a:gd name="T3" fmla="*/ 38 h 235"/>
                <a:gd name="T4" fmla="*/ 234 w 257"/>
                <a:gd name="T5" fmla="*/ 16 h 235"/>
                <a:gd name="T6" fmla="*/ 227 w 257"/>
                <a:gd name="T7" fmla="*/ 0 h 235"/>
                <a:gd name="T8" fmla="*/ 196 w 257"/>
                <a:gd name="T9" fmla="*/ 0 h 235"/>
                <a:gd name="T10" fmla="*/ 0 w 257"/>
                <a:gd name="T11" fmla="*/ 8 h 235"/>
                <a:gd name="T12" fmla="*/ 15 w 257"/>
                <a:gd name="T13" fmla="*/ 84 h 235"/>
                <a:gd name="T14" fmla="*/ 15 w 257"/>
                <a:gd name="T15" fmla="*/ 190 h 235"/>
                <a:gd name="T16" fmla="*/ 37 w 257"/>
                <a:gd name="T17" fmla="*/ 197 h 235"/>
                <a:gd name="T18" fmla="*/ 37 w 257"/>
                <a:gd name="T19" fmla="*/ 235 h 235"/>
                <a:gd name="T20" fmla="*/ 189 w 257"/>
                <a:gd name="T21" fmla="*/ 228 h 235"/>
                <a:gd name="T22" fmla="*/ 196 w 257"/>
                <a:gd name="T23" fmla="*/ 213 h 235"/>
                <a:gd name="T24" fmla="*/ 196 w 257"/>
                <a:gd name="T25" fmla="*/ 197 h 235"/>
                <a:gd name="T26" fmla="*/ 181 w 257"/>
                <a:gd name="T27" fmla="*/ 197 h 235"/>
                <a:gd name="T28" fmla="*/ 181 w 257"/>
                <a:gd name="T29" fmla="*/ 182 h 235"/>
                <a:gd name="T30" fmla="*/ 196 w 257"/>
                <a:gd name="T31" fmla="*/ 182 h 235"/>
                <a:gd name="T32" fmla="*/ 189 w 257"/>
                <a:gd name="T33" fmla="*/ 167 h 235"/>
                <a:gd name="T34" fmla="*/ 204 w 257"/>
                <a:gd name="T35" fmla="*/ 152 h 235"/>
                <a:gd name="T36" fmla="*/ 196 w 257"/>
                <a:gd name="T37" fmla="*/ 152 h 235"/>
                <a:gd name="T38" fmla="*/ 219 w 257"/>
                <a:gd name="T39" fmla="*/ 137 h 235"/>
                <a:gd name="T40" fmla="*/ 219 w 257"/>
                <a:gd name="T41" fmla="*/ 114 h 235"/>
                <a:gd name="T42" fmla="*/ 227 w 257"/>
                <a:gd name="T43" fmla="*/ 107 h 235"/>
                <a:gd name="T44" fmla="*/ 227 w 257"/>
                <a:gd name="T45" fmla="*/ 99 h 235"/>
                <a:gd name="T46" fmla="*/ 242 w 257"/>
                <a:gd name="T47" fmla="*/ 91 h 235"/>
                <a:gd name="T48" fmla="*/ 234 w 257"/>
                <a:gd name="T49" fmla="*/ 69 h 235"/>
                <a:gd name="T50" fmla="*/ 249 w 257"/>
                <a:gd name="T51" fmla="*/ 61 h 235"/>
                <a:gd name="T52" fmla="*/ 242 w 257"/>
                <a:gd name="T53" fmla="*/ 53 h 235"/>
                <a:gd name="T54" fmla="*/ 257 w 257"/>
                <a:gd name="T55" fmla="*/ 38 h 235"/>
                <a:gd name="T56" fmla="*/ 257 w 257"/>
                <a:gd name="T57" fmla="*/ 31 h 235"/>
                <a:gd name="T58" fmla="*/ 257 w 257"/>
                <a:gd name="T59"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35">
                  <a:moveTo>
                    <a:pt x="257" y="31"/>
                  </a:moveTo>
                  <a:lnTo>
                    <a:pt x="219" y="38"/>
                  </a:lnTo>
                  <a:lnTo>
                    <a:pt x="234" y="16"/>
                  </a:lnTo>
                  <a:lnTo>
                    <a:pt x="227" y="0"/>
                  </a:lnTo>
                  <a:lnTo>
                    <a:pt x="196" y="0"/>
                  </a:lnTo>
                  <a:lnTo>
                    <a:pt x="0" y="8"/>
                  </a:lnTo>
                  <a:lnTo>
                    <a:pt x="15" y="84"/>
                  </a:lnTo>
                  <a:lnTo>
                    <a:pt x="15" y="190"/>
                  </a:lnTo>
                  <a:lnTo>
                    <a:pt x="37" y="197"/>
                  </a:lnTo>
                  <a:lnTo>
                    <a:pt x="37" y="235"/>
                  </a:lnTo>
                  <a:lnTo>
                    <a:pt x="189" y="228"/>
                  </a:lnTo>
                  <a:lnTo>
                    <a:pt x="196" y="213"/>
                  </a:lnTo>
                  <a:lnTo>
                    <a:pt x="196" y="197"/>
                  </a:lnTo>
                  <a:lnTo>
                    <a:pt x="181" y="197"/>
                  </a:lnTo>
                  <a:lnTo>
                    <a:pt x="181" y="182"/>
                  </a:lnTo>
                  <a:lnTo>
                    <a:pt x="196" y="182"/>
                  </a:lnTo>
                  <a:lnTo>
                    <a:pt x="189" y="167"/>
                  </a:lnTo>
                  <a:lnTo>
                    <a:pt x="204" y="152"/>
                  </a:lnTo>
                  <a:lnTo>
                    <a:pt x="196" y="152"/>
                  </a:lnTo>
                  <a:lnTo>
                    <a:pt x="219" y="137"/>
                  </a:lnTo>
                  <a:lnTo>
                    <a:pt x="219" y="114"/>
                  </a:lnTo>
                  <a:lnTo>
                    <a:pt x="227" y="107"/>
                  </a:lnTo>
                  <a:lnTo>
                    <a:pt x="227" y="99"/>
                  </a:lnTo>
                  <a:lnTo>
                    <a:pt x="242" y="91"/>
                  </a:lnTo>
                  <a:lnTo>
                    <a:pt x="234" y="69"/>
                  </a:lnTo>
                  <a:lnTo>
                    <a:pt x="249" y="61"/>
                  </a:lnTo>
                  <a:lnTo>
                    <a:pt x="242" y="53"/>
                  </a:lnTo>
                  <a:lnTo>
                    <a:pt x="257" y="38"/>
                  </a:lnTo>
                  <a:lnTo>
                    <a:pt x="257" y="31"/>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3" name="Freeform 148"/>
            <p:cNvSpPr>
              <a:spLocks/>
            </p:cNvSpPr>
            <p:nvPr/>
          </p:nvSpPr>
          <p:spPr bwMode="auto">
            <a:xfrm>
              <a:off x="1552" y="1739"/>
              <a:ext cx="409" cy="690"/>
            </a:xfrm>
            <a:custGeom>
              <a:avLst/>
              <a:gdLst>
                <a:gd name="T0" fmla="*/ 393 w 409"/>
                <a:gd name="T1" fmla="*/ 546 h 690"/>
                <a:gd name="T2" fmla="*/ 181 w 409"/>
                <a:gd name="T3" fmla="*/ 235 h 690"/>
                <a:gd name="T4" fmla="*/ 234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6 h 690"/>
                <a:gd name="T24" fmla="*/ 60 w 409"/>
                <a:gd name="T25" fmla="*/ 266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7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1 w 409"/>
                <a:gd name="T55" fmla="*/ 569 h 690"/>
                <a:gd name="T56" fmla="*/ 181 w 409"/>
                <a:gd name="T57" fmla="*/ 584 h 690"/>
                <a:gd name="T58" fmla="*/ 197 w 409"/>
                <a:gd name="T59" fmla="*/ 591 h 690"/>
                <a:gd name="T60" fmla="*/ 219 w 409"/>
                <a:gd name="T61" fmla="*/ 622 h 690"/>
                <a:gd name="T62" fmla="*/ 227 w 409"/>
                <a:gd name="T63" fmla="*/ 675 h 690"/>
                <a:gd name="T64" fmla="*/ 356 w 409"/>
                <a:gd name="T65" fmla="*/ 690 h 690"/>
                <a:gd name="T66" fmla="*/ 371 w 409"/>
                <a:gd name="T67" fmla="*/ 690 h 690"/>
                <a:gd name="T68" fmla="*/ 363 w 409"/>
                <a:gd name="T69" fmla="*/ 652 h 690"/>
                <a:gd name="T70" fmla="*/ 378 w 409"/>
                <a:gd name="T71" fmla="*/ 645 h 690"/>
                <a:gd name="T72" fmla="*/ 386 w 409"/>
                <a:gd name="T73" fmla="*/ 614 h 690"/>
                <a:gd name="T74" fmla="*/ 409 w 409"/>
                <a:gd name="T75" fmla="*/ 599 h 690"/>
                <a:gd name="T76" fmla="*/ 393 w 409"/>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9"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6"/>
                  </a:lnTo>
                  <a:lnTo>
                    <a:pt x="60" y="266"/>
                  </a:lnTo>
                  <a:lnTo>
                    <a:pt x="53" y="273"/>
                  </a:lnTo>
                  <a:lnTo>
                    <a:pt x="60" y="311"/>
                  </a:lnTo>
                  <a:lnTo>
                    <a:pt x="45" y="296"/>
                  </a:lnTo>
                  <a:lnTo>
                    <a:pt x="45" y="281"/>
                  </a:lnTo>
                  <a:lnTo>
                    <a:pt x="38" y="319"/>
                  </a:lnTo>
                  <a:lnTo>
                    <a:pt x="60" y="341"/>
                  </a:lnTo>
                  <a:lnTo>
                    <a:pt x="45" y="379"/>
                  </a:lnTo>
                  <a:lnTo>
                    <a:pt x="83" y="447"/>
                  </a:lnTo>
                  <a:lnTo>
                    <a:pt x="76" y="463"/>
                  </a:lnTo>
                  <a:lnTo>
                    <a:pt x="91" y="470"/>
                  </a:lnTo>
                  <a:lnTo>
                    <a:pt x="83" y="508"/>
                  </a:lnTo>
                  <a:lnTo>
                    <a:pt x="91" y="516"/>
                  </a:lnTo>
                  <a:lnTo>
                    <a:pt x="136" y="531"/>
                  </a:lnTo>
                  <a:lnTo>
                    <a:pt x="151" y="554"/>
                  </a:lnTo>
                  <a:lnTo>
                    <a:pt x="181" y="569"/>
                  </a:lnTo>
                  <a:lnTo>
                    <a:pt x="181" y="584"/>
                  </a:lnTo>
                  <a:lnTo>
                    <a:pt x="197" y="591"/>
                  </a:lnTo>
                  <a:lnTo>
                    <a:pt x="219" y="622"/>
                  </a:lnTo>
                  <a:lnTo>
                    <a:pt x="227" y="675"/>
                  </a:lnTo>
                  <a:lnTo>
                    <a:pt x="356" y="690"/>
                  </a:lnTo>
                  <a:lnTo>
                    <a:pt x="371" y="690"/>
                  </a:lnTo>
                  <a:lnTo>
                    <a:pt x="363" y="652"/>
                  </a:lnTo>
                  <a:lnTo>
                    <a:pt x="378" y="645"/>
                  </a:lnTo>
                  <a:lnTo>
                    <a:pt x="386" y="614"/>
                  </a:lnTo>
                  <a:lnTo>
                    <a:pt x="409" y="599"/>
                  </a:lnTo>
                  <a:lnTo>
                    <a:pt x="393" y="54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4" name="Freeform 149"/>
            <p:cNvSpPr>
              <a:spLocks/>
            </p:cNvSpPr>
            <p:nvPr/>
          </p:nvSpPr>
          <p:spPr bwMode="auto">
            <a:xfrm>
              <a:off x="1552" y="1739"/>
              <a:ext cx="409" cy="690"/>
            </a:xfrm>
            <a:custGeom>
              <a:avLst/>
              <a:gdLst>
                <a:gd name="T0" fmla="*/ 393 w 409"/>
                <a:gd name="T1" fmla="*/ 546 h 690"/>
                <a:gd name="T2" fmla="*/ 181 w 409"/>
                <a:gd name="T3" fmla="*/ 235 h 690"/>
                <a:gd name="T4" fmla="*/ 234 w 409"/>
                <a:gd name="T5" fmla="*/ 53 h 690"/>
                <a:gd name="T6" fmla="*/ 38 w 409"/>
                <a:gd name="T7" fmla="*/ 0 h 690"/>
                <a:gd name="T8" fmla="*/ 23 w 409"/>
                <a:gd name="T9" fmla="*/ 61 h 690"/>
                <a:gd name="T10" fmla="*/ 0 w 409"/>
                <a:gd name="T11" fmla="*/ 91 h 690"/>
                <a:gd name="T12" fmla="*/ 15 w 409"/>
                <a:gd name="T13" fmla="*/ 137 h 690"/>
                <a:gd name="T14" fmla="*/ 7 w 409"/>
                <a:gd name="T15" fmla="*/ 197 h 690"/>
                <a:gd name="T16" fmla="*/ 30 w 409"/>
                <a:gd name="T17" fmla="*/ 243 h 690"/>
                <a:gd name="T18" fmla="*/ 23 w 409"/>
                <a:gd name="T19" fmla="*/ 258 h 690"/>
                <a:gd name="T20" fmla="*/ 45 w 409"/>
                <a:gd name="T21" fmla="*/ 281 h 690"/>
                <a:gd name="T22" fmla="*/ 53 w 409"/>
                <a:gd name="T23" fmla="*/ 266 h 690"/>
                <a:gd name="T24" fmla="*/ 60 w 409"/>
                <a:gd name="T25" fmla="*/ 266 h 690"/>
                <a:gd name="T26" fmla="*/ 53 w 409"/>
                <a:gd name="T27" fmla="*/ 273 h 690"/>
                <a:gd name="T28" fmla="*/ 60 w 409"/>
                <a:gd name="T29" fmla="*/ 311 h 690"/>
                <a:gd name="T30" fmla="*/ 45 w 409"/>
                <a:gd name="T31" fmla="*/ 296 h 690"/>
                <a:gd name="T32" fmla="*/ 45 w 409"/>
                <a:gd name="T33" fmla="*/ 281 h 690"/>
                <a:gd name="T34" fmla="*/ 38 w 409"/>
                <a:gd name="T35" fmla="*/ 319 h 690"/>
                <a:gd name="T36" fmla="*/ 60 w 409"/>
                <a:gd name="T37" fmla="*/ 341 h 690"/>
                <a:gd name="T38" fmla="*/ 45 w 409"/>
                <a:gd name="T39" fmla="*/ 379 h 690"/>
                <a:gd name="T40" fmla="*/ 83 w 409"/>
                <a:gd name="T41" fmla="*/ 447 h 690"/>
                <a:gd name="T42" fmla="*/ 76 w 409"/>
                <a:gd name="T43" fmla="*/ 463 h 690"/>
                <a:gd name="T44" fmla="*/ 91 w 409"/>
                <a:gd name="T45" fmla="*/ 470 h 690"/>
                <a:gd name="T46" fmla="*/ 83 w 409"/>
                <a:gd name="T47" fmla="*/ 508 h 690"/>
                <a:gd name="T48" fmla="*/ 91 w 409"/>
                <a:gd name="T49" fmla="*/ 516 h 690"/>
                <a:gd name="T50" fmla="*/ 136 w 409"/>
                <a:gd name="T51" fmla="*/ 531 h 690"/>
                <a:gd name="T52" fmla="*/ 151 w 409"/>
                <a:gd name="T53" fmla="*/ 554 h 690"/>
                <a:gd name="T54" fmla="*/ 181 w 409"/>
                <a:gd name="T55" fmla="*/ 569 h 690"/>
                <a:gd name="T56" fmla="*/ 181 w 409"/>
                <a:gd name="T57" fmla="*/ 584 h 690"/>
                <a:gd name="T58" fmla="*/ 197 w 409"/>
                <a:gd name="T59" fmla="*/ 591 h 690"/>
                <a:gd name="T60" fmla="*/ 219 w 409"/>
                <a:gd name="T61" fmla="*/ 622 h 690"/>
                <a:gd name="T62" fmla="*/ 227 w 409"/>
                <a:gd name="T63" fmla="*/ 675 h 690"/>
                <a:gd name="T64" fmla="*/ 356 w 409"/>
                <a:gd name="T65" fmla="*/ 690 h 690"/>
                <a:gd name="T66" fmla="*/ 371 w 409"/>
                <a:gd name="T67" fmla="*/ 690 h 690"/>
                <a:gd name="T68" fmla="*/ 363 w 409"/>
                <a:gd name="T69" fmla="*/ 652 h 690"/>
                <a:gd name="T70" fmla="*/ 378 w 409"/>
                <a:gd name="T71" fmla="*/ 645 h 690"/>
                <a:gd name="T72" fmla="*/ 386 w 409"/>
                <a:gd name="T73" fmla="*/ 614 h 690"/>
                <a:gd name="T74" fmla="*/ 409 w 409"/>
                <a:gd name="T75" fmla="*/ 599 h 690"/>
                <a:gd name="T76" fmla="*/ 393 w 409"/>
                <a:gd name="T77" fmla="*/ 546 h 690"/>
                <a:gd name="T78" fmla="*/ 393 w 409"/>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9"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6"/>
                  </a:lnTo>
                  <a:lnTo>
                    <a:pt x="60" y="266"/>
                  </a:lnTo>
                  <a:lnTo>
                    <a:pt x="53" y="273"/>
                  </a:lnTo>
                  <a:lnTo>
                    <a:pt x="60" y="311"/>
                  </a:lnTo>
                  <a:lnTo>
                    <a:pt x="45" y="296"/>
                  </a:lnTo>
                  <a:lnTo>
                    <a:pt x="45" y="281"/>
                  </a:lnTo>
                  <a:lnTo>
                    <a:pt x="38" y="319"/>
                  </a:lnTo>
                  <a:lnTo>
                    <a:pt x="60" y="341"/>
                  </a:lnTo>
                  <a:lnTo>
                    <a:pt x="45" y="379"/>
                  </a:lnTo>
                  <a:lnTo>
                    <a:pt x="83" y="447"/>
                  </a:lnTo>
                  <a:lnTo>
                    <a:pt x="76" y="463"/>
                  </a:lnTo>
                  <a:lnTo>
                    <a:pt x="91" y="470"/>
                  </a:lnTo>
                  <a:lnTo>
                    <a:pt x="83" y="508"/>
                  </a:lnTo>
                  <a:lnTo>
                    <a:pt x="91" y="516"/>
                  </a:lnTo>
                  <a:lnTo>
                    <a:pt x="136" y="531"/>
                  </a:lnTo>
                  <a:lnTo>
                    <a:pt x="151" y="554"/>
                  </a:lnTo>
                  <a:lnTo>
                    <a:pt x="181" y="569"/>
                  </a:lnTo>
                  <a:lnTo>
                    <a:pt x="181" y="584"/>
                  </a:lnTo>
                  <a:lnTo>
                    <a:pt x="197" y="591"/>
                  </a:lnTo>
                  <a:lnTo>
                    <a:pt x="219" y="622"/>
                  </a:lnTo>
                  <a:lnTo>
                    <a:pt x="227" y="675"/>
                  </a:lnTo>
                  <a:lnTo>
                    <a:pt x="356" y="690"/>
                  </a:lnTo>
                  <a:lnTo>
                    <a:pt x="371" y="690"/>
                  </a:lnTo>
                  <a:lnTo>
                    <a:pt x="363" y="652"/>
                  </a:lnTo>
                  <a:lnTo>
                    <a:pt x="378" y="645"/>
                  </a:lnTo>
                  <a:lnTo>
                    <a:pt x="386" y="614"/>
                  </a:lnTo>
                  <a:lnTo>
                    <a:pt x="409" y="599"/>
                  </a:lnTo>
                  <a:lnTo>
                    <a:pt x="393" y="546"/>
                  </a:lnTo>
                  <a:lnTo>
                    <a:pt x="393"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5" name="Freeform 150"/>
            <p:cNvSpPr>
              <a:spLocks/>
            </p:cNvSpPr>
            <p:nvPr/>
          </p:nvSpPr>
          <p:spPr bwMode="auto">
            <a:xfrm>
              <a:off x="2248" y="1959"/>
              <a:ext cx="371" cy="288"/>
            </a:xfrm>
            <a:custGeom>
              <a:avLst/>
              <a:gdLst>
                <a:gd name="T0" fmla="*/ 363 w 371"/>
                <a:gd name="T1" fmla="*/ 91 h 288"/>
                <a:gd name="T2" fmla="*/ 371 w 371"/>
                <a:gd name="T3" fmla="*/ 30 h 288"/>
                <a:gd name="T4" fmla="*/ 273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288">
                  <a:moveTo>
                    <a:pt x="363" y="91"/>
                  </a:moveTo>
                  <a:lnTo>
                    <a:pt x="371" y="30"/>
                  </a:lnTo>
                  <a:lnTo>
                    <a:pt x="273" y="23"/>
                  </a:lnTo>
                  <a:lnTo>
                    <a:pt x="38" y="0"/>
                  </a:lnTo>
                  <a:lnTo>
                    <a:pt x="0" y="250"/>
                  </a:lnTo>
                  <a:lnTo>
                    <a:pt x="303" y="281"/>
                  </a:lnTo>
                  <a:lnTo>
                    <a:pt x="356" y="288"/>
                  </a:lnTo>
                  <a:lnTo>
                    <a:pt x="363" y="9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6" name="Freeform 151"/>
            <p:cNvSpPr>
              <a:spLocks/>
            </p:cNvSpPr>
            <p:nvPr/>
          </p:nvSpPr>
          <p:spPr bwMode="auto">
            <a:xfrm>
              <a:off x="2248" y="1959"/>
              <a:ext cx="371" cy="288"/>
            </a:xfrm>
            <a:custGeom>
              <a:avLst/>
              <a:gdLst>
                <a:gd name="T0" fmla="*/ 363 w 371"/>
                <a:gd name="T1" fmla="*/ 91 h 288"/>
                <a:gd name="T2" fmla="*/ 371 w 371"/>
                <a:gd name="T3" fmla="*/ 30 h 288"/>
                <a:gd name="T4" fmla="*/ 273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88">
                  <a:moveTo>
                    <a:pt x="363" y="91"/>
                  </a:moveTo>
                  <a:lnTo>
                    <a:pt x="371" y="30"/>
                  </a:lnTo>
                  <a:lnTo>
                    <a:pt x="273" y="23"/>
                  </a:lnTo>
                  <a:lnTo>
                    <a:pt x="38" y="0"/>
                  </a:lnTo>
                  <a:lnTo>
                    <a:pt x="0" y="250"/>
                  </a:lnTo>
                  <a:lnTo>
                    <a:pt x="303" y="281"/>
                  </a:lnTo>
                  <a:lnTo>
                    <a:pt x="356" y="288"/>
                  </a:lnTo>
                  <a:lnTo>
                    <a:pt x="363" y="91"/>
                  </a:lnTo>
                  <a:lnTo>
                    <a:pt x="363"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7" name="Freeform 152"/>
            <p:cNvSpPr>
              <a:spLocks/>
            </p:cNvSpPr>
            <p:nvPr/>
          </p:nvSpPr>
          <p:spPr bwMode="auto">
            <a:xfrm>
              <a:off x="3966" y="1792"/>
              <a:ext cx="83" cy="84"/>
            </a:xfrm>
            <a:custGeom>
              <a:avLst/>
              <a:gdLst>
                <a:gd name="T0" fmla="*/ 76 w 83"/>
                <a:gd name="T1" fmla="*/ 0 h 84"/>
                <a:gd name="T2" fmla="*/ 0 w 83"/>
                <a:gd name="T3" fmla="*/ 16 h 84"/>
                <a:gd name="T4" fmla="*/ 8 w 83"/>
                <a:gd name="T5" fmla="*/ 69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76" y="0"/>
                  </a:moveTo>
                  <a:lnTo>
                    <a:pt x="0" y="16"/>
                  </a:lnTo>
                  <a:lnTo>
                    <a:pt x="8" y="69"/>
                  </a:lnTo>
                  <a:lnTo>
                    <a:pt x="0" y="76"/>
                  </a:lnTo>
                  <a:lnTo>
                    <a:pt x="8" y="84"/>
                  </a:lnTo>
                  <a:lnTo>
                    <a:pt x="38" y="53"/>
                  </a:lnTo>
                  <a:lnTo>
                    <a:pt x="61" y="53"/>
                  </a:lnTo>
                  <a:lnTo>
                    <a:pt x="83" y="38"/>
                  </a:lnTo>
                  <a:lnTo>
                    <a:pt x="76" y="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8" name="Freeform 153"/>
            <p:cNvSpPr>
              <a:spLocks/>
            </p:cNvSpPr>
            <p:nvPr/>
          </p:nvSpPr>
          <p:spPr bwMode="auto">
            <a:xfrm>
              <a:off x="3966" y="1792"/>
              <a:ext cx="83" cy="84"/>
            </a:xfrm>
            <a:custGeom>
              <a:avLst/>
              <a:gdLst>
                <a:gd name="T0" fmla="*/ 76 w 83"/>
                <a:gd name="T1" fmla="*/ 0 h 84"/>
                <a:gd name="T2" fmla="*/ 0 w 83"/>
                <a:gd name="T3" fmla="*/ 16 h 84"/>
                <a:gd name="T4" fmla="*/ 8 w 83"/>
                <a:gd name="T5" fmla="*/ 69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 name="T18" fmla="*/ 76 w 83"/>
                <a:gd name="T19"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76" y="0"/>
                  </a:moveTo>
                  <a:lnTo>
                    <a:pt x="0" y="16"/>
                  </a:lnTo>
                  <a:lnTo>
                    <a:pt x="8" y="69"/>
                  </a:lnTo>
                  <a:lnTo>
                    <a:pt x="0" y="76"/>
                  </a:lnTo>
                  <a:lnTo>
                    <a:pt x="8" y="84"/>
                  </a:lnTo>
                  <a:lnTo>
                    <a:pt x="38" y="53"/>
                  </a:lnTo>
                  <a:lnTo>
                    <a:pt x="61" y="53"/>
                  </a:lnTo>
                  <a:lnTo>
                    <a:pt x="83" y="38"/>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9" name="Freeform 154"/>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6 w 53"/>
                <a:gd name="T7" fmla="*/ 7 h 91"/>
                <a:gd name="T8" fmla="*/ 16 w 53"/>
                <a:gd name="T9" fmla="*/ 0 h 91"/>
                <a:gd name="T10" fmla="*/ 0 w 53"/>
                <a:gd name="T11" fmla="*/ 15 h 91"/>
                <a:gd name="T12" fmla="*/ 16 w 53"/>
                <a:gd name="T13" fmla="*/ 91 h 91"/>
                <a:gd name="T14" fmla="*/ 46 w 53"/>
                <a:gd name="T15" fmla="*/ 83 h 91"/>
                <a:gd name="T16" fmla="*/ 53 w 53"/>
                <a:gd name="T17" fmla="*/ 83 h 91"/>
                <a:gd name="T18" fmla="*/ 46 w 53"/>
                <a:gd name="T1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91">
                  <a:moveTo>
                    <a:pt x="46" y="75"/>
                  </a:moveTo>
                  <a:lnTo>
                    <a:pt x="46" y="60"/>
                  </a:lnTo>
                  <a:lnTo>
                    <a:pt x="8" y="22"/>
                  </a:lnTo>
                  <a:lnTo>
                    <a:pt x="16" y="7"/>
                  </a:lnTo>
                  <a:lnTo>
                    <a:pt x="16" y="0"/>
                  </a:lnTo>
                  <a:lnTo>
                    <a:pt x="0" y="15"/>
                  </a:lnTo>
                  <a:lnTo>
                    <a:pt x="16" y="91"/>
                  </a:lnTo>
                  <a:lnTo>
                    <a:pt x="46" y="83"/>
                  </a:lnTo>
                  <a:lnTo>
                    <a:pt x="53" y="83"/>
                  </a:lnTo>
                  <a:lnTo>
                    <a:pt x="46"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0" name="Freeform 155"/>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6 w 53"/>
                <a:gd name="T7" fmla="*/ 7 h 91"/>
                <a:gd name="T8" fmla="*/ 16 w 53"/>
                <a:gd name="T9" fmla="*/ 0 h 91"/>
                <a:gd name="T10" fmla="*/ 0 w 53"/>
                <a:gd name="T11" fmla="*/ 15 h 91"/>
                <a:gd name="T12" fmla="*/ 16 w 53"/>
                <a:gd name="T13" fmla="*/ 91 h 91"/>
                <a:gd name="T14" fmla="*/ 46 w 53"/>
                <a:gd name="T15" fmla="*/ 83 h 91"/>
                <a:gd name="T16" fmla="*/ 53 w 53"/>
                <a:gd name="T17" fmla="*/ 83 h 91"/>
                <a:gd name="T18" fmla="*/ 46 w 53"/>
                <a:gd name="T19" fmla="*/ 75 h 91"/>
                <a:gd name="T20" fmla="*/ 46 w 53"/>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91">
                  <a:moveTo>
                    <a:pt x="46" y="75"/>
                  </a:moveTo>
                  <a:lnTo>
                    <a:pt x="46" y="60"/>
                  </a:lnTo>
                  <a:lnTo>
                    <a:pt x="8" y="22"/>
                  </a:lnTo>
                  <a:lnTo>
                    <a:pt x="16" y="7"/>
                  </a:lnTo>
                  <a:lnTo>
                    <a:pt x="16" y="0"/>
                  </a:lnTo>
                  <a:lnTo>
                    <a:pt x="0" y="15"/>
                  </a:lnTo>
                  <a:lnTo>
                    <a:pt x="16" y="91"/>
                  </a:lnTo>
                  <a:lnTo>
                    <a:pt x="46" y="83"/>
                  </a:lnTo>
                  <a:lnTo>
                    <a:pt x="53" y="83"/>
                  </a:lnTo>
                  <a:lnTo>
                    <a:pt x="46" y="75"/>
                  </a:lnTo>
                  <a:lnTo>
                    <a:pt x="4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1" name="Freeform 156"/>
            <p:cNvSpPr>
              <a:spLocks/>
            </p:cNvSpPr>
            <p:nvPr/>
          </p:nvSpPr>
          <p:spPr bwMode="auto">
            <a:xfrm>
              <a:off x="3837" y="2042"/>
              <a:ext cx="8" cy="8"/>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2" name="Freeform 157"/>
            <p:cNvSpPr>
              <a:spLocks/>
            </p:cNvSpPr>
            <p:nvPr/>
          </p:nvSpPr>
          <p:spPr bwMode="auto">
            <a:xfrm>
              <a:off x="3837"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Lst>
              <a:ahLst/>
              <a:cxnLst>
                <a:cxn ang="0">
                  <a:pos x="T0" y="T1"/>
                </a:cxn>
                <a:cxn ang="0">
                  <a:pos x="T2" y="T3"/>
                </a:cxn>
                <a:cxn ang="0">
                  <a:pos x="T4" y="T5"/>
                </a:cxn>
                <a:cxn ang="0">
                  <a:pos x="T6" y="T7"/>
                </a:cxn>
                <a:cxn ang="0">
                  <a:pos x="T8" y="T9"/>
                </a:cxn>
              </a:cxnLst>
              <a:rect l="0" t="0" r="r" b="b"/>
              <a:pathLst>
                <a:path w="8" h="16">
                  <a:moveTo>
                    <a:pt x="0" y="8"/>
                  </a:moveTo>
                  <a:lnTo>
                    <a:pt x="0" y="0"/>
                  </a:lnTo>
                  <a:lnTo>
                    <a:pt x="8" y="0"/>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3" name="Freeform 158"/>
            <p:cNvSpPr>
              <a:spLocks/>
            </p:cNvSpPr>
            <p:nvPr/>
          </p:nvSpPr>
          <p:spPr bwMode="auto">
            <a:xfrm>
              <a:off x="3368" y="2596"/>
              <a:ext cx="454" cy="348"/>
            </a:xfrm>
            <a:custGeom>
              <a:avLst/>
              <a:gdLst>
                <a:gd name="T0" fmla="*/ 454 w 454"/>
                <a:gd name="T1" fmla="*/ 235 h 348"/>
                <a:gd name="T2" fmla="*/ 409 w 454"/>
                <a:gd name="T3" fmla="*/ 159 h 348"/>
                <a:gd name="T4" fmla="*/ 401 w 454"/>
                <a:gd name="T5" fmla="*/ 129 h 348"/>
                <a:gd name="T6" fmla="*/ 356 w 454"/>
                <a:gd name="T7" fmla="*/ 68 h 348"/>
                <a:gd name="T8" fmla="*/ 333 w 454"/>
                <a:gd name="T9" fmla="*/ 0 h 348"/>
                <a:gd name="T10" fmla="*/ 303 w 454"/>
                <a:gd name="T11" fmla="*/ 0 h 348"/>
                <a:gd name="T12" fmla="*/ 303 w 454"/>
                <a:gd name="T13" fmla="*/ 30 h 348"/>
                <a:gd name="T14" fmla="*/ 295 w 454"/>
                <a:gd name="T15" fmla="*/ 30 h 348"/>
                <a:gd name="T16" fmla="*/ 295 w 454"/>
                <a:gd name="T17" fmla="*/ 15 h 348"/>
                <a:gd name="T18" fmla="*/ 152 w 454"/>
                <a:gd name="T19" fmla="*/ 30 h 348"/>
                <a:gd name="T20" fmla="*/ 136 w 454"/>
                <a:gd name="T21" fmla="*/ 7 h 348"/>
                <a:gd name="T22" fmla="*/ 0 w 454"/>
                <a:gd name="T23" fmla="*/ 22 h 348"/>
                <a:gd name="T24" fmla="*/ 8 w 454"/>
                <a:gd name="T25" fmla="*/ 60 h 348"/>
                <a:gd name="T26" fmla="*/ 8 w 454"/>
                <a:gd name="T27" fmla="*/ 68 h 348"/>
                <a:gd name="T28" fmla="*/ 15 w 454"/>
                <a:gd name="T29" fmla="*/ 60 h 348"/>
                <a:gd name="T30" fmla="*/ 23 w 454"/>
                <a:gd name="T31" fmla="*/ 53 h 348"/>
                <a:gd name="T32" fmla="*/ 30 w 454"/>
                <a:gd name="T33" fmla="*/ 60 h 348"/>
                <a:gd name="T34" fmla="*/ 30 w 454"/>
                <a:gd name="T35" fmla="*/ 45 h 348"/>
                <a:gd name="T36" fmla="*/ 38 w 454"/>
                <a:gd name="T37" fmla="*/ 53 h 348"/>
                <a:gd name="T38" fmla="*/ 23 w 454"/>
                <a:gd name="T39" fmla="*/ 60 h 348"/>
                <a:gd name="T40" fmla="*/ 76 w 454"/>
                <a:gd name="T41" fmla="*/ 45 h 348"/>
                <a:gd name="T42" fmla="*/ 83 w 454"/>
                <a:gd name="T43" fmla="*/ 53 h 348"/>
                <a:gd name="T44" fmla="*/ 61 w 454"/>
                <a:gd name="T45" fmla="*/ 60 h 348"/>
                <a:gd name="T46" fmla="*/ 106 w 454"/>
                <a:gd name="T47" fmla="*/ 68 h 348"/>
                <a:gd name="T48" fmla="*/ 99 w 454"/>
                <a:gd name="T49" fmla="*/ 60 h 348"/>
                <a:gd name="T50" fmla="*/ 114 w 454"/>
                <a:gd name="T51" fmla="*/ 53 h 348"/>
                <a:gd name="T52" fmla="*/ 106 w 454"/>
                <a:gd name="T53" fmla="*/ 68 h 348"/>
                <a:gd name="T54" fmla="*/ 121 w 454"/>
                <a:gd name="T55" fmla="*/ 76 h 348"/>
                <a:gd name="T56" fmla="*/ 106 w 454"/>
                <a:gd name="T57" fmla="*/ 68 h 348"/>
                <a:gd name="T58" fmla="*/ 129 w 454"/>
                <a:gd name="T59" fmla="*/ 83 h 348"/>
                <a:gd name="T60" fmla="*/ 129 w 454"/>
                <a:gd name="T61" fmla="*/ 98 h 348"/>
                <a:gd name="T62" fmla="*/ 144 w 454"/>
                <a:gd name="T63" fmla="*/ 98 h 348"/>
                <a:gd name="T64" fmla="*/ 182 w 454"/>
                <a:gd name="T65" fmla="*/ 76 h 348"/>
                <a:gd name="T66" fmla="*/ 182 w 454"/>
                <a:gd name="T67" fmla="*/ 68 h 348"/>
                <a:gd name="T68" fmla="*/ 189 w 454"/>
                <a:gd name="T69" fmla="*/ 60 h 348"/>
                <a:gd name="T70" fmla="*/ 220 w 454"/>
                <a:gd name="T71" fmla="*/ 68 h 348"/>
                <a:gd name="T72" fmla="*/ 258 w 454"/>
                <a:gd name="T73" fmla="*/ 113 h 348"/>
                <a:gd name="T74" fmla="*/ 273 w 454"/>
                <a:gd name="T75" fmla="*/ 113 h 348"/>
                <a:gd name="T76" fmla="*/ 288 w 454"/>
                <a:gd name="T77" fmla="*/ 151 h 348"/>
                <a:gd name="T78" fmla="*/ 280 w 454"/>
                <a:gd name="T79" fmla="*/ 197 h 348"/>
                <a:gd name="T80" fmla="*/ 295 w 454"/>
                <a:gd name="T81" fmla="*/ 204 h 348"/>
                <a:gd name="T82" fmla="*/ 295 w 454"/>
                <a:gd name="T83" fmla="*/ 189 h 348"/>
                <a:gd name="T84" fmla="*/ 288 w 454"/>
                <a:gd name="T85" fmla="*/ 182 h 348"/>
                <a:gd name="T86" fmla="*/ 303 w 454"/>
                <a:gd name="T87" fmla="*/ 189 h 348"/>
                <a:gd name="T88" fmla="*/ 311 w 454"/>
                <a:gd name="T89" fmla="*/ 182 h 348"/>
                <a:gd name="T90" fmla="*/ 295 w 454"/>
                <a:gd name="T91" fmla="*/ 212 h 348"/>
                <a:gd name="T92" fmla="*/ 311 w 454"/>
                <a:gd name="T93" fmla="*/ 212 h 348"/>
                <a:gd name="T94" fmla="*/ 295 w 454"/>
                <a:gd name="T95" fmla="*/ 220 h 348"/>
                <a:gd name="T96" fmla="*/ 326 w 454"/>
                <a:gd name="T97" fmla="*/ 250 h 348"/>
                <a:gd name="T98" fmla="*/ 333 w 454"/>
                <a:gd name="T99" fmla="*/ 257 h 348"/>
                <a:gd name="T100" fmla="*/ 326 w 454"/>
                <a:gd name="T101" fmla="*/ 242 h 348"/>
                <a:gd name="T102" fmla="*/ 341 w 454"/>
                <a:gd name="T103" fmla="*/ 242 h 348"/>
                <a:gd name="T104" fmla="*/ 341 w 454"/>
                <a:gd name="T105" fmla="*/ 273 h 348"/>
                <a:gd name="T106" fmla="*/ 356 w 454"/>
                <a:gd name="T107" fmla="*/ 257 h 348"/>
                <a:gd name="T108" fmla="*/ 341 w 454"/>
                <a:gd name="T109" fmla="*/ 273 h 348"/>
                <a:gd name="T110" fmla="*/ 348 w 454"/>
                <a:gd name="T111" fmla="*/ 273 h 348"/>
                <a:gd name="T112" fmla="*/ 363 w 454"/>
                <a:gd name="T113" fmla="*/ 310 h 348"/>
                <a:gd name="T114" fmla="*/ 394 w 454"/>
                <a:gd name="T115" fmla="*/ 318 h 348"/>
                <a:gd name="T116" fmla="*/ 409 w 454"/>
                <a:gd name="T117" fmla="*/ 348 h 348"/>
                <a:gd name="T118" fmla="*/ 447 w 454"/>
                <a:gd name="T119" fmla="*/ 333 h 348"/>
                <a:gd name="T120" fmla="*/ 454 w 454"/>
                <a:gd name="T121" fmla="*/ 295 h 348"/>
                <a:gd name="T122" fmla="*/ 454 w 454"/>
                <a:gd name="T123" fmla="*/ 23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8">
                  <a:moveTo>
                    <a:pt x="454" y="235"/>
                  </a:moveTo>
                  <a:lnTo>
                    <a:pt x="409" y="159"/>
                  </a:lnTo>
                  <a:lnTo>
                    <a:pt x="401" y="129"/>
                  </a:lnTo>
                  <a:lnTo>
                    <a:pt x="356" y="68"/>
                  </a:lnTo>
                  <a:lnTo>
                    <a:pt x="333" y="0"/>
                  </a:lnTo>
                  <a:lnTo>
                    <a:pt x="303" y="0"/>
                  </a:lnTo>
                  <a:lnTo>
                    <a:pt x="303" y="30"/>
                  </a:lnTo>
                  <a:lnTo>
                    <a:pt x="295" y="30"/>
                  </a:lnTo>
                  <a:lnTo>
                    <a:pt x="295" y="15"/>
                  </a:lnTo>
                  <a:lnTo>
                    <a:pt x="152" y="30"/>
                  </a:lnTo>
                  <a:lnTo>
                    <a:pt x="136" y="7"/>
                  </a:lnTo>
                  <a:lnTo>
                    <a:pt x="0" y="22"/>
                  </a:lnTo>
                  <a:lnTo>
                    <a:pt x="8" y="60"/>
                  </a:lnTo>
                  <a:lnTo>
                    <a:pt x="8" y="68"/>
                  </a:lnTo>
                  <a:lnTo>
                    <a:pt x="15" y="60"/>
                  </a:lnTo>
                  <a:lnTo>
                    <a:pt x="23" y="53"/>
                  </a:lnTo>
                  <a:lnTo>
                    <a:pt x="30" y="60"/>
                  </a:lnTo>
                  <a:lnTo>
                    <a:pt x="30" y="45"/>
                  </a:lnTo>
                  <a:lnTo>
                    <a:pt x="38" y="53"/>
                  </a:lnTo>
                  <a:lnTo>
                    <a:pt x="23" y="60"/>
                  </a:lnTo>
                  <a:lnTo>
                    <a:pt x="76" y="45"/>
                  </a:lnTo>
                  <a:lnTo>
                    <a:pt x="83" y="53"/>
                  </a:lnTo>
                  <a:lnTo>
                    <a:pt x="61" y="60"/>
                  </a:lnTo>
                  <a:lnTo>
                    <a:pt x="106" y="68"/>
                  </a:lnTo>
                  <a:lnTo>
                    <a:pt x="99" y="60"/>
                  </a:lnTo>
                  <a:lnTo>
                    <a:pt x="114" y="53"/>
                  </a:lnTo>
                  <a:lnTo>
                    <a:pt x="106" y="68"/>
                  </a:lnTo>
                  <a:lnTo>
                    <a:pt x="121" y="76"/>
                  </a:lnTo>
                  <a:lnTo>
                    <a:pt x="106" y="68"/>
                  </a:lnTo>
                  <a:lnTo>
                    <a:pt x="129" y="83"/>
                  </a:lnTo>
                  <a:lnTo>
                    <a:pt x="129" y="98"/>
                  </a:lnTo>
                  <a:lnTo>
                    <a:pt x="144" y="98"/>
                  </a:lnTo>
                  <a:lnTo>
                    <a:pt x="182" y="76"/>
                  </a:lnTo>
                  <a:lnTo>
                    <a:pt x="182" y="68"/>
                  </a:lnTo>
                  <a:lnTo>
                    <a:pt x="189" y="60"/>
                  </a:lnTo>
                  <a:lnTo>
                    <a:pt x="220" y="68"/>
                  </a:lnTo>
                  <a:lnTo>
                    <a:pt x="258" y="113"/>
                  </a:lnTo>
                  <a:lnTo>
                    <a:pt x="273" y="113"/>
                  </a:lnTo>
                  <a:lnTo>
                    <a:pt x="288" y="151"/>
                  </a:lnTo>
                  <a:lnTo>
                    <a:pt x="280" y="197"/>
                  </a:lnTo>
                  <a:lnTo>
                    <a:pt x="295" y="204"/>
                  </a:lnTo>
                  <a:lnTo>
                    <a:pt x="295" y="189"/>
                  </a:lnTo>
                  <a:lnTo>
                    <a:pt x="288" y="182"/>
                  </a:lnTo>
                  <a:lnTo>
                    <a:pt x="303" y="189"/>
                  </a:lnTo>
                  <a:lnTo>
                    <a:pt x="311" y="182"/>
                  </a:lnTo>
                  <a:lnTo>
                    <a:pt x="295" y="212"/>
                  </a:lnTo>
                  <a:lnTo>
                    <a:pt x="311" y="212"/>
                  </a:lnTo>
                  <a:lnTo>
                    <a:pt x="295" y="220"/>
                  </a:lnTo>
                  <a:lnTo>
                    <a:pt x="326" y="250"/>
                  </a:lnTo>
                  <a:lnTo>
                    <a:pt x="333" y="257"/>
                  </a:lnTo>
                  <a:lnTo>
                    <a:pt x="326" y="242"/>
                  </a:lnTo>
                  <a:lnTo>
                    <a:pt x="341" y="242"/>
                  </a:lnTo>
                  <a:lnTo>
                    <a:pt x="341" y="273"/>
                  </a:lnTo>
                  <a:lnTo>
                    <a:pt x="356" y="257"/>
                  </a:lnTo>
                  <a:lnTo>
                    <a:pt x="341" y="273"/>
                  </a:lnTo>
                  <a:lnTo>
                    <a:pt x="348" y="273"/>
                  </a:lnTo>
                  <a:lnTo>
                    <a:pt x="363" y="310"/>
                  </a:lnTo>
                  <a:lnTo>
                    <a:pt x="394" y="318"/>
                  </a:lnTo>
                  <a:lnTo>
                    <a:pt x="409" y="348"/>
                  </a:lnTo>
                  <a:lnTo>
                    <a:pt x="447" y="333"/>
                  </a:lnTo>
                  <a:lnTo>
                    <a:pt x="454" y="295"/>
                  </a:lnTo>
                  <a:lnTo>
                    <a:pt x="454"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4" name="Freeform 159"/>
            <p:cNvSpPr>
              <a:spLocks/>
            </p:cNvSpPr>
            <p:nvPr/>
          </p:nvSpPr>
          <p:spPr bwMode="auto">
            <a:xfrm>
              <a:off x="3368" y="2596"/>
              <a:ext cx="454" cy="348"/>
            </a:xfrm>
            <a:custGeom>
              <a:avLst/>
              <a:gdLst>
                <a:gd name="T0" fmla="*/ 454 w 454"/>
                <a:gd name="T1" fmla="*/ 235 h 348"/>
                <a:gd name="T2" fmla="*/ 409 w 454"/>
                <a:gd name="T3" fmla="*/ 159 h 348"/>
                <a:gd name="T4" fmla="*/ 401 w 454"/>
                <a:gd name="T5" fmla="*/ 129 h 348"/>
                <a:gd name="T6" fmla="*/ 356 w 454"/>
                <a:gd name="T7" fmla="*/ 68 h 348"/>
                <a:gd name="T8" fmla="*/ 333 w 454"/>
                <a:gd name="T9" fmla="*/ 0 h 348"/>
                <a:gd name="T10" fmla="*/ 303 w 454"/>
                <a:gd name="T11" fmla="*/ 0 h 348"/>
                <a:gd name="T12" fmla="*/ 303 w 454"/>
                <a:gd name="T13" fmla="*/ 30 h 348"/>
                <a:gd name="T14" fmla="*/ 295 w 454"/>
                <a:gd name="T15" fmla="*/ 30 h 348"/>
                <a:gd name="T16" fmla="*/ 295 w 454"/>
                <a:gd name="T17" fmla="*/ 15 h 348"/>
                <a:gd name="T18" fmla="*/ 152 w 454"/>
                <a:gd name="T19" fmla="*/ 30 h 348"/>
                <a:gd name="T20" fmla="*/ 136 w 454"/>
                <a:gd name="T21" fmla="*/ 7 h 348"/>
                <a:gd name="T22" fmla="*/ 0 w 454"/>
                <a:gd name="T23" fmla="*/ 22 h 348"/>
                <a:gd name="T24" fmla="*/ 8 w 454"/>
                <a:gd name="T25" fmla="*/ 60 h 348"/>
                <a:gd name="T26" fmla="*/ 8 w 454"/>
                <a:gd name="T27" fmla="*/ 68 h 348"/>
                <a:gd name="T28" fmla="*/ 15 w 454"/>
                <a:gd name="T29" fmla="*/ 60 h 348"/>
                <a:gd name="T30" fmla="*/ 23 w 454"/>
                <a:gd name="T31" fmla="*/ 53 h 348"/>
                <a:gd name="T32" fmla="*/ 30 w 454"/>
                <a:gd name="T33" fmla="*/ 60 h 348"/>
                <a:gd name="T34" fmla="*/ 30 w 454"/>
                <a:gd name="T35" fmla="*/ 45 h 348"/>
                <a:gd name="T36" fmla="*/ 38 w 454"/>
                <a:gd name="T37" fmla="*/ 53 h 348"/>
                <a:gd name="T38" fmla="*/ 23 w 454"/>
                <a:gd name="T39" fmla="*/ 60 h 348"/>
                <a:gd name="T40" fmla="*/ 76 w 454"/>
                <a:gd name="T41" fmla="*/ 45 h 348"/>
                <a:gd name="T42" fmla="*/ 83 w 454"/>
                <a:gd name="T43" fmla="*/ 53 h 348"/>
                <a:gd name="T44" fmla="*/ 61 w 454"/>
                <a:gd name="T45" fmla="*/ 60 h 348"/>
                <a:gd name="T46" fmla="*/ 106 w 454"/>
                <a:gd name="T47" fmla="*/ 68 h 348"/>
                <a:gd name="T48" fmla="*/ 99 w 454"/>
                <a:gd name="T49" fmla="*/ 60 h 348"/>
                <a:gd name="T50" fmla="*/ 114 w 454"/>
                <a:gd name="T51" fmla="*/ 53 h 348"/>
                <a:gd name="T52" fmla="*/ 106 w 454"/>
                <a:gd name="T53" fmla="*/ 68 h 348"/>
                <a:gd name="T54" fmla="*/ 121 w 454"/>
                <a:gd name="T55" fmla="*/ 76 h 348"/>
                <a:gd name="T56" fmla="*/ 106 w 454"/>
                <a:gd name="T57" fmla="*/ 68 h 348"/>
                <a:gd name="T58" fmla="*/ 129 w 454"/>
                <a:gd name="T59" fmla="*/ 83 h 348"/>
                <a:gd name="T60" fmla="*/ 129 w 454"/>
                <a:gd name="T61" fmla="*/ 98 h 348"/>
                <a:gd name="T62" fmla="*/ 144 w 454"/>
                <a:gd name="T63" fmla="*/ 98 h 348"/>
                <a:gd name="T64" fmla="*/ 182 w 454"/>
                <a:gd name="T65" fmla="*/ 76 h 348"/>
                <a:gd name="T66" fmla="*/ 182 w 454"/>
                <a:gd name="T67" fmla="*/ 68 h 348"/>
                <a:gd name="T68" fmla="*/ 189 w 454"/>
                <a:gd name="T69" fmla="*/ 60 h 348"/>
                <a:gd name="T70" fmla="*/ 220 w 454"/>
                <a:gd name="T71" fmla="*/ 68 h 348"/>
                <a:gd name="T72" fmla="*/ 258 w 454"/>
                <a:gd name="T73" fmla="*/ 113 h 348"/>
                <a:gd name="T74" fmla="*/ 273 w 454"/>
                <a:gd name="T75" fmla="*/ 113 h 348"/>
                <a:gd name="T76" fmla="*/ 288 w 454"/>
                <a:gd name="T77" fmla="*/ 151 h 348"/>
                <a:gd name="T78" fmla="*/ 280 w 454"/>
                <a:gd name="T79" fmla="*/ 197 h 348"/>
                <a:gd name="T80" fmla="*/ 295 w 454"/>
                <a:gd name="T81" fmla="*/ 204 h 348"/>
                <a:gd name="T82" fmla="*/ 295 w 454"/>
                <a:gd name="T83" fmla="*/ 189 h 348"/>
                <a:gd name="T84" fmla="*/ 288 w 454"/>
                <a:gd name="T85" fmla="*/ 182 h 348"/>
                <a:gd name="T86" fmla="*/ 303 w 454"/>
                <a:gd name="T87" fmla="*/ 189 h 348"/>
                <a:gd name="T88" fmla="*/ 311 w 454"/>
                <a:gd name="T89" fmla="*/ 182 h 348"/>
                <a:gd name="T90" fmla="*/ 295 w 454"/>
                <a:gd name="T91" fmla="*/ 212 h 348"/>
                <a:gd name="T92" fmla="*/ 311 w 454"/>
                <a:gd name="T93" fmla="*/ 212 h 348"/>
                <a:gd name="T94" fmla="*/ 295 w 454"/>
                <a:gd name="T95" fmla="*/ 220 h 348"/>
                <a:gd name="T96" fmla="*/ 326 w 454"/>
                <a:gd name="T97" fmla="*/ 250 h 348"/>
                <a:gd name="T98" fmla="*/ 333 w 454"/>
                <a:gd name="T99" fmla="*/ 257 h 348"/>
                <a:gd name="T100" fmla="*/ 326 w 454"/>
                <a:gd name="T101" fmla="*/ 242 h 348"/>
                <a:gd name="T102" fmla="*/ 341 w 454"/>
                <a:gd name="T103" fmla="*/ 242 h 348"/>
                <a:gd name="T104" fmla="*/ 341 w 454"/>
                <a:gd name="T105" fmla="*/ 273 h 348"/>
                <a:gd name="T106" fmla="*/ 356 w 454"/>
                <a:gd name="T107" fmla="*/ 257 h 348"/>
                <a:gd name="T108" fmla="*/ 341 w 454"/>
                <a:gd name="T109" fmla="*/ 273 h 348"/>
                <a:gd name="T110" fmla="*/ 348 w 454"/>
                <a:gd name="T111" fmla="*/ 273 h 348"/>
                <a:gd name="T112" fmla="*/ 363 w 454"/>
                <a:gd name="T113" fmla="*/ 310 h 348"/>
                <a:gd name="T114" fmla="*/ 394 w 454"/>
                <a:gd name="T115" fmla="*/ 318 h 348"/>
                <a:gd name="T116" fmla="*/ 409 w 454"/>
                <a:gd name="T117" fmla="*/ 348 h 348"/>
                <a:gd name="T118" fmla="*/ 447 w 454"/>
                <a:gd name="T119" fmla="*/ 333 h 348"/>
                <a:gd name="T120" fmla="*/ 454 w 454"/>
                <a:gd name="T121" fmla="*/ 295 h 348"/>
                <a:gd name="T122" fmla="*/ 454 w 454"/>
                <a:gd name="T123" fmla="*/ 235 h 348"/>
                <a:gd name="T124" fmla="*/ 454 w 454"/>
                <a:gd name="T125" fmla="*/ 24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8">
                  <a:moveTo>
                    <a:pt x="454" y="235"/>
                  </a:moveTo>
                  <a:lnTo>
                    <a:pt x="409" y="159"/>
                  </a:lnTo>
                  <a:lnTo>
                    <a:pt x="401" y="129"/>
                  </a:lnTo>
                  <a:lnTo>
                    <a:pt x="356" y="68"/>
                  </a:lnTo>
                  <a:lnTo>
                    <a:pt x="333" y="0"/>
                  </a:lnTo>
                  <a:lnTo>
                    <a:pt x="303" y="0"/>
                  </a:lnTo>
                  <a:lnTo>
                    <a:pt x="303" y="30"/>
                  </a:lnTo>
                  <a:lnTo>
                    <a:pt x="295" y="30"/>
                  </a:lnTo>
                  <a:lnTo>
                    <a:pt x="295" y="15"/>
                  </a:lnTo>
                  <a:lnTo>
                    <a:pt x="152" y="30"/>
                  </a:lnTo>
                  <a:lnTo>
                    <a:pt x="136" y="7"/>
                  </a:lnTo>
                  <a:lnTo>
                    <a:pt x="0" y="22"/>
                  </a:lnTo>
                  <a:lnTo>
                    <a:pt x="8" y="60"/>
                  </a:lnTo>
                  <a:lnTo>
                    <a:pt x="8" y="68"/>
                  </a:lnTo>
                  <a:lnTo>
                    <a:pt x="15" y="60"/>
                  </a:lnTo>
                  <a:lnTo>
                    <a:pt x="23" y="53"/>
                  </a:lnTo>
                  <a:lnTo>
                    <a:pt x="30" y="60"/>
                  </a:lnTo>
                  <a:lnTo>
                    <a:pt x="30" y="45"/>
                  </a:lnTo>
                  <a:lnTo>
                    <a:pt x="38" y="53"/>
                  </a:lnTo>
                  <a:lnTo>
                    <a:pt x="23" y="60"/>
                  </a:lnTo>
                  <a:lnTo>
                    <a:pt x="76" y="45"/>
                  </a:lnTo>
                  <a:lnTo>
                    <a:pt x="83" y="53"/>
                  </a:lnTo>
                  <a:lnTo>
                    <a:pt x="61" y="60"/>
                  </a:lnTo>
                  <a:lnTo>
                    <a:pt x="106" y="68"/>
                  </a:lnTo>
                  <a:lnTo>
                    <a:pt x="99" y="60"/>
                  </a:lnTo>
                  <a:lnTo>
                    <a:pt x="114" y="53"/>
                  </a:lnTo>
                  <a:lnTo>
                    <a:pt x="106" y="68"/>
                  </a:lnTo>
                  <a:lnTo>
                    <a:pt x="121" y="76"/>
                  </a:lnTo>
                  <a:lnTo>
                    <a:pt x="106" y="68"/>
                  </a:lnTo>
                  <a:lnTo>
                    <a:pt x="129" y="83"/>
                  </a:lnTo>
                  <a:lnTo>
                    <a:pt x="129" y="98"/>
                  </a:lnTo>
                  <a:lnTo>
                    <a:pt x="144" y="98"/>
                  </a:lnTo>
                  <a:lnTo>
                    <a:pt x="182" y="76"/>
                  </a:lnTo>
                  <a:lnTo>
                    <a:pt x="182" y="68"/>
                  </a:lnTo>
                  <a:lnTo>
                    <a:pt x="189" y="60"/>
                  </a:lnTo>
                  <a:lnTo>
                    <a:pt x="220" y="68"/>
                  </a:lnTo>
                  <a:lnTo>
                    <a:pt x="258" y="113"/>
                  </a:lnTo>
                  <a:lnTo>
                    <a:pt x="273" y="113"/>
                  </a:lnTo>
                  <a:lnTo>
                    <a:pt x="288" y="151"/>
                  </a:lnTo>
                  <a:lnTo>
                    <a:pt x="280" y="197"/>
                  </a:lnTo>
                  <a:lnTo>
                    <a:pt x="295" y="204"/>
                  </a:lnTo>
                  <a:lnTo>
                    <a:pt x="295" y="189"/>
                  </a:lnTo>
                  <a:lnTo>
                    <a:pt x="288" y="182"/>
                  </a:lnTo>
                  <a:lnTo>
                    <a:pt x="303" y="189"/>
                  </a:lnTo>
                  <a:lnTo>
                    <a:pt x="311" y="182"/>
                  </a:lnTo>
                  <a:lnTo>
                    <a:pt x="295" y="212"/>
                  </a:lnTo>
                  <a:lnTo>
                    <a:pt x="311" y="212"/>
                  </a:lnTo>
                  <a:lnTo>
                    <a:pt x="295" y="220"/>
                  </a:lnTo>
                  <a:lnTo>
                    <a:pt x="326" y="250"/>
                  </a:lnTo>
                  <a:lnTo>
                    <a:pt x="333" y="257"/>
                  </a:lnTo>
                  <a:lnTo>
                    <a:pt x="326" y="242"/>
                  </a:lnTo>
                  <a:lnTo>
                    <a:pt x="341" y="242"/>
                  </a:lnTo>
                  <a:lnTo>
                    <a:pt x="341" y="273"/>
                  </a:lnTo>
                  <a:lnTo>
                    <a:pt x="356" y="257"/>
                  </a:lnTo>
                  <a:lnTo>
                    <a:pt x="341" y="273"/>
                  </a:lnTo>
                  <a:lnTo>
                    <a:pt x="348" y="273"/>
                  </a:lnTo>
                  <a:lnTo>
                    <a:pt x="363" y="310"/>
                  </a:lnTo>
                  <a:lnTo>
                    <a:pt x="394" y="318"/>
                  </a:lnTo>
                  <a:lnTo>
                    <a:pt x="409" y="348"/>
                  </a:lnTo>
                  <a:lnTo>
                    <a:pt x="447" y="333"/>
                  </a:lnTo>
                  <a:lnTo>
                    <a:pt x="454" y="295"/>
                  </a:lnTo>
                  <a:lnTo>
                    <a:pt x="454" y="235"/>
                  </a:lnTo>
                  <a:lnTo>
                    <a:pt x="454"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5" name="Freeform 160"/>
            <p:cNvSpPr>
              <a:spLocks/>
            </p:cNvSpPr>
            <p:nvPr/>
          </p:nvSpPr>
          <p:spPr bwMode="auto">
            <a:xfrm>
              <a:off x="3444" y="2338"/>
              <a:ext cx="272" cy="288"/>
            </a:xfrm>
            <a:custGeom>
              <a:avLst/>
              <a:gdLst>
                <a:gd name="T0" fmla="*/ 257 w 272"/>
                <a:gd name="T1" fmla="*/ 159 h 288"/>
                <a:gd name="T2" fmla="*/ 235 w 272"/>
                <a:gd name="T3" fmla="*/ 114 h 288"/>
                <a:gd name="T4" fmla="*/ 166 w 272"/>
                <a:gd name="T5" fmla="*/ 68 h 288"/>
                <a:gd name="T6" fmla="*/ 151 w 272"/>
                <a:gd name="T7" fmla="*/ 30 h 288"/>
                <a:gd name="T8" fmla="*/ 121 w 272"/>
                <a:gd name="T9" fmla="*/ 23 h 288"/>
                <a:gd name="T10" fmla="*/ 129 w 272"/>
                <a:gd name="T11" fmla="*/ 0 h 288"/>
                <a:gd name="T12" fmla="*/ 68 w 272"/>
                <a:gd name="T13" fmla="*/ 8 h 288"/>
                <a:gd name="T14" fmla="*/ 0 w 272"/>
                <a:gd name="T15" fmla="*/ 15 h 288"/>
                <a:gd name="T16" fmla="*/ 38 w 272"/>
                <a:gd name="T17" fmla="*/ 152 h 288"/>
                <a:gd name="T18" fmla="*/ 60 w 272"/>
                <a:gd name="T19" fmla="*/ 190 h 288"/>
                <a:gd name="T20" fmla="*/ 53 w 272"/>
                <a:gd name="T21" fmla="*/ 212 h 288"/>
                <a:gd name="T22" fmla="*/ 60 w 272"/>
                <a:gd name="T23" fmla="*/ 265 h 288"/>
                <a:gd name="T24" fmla="*/ 76 w 272"/>
                <a:gd name="T25" fmla="*/ 288 h 288"/>
                <a:gd name="T26" fmla="*/ 219 w 272"/>
                <a:gd name="T27" fmla="*/ 273 h 288"/>
                <a:gd name="T28" fmla="*/ 219 w 272"/>
                <a:gd name="T29" fmla="*/ 288 h 288"/>
                <a:gd name="T30" fmla="*/ 227 w 272"/>
                <a:gd name="T31" fmla="*/ 288 h 288"/>
                <a:gd name="T32" fmla="*/ 227 w 272"/>
                <a:gd name="T33" fmla="*/ 258 h 288"/>
                <a:gd name="T34" fmla="*/ 257 w 272"/>
                <a:gd name="T35" fmla="*/ 258 h 288"/>
                <a:gd name="T36" fmla="*/ 257 w 272"/>
                <a:gd name="T37" fmla="*/ 243 h 288"/>
                <a:gd name="T38" fmla="*/ 250 w 272"/>
                <a:gd name="T39" fmla="*/ 243 h 288"/>
                <a:gd name="T40" fmla="*/ 257 w 272"/>
                <a:gd name="T41" fmla="*/ 243 h 288"/>
                <a:gd name="T42" fmla="*/ 250 w 272"/>
                <a:gd name="T43" fmla="*/ 235 h 288"/>
                <a:gd name="T44" fmla="*/ 265 w 272"/>
                <a:gd name="T45" fmla="*/ 205 h 288"/>
                <a:gd name="T46" fmla="*/ 257 w 272"/>
                <a:gd name="T47" fmla="*/ 182 h 288"/>
                <a:gd name="T48" fmla="*/ 272 w 272"/>
                <a:gd name="T49" fmla="*/ 182 h 288"/>
                <a:gd name="T50" fmla="*/ 257 w 272"/>
                <a:gd name="T51" fmla="*/ 15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2" h="288">
                  <a:moveTo>
                    <a:pt x="257" y="159"/>
                  </a:moveTo>
                  <a:lnTo>
                    <a:pt x="235" y="114"/>
                  </a:lnTo>
                  <a:lnTo>
                    <a:pt x="166" y="68"/>
                  </a:lnTo>
                  <a:lnTo>
                    <a:pt x="151" y="30"/>
                  </a:lnTo>
                  <a:lnTo>
                    <a:pt x="121" y="23"/>
                  </a:lnTo>
                  <a:lnTo>
                    <a:pt x="129" y="0"/>
                  </a:lnTo>
                  <a:lnTo>
                    <a:pt x="68" y="8"/>
                  </a:lnTo>
                  <a:lnTo>
                    <a:pt x="0" y="15"/>
                  </a:lnTo>
                  <a:lnTo>
                    <a:pt x="38" y="152"/>
                  </a:lnTo>
                  <a:lnTo>
                    <a:pt x="60" y="190"/>
                  </a:lnTo>
                  <a:lnTo>
                    <a:pt x="53" y="212"/>
                  </a:lnTo>
                  <a:lnTo>
                    <a:pt x="60" y="265"/>
                  </a:lnTo>
                  <a:lnTo>
                    <a:pt x="76" y="288"/>
                  </a:lnTo>
                  <a:lnTo>
                    <a:pt x="219" y="273"/>
                  </a:lnTo>
                  <a:lnTo>
                    <a:pt x="219" y="288"/>
                  </a:lnTo>
                  <a:lnTo>
                    <a:pt x="227" y="288"/>
                  </a:lnTo>
                  <a:lnTo>
                    <a:pt x="227" y="258"/>
                  </a:lnTo>
                  <a:lnTo>
                    <a:pt x="257" y="258"/>
                  </a:lnTo>
                  <a:lnTo>
                    <a:pt x="257" y="243"/>
                  </a:lnTo>
                  <a:lnTo>
                    <a:pt x="250" y="243"/>
                  </a:lnTo>
                  <a:lnTo>
                    <a:pt x="257" y="243"/>
                  </a:lnTo>
                  <a:lnTo>
                    <a:pt x="250" y="235"/>
                  </a:lnTo>
                  <a:lnTo>
                    <a:pt x="265" y="205"/>
                  </a:lnTo>
                  <a:lnTo>
                    <a:pt x="257" y="182"/>
                  </a:lnTo>
                  <a:lnTo>
                    <a:pt x="272" y="182"/>
                  </a:lnTo>
                  <a:lnTo>
                    <a:pt x="257" y="15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6" name="Freeform 161"/>
            <p:cNvSpPr>
              <a:spLocks/>
            </p:cNvSpPr>
            <p:nvPr/>
          </p:nvSpPr>
          <p:spPr bwMode="auto">
            <a:xfrm>
              <a:off x="3444" y="2338"/>
              <a:ext cx="272" cy="288"/>
            </a:xfrm>
            <a:custGeom>
              <a:avLst/>
              <a:gdLst>
                <a:gd name="T0" fmla="*/ 257 w 272"/>
                <a:gd name="T1" fmla="*/ 159 h 288"/>
                <a:gd name="T2" fmla="*/ 235 w 272"/>
                <a:gd name="T3" fmla="*/ 114 h 288"/>
                <a:gd name="T4" fmla="*/ 166 w 272"/>
                <a:gd name="T5" fmla="*/ 68 h 288"/>
                <a:gd name="T6" fmla="*/ 151 w 272"/>
                <a:gd name="T7" fmla="*/ 30 h 288"/>
                <a:gd name="T8" fmla="*/ 121 w 272"/>
                <a:gd name="T9" fmla="*/ 23 h 288"/>
                <a:gd name="T10" fmla="*/ 129 w 272"/>
                <a:gd name="T11" fmla="*/ 0 h 288"/>
                <a:gd name="T12" fmla="*/ 68 w 272"/>
                <a:gd name="T13" fmla="*/ 8 h 288"/>
                <a:gd name="T14" fmla="*/ 0 w 272"/>
                <a:gd name="T15" fmla="*/ 15 h 288"/>
                <a:gd name="T16" fmla="*/ 38 w 272"/>
                <a:gd name="T17" fmla="*/ 152 h 288"/>
                <a:gd name="T18" fmla="*/ 60 w 272"/>
                <a:gd name="T19" fmla="*/ 190 h 288"/>
                <a:gd name="T20" fmla="*/ 53 w 272"/>
                <a:gd name="T21" fmla="*/ 212 h 288"/>
                <a:gd name="T22" fmla="*/ 60 w 272"/>
                <a:gd name="T23" fmla="*/ 265 h 288"/>
                <a:gd name="T24" fmla="*/ 76 w 272"/>
                <a:gd name="T25" fmla="*/ 288 h 288"/>
                <a:gd name="T26" fmla="*/ 219 w 272"/>
                <a:gd name="T27" fmla="*/ 273 h 288"/>
                <a:gd name="T28" fmla="*/ 219 w 272"/>
                <a:gd name="T29" fmla="*/ 288 h 288"/>
                <a:gd name="T30" fmla="*/ 227 w 272"/>
                <a:gd name="T31" fmla="*/ 288 h 288"/>
                <a:gd name="T32" fmla="*/ 227 w 272"/>
                <a:gd name="T33" fmla="*/ 258 h 288"/>
                <a:gd name="T34" fmla="*/ 257 w 272"/>
                <a:gd name="T35" fmla="*/ 258 h 288"/>
                <a:gd name="T36" fmla="*/ 257 w 272"/>
                <a:gd name="T37" fmla="*/ 243 h 288"/>
                <a:gd name="T38" fmla="*/ 250 w 272"/>
                <a:gd name="T39" fmla="*/ 243 h 288"/>
                <a:gd name="T40" fmla="*/ 257 w 272"/>
                <a:gd name="T41" fmla="*/ 243 h 288"/>
                <a:gd name="T42" fmla="*/ 250 w 272"/>
                <a:gd name="T43" fmla="*/ 235 h 288"/>
                <a:gd name="T44" fmla="*/ 265 w 272"/>
                <a:gd name="T45" fmla="*/ 205 h 288"/>
                <a:gd name="T46" fmla="*/ 257 w 272"/>
                <a:gd name="T47" fmla="*/ 182 h 288"/>
                <a:gd name="T48" fmla="*/ 272 w 272"/>
                <a:gd name="T49" fmla="*/ 182 h 288"/>
                <a:gd name="T50" fmla="*/ 257 w 272"/>
                <a:gd name="T51" fmla="*/ 159 h 288"/>
                <a:gd name="T52" fmla="*/ 257 w 272"/>
                <a:gd name="T53" fmla="*/ 16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2" h="288">
                  <a:moveTo>
                    <a:pt x="257" y="159"/>
                  </a:moveTo>
                  <a:lnTo>
                    <a:pt x="235" y="114"/>
                  </a:lnTo>
                  <a:lnTo>
                    <a:pt x="166" y="68"/>
                  </a:lnTo>
                  <a:lnTo>
                    <a:pt x="151" y="30"/>
                  </a:lnTo>
                  <a:lnTo>
                    <a:pt x="121" y="23"/>
                  </a:lnTo>
                  <a:lnTo>
                    <a:pt x="129" y="0"/>
                  </a:lnTo>
                  <a:lnTo>
                    <a:pt x="68" y="8"/>
                  </a:lnTo>
                  <a:lnTo>
                    <a:pt x="0" y="15"/>
                  </a:lnTo>
                  <a:lnTo>
                    <a:pt x="38" y="152"/>
                  </a:lnTo>
                  <a:lnTo>
                    <a:pt x="60" y="190"/>
                  </a:lnTo>
                  <a:lnTo>
                    <a:pt x="53" y="212"/>
                  </a:lnTo>
                  <a:lnTo>
                    <a:pt x="60" y="265"/>
                  </a:lnTo>
                  <a:lnTo>
                    <a:pt x="76" y="288"/>
                  </a:lnTo>
                  <a:lnTo>
                    <a:pt x="219" y="273"/>
                  </a:lnTo>
                  <a:lnTo>
                    <a:pt x="219" y="288"/>
                  </a:lnTo>
                  <a:lnTo>
                    <a:pt x="227" y="288"/>
                  </a:lnTo>
                  <a:lnTo>
                    <a:pt x="227" y="258"/>
                  </a:lnTo>
                  <a:lnTo>
                    <a:pt x="257" y="258"/>
                  </a:lnTo>
                  <a:lnTo>
                    <a:pt x="257" y="243"/>
                  </a:lnTo>
                  <a:lnTo>
                    <a:pt x="250" y="243"/>
                  </a:lnTo>
                  <a:lnTo>
                    <a:pt x="257" y="243"/>
                  </a:lnTo>
                  <a:lnTo>
                    <a:pt x="250" y="235"/>
                  </a:lnTo>
                  <a:lnTo>
                    <a:pt x="265" y="205"/>
                  </a:lnTo>
                  <a:lnTo>
                    <a:pt x="257" y="182"/>
                  </a:lnTo>
                  <a:lnTo>
                    <a:pt x="272" y="182"/>
                  </a:lnTo>
                  <a:lnTo>
                    <a:pt x="257" y="159"/>
                  </a:lnTo>
                  <a:lnTo>
                    <a:pt x="257"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7" name="Freeform 162"/>
            <p:cNvSpPr>
              <a:spLocks/>
            </p:cNvSpPr>
            <p:nvPr/>
          </p:nvSpPr>
          <p:spPr bwMode="auto">
            <a:xfrm>
              <a:off x="2286" y="2891"/>
              <a:ext cx="60" cy="99"/>
            </a:xfrm>
            <a:custGeom>
              <a:avLst/>
              <a:gdLst>
                <a:gd name="T0" fmla="*/ 60 w 60"/>
                <a:gd name="T1" fmla="*/ 53 h 99"/>
                <a:gd name="T2" fmla="*/ 53 w 60"/>
                <a:gd name="T3" fmla="*/ 69 h 99"/>
                <a:gd name="T4" fmla="*/ 45 w 60"/>
                <a:gd name="T5" fmla="*/ 76 h 99"/>
                <a:gd name="T6" fmla="*/ 38 w 60"/>
                <a:gd name="T7" fmla="*/ 69 h 99"/>
                <a:gd name="T8" fmla="*/ 30 w 60"/>
                <a:gd name="T9" fmla="*/ 84 h 99"/>
                <a:gd name="T10" fmla="*/ 23 w 60"/>
                <a:gd name="T11" fmla="*/ 91 h 99"/>
                <a:gd name="T12" fmla="*/ 23 w 60"/>
                <a:gd name="T13" fmla="*/ 99 h 99"/>
                <a:gd name="T14" fmla="*/ 15 w 60"/>
                <a:gd name="T15" fmla="*/ 91 h 99"/>
                <a:gd name="T16" fmla="*/ 8 w 60"/>
                <a:gd name="T17" fmla="*/ 91 h 99"/>
                <a:gd name="T18" fmla="*/ 8 w 60"/>
                <a:gd name="T19" fmla="*/ 46 h 99"/>
                <a:gd name="T20" fmla="*/ 0 w 60"/>
                <a:gd name="T21" fmla="*/ 38 h 99"/>
                <a:gd name="T22" fmla="*/ 8 w 60"/>
                <a:gd name="T23" fmla="*/ 31 h 99"/>
                <a:gd name="T24" fmla="*/ 15 w 60"/>
                <a:gd name="T25" fmla="*/ 23 h 99"/>
                <a:gd name="T26" fmla="*/ 15 w 60"/>
                <a:gd name="T27" fmla="*/ 15 h 99"/>
                <a:gd name="T28" fmla="*/ 8 w 60"/>
                <a:gd name="T29" fmla="*/ 8 h 99"/>
                <a:gd name="T30" fmla="*/ 8 w 60"/>
                <a:gd name="T31" fmla="*/ 0 h 99"/>
                <a:gd name="T32" fmla="*/ 15 w 60"/>
                <a:gd name="T33" fmla="*/ 0 h 99"/>
                <a:gd name="T34" fmla="*/ 23 w 60"/>
                <a:gd name="T35" fmla="*/ 8 h 99"/>
                <a:gd name="T36" fmla="*/ 30 w 60"/>
                <a:gd name="T37" fmla="*/ 15 h 99"/>
                <a:gd name="T38" fmla="*/ 38 w 60"/>
                <a:gd name="T39" fmla="*/ 23 h 99"/>
                <a:gd name="T40" fmla="*/ 45 w 60"/>
                <a:gd name="T41" fmla="*/ 31 h 99"/>
                <a:gd name="T42" fmla="*/ 45 w 60"/>
                <a:gd name="T43" fmla="*/ 38 h 99"/>
                <a:gd name="T44" fmla="*/ 53 w 60"/>
                <a:gd name="T45" fmla="*/ 38 h 99"/>
                <a:gd name="T46" fmla="*/ 53 w 60"/>
                <a:gd name="T47" fmla="*/ 46 h 99"/>
                <a:gd name="T48" fmla="*/ 60 w 60"/>
                <a:gd name="T49"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99">
                  <a:moveTo>
                    <a:pt x="60" y="53"/>
                  </a:moveTo>
                  <a:lnTo>
                    <a:pt x="53" y="69"/>
                  </a:lnTo>
                  <a:lnTo>
                    <a:pt x="45" y="76"/>
                  </a:lnTo>
                  <a:lnTo>
                    <a:pt x="38" y="69"/>
                  </a:lnTo>
                  <a:lnTo>
                    <a:pt x="30" y="84"/>
                  </a:lnTo>
                  <a:lnTo>
                    <a:pt x="23" y="91"/>
                  </a:lnTo>
                  <a:lnTo>
                    <a:pt x="23" y="99"/>
                  </a:lnTo>
                  <a:lnTo>
                    <a:pt x="15" y="91"/>
                  </a:lnTo>
                  <a:lnTo>
                    <a:pt x="8" y="91"/>
                  </a:lnTo>
                  <a:lnTo>
                    <a:pt x="8" y="46"/>
                  </a:lnTo>
                  <a:lnTo>
                    <a:pt x="0" y="38"/>
                  </a:lnTo>
                  <a:lnTo>
                    <a:pt x="8" y="31"/>
                  </a:lnTo>
                  <a:lnTo>
                    <a:pt x="15" y="23"/>
                  </a:lnTo>
                  <a:lnTo>
                    <a:pt x="15" y="15"/>
                  </a:lnTo>
                  <a:lnTo>
                    <a:pt x="8" y="8"/>
                  </a:lnTo>
                  <a:lnTo>
                    <a:pt x="8" y="0"/>
                  </a:lnTo>
                  <a:lnTo>
                    <a:pt x="15" y="0"/>
                  </a:lnTo>
                  <a:lnTo>
                    <a:pt x="23" y="8"/>
                  </a:lnTo>
                  <a:lnTo>
                    <a:pt x="30" y="15"/>
                  </a:lnTo>
                  <a:lnTo>
                    <a:pt x="38" y="23"/>
                  </a:lnTo>
                  <a:lnTo>
                    <a:pt x="45" y="31"/>
                  </a:lnTo>
                  <a:lnTo>
                    <a:pt x="45" y="38"/>
                  </a:lnTo>
                  <a:lnTo>
                    <a:pt x="53" y="38"/>
                  </a:lnTo>
                  <a:lnTo>
                    <a:pt x="53" y="46"/>
                  </a:lnTo>
                  <a:lnTo>
                    <a:pt x="60" y="5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8" name="Freeform 163"/>
            <p:cNvSpPr>
              <a:spLocks/>
            </p:cNvSpPr>
            <p:nvPr/>
          </p:nvSpPr>
          <p:spPr bwMode="auto">
            <a:xfrm>
              <a:off x="2286" y="2891"/>
              <a:ext cx="60" cy="99"/>
            </a:xfrm>
            <a:custGeom>
              <a:avLst/>
              <a:gdLst>
                <a:gd name="T0" fmla="*/ 60 w 60"/>
                <a:gd name="T1" fmla="*/ 53 h 99"/>
                <a:gd name="T2" fmla="*/ 53 w 60"/>
                <a:gd name="T3" fmla="*/ 69 h 99"/>
                <a:gd name="T4" fmla="*/ 45 w 60"/>
                <a:gd name="T5" fmla="*/ 76 h 99"/>
                <a:gd name="T6" fmla="*/ 38 w 60"/>
                <a:gd name="T7" fmla="*/ 69 h 99"/>
                <a:gd name="T8" fmla="*/ 30 w 60"/>
                <a:gd name="T9" fmla="*/ 84 h 99"/>
                <a:gd name="T10" fmla="*/ 23 w 60"/>
                <a:gd name="T11" fmla="*/ 91 h 99"/>
                <a:gd name="T12" fmla="*/ 23 w 60"/>
                <a:gd name="T13" fmla="*/ 99 h 99"/>
                <a:gd name="T14" fmla="*/ 15 w 60"/>
                <a:gd name="T15" fmla="*/ 91 h 99"/>
                <a:gd name="T16" fmla="*/ 8 w 60"/>
                <a:gd name="T17" fmla="*/ 91 h 99"/>
                <a:gd name="T18" fmla="*/ 8 w 60"/>
                <a:gd name="T19" fmla="*/ 46 h 99"/>
                <a:gd name="T20" fmla="*/ 0 w 60"/>
                <a:gd name="T21" fmla="*/ 38 h 99"/>
                <a:gd name="T22" fmla="*/ 8 w 60"/>
                <a:gd name="T23" fmla="*/ 31 h 99"/>
                <a:gd name="T24" fmla="*/ 15 w 60"/>
                <a:gd name="T25" fmla="*/ 23 h 99"/>
                <a:gd name="T26" fmla="*/ 15 w 60"/>
                <a:gd name="T27" fmla="*/ 15 h 99"/>
                <a:gd name="T28" fmla="*/ 8 w 60"/>
                <a:gd name="T29" fmla="*/ 8 h 99"/>
                <a:gd name="T30" fmla="*/ 8 w 60"/>
                <a:gd name="T31" fmla="*/ 0 h 99"/>
                <a:gd name="T32" fmla="*/ 15 w 60"/>
                <a:gd name="T33" fmla="*/ 0 h 99"/>
                <a:gd name="T34" fmla="*/ 23 w 60"/>
                <a:gd name="T35" fmla="*/ 8 h 99"/>
                <a:gd name="T36" fmla="*/ 30 w 60"/>
                <a:gd name="T37" fmla="*/ 15 h 99"/>
                <a:gd name="T38" fmla="*/ 38 w 60"/>
                <a:gd name="T39" fmla="*/ 23 h 99"/>
                <a:gd name="T40" fmla="*/ 45 w 60"/>
                <a:gd name="T41" fmla="*/ 31 h 99"/>
                <a:gd name="T42" fmla="*/ 45 w 60"/>
                <a:gd name="T43" fmla="*/ 38 h 99"/>
                <a:gd name="T44" fmla="*/ 53 w 60"/>
                <a:gd name="T45" fmla="*/ 38 h 99"/>
                <a:gd name="T46" fmla="*/ 53 w 60"/>
                <a:gd name="T47" fmla="*/ 46 h 99"/>
                <a:gd name="T48" fmla="*/ 60 w 60"/>
                <a:gd name="T49" fmla="*/ 53 h 99"/>
                <a:gd name="T50" fmla="*/ 60 w 60"/>
                <a:gd name="T51"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9">
                  <a:moveTo>
                    <a:pt x="60" y="53"/>
                  </a:moveTo>
                  <a:lnTo>
                    <a:pt x="53" y="69"/>
                  </a:lnTo>
                  <a:lnTo>
                    <a:pt x="45" y="76"/>
                  </a:lnTo>
                  <a:lnTo>
                    <a:pt x="38" y="69"/>
                  </a:lnTo>
                  <a:lnTo>
                    <a:pt x="30" y="84"/>
                  </a:lnTo>
                  <a:lnTo>
                    <a:pt x="23" y="91"/>
                  </a:lnTo>
                  <a:lnTo>
                    <a:pt x="23" y="99"/>
                  </a:lnTo>
                  <a:lnTo>
                    <a:pt x="15" y="91"/>
                  </a:lnTo>
                  <a:lnTo>
                    <a:pt x="8" y="91"/>
                  </a:lnTo>
                  <a:lnTo>
                    <a:pt x="8" y="46"/>
                  </a:lnTo>
                  <a:lnTo>
                    <a:pt x="0" y="38"/>
                  </a:lnTo>
                  <a:lnTo>
                    <a:pt x="8" y="31"/>
                  </a:lnTo>
                  <a:lnTo>
                    <a:pt x="15" y="23"/>
                  </a:lnTo>
                  <a:lnTo>
                    <a:pt x="15" y="15"/>
                  </a:lnTo>
                  <a:lnTo>
                    <a:pt x="8" y="8"/>
                  </a:lnTo>
                  <a:lnTo>
                    <a:pt x="8" y="0"/>
                  </a:lnTo>
                  <a:lnTo>
                    <a:pt x="15" y="0"/>
                  </a:lnTo>
                  <a:lnTo>
                    <a:pt x="23" y="8"/>
                  </a:lnTo>
                  <a:lnTo>
                    <a:pt x="30" y="15"/>
                  </a:lnTo>
                  <a:lnTo>
                    <a:pt x="38" y="23"/>
                  </a:lnTo>
                  <a:lnTo>
                    <a:pt x="45" y="31"/>
                  </a:lnTo>
                  <a:lnTo>
                    <a:pt x="45" y="38"/>
                  </a:lnTo>
                  <a:lnTo>
                    <a:pt x="53" y="38"/>
                  </a:lnTo>
                  <a:lnTo>
                    <a:pt x="53" y="46"/>
                  </a:lnTo>
                  <a:lnTo>
                    <a:pt x="60" y="53"/>
                  </a:lnTo>
                  <a:lnTo>
                    <a:pt x="60" y="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9" name="Freeform 164"/>
            <p:cNvSpPr>
              <a:spLocks/>
            </p:cNvSpPr>
            <p:nvPr/>
          </p:nvSpPr>
          <p:spPr bwMode="auto">
            <a:xfrm>
              <a:off x="2256" y="2838"/>
              <a:ext cx="38" cy="31"/>
            </a:xfrm>
            <a:custGeom>
              <a:avLst/>
              <a:gdLst>
                <a:gd name="T0" fmla="*/ 38 w 38"/>
                <a:gd name="T1" fmla="*/ 23 h 31"/>
                <a:gd name="T2" fmla="*/ 30 w 38"/>
                <a:gd name="T3" fmla="*/ 15 h 31"/>
                <a:gd name="T4" fmla="*/ 22 w 38"/>
                <a:gd name="T5" fmla="*/ 8 h 31"/>
                <a:gd name="T6" fmla="*/ 7 w 38"/>
                <a:gd name="T7" fmla="*/ 8 h 31"/>
                <a:gd name="T8" fmla="*/ 7 w 38"/>
                <a:gd name="T9" fmla="*/ 0 h 31"/>
                <a:gd name="T10" fmla="*/ 0 w 38"/>
                <a:gd name="T11" fmla="*/ 0 h 31"/>
                <a:gd name="T12" fmla="*/ 0 w 38"/>
                <a:gd name="T13" fmla="*/ 15 h 31"/>
                <a:gd name="T14" fmla="*/ 7 w 38"/>
                <a:gd name="T15" fmla="*/ 15 h 31"/>
                <a:gd name="T16" fmla="*/ 15 w 38"/>
                <a:gd name="T17" fmla="*/ 31 h 31"/>
                <a:gd name="T18" fmla="*/ 30 w 38"/>
                <a:gd name="T19" fmla="*/ 31 h 31"/>
                <a:gd name="T20" fmla="*/ 30 w 38"/>
                <a:gd name="T21" fmla="*/ 23 h 31"/>
                <a:gd name="T22" fmla="*/ 38 w 38"/>
                <a:gd name="T2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31">
                  <a:moveTo>
                    <a:pt x="38" y="23"/>
                  </a:moveTo>
                  <a:lnTo>
                    <a:pt x="30" y="15"/>
                  </a:lnTo>
                  <a:lnTo>
                    <a:pt x="22" y="8"/>
                  </a:lnTo>
                  <a:lnTo>
                    <a:pt x="7" y="8"/>
                  </a:lnTo>
                  <a:lnTo>
                    <a:pt x="7" y="0"/>
                  </a:lnTo>
                  <a:lnTo>
                    <a:pt x="0" y="0"/>
                  </a:lnTo>
                  <a:lnTo>
                    <a:pt x="0" y="15"/>
                  </a:lnTo>
                  <a:lnTo>
                    <a:pt x="7" y="15"/>
                  </a:lnTo>
                  <a:lnTo>
                    <a:pt x="15" y="31"/>
                  </a:lnTo>
                  <a:lnTo>
                    <a:pt x="30" y="31"/>
                  </a:lnTo>
                  <a:lnTo>
                    <a:pt x="30" y="23"/>
                  </a:lnTo>
                  <a:lnTo>
                    <a:pt x="3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0" name="Freeform 165"/>
            <p:cNvSpPr>
              <a:spLocks/>
            </p:cNvSpPr>
            <p:nvPr/>
          </p:nvSpPr>
          <p:spPr bwMode="auto">
            <a:xfrm>
              <a:off x="2256" y="2838"/>
              <a:ext cx="38" cy="31"/>
            </a:xfrm>
            <a:custGeom>
              <a:avLst/>
              <a:gdLst>
                <a:gd name="T0" fmla="*/ 38 w 38"/>
                <a:gd name="T1" fmla="*/ 23 h 31"/>
                <a:gd name="T2" fmla="*/ 30 w 38"/>
                <a:gd name="T3" fmla="*/ 15 h 31"/>
                <a:gd name="T4" fmla="*/ 22 w 38"/>
                <a:gd name="T5" fmla="*/ 8 h 31"/>
                <a:gd name="T6" fmla="*/ 7 w 38"/>
                <a:gd name="T7" fmla="*/ 8 h 31"/>
                <a:gd name="T8" fmla="*/ 7 w 38"/>
                <a:gd name="T9" fmla="*/ 0 h 31"/>
                <a:gd name="T10" fmla="*/ 0 w 38"/>
                <a:gd name="T11" fmla="*/ 0 h 31"/>
                <a:gd name="T12" fmla="*/ 0 w 38"/>
                <a:gd name="T13" fmla="*/ 15 h 31"/>
                <a:gd name="T14" fmla="*/ 7 w 38"/>
                <a:gd name="T15" fmla="*/ 15 h 31"/>
                <a:gd name="T16" fmla="*/ 15 w 38"/>
                <a:gd name="T17" fmla="*/ 31 h 31"/>
                <a:gd name="T18" fmla="*/ 30 w 38"/>
                <a:gd name="T19" fmla="*/ 31 h 31"/>
                <a:gd name="T20" fmla="*/ 30 w 38"/>
                <a:gd name="T21" fmla="*/ 23 h 31"/>
                <a:gd name="T22" fmla="*/ 38 w 38"/>
                <a:gd name="T23" fmla="*/ 23 h 31"/>
                <a:gd name="T24" fmla="*/ 38 w 38"/>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1">
                  <a:moveTo>
                    <a:pt x="38" y="23"/>
                  </a:moveTo>
                  <a:lnTo>
                    <a:pt x="30" y="15"/>
                  </a:lnTo>
                  <a:lnTo>
                    <a:pt x="22" y="8"/>
                  </a:lnTo>
                  <a:lnTo>
                    <a:pt x="7" y="8"/>
                  </a:lnTo>
                  <a:lnTo>
                    <a:pt x="7" y="0"/>
                  </a:lnTo>
                  <a:lnTo>
                    <a:pt x="0" y="0"/>
                  </a:lnTo>
                  <a:lnTo>
                    <a:pt x="0" y="15"/>
                  </a:lnTo>
                  <a:lnTo>
                    <a:pt x="7" y="15"/>
                  </a:lnTo>
                  <a:lnTo>
                    <a:pt x="15" y="31"/>
                  </a:lnTo>
                  <a:lnTo>
                    <a:pt x="30" y="31"/>
                  </a:lnTo>
                  <a:lnTo>
                    <a:pt x="30" y="23"/>
                  </a:lnTo>
                  <a:lnTo>
                    <a:pt x="38" y="23"/>
                  </a:lnTo>
                  <a:lnTo>
                    <a:pt x="3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1" name="Freeform 166"/>
            <p:cNvSpPr>
              <a:spLocks/>
            </p:cNvSpPr>
            <p:nvPr/>
          </p:nvSpPr>
          <p:spPr bwMode="auto">
            <a:xfrm>
              <a:off x="2180" y="2793"/>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2" name="Freeform 167"/>
            <p:cNvSpPr>
              <a:spLocks/>
            </p:cNvSpPr>
            <p:nvPr/>
          </p:nvSpPr>
          <p:spPr bwMode="auto">
            <a:xfrm>
              <a:off x="2180" y="2793"/>
              <a:ext cx="30" cy="30"/>
            </a:xfrm>
            <a:custGeom>
              <a:avLst/>
              <a:gdLst>
                <a:gd name="T0" fmla="*/ 30 w 30"/>
                <a:gd name="T1" fmla="*/ 23 h 30"/>
                <a:gd name="T2" fmla="*/ 23 w 30"/>
                <a:gd name="T3" fmla="*/ 15 h 30"/>
                <a:gd name="T4" fmla="*/ 23 w 30"/>
                <a:gd name="T5" fmla="*/ 7 h 30"/>
                <a:gd name="T6" fmla="*/ 15 w 30"/>
                <a:gd name="T7" fmla="*/ 0 h 30"/>
                <a:gd name="T8" fmla="*/ 8 w 30"/>
                <a:gd name="T9" fmla="*/ 0 h 30"/>
                <a:gd name="T10" fmla="*/ 8 w 30"/>
                <a:gd name="T11" fmla="*/ 7 h 30"/>
                <a:gd name="T12" fmla="*/ 0 w 30"/>
                <a:gd name="T13" fmla="*/ 7 h 30"/>
                <a:gd name="T14" fmla="*/ 0 w 30"/>
                <a:gd name="T15" fmla="*/ 15 h 30"/>
                <a:gd name="T16" fmla="*/ 8 w 30"/>
                <a:gd name="T17" fmla="*/ 23 h 30"/>
                <a:gd name="T18" fmla="*/ 15 w 30"/>
                <a:gd name="T19" fmla="*/ 23 h 30"/>
                <a:gd name="T20" fmla="*/ 23 w 30"/>
                <a:gd name="T21" fmla="*/ 30 h 30"/>
                <a:gd name="T22" fmla="*/ 30 w 30"/>
                <a:gd name="T23" fmla="*/ 23 h 30"/>
                <a:gd name="T24" fmla="*/ 30 w 30"/>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23"/>
                  </a:moveTo>
                  <a:lnTo>
                    <a:pt x="23" y="15"/>
                  </a:lnTo>
                  <a:lnTo>
                    <a:pt x="23" y="7"/>
                  </a:lnTo>
                  <a:lnTo>
                    <a:pt x="15" y="0"/>
                  </a:lnTo>
                  <a:lnTo>
                    <a:pt x="8" y="0"/>
                  </a:lnTo>
                  <a:lnTo>
                    <a:pt x="8" y="7"/>
                  </a:lnTo>
                  <a:lnTo>
                    <a:pt x="0" y="7"/>
                  </a:lnTo>
                  <a:lnTo>
                    <a:pt x="0" y="15"/>
                  </a:lnTo>
                  <a:lnTo>
                    <a:pt x="8" y="23"/>
                  </a:lnTo>
                  <a:lnTo>
                    <a:pt x="15" y="23"/>
                  </a:lnTo>
                  <a:lnTo>
                    <a:pt x="23" y="30"/>
                  </a:lnTo>
                  <a:lnTo>
                    <a:pt x="30" y="23"/>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3" name="Freeform 168"/>
            <p:cNvSpPr>
              <a:spLocks/>
            </p:cNvSpPr>
            <p:nvPr/>
          </p:nvSpPr>
          <p:spPr bwMode="auto">
            <a:xfrm>
              <a:off x="2225" y="2823"/>
              <a:ext cx="31" cy="15"/>
            </a:xfrm>
            <a:custGeom>
              <a:avLst/>
              <a:gdLst>
                <a:gd name="T0" fmla="*/ 31 w 31"/>
                <a:gd name="T1" fmla="*/ 8 h 15"/>
                <a:gd name="T2" fmla="*/ 23 w 31"/>
                <a:gd name="T3" fmla="*/ 15 h 15"/>
                <a:gd name="T4" fmla="*/ 8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8"/>
                  </a:moveTo>
                  <a:lnTo>
                    <a:pt x="23" y="15"/>
                  </a:lnTo>
                  <a:lnTo>
                    <a:pt x="8" y="8"/>
                  </a:lnTo>
                  <a:lnTo>
                    <a:pt x="0" y="8"/>
                  </a:lnTo>
                  <a:lnTo>
                    <a:pt x="0" y="0"/>
                  </a:lnTo>
                  <a:lnTo>
                    <a:pt x="16" y="8"/>
                  </a:lnTo>
                  <a:lnTo>
                    <a:pt x="16" y="0"/>
                  </a:lnTo>
                  <a:lnTo>
                    <a:pt x="23" y="8"/>
                  </a:lnTo>
                  <a:lnTo>
                    <a:pt x="31"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4" name="Freeform 169"/>
            <p:cNvSpPr>
              <a:spLocks/>
            </p:cNvSpPr>
            <p:nvPr/>
          </p:nvSpPr>
          <p:spPr bwMode="auto">
            <a:xfrm>
              <a:off x="2225" y="2823"/>
              <a:ext cx="31" cy="15"/>
            </a:xfrm>
            <a:custGeom>
              <a:avLst/>
              <a:gdLst>
                <a:gd name="T0" fmla="*/ 31 w 31"/>
                <a:gd name="T1" fmla="*/ 8 h 15"/>
                <a:gd name="T2" fmla="*/ 23 w 31"/>
                <a:gd name="T3" fmla="*/ 15 h 15"/>
                <a:gd name="T4" fmla="*/ 8 w 31"/>
                <a:gd name="T5" fmla="*/ 8 h 15"/>
                <a:gd name="T6" fmla="*/ 0 w 31"/>
                <a:gd name="T7" fmla="*/ 8 h 15"/>
                <a:gd name="T8" fmla="*/ 0 w 31"/>
                <a:gd name="T9" fmla="*/ 0 h 15"/>
                <a:gd name="T10" fmla="*/ 16 w 31"/>
                <a:gd name="T11" fmla="*/ 8 h 15"/>
                <a:gd name="T12" fmla="*/ 16 w 31"/>
                <a:gd name="T13" fmla="*/ 0 h 15"/>
                <a:gd name="T14" fmla="*/ 23 w 31"/>
                <a:gd name="T15" fmla="*/ 8 h 15"/>
                <a:gd name="T16" fmla="*/ 31 w 31"/>
                <a:gd name="T17" fmla="*/ 8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8"/>
                  </a:moveTo>
                  <a:lnTo>
                    <a:pt x="23" y="15"/>
                  </a:lnTo>
                  <a:lnTo>
                    <a:pt x="8" y="8"/>
                  </a:lnTo>
                  <a:lnTo>
                    <a:pt x="0" y="8"/>
                  </a:lnTo>
                  <a:lnTo>
                    <a:pt x="0" y="0"/>
                  </a:lnTo>
                  <a:lnTo>
                    <a:pt x="16" y="8"/>
                  </a:lnTo>
                  <a:lnTo>
                    <a:pt x="16" y="0"/>
                  </a:lnTo>
                  <a:lnTo>
                    <a:pt x="23" y="8"/>
                  </a:lnTo>
                  <a:lnTo>
                    <a:pt x="31" y="8"/>
                  </a:lnTo>
                  <a:lnTo>
                    <a:pt x="31"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5" name="Freeform 170"/>
            <p:cNvSpPr>
              <a:spLocks/>
            </p:cNvSpPr>
            <p:nvPr/>
          </p:nvSpPr>
          <p:spPr bwMode="auto">
            <a:xfrm>
              <a:off x="2104" y="2755"/>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7"/>
                  </a:moveTo>
                  <a:lnTo>
                    <a:pt x="23" y="15"/>
                  </a:lnTo>
                  <a:lnTo>
                    <a:pt x="15" y="23"/>
                  </a:lnTo>
                  <a:lnTo>
                    <a:pt x="8" y="23"/>
                  </a:lnTo>
                  <a:lnTo>
                    <a:pt x="0" y="15"/>
                  </a:lnTo>
                  <a:lnTo>
                    <a:pt x="0" y="7"/>
                  </a:lnTo>
                  <a:lnTo>
                    <a:pt x="8" y="0"/>
                  </a:lnTo>
                  <a:lnTo>
                    <a:pt x="23" y="0"/>
                  </a:lnTo>
                  <a:lnTo>
                    <a:pt x="23"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6" name="Freeform 171"/>
            <p:cNvSpPr>
              <a:spLocks/>
            </p:cNvSpPr>
            <p:nvPr/>
          </p:nvSpPr>
          <p:spPr bwMode="auto">
            <a:xfrm>
              <a:off x="2104" y="2755"/>
              <a:ext cx="23" cy="23"/>
            </a:xfrm>
            <a:custGeom>
              <a:avLst/>
              <a:gdLst>
                <a:gd name="T0" fmla="*/ 23 w 23"/>
                <a:gd name="T1" fmla="*/ 7 h 23"/>
                <a:gd name="T2" fmla="*/ 23 w 23"/>
                <a:gd name="T3" fmla="*/ 15 h 23"/>
                <a:gd name="T4" fmla="*/ 15 w 23"/>
                <a:gd name="T5" fmla="*/ 23 h 23"/>
                <a:gd name="T6" fmla="*/ 8 w 23"/>
                <a:gd name="T7" fmla="*/ 23 h 23"/>
                <a:gd name="T8" fmla="*/ 0 w 23"/>
                <a:gd name="T9" fmla="*/ 15 h 23"/>
                <a:gd name="T10" fmla="*/ 0 w 23"/>
                <a:gd name="T11" fmla="*/ 7 h 23"/>
                <a:gd name="T12" fmla="*/ 8 w 23"/>
                <a:gd name="T13" fmla="*/ 0 h 23"/>
                <a:gd name="T14" fmla="*/ 23 w 23"/>
                <a:gd name="T15" fmla="*/ 0 h 23"/>
                <a:gd name="T16" fmla="*/ 23 w 23"/>
                <a:gd name="T17" fmla="*/ 7 h 23"/>
                <a:gd name="T18" fmla="*/ 23 w 23"/>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7"/>
                  </a:moveTo>
                  <a:lnTo>
                    <a:pt x="23" y="15"/>
                  </a:lnTo>
                  <a:lnTo>
                    <a:pt x="15" y="23"/>
                  </a:lnTo>
                  <a:lnTo>
                    <a:pt x="8" y="23"/>
                  </a:lnTo>
                  <a:lnTo>
                    <a:pt x="0" y="15"/>
                  </a:lnTo>
                  <a:lnTo>
                    <a:pt x="0" y="7"/>
                  </a:lnTo>
                  <a:lnTo>
                    <a:pt x="8" y="0"/>
                  </a:lnTo>
                  <a:lnTo>
                    <a:pt x="23" y="0"/>
                  </a:lnTo>
                  <a:lnTo>
                    <a:pt x="23" y="7"/>
                  </a:lnTo>
                  <a:lnTo>
                    <a:pt x="23"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7" name="Freeform 172"/>
            <p:cNvSpPr>
              <a:spLocks/>
            </p:cNvSpPr>
            <p:nvPr/>
          </p:nvSpPr>
          <p:spPr bwMode="auto">
            <a:xfrm>
              <a:off x="2082" y="2762"/>
              <a:ext cx="7" cy="23"/>
            </a:xfrm>
            <a:custGeom>
              <a:avLst/>
              <a:gdLst>
                <a:gd name="T0" fmla="*/ 7 w 7"/>
                <a:gd name="T1" fmla="*/ 8 h 23"/>
                <a:gd name="T2" fmla="*/ 7 w 7"/>
                <a:gd name="T3" fmla="*/ 0 h 23"/>
                <a:gd name="T4" fmla="*/ 7 w 7"/>
                <a:gd name="T5" fmla="*/ 8 h 23"/>
                <a:gd name="T6" fmla="*/ 0 w 7"/>
                <a:gd name="T7" fmla="*/ 16 h 23"/>
                <a:gd name="T8" fmla="*/ 0 w 7"/>
                <a:gd name="T9" fmla="*/ 23 h 23"/>
                <a:gd name="T10" fmla="*/ 7 w 7"/>
                <a:gd name="T11" fmla="*/ 16 h 23"/>
                <a:gd name="T12" fmla="*/ 7 w 7"/>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8"/>
                  </a:moveTo>
                  <a:lnTo>
                    <a:pt x="7" y="0"/>
                  </a:lnTo>
                  <a:lnTo>
                    <a:pt x="7" y="8"/>
                  </a:lnTo>
                  <a:lnTo>
                    <a:pt x="0" y="16"/>
                  </a:lnTo>
                  <a:lnTo>
                    <a:pt x="0" y="23"/>
                  </a:lnTo>
                  <a:lnTo>
                    <a:pt x="7" y="16"/>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8" name="Freeform 173"/>
            <p:cNvSpPr>
              <a:spLocks/>
            </p:cNvSpPr>
            <p:nvPr/>
          </p:nvSpPr>
          <p:spPr bwMode="auto">
            <a:xfrm>
              <a:off x="2082" y="2762"/>
              <a:ext cx="7" cy="23"/>
            </a:xfrm>
            <a:custGeom>
              <a:avLst/>
              <a:gdLst>
                <a:gd name="T0" fmla="*/ 7 w 7"/>
                <a:gd name="T1" fmla="*/ 8 h 23"/>
                <a:gd name="T2" fmla="*/ 7 w 7"/>
                <a:gd name="T3" fmla="*/ 0 h 23"/>
                <a:gd name="T4" fmla="*/ 7 w 7"/>
                <a:gd name="T5" fmla="*/ 8 h 23"/>
                <a:gd name="T6" fmla="*/ 0 w 7"/>
                <a:gd name="T7" fmla="*/ 16 h 23"/>
                <a:gd name="T8" fmla="*/ 0 w 7"/>
                <a:gd name="T9" fmla="*/ 23 h 23"/>
                <a:gd name="T10" fmla="*/ 7 w 7"/>
                <a:gd name="T11" fmla="*/ 16 h 23"/>
                <a:gd name="T12" fmla="*/ 7 w 7"/>
                <a:gd name="T13" fmla="*/ 8 h 23"/>
                <a:gd name="T14" fmla="*/ 7 w 7"/>
                <a:gd name="T15" fmla="*/ 16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8"/>
                  </a:moveTo>
                  <a:lnTo>
                    <a:pt x="7" y="0"/>
                  </a:lnTo>
                  <a:lnTo>
                    <a:pt x="7" y="8"/>
                  </a:lnTo>
                  <a:lnTo>
                    <a:pt x="0" y="16"/>
                  </a:lnTo>
                  <a:lnTo>
                    <a:pt x="0" y="23"/>
                  </a:lnTo>
                  <a:lnTo>
                    <a:pt x="7" y="16"/>
                  </a:lnTo>
                  <a:lnTo>
                    <a:pt x="7" y="8"/>
                  </a:lnTo>
                  <a:lnTo>
                    <a:pt x="7"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9" name="Freeform 174"/>
            <p:cNvSpPr>
              <a:spLocks/>
            </p:cNvSpPr>
            <p:nvPr/>
          </p:nvSpPr>
          <p:spPr bwMode="auto">
            <a:xfrm>
              <a:off x="2256" y="2869"/>
              <a:ext cx="7" cy="7"/>
            </a:xfrm>
            <a:custGeom>
              <a:avLst/>
              <a:gdLst>
                <a:gd name="T0" fmla="*/ 7 w 7"/>
                <a:gd name="T1" fmla="*/ 7 h 7"/>
                <a:gd name="T2" fmla="*/ 0 w 7"/>
                <a:gd name="T3" fmla="*/ 7 h 7"/>
                <a:gd name="T4" fmla="*/ 7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0" y="7"/>
                  </a:lnTo>
                  <a:lnTo>
                    <a:pt x="7" y="0"/>
                  </a:lnTo>
                  <a:lnTo>
                    <a:pt x="7"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0" name="Freeform 175"/>
            <p:cNvSpPr>
              <a:spLocks/>
            </p:cNvSpPr>
            <p:nvPr/>
          </p:nvSpPr>
          <p:spPr bwMode="auto">
            <a:xfrm>
              <a:off x="2256" y="2869"/>
              <a:ext cx="7" cy="15"/>
            </a:xfrm>
            <a:custGeom>
              <a:avLst/>
              <a:gdLst>
                <a:gd name="T0" fmla="*/ 7 w 7"/>
                <a:gd name="T1" fmla="*/ 7 h 15"/>
                <a:gd name="T2" fmla="*/ 0 w 7"/>
                <a:gd name="T3" fmla="*/ 7 h 15"/>
                <a:gd name="T4" fmla="*/ 7 w 7"/>
                <a:gd name="T5" fmla="*/ 0 h 15"/>
                <a:gd name="T6" fmla="*/ 7 w 7"/>
                <a:gd name="T7" fmla="*/ 7 h 15"/>
                <a:gd name="T8" fmla="*/ 7 w 7"/>
                <a:gd name="T9" fmla="*/ 15 h 15"/>
              </a:gdLst>
              <a:ahLst/>
              <a:cxnLst>
                <a:cxn ang="0">
                  <a:pos x="T0" y="T1"/>
                </a:cxn>
                <a:cxn ang="0">
                  <a:pos x="T2" y="T3"/>
                </a:cxn>
                <a:cxn ang="0">
                  <a:pos x="T4" y="T5"/>
                </a:cxn>
                <a:cxn ang="0">
                  <a:pos x="T6" y="T7"/>
                </a:cxn>
                <a:cxn ang="0">
                  <a:pos x="T8" y="T9"/>
                </a:cxn>
              </a:cxnLst>
              <a:rect l="0" t="0" r="r" b="b"/>
              <a:pathLst>
                <a:path w="7" h="15">
                  <a:moveTo>
                    <a:pt x="7" y="7"/>
                  </a:moveTo>
                  <a:lnTo>
                    <a:pt x="0" y="7"/>
                  </a:lnTo>
                  <a:lnTo>
                    <a:pt x="7" y="0"/>
                  </a:lnTo>
                  <a:lnTo>
                    <a:pt x="7" y="7"/>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1" name="Freeform 176"/>
            <p:cNvSpPr>
              <a:spLocks/>
            </p:cNvSpPr>
            <p:nvPr/>
          </p:nvSpPr>
          <p:spPr bwMode="auto">
            <a:xfrm>
              <a:off x="2241" y="2846"/>
              <a:ext cx="7" cy="15"/>
            </a:xfrm>
            <a:custGeom>
              <a:avLst/>
              <a:gdLst>
                <a:gd name="T0" fmla="*/ 7 w 7"/>
                <a:gd name="T1" fmla="*/ 7 h 15"/>
                <a:gd name="T2" fmla="*/ 7 w 7"/>
                <a:gd name="T3" fmla="*/ 15 h 15"/>
                <a:gd name="T4" fmla="*/ 0 w 7"/>
                <a:gd name="T5" fmla="*/ 15 h 15"/>
                <a:gd name="T6" fmla="*/ 0 w 7"/>
                <a:gd name="T7" fmla="*/ 0 h 15"/>
                <a:gd name="T8" fmla="*/ 7 w 7"/>
                <a:gd name="T9" fmla="*/ 0 h 15"/>
                <a:gd name="T10" fmla="*/ 7 w 7"/>
                <a:gd name="T11" fmla="*/ 7 h 15"/>
              </a:gdLst>
              <a:ahLst/>
              <a:cxnLst>
                <a:cxn ang="0">
                  <a:pos x="T0" y="T1"/>
                </a:cxn>
                <a:cxn ang="0">
                  <a:pos x="T2" y="T3"/>
                </a:cxn>
                <a:cxn ang="0">
                  <a:pos x="T4" y="T5"/>
                </a:cxn>
                <a:cxn ang="0">
                  <a:pos x="T6" y="T7"/>
                </a:cxn>
                <a:cxn ang="0">
                  <a:pos x="T8" y="T9"/>
                </a:cxn>
                <a:cxn ang="0">
                  <a:pos x="T10" y="T11"/>
                </a:cxn>
              </a:cxnLst>
              <a:rect l="0" t="0" r="r" b="b"/>
              <a:pathLst>
                <a:path w="7" h="15">
                  <a:moveTo>
                    <a:pt x="7" y="7"/>
                  </a:moveTo>
                  <a:lnTo>
                    <a:pt x="7" y="15"/>
                  </a:lnTo>
                  <a:lnTo>
                    <a:pt x="0" y="15"/>
                  </a:lnTo>
                  <a:lnTo>
                    <a:pt x="0" y="0"/>
                  </a:lnTo>
                  <a:lnTo>
                    <a:pt x="7" y="0"/>
                  </a:lnTo>
                  <a:lnTo>
                    <a:pt x="7"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2" name="Freeform 177"/>
            <p:cNvSpPr>
              <a:spLocks/>
            </p:cNvSpPr>
            <p:nvPr/>
          </p:nvSpPr>
          <p:spPr bwMode="auto">
            <a:xfrm>
              <a:off x="2241" y="2846"/>
              <a:ext cx="7" cy="15"/>
            </a:xfrm>
            <a:custGeom>
              <a:avLst/>
              <a:gdLst>
                <a:gd name="T0" fmla="*/ 7 w 7"/>
                <a:gd name="T1" fmla="*/ 7 h 15"/>
                <a:gd name="T2" fmla="*/ 7 w 7"/>
                <a:gd name="T3" fmla="*/ 15 h 15"/>
                <a:gd name="T4" fmla="*/ 0 w 7"/>
                <a:gd name="T5" fmla="*/ 15 h 15"/>
                <a:gd name="T6" fmla="*/ 0 w 7"/>
                <a:gd name="T7" fmla="*/ 0 h 15"/>
                <a:gd name="T8" fmla="*/ 7 w 7"/>
                <a:gd name="T9" fmla="*/ 0 h 15"/>
                <a:gd name="T10" fmla="*/ 7 w 7"/>
                <a:gd name="T11" fmla="*/ 7 h 15"/>
                <a:gd name="T12" fmla="*/ 7 w 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7" y="7"/>
                  </a:moveTo>
                  <a:lnTo>
                    <a:pt x="7" y="15"/>
                  </a:lnTo>
                  <a:lnTo>
                    <a:pt x="0" y="15"/>
                  </a:lnTo>
                  <a:lnTo>
                    <a:pt x="0" y="0"/>
                  </a:lnTo>
                  <a:lnTo>
                    <a:pt x="7" y="0"/>
                  </a:lnTo>
                  <a:lnTo>
                    <a:pt x="7" y="7"/>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3" name="Freeform 178"/>
            <p:cNvSpPr>
              <a:spLocks/>
            </p:cNvSpPr>
            <p:nvPr/>
          </p:nvSpPr>
          <p:spPr bwMode="auto">
            <a:xfrm>
              <a:off x="1923" y="1391"/>
              <a:ext cx="302" cy="485"/>
            </a:xfrm>
            <a:custGeom>
              <a:avLst/>
              <a:gdLst>
                <a:gd name="T0" fmla="*/ 302 w 302"/>
                <a:gd name="T1" fmla="*/ 333 h 485"/>
                <a:gd name="T2" fmla="*/ 287 w 302"/>
                <a:gd name="T3" fmla="*/ 310 h 485"/>
                <a:gd name="T4" fmla="*/ 280 w 302"/>
                <a:gd name="T5" fmla="*/ 326 h 485"/>
                <a:gd name="T6" fmla="*/ 242 w 302"/>
                <a:gd name="T7" fmla="*/ 318 h 485"/>
                <a:gd name="T8" fmla="*/ 219 w 302"/>
                <a:gd name="T9" fmla="*/ 326 h 485"/>
                <a:gd name="T10" fmla="*/ 212 w 302"/>
                <a:gd name="T11" fmla="*/ 295 h 485"/>
                <a:gd name="T12" fmla="*/ 196 w 302"/>
                <a:gd name="T13" fmla="*/ 288 h 485"/>
                <a:gd name="T14" fmla="*/ 181 w 302"/>
                <a:gd name="T15" fmla="*/ 235 h 485"/>
                <a:gd name="T16" fmla="*/ 166 w 302"/>
                <a:gd name="T17" fmla="*/ 242 h 485"/>
                <a:gd name="T18" fmla="*/ 159 w 302"/>
                <a:gd name="T19" fmla="*/ 235 h 485"/>
                <a:gd name="T20" fmla="*/ 181 w 302"/>
                <a:gd name="T21" fmla="*/ 166 h 485"/>
                <a:gd name="T22" fmla="*/ 159 w 302"/>
                <a:gd name="T23" fmla="*/ 166 h 485"/>
                <a:gd name="T24" fmla="*/ 143 w 302"/>
                <a:gd name="T25" fmla="*/ 121 h 485"/>
                <a:gd name="T26" fmla="*/ 128 w 302"/>
                <a:gd name="T27" fmla="*/ 106 h 485"/>
                <a:gd name="T28" fmla="*/ 128 w 302"/>
                <a:gd name="T29" fmla="*/ 91 h 485"/>
                <a:gd name="T30" fmla="*/ 121 w 302"/>
                <a:gd name="T31" fmla="*/ 76 h 485"/>
                <a:gd name="T32" fmla="*/ 136 w 302"/>
                <a:gd name="T33" fmla="*/ 7 h 485"/>
                <a:gd name="T34" fmla="*/ 98 w 302"/>
                <a:gd name="T35" fmla="*/ 0 h 485"/>
                <a:gd name="T36" fmla="*/ 60 w 302"/>
                <a:gd name="T37" fmla="*/ 166 h 485"/>
                <a:gd name="T38" fmla="*/ 60 w 302"/>
                <a:gd name="T39" fmla="*/ 189 h 485"/>
                <a:gd name="T40" fmla="*/ 75 w 302"/>
                <a:gd name="T41" fmla="*/ 212 h 485"/>
                <a:gd name="T42" fmla="*/ 22 w 302"/>
                <a:gd name="T43" fmla="*/ 280 h 485"/>
                <a:gd name="T44" fmla="*/ 30 w 302"/>
                <a:gd name="T45" fmla="*/ 303 h 485"/>
                <a:gd name="T46" fmla="*/ 0 w 302"/>
                <a:gd name="T47" fmla="*/ 432 h 485"/>
                <a:gd name="T48" fmla="*/ 136 w 302"/>
                <a:gd name="T49" fmla="*/ 462 h 485"/>
                <a:gd name="T50" fmla="*/ 272 w 302"/>
                <a:gd name="T51" fmla="*/ 485 h 485"/>
                <a:gd name="T52" fmla="*/ 302 w 302"/>
                <a:gd name="T53" fmla="*/ 33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5">
                  <a:moveTo>
                    <a:pt x="302" y="333"/>
                  </a:moveTo>
                  <a:lnTo>
                    <a:pt x="287" y="310"/>
                  </a:lnTo>
                  <a:lnTo>
                    <a:pt x="280" y="326"/>
                  </a:lnTo>
                  <a:lnTo>
                    <a:pt x="242" y="318"/>
                  </a:lnTo>
                  <a:lnTo>
                    <a:pt x="219" y="326"/>
                  </a:lnTo>
                  <a:lnTo>
                    <a:pt x="212" y="295"/>
                  </a:lnTo>
                  <a:lnTo>
                    <a:pt x="196" y="288"/>
                  </a:lnTo>
                  <a:lnTo>
                    <a:pt x="181" y="235"/>
                  </a:lnTo>
                  <a:lnTo>
                    <a:pt x="166" y="242"/>
                  </a:lnTo>
                  <a:lnTo>
                    <a:pt x="159" y="235"/>
                  </a:lnTo>
                  <a:lnTo>
                    <a:pt x="181" y="166"/>
                  </a:lnTo>
                  <a:lnTo>
                    <a:pt x="159" y="166"/>
                  </a:lnTo>
                  <a:lnTo>
                    <a:pt x="143" y="121"/>
                  </a:lnTo>
                  <a:lnTo>
                    <a:pt x="128" y="106"/>
                  </a:lnTo>
                  <a:lnTo>
                    <a:pt x="128" y="91"/>
                  </a:lnTo>
                  <a:lnTo>
                    <a:pt x="121" y="76"/>
                  </a:lnTo>
                  <a:lnTo>
                    <a:pt x="136" y="7"/>
                  </a:lnTo>
                  <a:lnTo>
                    <a:pt x="98" y="0"/>
                  </a:lnTo>
                  <a:lnTo>
                    <a:pt x="60" y="166"/>
                  </a:lnTo>
                  <a:lnTo>
                    <a:pt x="60" y="189"/>
                  </a:lnTo>
                  <a:lnTo>
                    <a:pt x="75" y="212"/>
                  </a:lnTo>
                  <a:lnTo>
                    <a:pt x="22" y="280"/>
                  </a:lnTo>
                  <a:lnTo>
                    <a:pt x="30" y="303"/>
                  </a:lnTo>
                  <a:lnTo>
                    <a:pt x="0" y="432"/>
                  </a:lnTo>
                  <a:lnTo>
                    <a:pt x="136" y="462"/>
                  </a:lnTo>
                  <a:lnTo>
                    <a:pt x="272" y="485"/>
                  </a:lnTo>
                  <a:lnTo>
                    <a:pt x="302" y="33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4" name="Freeform 179"/>
            <p:cNvSpPr>
              <a:spLocks/>
            </p:cNvSpPr>
            <p:nvPr/>
          </p:nvSpPr>
          <p:spPr bwMode="auto">
            <a:xfrm>
              <a:off x="1923" y="1391"/>
              <a:ext cx="302" cy="485"/>
            </a:xfrm>
            <a:custGeom>
              <a:avLst/>
              <a:gdLst>
                <a:gd name="T0" fmla="*/ 302 w 302"/>
                <a:gd name="T1" fmla="*/ 333 h 485"/>
                <a:gd name="T2" fmla="*/ 287 w 302"/>
                <a:gd name="T3" fmla="*/ 310 h 485"/>
                <a:gd name="T4" fmla="*/ 280 w 302"/>
                <a:gd name="T5" fmla="*/ 326 h 485"/>
                <a:gd name="T6" fmla="*/ 242 w 302"/>
                <a:gd name="T7" fmla="*/ 318 h 485"/>
                <a:gd name="T8" fmla="*/ 219 w 302"/>
                <a:gd name="T9" fmla="*/ 326 h 485"/>
                <a:gd name="T10" fmla="*/ 212 w 302"/>
                <a:gd name="T11" fmla="*/ 295 h 485"/>
                <a:gd name="T12" fmla="*/ 196 w 302"/>
                <a:gd name="T13" fmla="*/ 288 h 485"/>
                <a:gd name="T14" fmla="*/ 181 w 302"/>
                <a:gd name="T15" fmla="*/ 235 h 485"/>
                <a:gd name="T16" fmla="*/ 166 w 302"/>
                <a:gd name="T17" fmla="*/ 242 h 485"/>
                <a:gd name="T18" fmla="*/ 159 w 302"/>
                <a:gd name="T19" fmla="*/ 235 h 485"/>
                <a:gd name="T20" fmla="*/ 181 w 302"/>
                <a:gd name="T21" fmla="*/ 166 h 485"/>
                <a:gd name="T22" fmla="*/ 159 w 302"/>
                <a:gd name="T23" fmla="*/ 166 h 485"/>
                <a:gd name="T24" fmla="*/ 143 w 302"/>
                <a:gd name="T25" fmla="*/ 121 h 485"/>
                <a:gd name="T26" fmla="*/ 128 w 302"/>
                <a:gd name="T27" fmla="*/ 106 h 485"/>
                <a:gd name="T28" fmla="*/ 128 w 302"/>
                <a:gd name="T29" fmla="*/ 91 h 485"/>
                <a:gd name="T30" fmla="*/ 121 w 302"/>
                <a:gd name="T31" fmla="*/ 76 h 485"/>
                <a:gd name="T32" fmla="*/ 136 w 302"/>
                <a:gd name="T33" fmla="*/ 7 h 485"/>
                <a:gd name="T34" fmla="*/ 98 w 302"/>
                <a:gd name="T35" fmla="*/ 0 h 485"/>
                <a:gd name="T36" fmla="*/ 60 w 302"/>
                <a:gd name="T37" fmla="*/ 166 h 485"/>
                <a:gd name="T38" fmla="*/ 60 w 302"/>
                <a:gd name="T39" fmla="*/ 189 h 485"/>
                <a:gd name="T40" fmla="*/ 75 w 302"/>
                <a:gd name="T41" fmla="*/ 212 h 485"/>
                <a:gd name="T42" fmla="*/ 22 w 302"/>
                <a:gd name="T43" fmla="*/ 280 h 485"/>
                <a:gd name="T44" fmla="*/ 30 w 302"/>
                <a:gd name="T45" fmla="*/ 303 h 485"/>
                <a:gd name="T46" fmla="*/ 0 w 302"/>
                <a:gd name="T47" fmla="*/ 432 h 485"/>
                <a:gd name="T48" fmla="*/ 136 w 302"/>
                <a:gd name="T49" fmla="*/ 462 h 485"/>
                <a:gd name="T50" fmla="*/ 272 w 302"/>
                <a:gd name="T51" fmla="*/ 485 h 485"/>
                <a:gd name="T52" fmla="*/ 302 w 302"/>
                <a:gd name="T53" fmla="*/ 333 h 485"/>
                <a:gd name="T54" fmla="*/ 302 w 302"/>
                <a:gd name="T55" fmla="*/ 34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5">
                  <a:moveTo>
                    <a:pt x="302" y="333"/>
                  </a:moveTo>
                  <a:lnTo>
                    <a:pt x="287" y="310"/>
                  </a:lnTo>
                  <a:lnTo>
                    <a:pt x="280" y="326"/>
                  </a:lnTo>
                  <a:lnTo>
                    <a:pt x="242" y="318"/>
                  </a:lnTo>
                  <a:lnTo>
                    <a:pt x="219" y="326"/>
                  </a:lnTo>
                  <a:lnTo>
                    <a:pt x="212" y="295"/>
                  </a:lnTo>
                  <a:lnTo>
                    <a:pt x="196" y="288"/>
                  </a:lnTo>
                  <a:lnTo>
                    <a:pt x="181" y="235"/>
                  </a:lnTo>
                  <a:lnTo>
                    <a:pt x="166" y="242"/>
                  </a:lnTo>
                  <a:lnTo>
                    <a:pt x="159" y="235"/>
                  </a:lnTo>
                  <a:lnTo>
                    <a:pt x="181" y="166"/>
                  </a:lnTo>
                  <a:lnTo>
                    <a:pt x="159" y="166"/>
                  </a:lnTo>
                  <a:lnTo>
                    <a:pt x="143" y="121"/>
                  </a:lnTo>
                  <a:lnTo>
                    <a:pt x="128" y="106"/>
                  </a:lnTo>
                  <a:lnTo>
                    <a:pt x="128" y="91"/>
                  </a:lnTo>
                  <a:lnTo>
                    <a:pt x="121" y="76"/>
                  </a:lnTo>
                  <a:lnTo>
                    <a:pt x="136" y="7"/>
                  </a:lnTo>
                  <a:lnTo>
                    <a:pt x="98" y="0"/>
                  </a:lnTo>
                  <a:lnTo>
                    <a:pt x="60" y="166"/>
                  </a:lnTo>
                  <a:lnTo>
                    <a:pt x="60" y="189"/>
                  </a:lnTo>
                  <a:lnTo>
                    <a:pt x="75" y="212"/>
                  </a:lnTo>
                  <a:lnTo>
                    <a:pt x="22" y="280"/>
                  </a:lnTo>
                  <a:lnTo>
                    <a:pt x="30" y="303"/>
                  </a:lnTo>
                  <a:lnTo>
                    <a:pt x="0" y="432"/>
                  </a:lnTo>
                  <a:lnTo>
                    <a:pt x="136" y="462"/>
                  </a:lnTo>
                  <a:lnTo>
                    <a:pt x="272" y="485"/>
                  </a:lnTo>
                  <a:lnTo>
                    <a:pt x="302" y="333"/>
                  </a:lnTo>
                  <a:lnTo>
                    <a:pt x="302"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5" name="Freeform 180"/>
            <p:cNvSpPr>
              <a:spLocks/>
            </p:cNvSpPr>
            <p:nvPr/>
          </p:nvSpPr>
          <p:spPr bwMode="auto">
            <a:xfrm>
              <a:off x="3126" y="1891"/>
              <a:ext cx="204" cy="356"/>
            </a:xfrm>
            <a:custGeom>
              <a:avLst/>
              <a:gdLst>
                <a:gd name="T0" fmla="*/ 189 w 204"/>
                <a:gd name="T1" fmla="*/ 212 h 356"/>
                <a:gd name="T2" fmla="*/ 182 w 204"/>
                <a:gd name="T3" fmla="*/ 45 h 356"/>
                <a:gd name="T4" fmla="*/ 167 w 204"/>
                <a:gd name="T5" fmla="*/ 0 h 356"/>
                <a:gd name="T6" fmla="*/ 30 w 204"/>
                <a:gd name="T7" fmla="*/ 8 h 356"/>
                <a:gd name="T8" fmla="*/ 61 w 204"/>
                <a:gd name="T9" fmla="*/ 30 h 356"/>
                <a:gd name="T10" fmla="*/ 61 w 204"/>
                <a:gd name="T11" fmla="*/ 45 h 356"/>
                <a:gd name="T12" fmla="*/ 45 w 204"/>
                <a:gd name="T13" fmla="*/ 68 h 356"/>
                <a:gd name="T14" fmla="*/ 15 w 204"/>
                <a:gd name="T15" fmla="*/ 76 h 356"/>
                <a:gd name="T16" fmla="*/ 23 w 204"/>
                <a:gd name="T17" fmla="*/ 106 h 356"/>
                <a:gd name="T18" fmla="*/ 0 w 204"/>
                <a:gd name="T19" fmla="*/ 144 h 356"/>
                <a:gd name="T20" fmla="*/ 8 w 204"/>
                <a:gd name="T21" fmla="*/ 182 h 356"/>
                <a:gd name="T22" fmla="*/ 38 w 204"/>
                <a:gd name="T23" fmla="*/ 212 h 356"/>
                <a:gd name="T24" fmla="*/ 45 w 204"/>
                <a:gd name="T25" fmla="*/ 235 h 356"/>
                <a:gd name="T26" fmla="*/ 53 w 204"/>
                <a:gd name="T27" fmla="*/ 227 h 356"/>
                <a:gd name="T28" fmla="*/ 76 w 204"/>
                <a:gd name="T29" fmla="*/ 235 h 356"/>
                <a:gd name="T30" fmla="*/ 61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356">
                  <a:moveTo>
                    <a:pt x="189" y="212"/>
                  </a:moveTo>
                  <a:lnTo>
                    <a:pt x="182" y="45"/>
                  </a:lnTo>
                  <a:lnTo>
                    <a:pt x="167" y="0"/>
                  </a:lnTo>
                  <a:lnTo>
                    <a:pt x="30" y="8"/>
                  </a:lnTo>
                  <a:lnTo>
                    <a:pt x="61" y="30"/>
                  </a:lnTo>
                  <a:lnTo>
                    <a:pt x="61" y="45"/>
                  </a:lnTo>
                  <a:lnTo>
                    <a:pt x="45" y="68"/>
                  </a:lnTo>
                  <a:lnTo>
                    <a:pt x="15" y="76"/>
                  </a:lnTo>
                  <a:lnTo>
                    <a:pt x="23" y="106"/>
                  </a:lnTo>
                  <a:lnTo>
                    <a:pt x="0" y="144"/>
                  </a:lnTo>
                  <a:lnTo>
                    <a:pt x="8" y="182"/>
                  </a:lnTo>
                  <a:lnTo>
                    <a:pt x="38" y="212"/>
                  </a:lnTo>
                  <a:lnTo>
                    <a:pt x="45"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4" y="235"/>
                  </a:lnTo>
                  <a:lnTo>
                    <a:pt x="189"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6" name="Freeform 181"/>
            <p:cNvSpPr>
              <a:spLocks/>
            </p:cNvSpPr>
            <p:nvPr/>
          </p:nvSpPr>
          <p:spPr bwMode="auto">
            <a:xfrm>
              <a:off x="3126" y="1891"/>
              <a:ext cx="204" cy="356"/>
            </a:xfrm>
            <a:custGeom>
              <a:avLst/>
              <a:gdLst>
                <a:gd name="T0" fmla="*/ 189 w 204"/>
                <a:gd name="T1" fmla="*/ 212 h 356"/>
                <a:gd name="T2" fmla="*/ 182 w 204"/>
                <a:gd name="T3" fmla="*/ 45 h 356"/>
                <a:gd name="T4" fmla="*/ 167 w 204"/>
                <a:gd name="T5" fmla="*/ 0 h 356"/>
                <a:gd name="T6" fmla="*/ 30 w 204"/>
                <a:gd name="T7" fmla="*/ 8 h 356"/>
                <a:gd name="T8" fmla="*/ 61 w 204"/>
                <a:gd name="T9" fmla="*/ 30 h 356"/>
                <a:gd name="T10" fmla="*/ 61 w 204"/>
                <a:gd name="T11" fmla="*/ 45 h 356"/>
                <a:gd name="T12" fmla="*/ 45 w 204"/>
                <a:gd name="T13" fmla="*/ 68 h 356"/>
                <a:gd name="T14" fmla="*/ 15 w 204"/>
                <a:gd name="T15" fmla="*/ 76 h 356"/>
                <a:gd name="T16" fmla="*/ 23 w 204"/>
                <a:gd name="T17" fmla="*/ 106 h 356"/>
                <a:gd name="T18" fmla="*/ 0 w 204"/>
                <a:gd name="T19" fmla="*/ 144 h 356"/>
                <a:gd name="T20" fmla="*/ 8 w 204"/>
                <a:gd name="T21" fmla="*/ 182 h 356"/>
                <a:gd name="T22" fmla="*/ 38 w 204"/>
                <a:gd name="T23" fmla="*/ 212 h 356"/>
                <a:gd name="T24" fmla="*/ 45 w 204"/>
                <a:gd name="T25" fmla="*/ 235 h 356"/>
                <a:gd name="T26" fmla="*/ 53 w 204"/>
                <a:gd name="T27" fmla="*/ 227 h 356"/>
                <a:gd name="T28" fmla="*/ 76 w 204"/>
                <a:gd name="T29" fmla="*/ 235 h 356"/>
                <a:gd name="T30" fmla="*/ 61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 name="T52" fmla="*/ 189 w 204"/>
                <a:gd name="T53"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4" h="356">
                  <a:moveTo>
                    <a:pt x="189" y="212"/>
                  </a:moveTo>
                  <a:lnTo>
                    <a:pt x="182" y="45"/>
                  </a:lnTo>
                  <a:lnTo>
                    <a:pt x="167" y="0"/>
                  </a:lnTo>
                  <a:lnTo>
                    <a:pt x="30" y="8"/>
                  </a:lnTo>
                  <a:lnTo>
                    <a:pt x="61" y="30"/>
                  </a:lnTo>
                  <a:lnTo>
                    <a:pt x="61" y="45"/>
                  </a:lnTo>
                  <a:lnTo>
                    <a:pt x="45" y="68"/>
                  </a:lnTo>
                  <a:lnTo>
                    <a:pt x="15" y="76"/>
                  </a:lnTo>
                  <a:lnTo>
                    <a:pt x="23" y="106"/>
                  </a:lnTo>
                  <a:lnTo>
                    <a:pt x="0" y="144"/>
                  </a:lnTo>
                  <a:lnTo>
                    <a:pt x="8" y="182"/>
                  </a:lnTo>
                  <a:lnTo>
                    <a:pt x="38" y="212"/>
                  </a:lnTo>
                  <a:lnTo>
                    <a:pt x="45" y="235"/>
                  </a:lnTo>
                  <a:lnTo>
                    <a:pt x="53" y="227"/>
                  </a:lnTo>
                  <a:lnTo>
                    <a:pt x="76" y="235"/>
                  </a:lnTo>
                  <a:lnTo>
                    <a:pt x="61" y="280"/>
                  </a:lnTo>
                  <a:lnTo>
                    <a:pt x="106" y="311"/>
                  </a:lnTo>
                  <a:lnTo>
                    <a:pt x="106" y="333"/>
                  </a:lnTo>
                  <a:lnTo>
                    <a:pt x="129" y="356"/>
                  </a:lnTo>
                  <a:lnTo>
                    <a:pt x="136" y="341"/>
                  </a:lnTo>
                  <a:lnTo>
                    <a:pt x="159" y="349"/>
                  </a:lnTo>
                  <a:lnTo>
                    <a:pt x="159" y="326"/>
                  </a:lnTo>
                  <a:lnTo>
                    <a:pt x="182" y="318"/>
                  </a:lnTo>
                  <a:lnTo>
                    <a:pt x="182" y="265"/>
                  </a:lnTo>
                  <a:lnTo>
                    <a:pt x="204"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7" name="Freeform 182"/>
            <p:cNvSpPr>
              <a:spLocks/>
            </p:cNvSpPr>
            <p:nvPr/>
          </p:nvSpPr>
          <p:spPr bwMode="auto">
            <a:xfrm>
              <a:off x="3308" y="1921"/>
              <a:ext cx="151" cy="265"/>
            </a:xfrm>
            <a:custGeom>
              <a:avLst/>
              <a:gdLst>
                <a:gd name="T0" fmla="*/ 151 w 151"/>
                <a:gd name="T1" fmla="*/ 190 h 265"/>
                <a:gd name="T2" fmla="*/ 121 w 151"/>
                <a:gd name="T3" fmla="*/ 197 h 265"/>
                <a:gd name="T4" fmla="*/ 121 w 151"/>
                <a:gd name="T5" fmla="*/ 205 h 265"/>
                <a:gd name="T6" fmla="*/ 98 w 151"/>
                <a:gd name="T7" fmla="*/ 250 h 265"/>
                <a:gd name="T8" fmla="*/ 75 w 151"/>
                <a:gd name="T9" fmla="*/ 235 h 265"/>
                <a:gd name="T10" fmla="*/ 68 w 151"/>
                <a:gd name="T11" fmla="*/ 258 h 265"/>
                <a:gd name="T12" fmla="*/ 60 w 151"/>
                <a:gd name="T13" fmla="*/ 250 h 265"/>
                <a:gd name="T14" fmla="*/ 45 w 151"/>
                <a:gd name="T15" fmla="*/ 265 h 265"/>
                <a:gd name="T16" fmla="*/ 22 w 151"/>
                <a:gd name="T17" fmla="*/ 250 h 265"/>
                <a:gd name="T18" fmla="*/ 22 w 151"/>
                <a:gd name="T19" fmla="*/ 265 h 265"/>
                <a:gd name="T20" fmla="*/ 7 w 151"/>
                <a:gd name="T21" fmla="*/ 258 h 265"/>
                <a:gd name="T22" fmla="*/ 0 w 151"/>
                <a:gd name="T23" fmla="*/ 265 h 265"/>
                <a:gd name="T24" fmla="*/ 0 w 151"/>
                <a:gd name="T25" fmla="*/ 235 h 265"/>
                <a:gd name="T26" fmla="*/ 22 w 151"/>
                <a:gd name="T27" fmla="*/ 205 h 265"/>
                <a:gd name="T28" fmla="*/ 7 w 151"/>
                <a:gd name="T29" fmla="*/ 182 h 265"/>
                <a:gd name="T30" fmla="*/ 0 w 151"/>
                <a:gd name="T31" fmla="*/ 15 h 265"/>
                <a:gd name="T32" fmla="*/ 15 w 151"/>
                <a:gd name="T33" fmla="*/ 23 h 265"/>
                <a:gd name="T34" fmla="*/ 38 w 151"/>
                <a:gd name="T35" fmla="*/ 8 h 265"/>
                <a:gd name="T36" fmla="*/ 128 w 151"/>
                <a:gd name="T37" fmla="*/ 0 h 265"/>
                <a:gd name="T38" fmla="*/ 151 w 151"/>
                <a:gd name="T39" fmla="*/ 167 h 265"/>
                <a:gd name="T40" fmla="*/ 151 w 151"/>
                <a:gd name="T41"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65">
                  <a:moveTo>
                    <a:pt x="151" y="190"/>
                  </a:moveTo>
                  <a:lnTo>
                    <a:pt x="121" y="197"/>
                  </a:lnTo>
                  <a:lnTo>
                    <a:pt x="121" y="205"/>
                  </a:lnTo>
                  <a:lnTo>
                    <a:pt x="98" y="250"/>
                  </a:lnTo>
                  <a:lnTo>
                    <a:pt x="75" y="235"/>
                  </a:lnTo>
                  <a:lnTo>
                    <a:pt x="68" y="258"/>
                  </a:lnTo>
                  <a:lnTo>
                    <a:pt x="60" y="250"/>
                  </a:lnTo>
                  <a:lnTo>
                    <a:pt x="45" y="265"/>
                  </a:lnTo>
                  <a:lnTo>
                    <a:pt x="22" y="250"/>
                  </a:lnTo>
                  <a:lnTo>
                    <a:pt x="22" y="265"/>
                  </a:lnTo>
                  <a:lnTo>
                    <a:pt x="7" y="258"/>
                  </a:lnTo>
                  <a:lnTo>
                    <a:pt x="0" y="265"/>
                  </a:lnTo>
                  <a:lnTo>
                    <a:pt x="0" y="235"/>
                  </a:lnTo>
                  <a:lnTo>
                    <a:pt x="22" y="205"/>
                  </a:lnTo>
                  <a:lnTo>
                    <a:pt x="7" y="182"/>
                  </a:lnTo>
                  <a:lnTo>
                    <a:pt x="0" y="15"/>
                  </a:lnTo>
                  <a:lnTo>
                    <a:pt x="15" y="23"/>
                  </a:lnTo>
                  <a:lnTo>
                    <a:pt x="38" y="8"/>
                  </a:lnTo>
                  <a:lnTo>
                    <a:pt x="128" y="0"/>
                  </a:lnTo>
                  <a:lnTo>
                    <a:pt x="151" y="167"/>
                  </a:lnTo>
                  <a:lnTo>
                    <a:pt x="151"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8" name="Freeform 183"/>
            <p:cNvSpPr>
              <a:spLocks/>
            </p:cNvSpPr>
            <p:nvPr/>
          </p:nvSpPr>
          <p:spPr bwMode="auto">
            <a:xfrm>
              <a:off x="3308" y="1921"/>
              <a:ext cx="151" cy="265"/>
            </a:xfrm>
            <a:custGeom>
              <a:avLst/>
              <a:gdLst>
                <a:gd name="T0" fmla="*/ 151 w 151"/>
                <a:gd name="T1" fmla="*/ 190 h 265"/>
                <a:gd name="T2" fmla="*/ 121 w 151"/>
                <a:gd name="T3" fmla="*/ 197 h 265"/>
                <a:gd name="T4" fmla="*/ 121 w 151"/>
                <a:gd name="T5" fmla="*/ 205 h 265"/>
                <a:gd name="T6" fmla="*/ 98 w 151"/>
                <a:gd name="T7" fmla="*/ 250 h 265"/>
                <a:gd name="T8" fmla="*/ 75 w 151"/>
                <a:gd name="T9" fmla="*/ 235 h 265"/>
                <a:gd name="T10" fmla="*/ 68 w 151"/>
                <a:gd name="T11" fmla="*/ 258 h 265"/>
                <a:gd name="T12" fmla="*/ 60 w 151"/>
                <a:gd name="T13" fmla="*/ 250 h 265"/>
                <a:gd name="T14" fmla="*/ 45 w 151"/>
                <a:gd name="T15" fmla="*/ 265 h 265"/>
                <a:gd name="T16" fmla="*/ 22 w 151"/>
                <a:gd name="T17" fmla="*/ 250 h 265"/>
                <a:gd name="T18" fmla="*/ 22 w 151"/>
                <a:gd name="T19" fmla="*/ 265 h 265"/>
                <a:gd name="T20" fmla="*/ 7 w 151"/>
                <a:gd name="T21" fmla="*/ 258 h 265"/>
                <a:gd name="T22" fmla="*/ 0 w 151"/>
                <a:gd name="T23" fmla="*/ 265 h 265"/>
                <a:gd name="T24" fmla="*/ 0 w 151"/>
                <a:gd name="T25" fmla="*/ 235 h 265"/>
                <a:gd name="T26" fmla="*/ 22 w 151"/>
                <a:gd name="T27" fmla="*/ 205 h 265"/>
                <a:gd name="T28" fmla="*/ 7 w 151"/>
                <a:gd name="T29" fmla="*/ 182 h 265"/>
                <a:gd name="T30" fmla="*/ 0 w 151"/>
                <a:gd name="T31" fmla="*/ 15 h 265"/>
                <a:gd name="T32" fmla="*/ 15 w 151"/>
                <a:gd name="T33" fmla="*/ 23 h 265"/>
                <a:gd name="T34" fmla="*/ 38 w 151"/>
                <a:gd name="T35" fmla="*/ 8 h 265"/>
                <a:gd name="T36" fmla="*/ 128 w 151"/>
                <a:gd name="T37" fmla="*/ 0 h 265"/>
                <a:gd name="T38" fmla="*/ 151 w 151"/>
                <a:gd name="T39" fmla="*/ 167 h 265"/>
                <a:gd name="T40" fmla="*/ 151 w 151"/>
                <a:gd name="T41" fmla="*/ 190 h 265"/>
                <a:gd name="T42" fmla="*/ 151 w 151"/>
                <a:gd name="T43" fmla="*/ 19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65">
                  <a:moveTo>
                    <a:pt x="151" y="190"/>
                  </a:moveTo>
                  <a:lnTo>
                    <a:pt x="121" y="197"/>
                  </a:lnTo>
                  <a:lnTo>
                    <a:pt x="121" y="205"/>
                  </a:lnTo>
                  <a:lnTo>
                    <a:pt x="98" y="250"/>
                  </a:lnTo>
                  <a:lnTo>
                    <a:pt x="75" y="235"/>
                  </a:lnTo>
                  <a:lnTo>
                    <a:pt x="68" y="258"/>
                  </a:lnTo>
                  <a:lnTo>
                    <a:pt x="60" y="250"/>
                  </a:lnTo>
                  <a:lnTo>
                    <a:pt x="45" y="265"/>
                  </a:lnTo>
                  <a:lnTo>
                    <a:pt x="22" y="250"/>
                  </a:lnTo>
                  <a:lnTo>
                    <a:pt x="22" y="265"/>
                  </a:lnTo>
                  <a:lnTo>
                    <a:pt x="7" y="258"/>
                  </a:lnTo>
                  <a:lnTo>
                    <a:pt x="0" y="265"/>
                  </a:lnTo>
                  <a:lnTo>
                    <a:pt x="0" y="235"/>
                  </a:lnTo>
                  <a:lnTo>
                    <a:pt x="22" y="205"/>
                  </a:lnTo>
                  <a:lnTo>
                    <a:pt x="7" y="182"/>
                  </a:lnTo>
                  <a:lnTo>
                    <a:pt x="0" y="15"/>
                  </a:lnTo>
                  <a:lnTo>
                    <a:pt x="15" y="23"/>
                  </a:lnTo>
                  <a:lnTo>
                    <a:pt x="38" y="8"/>
                  </a:lnTo>
                  <a:lnTo>
                    <a:pt x="128" y="0"/>
                  </a:lnTo>
                  <a:lnTo>
                    <a:pt x="151" y="167"/>
                  </a:lnTo>
                  <a:lnTo>
                    <a:pt x="151" y="190"/>
                  </a:lnTo>
                  <a:lnTo>
                    <a:pt x="151"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9" name="Freeform 184"/>
            <p:cNvSpPr>
              <a:spLocks/>
            </p:cNvSpPr>
            <p:nvPr/>
          </p:nvSpPr>
          <p:spPr bwMode="auto">
            <a:xfrm>
              <a:off x="2876" y="1830"/>
              <a:ext cx="311" cy="205"/>
            </a:xfrm>
            <a:custGeom>
              <a:avLst/>
              <a:gdLst>
                <a:gd name="T0" fmla="*/ 311 w 311"/>
                <a:gd name="T1" fmla="*/ 91 h 205"/>
                <a:gd name="T2" fmla="*/ 280 w 311"/>
                <a:gd name="T3" fmla="*/ 69 h 205"/>
                <a:gd name="T4" fmla="*/ 265 w 311"/>
                <a:gd name="T5" fmla="*/ 53 h 205"/>
                <a:gd name="T6" fmla="*/ 250 w 311"/>
                <a:gd name="T7" fmla="*/ 0 h 205"/>
                <a:gd name="T8" fmla="*/ 8 w 311"/>
                <a:gd name="T9" fmla="*/ 8 h 205"/>
                <a:gd name="T10" fmla="*/ 0 w 311"/>
                <a:gd name="T11" fmla="*/ 8 h 205"/>
                <a:gd name="T12" fmla="*/ 8 w 311"/>
                <a:gd name="T13" fmla="*/ 31 h 205"/>
                <a:gd name="T14" fmla="*/ 0 w 311"/>
                <a:gd name="T15" fmla="*/ 61 h 205"/>
                <a:gd name="T16" fmla="*/ 8 w 311"/>
                <a:gd name="T17" fmla="*/ 76 h 205"/>
                <a:gd name="T18" fmla="*/ 31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5 w 311"/>
                <a:gd name="T33" fmla="*/ 129 h 205"/>
                <a:gd name="T34" fmla="*/ 311 w 311"/>
                <a:gd name="T35" fmla="*/ 106 h 205"/>
                <a:gd name="T36" fmla="*/ 311 w 311"/>
                <a:gd name="T37"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1" h="205">
                  <a:moveTo>
                    <a:pt x="311" y="91"/>
                  </a:moveTo>
                  <a:lnTo>
                    <a:pt x="280" y="69"/>
                  </a:lnTo>
                  <a:lnTo>
                    <a:pt x="265" y="53"/>
                  </a:lnTo>
                  <a:lnTo>
                    <a:pt x="250" y="0"/>
                  </a:lnTo>
                  <a:lnTo>
                    <a:pt x="8" y="8"/>
                  </a:lnTo>
                  <a:lnTo>
                    <a:pt x="0" y="8"/>
                  </a:lnTo>
                  <a:lnTo>
                    <a:pt x="8" y="31"/>
                  </a:lnTo>
                  <a:lnTo>
                    <a:pt x="0" y="61"/>
                  </a:lnTo>
                  <a:lnTo>
                    <a:pt x="8" y="76"/>
                  </a:lnTo>
                  <a:lnTo>
                    <a:pt x="31" y="137"/>
                  </a:lnTo>
                  <a:lnTo>
                    <a:pt x="38" y="137"/>
                  </a:lnTo>
                  <a:lnTo>
                    <a:pt x="46" y="197"/>
                  </a:lnTo>
                  <a:lnTo>
                    <a:pt x="235" y="190"/>
                  </a:lnTo>
                  <a:lnTo>
                    <a:pt x="250" y="205"/>
                  </a:lnTo>
                  <a:lnTo>
                    <a:pt x="273" y="167"/>
                  </a:lnTo>
                  <a:lnTo>
                    <a:pt x="265" y="137"/>
                  </a:lnTo>
                  <a:lnTo>
                    <a:pt x="295" y="129"/>
                  </a:lnTo>
                  <a:lnTo>
                    <a:pt x="311" y="106"/>
                  </a:lnTo>
                  <a:lnTo>
                    <a:pt x="311"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0" name="Freeform 185"/>
            <p:cNvSpPr>
              <a:spLocks/>
            </p:cNvSpPr>
            <p:nvPr/>
          </p:nvSpPr>
          <p:spPr bwMode="auto">
            <a:xfrm>
              <a:off x="2876" y="1830"/>
              <a:ext cx="311" cy="205"/>
            </a:xfrm>
            <a:custGeom>
              <a:avLst/>
              <a:gdLst>
                <a:gd name="T0" fmla="*/ 311 w 311"/>
                <a:gd name="T1" fmla="*/ 91 h 205"/>
                <a:gd name="T2" fmla="*/ 280 w 311"/>
                <a:gd name="T3" fmla="*/ 69 h 205"/>
                <a:gd name="T4" fmla="*/ 265 w 311"/>
                <a:gd name="T5" fmla="*/ 53 h 205"/>
                <a:gd name="T6" fmla="*/ 250 w 311"/>
                <a:gd name="T7" fmla="*/ 0 h 205"/>
                <a:gd name="T8" fmla="*/ 8 w 311"/>
                <a:gd name="T9" fmla="*/ 8 h 205"/>
                <a:gd name="T10" fmla="*/ 0 w 311"/>
                <a:gd name="T11" fmla="*/ 8 h 205"/>
                <a:gd name="T12" fmla="*/ 8 w 311"/>
                <a:gd name="T13" fmla="*/ 31 h 205"/>
                <a:gd name="T14" fmla="*/ 0 w 311"/>
                <a:gd name="T15" fmla="*/ 61 h 205"/>
                <a:gd name="T16" fmla="*/ 8 w 311"/>
                <a:gd name="T17" fmla="*/ 76 h 205"/>
                <a:gd name="T18" fmla="*/ 31 w 311"/>
                <a:gd name="T19" fmla="*/ 137 h 205"/>
                <a:gd name="T20" fmla="*/ 38 w 311"/>
                <a:gd name="T21" fmla="*/ 137 h 205"/>
                <a:gd name="T22" fmla="*/ 46 w 311"/>
                <a:gd name="T23" fmla="*/ 197 h 205"/>
                <a:gd name="T24" fmla="*/ 235 w 311"/>
                <a:gd name="T25" fmla="*/ 190 h 205"/>
                <a:gd name="T26" fmla="*/ 250 w 311"/>
                <a:gd name="T27" fmla="*/ 205 h 205"/>
                <a:gd name="T28" fmla="*/ 273 w 311"/>
                <a:gd name="T29" fmla="*/ 167 h 205"/>
                <a:gd name="T30" fmla="*/ 265 w 311"/>
                <a:gd name="T31" fmla="*/ 137 h 205"/>
                <a:gd name="T32" fmla="*/ 295 w 311"/>
                <a:gd name="T33" fmla="*/ 129 h 205"/>
                <a:gd name="T34" fmla="*/ 311 w 311"/>
                <a:gd name="T35" fmla="*/ 106 h 205"/>
                <a:gd name="T36" fmla="*/ 311 w 311"/>
                <a:gd name="T37" fmla="*/ 91 h 205"/>
                <a:gd name="T38" fmla="*/ 311 w 311"/>
                <a:gd name="T39" fmla="*/ 9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1" h="205">
                  <a:moveTo>
                    <a:pt x="311" y="91"/>
                  </a:moveTo>
                  <a:lnTo>
                    <a:pt x="280" y="69"/>
                  </a:lnTo>
                  <a:lnTo>
                    <a:pt x="265" y="53"/>
                  </a:lnTo>
                  <a:lnTo>
                    <a:pt x="250" y="0"/>
                  </a:lnTo>
                  <a:lnTo>
                    <a:pt x="8" y="8"/>
                  </a:lnTo>
                  <a:lnTo>
                    <a:pt x="0" y="8"/>
                  </a:lnTo>
                  <a:lnTo>
                    <a:pt x="8" y="31"/>
                  </a:lnTo>
                  <a:lnTo>
                    <a:pt x="0" y="61"/>
                  </a:lnTo>
                  <a:lnTo>
                    <a:pt x="8" y="76"/>
                  </a:lnTo>
                  <a:lnTo>
                    <a:pt x="31" y="137"/>
                  </a:lnTo>
                  <a:lnTo>
                    <a:pt x="38" y="137"/>
                  </a:lnTo>
                  <a:lnTo>
                    <a:pt x="46" y="197"/>
                  </a:lnTo>
                  <a:lnTo>
                    <a:pt x="235" y="190"/>
                  </a:lnTo>
                  <a:lnTo>
                    <a:pt x="250" y="205"/>
                  </a:lnTo>
                  <a:lnTo>
                    <a:pt x="273" y="167"/>
                  </a:lnTo>
                  <a:lnTo>
                    <a:pt x="265" y="137"/>
                  </a:lnTo>
                  <a:lnTo>
                    <a:pt x="295" y="129"/>
                  </a:lnTo>
                  <a:lnTo>
                    <a:pt x="311" y="106"/>
                  </a:lnTo>
                  <a:lnTo>
                    <a:pt x="311" y="91"/>
                  </a:lnTo>
                  <a:lnTo>
                    <a:pt x="31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1" name="Freeform 186"/>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6 w 371"/>
                <a:gd name="T9" fmla="*/ 23 h 205"/>
                <a:gd name="T10" fmla="*/ 356 w 371"/>
                <a:gd name="T11" fmla="*/ 30 h 205"/>
                <a:gd name="T12" fmla="*/ 348 w 371"/>
                <a:gd name="T13" fmla="*/ 46 h 205"/>
                <a:gd name="T14" fmla="*/ 371 w 371"/>
                <a:gd name="T15" fmla="*/ 68 h 205"/>
                <a:gd name="T16" fmla="*/ 371 w 371"/>
                <a:gd name="T1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05">
                  <a:moveTo>
                    <a:pt x="371" y="205"/>
                  </a:moveTo>
                  <a:lnTo>
                    <a:pt x="0" y="197"/>
                  </a:lnTo>
                  <a:lnTo>
                    <a:pt x="7" y="0"/>
                  </a:lnTo>
                  <a:lnTo>
                    <a:pt x="340" y="15"/>
                  </a:lnTo>
                  <a:lnTo>
                    <a:pt x="356" y="23"/>
                  </a:lnTo>
                  <a:lnTo>
                    <a:pt x="356" y="30"/>
                  </a:lnTo>
                  <a:lnTo>
                    <a:pt x="348" y="46"/>
                  </a:lnTo>
                  <a:lnTo>
                    <a:pt x="371" y="68"/>
                  </a:lnTo>
                  <a:lnTo>
                    <a:pt x="371"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2" name="Freeform 187"/>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6 w 371"/>
                <a:gd name="T9" fmla="*/ 23 h 212"/>
                <a:gd name="T10" fmla="*/ 356 w 371"/>
                <a:gd name="T11" fmla="*/ 30 h 212"/>
                <a:gd name="T12" fmla="*/ 348 w 371"/>
                <a:gd name="T13" fmla="*/ 46 h 212"/>
                <a:gd name="T14" fmla="*/ 371 w 371"/>
                <a:gd name="T15" fmla="*/ 68 h 212"/>
                <a:gd name="T16" fmla="*/ 371 w 371"/>
                <a:gd name="T17" fmla="*/ 205 h 212"/>
                <a:gd name="T18" fmla="*/ 371 w 371"/>
                <a:gd name="T19"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12">
                  <a:moveTo>
                    <a:pt x="371" y="205"/>
                  </a:moveTo>
                  <a:lnTo>
                    <a:pt x="0" y="197"/>
                  </a:lnTo>
                  <a:lnTo>
                    <a:pt x="7" y="0"/>
                  </a:lnTo>
                  <a:lnTo>
                    <a:pt x="340" y="15"/>
                  </a:lnTo>
                  <a:lnTo>
                    <a:pt x="356" y="23"/>
                  </a:lnTo>
                  <a:lnTo>
                    <a:pt x="356" y="30"/>
                  </a:lnTo>
                  <a:lnTo>
                    <a:pt x="348" y="46"/>
                  </a:lnTo>
                  <a:lnTo>
                    <a:pt x="371" y="68"/>
                  </a:lnTo>
                  <a:lnTo>
                    <a:pt x="371" y="205"/>
                  </a:lnTo>
                  <a:lnTo>
                    <a:pt x="371"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3" name="Freeform 188"/>
            <p:cNvSpPr>
              <a:spLocks/>
            </p:cNvSpPr>
            <p:nvPr/>
          </p:nvSpPr>
          <p:spPr bwMode="auto">
            <a:xfrm>
              <a:off x="3240" y="2088"/>
              <a:ext cx="370" cy="189"/>
            </a:xfrm>
            <a:custGeom>
              <a:avLst/>
              <a:gdLst>
                <a:gd name="T0" fmla="*/ 340 w 370"/>
                <a:gd name="T1" fmla="*/ 61 h 189"/>
                <a:gd name="T2" fmla="*/ 333 w 370"/>
                <a:gd name="T3" fmla="*/ 30 h 189"/>
                <a:gd name="T4" fmla="*/ 317 w 370"/>
                <a:gd name="T5" fmla="*/ 15 h 189"/>
                <a:gd name="T6" fmla="*/ 295 w 370"/>
                <a:gd name="T7" fmla="*/ 23 h 189"/>
                <a:gd name="T8" fmla="*/ 280 w 370"/>
                <a:gd name="T9" fmla="*/ 23 h 189"/>
                <a:gd name="T10" fmla="*/ 249 w 370"/>
                <a:gd name="T11" fmla="*/ 15 h 189"/>
                <a:gd name="T12" fmla="*/ 234 w 370"/>
                <a:gd name="T13" fmla="*/ 0 h 189"/>
                <a:gd name="T14" fmla="*/ 219 w 370"/>
                <a:gd name="T15" fmla="*/ 0 h 189"/>
                <a:gd name="T16" fmla="*/ 219 w 370"/>
                <a:gd name="T17" fmla="*/ 23 h 189"/>
                <a:gd name="T18" fmla="*/ 189 w 370"/>
                <a:gd name="T19" fmla="*/ 30 h 189"/>
                <a:gd name="T20" fmla="*/ 189 w 370"/>
                <a:gd name="T21" fmla="*/ 38 h 189"/>
                <a:gd name="T22" fmla="*/ 166 w 370"/>
                <a:gd name="T23" fmla="*/ 83 h 189"/>
                <a:gd name="T24" fmla="*/ 143 w 370"/>
                <a:gd name="T25" fmla="*/ 68 h 189"/>
                <a:gd name="T26" fmla="*/ 136 w 370"/>
                <a:gd name="T27" fmla="*/ 91 h 189"/>
                <a:gd name="T28" fmla="*/ 128 w 370"/>
                <a:gd name="T29" fmla="*/ 83 h 189"/>
                <a:gd name="T30" fmla="*/ 113 w 370"/>
                <a:gd name="T31" fmla="*/ 98 h 189"/>
                <a:gd name="T32" fmla="*/ 90 w 370"/>
                <a:gd name="T33" fmla="*/ 83 h 189"/>
                <a:gd name="T34" fmla="*/ 90 w 370"/>
                <a:gd name="T35" fmla="*/ 98 h 189"/>
                <a:gd name="T36" fmla="*/ 75 w 370"/>
                <a:gd name="T37" fmla="*/ 91 h 189"/>
                <a:gd name="T38" fmla="*/ 68 w 370"/>
                <a:gd name="T39" fmla="*/ 98 h 189"/>
                <a:gd name="T40" fmla="*/ 68 w 370"/>
                <a:gd name="T41" fmla="*/ 121 h 189"/>
                <a:gd name="T42" fmla="*/ 45 w 370"/>
                <a:gd name="T43" fmla="*/ 129 h 189"/>
                <a:gd name="T44" fmla="*/ 45 w 370"/>
                <a:gd name="T45" fmla="*/ 152 h 189"/>
                <a:gd name="T46" fmla="*/ 22 w 370"/>
                <a:gd name="T47" fmla="*/ 144 h 189"/>
                <a:gd name="T48" fmla="*/ 15 w 370"/>
                <a:gd name="T49" fmla="*/ 159 h 189"/>
                <a:gd name="T50" fmla="*/ 15 w 370"/>
                <a:gd name="T51" fmla="*/ 174 h 189"/>
                <a:gd name="T52" fmla="*/ 0 w 370"/>
                <a:gd name="T53" fmla="*/ 189 h 189"/>
                <a:gd name="T54" fmla="*/ 75 w 370"/>
                <a:gd name="T55" fmla="*/ 182 h 189"/>
                <a:gd name="T56" fmla="*/ 68 w 370"/>
                <a:gd name="T57" fmla="*/ 174 h 189"/>
                <a:gd name="T58" fmla="*/ 295 w 370"/>
                <a:gd name="T59" fmla="*/ 152 h 189"/>
                <a:gd name="T60" fmla="*/ 317 w 370"/>
                <a:gd name="T61" fmla="*/ 144 h 189"/>
                <a:gd name="T62" fmla="*/ 370 w 370"/>
                <a:gd name="T63" fmla="*/ 83 h 189"/>
                <a:gd name="T64" fmla="*/ 340 w 370"/>
                <a:gd name="T65" fmla="*/ 6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0" h="189">
                  <a:moveTo>
                    <a:pt x="340" y="61"/>
                  </a:moveTo>
                  <a:lnTo>
                    <a:pt x="333" y="30"/>
                  </a:lnTo>
                  <a:lnTo>
                    <a:pt x="317" y="15"/>
                  </a:lnTo>
                  <a:lnTo>
                    <a:pt x="295" y="23"/>
                  </a:lnTo>
                  <a:lnTo>
                    <a:pt x="280" y="23"/>
                  </a:lnTo>
                  <a:lnTo>
                    <a:pt x="249" y="15"/>
                  </a:lnTo>
                  <a:lnTo>
                    <a:pt x="234" y="0"/>
                  </a:lnTo>
                  <a:lnTo>
                    <a:pt x="219" y="0"/>
                  </a:lnTo>
                  <a:lnTo>
                    <a:pt x="219" y="23"/>
                  </a:lnTo>
                  <a:lnTo>
                    <a:pt x="189" y="30"/>
                  </a:lnTo>
                  <a:lnTo>
                    <a:pt x="189" y="38"/>
                  </a:lnTo>
                  <a:lnTo>
                    <a:pt x="166" y="83"/>
                  </a:lnTo>
                  <a:lnTo>
                    <a:pt x="143" y="68"/>
                  </a:lnTo>
                  <a:lnTo>
                    <a:pt x="136" y="91"/>
                  </a:lnTo>
                  <a:lnTo>
                    <a:pt x="128" y="83"/>
                  </a:lnTo>
                  <a:lnTo>
                    <a:pt x="113" y="98"/>
                  </a:lnTo>
                  <a:lnTo>
                    <a:pt x="90" y="83"/>
                  </a:lnTo>
                  <a:lnTo>
                    <a:pt x="90" y="98"/>
                  </a:lnTo>
                  <a:lnTo>
                    <a:pt x="75" y="91"/>
                  </a:lnTo>
                  <a:lnTo>
                    <a:pt x="68" y="98"/>
                  </a:lnTo>
                  <a:lnTo>
                    <a:pt x="68" y="121"/>
                  </a:lnTo>
                  <a:lnTo>
                    <a:pt x="45" y="129"/>
                  </a:lnTo>
                  <a:lnTo>
                    <a:pt x="45" y="152"/>
                  </a:lnTo>
                  <a:lnTo>
                    <a:pt x="22" y="144"/>
                  </a:lnTo>
                  <a:lnTo>
                    <a:pt x="15" y="159"/>
                  </a:lnTo>
                  <a:lnTo>
                    <a:pt x="15" y="174"/>
                  </a:lnTo>
                  <a:lnTo>
                    <a:pt x="0" y="189"/>
                  </a:lnTo>
                  <a:lnTo>
                    <a:pt x="75" y="182"/>
                  </a:lnTo>
                  <a:lnTo>
                    <a:pt x="68" y="174"/>
                  </a:lnTo>
                  <a:lnTo>
                    <a:pt x="295" y="152"/>
                  </a:lnTo>
                  <a:lnTo>
                    <a:pt x="317" y="144"/>
                  </a:lnTo>
                  <a:lnTo>
                    <a:pt x="370" y="83"/>
                  </a:lnTo>
                  <a:lnTo>
                    <a:pt x="340"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4" name="Freeform 189"/>
            <p:cNvSpPr>
              <a:spLocks/>
            </p:cNvSpPr>
            <p:nvPr/>
          </p:nvSpPr>
          <p:spPr bwMode="auto">
            <a:xfrm>
              <a:off x="3240" y="2088"/>
              <a:ext cx="370" cy="189"/>
            </a:xfrm>
            <a:custGeom>
              <a:avLst/>
              <a:gdLst>
                <a:gd name="T0" fmla="*/ 340 w 370"/>
                <a:gd name="T1" fmla="*/ 61 h 189"/>
                <a:gd name="T2" fmla="*/ 333 w 370"/>
                <a:gd name="T3" fmla="*/ 30 h 189"/>
                <a:gd name="T4" fmla="*/ 317 w 370"/>
                <a:gd name="T5" fmla="*/ 15 h 189"/>
                <a:gd name="T6" fmla="*/ 295 w 370"/>
                <a:gd name="T7" fmla="*/ 23 h 189"/>
                <a:gd name="T8" fmla="*/ 280 w 370"/>
                <a:gd name="T9" fmla="*/ 23 h 189"/>
                <a:gd name="T10" fmla="*/ 249 w 370"/>
                <a:gd name="T11" fmla="*/ 15 h 189"/>
                <a:gd name="T12" fmla="*/ 234 w 370"/>
                <a:gd name="T13" fmla="*/ 0 h 189"/>
                <a:gd name="T14" fmla="*/ 219 w 370"/>
                <a:gd name="T15" fmla="*/ 0 h 189"/>
                <a:gd name="T16" fmla="*/ 219 w 370"/>
                <a:gd name="T17" fmla="*/ 23 h 189"/>
                <a:gd name="T18" fmla="*/ 189 w 370"/>
                <a:gd name="T19" fmla="*/ 30 h 189"/>
                <a:gd name="T20" fmla="*/ 189 w 370"/>
                <a:gd name="T21" fmla="*/ 38 h 189"/>
                <a:gd name="T22" fmla="*/ 166 w 370"/>
                <a:gd name="T23" fmla="*/ 83 h 189"/>
                <a:gd name="T24" fmla="*/ 143 w 370"/>
                <a:gd name="T25" fmla="*/ 68 h 189"/>
                <a:gd name="T26" fmla="*/ 136 w 370"/>
                <a:gd name="T27" fmla="*/ 91 h 189"/>
                <a:gd name="T28" fmla="*/ 128 w 370"/>
                <a:gd name="T29" fmla="*/ 83 h 189"/>
                <a:gd name="T30" fmla="*/ 113 w 370"/>
                <a:gd name="T31" fmla="*/ 98 h 189"/>
                <a:gd name="T32" fmla="*/ 90 w 370"/>
                <a:gd name="T33" fmla="*/ 83 h 189"/>
                <a:gd name="T34" fmla="*/ 90 w 370"/>
                <a:gd name="T35" fmla="*/ 98 h 189"/>
                <a:gd name="T36" fmla="*/ 75 w 370"/>
                <a:gd name="T37" fmla="*/ 91 h 189"/>
                <a:gd name="T38" fmla="*/ 68 w 370"/>
                <a:gd name="T39" fmla="*/ 98 h 189"/>
                <a:gd name="T40" fmla="*/ 68 w 370"/>
                <a:gd name="T41" fmla="*/ 121 h 189"/>
                <a:gd name="T42" fmla="*/ 45 w 370"/>
                <a:gd name="T43" fmla="*/ 129 h 189"/>
                <a:gd name="T44" fmla="*/ 45 w 370"/>
                <a:gd name="T45" fmla="*/ 152 h 189"/>
                <a:gd name="T46" fmla="*/ 22 w 370"/>
                <a:gd name="T47" fmla="*/ 144 h 189"/>
                <a:gd name="T48" fmla="*/ 15 w 370"/>
                <a:gd name="T49" fmla="*/ 159 h 189"/>
                <a:gd name="T50" fmla="*/ 15 w 370"/>
                <a:gd name="T51" fmla="*/ 174 h 189"/>
                <a:gd name="T52" fmla="*/ 0 w 370"/>
                <a:gd name="T53" fmla="*/ 189 h 189"/>
                <a:gd name="T54" fmla="*/ 75 w 370"/>
                <a:gd name="T55" fmla="*/ 182 h 189"/>
                <a:gd name="T56" fmla="*/ 68 w 370"/>
                <a:gd name="T57" fmla="*/ 174 h 189"/>
                <a:gd name="T58" fmla="*/ 295 w 370"/>
                <a:gd name="T59" fmla="*/ 152 h 189"/>
                <a:gd name="T60" fmla="*/ 317 w 370"/>
                <a:gd name="T61" fmla="*/ 144 h 189"/>
                <a:gd name="T62" fmla="*/ 370 w 370"/>
                <a:gd name="T63" fmla="*/ 83 h 189"/>
                <a:gd name="T64" fmla="*/ 340 w 370"/>
                <a:gd name="T65" fmla="*/ 61 h 189"/>
                <a:gd name="T66" fmla="*/ 340 w 370"/>
                <a:gd name="T67" fmla="*/ 6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0" h="189">
                  <a:moveTo>
                    <a:pt x="340" y="61"/>
                  </a:moveTo>
                  <a:lnTo>
                    <a:pt x="333" y="30"/>
                  </a:lnTo>
                  <a:lnTo>
                    <a:pt x="317" y="15"/>
                  </a:lnTo>
                  <a:lnTo>
                    <a:pt x="295" y="23"/>
                  </a:lnTo>
                  <a:lnTo>
                    <a:pt x="280" y="23"/>
                  </a:lnTo>
                  <a:lnTo>
                    <a:pt x="249" y="15"/>
                  </a:lnTo>
                  <a:lnTo>
                    <a:pt x="234" y="0"/>
                  </a:lnTo>
                  <a:lnTo>
                    <a:pt x="219" y="0"/>
                  </a:lnTo>
                  <a:lnTo>
                    <a:pt x="219" y="23"/>
                  </a:lnTo>
                  <a:lnTo>
                    <a:pt x="189" y="30"/>
                  </a:lnTo>
                  <a:lnTo>
                    <a:pt x="189" y="38"/>
                  </a:lnTo>
                  <a:lnTo>
                    <a:pt x="166" y="83"/>
                  </a:lnTo>
                  <a:lnTo>
                    <a:pt x="143" y="68"/>
                  </a:lnTo>
                  <a:lnTo>
                    <a:pt x="136" y="91"/>
                  </a:lnTo>
                  <a:lnTo>
                    <a:pt x="128" y="83"/>
                  </a:lnTo>
                  <a:lnTo>
                    <a:pt x="113" y="98"/>
                  </a:lnTo>
                  <a:lnTo>
                    <a:pt x="90" y="83"/>
                  </a:lnTo>
                  <a:lnTo>
                    <a:pt x="90" y="98"/>
                  </a:lnTo>
                  <a:lnTo>
                    <a:pt x="75" y="91"/>
                  </a:lnTo>
                  <a:lnTo>
                    <a:pt x="68" y="98"/>
                  </a:lnTo>
                  <a:lnTo>
                    <a:pt x="68" y="121"/>
                  </a:lnTo>
                  <a:lnTo>
                    <a:pt x="45" y="129"/>
                  </a:lnTo>
                  <a:lnTo>
                    <a:pt x="45" y="152"/>
                  </a:lnTo>
                  <a:lnTo>
                    <a:pt x="22" y="144"/>
                  </a:lnTo>
                  <a:lnTo>
                    <a:pt x="15" y="159"/>
                  </a:lnTo>
                  <a:lnTo>
                    <a:pt x="15" y="174"/>
                  </a:lnTo>
                  <a:lnTo>
                    <a:pt x="0" y="189"/>
                  </a:lnTo>
                  <a:lnTo>
                    <a:pt x="75" y="182"/>
                  </a:lnTo>
                  <a:lnTo>
                    <a:pt x="68" y="174"/>
                  </a:lnTo>
                  <a:lnTo>
                    <a:pt x="295" y="152"/>
                  </a:lnTo>
                  <a:lnTo>
                    <a:pt x="317" y="144"/>
                  </a:lnTo>
                  <a:lnTo>
                    <a:pt x="370" y="83"/>
                  </a:lnTo>
                  <a:lnTo>
                    <a:pt x="340" y="61"/>
                  </a:lnTo>
                  <a:lnTo>
                    <a:pt x="340"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5" name="Freeform 190"/>
            <p:cNvSpPr>
              <a:spLocks/>
            </p:cNvSpPr>
            <p:nvPr/>
          </p:nvSpPr>
          <p:spPr bwMode="auto">
            <a:xfrm>
              <a:off x="3012" y="2505"/>
              <a:ext cx="281" cy="250"/>
            </a:xfrm>
            <a:custGeom>
              <a:avLst/>
              <a:gdLst>
                <a:gd name="T0" fmla="*/ 250 w 281"/>
                <a:gd name="T1" fmla="*/ 227 h 250"/>
                <a:gd name="T2" fmla="*/ 258 w 281"/>
                <a:gd name="T3" fmla="*/ 212 h 250"/>
                <a:gd name="T4" fmla="*/ 273 w 281"/>
                <a:gd name="T5" fmla="*/ 174 h 250"/>
                <a:gd name="T6" fmla="*/ 235 w 281"/>
                <a:gd name="T7" fmla="*/ 189 h 250"/>
                <a:gd name="T8" fmla="*/ 243 w 281"/>
                <a:gd name="T9" fmla="*/ 174 h 250"/>
                <a:gd name="T10" fmla="*/ 205 w 281"/>
                <a:gd name="T11" fmla="*/ 182 h 250"/>
                <a:gd name="T12" fmla="*/ 250 w 281"/>
                <a:gd name="T13" fmla="*/ 174 h 250"/>
                <a:gd name="T14" fmla="*/ 235 w 281"/>
                <a:gd name="T15" fmla="*/ 121 h 250"/>
                <a:gd name="T16" fmla="*/ 129 w 281"/>
                <a:gd name="T17" fmla="*/ 113 h 250"/>
                <a:gd name="T18" fmla="*/ 137 w 281"/>
                <a:gd name="T19" fmla="*/ 91 h 250"/>
                <a:gd name="T20" fmla="*/ 144 w 281"/>
                <a:gd name="T21" fmla="*/ 76 h 250"/>
                <a:gd name="T22" fmla="*/ 152 w 281"/>
                <a:gd name="T23" fmla="*/ 53 h 250"/>
                <a:gd name="T24" fmla="*/ 159 w 281"/>
                <a:gd name="T25" fmla="*/ 30 h 250"/>
                <a:gd name="T26" fmla="*/ 159 w 281"/>
                <a:gd name="T27" fmla="*/ 23 h 250"/>
                <a:gd name="T28" fmla="*/ 152 w 281"/>
                <a:gd name="T29" fmla="*/ 0 h 250"/>
                <a:gd name="T30" fmla="*/ 0 w 281"/>
                <a:gd name="T31" fmla="*/ 68 h 250"/>
                <a:gd name="T32" fmla="*/ 16 w 281"/>
                <a:gd name="T33" fmla="*/ 197 h 250"/>
                <a:gd name="T34" fmla="*/ 53 w 281"/>
                <a:gd name="T35" fmla="*/ 212 h 250"/>
                <a:gd name="T36" fmla="*/ 137 w 281"/>
                <a:gd name="T37" fmla="*/ 220 h 250"/>
                <a:gd name="T38" fmla="*/ 122 w 281"/>
                <a:gd name="T39" fmla="*/ 204 h 250"/>
                <a:gd name="T40" fmla="*/ 137 w 281"/>
                <a:gd name="T41" fmla="*/ 212 h 250"/>
                <a:gd name="T42" fmla="*/ 159 w 281"/>
                <a:gd name="T43" fmla="*/ 227 h 250"/>
                <a:gd name="T44" fmla="*/ 159 w 281"/>
                <a:gd name="T45" fmla="*/ 235 h 250"/>
                <a:gd name="T46" fmla="*/ 159 w 281"/>
                <a:gd name="T47" fmla="*/ 242 h 250"/>
                <a:gd name="T48" fmla="*/ 205 w 281"/>
                <a:gd name="T49" fmla="*/ 235 h 250"/>
                <a:gd name="T50" fmla="*/ 228 w 281"/>
                <a:gd name="T51" fmla="*/ 242 h 250"/>
                <a:gd name="T52" fmla="*/ 212 w 281"/>
                <a:gd name="T53" fmla="*/ 220 h 250"/>
                <a:gd name="T54" fmla="*/ 212 w 281"/>
                <a:gd name="T55" fmla="*/ 197 h 250"/>
                <a:gd name="T56" fmla="*/ 228 w 281"/>
                <a:gd name="T57" fmla="*/ 220 h 250"/>
                <a:gd name="T58" fmla="*/ 243 w 281"/>
                <a:gd name="T59" fmla="*/ 235 h 250"/>
                <a:gd name="T60" fmla="*/ 265 w 281"/>
                <a:gd name="T61" fmla="*/ 242 h 250"/>
                <a:gd name="T62" fmla="*/ 281 w 281"/>
                <a:gd name="T6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250">
                  <a:moveTo>
                    <a:pt x="281" y="235"/>
                  </a:moveTo>
                  <a:lnTo>
                    <a:pt x="250" y="227"/>
                  </a:lnTo>
                  <a:lnTo>
                    <a:pt x="243" y="204"/>
                  </a:lnTo>
                  <a:lnTo>
                    <a:pt x="258" y="212"/>
                  </a:lnTo>
                  <a:lnTo>
                    <a:pt x="265" y="204"/>
                  </a:lnTo>
                  <a:lnTo>
                    <a:pt x="273" y="174"/>
                  </a:lnTo>
                  <a:lnTo>
                    <a:pt x="243" y="197"/>
                  </a:lnTo>
                  <a:lnTo>
                    <a:pt x="235" y="189"/>
                  </a:lnTo>
                  <a:lnTo>
                    <a:pt x="243" y="182"/>
                  </a:lnTo>
                  <a:lnTo>
                    <a:pt x="243" y="174"/>
                  </a:lnTo>
                  <a:lnTo>
                    <a:pt x="220" y="189"/>
                  </a:lnTo>
                  <a:lnTo>
                    <a:pt x="205" y="182"/>
                  </a:lnTo>
                  <a:lnTo>
                    <a:pt x="212" y="167"/>
                  </a:lnTo>
                  <a:lnTo>
                    <a:pt x="250" y="174"/>
                  </a:lnTo>
                  <a:lnTo>
                    <a:pt x="235" y="144"/>
                  </a:lnTo>
                  <a:lnTo>
                    <a:pt x="235" y="121"/>
                  </a:lnTo>
                  <a:lnTo>
                    <a:pt x="137" y="129"/>
                  </a:lnTo>
                  <a:lnTo>
                    <a:pt x="129" y="113"/>
                  </a:lnTo>
                  <a:lnTo>
                    <a:pt x="144" y="91"/>
                  </a:lnTo>
                  <a:lnTo>
                    <a:pt x="137" y="91"/>
                  </a:lnTo>
                  <a:lnTo>
                    <a:pt x="152" y="83"/>
                  </a:lnTo>
                  <a:lnTo>
                    <a:pt x="144" y="76"/>
                  </a:lnTo>
                  <a:lnTo>
                    <a:pt x="167" y="53"/>
                  </a:lnTo>
                  <a:lnTo>
                    <a:pt x="152" y="53"/>
                  </a:lnTo>
                  <a:lnTo>
                    <a:pt x="167" y="38"/>
                  </a:lnTo>
                  <a:lnTo>
                    <a:pt x="159" y="30"/>
                  </a:lnTo>
                  <a:lnTo>
                    <a:pt x="167" y="30"/>
                  </a:lnTo>
                  <a:lnTo>
                    <a:pt x="159" y="23"/>
                  </a:lnTo>
                  <a:lnTo>
                    <a:pt x="152" y="23"/>
                  </a:lnTo>
                  <a:lnTo>
                    <a:pt x="152" y="0"/>
                  </a:lnTo>
                  <a:lnTo>
                    <a:pt x="0" y="7"/>
                  </a:lnTo>
                  <a:lnTo>
                    <a:pt x="0" y="68"/>
                  </a:lnTo>
                  <a:lnTo>
                    <a:pt x="31" y="129"/>
                  </a:lnTo>
                  <a:lnTo>
                    <a:pt x="16" y="197"/>
                  </a:lnTo>
                  <a:lnTo>
                    <a:pt x="16" y="220"/>
                  </a:lnTo>
                  <a:lnTo>
                    <a:pt x="53" y="212"/>
                  </a:lnTo>
                  <a:lnTo>
                    <a:pt x="129" y="227"/>
                  </a:lnTo>
                  <a:lnTo>
                    <a:pt x="137" y="220"/>
                  </a:lnTo>
                  <a:lnTo>
                    <a:pt x="106" y="212"/>
                  </a:lnTo>
                  <a:lnTo>
                    <a:pt x="122" y="204"/>
                  </a:lnTo>
                  <a:lnTo>
                    <a:pt x="122" y="212"/>
                  </a:lnTo>
                  <a:lnTo>
                    <a:pt x="137" y="212"/>
                  </a:lnTo>
                  <a:lnTo>
                    <a:pt x="144" y="227"/>
                  </a:lnTo>
                  <a:lnTo>
                    <a:pt x="159" y="227"/>
                  </a:lnTo>
                  <a:lnTo>
                    <a:pt x="167" y="242"/>
                  </a:lnTo>
                  <a:lnTo>
                    <a:pt x="159" y="235"/>
                  </a:lnTo>
                  <a:lnTo>
                    <a:pt x="152" y="235"/>
                  </a:lnTo>
                  <a:lnTo>
                    <a:pt x="159" y="242"/>
                  </a:lnTo>
                  <a:lnTo>
                    <a:pt x="182" y="250"/>
                  </a:lnTo>
                  <a:lnTo>
                    <a:pt x="205" y="235"/>
                  </a:lnTo>
                  <a:lnTo>
                    <a:pt x="220" y="250"/>
                  </a:lnTo>
                  <a:lnTo>
                    <a:pt x="228" y="242"/>
                  </a:lnTo>
                  <a:lnTo>
                    <a:pt x="228" y="227"/>
                  </a:lnTo>
                  <a:lnTo>
                    <a:pt x="212" y="220"/>
                  </a:lnTo>
                  <a:lnTo>
                    <a:pt x="205" y="212"/>
                  </a:lnTo>
                  <a:lnTo>
                    <a:pt x="212" y="197"/>
                  </a:lnTo>
                  <a:lnTo>
                    <a:pt x="220" y="220"/>
                  </a:lnTo>
                  <a:lnTo>
                    <a:pt x="228" y="220"/>
                  </a:lnTo>
                  <a:lnTo>
                    <a:pt x="228" y="212"/>
                  </a:lnTo>
                  <a:lnTo>
                    <a:pt x="243" y="235"/>
                  </a:lnTo>
                  <a:lnTo>
                    <a:pt x="250" y="227"/>
                  </a:lnTo>
                  <a:lnTo>
                    <a:pt x="265" y="242"/>
                  </a:lnTo>
                  <a:lnTo>
                    <a:pt x="273" y="242"/>
                  </a:lnTo>
                  <a:lnTo>
                    <a:pt x="281" y="250"/>
                  </a:lnTo>
                  <a:lnTo>
                    <a:pt x="281"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6" name="Freeform 191"/>
            <p:cNvSpPr>
              <a:spLocks/>
            </p:cNvSpPr>
            <p:nvPr/>
          </p:nvSpPr>
          <p:spPr bwMode="auto">
            <a:xfrm>
              <a:off x="3012" y="2505"/>
              <a:ext cx="281" cy="250"/>
            </a:xfrm>
            <a:custGeom>
              <a:avLst/>
              <a:gdLst>
                <a:gd name="T0" fmla="*/ 250 w 281"/>
                <a:gd name="T1" fmla="*/ 227 h 250"/>
                <a:gd name="T2" fmla="*/ 258 w 281"/>
                <a:gd name="T3" fmla="*/ 212 h 250"/>
                <a:gd name="T4" fmla="*/ 273 w 281"/>
                <a:gd name="T5" fmla="*/ 174 h 250"/>
                <a:gd name="T6" fmla="*/ 235 w 281"/>
                <a:gd name="T7" fmla="*/ 189 h 250"/>
                <a:gd name="T8" fmla="*/ 243 w 281"/>
                <a:gd name="T9" fmla="*/ 174 h 250"/>
                <a:gd name="T10" fmla="*/ 205 w 281"/>
                <a:gd name="T11" fmla="*/ 182 h 250"/>
                <a:gd name="T12" fmla="*/ 250 w 281"/>
                <a:gd name="T13" fmla="*/ 174 h 250"/>
                <a:gd name="T14" fmla="*/ 235 w 281"/>
                <a:gd name="T15" fmla="*/ 121 h 250"/>
                <a:gd name="T16" fmla="*/ 129 w 281"/>
                <a:gd name="T17" fmla="*/ 113 h 250"/>
                <a:gd name="T18" fmla="*/ 137 w 281"/>
                <a:gd name="T19" fmla="*/ 91 h 250"/>
                <a:gd name="T20" fmla="*/ 144 w 281"/>
                <a:gd name="T21" fmla="*/ 76 h 250"/>
                <a:gd name="T22" fmla="*/ 152 w 281"/>
                <a:gd name="T23" fmla="*/ 53 h 250"/>
                <a:gd name="T24" fmla="*/ 159 w 281"/>
                <a:gd name="T25" fmla="*/ 30 h 250"/>
                <a:gd name="T26" fmla="*/ 159 w 281"/>
                <a:gd name="T27" fmla="*/ 23 h 250"/>
                <a:gd name="T28" fmla="*/ 152 w 281"/>
                <a:gd name="T29" fmla="*/ 0 h 250"/>
                <a:gd name="T30" fmla="*/ 0 w 281"/>
                <a:gd name="T31" fmla="*/ 68 h 250"/>
                <a:gd name="T32" fmla="*/ 16 w 281"/>
                <a:gd name="T33" fmla="*/ 197 h 250"/>
                <a:gd name="T34" fmla="*/ 53 w 281"/>
                <a:gd name="T35" fmla="*/ 212 h 250"/>
                <a:gd name="T36" fmla="*/ 137 w 281"/>
                <a:gd name="T37" fmla="*/ 220 h 250"/>
                <a:gd name="T38" fmla="*/ 122 w 281"/>
                <a:gd name="T39" fmla="*/ 204 h 250"/>
                <a:gd name="T40" fmla="*/ 137 w 281"/>
                <a:gd name="T41" fmla="*/ 212 h 250"/>
                <a:gd name="T42" fmla="*/ 159 w 281"/>
                <a:gd name="T43" fmla="*/ 227 h 250"/>
                <a:gd name="T44" fmla="*/ 159 w 281"/>
                <a:gd name="T45" fmla="*/ 235 h 250"/>
                <a:gd name="T46" fmla="*/ 159 w 281"/>
                <a:gd name="T47" fmla="*/ 242 h 250"/>
                <a:gd name="T48" fmla="*/ 205 w 281"/>
                <a:gd name="T49" fmla="*/ 235 h 250"/>
                <a:gd name="T50" fmla="*/ 228 w 281"/>
                <a:gd name="T51" fmla="*/ 242 h 250"/>
                <a:gd name="T52" fmla="*/ 212 w 281"/>
                <a:gd name="T53" fmla="*/ 220 h 250"/>
                <a:gd name="T54" fmla="*/ 212 w 281"/>
                <a:gd name="T55" fmla="*/ 197 h 250"/>
                <a:gd name="T56" fmla="*/ 228 w 281"/>
                <a:gd name="T57" fmla="*/ 220 h 250"/>
                <a:gd name="T58" fmla="*/ 243 w 281"/>
                <a:gd name="T59" fmla="*/ 235 h 250"/>
                <a:gd name="T60" fmla="*/ 265 w 281"/>
                <a:gd name="T61" fmla="*/ 242 h 250"/>
                <a:gd name="T62" fmla="*/ 281 w 281"/>
                <a:gd name="T63" fmla="*/ 250 h 250"/>
                <a:gd name="T64" fmla="*/ 281 w 281"/>
                <a:gd name="T6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1" h="250">
                  <a:moveTo>
                    <a:pt x="281" y="235"/>
                  </a:moveTo>
                  <a:lnTo>
                    <a:pt x="250" y="227"/>
                  </a:lnTo>
                  <a:lnTo>
                    <a:pt x="243" y="204"/>
                  </a:lnTo>
                  <a:lnTo>
                    <a:pt x="258" y="212"/>
                  </a:lnTo>
                  <a:lnTo>
                    <a:pt x="265" y="204"/>
                  </a:lnTo>
                  <a:lnTo>
                    <a:pt x="273" y="174"/>
                  </a:lnTo>
                  <a:lnTo>
                    <a:pt x="243" y="197"/>
                  </a:lnTo>
                  <a:lnTo>
                    <a:pt x="235" y="189"/>
                  </a:lnTo>
                  <a:lnTo>
                    <a:pt x="243" y="182"/>
                  </a:lnTo>
                  <a:lnTo>
                    <a:pt x="243" y="174"/>
                  </a:lnTo>
                  <a:lnTo>
                    <a:pt x="220" y="189"/>
                  </a:lnTo>
                  <a:lnTo>
                    <a:pt x="205" y="182"/>
                  </a:lnTo>
                  <a:lnTo>
                    <a:pt x="212" y="167"/>
                  </a:lnTo>
                  <a:lnTo>
                    <a:pt x="250" y="174"/>
                  </a:lnTo>
                  <a:lnTo>
                    <a:pt x="235" y="144"/>
                  </a:lnTo>
                  <a:lnTo>
                    <a:pt x="235" y="121"/>
                  </a:lnTo>
                  <a:lnTo>
                    <a:pt x="137" y="129"/>
                  </a:lnTo>
                  <a:lnTo>
                    <a:pt x="129" y="113"/>
                  </a:lnTo>
                  <a:lnTo>
                    <a:pt x="144" y="91"/>
                  </a:lnTo>
                  <a:lnTo>
                    <a:pt x="137" y="91"/>
                  </a:lnTo>
                  <a:lnTo>
                    <a:pt x="152" y="83"/>
                  </a:lnTo>
                  <a:lnTo>
                    <a:pt x="144" y="76"/>
                  </a:lnTo>
                  <a:lnTo>
                    <a:pt x="167" y="53"/>
                  </a:lnTo>
                  <a:lnTo>
                    <a:pt x="152" y="53"/>
                  </a:lnTo>
                  <a:lnTo>
                    <a:pt x="167" y="38"/>
                  </a:lnTo>
                  <a:lnTo>
                    <a:pt x="159" y="30"/>
                  </a:lnTo>
                  <a:lnTo>
                    <a:pt x="167" y="30"/>
                  </a:lnTo>
                  <a:lnTo>
                    <a:pt x="159" y="23"/>
                  </a:lnTo>
                  <a:lnTo>
                    <a:pt x="152" y="23"/>
                  </a:lnTo>
                  <a:lnTo>
                    <a:pt x="152" y="0"/>
                  </a:lnTo>
                  <a:lnTo>
                    <a:pt x="0" y="7"/>
                  </a:lnTo>
                  <a:lnTo>
                    <a:pt x="0" y="68"/>
                  </a:lnTo>
                  <a:lnTo>
                    <a:pt x="31" y="129"/>
                  </a:lnTo>
                  <a:lnTo>
                    <a:pt x="16" y="197"/>
                  </a:lnTo>
                  <a:lnTo>
                    <a:pt x="16" y="220"/>
                  </a:lnTo>
                  <a:lnTo>
                    <a:pt x="53" y="212"/>
                  </a:lnTo>
                  <a:lnTo>
                    <a:pt x="129" y="227"/>
                  </a:lnTo>
                  <a:lnTo>
                    <a:pt x="137" y="220"/>
                  </a:lnTo>
                  <a:lnTo>
                    <a:pt x="106" y="212"/>
                  </a:lnTo>
                  <a:lnTo>
                    <a:pt x="122" y="204"/>
                  </a:lnTo>
                  <a:lnTo>
                    <a:pt x="122" y="212"/>
                  </a:lnTo>
                  <a:lnTo>
                    <a:pt x="137" y="212"/>
                  </a:lnTo>
                  <a:lnTo>
                    <a:pt x="144" y="227"/>
                  </a:lnTo>
                  <a:lnTo>
                    <a:pt x="159" y="227"/>
                  </a:lnTo>
                  <a:lnTo>
                    <a:pt x="167" y="242"/>
                  </a:lnTo>
                  <a:lnTo>
                    <a:pt x="159" y="235"/>
                  </a:lnTo>
                  <a:lnTo>
                    <a:pt x="152" y="235"/>
                  </a:lnTo>
                  <a:lnTo>
                    <a:pt x="159" y="242"/>
                  </a:lnTo>
                  <a:lnTo>
                    <a:pt x="182" y="250"/>
                  </a:lnTo>
                  <a:lnTo>
                    <a:pt x="205" y="235"/>
                  </a:lnTo>
                  <a:lnTo>
                    <a:pt x="220" y="250"/>
                  </a:lnTo>
                  <a:lnTo>
                    <a:pt x="228" y="242"/>
                  </a:lnTo>
                  <a:lnTo>
                    <a:pt x="228" y="227"/>
                  </a:lnTo>
                  <a:lnTo>
                    <a:pt x="212" y="220"/>
                  </a:lnTo>
                  <a:lnTo>
                    <a:pt x="205" y="212"/>
                  </a:lnTo>
                  <a:lnTo>
                    <a:pt x="212" y="197"/>
                  </a:lnTo>
                  <a:lnTo>
                    <a:pt x="220" y="220"/>
                  </a:lnTo>
                  <a:lnTo>
                    <a:pt x="228" y="220"/>
                  </a:lnTo>
                  <a:lnTo>
                    <a:pt x="228" y="212"/>
                  </a:lnTo>
                  <a:lnTo>
                    <a:pt x="243" y="235"/>
                  </a:lnTo>
                  <a:lnTo>
                    <a:pt x="250" y="227"/>
                  </a:lnTo>
                  <a:lnTo>
                    <a:pt x="265" y="242"/>
                  </a:lnTo>
                  <a:lnTo>
                    <a:pt x="273" y="242"/>
                  </a:lnTo>
                  <a:lnTo>
                    <a:pt x="281" y="250"/>
                  </a:lnTo>
                  <a:lnTo>
                    <a:pt x="281" y="235"/>
                  </a:lnTo>
                  <a:lnTo>
                    <a:pt x="281"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7" name="Freeform 192"/>
            <p:cNvSpPr>
              <a:spLocks/>
            </p:cNvSpPr>
            <p:nvPr/>
          </p:nvSpPr>
          <p:spPr bwMode="auto">
            <a:xfrm>
              <a:off x="4019" y="1421"/>
              <a:ext cx="189" cy="296"/>
            </a:xfrm>
            <a:custGeom>
              <a:avLst/>
              <a:gdLst>
                <a:gd name="T0" fmla="*/ 182 w 189"/>
                <a:gd name="T1" fmla="*/ 144 h 296"/>
                <a:gd name="T2" fmla="*/ 174 w 189"/>
                <a:gd name="T3" fmla="*/ 136 h 296"/>
                <a:gd name="T4" fmla="*/ 189 w 189"/>
                <a:gd name="T5" fmla="*/ 129 h 296"/>
                <a:gd name="T6" fmla="*/ 174 w 189"/>
                <a:gd name="T7" fmla="*/ 121 h 296"/>
                <a:gd name="T8" fmla="*/ 159 w 189"/>
                <a:gd name="T9" fmla="*/ 121 h 296"/>
                <a:gd name="T10" fmla="*/ 151 w 189"/>
                <a:gd name="T11" fmla="*/ 99 h 296"/>
                <a:gd name="T12" fmla="*/ 136 w 189"/>
                <a:gd name="T13" fmla="*/ 99 h 296"/>
                <a:gd name="T14" fmla="*/ 114 w 189"/>
                <a:gd name="T15" fmla="*/ 15 h 296"/>
                <a:gd name="T16" fmla="*/ 91 w 189"/>
                <a:gd name="T17" fmla="*/ 0 h 296"/>
                <a:gd name="T18" fmla="*/ 61 w 189"/>
                <a:gd name="T19" fmla="*/ 23 h 296"/>
                <a:gd name="T20" fmla="*/ 45 w 189"/>
                <a:gd name="T21" fmla="*/ 8 h 296"/>
                <a:gd name="T22" fmla="*/ 23 w 189"/>
                <a:gd name="T23" fmla="*/ 61 h 296"/>
                <a:gd name="T24" fmla="*/ 30 w 189"/>
                <a:gd name="T25" fmla="*/ 114 h 296"/>
                <a:gd name="T26" fmla="*/ 15 w 189"/>
                <a:gd name="T27" fmla="*/ 144 h 296"/>
                <a:gd name="T28" fmla="*/ 23 w 189"/>
                <a:gd name="T29" fmla="*/ 152 h 296"/>
                <a:gd name="T30" fmla="*/ 15 w 189"/>
                <a:gd name="T31" fmla="*/ 152 h 296"/>
                <a:gd name="T32" fmla="*/ 15 w 189"/>
                <a:gd name="T33" fmla="*/ 159 h 296"/>
                <a:gd name="T34" fmla="*/ 0 w 189"/>
                <a:gd name="T35" fmla="*/ 159 h 296"/>
                <a:gd name="T36" fmla="*/ 38 w 189"/>
                <a:gd name="T37" fmla="*/ 273 h 296"/>
                <a:gd name="T38" fmla="*/ 53 w 189"/>
                <a:gd name="T39" fmla="*/ 296 h 296"/>
                <a:gd name="T40" fmla="*/ 68 w 189"/>
                <a:gd name="T41" fmla="*/ 243 h 296"/>
                <a:gd name="T42" fmla="*/ 76 w 189"/>
                <a:gd name="T43" fmla="*/ 235 h 296"/>
                <a:gd name="T44" fmla="*/ 76 w 189"/>
                <a:gd name="T45" fmla="*/ 227 h 296"/>
                <a:gd name="T46" fmla="*/ 91 w 189"/>
                <a:gd name="T47" fmla="*/ 235 h 296"/>
                <a:gd name="T48" fmla="*/ 98 w 189"/>
                <a:gd name="T49" fmla="*/ 212 h 296"/>
                <a:gd name="T50" fmla="*/ 106 w 189"/>
                <a:gd name="T51" fmla="*/ 220 h 296"/>
                <a:gd name="T52" fmla="*/ 106 w 189"/>
                <a:gd name="T53" fmla="*/ 190 h 296"/>
                <a:gd name="T54" fmla="*/ 114 w 189"/>
                <a:gd name="T55" fmla="*/ 182 h 296"/>
                <a:gd name="T56" fmla="*/ 114 w 189"/>
                <a:gd name="T57" fmla="*/ 190 h 296"/>
                <a:gd name="T58" fmla="*/ 129 w 189"/>
                <a:gd name="T59" fmla="*/ 197 h 296"/>
                <a:gd name="T60" fmla="*/ 129 w 189"/>
                <a:gd name="T61" fmla="*/ 174 h 296"/>
                <a:gd name="T62" fmla="*/ 136 w 189"/>
                <a:gd name="T63" fmla="*/ 182 h 296"/>
                <a:gd name="T64" fmla="*/ 136 w 189"/>
                <a:gd name="T65" fmla="*/ 167 h 296"/>
                <a:gd name="T66" fmla="*/ 151 w 189"/>
                <a:gd name="T67" fmla="*/ 182 h 296"/>
                <a:gd name="T68" fmla="*/ 159 w 189"/>
                <a:gd name="T69" fmla="*/ 159 h 296"/>
                <a:gd name="T70" fmla="*/ 167 w 189"/>
                <a:gd name="T71" fmla="*/ 167 h 296"/>
                <a:gd name="T72" fmla="*/ 167 w 189"/>
                <a:gd name="T73" fmla="*/ 159 h 296"/>
                <a:gd name="T74" fmla="*/ 182 w 189"/>
                <a:gd name="T75" fmla="*/ 152 h 296"/>
                <a:gd name="T76" fmla="*/ 189 w 189"/>
                <a:gd name="T77" fmla="*/ 136 h 296"/>
                <a:gd name="T78" fmla="*/ 182 w 189"/>
                <a:gd name="T79" fmla="*/ 14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96">
                  <a:moveTo>
                    <a:pt x="182" y="144"/>
                  </a:moveTo>
                  <a:lnTo>
                    <a:pt x="174" y="136"/>
                  </a:lnTo>
                  <a:lnTo>
                    <a:pt x="189" y="129"/>
                  </a:lnTo>
                  <a:lnTo>
                    <a:pt x="174" y="121"/>
                  </a:lnTo>
                  <a:lnTo>
                    <a:pt x="159" y="121"/>
                  </a:lnTo>
                  <a:lnTo>
                    <a:pt x="151" y="99"/>
                  </a:lnTo>
                  <a:lnTo>
                    <a:pt x="136" y="99"/>
                  </a:lnTo>
                  <a:lnTo>
                    <a:pt x="114" y="15"/>
                  </a:lnTo>
                  <a:lnTo>
                    <a:pt x="91" y="0"/>
                  </a:lnTo>
                  <a:lnTo>
                    <a:pt x="61" y="23"/>
                  </a:lnTo>
                  <a:lnTo>
                    <a:pt x="45" y="8"/>
                  </a:lnTo>
                  <a:lnTo>
                    <a:pt x="23" y="61"/>
                  </a:lnTo>
                  <a:lnTo>
                    <a:pt x="30" y="114"/>
                  </a:lnTo>
                  <a:lnTo>
                    <a:pt x="15" y="144"/>
                  </a:lnTo>
                  <a:lnTo>
                    <a:pt x="23" y="152"/>
                  </a:lnTo>
                  <a:lnTo>
                    <a:pt x="15" y="152"/>
                  </a:lnTo>
                  <a:lnTo>
                    <a:pt x="15" y="159"/>
                  </a:lnTo>
                  <a:lnTo>
                    <a:pt x="0" y="159"/>
                  </a:lnTo>
                  <a:lnTo>
                    <a:pt x="38" y="273"/>
                  </a:lnTo>
                  <a:lnTo>
                    <a:pt x="53" y="296"/>
                  </a:lnTo>
                  <a:lnTo>
                    <a:pt x="68" y="243"/>
                  </a:lnTo>
                  <a:lnTo>
                    <a:pt x="76" y="235"/>
                  </a:lnTo>
                  <a:lnTo>
                    <a:pt x="76" y="227"/>
                  </a:lnTo>
                  <a:lnTo>
                    <a:pt x="91" y="235"/>
                  </a:lnTo>
                  <a:lnTo>
                    <a:pt x="98" y="212"/>
                  </a:lnTo>
                  <a:lnTo>
                    <a:pt x="106" y="220"/>
                  </a:lnTo>
                  <a:lnTo>
                    <a:pt x="106" y="190"/>
                  </a:lnTo>
                  <a:lnTo>
                    <a:pt x="114" y="182"/>
                  </a:lnTo>
                  <a:lnTo>
                    <a:pt x="114" y="190"/>
                  </a:lnTo>
                  <a:lnTo>
                    <a:pt x="129" y="197"/>
                  </a:lnTo>
                  <a:lnTo>
                    <a:pt x="129" y="174"/>
                  </a:lnTo>
                  <a:lnTo>
                    <a:pt x="136" y="182"/>
                  </a:lnTo>
                  <a:lnTo>
                    <a:pt x="136" y="167"/>
                  </a:lnTo>
                  <a:lnTo>
                    <a:pt x="151" y="182"/>
                  </a:lnTo>
                  <a:lnTo>
                    <a:pt x="159" y="159"/>
                  </a:lnTo>
                  <a:lnTo>
                    <a:pt x="167" y="167"/>
                  </a:lnTo>
                  <a:lnTo>
                    <a:pt x="167" y="159"/>
                  </a:lnTo>
                  <a:lnTo>
                    <a:pt x="182" y="152"/>
                  </a:lnTo>
                  <a:lnTo>
                    <a:pt x="189" y="136"/>
                  </a:lnTo>
                  <a:lnTo>
                    <a:pt x="182" y="14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8" name="Freeform 193"/>
            <p:cNvSpPr>
              <a:spLocks/>
            </p:cNvSpPr>
            <p:nvPr/>
          </p:nvSpPr>
          <p:spPr bwMode="auto">
            <a:xfrm>
              <a:off x="4019" y="1421"/>
              <a:ext cx="189" cy="296"/>
            </a:xfrm>
            <a:custGeom>
              <a:avLst/>
              <a:gdLst>
                <a:gd name="T0" fmla="*/ 182 w 189"/>
                <a:gd name="T1" fmla="*/ 144 h 296"/>
                <a:gd name="T2" fmla="*/ 174 w 189"/>
                <a:gd name="T3" fmla="*/ 136 h 296"/>
                <a:gd name="T4" fmla="*/ 189 w 189"/>
                <a:gd name="T5" fmla="*/ 129 h 296"/>
                <a:gd name="T6" fmla="*/ 174 w 189"/>
                <a:gd name="T7" fmla="*/ 121 h 296"/>
                <a:gd name="T8" fmla="*/ 159 w 189"/>
                <a:gd name="T9" fmla="*/ 121 h 296"/>
                <a:gd name="T10" fmla="*/ 151 w 189"/>
                <a:gd name="T11" fmla="*/ 99 h 296"/>
                <a:gd name="T12" fmla="*/ 136 w 189"/>
                <a:gd name="T13" fmla="*/ 99 h 296"/>
                <a:gd name="T14" fmla="*/ 114 w 189"/>
                <a:gd name="T15" fmla="*/ 15 h 296"/>
                <a:gd name="T16" fmla="*/ 91 w 189"/>
                <a:gd name="T17" fmla="*/ 0 h 296"/>
                <a:gd name="T18" fmla="*/ 61 w 189"/>
                <a:gd name="T19" fmla="*/ 23 h 296"/>
                <a:gd name="T20" fmla="*/ 45 w 189"/>
                <a:gd name="T21" fmla="*/ 8 h 296"/>
                <a:gd name="T22" fmla="*/ 23 w 189"/>
                <a:gd name="T23" fmla="*/ 61 h 296"/>
                <a:gd name="T24" fmla="*/ 30 w 189"/>
                <a:gd name="T25" fmla="*/ 114 h 296"/>
                <a:gd name="T26" fmla="*/ 15 w 189"/>
                <a:gd name="T27" fmla="*/ 144 h 296"/>
                <a:gd name="T28" fmla="*/ 23 w 189"/>
                <a:gd name="T29" fmla="*/ 152 h 296"/>
                <a:gd name="T30" fmla="*/ 15 w 189"/>
                <a:gd name="T31" fmla="*/ 152 h 296"/>
                <a:gd name="T32" fmla="*/ 15 w 189"/>
                <a:gd name="T33" fmla="*/ 159 h 296"/>
                <a:gd name="T34" fmla="*/ 0 w 189"/>
                <a:gd name="T35" fmla="*/ 159 h 296"/>
                <a:gd name="T36" fmla="*/ 38 w 189"/>
                <a:gd name="T37" fmla="*/ 273 h 296"/>
                <a:gd name="T38" fmla="*/ 53 w 189"/>
                <a:gd name="T39" fmla="*/ 296 h 296"/>
                <a:gd name="T40" fmla="*/ 68 w 189"/>
                <a:gd name="T41" fmla="*/ 243 h 296"/>
                <a:gd name="T42" fmla="*/ 76 w 189"/>
                <a:gd name="T43" fmla="*/ 235 h 296"/>
                <a:gd name="T44" fmla="*/ 76 w 189"/>
                <a:gd name="T45" fmla="*/ 227 h 296"/>
                <a:gd name="T46" fmla="*/ 91 w 189"/>
                <a:gd name="T47" fmla="*/ 235 h 296"/>
                <a:gd name="T48" fmla="*/ 98 w 189"/>
                <a:gd name="T49" fmla="*/ 212 h 296"/>
                <a:gd name="T50" fmla="*/ 106 w 189"/>
                <a:gd name="T51" fmla="*/ 220 h 296"/>
                <a:gd name="T52" fmla="*/ 106 w 189"/>
                <a:gd name="T53" fmla="*/ 190 h 296"/>
                <a:gd name="T54" fmla="*/ 114 w 189"/>
                <a:gd name="T55" fmla="*/ 182 h 296"/>
                <a:gd name="T56" fmla="*/ 114 w 189"/>
                <a:gd name="T57" fmla="*/ 190 h 296"/>
                <a:gd name="T58" fmla="*/ 129 w 189"/>
                <a:gd name="T59" fmla="*/ 197 h 296"/>
                <a:gd name="T60" fmla="*/ 129 w 189"/>
                <a:gd name="T61" fmla="*/ 174 h 296"/>
                <a:gd name="T62" fmla="*/ 136 w 189"/>
                <a:gd name="T63" fmla="*/ 182 h 296"/>
                <a:gd name="T64" fmla="*/ 136 w 189"/>
                <a:gd name="T65" fmla="*/ 167 h 296"/>
                <a:gd name="T66" fmla="*/ 151 w 189"/>
                <a:gd name="T67" fmla="*/ 182 h 296"/>
                <a:gd name="T68" fmla="*/ 159 w 189"/>
                <a:gd name="T69" fmla="*/ 159 h 296"/>
                <a:gd name="T70" fmla="*/ 167 w 189"/>
                <a:gd name="T71" fmla="*/ 167 h 296"/>
                <a:gd name="T72" fmla="*/ 167 w 189"/>
                <a:gd name="T73" fmla="*/ 159 h 296"/>
                <a:gd name="T74" fmla="*/ 182 w 189"/>
                <a:gd name="T75" fmla="*/ 152 h 296"/>
                <a:gd name="T76" fmla="*/ 189 w 189"/>
                <a:gd name="T77" fmla="*/ 136 h 296"/>
                <a:gd name="T78" fmla="*/ 182 w 189"/>
                <a:gd name="T79" fmla="*/ 144 h 296"/>
                <a:gd name="T80" fmla="*/ 182 w 189"/>
                <a:gd name="T81" fmla="*/ 15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96">
                  <a:moveTo>
                    <a:pt x="182" y="144"/>
                  </a:moveTo>
                  <a:lnTo>
                    <a:pt x="174" y="136"/>
                  </a:lnTo>
                  <a:lnTo>
                    <a:pt x="189" y="129"/>
                  </a:lnTo>
                  <a:lnTo>
                    <a:pt x="174" y="121"/>
                  </a:lnTo>
                  <a:lnTo>
                    <a:pt x="159" y="121"/>
                  </a:lnTo>
                  <a:lnTo>
                    <a:pt x="151" y="99"/>
                  </a:lnTo>
                  <a:lnTo>
                    <a:pt x="136" y="99"/>
                  </a:lnTo>
                  <a:lnTo>
                    <a:pt x="114" y="15"/>
                  </a:lnTo>
                  <a:lnTo>
                    <a:pt x="91" y="0"/>
                  </a:lnTo>
                  <a:lnTo>
                    <a:pt x="61" y="23"/>
                  </a:lnTo>
                  <a:lnTo>
                    <a:pt x="45" y="8"/>
                  </a:lnTo>
                  <a:lnTo>
                    <a:pt x="23" y="61"/>
                  </a:lnTo>
                  <a:lnTo>
                    <a:pt x="30" y="114"/>
                  </a:lnTo>
                  <a:lnTo>
                    <a:pt x="15" y="144"/>
                  </a:lnTo>
                  <a:lnTo>
                    <a:pt x="23" y="152"/>
                  </a:lnTo>
                  <a:lnTo>
                    <a:pt x="15" y="152"/>
                  </a:lnTo>
                  <a:lnTo>
                    <a:pt x="15" y="159"/>
                  </a:lnTo>
                  <a:lnTo>
                    <a:pt x="0" y="159"/>
                  </a:lnTo>
                  <a:lnTo>
                    <a:pt x="38" y="273"/>
                  </a:lnTo>
                  <a:lnTo>
                    <a:pt x="53" y="296"/>
                  </a:lnTo>
                  <a:lnTo>
                    <a:pt x="68" y="243"/>
                  </a:lnTo>
                  <a:lnTo>
                    <a:pt x="76" y="235"/>
                  </a:lnTo>
                  <a:lnTo>
                    <a:pt x="76" y="227"/>
                  </a:lnTo>
                  <a:lnTo>
                    <a:pt x="91" y="235"/>
                  </a:lnTo>
                  <a:lnTo>
                    <a:pt x="98" y="212"/>
                  </a:lnTo>
                  <a:lnTo>
                    <a:pt x="106" y="220"/>
                  </a:lnTo>
                  <a:lnTo>
                    <a:pt x="106" y="190"/>
                  </a:lnTo>
                  <a:lnTo>
                    <a:pt x="114" y="182"/>
                  </a:lnTo>
                  <a:lnTo>
                    <a:pt x="114" y="190"/>
                  </a:lnTo>
                  <a:lnTo>
                    <a:pt x="129" y="197"/>
                  </a:lnTo>
                  <a:lnTo>
                    <a:pt x="129" y="174"/>
                  </a:lnTo>
                  <a:lnTo>
                    <a:pt x="136" y="182"/>
                  </a:lnTo>
                  <a:lnTo>
                    <a:pt x="136" y="167"/>
                  </a:lnTo>
                  <a:lnTo>
                    <a:pt x="151" y="182"/>
                  </a:lnTo>
                  <a:lnTo>
                    <a:pt x="159" y="159"/>
                  </a:lnTo>
                  <a:lnTo>
                    <a:pt x="167" y="167"/>
                  </a:lnTo>
                  <a:lnTo>
                    <a:pt x="167" y="159"/>
                  </a:lnTo>
                  <a:lnTo>
                    <a:pt x="182" y="152"/>
                  </a:lnTo>
                  <a:lnTo>
                    <a:pt x="189" y="136"/>
                  </a:lnTo>
                  <a:lnTo>
                    <a:pt x="182" y="144"/>
                  </a:lnTo>
                  <a:lnTo>
                    <a:pt x="182"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9" name="Freeform 194"/>
            <p:cNvSpPr>
              <a:spLocks/>
            </p:cNvSpPr>
            <p:nvPr/>
          </p:nvSpPr>
          <p:spPr bwMode="auto">
            <a:xfrm>
              <a:off x="4155" y="1603"/>
              <a:ext cx="8" cy="8"/>
            </a:xfrm>
            <a:custGeom>
              <a:avLst/>
              <a:gdLst>
                <a:gd name="T0" fmla="*/ 8 w 8"/>
                <a:gd name="T1" fmla="*/ 0 h 8"/>
                <a:gd name="T2" fmla="*/ 0 w 8"/>
                <a:gd name="T3" fmla="*/ 0 h 8"/>
                <a:gd name="T4" fmla="*/ 0 w 8"/>
                <a:gd name="T5" fmla="*/ 8 h 8"/>
                <a:gd name="T6" fmla="*/ 0 w 8"/>
                <a:gd name="T7" fmla="*/ 0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lnTo>
                    <a:pt x="0" y="0"/>
                  </a:lnTo>
                  <a:lnTo>
                    <a:pt x="0" y="8"/>
                  </a:lnTo>
                  <a:lnTo>
                    <a:pt x="0" y="0"/>
                  </a:lnTo>
                  <a:lnTo>
                    <a:pt x="8"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0" name="Freeform 195"/>
            <p:cNvSpPr>
              <a:spLocks/>
            </p:cNvSpPr>
            <p:nvPr/>
          </p:nvSpPr>
          <p:spPr bwMode="auto">
            <a:xfrm>
              <a:off x="4155" y="1603"/>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0" y="0"/>
                  </a:lnTo>
                  <a:lnTo>
                    <a:pt x="8" y="0"/>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1" name="Freeform 196"/>
            <p:cNvSpPr>
              <a:spLocks/>
            </p:cNvSpPr>
            <p:nvPr/>
          </p:nvSpPr>
          <p:spPr bwMode="auto">
            <a:xfrm>
              <a:off x="3709" y="1982"/>
              <a:ext cx="227" cy="106"/>
            </a:xfrm>
            <a:custGeom>
              <a:avLst/>
              <a:gdLst>
                <a:gd name="T0" fmla="*/ 227 w 227"/>
                <a:gd name="T1" fmla="*/ 68 h 106"/>
                <a:gd name="T2" fmla="*/ 197 w 227"/>
                <a:gd name="T3" fmla="*/ 76 h 106"/>
                <a:gd name="T4" fmla="*/ 181 w 227"/>
                <a:gd name="T5" fmla="*/ 0 h 106"/>
                <a:gd name="T6" fmla="*/ 0 w 227"/>
                <a:gd name="T7" fmla="*/ 30 h 106"/>
                <a:gd name="T8" fmla="*/ 7 w 227"/>
                <a:gd name="T9" fmla="*/ 60 h 106"/>
                <a:gd name="T10" fmla="*/ 38 w 227"/>
                <a:gd name="T11" fmla="*/ 30 h 106"/>
                <a:gd name="T12" fmla="*/ 53 w 227"/>
                <a:gd name="T13" fmla="*/ 38 h 106"/>
                <a:gd name="T14" fmla="*/ 68 w 227"/>
                <a:gd name="T15" fmla="*/ 23 h 106"/>
                <a:gd name="T16" fmla="*/ 83 w 227"/>
                <a:gd name="T17" fmla="*/ 23 h 106"/>
                <a:gd name="T18" fmla="*/ 91 w 227"/>
                <a:gd name="T19" fmla="*/ 38 h 106"/>
                <a:gd name="T20" fmla="*/ 128 w 227"/>
                <a:gd name="T21" fmla="*/ 60 h 106"/>
                <a:gd name="T22" fmla="*/ 136 w 227"/>
                <a:gd name="T23" fmla="*/ 60 h 106"/>
                <a:gd name="T24" fmla="*/ 128 w 227"/>
                <a:gd name="T25" fmla="*/ 68 h 106"/>
                <a:gd name="T26" fmla="*/ 128 w 227"/>
                <a:gd name="T27" fmla="*/ 98 h 106"/>
                <a:gd name="T28" fmla="*/ 144 w 227"/>
                <a:gd name="T29" fmla="*/ 98 h 106"/>
                <a:gd name="T30" fmla="*/ 144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4 w 227"/>
                <a:gd name="T49" fmla="*/ 30 h 106"/>
                <a:gd name="T50" fmla="*/ 151 w 227"/>
                <a:gd name="T51" fmla="*/ 38 h 106"/>
                <a:gd name="T52" fmla="*/ 159 w 227"/>
                <a:gd name="T53" fmla="*/ 15 h 106"/>
                <a:gd name="T54" fmla="*/ 166 w 227"/>
                <a:gd name="T55" fmla="*/ 23 h 106"/>
                <a:gd name="T56" fmla="*/ 166 w 227"/>
                <a:gd name="T57" fmla="*/ 7 h 106"/>
                <a:gd name="T58" fmla="*/ 174 w 227"/>
                <a:gd name="T59" fmla="*/ 7 h 106"/>
                <a:gd name="T60" fmla="*/ 174 w 227"/>
                <a:gd name="T61" fmla="*/ 23 h 106"/>
                <a:gd name="T62" fmla="*/ 166 w 227"/>
                <a:gd name="T63" fmla="*/ 23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7 w 227"/>
                <a:gd name="T91" fmla="*/ 83 h 106"/>
                <a:gd name="T92" fmla="*/ 204 w 227"/>
                <a:gd name="T93" fmla="*/ 91 h 106"/>
                <a:gd name="T94" fmla="*/ 197 w 227"/>
                <a:gd name="T95" fmla="*/ 106 h 106"/>
                <a:gd name="T96" fmla="*/ 212 w 227"/>
                <a:gd name="T97" fmla="*/ 106 h 106"/>
                <a:gd name="T98" fmla="*/ 219 w 227"/>
                <a:gd name="T99" fmla="*/ 98 h 106"/>
                <a:gd name="T100" fmla="*/ 227 w 227"/>
                <a:gd name="T101"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7" y="76"/>
                  </a:lnTo>
                  <a:lnTo>
                    <a:pt x="181" y="0"/>
                  </a:lnTo>
                  <a:lnTo>
                    <a:pt x="0" y="30"/>
                  </a:lnTo>
                  <a:lnTo>
                    <a:pt x="7" y="60"/>
                  </a:lnTo>
                  <a:lnTo>
                    <a:pt x="38" y="30"/>
                  </a:lnTo>
                  <a:lnTo>
                    <a:pt x="53" y="38"/>
                  </a:lnTo>
                  <a:lnTo>
                    <a:pt x="68" y="23"/>
                  </a:lnTo>
                  <a:lnTo>
                    <a:pt x="83" y="23"/>
                  </a:lnTo>
                  <a:lnTo>
                    <a:pt x="91" y="38"/>
                  </a:lnTo>
                  <a:lnTo>
                    <a:pt x="128" y="60"/>
                  </a:lnTo>
                  <a:lnTo>
                    <a:pt x="136" y="60"/>
                  </a:lnTo>
                  <a:lnTo>
                    <a:pt x="128" y="68"/>
                  </a:lnTo>
                  <a:lnTo>
                    <a:pt x="128" y="98"/>
                  </a:lnTo>
                  <a:lnTo>
                    <a:pt x="144" y="98"/>
                  </a:lnTo>
                  <a:lnTo>
                    <a:pt x="144" y="91"/>
                  </a:lnTo>
                  <a:lnTo>
                    <a:pt x="174" y="106"/>
                  </a:lnTo>
                  <a:lnTo>
                    <a:pt x="166" y="91"/>
                  </a:lnTo>
                  <a:lnTo>
                    <a:pt x="151" y="83"/>
                  </a:lnTo>
                  <a:lnTo>
                    <a:pt x="151" y="76"/>
                  </a:lnTo>
                  <a:lnTo>
                    <a:pt x="166" y="83"/>
                  </a:lnTo>
                  <a:lnTo>
                    <a:pt x="151" y="53"/>
                  </a:lnTo>
                  <a:lnTo>
                    <a:pt x="159" y="53"/>
                  </a:lnTo>
                  <a:lnTo>
                    <a:pt x="159" y="45"/>
                  </a:lnTo>
                  <a:lnTo>
                    <a:pt x="144" y="30"/>
                  </a:lnTo>
                  <a:lnTo>
                    <a:pt x="151" y="38"/>
                  </a:lnTo>
                  <a:lnTo>
                    <a:pt x="159" y="15"/>
                  </a:lnTo>
                  <a:lnTo>
                    <a:pt x="166" y="23"/>
                  </a:lnTo>
                  <a:lnTo>
                    <a:pt x="166" y="7"/>
                  </a:lnTo>
                  <a:lnTo>
                    <a:pt x="174" y="7"/>
                  </a:lnTo>
                  <a:lnTo>
                    <a:pt x="174" y="23"/>
                  </a:lnTo>
                  <a:lnTo>
                    <a:pt x="166" y="23"/>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7" y="83"/>
                  </a:lnTo>
                  <a:lnTo>
                    <a:pt x="204" y="91"/>
                  </a:lnTo>
                  <a:lnTo>
                    <a:pt x="197" y="106"/>
                  </a:lnTo>
                  <a:lnTo>
                    <a:pt x="212" y="106"/>
                  </a:lnTo>
                  <a:lnTo>
                    <a:pt x="219" y="98"/>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2" name="Freeform 197"/>
            <p:cNvSpPr>
              <a:spLocks/>
            </p:cNvSpPr>
            <p:nvPr/>
          </p:nvSpPr>
          <p:spPr bwMode="auto">
            <a:xfrm>
              <a:off x="3709" y="1982"/>
              <a:ext cx="227" cy="106"/>
            </a:xfrm>
            <a:custGeom>
              <a:avLst/>
              <a:gdLst>
                <a:gd name="T0" fmla="*/ 227 w 227"/>
                <a:gd name="T1" fmla="*/ 68 h 106"/>
                <a:gd name="T2" fmla="*/ 197 w 227"/>
                <a:gd name="T3" fmla="*/ 76 h 106"/>
                <a:gd name="T4" fmla="*/ 181 w 227"/>
                <a:gd name="T5" fmla="*/ 0 h 106"/>
                <a:gd name="T6" fmla="*/ 0 w 227"/>
                <a:gd name="T7" fmla="*/ 30 h 106"/>
                <a:gd name="T8" fmla="*/ 7 w 227"/>
                <a:gd name="T9" fmla="*/ 60 h 106"/>
                <a:gd name="T10" fmla="*/ 38 w 227"/>
                <a:gd name="T11" fmla="*/ 30 h 106"/>
                <a:gd name="T12" fmla="*/ 53 w 227"/>
                <a:gd name="T13" fmla="*/ 38 h 106"/>
                <a:gd name="T14" fmla="*/ 68 w 227"/>
                <a:gd name="T15" fmla="*/ 23 h 106"/>
                <a:gd name="T16" fmla="*/ 83 w 227"/>
                <a:gd name="T17" fmla="*/ 23 h 106"/>
                <a:gd name="T18" fmla="*/ 91 w 227"/>
                <a:gd name="T19" fmla="*/ 38 h 106"/>
                <a:gd name="T20" fmla="*/ 128 w 227"/>
                <a:gd name="T21" fmla="*/ 60 h 106"/>
                <a:gd name="T22" fmla="*/ 136 w 227"/>
                <a:gd name="T23" fmla="*/ 60 h 106"/>
                <a:gd name="T24" fmla="*/ 128 w 227"/>
                <a:gd name="T25" fmla="*/ 68 h 106"/>
                <a:gd name="T26" fmla="*/ 128 w 227"/>
                <a:gd name="T27" fmla="*/ 98 h 106"/>
                <a:gd name="T28" fmla="*/ 144 w 227"/>
                <a:gd name="T29" fmla="*/ 98 h 106"/>
                <a:gd name="T30" fmla="*/ 144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4 w 227"/>
                <a:gd name="T49" fmla="*/ 30 h 106"/>
                <a:gd name="T50" fmla="*/ 151 w 227"/>
                <a:gd name="T51" fmla="*/ 38 h 106"/>
                <a:gd name="T52" fmla="*/ 159 w 227"/>
                <a:gd name="T53" fmla="*/ 15 h 106"/>
                <a:gd name="T54" fmla="*/ 166 w 227"/>
                <a:gd name="T55" fmla="*/ 23 h 106"/>
                <a:gd name="T56" fmla="*/ 166 w 227"/>
                <a:gd name="T57" fmla="*/ 7 h 106"/>
                <a:gd name="T58" fmla="*/ 174 w 227"/>
                <a:gd name="T59" fmla="*/ 7 h 106"/>
                <a:gd name="T60" fmla="*/ 174 w 227"/>
                <a:gd name="T61" fmla="*/ 23 h 106"/>
                <a:gd name="T62" fmla="*/ 166 w 227"/>
                <a:gd name="T63" fmla="*/ 23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7 w 227"/>
                <a:gd name="T91" fmla="*/ 83 h 106"/>
                <a:gd name="T92" fmla="*/ 204 w 227"/>
                <a:gd name="T93" fmla="*/ 91 h 106"/>
                <a:gd name="T94" fmla="*/ 197 w 227"/>
                <a:gd name="T95" fmla="*/ 106 h 106"/>
                <a:gd name="T96" fmla="*/ 212 w 227"/>
                <a:gd name="T97" fmla="*/ 106 h 106"/>
                <a:gd name="T98" fmla="*/ 219 w 227"/>
                <a:gd name="T99" fmla="*/ 98 h 106"/>
                <a:gd name="T100" fmla="*/ 227 w 227"/>
                <a:gd name="T101" fmla="*/ 68 h 106"/>
                <a:gd name="T102" fmla="*/ 227 w 227"/>
                <a:gd name="T10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 h="106">
                  <a:moveTo>
                    <a:pt x="227" y="68"/>
                  </a:moveTo>
                  <a:lnTo>
                    <a:pt x="197" y="76"/>
                  </a:lnTo>
                  <a:lnTo>
                    <a:pt x="181" y="0"/>
                  </a:lnTo>
                  <a:lnTo>
                    <a:pt x="0" y="30"/>
                  </a:lnTo>
                  <a:lnTo>
                    <a:pt x="7" y="60"/>
                  </a:lnTo>
                  <a:lnTo>
                    <a:pt x="38" y="30"/>
                  </a:lnTo>
                  <a:lnTo>
                    <a:pt x="53" y="38"/>
                  </a:lnTo>
                  <a:lnTo>
                    <a:pt x="68" y="23"/>
                  </a:lnTo>
                  <a:lnTo>
                    <a:pt x="83" y="23"/>
                  </a:lnTo>
                  <a:lnTo>
                    <a:pt x="91" y="38"/>
                  </a:lnTo>
                  <a:lnTo>
                    <a:pt x="128" y="60"/>
                  </a:lnTo>
                  <a:lnTo>
                    <a:pt x="136" y="60"/>
                  </a:lnTo>
                  <a:lnTo>
                    <a:pt x="128" y="68"/>
                  </a:lnTo>
                  <a:lnTo>
                    <a:pt x="128" y="98"/>
                  </a:lnTo>
                  <a:lnTo>
                    <a:pt x="144" y="98"/>
                  </a:lnTo>
                  <a:lnTo>
                    <a:pt x="144" y="91"/>
                  </a:lnTo>
                  <a:lnTo>
                    <a:pt x="174" y="106"/>
                  </a:lnTo>
                  <a:lnTo>
                    <a:pt x="166" y="91"/>
                  </a:lnTo>
                  <a:lnTo>
                    <a:pt x="151" y="83"/>
                  </a:lnTo>
                  <a:lnTo>
                    <a:pt x="151" y="76"/>
                  </a:lnTo>
                  <a:lnTo>
                    <a:pt x="166" y="83"/>
                  </a:lnTo>
                  <a:lnTo>
                    <a:pt x="151" y="53"/>
                  </a:lnTo>
                  <a:lnTo>
                    <a:pt x="159" y="53"/>
                  </a:lnTo>
                  <a:lnTo>
                    <a:pt x="159" y="45"/>
                  </a:lnTo>
                  <a:lnTo>
                    <a:pt x="144" y="30"/>
                  </a:lnTo>
                  <a:lnTo>
                    <a:pt x="151" y="38"/>
                  </a:lnTo>
                  <a:lnTo>
                    <a:pt x="159" y="15"/>
                  </a:lnTo>
                  <a:lnTo>
                    <a:pt x="166" y="23"/>
                  </a:lnTo>
                  <a:lnTo>
                    <a:pt x="166" y="7"/>
                  </a:lnTo>
                  <a:lnTo>
                    <a:pt x="174" y="7"/>
                  </a:lnTo>
                  <a:lnTo>
                    <a:pt x="174" y="23"/>
                  </a:lnTo>
                  <a:lnTo>
                    <a:pt x="166" y="23"/>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7" y="83"/>
                  </a:lnTo>
                  <a:lnTo>
                    <a:pt x="204" y="91"/>
                  </a:lnTo>
                  <a:lnTo>
                    <a:pt x="197" y="106"/>
                  </a:lnTo>
                  <a:lnTo>
                    <a:pt x="212" y="106"/>
                  </a:lnTo>
                  <a:lnTo>
                    <a:pt x="219"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3" name="Freeform 198"/>
            <p:cNvSpPr>
              <a:spLocks/>
            </p:cNvSpPr>
            <p:nvPr/>
          </p:nvSpPr>
          <p:spPr bwMode="auto">
            <a:xfrm>
              <a:off x="3966" y="1724"/>
              <a:ext cx="167" cy="91"/>
            </a:xfrm>
            <a:custGeom>
              <a:avLst/>
              <a:gdLst>
                <a:gd name="T0" fmla="*/ 151 w 167"/>
                <a:gd name="T1" fmla="*/ 46 h 91"/>
                <a:gd name="T2" fmla="*/ 144 w 167"/>
                <a:gd name="T3" fmla="*/ 46 h 91"/>
                <a:gd name="T4" fmla="*/ 159 w 167"/>
                <a:gd name="T5" fmla="*/ 61 h 91"/>
                <a:gd name="T6" fmla="*/ 144 w 167"/>
                <a:gd name="T7" fmla="*/ 68 h 91"/>
                <a:gd name="T8" fmla="*/ 121 w 167"/>
                <a:gd name="T9" fmla="*/ 53 h 91"/>
                <a:gd name="T10" fmla="*/ 121 w 167"/>
                <a:gd name="T11" fmla="*/ 38 h 91"/>
                <a:gd name="T12" fmla="*/ 106 w 167"/>
                <a:gd name="T13" fmla="*/ 46 h 91"/>
                <a:gd name="T14" fmla="*/ 121 w 167"/>
                <a:gd name="T15" fmla="*/ 15 h 91"/>
                <a:gd name="T16" fmla="*/ 106 w 167"/>
                <a:gd name="T17" fmla="*/ 15 h 91"/>
                <a:gd name="T18" fmla="*/ 106 w 167"/>
                <a:gd name="T19" fmla="*/ 0 h 91"/>
                <a:gd name="T20" fmla="*/ 83 w 167"/>
                <a:gd name="T21" fmla="*/ 23 h 91"/>
                <a:gd name="T22" fmla="*/ 30 w 167"/>
                <a:gd name="T23" fmla="*/ 31 h 91"/>
                <a:gd name="T24" fmla="*/ 0 w 167"/>
                <a:gd name="T25" fmla="*/ 38 h 91"/>
                <a:gd name="T26" fmla="*/ 0 w 167"/>
                <a:gd name="T27" fmla="*/ 84 h 91"/>
                <a:gd name="T28" fmla="*/ 76 w 167"/>
                <a:gd name="T29" fmla="*/ 68 h 91"/>
                <a:gd name="T30" fmla="*/ 91 w 167"/>
                <a:gd name="T31" fmla="*/ 61 h 91"/>
                <a:gd name="T32" fmla="*/ 98 w 167"/>
                <a:gd name="T33" fmla="*/ 76 h 91"/>
                <a:gd name="T34" fmla="*/ 106 w 167"/>
                <a:gd name="T35" fmla="*/ 76 h 91"/>
                <a:gd name="T36" fmla="*/ 106 w 167"/>
                <a:gd name="T37" fmla="*/ 84 h 91"/>
                <a:gd name="T38" fmla="*/ 114 w 167"/>
                <a:gd name="T39" fmla="*/ 84 h 91"/>
                <a:gd name="T40" fmla="*/ 114 w 167"/>
                <a:gd name="T41" fmla="*/ 91 h 91"/>
                <a:gd name="T42" fmla="*/ 136 w 167"/>
                <a:gd name="T43" fmla="*/ 68 h 91"/>
                <a:gd name="T44" fmla="*/ 136 w 167"/>
                <a:gd name="T45" fmla="*/ 84 h 91"/>
                <a:gd name="T46" fmla="*/ 167 w 167"/>
                <a:gd name="T47" fmla="*/ 68 h 91"/>
                <a:gd name="T48" fmla="*/ 159 w 167"/>
                <a:gd name="T49" fmla="*/ 61 h 91"/>
                <a:gd name="T50" fmla="*/ 151 w 167"/>
                <a:gd name="T51"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91">
                  <a:moveTo>
                    <a:pt x="151" y="46"/>
                  </a:moveTo>
                  <a:lnTo>
                    <a:pt x="144" y="46"/>
                  </a:lnTo>
                  <a:lnTo>
                    <a:pt x="159" y="61"/>
                  </a:lnTo>
                  <a:lnTo>
                    <a:pt x="144" y="68"/>
                  </a:lnTo>
                  <a:lnTo>
                    <a:pt x="121" y="53"/>
                  </a:lnTo>
                  <a:lnTo>
                    <a:pt x="121" y="38"/>
                  </a:lnTo>
                  <a:lnTo>
                    <a:pt x="106" y="46"/>
                  </a:lnTo>
                  <a:lnTo>
                    <a:pt x="121" y="15"/>
                  </a:lnTo>
                  <a:lnTo>
                    <a:pt x="106" y="15"/>
                  </a:lnTo>
                  <a:lnTo>
                    <a:pt x="106" y="0"/>
                  </a:lnTo>
                  <a:lnTo>
                    <a:pt x="83" y="23"/>
                  </a:lnTo>
                  <a:lnTo>
                    <a:pt x="30" y="31"/>
                  </a:lnTo>
                  <a:lnTo>
                    <a:pt x="0" y="38"/>
                  </a:lnTo>
                  <a:lnTo>
                    <a:pt x="0" y="84"/>
                  </a:lnTo>
                  <a:lnTo>
                    <a:pt x="76" y="68"/>
                  </a:lnTo>
                  <a:lnTo>
                    <a:pt x="91" y="61"/>
                  </a:lnTo>
                  <a:lnTo>
                    <a:pt x="98" y="76"/>
                  </a:lnTo>
                  <a:lnTo>
                    <a:pt x="106" y="76"/>
                  </a:lnTo>
                  <a:lnTo>
                    <a:pt x="106" y="84"/>
                  </a:lnTo>
                  <a:lnTo>
                    <a:pt x="114" y="84"/>
                  </a:lnTo>
                  <a:lnTo>
                    <a:pt x="114" y="91"/>
                  </a:lnTo>
                  <a:lnTo>
                    <a:pt x="136" y="68"/>
                  </a:lnTo>
                  <a:lnTo>
                    <a:pt x="136" y="84"/>
                  </a:lnTo>
                  <a:lnTo>
                    <a:pt x="167" y="68"/>
                  </a:lnTo>
                  <a:lnTo>
                    <a:pt x="159" y="61"/>
                  </a:lnTo>
                  <a:lnTo>
                    <a:pt x="151"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4" name="Freeform 199"/>
            <p:cNvSpPr>
              <a:spLocks/>
            </p:cNvSpPr>
            <p:nvPr/>
          </p:nvSpPr>
          <p:spPr bwMode="auto">
            <a:xfrm>
              <a:off x="3966" y="1724"/>
              <a:ext cx="167" cy="91"/>
            </a:xfrm>
            <a:custGeom>
              <a:avLst/>
              <a:gdLst>
                <a:gd name="T0" fmla="*/ 151 w 167"/>
                <a:gd name="T1" fmla="*/ 46 h 91"/>
                <a:gd name="T2" fmla="*/ 144 w 167"/>
                <a:gd name="T3" fmla="*/ 46 h 91"/>
                <a:gd name="T4" fmla="*/ 159 w 167"/>
                <a:gd name="T5" fmla="*/ 61 h 91"/>
                <a:gd name="T6" fmla="*/ 144 w 167"/>
                <a:gd name="T7" fmla="*/ 68 h 91"/>
                <a:gd name="T8" fmla="*/ 121 w 167"/>
                <a:gd name="T9" fmla="*/ 53 h 91"/>
                <a:gd name="T10" fmla="*/ 121 w 167"/>
                <a:gd name="T11" fmla="*/ 38 h 91"/>
                <a:gd name="T12" fmla="*/ 106 w 167"/>
                <a:gd name="T13" fmla="*/ 46 h 91"/>
                <a:gd name="T14" fmla="*/ 121 w 167"/>
                <a:gd name="T15" fmla="*/ 15 h 91"/>
                <a:gd name="T16" fmla="*/ 106 w 167"/>
                <a:gd name="T17" fmla="*/ 15 h 91"/>
                <a:gd name="T18" fmla="*/ 106 w 167"/>
                <a:gd name="T19" fmla="*/ 0 h 91"/>
                <a:gd name="T20" fmla="*/ 83 w 167"/>
                <a:gd name="T21" fmla="*/ 23 h 91"/>
                <a:gd name="T22" fmla="*/ 30 w 167"/>
                <a:gd name="T23" fmla="*/ 31 h 91"/>
                <a:gd name="T24" fmla="*/ 0 w 167"/>
                <a:gd name="T25" fmla="*/ 38 h 91"/>
                <a:gd name="T26" fmla="*/ 0 w 167"/>
                <a:gd name="T27" fmla="*/ 84 h 91"/>
                <a:gd name="T28" fmla="*/ 76 w 167"/>
                <a:gd name="T29" fmla="*/ 68 h 91"/>
                <a:gd name="T30" fmla="*/ 91 w 167"/>
                <a:gd name="T31" fmla="*/ 61 h 91"/>
                <a:gd name="T32" fmla="*/ 98 w 167"/>
                <a:gd name="T33" fmla="*/ 76 h 91"/>
                <a:gd name="T34" fmla="*/ 106 w 167"/>
                <a:gd name="T35" fmla="*/ 76 h 91"/>
                <a:gd name="T36" fmla="*/ 106 w 167"/>
                <a:gd name="T37" fmla="*/ 84 h 91"/>
                <a:gd name="T38" fmla="*/ 114 w 167"/>
                <a:gd name="T39" fmla="*/ 84 h 91"/>
                <a:gd name="T40" fmla="*/ 114 w 167"/>
                <a:gd name="T41" fmla="*/ 91 h 91"/>
                <a:gd name="T42" fmla="*/ 136 w 167"/>
                <a:gd name="T43" fmla="*/ 68 h 91"/>
                <a:gd name="T44" fmla="*/ 136 w 167"/>
                <a:gd name="T45" fmla="*/ 84 h 91"/>
                <a:gd name="T46" fmla="*/ 167 w 167"/>
                <a:gd name="T47" fmla="*/ 68 h 91"/>
                <a:gd name="T48" fmla="*/ 159 w 167"/>
                <a:gd name="T49" fmla="*/ 61 h 91"/>
                <a:gd name="T50" fmla="*/ 151 w 167"/>
                <a:gd name="T51" fmla="*/ 46 h 91"/>
                <a:gd name="T52" fmla="*/ 151 w 167"/>
                <a:gd name="T53"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7" h="91">
                  <a:moveTo>
                    <a:pt x="151" y="46"/>
                  </a:moveTo>
                  <a:lnTo>
                    <a:pt x="144" y="46"/>
                  </a:lnTo>
                  <a:lnTo>
                    <a:pt x="159" y="61"/>
                  </a:lnTo>
                  <a:lnTo>
                    <a:pt x="144" y="68"/>
                  </a:lnTo>
                  <a:lnTo>
                    <a:pt x="121" y="53"/>
                  </a:lnTo>
                  <a:lnTo>
                    <a:pt x="121" y="38"/>
                  </a:lnTo>
                  <a:lnTo>
                    <a:pt x="106" y="46"/>
                  </a:lnTo>
                  <a:lnTo>
                    <a:pt x="121" y="15"/>
                  </a:lnTo>
                  <a:lnTo>
                    <a:pt x="106" y="15"/>
                  </a:lnTo>
                  <a:lnTo>
                    <a:pt x="106" y="0"/>
                  </a:lnTo>
                  <a:lnTo>
                    <a:pt x="83" y="23"/>
                  </a:lnTo>
                  <a:lnTo>
                    <a:pt x="30" y="31"/>
                  </a:lnTo>
                  <a:lnTo>
                    <a:pt x="0" y="38"/>
                  </a:lnTo>
                  <a:lnTo>
                    <a:pt x="0" y="84"/>
                  </a:lnTo>
                  <a:lnTo>
                    <a:pt x="76" y="68"/>
                  </a:lnTo>
                  <a:lnTo>
                    <a:pt x="91" y="61"/>
                  </a:lnTo>
                  <a:lnTo>
                    <a:pt x="98" y="76"/>
                  </a:lnTo>
                  <a:lnTo>
                    <a:pt x="106" y="76"/>
                  </a:lnTo>
                  <a:lnTo>
                    <a:pt x="106" y="84"/>
                  </a:lnTo>
                  <a:lnTo>
                    <a:pt x="114" y="84"/>
                  </a:lnTo>
                  <a:lnTo>
                    <a:pt x="114" y="91"/>
                  </a:lnTo>
                  <a:lnTo>
                    <a:pt x="136" y="68"/>
                  </a:lnTo>
                  <a:lnTo>
                    <a:pt x="136" y="84"/>
                  </a:lnTo>
                  <a:lnTo>
                    <a:pt x="167" y="68"/>
                  </a:lnTo>
                  <a:lnTo>
                    <a:pt x="159" y="61"/>
                  </a:lnTo>
                  <a:lnTo>
                    <a:pt x="151" y="46"/>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5" name="Freeform 200"/>
            <p:cNvSpPr>
              <a:spLocks/>
            </p:cNvSpPr>
            <p:nvPr/>
          </p:nvSpPr>
          <p:spPr bwMode="auto">
            <a:xfrm>
              <a:off x="3156" y="1573"/>
              <a:ext cx="288" cy="151"/>
            </a:xfrm>
            <a:custGeom>
              <a:avLst/>
              <a:gdLst>
                <a:gd name="T0" fmla="*/ 273 w 288"/>
                <a:gd name="T1" fmla="*/ 68 h 151"/>
                <a:gd name="T2" fmla="*/ 273 w 288"/>
                <a:gd name="T3" fmla="*/ 45 h 151"/>
                <a:gd name="T4" fmla="*/ 235 w 288"/>
                <a:gd name="T5" fmla="*/ 53 h 151"/>
                <a:gd name="T6" fmla="*/ 242 w 288"/>
                <a:gd name="T7" fmla="*/ 30 h 151"/>
                <a:gd name="T8" fmla="*/ 190 w 288"/>
                <a:gd name="T9" fmla="*/ 45 h 151"/>
                <a:gd name="T10" fmla="*/ 167 w 288"/>
                <a:gd name="T11" fmla="*/ 60 h 151"/>
                <a:gd name="T12" fmla="*/ 137 w 288"/>
                <a:gd name="T13" fmla="*/ 60 h 151"/>
                <a:gd name="T14" fmla="*/ 114 w 288"/>
                <a:gd name="T15" fmla="*/ 38 h 151"/>
                <a:gd name="T16" fmla="*/ 99 w 288"/>
                <a:gd name="T17" fmla="*/ 30 h 151"/>
                <a:gd name="T18" fmla="*/ 84 w 288"/>
                <a:gd name="T19" fmla="*/ 45 h 151"/>
                <a:gd name="T20" fmla="*/ 91 w 288"/>
                <a:gd name="T21" fmla="*/ 15 h 151"/>
                <a:gd name="T22" fmla="*/ 114 w 288"/>
                <a:gd name="T23" fmla="*/ 7 h 151"/>
                <a:gd name="T24" fmla="*/ 99 w 288"/>
                <a:gd name="T25" fmla="*/ 0 h 151"/>
                <a:gd name="T26" fmla="*/ 61 w 288"/>
                <a:gd name="T27" fmla="*/ 30 h 151"/>
                <a:gd name="T28" fmla="*/ 0 w 288"/>
                <a:gd name="T29" fmla="*/ 68 h 151"/>
                <a:gd name="T30" fmla="*/ 15 w 288"/>
                <a:gd name="T31" fmla="*/ 75 h 151"/>
                <a:gd name="T32" fmla="*/ 106 w 288"/>
                <a:gd name="T33" fmla="*/ 98 h 151"/>
                <a:gd name="T34" fmla="*/ 106 w 288"/>
                <a:gd name="T35" fmla="*/ 106 h 151"/>
                <a:gd name="T36" fmla="*/ 121 w 288"/>
                <a:gd name="T37" fmla="*/ 113 h 151"/>
                <a:gd name="T38" fmla="*/ 114 w 288"/>
                <a:gd name="T39" fmla="*/ 136 h 151"/>
                <a:gd name="T40" fmla="*/ 129 w 288"/>
                <a:gd name="T41" fmla="*/ 128 h 151"/>
                <a:gd name="T42" fmla="*/ 129 w 288"/>
                <a:gd name="T43" fmla="*/ 151 h 151"/>
                <a:gd name="T44" fmla="*/ 159 w 288"/>
                <a:gd name="T45" fmla="*/ 91 h 151"/>
                <a:gd name="T46" fmla="*/ 159 w 288"/>
                <a:gd name="T47" fmla="*/ 113 h 151"/>
                <a:gd name="T48" fmla="*/ 174 w 288"/>
                <a:gd name="T49" fmla="*/ 91 h 151"/>
                <a:gd name="T50" fmla="*/ 174 w 288"/>
                <a:gd name="T51" fmla="*/ 113 h 151"/>
                <a:gd name="T52" fmla="*/ 190 w 288"/>
                <a:gd name="T53" fmla="*/ 91 h 151"/>
                <a:gd name="T54" fmla="*/ 212 w 288"/>
                <a:gd name="T55" fmla="*/ 83 h 151"/>
                <a:gd name="T56" fmla="*/ 220 w 288"/>
                <a:gd name="T57" fmla="*/ 75 h 151"/>
                <a:gd name="T58" fmla="*/ 258 w 288"/>
                <a:gd name="T59" fmla="*/ 91 h 151"/>
                <a:gd name="T60" fmla="*/ 258 w 288"/>
                <a:gd name="T61" fmla="*/ 75 h 151"/>
                <a:gd name="T62" fmla="*/ 288 w 288"/>
                <a:gd name="T63" fmla="*/ 75 h 151"/>
                <a:gd name="T64" fmla="*/ 273 w 288"/>
                <a:gd name="T65" fmla="*/ 6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8" h="151">
                  <a:moveTo>
                    <a:pt x="273" y="68"/>
                  </a:moveTo>
                  <a:lnTo>
                    <a:pt x="273" y="45"/>
                  </a:lnTo>
                  <a:lnTo>
                    <a:pt x="235" y="53"/>
                  </a:lnTo>
                  <a:lnTo>
                    <a:pt x="242" y="30"/>
                  </a:lnTo>
                  <a:lnTo>
                    <a:pt x="190" y="45"/>
                  </a:lnTo>
                  <a:lnTo>
                    <a:pt x="167" y="60"/>
                  </a:lnTo>
                  <a:lnTo>
                    <a:pt x="137" y="60"/>
                  </a:lnTo>
                  <a:lnTo>
                    <a:pt x="114" y="38"/>
                  </a:lnTo>
                  <a:lnTo>
                    <a:pt x="99" y="30"/>
                  </a:lnTo>
                  <a:lnTo>
                    <a:pt x="84" y="45"/>
                  </a:lnTo>
                  <a:lnTo>
                    <a:pt x="91" y="15"/>
                  </a:lnTo>
                  <a:lnTo>
                    <a:pt x="114" y="7"/>
                  </a:lnTo>
                  <a:lnTo>
                    <a:pt x="99" y="0"/>
                  </a:lnTo>
                  <a:lnTo>
                    <a:pt x="61" y="30"/>
                  </a:lnTo>
                  <a:lnTo>
                    <a:pt x="0" y="68"/>
                  </a:lnTo>
                  <a:lnTo>
                    <a:pt x="15" y="75"/>
                  </a:lnTo>
                  <a:lnTo>
                    <a:pt x="106" y="98"/>
                  </a:lnTo>
                  <a:lnTo>
                    <a:pt x="106" y="106"/>
                  </a:lnTo>
                  <a:lnTo>
                    <a:pt x="121" y="113"/>
                  </a:lnTo>
                  <a:lnTo>
                    <a:pt x="114" y="136"/>
                  </a:lnTo>
                  <a:lnTo>
                    <a:pt x="129" y="128"/>
                  </a:lnTo>
                  <a:lnTo>
                    <a:pt x="129" y="151"/>
                  </a:lnTo>
                  <a:lnTo>
                    <a:pt x="159" y="91"/>
                  </a:lnTo>
                  <a:lnTo>
                    <a:pt x="159" y="113"/>
                  </a:lnTo>
                  <a:lnTo>
                    <a:pt x="174" y="91"/>
                  </a:lnTo>
                  <a:lnTo>
                    <a:pt x="174" y="113"/>
                  </a:lnTo>
                  <a:lnTo>
                    <a:pt x="190" y="91"/>
                  </a:lnTo>
                  <a:lnTo>
                    <a:pt x="212" y="83"/>
                  </a:lnTo>
                  <a:lnTo>
                    <a:pt x="220" y="75"/>
                  </a:lnTo>
                  <a:lnTo>
                    <a:pt x="258" y="91"/>
                  </a:lnTo>
                  <a:lnTo>
                    <a:pt x="258" y="75"/>
                  </a:lnTo>
                  <a:lnTo>
                    <a:pt x="288" y="75"/>
                  </a:lnTo>
                  <a:lnTo>
                    <a:pt x="27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6" name="Freeform 201"/>
            <p:cNvSpPr>
              <a:spLocks/>
            </p:cNvSpPr>
            <p:nvPr/>
          </p:nvSpPr>
          <p:spPr bwMode="auto">
            <a:xfrm>
              <a:off x="3156" y="1573"/>
              <a:ext cx="288" cy="151"/>
            </a:xfrm>
            <a:custGeom>
              <a:avLst/>
              <a:gdLst>
                <a:gd name="T0" fmla="*/ 273 w 288"/>
                <a:gd name="T1" fmla="*/ 68 h 151"/>
                <a:gd name="T2" fmla="*/ 273 w 288"/>
                <a:gd name="T3" fmla="*/ 45 h 151"/>
                <a:gd name="T4" fmla="*/ 235 w 288"/>
                <a:gd name="T5" fmla="*/ 53 h 151"/>
                <a:gd name="T6" fmla="*/ 242 w 288"/>
                <a:gd name="T7" fmla="*/ 30 h 151"/>
                <a:gd name="T8" fmla="*/ 190 w 288"/>
                <a:gd name="T9" fmla="*/ 45 h 151"/>
                <a:gd name="T10" fmla="*/ 167 w 288"/>
                <a:gd name="T11" fmla="*/ 60 h 151"/>
                <a:gd name="T12" fmla="*/ 137 w 288"/>
                <a:gd name="T13" fmla="*/ 60 h 151"/>
                <a:gd name="T14" fmla="*/ 114 w 288"/>
                <a:gd name="T15" fmla="*/ 38 h 151"/>
                <a:gd name="T16" fmla="*/ 99 w 288"/>
                <a:gd name="T17" fmla="*/ 30 h 151"/>
                <a:gd name="T18" fmla="*/ 84 w 288"/>
                <a:gd name="T19" fmla="*/ 45 h 151"/>
                <a:gd name="T20" fmla="*/ 91 w 288"/>
                <a:gd name="T21" fmla="*/ 15 h 151"/>
                <a:gd name="T22" fmla="*/ 114 w 288"/>
                <a:gd name="T23" fmla="*/ 7 h 151"/>
                <a:gd name="T24" fmla="*/ 99 w 288"/>
                <a:gd name="T25" fmla="*/ 0 h 151"/>
                <a:gd name="T26" fmla="*/ 61 w 288"/>
                <a:gd name="T27" fmla="*/ 30 h 151"/>
                <a:gd name="T28" fmla="*/ 0 w 288"/>
                <a:gd name="T29" fmla="*/ 68 h 151"/>
                <a:gd name="T30" fmla="*/ 15 w 288"/>
                <a:gd name="T31" fmla="*/ 75 h 151"/>
                <a:gd name="T32" fmla="*/ 106 w 288"/>
                <a:gd name="T33" fmla="*/ 98 h 151"/>
                <a:gd name="T34" fmla="*/ 106 w 288"/>
                <a:gd name="T35" fmla="*/ 106 h 151"/>
                <a:gd name="T36" fmla="*/ 121 w 288"/>
                <a:gd name="T37" fmla="*/ 113 h 151"/>
                <a:gd name="T38" fmla="*/ 114 w 288"/>
                <a:gd name="T39" fmla="*/ 136 h 151"/>
                <a:gd name="T40" fmla="*/ 129 w 288"/>
                <a:gd name="T41" fmla="*/ 128 h 151"/>
                <a:gd name="T42" fmla="*/ 129 w 288"/>
                <a:gd name="T43" fmla="*/ 151 h 151"/>
                <a:gd name="T44" fmla="*/ 159 w 288"/>
                <a:gd name="T45" fmla="*/ 91 h 151"/>
                <a:gd name="T46" fmla="*/ 159 w 288"/>
                <a:gd name="T47" fmla="*/ 113 h 151"/>
                <a:gd name="T48" fmla="*/ 174 w 288"/>
                <a:gd name="T49" fmla="*/ 91 h 151"/>
                <a:gd name="T50" fmla="*/ 174 w 288"/>
                <a:gd name="T51" fmla="*/ 113 h 151"/>
                <a:gd name="T52" fmla="*/ 190 w 288"/>
                <a:gd name="T53" fmla="*/ 91 h 151"/>
                <a:gd name="T54" fmla="*/ 212 w 288"/>
                <a:gd name="T55" fmla="*/ 83 h 151"/>
                <a:gd name="T56" fmla="*/ 220 w 288"/>
                <a:gd name="T57" fmla="*/ 75 h 151"/>
                <a:gd name="T58" fmla="*/ 258 w 288"/>
                <a:gd name="T59" fmla="*/ 91 h 151"/>
                <a:gd name="T60" fmla="*/ 258 w 288"/>
                <a:gd name="T61" fmla="*/ 75 h 151"/>
                <a:gd name="T62" fmla="*/ 288 w 288"/>
                <a:gd name="T63" fmla="*/ 75 h 151"/>
                <a:gd name="T64" fmla="*/ 273 w 288"/>
                <a:gd name="T65" fmla="*/ 68 h 151"/>
                <a:gd name="T66" fmla="*/ 273 w 288"/>
                <a:gd name="T67"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151">
                  <a:moveTo>
                    <a:pt x="273" y="68"/>
                  </a:moveTo>
                  <a:lnTo>
                    <a:pt x="273" y="45"/>
                  </a:lnTo>
                  <a:lnTo>
                    <a:pt x="235" y="53"/>
                  </a:lnTo>
                  <a:lnTo>
                    <a:pt x="242" y="30"/>
                  </a:lnTo>
                  <a:lnTo>
                    <a:pt x="190" y="45"/>
                  </a:lnTo>
                  <a:lnTo>
                    <a:pt x="167" y="60"/>
                  </a:lnTo>
                  <a:lnTo>
                    <a:pt x="137" y="60"/>
                  </a:lnTo>
                  <a:lnTo>
                    <a:pt x="114" y="38"/>
                  </a:lnTo>
                  <a:lnTo>
                    <a:pt x="99" y="30"/>
                  </a:lnTo>
                  <a:lnTo>
                    <a:pt x="84" y="45"/>
                  </a:lnTo>
                  <a:lnTo>
                    <a:pt x="91" y="15"/>
                  </a:lnTo>
                  <a:lnTo>
                    <a:pt x="114" y="7"/>
                  </a:lnTo>
                  <a:lnTo>
                    <a:pt x="99" y="0"/>
                  </a:lnTo>
                  <a:lnTo>
                    <a:pt x="61" y="30"/>
                  </a:lnTo>
                  <a:lnTo>
                    <a:pt x="0" y="68"/>
                  </a:lnTo>
                  <a:lnTo>
                    <a:pt x="15" y="75"/>
                  </a:lnTo>
                  <a:lnTo>
                    <a:pt x="106" y="98"/>
                  </a:lnTo>
                  <a:lnTo>
                    <a:pt x="106" y="106"/>
                  </a:lnTo>
                  <a:lnTo>
                    <a:pt x="121" y="113"/>
                  </a:lnTo>
                  <a:lnTo>
                    <a:pt x="114" y="136"/>
                  </a:lnTo>
                  <a:lnTo>
                    <a:pt x="129" y="128"/>
                  </a:lnTo>
                  <a:lnTo>
                    <a:pt x="129" y="151"/>
                  </a:lnTo>
                  <a:lnTo>
                    <a:pt x="159" y="91"/>
                  </a:lnTo>
                  <a:lnTo>
                    <a:pt x="159" y="113"/>
                  </a:lnTo>
                  <a:lnTo>
                    <a:pt x="174" y="91"/>
                  </a:lnTo>
                  <a:lnTo>
                    <a:pt x="174" y="113"/>
                  </a:lnTo>
                  <a:lnTo>
                    <a:pt x="190" y="91"/>
                  </a:lnTo>
                  <a:lnTo>
                    <a:pt x="212" y="83"/>
                  </a:lnTo>
                  <a:lnTo>
                    <a:pt x="220" y="75"/>
                  </a:lnTo>
                  <a:lnTo>
                    <a:pt x="258" y="91"/>
                  </a:lnTo>
                  <a:lnTo>
                    <a:pt x="258" y="75"/>
                  </a:lnTo>
                  <a:lnTo>
                    <a:pt x="288" y="75"/>
                  </a:lnTo>
                  <a:lnTo>
                    <a:pt x="273" y="68"/>
                  </a:lnTo>
                  <a:lnTo>
                    <a:pt x="273"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7" name="Freeform 202"/>
            <p:cNvSpPr>
              <a:spLocks/>
            </p:cNvSpPr>
            <p:nvPr/>
          </p:nvSpPr>
          <p:spPr bwMode="auto">
            <a:xfrm>
              <a:off x="3346" y="1664"/>
              <a:ext cx="196" cy="265"/>
            </a:xfrm>
            <a:custGeom>
              <a:avLst/>
              <a:gdLst>
                <a:gd name="T0" fmla="*/ 189 w 196"/>
                <a:gd name="T1" fmla="*/ 189 h 265"/>
                <a:gd name="T2" fmla="*/ 189 w 196"/>
                <a:gd name="T3" fmla="*/ 197 h 265"/>
                <a:gd name="T4" fmla="*/ 189 w 196"/>
                <a:gd name="T5" fmla="*/ 189 h 265"/>
                <a:gd name="T6" fmla="*/ 181 w 196"/>
                <a:gd name="T7" fmla="*/ 189 h 265"/>
                <a:gd name="T8" fmla="*/ 158 w 196"/>
                <a:gd name="T9" fmla="*/ 250 h 265"/>
                <a:gd name="T10" fmla="*/ 90 w 196"/>
                <a:gd name="T11" fmla="*/ 257 h 265"/>
                <a:gd name="T12" fmla="*/ 0 w 196"/>
                <a:gd name="T13" fmla="*/ 265 h 265"/>
                <a:gd name="T14" fmla="*/ 22 w 196"/>
                <a:gd name="T15" fmla="*/ 212 h 265"/>
                <a:gd name="T16" fmla="*/ 0 w 196"/>
                <a:gd name="T17" fmla="*/ 144 h 265"/>
                <a:gd name="T18" fmla="*/ 7 w 196"/>
                <a:gd name="T19" fmla="*/ 75 h 265"/>
                <a:gd name="T20" fmla="*/ 30 w 196"/>
                <a:gd name="T21" fmla="*/ 45 h 265"/>
                <a:gd name="T22" fmla="*/ 37 w 196"/>
                <a:gd name="T23" fmla="*/ 68 h 265"/>
                <a:gd name="T24" fmla="*/ 45 w 196"/>
                <a:gd name="T25" fmla="*/ 37 h 265"/>
                <a:gd name="T26" fmla="*/ 60 w 196"/>
                <a:gd name="T27" fmla="*/ 30 h 265"/>
                <a:gd name="T28" fmla="*/ 52 w 196"/>
                <a:gd name="T29" fmla="*/ 22 h 265"/>
                <a:gd name="T30" fmla="*/ 60 w 196"/>
                <a:gd name="T31" fmla="*/ 7 h 265"/>
                <a:gd name="T32" fmla="*/ 68 w 196"/>
                <a:gd name="T33" fmla="*/ 0 h 265"/>
                <a:gd name="T34" fmla="*/ 128 w 196"/>
                <a:gd name="T35" fmla="*/ 22 h 265"/>
                <a:gd name="T36" fmla="*/ 136 w 196"/>
                <a:gd name="T37" fmla="*/ 37 h 265"/>
                <a:gd name="T38" fmla="*/ 128 w 196"/>
                <a:gd name="T39" fmla="*/ 45 h 265"/>
                <a:gd name="T40" fmla="*/ 143 w 196"/>
                <a:gd name="T41" fmla="*/ 60 h 265"/>
                <a:gd name="T42" fmla="*/ 143 w 196"/>
                <a:gd name="T43" fmla="*/ 83 h 265"/>
                <a:gd name="T44" fmla="*/ 121 w 196"/>
                <a:gd name="T45" fmla="*/ 113 h 265"/>
                <a:gd name="T46" fmla="*/ 121 w 196"/>
                <a:gd name="T47" fmla="*/ 128 h 265"/>
                <a:gd name="T48" fmla="*/ 128 w 196"/>
                <a:gd name="T49" fmla="*/ 136 h 265"/>
                <a:gd name="T50" fmla="*/ 143 w 196"/>
                <a:gd name="T51" fmla="*/ 113 h 265"/>
                <a:gd name="T52" fmla="*/ 158 w 196"/>
                <a:gd name="T53" fmla="*/ 98 h 265"/>
                <a:gd name="T54" fmla="*/ 174 w 196"/>
                <a:gd name="T55" fmla="*/ 113 h 265"/>
                <a:gd name="T56" fmla="*/ 196 w 196"/>
                <a:gd name="T57" fmla="*/ 166 h 265"/>
                <a:gd name="T58" fmla="*/ 189 w 196"/>
                <a:gd name="T59" fmla="*/ 18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 h="265">
                  <a:moveTo>
                    <a:pt x="189" y="189"/>
                  </a:moveTo>
                  <a:lnTo>
                    <a:pt x="189" y="197"/>
                  </a:lnTo>
                  <a:lnTo>
                    <a:pt x="189" y="189"/>
                  </a:lnTo>
                  <a:lnTo>
                    <a:pt x="181" y="189"/>
                  </a:lnTo>
                  <a:lnTo>
                    <a:pt x="158" y="250"/>
                  </a:lnTo>
                  <a:lnTo>
                    <a:pt x="90" y="257"/>
                  </a:lnTo>
                  <a:lnTo>
                    <a:pt x="0" y="265"/>
                  </a:lnTo>
                  <a:lnTo>
                    <a:pt x="22" y="212"/>
                  </a:lnTo>
                  <a:lnTo>
                    <a:pt x="0" y="144"/>
                  </a:lnTo>
                  <a:lnTo>
                    <a:pt x="7" y="75"/>
                  </a:lnTo>
                  <a:lnTo>
                    <a:pt x="30" y="45"/>
                  </a:lnTo>
                  <a:lnTo>
                    <a:pt x="37" y="68"/>
                  </a:lnTo>
                  <a:lnTo>
                    <a:pt x="45" y="37"/>
                  </a:lnTo>
                  <a:lnTo>
                    <a:pt x="60" y="30"/>
                  </a:lnTo>
                  <a:lnTo>
                    <a:pt x="52" y="22"/>
                  </a:lnTo>
                  <a:lnTo>
                    <a:pt x="60" y="7"/>
                  </a:lnTo>
                  <a:lnTo>
                    <a:pt x="68" y="0"/>
                  </a:lnTo>
                  <a:lnTo>
                    <a:pt x="128" y="22"/>
                  </a:lnTo>
                  <a:lnTo>
                    <a:pt x="136" y="37"/>
                  </a:lnTo>
                  <a:lnTo>
                    <a:pt x="128" y="45"/>
                  </a:lnTo>
                  <a:lnTo>
                    <a:pt x="143" y="60"/>
                  </a:lnTo>
                  <a:lnTo>
                    <a:pt x="143" y="83"/>
                  </a:lnTo>
                  <a:lnTo>
                    <a:pt x="121" y="113"/>
                  </a:lnTo>
                  <a:lnTo>
                    <a:pt x="121" y="128"/>
                  </a:lnTo>
                  <a:lnTo>
                    <a:pt x="128" y="136"/>
                  </a:lnTo>
                  <a:lnTo>
                    <a:pt x="143" y="113"/>
                  </a:lnTo>
                  <a:lnTo>
                    <a:pt x="158" y="98"/>
                  </a:lnTo>
                  <a:lnTo>
                    <a:pt x="174" y="113"/>
                  </a:lnTo>
                  <a:lnTo>
                    <a:pt x="196" y="166"/>
                  </a:lnTo>
                  <a:lnTo>
                    <a:pt x="189" y="18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8" name="Freeform 203"/>
            <p:cNvSpPr>
              <a:spLocks/>
            </p:cNvSpPr>
            <p:nvPr/>
          </p:nvSpPr>
          <p:spPr bwMode="auto">
            <a:xfrm>
              <a:off x="3346" y="1664"/>
              <a:ext cx="196" cy="265"/>
            </a:xfrm>
            <a:custGeom>
              <a:avLst/>
              <a:gdLst>
                <a:gd name="T0" fmla="*/ 189 w 196"/>
                <a:gd name="T1" fmla="*/ 189 h 265"/>
                <a:gd name="T2" fmla="*/ 189 w 196"/>
                <a:gd name="T3" fmla="*/ 197 h 265"/>
                <a:gd name="T4" fmla="*/ 189 w 196"/>
                <a:gd name="T5" fmla="*/ 189 h 265"/>
                <a:gd name="T6" fmla="*/ 181 w 196"/>
                <a:gd name="T7" fmla="*/ 189 h 265"/>
                <a:gd name="T8" fmla="*/ 158 w 196"/>
                <a:gd name="T9" fmla="*/ 250 h 265"/>
                <a:gd name="T10" fmla="*/ 90 w 196"/>
                <a:gd name="T11" fmla="*/ 257 h 265"/>
                <a:gd name="T12" fmla="*/ 0 w 196"/>
                <a:gd name="T13" fmla="*/ 265 h 265"/>
                <a:gd name="T14" fmla="*/ 22 w 196"/>
                <a:gd name="T15" fmla="*/ 212 h 265"/>
                <a:gd name="T16" fmla="*/ 0 w 196"/>
                <a:gd name="T17" fmla="*/ 144 h 265"/>
                <a:gd name="T18" fmla="*/ 7 w 196"/>
                <a:gd name="T19" fmla="*/ 75 h 265"/>
                <a:gd name="T20" fmla="*/ 30 w 196"/>
                <a:gd name="T21" fmla="*/ 45 h 265"/>
                <a:gd name="T22" fmla="*/ 37 w 196"/>
                <a:gd name="T23" fmla="*/ 68 h 265"/>
                <a:gd name="T24" fmla="*/ 45 w 196"/>
                <a:gd name="T25" fmla="*/ 37 h 265"/>
                <a:gd name="T26" fmla="*/ 60 w 196"/>
                <a:gd name="T27" fmla="*/ 30 h 265"/>
                <a:gd name="T28" fmla="*/ 52 w 196"/>
                <a:gd name="T29" fmla="*/ 22 h 265"/>
                <a:gd name="T30" fmla="*/ 60 w 196"/>
                <a:gd name="T31" fmla="*/ 7 h 265"/>
                <a:gd name="T32" fmla="*/ 68 w 196"/>
                <a:gd name="T33" fmla="*/ 0 h 265"/>
                <a:gd name="T34" fmla="*/ 128 w 196"/>
                <a:gd name="T35" fmla="*/ 22 h 265"/>
                <a:gd name="T36" fmla="*/ 136 w 196"/>
                <a:gd name="T37" fmla="*/ 37 h 265"/>
                <a:gd name="T38" fmla="*/ 128 w 196"/>
                <a:gd name="T39" fmla="*/ 45 h 265"/>
                <a:gd name="T40" fmla="*/ 143 w 196"/>
                <a:gd name="T41" fmla="*/ 60 h 265"/>
                <a:gd name="T42" fmla="*/ 143 w 196"/>
                <a:gd name="T43" fmla="*/ 83 h 265"/>
                <a:gd name="T44" fmla="*/ 121 w 196"/>
                <a:gd name="T45" fmla="*/ 113 h 265"/>
                <a:gd name="T46" fmla="*/ 121 w 196"/>
                <a:gd name="T47" fmla="*/ 128 h 265"/>
                <a:gd name="T48" fmla="*/ 128 w 196"/>
                <a:gd name="T49" fmla="*/ 136 h 265"/>
                <a:gd name="T50" fmla="*/ 143 w 196"/>
                <a:gd name="T51" fmla="*/ 113 h 265"/>
                <a:gd name="T52" fmla="*/ 158 w 196"/>
                <a:gd name="T53" fmla="*/ 98 h 265"/>
                <a:gd name="T54" fmla="*/ 174 w 196"/>
                <a:gd name="T55" fmla="*/ 113 h 265"/>
                <a:gd name="T56" fmla="*/ 196 w 196"/>
                <a:gd name="T57" fmla="*/ 166 h 265"/>
                <a:gd name="T58" fmla="*/ 189 w 196"/>
                <a:gd name="T59" fmla="*/ 189 h 265"/>
                <a:gd name="T60" fmla="*/ 189 w 196"/>
                <a:gd name="T61" fmla="*/ 19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6" h="265">
                  <a:moveTo>
                    <a:pt x="189" y="189"/>
                  </a:moveTo>
                  <a:lnTo>
                    <a:pt x="189" y="197"/>
                  </a:lnTo>
                  <a:lnTo>
                    <a:pt x="189" y="189"/>
                  </a:lnTo>
                  <a:lnTo>
                    <a:pt x="181" y="189"/>
                  </a:lnTo>
                  <a:lnTo>
                    <a:pt x="158" y="250"/>
                  </a:lnTo>
                  <a:lnTo>
                    <a:pt x="90" y="257"/>
                  </a:lnTo>
                  <a:lnTo>
                    <a:pt x="0" y="265"/>
                  </a:lnTo>
                  <a:lnTo>
                    <a:pt x="22" y="212"/>
                  </a:lnTo>
                  <a:lnTo>
                    <a:pt x="0" y="144"/>
                  </a:lnTo>
                  <a:lnTo>
                    <a:pt x="7" y="75"/>
                  </a:lnTo>
                  <a:lnTo>
                    <a:pt x="30" y="45"/>
                  </a:lnTo>
                  <a:lnTo>
                    <a:pt x="37" y="68"/>
                  </a:lnTo>
                  <a:lnTo>
                    <a:pt x="45" y="37"/>
                  </a:lnTo>
                  <a:lnTo>
                    <a:pt x="60" y="30"/>
                  </a:lnTo>
                  <a:lnTo>
                    <a:pt x="52" y="22"/>
                  </a:lnTo>
                  <a:lnTo>
                    <a:pt x="60" y="7"/>
                  </a:lnTo>
                  <a:lnTo>
                    <a:pt x="68" y="0"/>
                  </a:lnTo>
                  <a:lnTo>
                    <a:pt x="128" y="22"/>
                  </a:lnTo>
                  <a:lnTo>
                    <a:pt x="136" y="37"/>
                  </a:lnTo>
                  <a:lnTo>
                    <a:pt x="128" y="45"/>
                  </a:lnTo>
                  <a:lnTo>
                    <a:pt x="143" y="60"/>
                  </a:lnTo>
                  <a:lnTo>
                    <a:pt x="143" y="83"/>
                  </a:lnTo>
                  <a:lnTo>
                    <a:pt x="121" y="113"/>
                  </a:lnTo>
                  <a:lnTo>
                    <a:pt x="121" y="128"/>
                  </a:lnTo>
                  <a:lnTo>
                    <a:pt x="128" y="136"/>
                  </a:lnTo>
                  <a:lnTo>
                    <a:pt x="143" y="113"/>
                  </a:lnTo>
                  <a:lnTo>
                    <a:pt x="158" y="98"/>
                  </a:lnTo>
                  <a:lnTo>
                    <a:pt x="174" y="113"/>
                  </a:lnTo>
                  <a:lnTo>
                    <a:pt x="196" y="166"/>
                  </a:lnTo>
                  <a:lnTo>
                    <a:pt x="189" y="189"/>
                  </a:lnTo>
                  <a:lnTo>
                    <a:pt x="189"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9" name="Freeform 204"/>
            <p:cNvSpPr>
              <a:spLocks/>
            </p:cNvSpPr>
            <p:nvPr/>
          </p:nvSpPr>
          <p:spPr bwMode="auto">
            <a:xfrm>
              <a:off x="2854" y="1467"/>
              <a:ext cx="333" cy="371"/>
            </a:xfrm>
            <a:custGeom>
              <a:avLst/>
              <a:gdLst>
                <a:gd name="T0" fmla="*/ 280 w 333"/>
                <a:gd name="T1" fmla="*/ 106 h 371"/>
                <a:gd name="T2" fmla="*/ 227 w 333"/>
                <a:gd name="T3" fmla="*/ 159 h 371"/>
                <a:gd name="T4" fmla="*/ 234 w 333"/>
                <a:gd name="T5" fmla="*/ 166 h 371"/>
                <a:gd name="T6" fmla="*/ 219 w 333"/>
                <a:gd name="T7" fmla="*/ 166 h 371"/>
                <a:gd name="T8" fmla="*/ 219 w 333"/>
                <a:gd name="T9" fmla="*/ 204 h 371"/>
                <a:gd name="T10" fmla="*/ 196 w 333"/>
                <a:gd name="T11" fmla="*/ 227 h 371"/>
                <a:gd name="T12" fmla="*/ 204 w 333"/>
                <a:gd name="T13" fmla="*/ 250 h 371"/>
                <a:gd name="T14" fmla="*/ 204 w 333"/>
                <a:gd name="T15" fmla="*/ 257 h 371"/>
                <a:gd name="T16" fmla="*/ 196 w 333"/>
                <a:gd name="T17" fmla="*/ 288 h 371"/>
                <a:gd name="T18" fmla="*/ 264 w 333"/>
                <a:gd name="T19" fmla="*/ 333 h 371"/>
                <a:gd name="T20" fmla="*/ 272 w 333"/>
                <a:gd name="T21" fmla="*/ 363 h 371"/>
                <a:gd name="T22" fmla="*/ 30 w 333"/>
                <a:gd name="T23" fmla="*/ 371 h 371"/>
                <a:gd name="T24" fmla="*/ 30 w 333"/>
                <a:gd name="T25" fmla="*/ 257 h 371"/>
                <a:gd name="T26" fmla="*/ 15 w 333"/>
                <a:gd name="T27" fmla="*/ 234 h 371"/>
                <a:gd name="T28" fmla="*/ 30 w 333"/>
                <a:gd name="T29" fmla="*/ 219 h 371"/>
                <a:gd name="T30" fmla="*/ 0 w 333"/>
                <a:gd name="T31" fmla="*/ 22 h 371"/>
                <a:gd name="T32" fmla="*/ 90 w 333"/>
                <a:gd name="T33" fmla="*/ 22 h 371"/>
                <a:gd name="T34" fmla="*/ 90 w 333"/>
                <a:gd name="T35" fmla="*/ 0 h 371"/>
                <a:gd name="T36" fmla="*/ 98 w 333"/>
                <a:gd name="T37" fmla="*/ 0 h 371"/>
                <a:gd name="T38" fmla="*/ 113 w 333"/>
                <a:gd name="T39" fmla="*/ 37 h 371"/>
                <a:gd name="T40" fmla="*/ 143 w 333"/>
                <a:gd name="T41" fmla="*/ 45 h 371"/>
                <a:gd name="T42" fmla="*/ 151 w 333"/>
                <a:gd name="T43" fmla="*/ 53 h 371"/>
                <a:gd name="T44" fmla="*/ 181 w 333"/>
                <a:gd name="T45" fmla="*/ 45 h 371"/>
                <a:gd name="T46" fmla="*/ 196 w 333"/>
                <a:gd name="T47" fmla="*/ 53 h 371"/>
                <a:gd name="T48" fmla="*/ 211 w 333"/>
                <a:gd name="T49" fmla="*/ 68 h 371"/>
                <a:gd name="T50" fmla="*/ 227 w 333"/>
                <a:gd name="T51" fmla="*/ 60 h 371"/>
                <a:gd name="T52" fmla="*/ 249 w 333"/>
                <a:gd name="T53" fmla="*/ 83 h 371"/>
                <a:gd name="T54" fmla="*/ 280 w 333"/>
                <a:gd name="T55" fmla="*/ 68 h 371"/>
                <a:gd name="T56" fmla="*/ 280 w 333"/>
                <a:gd name="T57" fmla="*/ 75 h 371"/>
                <a:gd name="T58" fmla="*/ 333 w 333"/>
                <a:gd name="T59" fmla="*/ 75 h 371"/>
                <a:gd name="T60" fmla="*/ 280 w 333"/>
                <a:gd name="T61" fmla="*/ 10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1">
                  <a:moveTo>
                    <a:pt x="280" y="106"/>
                  </a:moveTo>
                  <a:lnTo>
                    <a:pt x="227" y="159"/>
                  </a:lnTo>
                  <a:lnTo>
                    <a:pt x="234" y="166"/>
                  </a:lnTo>
                  <a:lnTo>
                    <a:pt x="219" y="166"/>
                  </a:lnTo>
                  <a:lnTo>
                    <a:pt x="219" y="204"/>
                  </a:lnTo>
                  <a:lnTo>
                    <a:pt x="196" y="227"/>
                  </a:lnTo>
                  <a:lnTo>
                    <a:pt x="204" y="250"/>
                  </a:lnTo>
                  <a:lnTo>
                    <a:pt x="204" y="257"/>
                  </a:lnTo>
                  <a:lnTo>
                    <a:pt x="196" y="288"/>
                  </a:lnTo>
                  <a:lnTo>
                    <a:pt x="264" y="333"/>
                  </a:lnTo>
                  <a:lnTo>
                    <a:pt x="272" y="363"/>
                  </a:lnTo>
                  <a:lnTo>
                    <a:pt x="30" y="371"/>
                  </a:lnTo>
                  <a:lnTo>
                    <a:pt x="30" y="257"/>
                  </a:lnTo>
                  <a:lnTo>
                    <a:pt x="15" y="234"/>
                  </a:lnTo>
                  <a:lnTo>
                    <a:pt x="30" y="219"/>
                  </a:lnTo>
                  <a:lnTo>
                    <a:pt x="0" y="22"/>
                  </a:lnTo>
                  <a:lnTo>
                    <a:pt x="90" y="22"/>
                  </a:lnTo>
                  <a:lnTo>
                    <a:pt x="90" y="0"/>
                  </a:lnTo>
                  <a:lnTo>
                    <a:pt x="98" y="0"/>
                  </a:lnTo>
                  <a:lnTo>
                    <a:pt x="113" y="37"/>
                  </a:lnTo>
                  <a:lnTo>
                    <a:pt x="143" y="45"/>
                  </a:lnTo>
                  <a:lnTo>
                    <a:pt x="151" y="53"/>
                  </a:lnTo>
                  <a:lnTo>
                    <a:pt x="181" y="45"/>
                  </a:lnTo>
                  <a:lnTo>
                    <a:pt x="196" y="53"/>
                  </a:lnTo>
                  <a:lnTo>
                    <a:pt x="211" y="68"/>
                  </a:lnTo>
                  <a:lnTo>
                    <a:pt x="227" y="60"/>
                  </a:lnTo>
                  <a:lnTo>
                    <a:pt x="249" y="83"/>
                  </a:lnTo>
                  <a:lnTo>
                    <a:pt x="280" y="68"/>
                  </a:lnTo>
                  <a:lnTo>
                    <a:pt x="280" y="75"/>
                  </a:lnTo>
                  <a:lnTo>
                    <a:pt x="333" y="75"/>
                  </a:lnTo>
                  <a:lnTo>
                    <a:pt x="280" y="10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0" name="Freeform 205"/>
            <p:cNvSpPr>
              <a:spLocks/>
            </p:cNvSpPr>
            <p:nvPr/>
          </p:nvSpPr>
          <p:spPr bwMode="auto">
            <a:xfrm>
              <a:off x="2854" y="1467"/>
              <a:ext cx="333" cy="371"/>
            </a:xfrm>
            <a:custGeom>
              <a:avLst/>
              <a:gdLst>
                <a:gd name="T0" fmla="*/ 280 w 333"/>
                <a:gd name="T1" fmla="*/ 106 h 371"/>
                <a:gd name="T2" fmla="*/ 227 w 333"/>
                <a:gd name="T3" fmla="*/ 159 h 371"/>
                <a:gd name="T4" fmla="*/ 234 w 333"/>
                <a:gd name="T5" fmla="*/ 166 h 371"/>
                <a:gd name="T6" fmla="*/ 219 w 333"/>
                <a:gd name="T7" fmla="*/ 166 h 371"/>
                <a:gd name="T8" fmla="*/ 219 w 333"/>
                <a:gd name="T9" fmla="*/ 204 h 371"/>
                <a:gd name="T10" fmla="*/ 196 w 333"/>
                <a:gd name="T11" fmla="*/ 227 h 371"/>
                <a:gd name="T12" fmla="*/ 204 w 333"/>
                <a:gd name="T13" fmla="*/ 250 h 371"/>
                <a:gd name="T14" fmla="*/ 204 w 333"/>
                <a:gd name="T15" fmla="*/ 257 h 371"/>
                <a:gd name="T16" fmla="*/ 196 w 333"/>
                <a:gd name="T17" fmla="*/ 288 h 371"/>
                <a:gd name="T18" fmla="*/ 264 w 333"/>
                <a:gd name="T19" fmla="*/ 333 h 371"/>
                <a:gd name="T20" fmla="*/ 272 w 333"/>
                <a:gd name="T21" fmla="*/ 363 h 371"/>
                <a:gd name="T22" fmla="*/ 30 w 333"/>
                <a:gd name="T23" fmla="*/ 371 h 371"/>
                <a:gd name="T24" fmla="*/ 30 w 333"/>
                <a:gd name="T25" fmla="*/ 257 h 371"/>
                <a:gd name="T26" fmla="*/ 15 w 333"/>
                <a:gd name="T27" fmla="*/ 234 h 371"/>
                <a:gd name="T28" fmla="*/ 30 w 333"/>
                <a:gd name="T29" fmla="*/ 219 h 371"/>
                <a:gd name="T30" fmla="*/ 0 w 333"/>
                <a:gd name="T31" fmla="*/ 22 h 371"/>
                <a:gd name="T32" fmla="*/ 90 w 333"/>
                <a:gd name="T33" fmla="*/ 22 h 371"/>
                <a:gd name="T34" fmla="*/ 90 w 333"/>
                <a:gd name="T35" fmla="*/ 0 h 371"/>
                <a:gd name="T36" fmla="*/ 98 w 333"/>
                <a:gd name="T37" fmla="*/ 0 h 371"/>
                <a:gd name="T38" fmla="*/ 113 w 333"/>
                <a:gd name="T39" fmla="*/ 37 h 371"/>
                <a:gd name="T40" fmla="*/ 143 w 333"/>
                <a:gd name="T41" fmla="*/ 45 h 371"/>
                <a:gd name="T42" fmla="*/ 151 w 333"/>
                <a:gd name="T43" fmla="*/ 53 h 371"/>
                <a:gd name="T44" fmla="*/ 181 w 333"/>
                <a:gd name="T45" fmla="*/ 45 h 371"/>
                <a:gd name="T46" fmla="*/ 196 w 333"/>
                <a:gd name="T47" fmla="*/ 53 h 371"/>
                <a:gd name="T48" fmla="*/ 211 w 333"/>
                <a:gd name="T49" fmla="*/ 68 h 371"/>
                <a:gd name="T50" fmla="*/ 227 w 333"/>
                <a:gd name="T51" fmla="*/ 60 h 371"/>
                <a:gd name="T52" fmla="*/ 249 w 333"/>
                <a:gd name="T53" fmla="*/ 83 h 371"/>
                <a:gd name="T54" fmla="*/ 280 w 333"/>
                <a:gd name="T55" fmla="*/ 68 h 371"/>
                <a:gd name="T56" fmla="*/ 280 w 333"/>
                <a:gd name="T57" fmla="*/ 75 h 371"/>
                <a:gd name="T58" fmla="*/ 333 w 333"/>
                <a:gd name="T59" fmla="*/ 75 h 371"/>
                <a:gd name="T60" fmla="*/ 280 w 333"/>
                <a:gd name="T61" fmla="*/ 106 h 371"/>
                <a:gd name="T62" fmla="*/ 280 w 333"/>
                <a:gd name="T63" fmla="*/ 11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1">
                  <a:moveTo>
                    <a:pt x="280" y="106"/>
                  </a:moveTo>
                  <a:lnTo>
                    <a:pt x="227" y="159"/>
                  </a:lnTo>
                  <a:lnTo>
                    <a:pt x="234" y="166"/>
                  </a:lnTo>
                  <a:lnTo>
                    <a:pt x="219" y="166"/>
                  </a:lnTo>
                  <a:lnTo>
                    <a:pt x="219" y="204"/>
                  </a:lnTo>
                  <a:lnTo>
                    <a:pt x="196" y="227"/>
                  </a:lnTo>
                  <a:lnTo>
                    <a:pt x="204" y="250"/>
                  </a:lnTo>
                  <a:lnTo>
                    <a:pt x="204" y="257"/>
                  </a:lnTo>
                  <a:lnTo>
                    <a:pt x="196" y="288"/>
                  </a:lnTo>
                  <a:lnTo>
                    <a:pt x="264" y="333"/>
                  </a:lnTo>
                  <a:lnTo>
                    <a:pt x="272" y="363"/>
                  </a:lnTo>
                  <a:lnTo>
                    <a:pt x="30" y="371"/>
                  </a:lnTo>
                  <a:lnTo>
                    <a:pt x="30" y="257"/>
                  </a:lnTo>
                  <a:lnTo>
                    <a:pt x="15" y="234"/>
                  </a:lnTo>
                  <a:lnTo>
                    <a:pt x="30" y="219"/>
                  </a:lnTo>
                  <a:lnTo>
                    <a:pt x="0" y="22"/>
                  </a:lnTo>
                  <a:lnTo>
                    <a:pt x="90" y="22"/>
                  </a:lnTo>
                  <a:lnTo>
                    <a:pt x="90" y="0"/>
                  </a:lnTo>
                  <a:lnTo>
                    <a:pt x="98" y="0"/>
                  </a:lnTo>
                  <a:lnTo>
                    <a:pt x="113" y="37"/>
                  </a:lnTo>
                  <a:lnTo>
                    <a:pt x="143" y="45"/>
                  </a:lnTo>
                  <a:lnTo>
                    <a:pt x="151" y="53"/>
                  </a:lnTo>
                  <a:lnTo>
                    <a:pt x="181" y="45"/>
                  </a:lnTo>
                  <a:lnTo>
                    <a:pt x="196" y="53"/>
                  </a:lnTo>
                  <a:lnTo>
                    <a:pt x="211" y="68"/>
                  </a:lnTo>
                  <a:lnTo>
                    <a:pt x="227" y="60"/>
                  </a:lnTo>
                  <a:lnTo>
                    <a:pt x="249" y="83"/>
                  </a:lnTo>
                  <a:lnTo>
                    <a:pt x="280" y="68"/>
                  </a:lnTo>
                  <a:lnTo>
                    <a:pt x="280" y="75"/>
                  </a:lnTo>
                  <a:lnTo>
                    <a:pt x="333" y="75"/>
                  </a:lnTo>
                  <a:lnTo>
                    <a:pt x="280" y="106"/>
                  </a:lnTo>
                  <a:lnTo>
                    <a:pt x="280" y="1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1" name="Freeform 206"/>
            <p:cNvSpPr>
              <a:spLocks/>
            </p:cNvSpPr>
            <p:nvPr/>
          </p:nvSpPr>
          <p:spPr bwMode="auto">
            <a:xfrm>
              <a:off x="3141" y="2368"/>
              <a:ext cx="182" cy="311"/>
            </a:xfrm>
            <a:custGeom>
              <a:avLst/>
              <a:gdLst>
                <a:gd name="T0" fmla="*/ 174 w 182"/>
                <a:gd name="T1" fmla="*/ 197 h 311"/>
                <a:gd name="T2" fmla="*/ 182 w 182"/>
                <a:gd name="T3" fmla="*/ 296 h 311"/>
                <a:gd name="T4" fmla="*/ 129 w 182"/>
                <a:gd name="T5" fmla="*/ 296 h 311"/>
                <a:gd name="T6" fmla="*/ 129 w 182"/>
                <a:gd name="T7" fmla="*/ 311 h 311"/>
                <a:gd name="T8" fmla="*/ 121 w 182"/>
                <a:gd name="T9" fmla="*/ 311 h 311"/>
                <a:gd name="T10" fmla="*/ 106 w 182"/>
                <a:gd name="T11" fmla="*/ 281 h 311"/>
                <a:gd name="T12" fmla="*/ 106 w 182"/>
                <a:gd name="T13" fmla="*/ 258 h 311"/>
                <a:gd name="T14" fmla="*/ 8 w 182"/>
                <a:gd name="T15" fmla="*/ 266 h 311"/>
                <a:gd name="T16" fmla="*/ 0 w 182"/>
                <a:gd name="T17" fmla="*/ 250 h 311"/>
                <a:gd name="T18" fmla="*/ 15 w 182"/>
                <a:gd name="T19" fmla="*/ 228 h 311"/>
                <a:gd name="T20" fmla="*/ 8 w 182"/>
                <a:gd name="T21" fmla="*/ 228 h 311"/>
                <a:gd name="T22" fmla="*/ 23 w 182"/>
                <a:gd name="T23" fmla="*/ 220 h 311"/>
                <a:gd name="T24" fmla="*/ 15 w 182"/>
                <a:gd name="T25" fmla="*/ 213 h 311"/>
                <a:gd name="T26" fmla="*/ 38 w 182"/>
                <a:gd name="T27" fmla="*/ 190 h 311"/>
                <a:gd name="T28" fmla="*/ 23 w 182"/>
                <a:gd name="T29" fmla="*/ 190 h 311"/>
                <a:gd name="T30" fmla="*/ 38 w 182"/>
                <a:gd name="T31" fmla="*/ 175 h 311"/>
                <a:gd name="T32" fmla="*/ 30 w 182"/>
                <a:gd name="T33" fmla="*/ 167 h 311"/>
                <a:gd name="T34" fmla="*/ 38 w 182"/>
                <a:gd name="T35" fmla="*/ 167 h 311"/>
                <a:gd name="T36" fmla="*/ 30 w 182"/>
                <a:gd name="T37" fmla="*/ 160 h 311"/>
                <a:gd name="T38" fmla="*/ 23 w 182"/>
                <a:gd name="T39" fmla="*/ 160 h 311"/>
                <a:gd name="T40" fmla="*/ 23 w 182"/>
                <a:gd name="T41" fmla="*/ 137 h 311"/>
                <a:gd name="T42" fmla="*/ 30 w 182"/>
                <a:gd name="T43" fmla="*/ 122 h 311"/>
                <a:gd name="T44" fmla="*/ 30 w 182"/>
                <a:gd name="T45" fmla="*/ 106 h 311"/>
                <a:gd name="T46" fmla="*/ 15 w 182"/>
                <a:gd name="T47" fmla="*/ 106 h 311"/>
                <a:gd name="T48" fmla="*/ 15 w 182"/>
                <a:gd name="T49" fmla="*/ 91 h 311"/>
                <a:gd name="T50" fmla="*/ 30 w 182"/>
                <a:gd name="T51" fmla="*/ 91 h 311"/>
                <a:gd name="T52" fmla="*/ 23 w 182"/>
                <a:gd name="T53" fmla="*/ 76 h 311"/>
                <a:gd name="T54" fmla="*/ 38 w 182"/>
                <a:gd name="T55" fmla="*/ 61 h 311"/>
                <a:gd name="T56" fmla="*/ 30 w 182"/>
                <a:gd name="T57" fmla="*/ 61 h 311"/>
                <a:gd name="T58" fmla="*/ 53 w 182"/>
                <a:gd name="T59" fmla="*/ 46 h 311"/>
                <a:gd name="T60" fmla="*/ 53 w 182"/>
                <a:gd name="T61" fmla="*/ 23 h 311"/>
                <a:gd name="T62" fmla="*/ 61 w 182"/>
                <a:gd name="T63" fmla="*/ 16 h 311"/>
                <a:gd name="T64" fmla="*/ 61 w 182"/>
                <a:gd name="T65" fmla="*/ 8 h 311"/>
                <a:gd name="T66" fmla="*/ 174 w 182"/>
                <a:gd name="T67" fmla="*/ 0 h 311"/>
                <a:gd name="T68" fmla="*/ 174 w 182"/>
                <a:gd name="T69" fmla="*/ 8 h 311"/>
                <a:gd name="T70" fmla="*/ 174 w 182"/>
                <a:gd name="T71"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11">
                  <a:moveTo>
                    <a:pt x="174" y="197"/>
                  </a:moveTo>
                  <a:lnTo>
                    <a:pt x="182" y="296"/>
                  </a:lnTo>
                  <a:lnTo>
                    <a:pt x="129" y="296"/>
                  </a:lnTo>
                  <a:lnTo>
                    <a:pt x="129" y="311"/>
                  </a:lnTo>
                  <a:lnTo>
                    <a:pt x="121" y="311"/>
                  </a:lnTo>
                  <a:lnTo>
                    <a:pt x="106" y="281"/>
                  </a:lnTo>
                  <a:lnTo>
                    <a:pt x="106" y="258"/>
                  </a:lnTo>
                  <a:lnTo>
                    <a:pt x="8" y="266"/>
                  </a:lnTo>
                  <a:lnTo>
                    <a:pt x="0" y="250"/>
                  </a:lnTo>
                  <a:lnTo>
                    <a:pt x="15" y="228"/>
                  </a:lnTo>
                  <a:lnTo>
                    <a:pt x="8" y="228"/>
                  </a:lnTo>
                  <a:lnTo>
                    <a:pt x="23" y="220"/>
                  </a:lnTo>
                  <a:lnTo>
                    <a:pt x="15" y="213"/>
                  </a:lnTo>
                  <a:lnTo>
                    <a:pt x="38" y="190"/>
                  </a:lnTo>
                  <a:lnTo>
                    <a:pt x="23" y="190"/>
                  </a:lnTo>
                  <a:lnTo>
                    <a:pt x="38" y="175"/>
                  </a:lnTo>
                  <a:lnTo>
                    <a:pt x="30" y="167"/>
                  </a:lnTo>
                  <a:lnTo>
                    <a:pt x="38" y="167"/>
                  </a:lnTo>
                  <a:lnTo>
                    <a:pt x="30" y="160"/>
                  </a:lnTo>
                  <a:lnTo>
                    <a:pt x="23" y="160"/>
                  </a:lnTo>
                  <a:lnTo>
                    <a:pt x="23" y="137"/>
                  </a:lnTo>
                  <a:lnTo>
                    <a:pt x="30" y="122"/>
                  </a:lnTo>
                  <a:lnTo>
                    <a:pt x="30" y="106"/>
                  </a:lnTo>
                  <a:lnTo>
                    <a:pt x="15" y="106"/>
                  </a:lnTo>
                  <a:lnTo>
                    <a:pt x="15" y="91"/>
                  </a:lnTo>
                  <a:lnTo>
                    <a:pt x="30" y="91"/>
                  </a:lnTo>
                  <a:lnTo>
                    <a:pt x="23" y="76"/>
                  </a:lnTo>
                  <a:lnTo>
                    <a:pt x="38" y="61"/>
                  </a:lnTo>
                  <a:lnTo>
                    <a:pt x="30" y="61"/>
                  </a:lnTo>
                  <a:lnTo>
                    <a:pt x="53" y="46"/>
                  </a:lnTo>
                  <a:lnTo>
                    <a:pt x="53" y="23"/>
                  </a:lnTo>
                  <a:lnTo>
                    <a:pt x="61" y="16"/>
                  </a:lnTo>
                  <a:lnTo>
                    <a:pt x="61" y="8"/>
                  </a:lnTo>
                  <a:lnTo>
                    <a:pt x="174" y="0"/>
                  </a:lnTo>
                  <a:lnTo>
                    <a:pt x="174" y="8"/>
                  </a:lnTo>
                  <a:lnTo>
                    <a:pt x="174"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2" name="Freeform 207"/>
            <p:cNvSpPr>
              <a:spLocks/>
            </p:cNvSpPr>
            <p:nvPr/>
          </p:nvSpPr>
          <p:spPr bwMode="auto">
            <a:xfrm>
              <a:off x="3141" y="2368"/>
              <a:ext cx="182" cy="311"/>
            </a:xfrm>
            <a:custGeom>
              <a:avLst/>
              <a:gdLst>
                <a:gd name="T0" fmla="*/ 174 w 182"/>
                <a:gd name="T1" fmla="*/ 197 h 311"/>
                <a:gd name="T2" fmla="*/ 182 w 182"/>
                <a:gd name="T3" fmla="*/ 296 h 311"/>
                <a:gd name="T4" fmla="*/ 129 w 182"/>
                <a:gd name="T5" fmla="*/ 296 h 311"/>
                <a:gd name="T6" fmla="*/ 129 w 182"/>
                <a:gd name="T7" fmla="*/ 311 h 311"/>
                <a:gd name="T8" fmla="*/ 121 w 182"/>
                <a:gd name="T9" fmla="*/ 311 h 311"/>
                <a:gd name="T10" fmla="*/ 106 w 182"/>
                <a:gd name="T11" fmla="*/ 281 h 311"/>
                <a:gd name="T12" fmla="*/ 106 w 182"/>
                <a:gd name="T13" fmla="*/ 258 h 311"/>
                <a:gd name="T14" fmla="*/ 8 w 182"/>
                <a:gd name="T15" fmla="*/ 266 h 311"/>
                <a:gd name="T16" fmla="*/ 0 w 182"/>
                <a:gd name="T17" fmla="*/ 250 h 311"/>
                <a:gd name="T18" fmla="*/ 15 w 182"/>
                <a:gd name="T19" fmla="*/ 228 h 311"/>
                <a:gd name="T20" fmla="*/ 8 w 182"/>
                <a:gd name="T21" fmla="*/ 228 h 311"/>
                <a:gd name="T22" fmla="*/ 23 w 182"/>
                <a:gd name="T23" fmla="*/ 220 h 311"/>
                <a:gd name="T24" fmla="*/ 15 w 182"/>
                <a:gd name="T25" fmla="*/ 213 h 311"/>
                <a:gd name="T26" fmla="*/ 38 w 182"/>
                <a:gd name="T27" fmla="*/ 190 h 311"/>
                <a:gd name="T28" fmla="*/ 23 w 182"/>
                <a:gd name="T29" fmla="*/ 190 h 311"/>
                <a:gd name="T30" fmla="*/ 38 w 182"/>
                <a:gd name="T31" fmla="*/ 175 h 311"/>
                <a:gd name="T32" fmla="*/ 30 w 182"/>
                <a:gd name="T33" fmla="*/ 167 h 311"/>
                <a:gd name="T34" fmla="*/ 38 w 182"/>
                <a:gd name="T35" fmla="*/ 167 h 311"/>
                <a:gd name="T36" fmla="*/ 30 w 182"/>
                <a:gd name="T37" fmla="*/ 160 h 311"/>
                <a:gd name="T38" fmla="*/ 23 w 182"/>
                <a:gd name="T39" fmla="*/ 160 h 311"/>
                <a:gd name="T40" fmla="*/ 23 w 182"/>
                <a:gd name="T41" fmla="*/ 137 h 311"/>
                <a:gd name="T42" fmla="*/ 30 w 182"/>
                <a:gd name="T43" fmla="*/ 122 h 311"/>
                <a:gd name="T44" fmla="*/ 30 w 182"/>
                <a:gd name="T45" fmla="*/ 106 h 311"/>
                <a:gd name="T46" fmla="*/ 15 w 182"/>
                <a:gd name="T47" fmla="*/ 106 h 311"/>
                <a:gd name="T48" fmla="*/ 15 w 182"/>
                <a:gd name="T49" fmla="*/ 91 h 311"/>
                <a:gd name="T50" fmla="*/ 30 w 182"/>
                <a:gd name="T51" fmla="*/ 91 h 311"/>
                <a:gd name="T52" fmla="*/ 23 w 182"/>
                <a:gd name="T53" fmla="*/ 76 h 311"/>
                <a:gd name="T54" fmla="*/ 38 w 182"/>
                <a:gd name="T55" fmla="*/ 61 h 311"/>
                <a:gd name="T56" fmla="*/ 30 w 182"/>
                <a:gd name="T57" fmla="*/ 61 h 311"/>
                <a:gd name="T58" fmla="*/ 53 w 182"/>
                <a:gd name="T59" fmla="*/ 46 h 311"/>
                <a:gd name="T60" fmla="*/ 53 w 182"/>
                <a:gd name="T61" fmla="*/ 23 h 311"/>
                <a:gd name="T62" fmla="*/ 61 w 182"/>
                <a:gd name="T63" fmla="*/ 16 h 311"/>
                <a:gd name="T64" fmla="*/ 61 w 182"/>
                <a:gd name="T65" fmla="*/ 8 h 311"/>
                <a:gd name="T66" fmla="*/ 174 w 182"/>
                <a:gd name="T67" fmla="*/ 0 h 311"/>
                <a:gd name="T68" fmla="*/ 174 w 182"/>
                <a:gd name="T69" fmla="*/ 8 h 311"/>
                <a:gd name="T70" fmla="*/ 174 w 182"/>
                <a:gd name="T71" fmla="*/ 197 h 311"/>
                <a:gd name="T72" fmla="*/ 174 w 182"/>
                <a:gd name="T73" fmla="*/ 20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311">
                  <a:moveTo>
                    <a:pt x="174" y="197"/>
                  </a:moveTo>
                  <a:lnTo>
                    <a:pt x="182" y="296"/>
                  </a:lnTo>
                  <a:lnTo>
                    <a:pt x="129" y="296"/>
                  </a:lnTo>
                  <a:lnTo>
                    <a:pt x="129" y="311"/>
                  </a:lnTo>
                  <a:lnTo>
                    <a:pt x="121" y="311"/>
                  </a:lnTo>
                  <a:lnTo>
                    <a:pt x="106" y="281"/>
                  </a:lnTo>
                  <a:lnTo>
                    <a:pt x="106" y="258"/>
                  </a:lnTo>
                  <a:lnTo>
                    <a:pt x="8" y="266"/>
                  </a:lnTo>
                  <a:lnTo>
                    <a:pt x="0" y="250"/>
                  </a:lnTo>
                  <a:lnTo>
                    <a:pt x="15" y="228"/>
                  </a:lnTo>
                  <a:lnTo>
                    <a:pt x="8" y="228"/>
                  </a:lnTo>
                  <a:lnTo>
                    <a:pt x="23" y="220"/>
                  </a:lnTo>
                  <a:lnTo>
                    <a:pt x="15" y="213"/>
                  </a:lnTo>
                  <a:lnTo>
                    <a:pt x="38" y="190"/>
                  </a:lnTo>
                  <a:lnTo>
                    <a:pt x="23" y="190"/>
                  </a:lnTo>
                  <a:lnTo>
                    <a:pt x="38" y="175"/>
                  </a:lnTo>
                  <a:lnTo>
                    <a:pt x="30" y="167"/>
                  </a:lnTo>
                  <a:lnTo>
                    <a:pt x="38" y="167"/>
                  </a:lnTo>
                  <a:lnTo>
                    <a:pt x="30" y="160"/>
                  </a:lnTo>
                  <a:lnTo>
                    <a:pt x="23" y="160"/>
                  </a:lnTo>
                  <a:lnTo>
                    <a:pt x="23" y="137"/>
                  </a:lnTo>
                  <a:lnTo>
                    <a:pt x="30" y="122"/>
                  </a:lnTo>
                  <a:lnTo>
                    <a:pt x="30" y="106"/>
                  </a:lnTo>
                  <a:lnTo>
                    <a:pt x="15" y="106"/>
                  </a:lnTo>
                  <a:lnTo>
                    <a:pt x="15" y="91"/>
                  </a:lnTo>
                  <a:lnTo>
                    <a:pt x="30" y="91"/>
                  </a:lnTo>
                  <a:lnTo>
                    <a:pt x="23" y="76"/>
                  </a:lnTo>
                  <a:lnTo>
                    <a:pt x="38" y="61"/>
                  </a:lnTo>
                  <a:lnTo>
                    <a:pt x="30" y="61"/>
                  </a:lnTo>
                  <a:lnTo>
                    <a:pt x="53" y="46"/>
                  </a:lnTo>
                  <a:lnTo>
                    <a:pt x="53" y="23"/>
                  </a:lnTo>
                  <a:lnTo>
                    <a:pt x="61" y="16"/>
                  </a:lnTo>
                  <a:lnTo>
                    <a:pt x="61" y="8"/>
                  </a:lnTo>
                  <a:lnTo>
                    <a:pt x="174" y="0"/>
                  </a:lnTo>
                  <a:lnTo>
                    <a:pt x="174" y="8"/>
                  </a:lnTo>
                  <a:lnTo>
                    <a:pt x="174" y="197"/>
                  </a:lnTo>
                  <a:lnTo>
                    <a:pt x="174"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3" name="Freeform 208"/>
            <p:cNvSpPr>
              <a:spLocks/>
            </p:cNvSpPr>
            <p:nvPr/>
          </p:nvSpPr>
          <p:spPr bwMode="auto">
            <a:xfrm>
              <a:off x="2922" y="2020"/>
              <a:ext cx="333" cy="295"/>
            </a:xfrm>
            <a:custGeom>
              <a:avLst/>
              <a:gdLst>
                <a:gd name="T0" fmla="*/ 333 w 333"/>
                <a:gd name="T1" fmla="*/ 227 h 295"/>
                <a:gd name="T2" fmla="*/ 310 w 333"/>
                <a:gd name="T3" fmla="*/ 204 h 295"/>
                <a:gd name="T4" fmla="*/ 310 w 333"/>
                <a:gd name="T5" fmla="*/ 182 h 295"/>
                <a:gd name="T6" fmla="*/ 265 w 333"/>
                <a:gd name="T7" fmla="*/ 151 h 295"/>
                <a:gd name="T8" fmla="*/ 280 w 333"/>
                <a:gd name="T9" fmla="*/ 106 h 295"/>
                <a:gd name="T10" fmla="*/ 257 w 333"/>
                <a:gd name="T11" fmla="*/ 98 h 295"/>
                <a:gd name="T12" fmla="*/ 249 w 333"/>
                <a:gd name="T13" fmla="*/ 106 h 295"/>
                <a:gd name="T14" fmla="*/ 242 w 333"/>
                <a:gd name="T15" fmla="*/ 83 h 295"/>
                <a:gd name="T16" fmla="*/ 212 w 333"/>
                <a:gd name="T17" fmla="*/ 53 h 295"/>
                <a:gd name="T18" fmla="*/ 204 w 333"/>
                <a:gd name="T19" fmla="*/ 15 h 295"/>
                <a:gd name="T20" fmla="*/ 189 w 333"/>
                <a:gd name="T21" fmla="*/ 0 h 295"/>
                <a:gd name="T22" fmla="*/ 0 w 333"/>
                <a:gd name="T23" fmla="*/ 7 h 295"/>
                <a:gd name="T24" fmla="*/ 22 w 333"/>
                <a:gd name="T25" fmla="*/ 45 h 295"/>
                <a:gd name="T26" fmla="*/ 38 w 333"/>
                <a:gd name="T27" fmla="*/ 53 h 295"/>
                <a:gd name="T28" fmla="*/ 38 w 333"/>
                <a:gd name="T29" fmla="*/ 60 h 295"/>
                <a:gd name="T30" fmla="*/ 30 w 333"/>
                <a:gd name="T31" fmla="*/ 76 h 295"/>
                <a:gd name="T32" fmla="*/ 53 w 333"/>
                <a:gd name="T33" fmla="*/ 98 h 295"/>
                <a:gd name="T34" fmla="*/ 53 w 333"/>
                <a:gd name="T35" fmla="*/ 265 h 295"/>
                <a:gd name="T36" fmla="*/ 249 w 333"/>
                <a:gd name="T37" fmla="*/ 257 h 295"/>
                <a:gd name="T38" fmla="*/ 280 w 333"/>
                <a:gd name="T39" fmla="*/ 257 h 295"/>
                <a:gd name="T40" fmla="*/ 287 w 333"/>
                <a:gd name="T41" fmla="*/ 273 h 295"/>
                <a:gd name="T42" fmla="*/ 272 w 333"/>
                <a:gd name="T43" fmla="*/ 295 h 295"/>
                <a:gd name="T44" fmla="*/ 310 w 333"/>
                <a:gd name="T45" fmla="*/ 288 h 295"/>
                <a:gd name="T46" fmla="*/ 318 w 333"/>
                <a:gd name="T47" fmla="*/ 257 h 295"/>
                <a:gd name="T48" fmla="*/ 310 w 333"/>
                <a:gd name="T49" fmla="*/ 257 h 295"/>
                <a:gd name="T50" fmla="*/ 318 w 333"/>
                <a:gd name="T51" fmla="*/ 250 h 295"/>
                <a:gd name="T52" fmla="*/ 318 w 333"/>
                <a:gd name="T53" fmla="*/ 257 h 295"/>
                <a:gd name="T54" fmla="*/ 333 w 333"/>
                <a:gd name="T55" fmla="*/ 242 h 295"/>
                <a:gd name="T56" fmla="*/ 333 w 333"/>
                <a:gd name="T57" fmla="*/ 22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295">
                  <a:moveTo>
                    <a:pt x="333" y="227"/>
                  </a:moveTo>
                  <a:lnTo>
                    <a:pt x="310" y="204"/>
                  </a:lnTo>
                  <a:lnTo>
                    <a:pt x="310" y="182"/>
                  </a:lnTo>
                  <a:lnTo>
                    <a:pt x="265" y="151"/>
                  </a:lnTo>
                  <a:lnTo>
                    <a:pt x="280" y="106"/>
                  </a:lnTo>
                  <a:lnTo>
                    <a:pt x="257" y="98"/>
                  </a:lnTo>
                  <a:lnTo>
                    <a:pt x="249" y="106"/>
                  </a:lnTo>
                  <a:lnTo>
                    <a:pt x="242" y="83"/>
                  </a:lnTo>
                  <a:lnTo>
                    <a:pt x="212" y="53"/>
                  </a:lnTo>
                  <a:lnTo>
                    <a:pt x="204" y="15"/>
                  </a:lnTo>
                  <a:lnTo>
                    <a:pt x="189" y="0"/>
                  </a:lnTo>
                  <a:lnTo>
                    <a:pt x="0" y="7"/>
                  </a:lnTo>
                  <a:lnTo>
                    <a:pt x="22" y="45"/>
                  </a:lnTo>
                  <a:lnTo>
                    <a:pt x="38" y="53"/>
                  </a:lnTo>
                  <a:lnTo>
                    <a:pt x="38" y="60"/>
                  </a:lnTo>
                  <a:lnTo>
                    <a:pt x="30" y="76"/>
                  </a:lnTo>
                  <a:lnTo>
                    <a:pt x="53" y="98"/>
                  </a:lnTo>
                  <a:lnTo>
                    <a:pt x="53" y="265"/>
                  </a:lnTo>
                  <a:lnTo>
                    <a:pt x="249" y="257"/>
                  </a:lnTo>
                  <a:lnTo>
                    <a:pt x="280" y="257"/>
                  </a:lnTo>
                  <a:lnTo>
                    <a:pt x="287" y="273"/>
                  </a:lnTo>
                  <a:lnTo>
                    <a:pt x="272" y="295"/>
                  </a:lnTo>
                  <a:lnTo>
                    <a:pt x="310" y="288"/>
                  </a:lnTo>
                  <a:lnTo>
                    <a:pt x="318" y="257"/>
                  </a:lnTo>
                  <a:lnTo>
                    <a:pt x="310" y="257"/>
                  </a:lnTo>
                  <a:lnTo>
                    <a:pt x="318" y="250"/>
                  </a:lnTo>
                  <a:lnTo>
                    <a:pt x="318" y="257"/>
                  </a:lnTo>
                  <a:lnTo>
                    <a:pt x="333" y="242"/>
                  </a:lnTo>
                  <a:lnTo>
                    <a:pt x="333" y="22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4" name="Freeform 209"/>
            <p:cNvSpPr>
              <a:spLocks/>
            </p:cNvSpPr>
            <p:nvPr/>
          </p:nvSpPr>
          <p:spPr bwMode="auto">
            <a:xfrm>
              <a:off x="2922" y="2020"/>
              <a:ext cx="333" cy="295"/>
            </a:xfrm>
            <a:custGeom>
              <a:avLst/>
              <a:gdLst>
                <a:gd name="T0" fmla="*/ 333 w 333"/>
                <a:gd name="T1" fmla="*/ 227 h 295"/>
                <a:gd name="T2" fmla="*/ 310 w 333"/>
                <a:gd name="T3" fmla="*/ 204 h 295"/>
                <a:gd name="T4" fmla="*/ 310 w 333"/>
                <a:gd name="T5" fmla="*/ 182 h 295"/>
                <a:gd name="T6" fmla="*/ 265 w 333"/>
                <a:gd name="T7" fmla="*/ 151 h 295"/>
                <a:gd name="T8" fmla="*/ 280 w 333"/>
                <a:gd name="T9" fmla="*/ 106 h 295"/>
                <a:gd name="T10" fmla="*/ 257 w 333"/>
                <a:gd name="T11" fmla="*/ 98 h 295"/>
                <a:gd name="T12" fmla="*/ 249 w 333"/>
                <a:gd name="T13" fmla="*/ 106 h 295"/>
                <a:gd name="T14" fmla="*/ 242 w 333"/>
                <a:gd name="T15" fmla="*/ 83 h 295"/>
                <a:gd name="T16" fmla="*/ 212 w 333"/>
                <a:gd name="T17" fmla="*/ 53 h 295"/>
                <a:gd name="T18" fmla="*/ 204 w 333"/>
                <a:gd name="T19" fmla="*/ 15 h 295"/>
                <a:gd name="T20" fmla="*/ 189 w 333"/>
                <a:gd name="T21" fmla="*/ 0 h 295"/>
                <a:gd name="T22" fmla="*/ 0 w 333"/>
                <a:gd name="T23" fmla="*/ 7 h 295"/>
                <a:gd name="T24" fmla="*/ 22 w 333"/>
                <a:gd name="T25" fmla="*/ 45 h 295"/>
                <a:gd name="T26" fmla="*/ 38 w 333"/>
                <a:gd name="T27" fmla="*/ 53 h 295"/>
                <a:gd name="T28" fmla="*/ 38 w 333"/>
                <a:gd name="T29" fmla="*/ 60 h 295"/>
                <a:gd name="T30" fmla="*/ 30 w 333"/>
                <a:gd name="T31" fmla="*/ 76 h 295"/>
                <a:gd name="T32" fmla="*/ 53 w 333"/>
                <a:gd name="T33" fmla="*/ 98 h 295"/>
                <a:gd name="T34" fmla="*/ 53 w 333"/>
                <a:gd name="T35" fmla="*/ 265 h 295"/>
                <a:gd name="T36" fmla="*/ 249 w 333"/>
                <a:gd name="T37" fmla="*/ 257 h 295"/>
                <a:gd name="T38" fmla="*/ 280 w 333"/>
                <a:gd name="T39" fmla="*/ 257 h 295"/>
                <a:gd name="T40" fmla="*/ 287 w 333"/>
                <a:gd name="T41" fmla="*/ 273 h 295"/>
                <a:gd name="T42" fmla="*/ 272 w 333"/>
                <a:gd name="T43" fmla="*/ 295 h 295"/>
                <a:gd name="T44" fmla="*/ 310 w 333"/>
                <a:gd name="T45" fmla="*/ 288 h 295"/>
                <a:gd name="T46" fmla="*/ 318 w 333"/>
                <a:gd name="T47" fmla="*/ 257 h 295"/>
                <a:gd name="T48" fmla="*/ 310 w 333"/>
                <a:gd name="T49" fmla="*/ 257 h 295"/>
                <a:gd name="T50" fmla="*/ 318 w 333"/>
                <a:gd name="T51" fmla="*/ 250 h 295"/>
                <a:gd name="T52" fmla="*/ 318 w 333"/>
                <a:gd name="T53" fmla="*/ 257 h 295"/>
                <a:gd name="T54" fmla="*/ 333 w 333"/>
                <a:gd name="T55" fmla="*/ 242 h 295"/>
                <a:gd name="T56" fmla="*/ 333 w 333"/>
                <a:gd name="T57" fmla="*/ 227 h 295"/>
                <a:gd name="T58" fmla="*/ 333 w 333"/>
                <a:gd name="T59" fmla="*/ 23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295">
                  <a:moveTo>
                    <a:pt x="333" y="227"/>
                  </a:moveTo>
                  <a:lnTo>
                    <a:pt x="310" y="204"/>
                  </a:lnTo>
                  <a:lnTo>
                    <a:pt x="310" y="182"/>
                  </a:lnTo>
                  <a:lnTo>
                    <a:pt x="265" y="151"/>
                  </a:lnTo>
                  <a:lnTo>
                    <a:pt x="280" y="106"/>
                  </a:lnTo>
                  <a:lnTo>
                    <a:pt x="257" y="98"/>
                  </a:lnTo>
                  <a:lnTo>
                    <a:pt x="249" y="106"/>
                  </a:lnTo>
                  <a:lnTo>
                    <a:pt x="242" y="83"/>
                  </a:lnTo>
                  <a:lnTo>
                    <a:pt x="212" y="53"/>
                  </a:lnTo>
                  <a:lnTo>
                    <a:pt x="204" y="15"/>
                  </a:lnTo>
                  <a:lnTo>
                    <a:pt x="189" y="0"/>
                  </a:lnTo>
                  <a:lnTo>
                    <a:pt x="0" y="7"/>
                  </a:lnTo>
                  <a:lnTo>
                    <a:pt x="22" y="45"/>
                  </a:lnTo>
                  <a:lnTo>
                    <a:pt x="38" y="53"/>
                  </a:lnTo>
                  <a:lnTo>
                    <a:pt x="38" y="60"/>
                  </a:lnTo>
                  <a:lnTo>
                    <a:pt x="30" y="76"/>
                  </a:lnTo>
                  <a:lnTo>
                    <a:pt x="53" y="98"/>
                  </a:lnTo>
                  <a:lnTo>
                    <a:pt x="53" y="265"/>
                  </a:lnTo>
                  <a:lnTo>
                    <a:pt x="249" y="257"/>
                  </a:lnTo>
                  <a:lnTo>
                    <a:pt x="280" y="257"/>
                  </a:lnTo>
                  <a:lnTo>
                    <a:pt x="287" y="273"/>
                  </a:lnTo>
                  <a:lnTo>
                    <a:pt x="272" y="295"/>
                  </a:lnTo>
                  <a:lnTo>
                    <a:pt x="310" y="288"/>
                  </a:lnTo>
                  <a:lnTo>
                    <a:pt x="318" y="257"/>
                  </a:lnTo>
                  <a:lnTo>
                    <a:pt x="310" y="257"/>
                  </a:lnTo>
                  <a:lnTo>
                    <a:pt x="318" y="250"/>
                  </a:lnTo>
                  <a:lnTo>
                    <a:pt x="318" y="257"/>
                  </a:lnTo>
                  <a:lnTo>
                    <a:pt x="333" y="242"/>
                  </a:lnTo>
                  <a:lnTo>
                    <a:pt x="333" y="227"/>
                  </a:lnTo>
                  <a:lnTo>
                    <a:pt x="33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5" name="Freeform 210"/>
            <p:cNvSpPr>
              <a:spLocks/>
            </p:cNvSpPr>
            <p:nvPr/>
          </p:nvSpPr>
          <p:spPr bwMode="auto">
            <a:xfrm>
              <a:off x="2044" y="1398"/>
              <a:ext cx="522" cy="326"/>
            </a:xfrm>
            <a:custGeom>
              <a:avLst/>
              <a:gdLst>
                <a:gd name="T0" fmla="*/ 507 w 522"/>
                <a:gd name="T1" fmla="*/ 273 h 326"/>
                <a:gd name="T2" fmla="*/ 522 w 522"/>
                <a:gd name="T3" fmla="*/ 76 h 326"/>
                <a:gd name="T4" fmla="*/ 212 w 522"/>
                <a:gd name="T5" fmla="*/ 38 h 326"/>
                <a:gd name="T6" fmla="*/ 15 w 522"/>
                <a:gd name="T7" fmla="*/ 0 h 326"/>
                <a:gd name="T8" fmla="*/ 0 w 522"/>
                <a:gd name="T9" fmla="*/ 69 h 326"/>
                <a:gd name="T10" fmla="*/ 7 w 522"/>
                <a:gd name="T11" fmla="*/ 84 h 326"/>
                <a:gd name="T12" fmla="*/ 7 w 522"/>
                <a:gd name="T13" fmla="*/ 99 h 326"/>
                <a:gd name="T14" fmla="*/ 22 w 522"/>
                <a:gd name="T15" fmla="*/ 114 h 326"/>
                <a:gd name="T16" fmla="*/ 38 w 522"/>
                <a:gd name="T17" fmla="*/ 159 h 326"/>
                <a:gd name="T18" fmla="*/ 60 w 522"/>
                <a:gd name="T19" fmla="*/ 159 h 326"/>
                <a:gd name="T20" fmla="*/ 38 w 522"/>
                <a:gd name="T21" fmla="*/ 228 h 326"/>
                <a:gd name="T22" fmla="*/ 45 w 522"/>
                <a:gd name="T23" fmla="*/ 235 h 326"/>
                <a:gd name="T24" fmla="*/ 60 w 522"/>
                <a:gd name="T25" fmla="*/ 228 h 326"/>
                <a:gd name="T26" fmla="*/ 75 w 522"/>
                <a:gd name="T27" fmla="*/ 281 h 326"/>
                <a:gd name="T28" fmla="*/ 91 w 522"/>
                <a:gd name="T29" fmla="*/ 288 h 326"/>
                <a:gd name="T30" fmla="*/ 98 w 522"/>
                <a:gd name="T31" fmla="*/ 319 h 326"/>
                <a:gd name="T32" fmla="*/ 121 w 522"/>
                <a:gd name="T33" fmla="*/ 311 h 326"/>
                <a:gd name="T34" fmla="*/ 159 w 522"/>
                <a:gd name="T35" fmla="*/ 319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2" h="326">
                  <a:moveTo>
                    <a:pt x="507" y="273"/>
                  </a:moveTo>
                  <a:lnTo>
                    <a:pt x="522" y="76"/>
                  </a:lnTo>
                  <a:lnTo>
                    <a:pt x="212" y="38"/>
                  </a:lnTo>
                  <a:lnTo>
                    <a:pt x="15" y="0"/>
                  </a:lnTo>
                  <a:lnTo>
                    <a:pt x="0" y="69"/>
                  </a:lnTo>
                  <a:lnTo>
                    <a:pt x="7" y="84"/>
                  </a:lnTo>
                  <a:lnTo>
                    <a:pt x="7" y="99"/>
                  </a:lnTo>
                  <a:lnTo>
                    <a:pt x="22" y="114"/>
                  </a:lnTo>
                  <a:lnTo>
                    <a:pt x="38" y="159"/>
                  </a:lnTo>
                  <a:lnTo>
                    <a:pt x="60" y="159"/>
                  </a:lnTo>
                  <a:lnTo>
                    <a:pt x="38" y="228"/>
                  </a:lnTo>
                  <a:lnTo>
                    <a:pt x="45" y="235"/>
                  </a:lnTo>
                  <a:lnTo>
                    <a:pt x="60" y="228"/>
                  </a:lnTo>
                  <a:lnTo>
                    <a:pt x="75" y="281"/>
                  </a:lnTo>
                  <a:lnTo>
                    <a:pt x="91" y="288"/>
                  </a:lnTo>
                  <a:lnTo>
                    <a:pt x="98" y="319"/>
                  </a:lnTo>
                  <a:lnTo>
                    <a:pt x="121" y="311"/>
                  </a:lnTo>
                  <a:lnTo>
                    <a:pt x="159" y="319"/>
                  </a:lnTo>
                  <a:lnTo>
                    <a:pt x="166" y="303"/>
                  </a:lnTo>
                  <a:lnTo>
                    <a:pt x="181" y="326"/>
                  </a:lnTo>
                  <a:lnTo>
                    <a:pt x="181" y="288"/>
                  </a:lnTo>
                  <a:lnTo>
                    <a:pt x="499" y="326"/>
                  </a:lnTo>
                  <a:lnTo>
                    <a:pt x="507" y="27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6" name="Freeform 211"/>
            <p:cNvSpPr>
              <a:spLocks/>
            </p:cNvSpPr>
            <p:nvPr/>
          </p:nvSpPr>
          <p:spPr bwMode="auto">
            <a:xfrm>
              <a:off x="2044" y="1398"/>
              <a:ext cx="522" cy="326"/>
            </a:xfrm>
            <a:custGeom>
              <a:avLst/>
              <a:gdLst>
                <a:gd name="T0" fmla="*/ 507 w 522"/>
                <a:gd name="T1" fmla="*/ 273 h 326"/>
                <a:gd name="T2" fmla="*/ 522 w 522"/>
                <a:gd name="T3" fmla="*/ 76 h 326"/>
                <a:gd name="T4" fmla="*/ 212 w 522"/>
                <a:gd name="T5" fmla="*/ 38 h 326"/>
                <a:gd name="T6" fmla="*/ 15 w 522"/>
                <a:gd name="T7" fmla="*/ 0 h 326"/>
                <a:gd name="T8" fmla="*/ 0 w 522"/>
                <a:gd name="T9" fmla="*/ 69 h 326"/>
                <a:gd name="T10" fmla="*/ 7 w 522"/>
                <a:gd name="T11" fmla="*/ 84 h 326"/>
                <a:gd name="T12" fmla="*/ 7 w 522"/>
                <a:gd name="T13" fmla="*/ 99 h 326"/>
                <a:gd name="T14" fmla="*/ 22 w 522"/>
                <a:gd name="T15" fmla="*/ 114 h 326"/>
                <a:gd name="T16" fmla="*/ 38 w 522"/>
                <a:gd name="T17" fmla="*/ 159 h 326"/>
                <a:gd name="T18" fmla="*/ 60 w 522"/>
                <a:gd name="T19" fmla="*/ 159 h 326"/>
                <a:gd name="T20" fmla="*/ 38 w 522"/>
                <a:gd name="T21" fmla="*/ 228 h 326"/>
                <a:gd name="T22" fmla="*/ 45 w 522"/>
                <a:gd name="T23" fmla="*/ 235 h 326"/>
                <a:gd name="T24" fmla="*/ 60 w 522"/>
                <a:gd name="T25" fmla="*/ 228 h 326"/>
                <a:gd name="T26" fmla="*/ 75 w 522"/>
                <a:gd name="T27" fmla="*/ 281 h 326"/>
                <a:gd name="T28" fmla="*/ 91 w 522"/>
                <a:gd name="T29" fmla="*/ 288 h 326"/>
                <a:gd name="T30" fmla="*/ 98 w 522"/>
                <a:gd name="T31" fmla="*/ 319 h 326"/>
                <a:gd name="T32" fmla="*/ 121 w 522"/>
                <a:gd name="T33" fmla="*/ 311 h 326"/>
                <a:gd name="T34" fmla="*/ 159 w 522"/>
                <a:gd name="T35" fmla="*/ 319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 name="T46" fmla="*/ 507 w 522"/>
                <a:gd name="T47" fmla="*/ 28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2" h="326">
                  <a:moveTo>
                    <a:pt x="507" y="273"/>
                  </a:moveTo>
                  <a:lnTo>
                    <a:pt x="522" y="76"/>
                  </a:lnTo>
                  <a:lnTo>
                    <a:pt x="212" y="38"/>
                  </a:lnTo>
                  <a:lnTo>
                    <a:pt x="15" y="0"/>
                  </a:lnTo>
                  <a:lnTo>
                    <a:pt x="0" y="69"/>
                  </a:lnTo>
                  <a:lnTo>
                    <a:pt x="7" y="84"/>
                  </a:lnTo>
                  <a:lnTo>
                    <a:pt x="7" y="99"/>
                  </a:lnTo>
                  <a:lnTo>
                    <a:pt x="22" y="114"/>
                  </a:lnTo>
                  <a:lnTo>
                    <a:pt x="38" y="159"/>
                  </a:lnTo>
                  <a:lnTo>
                    <a:pt x="60" y="159"/>
                  </a:lnTo>
                  <a:lnTo>
                    <a:pt x="38" y="228"/>
                  </a:lnTo>
                  <a:lnTo>
                    <a:pt x="45" y="235"/>
                  </a:lnTo>
                  <a:lnTo>
                    <a:pt x="60" y="228"/>
                  </a:lnTo>
                  <a:lnTo>
                    <a:pt x="75" y="281"/>
                  </a:lnTo>
                  <a:lnTo>
                    <a:pt x="91" y="288"/>
                  </a:lnTo>
                  <a:lnTo>
                    <a:pt x="98" y="319"/>
                  </a:lnTo>
                  <a:lnTo>
                    <a:pt x="121" y="311"/>
                  </a:lnTo>
                  <a:lnTo>
                    <a:pt x="159" y="319"/>
                  </a:lnTo>
                  <a:lnTo>
                    <a:pt x="166" y="303"/>
                  </a:lnTo>
                  <a:lnTo>
                    <a:pt x="181" y="326"/>
                  </a:lnTo>
                  <a:lnTo>
                    <a:pt x="181" y="288"/>
                  </a:lnTo>
                  <a:lnTo>
                    <a:pt x="499" y="326"/>
                  </a:lnTo>
                  <a:lnTo>
                    <a:pt x="507" y="273"/>
                  </a:lnTo>
                  <a:lnTo>
                    <a:pt x="507" y="2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7" name="Freeform 212"/>
            <p:cNvSpPr>
              <a:spLocks/>
            </p:cNvSpPr>
            <p:nvPr/>
          </p:nvSpPr>
          <p:spPr bwMode="auto">
            <a:xfrm>
              <a:off x="2521" y="1853"/>
              <a:ext cx="423" cy="212"/>
            </a:xfrm>
            <a:custGeom>
              <a:avLst/>
              <a:gdLst>
                <a:gd name="T0" fmla="*/ 423 w 423"/>
                <a:gd name="T1" fmla="*/ 212 h 212"/>
                <a:gd name="T2" fmla="*/ 90 w 423"/>
                <a:gd name="T3" fmla="*/ 197 h 212"/>
                <a:gd name="T4" fmla="*/ 98 w 423"/>
                <a:gd name="T5" fmla="*/ 136 h 212"/>
                <a:gd name="T6" fmla="*/ 0 w 423"/>
                <a:gd name="T7" fmla="*/ 129 h 212"/>
                <a:gd name="T8" fmla="*/ 15 w 423"/>
                <a:gd name="T9" fmla="*/ 0 h 212"/>
                <a:gd name="T10" fmla="*/ 272 w 423"/>
                <a:gd name="T11" fmla="*/ 15 h 212"/>
                <a:gd name="T12" fmla="*/ 295 w 423"/>
                <a:gd name="T13" fmla="*/ 30 h 212"/>
                <a:gd name="T14" fmla="*/ 333 w 423"/>
                <a:gd name="T15" fmla="*/ 30 h 212"/>
                <a:gd name="T16" fmla="*/ 363 w 423"/>
                <a:gd name="T17" fmla="*/ 53 h 212"/>
                <a:gd name="T18" fmla="*/ 386 w 423"/>
                <a:gd name="T19" fmla="*/ 114 h 212"/>
                <a:gd name="T20" fmla="*/ 393 w 423"/>
                <a:gd name="T21" fmla="*/ 114 h 212"/>
                <a:gd name="T22" fmla="*/ 401 w 423"/>
                <a:gd name="T23" fmla="*/ 174 h 212"/>
                <a:gd name="T24" fmla="*/ 423 w 423"/>
                <a:gd name="T2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212">
                  <a:moveTo>
                    <a:pt x="423" y="212"/>
                  </a:moveTo>
                  <a:lnTo>
                    <a:pt x="90" y="197"/>
                  </a:lnTo>
                  <a:lnTo>
                    <a:pt x="98" y="136"/>
                  </a:lnTo>
                  <a:lnTo>
                    <a:pt x="0" y="129"/>
                  </a:lnTo>
                  <a:lnTo>
                    <a:pt x="15" y="0"/>
                  </a:lnTo>
                  <a:lnTo>
                    <a:pt x="272" y="15"/>
                  </a:lnTo>
                  <a:lnTo>
                    <a:pt x="295" y="30"/>
                  </a:lnTo>
                  <a:lnTo>
                    <a:pt x="333" y="30"/>
                  </a:lnTo>
                  <a:lnTo>
                    <a:pt x="363" y="53"/>
                  </a:lnTo>
                  <a:lnTo>
                    <a:pt x="386" y="114"/>
                  </a:lnTo>
                  <a:lnTo>
                    <a:pt x="393" y="114"/>
                  </a:lnTo>
                  <a:lnTo>
                    <a:pt x="401" y="174"/>
                  </a:lnTo>
                  <a:lnTo>
                    <a:pt x="423" y="21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8" name="Freeform 213"/>
            <p:cNvSpPr>
              <a:spLocks/>
            </p:cNvSpPr>
            <p:nvPr/>
          </p:nvSpPr>
          <p:spPr bwMode="auto">
            <a:xfrm>
              <a:off x="2521" y="1853"/>
              <a:ext cx="423" cy="220"/>
            </a:xfrm>
            <a:custGeom>
              <a:avLst/>
              <a:gdLst>
                <a:gd name="T0" fmla="*/ 423 w 423"/>
                <a:gd name="T1" fmla="*/ 212 h 220"/>
                <a:gd name="T2" fmla="*/ 90 w 423"/>
                <a:gd name="T3" fmla="*/ 197 h 220"/>
                <a:gd name="T4" fmla="*/ 98 w 423"/>
                <a:gd name="T5" fmla="*/ 136 h 220"/>
                <a:gd name="T6" fmla="*/ 0 w 423"/>
                <a:gd name="T7" fmla="*/ 129 h 220"/>
                <a:gd name="T8" fmla="*/ 15 w 423"/>
                <a:gd name="T9" fmla="*/ 0 h 220"/>
                <a:gd name="T10" fmla="*/ 272 w 423"/>
                <a:gd name="T11" fmla="*/ 15 h 220"/>
                <a:gd name="T12" fmla="*/ 295 w 423"/>
                <a:gd name="T13" fmla="*/ 30 h 220"/>
                <a:gd name="T14" fmla="*/ 333 w 423"/>
                <a:gd name="T15" fmla="*/ 30 h 220"/>
                <a:gd name="T16" fmla="*/ 363 w 423"/>
                <a:gd name="T17" fmla="*/ 53 h 220"/>
                <a:gd name="T18" fmla="*/ 386 w 423"/>
                <a:gd name="T19" fmla="*/ 114 h 220"/>
                <a:gd name="T20" fmla="*/ 393 w 423"/>
                <a:gd name="T21" fmla="*/ 114 h 220"/>
                <a:gd name="T22" fmla="*/ 401 w 423"/>
                <a:gd name="T23" fmla="*/ 174 h 220"/>
                <a:gd name="T24" fmla="*/ 423 w 423"/>
                <a:gd name="T25" fmla="*/ 212 h 220"/>
                <a:gd name="T26" fmla="*/ 423 w 423"/>
                <a:gd name="T2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3" h="220">
                  <a:moveTo>
                    <a:pt x="423" y="212"/>
                  </a:moveTo>
                  <a:lnTo>
                    <a:pt x="90" y="197"/>
                  </a:lnTo>
                  <a:lnTo>
                    <a:pt x="98" y="136"/>
                  </a:lnTo>
                  <a:lnTo>
                    <a:pt x="0" y="129"/>
                  </a:lnTo>
                  <a:lnTo>
                    <a:pt x="15" y="0"/>
                  </a:lnTo>
                  <a:lnTo>
                    <a:pt x="272" y="15"/>
                  </a:lnTo>
                  <a:lnTo>
                    <a:pt x="295" y="30"/>
                  </a:lnTo>
                  <a:lnTo>
                    <a:pt x="333" y="30"/>
                  </a:lnTo>
                  <a:lnTo>
                    <a:pt x="363" y="53"/>
                  </a:lnTo>
                  <a:lnTo>
                    <a:pt x="386" y="114"/>
                  </a:lnTo>
                  <a:lnTo>
                    <a:pt x="393" y="114"/>
                  </a:lnTo>
                  <a:lnTo>
                    <a:pt x="401" y="174"/>
                  </a:lnTo>
                  <a:lnTo>
                    <a:pt x="423" y="212"/>
                  </a:lnTo>
                  <a:lnTo>
                    <a:pt x="42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9" name="Freeform 214"/>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1 h 493"/>
                <a:gd name="T16" fmla="*/ 326 w 326"/>
                <a:gd name="T17" fmla="*/ 61 h 493"/>
                <a:gd name="T18" fmla="*/ 265 w 326"/>
                <a:gd name="T19" fmla="*/ 37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493">
                  <a:moveTo>
                    <a:pt x="265" y="379"/>
                  </a:moveTo>
                  <a:lnTo>
                    <a:pt x="250" y="440"/>
                  </a:lnTo>
                  <a:lnTo>
                    <a:pt x="235" y="425"/>
                  </a:lnTo>
                  <a:lnTo>
                    <a:pt x="220" y="425"/>
                  </a:lnTo>
                  <a:lnTo>
                    <a:pt x="212" y="493"/>
                  </a:lnTo>
                  <a:lnTo>
                    <a:pt x="0" y="182"/>
                  </a:lnTo>
                  <a:lnTo>
                    <a:pt x="53" y="0"/>
                  </a:lnTo>
                  <a:lnTo>
                    <a:pt x="190" y="31"/>
                  </a:lnTo>
                  <a:lnTo>
                    <a:pt x="326" y="61"/>
                  </a:lnTo>
                  <a:lnTo>
                    <a:pt x="265" y="37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0" name="Freeform 215"/>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1 h 493"/>
                <a:gd name="T16" fmla="*/ 326 w 326"/>
                <a:gd name="T17" fmla="*/ 61 h 493"/>
                <a:gd name="T18" fmla="*/ 265 w 326"/>
                <a:gd name="T19" fmla="*/ 379 h 493"/>
                <a:gd name="T20" fmla="*/ 265 w 326"/>
                <a:gd name="T21" fmla="*/ 38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6" h="493">
                  <a:moveTo>
                    <a:pt x="265" y="379"/>
                  </a:moveTo>
                  <a:lnTo>
                    <a:pt x="250" y="440"/>
                  </a:lnTo>
                  <a:lnTo>
                    <a:pt x="235" y="425"/>
                  </a:lnTo>
                  <a:lnTo>
                    <a:pt x="220" y="425"/>
                  </a:lnTo>
                  <a:lnTo>
                    <a:pt x="212" y="493"/>
                  </a:lnTo>
                  <a:lnTo>
                    <a:pt x="0" y="182"/>
                  </a:lnTo>
                  <a:lnTo>
                    <a:pt x="53" y="0"/>
                  </a:lnTo>
                  <a:lnTo>
                    <a:pt x="190" y="31"/>
                  </a:lnTo>
                  <a:lnTo>
                    <a:pt x="326" y="61"/>
                  </a:lnTo>
                  <a:lnTo>
                    <a:pt x="265" y="379"/>
                  </a:lnTo>
                  <a:lnTo>
                    <a:pt x="265" y="3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1" name="Freeform 216"/>
            <p:cNvSpPr>
              <a:spLocks/>
            </p:cNvSpPr>
            <p:nvPr/>
          </p:nvSpPr>
          <p:spPr bwMode="auto">
            <a:xfrm>
              <a:off x="3989" y="1580"/>
              <a:ext cx="83" cy="175"/>
            </a:xfrm>
            <a:custGeom>
              <a:avLst/>
              <a:gdLst>
                <a:gd name="T0" fmla="*/ 68 w 83"/>
                <a:gd name="T1" fmla="*/ 114 h 175"/>
                <a:gd name="T2" fmla="*/ 30 w 83"/>
                <a:gd name="T3" fmla="*/ 0 h 175"/>
                <a:gd name="T4" fmla="*/ 15 w 83"/>
                <a:gd name="T5" fmla="*/ 8 h 175"/>
                <a:gd name="T6" fmla="*/ 15 w 83"/>
                <a:gd name="T7" fmla="*/ 23 h 175"/>
                <a:gd name="T8" fmla="*/ 23 w 83"/>
                <a:gd name="T9" fmla="*/ 53 h 175"/>
                <a:gd name="T10" fmla="*/ 7 w 83"/>
                <a:gd name="T11" fmla="*/ 68 h 175"/>
                <a:gd name="T12" fmla="*/ 0 w 83"/>
                <a:gd name="T13" fmla="*/ 121 h 175"/>
                <a:gd name="T14" fmla="*/ 7 w 83"/>
                <a:gd name="T15" fmla="*/ 175 h 175"/>
                <a:gd name="T16" fmla="*/ 60 w 83"/>
                <a:gd name="T17" fmla="*/ 167 h 175"/>
                <a:gd name="T18" fmla="*/ 83 w 83"/>
                <a:gd name="T19" fmla="*/ 144 h 175"/>
                <a:gd name="T20" fmla="*/ 83 w 83"/>
                <a:gd name="T21" fmla="*/ 137 h 175"/>
                <a:gd name="T22" fmla="*/ 68 w 83"/>
                <a:gd name="T23" fmla="*/ 11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5">
                  <a:moveTo>
                    <a:pt x="68" y="114"/>
                  </a:moveTo>
                  <a:lnTo>
                    <a:pt x="30" y="0"/>
                  </a:lnTo>
                  <a:lnTo>
                    <a:pt x="15" y="8"/>
                  </a:lnTo>
                  <a:lnTo>
                    <a:pt x="15" y="23"/>
                  </a:lnTo>
                  <a:lnTo>
                    <a:pt x="23" y="53"/>
                  </a:lnTo>
                  <a:lnTo>
                    <a:pt x="7" y="68"/>
                  </a:lnTo>
                  <a:lnTo>
                    <a:pt x="0" y="121"/>
                  </a:lnTo>
                  <a:lnTo>
                    <a:pt x="7" y="175"/>
                  </a:lnTo>
                  <a:lnTo>
                    <a:pt x="60" y="167"/>
                  </a:lnTo>
                  <a:lnTo>
                    <a:pt x="83" y="144"/>
                  </a:lnTo>
                  <a:lnTo>
                    <a:pt x="83" y="137"/>
                  </a:lnTo>
                  <a:lnTo>
                    <a:pt x="68" y="11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2" name="Freeform 217"/>
            <p:cNvSpPr>
              <a:spLocks/>
            </p:cNvSpPr>
            <p:nvPr/>
          </p:nvSpPr>
          <p:spPr bwMode="auto">
            <a:xfrm>
              <a:off x="3989" y="1580"/>
              <a:ext cx="83" cy="175"/>
            </a:xfrm>
            <a:custGeom>
              <a:avLst/>
              <a:gdLst>
                <a:gd name="T0" fmla="*/ 68 w 83"/>
                <a:gd name="T1" fmla="*/ 114 h 175"/>
                <a:gd name="T2" fmla="*/ 30 w 83"/>
                <a:gd name="T3" fmla="*/ 0 h 175"/>
                <a:gd name="T4" fmla="*/ 15 w 83"/>
                <a:gd name="T5" fmla="*/ 8 h 175"/>
                <a:gd name="T6" fmla="*/ 15 w 83"/>
                <a:gd name="T7" fmla="*/ 23 h 175"/>
                <a:gd name="T8" fmla="*/ 23 w 83"/>
                <a:gd name="T9" fmla="*/ 53 h 175"/>
                <a:gd name="T10" fmla="*/ 7 w 83"/>
                <a:gd name="T11" fmla="*/ 68 h 175"/>
                <a:gd name="T12" fmla="*/ 0 w 83"/>
                <a:gd name="T13" fmla="*/ 121 h 175"/>
                <a:gd name="T14" fmla="*/ 7 w 83"/>
                <a:gd name="T15" fmla="*/ 175 h 175"/>
                <a:gd name="T16" fmla="*/ 60 w 83"/>
                <a:gd name="T17" fmla="*/ 167 h 175"/>
                <a:gd name="T18" fmla="*/ 83 w 83"/>
                <a:gd name="T19" fmla="*/ 144 h 175"/>
                <a:gd name="T20" fmla="*/ 83 w 83"/>
                <a:gd name="T21" fmla="*/ 137 h 175"/>
                <a:gd name="T22" fmla="*/ 68 w 83"/>
                <a:gd name="T23" fmla="*/ 114 h 175"/>
                <a:gd name="T24" fmla="*/ 68 w 83"/>
                <a:gd name="T25" fmla="*/ 12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5">
                  <a:moveTo>
                    <a:pt x="68" y="114"/>
                  </a:moveTo>
                  <a:lnTo>
                    <a:pt x="30" y="0"/>
                  </a:lnTo>
                  <a:lnTo>
                    <a:pt x="15" y="8"/>
                  </a:lnTo>
                  <a:lnTo>
                    <a:pt x="15" y="23"/>
                  </a:lnTo>
                  <a:lnTo>
                    <a:pt x="23" y="53"/>
                  </a:lnTo>
                  <a:lnTo>
                    <a:pt x="7" y="68"/>
                  </a:lnTo>
                  <a:lnTo>
                    <a:pt x="0" y="121"/>
                  </a:lnTo>
                  <a:lnTo>
                    <a:pt x="7" y="175"/>
                  </a:lnTo>
                  <a:lnTo>
                    <a:pt x="60" y="167"/>
                  </a:lnTo>
                  <a:lnTo>
                    <a:pt x="83" y="144"/>
                  </a:lnTo>
                  <a:lnTo>
                    <a:pt x="83" y="137"/>
                  </a:lnTo>
                  <a:lnTo>
                    <a:pt x="68" y="114"/>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3" name="Freeform 218"/>
            <p:cNvSpPr>
              <a:spLocks/>
            </p:cNvSpPr>
            <p:nvPr/>
          </p:nvSpPr>
          <p:spPr bwMode="auto">
            <a:xfrm>
              <a:off x="3898" y="1868"/>
              <a:ext cx="68" cy="152"/>
            </a:xfrm>
            <a:custGeom>
              <a:avLst/>
              <a:gdLst>
                <a:gd name="T0" fmla="*/ 61 w 68"/>
                <a:gd name="T1" fmla="*/ 15 h 152"/>
                <a:gd name="T2" fmla="*/ 53 w 68"/>
                <a:gd name="T3" fmla="*/ 46 h 152"/>
                <a:gd name="T4" fmla="*/ 68 w 68"/>
                <a:gd name="T5" fmla="*/ 46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7 h 152"/>
                <a:gd name="T18" fmla="*/ 8 w 68"/>
                <a:gd name="T19" fmla="*/ 121 h 152"/>
                <a:gd name="T20" fmla="*/ 8 w 68"/>
                <a:gd name="T21" fmla="*/ 99 h 152"/>
                <a:gd name="T22" fmla="*/ 38 w 68"/>
                <a:gd name="T23" fmla="*/ 76 h 152"/>
                <a:gd name="T24" fmla="*/ 8 w 68"/>
                <a:gd name="T25" fmla="*/ 46 h 152"/>
                <a:gd name="T26" fmla="*/ 0 w 68"/>
                <a:gd name="T27" fmla="*/ 23 h 152"/>
                <a:gd name="T28" fmla="*/ 15 w 68"/>
                <a:gd name="T29" fmla="*/ 0 h 152"/>
                <a:gd name="T30" fmla="*/ 61 w 68"/>
                <a:gd name="T31" fmla="*/ 8 h 152"/>
                <a:gd name="T32" fmla="*/ 61 w 68"/>
                <a:gd name="T33"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52">
                  <a:moveTo>
                    <a:pt x="61" y="15"/>
                  </a:moveTo>
                  <a:lnTo>
                    <a:pt x="53" y="46"/>
                  </a:lnTo>
                  <a:lnTo>
                    <a:pt x="68" y="46"/>
                  </a:lnTo>
                  <a:lnTo>
                    <a:pt x="68" y="91"/>
                  </a:lnTo>
                  <a:lnTo>
                    <a:pt x="68" y="68"/>
                  </a:lnTo>
                  <a:lnTo>
                    <a:pt x="68" y="91"/>
                  </a:lnTo>
                  <a:lnTo>
                    <a:pt x="45" y="144"/>
                  </a:lnTo>
                  <a:lnTo>
                    <a:pt x="38" y="152"/>
                  </a:lnTo>
                  <a:lnTo>
                    <a:pt x="38" y="137"/>
                  </a:lnTo>
                  <a:lnTo>
                    <a:pt x="8" y="121"/>
                  </a:lnTo>
                  <a:lnTo>
                    <a:pt x="8" y="99"/>
                  </a:lnTo>
                  <a:lnTo>
                    <a:pt x="38" y="76"/>
                  </a:lnTo>
                  <a:lnTo>
                    <a:pt x="8" y="46"/>
                  </a:lnTo>
                  <a:lnTo>
                    <a:pt x="0" y="23"/>
                  </a:lnTo>
                  <a:lnTo>
                    <a:pt x="15" y="0"/>
                  </a:lnTo>
                  <a:lnTo>
                    <a:pt x="61" y="8"/>
                  </a:lnTo>
                  <a:lnTo>
                    <a:pt x="61"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4" name="Freeform 219"/>
            <p:cNvSpPr>
              <a:spLocks/>
            </p:cNvSpPr>
            <p:nvPr/>
          </p:nvSpPr>
          <p:spPr bwMode="auto">
            <a:xfrm>
              <a:off x="3898" y="1868"/>
              <a:ext cx="68" cy="152"/>
            </a:xfrm>
            <a:custGeom>
              <a:avLst/>
              <a:gdLst>
                <a:gd name="T0" fmla="*/ 61 w 68"/>
                <a:gd name="T1" fmla="*/ 15 h 152"/>
                <a:gd name="T2" fmla="*/ 53 w 68"/>
                <a:gd name="T3" fmla="*/ 46 h 152"/>
                <a:gd name="T4" fmla="*/ 68 w 68"/>
                <a:gd name="T5" fmla="*/ 46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7 h 152"/>
                <a:gd name="T18" fmla="*/ 8 w 68"/>
                <a:gd name="T19" fmla="*/ 121 h 152"/>
                <a:gd name="T20" fmla="*/ 8 w 68"/>
                <a:gd name="T21" fmla="*/ 99 h 152"/>
                <a:gd name="T22" fmla="*/ 38 w 68"/>
                <a:gd name="T23" fmla="*/ 76 h 152"/>
                <a:gd name="T24" fmla="*/ 8 w 68"/>
                <a:gd name="T25" fmla="*/ 46 h 152"/>
                <a:gd name="T26" fmla="*/ 0 w 68"/>
                <a:gd name="T27" fmla="*/ 23 h 152"/>
                <a:gd name="T28" fmla="*/ 15 w 68"/>
                <a:gd name="T29" fmla="*/ 0 h 152"/>
                <a:gd name="T30" fmla="*/ 61 w 68"/>
                <a:gd name="T31" fmla="*/ 8 h 152"/>
                <a:gd name="T32" fmla="*/ 61 w 68"/>
                <a:gd name="T33" fmla="*/ 15 h 152"/>
                <a:gd name="T34" fmla="*/ 61 w 68"/>
                <a:gd name="T35"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52">
                  <a:moveTo>
                    <a:pt x="61" y="15"/>
                  </a:moveTo>
                  <a:lnTo>
                    <a:pt x="53" y="46"/>
                  </a:lnTo>
                  <a:lnTo>
                    <a:pt x="68" y="46"/>
                  </a:lnTo>
                  <a:lnTo>
                    <a:pt x="68" y="91"/>
                  </a:lnTo>
                  <a:lnTo>
                    <a:pt x="68" y="68"/>
                  </a:lnTo>
                  <a:lnTo>
                    <a:pt x="68" y="91"/>
                  </a:lnTo>
                  <a:lnTo>
                    <a:pt x="45" y="144"/>
                  </a:lnTo>
                  <a:lnTo>
                    <a:pt x="38" y="152"/>
                  </a:lnTo>
                  <a:lnTo>
                    <a:pt x="38" y="137"/>
                  </a:lnTo>
                  <a:lnTo>
                    <a:pt x="8" y="121"/>
                  </a:lnTo>
                  <a:lnTo>
                    <a:pt x="8" y="99"/>
                  </a:lnTo>
                  <a:lnTo>
                    <a:pt x="38" y="76"/>
                  </a:lnTo>
                  <a:lnTo>
                    <a:pt x="8" y="46"/>
                  </a:lnTo>
                  <a:lnTo>
                    <a:pt x="0" y="23"/>
                  </a:lnTo>
                  <a:lnTo>
                    <a:pt x="15" y="0"/>
                  </a:lnTo>
                  <a:lnTo>
                    <a:pt x="61" y="8"/>
                  </a:lnTo>
                  <a:lnTo>
                    <a:pt x="61" y="15"/>
                  </a:lnTo>
                  <a:lnTo>
                    <a:pt x="61"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5" name="Freeform 220"/>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6 w 356"/>
                <a:gd name="T7" fmla="*/ 364 h 364"/>
                <a:gd name="T8" fmla="*/ 53 w 356"/>
                <a:gd name="T9" fmla="*/ 341 h 364"/>
                <a:gd name="T10" fmla="*/ 144 w 356"/>
                <a:gd name="T11" fmla="*/ 349 h 364"/>
                <a:gd name="T12" fmla="*/ 136 w 356"/>
                <a:gd name="T13" fmla="*/ 334 h 364"/>
                <a:gd name="T14" fmla="*/ 333 w 356"/>
                <a:gd name="T15" fmla="*/ 349 h 364"/>
                <a:gd name="T16" fmla="*/ 356 w 356"/>
                <a:gd name="T17" fmla="*/ 68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64"/>
                  </a:lnTo>
                  <a:lnTo>
                    <a:pt x="46" y="364"/>
                  </a:lnTo>
                  <a:lnTo>
                    <a:pt x="53" y="341"/>
                  </a:lnTo>
                  <a:lnTo>
                    <a:pt x="144" y="349"/>
                  </a:lnTo>
                  <a:lnTo>
                    <a:pt x="136" y="334"/>
                  </a:lnTo>
                  <a:lnTo>
                    <a:pt x="333" y="349"/>
                  </a:lnTo>
                  <a:lnTo>
                    <a:pt x="356" y="68"/>
                  </a:lnTo>
                  <a:lnTo>
                    <a:pt x="356"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6" name="Freeform 221"/>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6 w 356"/>
                <a:gd name="T7" fmla="*/ 364 h 364"/>
                <a:gd name="T8" fmla="*/ 53 w 356"/>
                <a:gd name="T9" fmla="*/ 341 h 364"/>
                <a:gd name="T10" fmla="*/ 144 w 356"/>
                <a:gd name="T11" fmla="*/ 349 h 364"/>
                <a:gd name="T12" fmla="*/ 136 w 356"/>
                <a:gd name="T13" fmla="*/ 334 h 364"/>
                <a:gd name="T14" fmla="*/ 333 w 356"/>
                <a:gd name="T15" fmla="*/ 349 h 364"/>
                <a:gd name="T16" fmla="*/ 356 w 356"/>
                <a:gd name="T17" fmla="*/ 68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64"/>
                  </a:lnTo>
                  <a:lnTo>
                    <a:pt x="46" y="364"/>
                  </a:lnTo>
                  <a:lnTo>
                    <a:pt x="53" y="341"/>
                  </a:lnTo>
                  <a:lnTo>
                    <a:pt x="144" y="349"/>
                  </a:lnTo>
                  <a:lnTo>
                    <a:pt x="136" y="334"/>
                  </a:lnTo>
                  <a:lnTo>
                    <a:pt x="333" y="349"/>
                  </a:lnTo>
                  <a:lnTo>
                    <a:pt x="356" y="68"/>
                  </a:lnTo>
                  <a:lnTo>
                    <a:pt x="356" y="31"/>
                  </a:lnTo>
                  <a:lnTo>
                    <a:pt x="35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7" name="Freeform 222"/>
            <p:cNvSpPr>
              <a:spLocks/>
            </p:cNvSpPr>
            <p:nvPr/>
          </p:nvSpPr>
          <p:spPr bwMode="auto">
            <a:xfrm>
              <a:off x="3671" y="1626"/>
              <a:ext cx="303" cy="273"/>
            </a:xfrm>
            <a:custGeom>
              <a:avLst/>
              <a:gdLst>
                <a:gd name="T0" fmla="*/ 295 w 303"/>
                <a:gd name="T1" fmla="*/ 136 h 273"/>
                <a:gd name="T2" fmla="*/ 295 w 303"/>
                <a:gd name="T3" fmla="*/ 182 h 273"/>
                <a:gd name="T4" fmla="*/ 303 w 303"/>
                <a:gd name="T5" fmla="*/ 235 h 273"/>
                <a:gd name="T6" fmla="*/ 295 w 303"/>
                <a:gd name="T7" fmla="*/ 242 h 273"/>
                <a:gd name="T8" fmla="*/ 303 w 303"/>
                <a:gd name="T9" fmla="*/ 250 h 273"/>
                <a:gd name="T10" fmla="*/ 288 w 303"/>
                <a:gd name="T11" fmla="*/ 273 h 273"/>
                <a:gd name="T12" fmla="*/ 288 w 303"/>
                <a:gd name="T13" fmla="*/ 250 h 273"/>
                <a:gd name="T14" fmla="*/ 242 w 303"/>
                <a:gd name="T15" fmla="*/ 242 h 273"/>
                <a:gd name="T16" fmla="*/ 227 w 303"/>
                <a:gd name="T17" fmla="*/ 235 h 273"/>
                <a:gd name="T18" fmla="*/ 219 w 303"/>
                <a:gd name="T19" fmla="*/ 212 h 273"/>
                <a:gd name="T20" fmla="*/ 204 w 303"/>
                <a:gd name="T21" fmla="*/ 204 h 273"/>
                <a:gd name="T22" fmla="*/ 0 w 303"/>
                <a:gd name="T23" fmla="*/ 242 h 273"/>
                <a:gd name="T24" fmla="*/ 0 w 303"/>
                <a:gd name="T25" fmla="*/ 227 h 273"/>
                <a:gd name="T26" fmla="*/ 38 w 303"/>
                <a:gd name="T27" fmla="*/ 189 h 273"/>
                <a:gd name="T28" fmla="*/ 23 w 303"/>
                <a:gd name="T29" fmla="*/ 159 h 273"/>
                <a:gd name="T30" fmla="*/ 45 w 303"/>
                <a:gd name="T31" fmla="*/ 151 h 273"/>
                <a:gd name="T32" fmla="*/ 113 w 303"/>
                <a:gd name="T33" fmla="*/ 144 h 273"/>
                <a:gd name="T34" fmla="*/ 144 w 303"/>
                <a:gd name="T35" fmla="*/ 121 h 273"/>
                <a:gd name="T36" fmla="*/ 136 w 303"/>
                <a:gd name="T37" fmla="*/ 98 h 273"/>
                <a:gd name="T38" fmla="*/ 151 w 303"/>
                <a:gd name="T39" fmla="*/ 91 h 273"/>
                <a:gd name="T40" fmla="*/ 144 w 303"/>
                <a:gd name="T41" fmla="*/ 83 h 273"/>
                <a:gd name="T42" fmla="*/ 136 w 303"/>
                <a:gd name="T43" fmla="*/ 91 h 273"/>
                <a:gd name="T44" fmla="*/ 136 w 303"/>
                <a:gd name="T45" fmla="*/ 83 h 273"/>
                <a:gd name="T46" fmla="*/ 182 w 303"/>
                <a:gd name="T47" fmla="*/ 15 h 273"/>
                <a:gd name="T48" fmla="*/ 257 w 303"/>
                <a:gd name="T49" fmla="*/ 0 h 273"/>
                <a:gd name="T50" fmla="*/ 272 w 303"/>
                <a:gd name="T51" fmla="*/ 75 h 273"/>
                <a:gd name="T52" fmla="*/ 295 w 303"/>
                <a:gd name="T53"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73">
                  <a:moveTo>
                    <a:pt x="295" y="136"/>
                  </a:moveTo>
                  <a:lnTo>
                    <a:pt x="295" y="182"/>
                  </a:lnTo>
                  <a:lnTo>
                    <a:pt x="303" y="235"/>
                  </a:lnTo>
                  <a:lnTo>
                    <a:pt x="295" y="242"/>
                  </a:lnTo>
                  <a:lnTo>
                    <a:pt x="303" y="250"/>
                  </a:lnTo>
                  <a:lnTo>
                    <a:pt x="288" y="273"/>
                  </a:lnTo>
                  <a:lnTo>
                    <a:pt x="288" y="250"/>
                  </a:lnTo>
                  <a:lnTo>
                    <a:pt x="242" y="242"/>
                  </a:lnTo>
                  <a:lnTo>
                    <a:pt x="227" y="235"/>
                  </a:lnTo>
                  <a:lnTo>
                    <a:pt x="219" y="212"/>
                  </a:lnTo>
                  <a:lnTo>
                    <a:pt x="204" y="204"/>
                  </a:lnTo>
                  <a:lnTo>
                    <a:pt x="0" y="242"/>
                  </a:lnTo>
                  <a:lnTo>
                    <a:pt x="0" y="227"/>
                  </a:lnTo>
                  <a:lnTo>
                    <a:pt x="38" y="189"/>
                  </a:lnTo>
                  <a:lnTo>
                    <a:pt x="23" y="159"/>
                  </a:lnTo>
                  <a:lnTo>
                    <a:pt x="45" y="151"/>
                  </a:lnTo>
                  <a:lnTo>
                    <a:pt x="113" y="144"/>
                  </a:lnTo>
                  <a:lnTo>
                    <a:pt x="144" y="121"/>
                  </a:lnTo>
                  <a:lnTo>
                    <a:pt x="136" y="98"/>
                  </a:lnTo>
                  <a:lnTo>
                    <a:pt x="151" y="91"/>
                  </a:lnTo>
                  <a:lnTo>
                    <a:pt x="144" y="83"/>
                  </a:lnTo>
                  <a:lnTo>
                    <a:pt x="136" y="91"/>
                  </a:lnTo>
                  <a:lnTo>
                    <a:pt x="136" y="83"/>
                  </a:lnTo>
                  <a:lnTo>
                    <a:pt x="182" y="15"/>
                  </a:lnTo>
                  <a:lnTo>
                    <a:pt x="257" y="0"/>
                  </a:lnTo>
                  <a:lnTo>
                    <a:pt x="272" y="75"/>
                  </a:lnTo>
                  <a:lnTo>
                    <a:pt x="295"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8" name="Freeform 223"/>
            <p:cNvSpPr>
              <a:spLocks/>
            </p:cNvSpPr>
            <p:nvPr/>
          </p:nvSpPr>
          <p:spPr bwMode="auto">
            <a:xfrm>
              <a:off x="3671" y="1626"/>
              <a:ext cx="303" cy="273"/>
            </a:xfrm>
            <a:custGeom>
              <a:avLst/>
              <a:gdLst>
                <a:gd name="T0" fmla="*/ 295 w 303"/>
                <a:gd name="T1" fmla="*/ 136 h 273"/>
                <a:gd name="T2" fmla="*/ 295 w 303"/>
                <a:gd name="T3" fmla="*/ 182 h 273"/>
                <a:gd name="T4" fmla="*/ 303 w 303"/>
                <a:gd name="T5" fmla="*/ 235 h 273"/>
                <a:gd name="T6" fmla="*/ 295 w 303"/>
                <a:gd name="T7" fmla="*/ 242 h 273"/>
                <a:gd name="T8" fmla="*/ 303 w 303"/>
                <a:gd name="T9" fmla="*/ 250 h 273"/>
                <a:gd name="T10" fmla="*/ 288 w 303"/>
                <a:gd name="T11" fmla="*/ 273 h 273"/>
                <a:gd name="T12" fmla="*/ 288 w 303"/>
                <a:gd name="T13" fmla="*/ 250 h 273"/>
                <a:gd name="T14" fmla="*/ 242 w 303"/>
                <a:gd name="T15" fmla="*/ 242 h 273"/>
                <a:gd name="T16" fmla="*/ 227 w 303"/>
                <a:gd name="T17" fmla="*/ 235 h 273"/>
                <a:gd name="T18" fmla="*/ 219 w 303"/>
                <a:gd name="T19" fmla="*/ 212 h 273"/>
                <a:gd name="T20" fmla="*/ 204 w 303"/>
                <a:gd name="T21" fmla="*/ 204 h 273"/>
                <a:gd name="T22" fmla="*/ 0 w 303"/>
                <a:gd name="T23" fmla="*/ 242 h 273"/>
                <a:gd name="T24" fmla="*/ 0 w 303"/>
                <a:gd name="T25" fmla="*/ 227 h 273"/>
                <a:gd name="T26" fmla="*/ 38 w 303"/>
                <a:gd name="T27" fmla="*/ 189 h 273"/>
                <a:gd name="T28" fmla="*/ 23 w 303"/>
                <a:gd name="T29" fmla="*/ 159 h 273"/>
                <a:gd name="T30" fmla="*/ 45 w 303"/>
                <a:gd name="T31" fmla="*/ 151 h 273"/>
                <a:gd name="T32" fmla="*/ 113 w 303"/>
                <a:gd name="T33" fmla="*/ 144 h 273"/>
                <a:gd name="T34" fmla="*/ 144 w 303"/>
                <a:gd name="T35" fmla="*/ 121 h 273"/>
                <a:gd name="T36" fmla="*/ 136 w 303"/>
                <a:gd name="T37" fmla="*/ 98 h 273"/>
                <a:gd name="T38" fmla="*/ 151 w 303"/>
                <a:gd name="T39" fmla="*/ 91 h 273"/>
                <a:gd name="T40" fmla="*/ 144 w 303"/>
                <a:gd name="T41" fmla="*/ 83 h 273"/>
                <a:gd name="T42" fmla="*/ 136 w 303"/>
                <a:gd name="T43" fmla="*/ 91 h 273"/>
                <a:gd name="T44" fmla="*/ 136 w 303"/>
                <a:gd name="T45" fmla="*/ 83 h 273"/>
                <a:gd name="T46" fmla="*/ 182 w 303"/>
                <a:gd name="T47" fmla="*/ 15 h 273"/>
                <a:gd name="T48" fmla="*/ 257 w 303"/>
                <a:gd name="T49" fmla="*/ 0 h 273"/>
                <a:gd name="T50" fmla="*/ 272 w 303"/>
                <a:gd name="T51" fmla="*/ 75 h 273"/>
                <a:gd name="T52" fmla="*/ 295 w 303"/>
                <a:gd name="T53" fmla="*/ 136 h 273"/>
                <a:gd name="T54" fmla="*/ 295 w 303"/>
                <a:gd name="T55" fmla="*/ 14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73">
                  <a:moveTo>
                    <a:pt x="295" y="136"/>
                  </a:moveTo>
                  <a:lnTo>
                    <a:pt x="295" y="182"/>
                  </a:lnTo>
                  <a:lnTo>
                    <a:pt x="303" y="235"/>
                  </a:lnTo>
                  <a:lnTo>
                    <a:pt x="295" y="242"/>
                  </a:lnTo>
                  <a:lnTo>
                    <a:pt x="303" y="250"/>
                  </a:lnTo>
                  <a:lnTo>
                    <a:pt x="288" y="273"/>
                  </a:lnTo>
                  <a:lnTo>
                    <a:pt x="288" y="250"/>
                  </a:lnTo>
                  <a:lnTo>
                    <a:pt x="242" y="242"/>
                  </a:lnTo>
                  <a:lnTo>
                    <a:pt x="227" y="235"/>
                  </a:lnTo>
                  <a:lnTo>
                    <a:pt x="219" y="212"/>
                  </a:lnTo>
                  <a:lnTo>
                    <a:pt x="204" y="204"/>
                  </a:lnTo>
                  <a:lnTo>
                    <a:pt x="0" y="242"/>
                  </a:lnTo>
                  <a:lnTo>
                    <a:pt x="0" y="227"/>
                  </a:lnTo>
                  <a:lnTo>
                    <a:pt x="38" y="189"/>
                  </a:lnTo>
                  <a:lnTo>
                    <a:pt x="23" y="159"/>
                  </a:lnTo>
                  <a:lnTo>
                    <a:pt x="45" y="151"/>
                  </a:lnTo>
                  <a:lnTo>
                    <a:pt x="113" y="144"/>
                  </a:lnTo>
                  <a:lnTo>
                    <a:pt x="144" y="121"/>
                  </a:lnTo>
                  <a:lnTo>
                    <a:pt x="136" y="98"/>
                  </a:lnTo>
                  <a:lnTo>
                    <a:pt x="151" y="91"/>
                  </a:lnTo>
                  <a:lnTo>
                    <a:pt x="144" y="83"/>
                  </a:lnTo>
                  <a:lnTo>
                    <a:pt x="136" y="91"/>
                  </a:lnTo>
                  <a:lnTo>
                    <a:pt x="136" y="83"/>
                  </a:lnTo>
                  <a:lnTo>
                    <a:pt x="182" y="15"/>
                  </a:lnTo>
                  <a:lnTo>
                    <a:pt x="257" y="0"/>
                  </a:lnTo>
                  <a:lnTo>
                    <a:pt x="272" y="75"/>
                  </a:lnTo>
                  <a:lnTo>
                    <a:pt x="295" y="136"/>
                  </a:lnTo>
                  <a:lnTo>
                    <a:pt x="295"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9" name="Freeform 224"/>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6 h 197"/>
                <a:gd name="T22" fmla="*/ 0 w 431"/>
                <a:gd name="T23" fmla="*/ 151 h 197"/>
                <a:gd name="T24" fmla="*/ 61 w 431"/>
                <a:gd name="T25" fmla="*/ 159 h 197"/>
                <a:gd name="T26" fmla="*/ 167 w 431"/>
                <a:gd name="T27" fmla="*/ 136 h 197"/>
                <a:gd name="T28" fmla="*/ 242 w 431"/>
                <a:gd name="T29" fmla="*/ 144 h 197"/>
                <a:gd name="T30" fmla="*/ 341 w 431"/>
                <a:gd name="T31" fmla="*/ 189 h 197"/>
                <a:gd name="T32" fmla="*/ 341 w 431"/>
                <a:gd name="T33" fmla="*/ 182 h 197"/>
                <a:gd name="T34" fmla="*/ 363 w 431"/>
                <a:gd name="T35" fmla="*/ 144 h 197"/>
                <a:gd name="T36" fmla="*/ 363 w 431"/>
                <a:gd name="T37" fmla="*/ 144 h 197"/>
                <a:gd name="T38" fmla="*/ 394 w 431"/>
                <a:gd name="T39" fmla="*/ 121 h 197"/>
                <a:gd name="T40" fmla="*/ 401 w 431"/>
                <a:gd name="T41" fmla="*/ 121 h 197"/>
                <a:gd name="T42" fmla="*/ 409 w 431"/>
                <a:gd name="T43" fmla="*/ 121 h 197"/>
                <a:gd name="T44" fmla="*/ 416 w 431"/>
                <a:gd name="T45" fmla="*/ 98 h 197"/>
                <a:gd name="T46" fmla="*/ 401 w 431"/>
                <a:gd name="T47" fmla="*/ 98 h 197"/>
                <a:gd name="T48" fmla="*/ 394 w 431"/>
                <a:gd name="T49" fmla="*/ 106 h 197"/>
                <a:gd name="T50" fmla="*/ 371 w 431"/>
                <a:gd name="T51" fmla="*/ 98 h 197"/>
                <a:gd name="T52" fmla="*/ 401 w 431"/>
                <a:gd name="T53" fmla="*/ 83 h 197"/>
                <a:gd name="T54" fmla="*/ 386 w 431"/>
                <a:gd name="T55" fmla="*/ 83 h 197"/>
                <a:gd name="T56" fmla="*/ 363 w 431"/>
                <a:gd name="T57" fmla="*/ 76 h 197"/>
                <a:gd name="T58" fmla="*/ 386 w 431"/>
                <a:gd name="T59" fmla="*/ 76 h 197"/>
                <a:gd name="T60" fmla="*/ 394 w 431"/>
                <a:gd name="T61" fmla="*/ 76 h 197"/>
                <a:gd name="T62" fmla="*/ 431 w 431"/>
                <a:gd name="T63"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8"/>
                  </a:lnTo>
                  <a:lnTo>
                    <a:pt x="76" y="91"/>
                  </a:lnTo>
                  <a:lnTo>
                    <a:pt x="61" y="114"/>
                  </a:lnTo>
                  <a:lnTo>
                    <a:pt x="23" y="136"/>
                  </a:lnTo>
                  <a:lnTo>
                    <a:pt x="15" y="151"/>
                  </a:lnTo>
                  <a:lnTo>
                    <a:pt x="0" y="151"/>
                  </a:lnTo>
                  <a:lnTo>
                    <a:pt x="0" y="167"/>
                  </a:lnTo>
                  <a:lnTo>
                    <a:pt x="61" y="159"/>
                  </a:lnTo>
                  <a:lnTo>
                    <a:pt x="98" y="144"/>
                  </a:lnTo>
                  <a:lnTo>
                    <a:pt x="167" y="136"/>
                  </a:lnTo>
                  <a:lnTo>
                    <a:pt x="182" y="151"/>
                  </a:lnTo>
                  <a:lnTo>
                    <a:pt x="242" y="144"/>
                  </a:lnTo>
                  <a:lnTo>
                    <a:pt x="310" y="197"/>
                  </a:lnTo>
                  <a:lnTo>
                    <a:pt x="341" y="189"/>
                  </a:lnTo>
                  <a:lnTo>
                    <a:pt x="341" y="167"/>
                  </a:lnTo>
                  <a:lnTo>
                    <a:pt x="341" y="182"/>
                  </a:lnTo>
                  <a:lnTo>
                    <a:pt x="348" y="151"/>
                  </a:lnTo>
                  <a:lnTo>
                    <a:pt x="363" y="144"/>
                  </a:lnTo>
                  <a:lnTo>
                    <a:pt x="356" y="129"/>
                  </a:lnTo>
                  <a:lnTo>
                    <a:pt x="363" y="144"/>
                  </a:lnTo>
                  <a:lnTo>
                    <a:pt x="371" y="129"/>
                  </a:lnTo>
                  <a:lnTo>
                    <a:pt x="394" y="121"/>
                  </a:lnTo>
                  <a:lnTo>
                    <a:pt x="394" y="114"/>
                  </a:lnTo>
                  <a:lnTo>
                    <a:pt x="401" y="121"/>
                  </a:lnTo>
                  <a:lnTo>
                    <a:pt x="401" y="114"/>
                  </a:lnTo>
                  <a:lnTo>
                    <a:pt x="409" y="121"/>
                  </a:lnTo>
                  <a:lnTo>
                    <a:pt x="416" y="106"/>
                  </a:lnTo>
                  <a:lnTo>
                    <a:pt x="416" y="98"/>
                  </a:lnTo>
                  <a:lnTo>
                    <a:pt x="409" y="106"/>
                  </a:lnTo>
                  <a:lnTo>
                    <a:pt x="401" y="98"/>
                  </a:lnTo>
                  <a:lnTo>
                    <a:pt x="401" y="114"/>
                  </a:lnTo>
                  <a:lnTo>
                    <a:pt x="394" y="106"/>
                  </a:lnTo>
                  <a:lnTo>
                    <a:pt x="378" y="114"/>
                  </a:lnTo>
                  <a:lnTo>
                    <a:pt x="371" y="98"/>
                  </a:lnTo>
                  <a:lnTo>
                    <a:pt x="386" y="106"/>
                  </a:lnTo>
                  <a:lnTo>
                    <a:pt x="401" y="83"/>
                  </a:lnTo>
                  <a:lnTo>
                    <a:pt x="386" y="91"/>
                  </a:lnTo>
                  <a:lnTo>
                    <a:pt x="386" y="83"/>
                  </a:lnTo>
                  <a:lnTo>
                    <a:pt x="371" y="83"/>
                  </a:lnTo>
                  <a:lnTo>
                    <a:pt x="363" y="76"/>
                  </a:lnTo>
                  <a:lnTo>
                    <a:pt x="394" y="83"/>
                  </a:lnTo>
                  <a:lnTo>
                    <a:pt x="386" y="76"/>
                  </a:lnTo>
                  <a:lnTo>
                    <a:pt x="394" y="68"/>
                  </a:lnTo>
                  <a:lnTo>
                    <a:pt x="394" y="76"/>
                  </a:lnTo>
                  <a:lnTo>
                    <a:pt x="416" y="83"/>
                  </a:lnTo>
                  <a:lnTo>
                    <a:pt x="431" y="61"/>
                  </a:lnTo>
                  <a:lnTo>
                    <a:pt x="424"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0" name="Freeform 225"/>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6 h 197"/>
                <a:gd name="T22" fmla="*/ 0 w 431"/>
                <a:gd name="T23" fmla="*/ 151 h 197"/>
                <a:gd name="T24" fmla="*/ 61 w 431"/>
                <a:gd name="T25" fmla="*/ 159 h 197"/>
                <a:gd name="T26" fmla="*/ 167 w 431"/>
                <a:gd name="T27" fmla="*/ 136 h 197"/>
                <a:gd name="T28" fmla="*/ 242 w 431"/>
                <a:gd name="T29" fmla="*/ 144 h 197"/>
                <a:gd name="T30" fmla="*/ 341 w 431"/>
                <a:gd name="T31" fmla="*/ 189 h 197"/>
                <a:gd name="T32" fmla="*/ 341 w 431"/>
                <a:gd name="T33" fmla="*/ 182 h 197"/>
                <a:gd name="T34" fmla="*/ 363 w 431"/>
                <a:gd name="T35" fmla="*/ 144 h 197"/>
                <a:gd name="T36" fmla="*/ 363 w 431"/>
                <a:gd name="T37" fmla="*/ 144 h 197"/>
                <a:gd name="T38" fmla="*/ 394 w 431"/>
                <a:gd name="T39" fmla="*/ 121 h 197"/>
                <a:gd name="T40" fmla="*/ 401 w 431"/>
                <a:gd name="T41" fmla="*/ 121 h 197"/>
                <a:gd name="T42" fmla="*/ 409 w 431"/>
                <a:gd name="T43" fmla="*/ 121 h 197"/>
                <a:gd name="T44" fmla="*/ 416 w 431"/>
                <a:gd name="T45" fmla="*/ 98 h 197"/>
                <a:gd name="T46" fmla="*/ 401 w 431"/>
                <a:gd name="T47" fmla="*/ 98 h 197"/>
                <a:gd name="T48" fmla="*/ 394 w 431"/>
                <a:gd name="T49" fmla="*/ 106 h 197"/>
                <a:gd name="T50" fmla="*/ 371 w 431"/>
                <a:gd name="T51" fmla="*/ 98 h 197"/>
                <a:gd name="T52" fmla="*/ 401 w 431"/>
                <a:gd name="T53" fmla="*/ 83 h 197"/>
                <a:gd name="T54" fmla="*/ 386 w 431"/>
                <a:gd name="T55" fmla="*/ 83 h 197"/>
                <a:gd name="T56" fmla="*/ 363 w 431"/>
                <a:gd name="T57" fmla="*/ 76 h 197"/>
                <a:gd name="T58" fmla="*/ 386 w 431"/>
                <a:gd name="T59" fmla="*/ 76 h 197"/>
                <a:gd name="T60" fmla="*/ 394 w 431"/>
                <a:gd name="T61" fmla="*/ 76 h 197"/>
                <a:gd name="T62" fmla="*/ 431 w 431"/>
                <a:gd name="T63" fmla="*/ 61 h 197"/>
                <a:gd name="T64" fmla="*/ 424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8"/>
                  </a:lnTo>
                  <a:lnTo>
                    <a:pt x="76" y="91"/>
                  </a:lnTo>
                  <a:lnTo>
                    <a:pt x="61" y="114"/>
                  </a:lnTo>
                  <a:lnTo>
                    <a:pt x="23" y="136"/>
                  </a:lnTo>
                  <a:lnTo>
                    <a:pt x="15" y="151"/>
                  </a:lnTo>
                  <a:lnTo>
                    <a:pt x="0" y="151"/>
                  </a:lnTo>
                  <a:lnTo>
                    <a:pt x="0" y="167"/>
                  </a:lnTo>
                  <a:lnTo>
                    <a:pt x="61" y="159"/>
                  </a:lnTo>
                  <a:lnTo>
                    <a:pt x="98" y="144"/>
                  </a:lnTo>
                  <a:lnTo>
                    <a:pt x="167" y="136"/>
                  </a:lnTo>
                  <a:lnTo>
                    <a:pt x="182" y="151"/>
                  </a:lnTo>
                  <a:lnTo>
                    <a:pt x="242" y="144"/>
                  </a:lnTo>
                  <a:lnTo>
                    <a:pt x="310" y="197"/>
                  </a:lnTo>
                  <a:lnTo>
                    <a:pt x="341" y="189"/>
                  </a:lnTo>
                  <a:lnTo>
                    <a:pt x="341" y="167"/>
                  </a:lnTo>
                  <a:lnTo>
                    <a:pt x="341" y="182"/>
                  </a:lnTo>
                  <a:lnTo>
                    <a:pt x="348" y="151"/>
                  </a:lnTo>
                  <a:lnTo>
                    <a:pt x="363" y="144"/>
                  </a:lnTo>
                  <a:lnTo>
                    <a:pt x="356" y="129"/>
                  </a:lnTo>
                  <a:lnTo>
                    <a:pt x="363" y="144"/>
                  </a:lnTo>
                  <a:lnTo>
                    <a:pt x="371" y="129"/>
                  </a:lnTo>
                  <a:lnTo>
                    <a:pt x="394" y="121"/>
                  </a:lnTo>
                  <a:lnTo>
                    <a:pt x="394" y="114"/>
                  </a:lnTo>
                  <a:lnTo>
                    <a:pt x="401" y="121"/>
                  </a:lnTo>
                  <a:lnTo>
                    <a:pt x="401" y="114"/>
                  </a:lnTo>
                  <a:lnTo>
                    <a:pt x="409" y="121"/>
                  </a:lnTo>
                  <a:lnTo>
                    <a:pt x="416" y="106"/>
                  </a:lnTo>
                  <a:lnTo>
                    <a:pt x="416" y="98"/>
                  </a:lnTo>
                  <a:lnTo>
                    <a:pt x="409" y="106"/>
                  </a:lnTo>
                  <a:lnTo>
                    <a:pt x="401" y="98"/>
                  </a:lnTo>
                  <a:lnTo>
                    <a:pt x="401" y="114"/>
                  </a:lnTo>
                  <a:lnTo>
                    <a:pt x="394" y="106"/>
                  </a:lnTo>
                  <a:lnTo>
                    <a:pt x="378" y="114"/>
                  </a:lnTo>
                  <a:lnTo>
                    <a:pt x="371" y="98"/>
                  </a:lnTo>
                  <a:lnTo>
                    <a:pt x="386" y="106"/>
                  </a:lnTo>
                  <a:lnTo>
                    <a:pt x="401" y="83"/>
                  </a:lnTo>
                  <a:lnTo>
                    <a:pt x="386" y="91"/>
                  </a:lnTo>
                  <a:lnTo>
                    <a:pt x="386" y="83"/>
                  </a:lnTo>
                  <a:lnTo>
                    <a:pt x="371" y="83"/>
                  </a:lnTo>
                  <a:lnTo>
                    <a:pt x="363" y="76"/>
                  </a:lnTo>
                  <a:lnTo>
                    <a:pt x="394" y="83"/>
                  </a:lnTo>
                  <a:lnTo>
                    <a:pt x="386" y="76"/>
                  </a:lnTo>
                  <a:lnTo>
                    <a:pt x="394" y="68"/>
                  </a:lnTo>
                  <a:lnTo>
                    <a:pt x="394" y="76"/>
                  </a:lnTo>
                  <a:lnTo>
                    <a:pt x="416" y="83"/>
                  </a:lnTo>
                  <a:lnTo>
                    <a:pt x="431" y="61"/>
                  </a:lnTo>
                  <a:lnTo>
                    <a:pt x="424" y="38"/>
                  </a:lnTo>
                  <a:lnTo>
                    <a:pt x="424"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1" name="Line 226"/>
            <p:cNvSpPr>
              <a:spLocks noChangeShapeType="1"/>
            </p:cNvSpPr>
            <p:nvPr/>
          </p:nvSpPr>
          <p:spPr bwMode="auto">
            <a:xfrm>
              <a:off x="3928"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2" name="Freeform 227"/>
            <p:cNvSpPr>
              <a:spLocks/>
            </p:cNvSpPr>
            <p:nvPr/>
          </p:nvSpPr>
          <p:spPr bwMode="auto">
            <a:xfrm>
              <a:off x="2551" y="1474"/>
              <a:ext cx="333" cy="212"/>
            </a:xfrm>
            <a:custGeom>
              <a:avLst/>
              <a:gdLst>
                <a:gd name="T0" fmla="*/ 333 w 333"/>
                <a:gd name="T1" fmla="*/ 212 h 212"/>
                <a:gd name="T2" fmla="*/ 0 w 333"/>
                <a:gd name="T3" fmla="*/ 197 h 212"/>
                <a:gd name="T4" fmla="*/ 15 w 333"/>
                <a:gd name="T5" fmla="*/ 0 h 212"/>
                <a:gd name="T6" fmla="*/ 303 w 333"/>
                <a:gd name="T7" fmla="*/ 15 h 212"/>
                <a:gd name="T8" fmla="*/ 333 w 333"/>
                <a:gd name="T9" fmla="*/ 212 h 212"/>
              </a:gdLst>
              <a:ahLst/>
              <a:cxnLst>
                <a:cxn ang="0">
                  <a:pos x="T0" y="T1"/>
                </a:cxn>
                <a:cxn ang="0">
                  <a:pos x="T2" y="T3"/>
                </a:cxn>
                <a:cxn ang="0">
                  <a:pos x="T4" y="T5"/>
                </a:cxn>
                <a:cxn ang="0">
                  <a:pos x="T6" y="T7"/>
                </a:cxn>
                <a:cxn ang="0">
                  <a:pos x="T8" y="T9"/>
                </a:cxn>
              </a:cxnLst>
              <a:rect l="0" t="0" r="r" b="b"/>
              <a:pathLst>
                <a:path w="333" h="212">
                  <a:moveTo>
                    <a:pt x="333" y="212"/>
                  </a:moveTo>
                  <a:lnTo>
                    <a:pt x="0" y="197"/>
                  </a:lnTo>
                  <a:lnTo>
                    <a:pt x="15" y="0"/>
                  </a:lnTo>
                  <a:lnTo>
                    <a:pt x="303" y="15"/>
                  </a:lnTo>
                  <a:lnTo>
                    <a:pt x="333" y="21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3" name="Freeform 228"/>
            <p:cNvSpPr>
              <a:spLocks/>
            </p:cNvSpPr>
            <p:nvPr/>
          </p:nvSpPr>
          <p:spPr bwMode="auto">
            <a:xfrm>
              <a:off x="2551" y="1474"/>
              <a:ext cx="333" cy="220"/>
            </a:xfrm>
            <a:custGeom>
              <a:avLst/>
              <a:gdLst>
                <a:gd name="T0" fmla="*/ 333 w 333"/>
                <a:gd name="T1" fmla="*/ 212 h 220"/>
                <a:gd name="T2" fmla="*/ 0 w 333"/>
                <a:gd name="T3" fmla="*/ 197 h 220"/>
                <a:gd name="T4" fmla="*/ 15 w 333"/>
                <a:gd name="T5" fmla="*/ 0 h 220"/>
                <a:gd name="T6" fmla="*/ 303 w 333"/>
                <a:gd name="T7" fmla="*/ 15 h 220"/>
                <a:gd name="T8" fmla="*/ 333 w 333"/>
                <a:gd name="T9" fmla="*/ 212 h 220"/>
                <a:gd name="T10" fmla="*/ 333 w 333"/>
                <a:gd name="T11" fmla="*/ 220 h 220"/>
              </a:gdLst>
              <a:ahLst/>
              <a:cxnLst>
                <a:cxn ang="0">
                  <a:pos x="T0" y="T1"/>
                </a:cxn>
                <a:cxn ang="0">
                  <a:pos x="T2" y="T3"/>
                </a:cxn>
                <a:cxn ang="0">
                  <a:pos x="T4" y="T5"/>
                </a:cxn>
                <a:cxn ang="0">
                  <a:pos x="T6" y="T7"/>
                </a:cxn>
                <a:cxn ang="0">
                  <a:pos x="T8" y="T9"/>
                </a:cxn>
                <a:cxn ang="0">
                  <a:pos x="T10" y="T11"/>
                </a:cxn>
              </a:cxnLst>
              <a:rect l="0" t="0" r="r" b="b"/>
              <a:pathLst>
                <a:path w="333" h="220">
                  <a:moveTo>
                    <a:pt x="333" y="212"/>
                  </a:moveTo>
                  <a:lnTo>
                    <a:pt x="0" y="197"/>
                  </a:lnTo>
                  <a:lnTo>
                    <a:pt x="15" y="0"/>
                  </a:lnTo>
                  <a:lnTo>
                    <a:pt x="303" y="15"/>
                  </a:lnTo>
                  <a:lnTo>
                    <a:pt x="333" y="212"/>
                  </a:lnTo>
                  <a:lnTo>
                    <a:pt x="33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4" name="Freeform 229"/>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8 h 242"/>
                <a:gd name="T14" fmla="*/ 0 w 212"/>
                <a:gd name="T15" fmla="*/ 45 h 242"/>
                <a:gd name="T16" fmla="*/ 23 w 212"/>
                <a:gd name="T17" fmla="*/ 212 h 242"/>
                <a:gd name="T18" fmla="*/ 38 w 212"/>
                <a:gd name="T19" fmla="*/ 212 h 242"/>
                <a:gd name="T20" fmla="*/ 53 w 212"/>
                <a:gd name="T21" fmla="*/ 227 h 242"/>
                <a:gd name="T22" fmla="*/ 84 w 212"/>
                <a:gd name="T23" fmla="*/ 235 h 242"/>
                <a:gd name="T24" fmla="*/ 99 w 212"/>
                <a:gd name="T25" fmla="*/ 235 h 242"/>
                <a:gd name="T26" fmla="*/ 121 w 212"/>
                <a:gd name="T27" fmla="*/ 227 h 242"/>
                <a:gd name="T28" fmla="*/ 137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2" h="242">
                  <a:moveTo>
                    <a:pt x="205" y="0"/>
                  </a:moveTo>
                  <a:lnTo>
                    <a:pt x="152" y="45"/>
                  </a:lnTo>
                  <a:lnTo>
                    <a:pt x="114" y="53"/>
                  </a:lnTo>
                  <a:lnTo>
                    <a:pt x="91" y="53"/>
                  </a:lnTo>
                  <a:lnTo>
                    <a:pt x="106" y="45"/>
                  </a:lnTo>
                  <a:lnTo>
                    <a:pt x="91" y="45"/>
                  </a:lnTo>
                  <a:lnTo>
                    <a:pt x="68" y="38"/>
                  </a:lnTo>
                  <a:lnTo>
                    <a:pt x="0" y="45"/>
                  </a:lnTo>
                  <a:lnTo>
                    <a:pt x="23" y="212"/>
                  </a:lnTo>
                  <a:lnTo>
                    <a:pt x="38" y="212"/>
                  </a:lnTo>
                  <a:lnTo>
                    <a:pt x="53" y="227"/>
                  </a:lnTo>
                  <a:lnTo>
                    <a:pt x="84" y="235"/>
                  </a:lnTo>
                  <a:lnTo>
                    <a:pt x="99" y="235"/>
                  </a:lnTo>
                  <a:lnTo>
                    <a:pt x="121" y="227"/>
                  </a:lnTo>
                  <a:lnTo>
                    <a:pt x="137" y="242"/>
                  </a:lnTo>
                  <a:lnTo>
                    <a:pt x="152" y="227"/>
                  </a:lnTo>
                  <a:lnTo>
                    <a:pt x="159" y="197"/>
                  </a:lnTo>
                  <a:lnTo>
                    <a:pt x="174" y="204"/>
                  </a:lnTo>
                  <a:lnTo>
                    <a:pt x="174" y="182"/>
                  </a:lnTo>
                  <a:lnTo>
                    <a:pt x="205" y="151"/>
                  </a:lnTo>
                  <a:lnTo>
                    <a:pt x="212" y="106"/>
                  </a:lnTo>
                  <a:lnTo>
                    <a:pt x="212" y="91"/>
                  </a:lnTo>
                  <a:lnTo>
                    <a:pt x="20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5" name="Freeform 230"/>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8 h 242"/>
                <a:gd name="T14" fmla="*/ 0 w 212"/>
                <a:gd name="T15" fmla="*/ 45 h 242"/>
                <a:gd name="T16" fmla="*/ 23 w 212"/>
                <a:gd name="T17" fmla="*/ 212 h 242"/>
                <a:gd name="T18" fmla="*/ 38 w 212"/>
                <a:gd name="T19" fmla="*/ 212 h 242"/>
                <a:gd name="T20" fmla="*/ 53 w 212"/>
                <a:gd name="T21" fmla="*/ 227 h 242"/>
                <a:gd name="T22" fmla="*/ 84 w 212"/>
                <a:gd name="T23" fmla="*/ 235 h 242"/>
                <a:gd name="T24" fmla="*/ 99 w 212"/>
                <a:gd name="T25" fmla="*/ 235 h 242"/>
                <a:gd name="T26" fmla="*/ 121 w 212"/>
                <a:gd name="T27" fmla="*/ 227 h 242"/>
                <a:gd name="T28" fmla="*/ 137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 name="T46" fmla="*/ 205 w 212"/>
                <a:gd name="T47" fmla="*/ 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42">
                  <a:moveTo>
                    <a:pt x="205" y="0"/>
                  </a:moveTo>
                  <a:lnTo>
                    <a:pt x="152" y="45"/>
                  </a:lnTo>
                  <a:lnTo>
                    <a:pt x="114" y="53"/>
                  </a:lnTo>
                  <a:lnTo>
                    <a:pt x="91" y="53"/>
                  </a:lnTo>
                  <a:lnTo>
                    <a:pt x="106" y="45"/>
                  </a:lnTo>
                  <a:lnTo>
                    <a:pt x="91" y="45"/>
                  </a:lnTo>
                  <a:lnTo>
                    <a:pt x="68" y="38"/>
                  </a:lnTo>
                  <a:lnTo>
                    <a:pt x="0" y="45"/>
                  </a:lnTo>
                  <a:lnTo>
                    <a:pt x="23" y="212"/>
                  </a:lnTo>
                  <a:lnTo>
                    <a:pt x="38" y="212"/>
                  </a:lnTo>
                  <a:lnTo>
                    <a:pt x="53" y="227"/>
                  </a:lnTo>
                  <a:lnTo>
                    <a:pt x="84" y="235"/>
                  </a:lnTo>
                  <a:lnTo>
                    <a:pt x="99" y="235"/>
                  </a:lnTo>
                  <a:lnTo>
                    <a:pt x="121" y="227"/>
                  </a:lnTo>
                  <a:lnTo>
                    <a:pt x="137" y="242"/>
                  </a:lnTo>
                  <a:lnTo>
                    <a:pt x="152" y="227"/>
                  </a:lnTo>
                  <a:lnTo>
                    <a:pt x="159" y="197"/>
                  </a:lnTo>
                  <a:lnTo>
                    <a:pt x="174" y="204"/>
                  </a:lnTo>
                  <a:lnTo>
                    <a:pt x="174" y="182"/>
                  </a:lnTo>
                  <a:lnTo>
                    <a:pt x="205" y="151"/>
                  </a:lnTo>
                  <a:lnTo>
                    <a:pt x="212" y="106"/>
                  </a:lnTo>
                  <a:lnTo>
                    <a:pt x="212" y="91"/>
                  </a:lnTo>
                  <a:lnTo>
                    <a:pt x="205" y="0"/>
                  </a:lnTo>
                  <a:lnTo>
                    <a:pt x="20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6" name="Freeform 231"/>
            <p:cNvSpPr>
              <a:spLocks/>
            </p:cNvSpPr>
            <p:nvPr/>
          </p:nvSpPr>
          <p:spPr bwMode="auto">
            <a:xfrm>
              <a:off x="2551" y="2240"/>
              <a:ext cx="439" cy="227"/>
            </a:xfrm>
            <a:custGeom>
              <a:avLst/>
              <a:gdLst>
                <a:gd name="T0" fmla="*/ 439 w 439"/>
                <a:gd name="T1" fmla="*/ 227 h 227"/>
                <a:gd name="T2" fmla="*/ 393 w 439"/>
                <a:gd name="T3" fmla="*/ 212 h 227"/>
                <a:gd name="T4" fmla="*/ 348 w 439"/>
                <a:gd name="T5" fmla="*/ 219 h 227"/>
                <a:gd name="T6" fmla="*/ 340 w 439"/>
                <a:gd name="T7" fmla="*/ 227 h 227"/>
                <a:gd name="T8" fmla="*/ 325 w 439"/>
                <a:gd name="T9" fmla="*/ 212 h 227"/>
                <a:gd name="T10" fmla="*/ 318 w 439"/>
                <a:gd name="T11" fmla="*/ 219 h 227"/>
                <a:gd name="T12" fmla="*/ 303 w 439"/>
                <a:gd name="T13" fmla="*/ 212 h 227"/>
                <a:gd name="T14" fmla="*/ 295 w 439"/>
                <a:gd name="T15" fmla="*/ 227 h 227"/>
                <a:gd name="T16" fmla="*/ 295 w 439"/>
                <a:gd name="T17" fmla="*/ 212 h 227"/>
                <a:gd name="T18" fmla="*/ 280 w 439"/>
                <a:gd name="T19" fmla="*/ 219 h 227"/>
                <a:gd name="T20" fmla="*/ 265 w 439"/>
                <a:gd name="T21" fmla="*/ 204 h 227"/>
                <a:gd name="T22" fmla="*/ 250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1 h 227"/>
                <a:gd name="T34" fmla="*/ 144 w 439"/>
                <a:gd name="T35" fmla="*/ 166 h 227"/>
                <a:gd name="T36" fmla="*/ 151 w 439"/>
                <a:gd name="T37" fmla="*/ 45 h 227"/>
                <a:gd name="T38" fmla="*/ 0 w 439"/>
                <a:gd name="T39" fmla="*/ 37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9" y="227"/>
                  </a:moveTo>
                  <a:lnTo>
                    <a:pt x="393" y="212"/>
                  </a:lnTo>
                  <a:lnTo>
                    <a:pt x="348" y="219"/>
                  </a:lnTo>
                  <a:lnTo>
                    <a:pt x="340" y="227"/>
                  </a:lnTo>
                  <a:lnTo>
                    <a:pt x="325" y="212"/>
                  </a:lnTo>
                  <a:lnTo>
                    <a:pt x="318" y="219"/>
                  </a:lnTo>
                  <a:lnTo>
                    <a:pt x="303" y="212"/>
                  </a:lnTo>
                  <a:lnTo>
                    <a:pt x="295" y="227"/>
                  </a:lnTo>
                  <a:lnTo>
                    <a:pt x="295" y="212"/>
                  </a:lnTo>
                  <a:lnTo>
                    <a:pt x="280" y="219"/>
                  </a:lnTo>
                  <a:lnTo>
                    <a:pt x="265" y="204"/>
                  </a:lnTo>
                  <a:lnTo>
                    <a:pt x="250" y="212"/>
                  </a:lnTo>
                  <a:lnTo>
                    <a:pt x="242" y="197"/>
                  </a:lnTo>
                  <a:lnTo>
                    <a:pt x="227" y="204"/>
                  </a:lnTo>
                  <a:lnTo>
                    <a:pt x="189" y="189"/>
                  </a:lnTo>
                  <a:lnTo>
                    <a:pt x="181" y="174"/>
                  </a:lnTo>
                  <a:lnTo>
                    <a:pt x="159" y="181"/>
                  </a:lnTo>
                  <a:lnTo>
                    <a:pt x="144" y="166"/>
                  </a:lnTo>
                  <a:lnTo>
                    <a:pt x="151" y="45"/>
                  </a:lnTo>
                  <a:lnTo>
                    <a:pt x="0" y="37"/>
                  </a:lnTo>
                  <a:lnTo>
                    <a:pt x="0" y="0"/>
                  </a:lnTo>
                  <a:lnTo>
                    <a:pt x="53" y="7"/>
                  </a:lnTo>
                  <a:lnTo>
                    <a:pt x="424" y="15"/>
                  </a:lnTo>
                  <a:lnTo>
                    <a:pt x="424" y="45"/>
                  </a:lnTo>
                  <a:lnTo>
                    <a:pt x="439" y="121"/>
                  </a:lnTo>
                  <a:lnTo>
                    <a:pt x="43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7" name="Freeform 232"/>
            <p:cNvSpPr>
              <a:spLocks/>
            </p:cNvSpPr>
            <p:nvPr/>
          </p:nvSpPr>
          <p:spPr bwMode="auto">
            <a:xfrm>
              <a:off x="2551" y="2240"/>
              <a:ext cx="439" cy="234"/>
            </a:xfrm>
            <a:custGeom>
              <a:avLst/>
              <a:gdLst>
                <a:gd name="T0" fmla="*/ 439 w 439"/>
                <a:gd name="T1" fmla="*/ 227 h 234"/>
                <a:gd name="T2" fmla="*/ 393 w 439"/>
                <a:gd name="T3" fmla="*/ 212 h 234"/>
                <a:gd name="T4" fmla="*/ 348 w 439"/>
                <a:gd name="T5" fmla="*/ 219 h 234"/>
                <a:gd name="T6" fmla="*/ 340 w 439"/>
                <a:gd name="T7" fmla="*/ 227 h 234"/>
                <a:gd name="T8" fmla="*/ 325 w 439"/>
                <a:gd name="T9" fmla="*/ 212 h 234"/>
                <a:gd name="T10" fmla="*/ 318 w 439"/>
                <a:gd name="T11" fmla="*/ 219 h 234"/>
                <a:gd name="T12" fmla="*/ 303 w 439"/>
                <a:gd name="T13" fmla="*/ 212 h 234"/>
                <a:gd name="T14" fmla="*/ 295 w 439"/>
                <a:gd name="T15" fmla="*/ 227 h 234"/>
                <a:gd name="T16" fmla="*/ 295 w 439"/>
                <a:gd name="T17" fmla="*/ 212 h 234"/>
                <a:gd name="T18" fmla="*/ 280 w 439"/>
                <a:gd name="T19" fmla="*/ 219 h 234"/>
                <a:gd name="T20" fmla="*/ 265 w 439"/>
                <a:gd name="T21" fmla="*/ 204 h 234"/>
                <a:gd name="T22" fmla="*/ 250 w 439"/>
                <a:gd name="T23" fmla="*/ 212 h 234"/>
                <a:gd name="T24" fmla="*/ 242 w 439"/>
                <a:gd name="T25" fmla="*/ 197 h 234"/>
                <a:gd name="T26" fmla="*/ 227 w 439"/>
                <a:gd name="T27" fmla="*/ 204 h 234"/>
                <a:gd name="T28" fmla="*/ 189 w 439"/>
                <a:gd name="T29" fmla="*/ 189 h 234"/>
                <a:gd name="T30" fmla="*/ 181 w 439"/>
                <a:gd name="T31" fmla="*/ 174 h 234"/>
                <a:gd name="T32" fmla="*/ 159 w 439"/>
                <a:gd name="T33" fmla="*/ 181 h 234"/>
                <a:gd name="T34" fmla="*/ 144 w 439"/>
                <a:gd name="T35" fmla="*/ 166 h 234"/>
                <a:gd name="T36" fmla="*/ 151 w 439"/>
                <a:gd name="T37" fmla="*/ 45 h 234"/>
                <a:gd name="T38" fmla="*/ 0 w 439"/>
                <a:gd name="T39" fmla="*/ 37 h 234"/>
                <a:gd name="T40" fmla="*/ 0 w 439"/>
                <a:gd name="T41" fmla="*/ 0 h 234"/>
                <a:gd name="T42" fmla="*/ 53 w 439"/>
                <a:gd name="T43" fmla="*/ 7 h 234"/>
                <a:gd name="T44" fmla="*/ 424 w 439"/>
                <a:gd name="T45" fmla="*/ 15 h 234"/>
                <a:gd name="T46" fmla="*/ 424 w 439"/>
                <a:gd name="T47" fmla="*/ 45 h 234"/>
                <a:gd name="T48" fmla="*/ 439 w 439"/>
                <a:gd name="T49" fmla="*/ 121 h 234"/>
                <a:gd name="T50" fmla="*/ 439 w 439"/>
                <a:gd name="T51" fmla="*/ 227 h 234"/>
                <a:gd name="T52" fmla="*/ 439 w 439"/>
                <a:gd name="T5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4">
                  <a:moveTo>
                    <a:pt x="439" y="227"/>
                  </a:moveTo>
                  <a:lnTo>
                    <a:pt x="393" y="212"/>
                  </a:lnTo>
                  <a:lnTo>
                    <a:pt x="348" y="219"/>
                  </a:lnTo>
                  <a:lnTo>
                    <a:pt x="340" y="227"/>
                  </a:lnTo>
                  <a:lnTo>
                    <a:pt x="325" y="212"/>
                  </a:lnTo>
                  <a:lnTo>
                    <a:pt x="318" y="219"/>
                  </a:lnTo>
                  <a:lnTo>
                    <a:pt x="303" y="212"/>
                  </a:lnTo>
                  <a:lnTo>
                    <a:pt x="295" y="227"/>
                  </a:lnTo>
                  <a:lnTo>
                    <a:pt x="295" y="212"/>
                  </a:lnTo>
                  <a:lnTo>
                    <a:pt x="280" y="219"/>
                  </a:lnTo>
                  <a:lnTo>
                    <a:pt x="265" y="204"/>
                  </a:lnTo>
                  <a:lnTo>
                    <a:pt x="250" y="212"/>
                  </a:lnTo>
                  <a:lnTo>
                    <a:pt x="242" y="197"/>
                  </a:lnTo>
                  <a:lnTo>
                    <a:pt x="227" y="204"/>
                  </a:lnTo>
                  <a:lnTo>
                    <a:pt x="189" y="189"/>
                  </a:lnTo>
                  <a:lnTo>
                    <a:pt x="181" y="174"/>
                  </a:lnTo>
                  <a:lnTo>
                    <a:pt x="159" y="181"/>
                  </a:lnTo>
                  <a:lnTo>
                    <a:pt x="144" y="166"/>
                  </a:lnTo>
                  <a:lnTo>
                    <a:pt x="151" y="45"/>
                  </a:lnTo>
                  <a:lnTo>
                    <a:pt x="0" y="37"/>
                  </a:lnTo>
                  <a:lnTo>
                    <a:pt x="0" y="0"/>
                  </a:lnTo>
                  <a:lnTo>
                    <a:pt x="53" y="7"/>
                  </a:lnTo>
                  <a:lnTo>
                    <a:pt x="424" y="15"/>
                  </a:lnTo>
                  <a:lnTo>
                    <a:pt x="424" y="45"/>
                  </a:lnTo>
                  <a:lnTo>
                    <a:pt x="439" y="121"/>
                  </a:lnTo>
                  <a:lnTo>
                    <a:pt x="439" y="227"/>
                  </a:lnTo>
                  <a:lnTo>
                    <a:pt x="439"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8" name="Freeform 233"/>
            <p:cNvSpPr>
              <a:spLocks/>
            </p:cNvSpPr>
            <p:nvPr/>
          </p:nvSpPr>
          <p:spPr bwMode="auto">
            <a:xfrm>
              <a:off x="1590" y="1482"/>
              <a:ext cx="408" cy="341"/>
            </a:xfrm>
            <a:custGeom>
              <a:avLst/>
              <a:gdLst>
                <a:gd name="T0" fmla="*/ 393 w 408"/>
                <a:gd name="T1" fmla="*/ 98 h 341"/>
                <a:gd name="T2" fmla="*/ 302 w 408"/>
                <a:gd name="T3" fmla="*/ 75 h 341"/>
                <a:gd name="T4" fmla="*/ 196 w 408"/>
                <a:gd name="T5" fmla="*/ 75 h 341"/>
                <a:gd name="T6" fmla="*/ 174 w 408"/>
                <a:gd name="T7" fmla="*/ 60 h 341"/>
                <a:gd name="T8" fmla="*/ 151 w 408"/>
                <a:gd name="T9" fmla="*/ 68 h 341"/>
                <a:gd name="T10" fmla="*/ 128 w 408"/>
                <a:gd name="T11" fmla="*/ 53 h 341"/>
                <a:gd name="T12" fmla="*/ 136 w 408"/>
                <a:gd name="T13" fmla="*/ 22 h 341"/>
                <a:gd name="T14" fmla="*/ 121 w 408"/>
                <a:gd name="T15" fmla="*/ 15 h 341"/>
                <a:gd name="T16" fmla="*/ 113 w 408"/>
                <a:gd name="T17" fmla="*/ 7 h 341"/>
                <a:gd name="T18" fmla="*/ 106 w 408"/>
                <a:gd name="T19" fmla="*/ 7 h 341"/>
                <a:gd name="T20" fmla="*/ 90 w 408"/>
                <a:gd name="T21" fmla="*/ 0 h 341"/>
                <a:gd name="T22" fmla="*/ 38 w 408"/>
                <a:gd name="T23" fmla="*/ 144 h 341"/>
                <a:gd name="T24" fmla="*/ 0 w 408"/>
                <a:gd name="T25" fmla="*/ 197 h 341"/>
                <a:gd name="T26" fmla="*/ 0 w 408"/>
                <a:gd name="T27" fmla="*/ 257 h 341"/>
                <a:gd name="T28" fmla="*/ 196 w 408"/>
                <a:gd name="T29" fmla="*/ 310 h 341"/>
                <a:gd name="T30" fmla="*/ 333 w 408"/>
                <a:gd name="T31" fmla="*/ 341 h 341"/>
                <a:gd name="T32" fmla="*/ 363 w 408"/>
                <a:gd name="T33" fmla="*/ 212 h 341"/>
                <a:gd name="T34" fmla="*/ 355 w 408"/>
                <a:gd name="T35" fmla="*/ 189 h 341"/>
                <a:gd name="T36" fmla="*/ 408 w 408"/>
                <a:gd name="T37" fmla="*/ 121 h 341"/>
                <a:gd name="T38" fmla="*/ 393 w 408"/>
                <a:gd name="T39" fmla="*/ 9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8" h="341">
                  <a:moveTo>
                    <a:pt x="393" y="98"/>
                  </a:moveTo>
                  <a:lnTo>
                    <a:pt x="302" y="75"/>
                  </a:lnTo>
                  <a:lnTo>
                    <a:pt x="196" y="75"/>
                  </a:lnTo>
                  <a:lnTo>
                    <a:pt x="174" y="60"/>
                  </a:lnTo>
                  <a:lnTo>
                    <a:pt x="151" y="68"/>
                  </a:lnTo>
                  <a:lnTo>
                    <a:pt x="128" y="53"/>
                  </a:lnTo>
                  <a:lnTo>
                    <a:pt x="136" y="22"/>
                  </a:lnTo>
                  <a:lnTo>
                    <a:pt x="121" y="15"/>
                  </a:lnTo>
                  <a:lnTo>
                    <a:pt x="113" y="7"/>
                  </a:lnTo>
                  <a:lnTo>
                    <a:pt x="106" y="7"/>
                  </a:lnTo>
                  <a:lnTo>
                    <a:pt x="90" y="0"/>
                  </a:lnTo>
                  <a:lnTo>
                    <a:pt x="38" y="144"/>
                  </a:lnTo>
                  <a:lnTo>
                    <a:pt x="0" y="197"/>
                  </a:lnTo>
                  <a:lnTo>
                    <a:pt x="0" y="257"/>
                  </a:lnTo>
                  <a:lnTo>
                    <a:pt x="196" y="310"/>
                  </a:lnTo>
                  <a:lnTo>
                    <a:pt x="333" y="341"/>
                  </a:lnTo>
                  <a:lnTo>
                    <a:pt x="363" y="212"/>
                  </a:lnTo>
                  <a:lnTo>
                    <a:pt x="355" y="189"/>
                  </a:lnTo>
                  <a:lnTo>
                    <a:pt x="408" y="121"/>
                  </a:lnTo>
                  <a:lnTo>
                    <a:pt x="393" y="9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9" name="Freeform 234"/>
            <p:cNvSpPr>
              <a:spLocks/>
            </p:cNvSpPr>
            <p:nvPr/>
          </p:nvSpPr>
          <p:spPr bwMode="auto">
            <a:xfrm>
              <a:off x="1590" y="1482"/>
              <a:ext cx="408" cy="341"/>
            </a:xfrm>
            <a:custGeom>
              <a:avLst/>
              <a:gdLst>
                <a:gd name="T0" fmla="*/ 393 w 408"/>
                <a:gd name="T1" fmla="*/ 98 h 341"/>
                <a:gd name="T2" fmla="*/ 302 w 408"/>
                <a:gd name="T3" fmla="*/ 75 h 341"/>
                <a:gd name="T4" fmla="*/ 196 w 408"/>
                <a:gd name="T5" fmla="*/ 75 h 341"/>
                <a:gd name="T6" fmla="*/ 174 w 408"/>
                <a:gd name="T7" fmla="*/ 60 h 341"/>
                <a:gd name="T8" fmla="*/ 151 w 408"/>
                <a:gd name="T9" fmla="*/ 68 h 341"/>
                <a:gd name="T10" fmla="*/ 128 w 408"/>
                <a:gd name="T11" fmla="*/ 53 h 341"/>
                <a:gd name="T12" fmla="*/ 136 w 408"/>
                <a:gd name="T13" fmla="*/ 22 h 341"/>
                <a:gd name="T14" fmla="*/ 121 w 408"/>
                <a:gd name="T15" fmla="*/ 15 h 341"/>
                <a:gd name="T16" fmla="*/ 113 w 408"/>
                <a:gd name="T17" fmla="*/ 7 h 341"/>
                <a:gd name="T18" fmla="*/ 106 w 408"/>
                <a:gd name="T19" fmla="*/ 7 h 341"/>
                <a:gd name="T20" fmla="*/ 90 w 408"/>
                <a:gd name="T21" fmla="*/ 0 h 341"/>
                <a:gd name="T22" fmla="*/ 38 w 408"/>
                <a:gd name="T23" fmla="*/ 144 h 341"/>
                <a:gd name="T24" fmla="*/ 0 w 408"/>
                <a:gd name="T25" fmla="*/ 197 h 341"/>
                <a:gd name="T26" fmla="*/ 0 w 408"/>
                <a:gd name="T27" fmla="*/ 257 h 341"/>
                <a:gd name="T28" fmla="*/ 196 w 408"/>
                <a:gd name="T29" fmla="*/ 310 h 341"/>
                <a:gd name="T30" fmla="*/ 333 w 408"/>
                <a:gd name="T31" fmla="*/ 341 h 341"/>
                <a:gd name="T32" fmla="*/ 363 w 408"/>
                <a:gd name="T33" fmla="*/ 212 h 341"/>
                <a:gd name="T34" fmla="*/ 355 w 408"/>
                <a:gd name="T35" fmla="*/ 189 h 341"/>
                <a:gd name="T36" fmla="*/ 408 w 408"/>
                <a:gd name="T37" fmla="*/ 121 h 341"/>
                <a:gd name="T38" fmla="*/ 393 w 408"/>
                <a:gd name="T39" fmla="*/ 98 h 341"/>
                <a:gd name="T40" fmla="*/ 393 w 408"/>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341">
                  <a:moveTo>
                    <a:pt x="393" y="98"/>
                  </a:moveTo>
                  <a:lnTo>
                    <a:pt x="302" y="75"/>
                  </a:lnTo>
                  <a:lnTo>
                    <a:pt x="196" y="75"/>
                  </a:lnTo>
                  <a:lnTo>
                    <a:pt x="174" y="60"/>
                  </a:lnTo>
                  <a:lnTo>
                    <a:pt x="151" y="68"/>
                  </a:lnTo>
                  <a:lnTo>
                    <a:pt x="128" y="53"/>
                  </a:lnTo>
                  <a:lnTo>
                    <a:pt x="136" y="22"/>
                  </a:lnTo>
                  <a:lnTo>
                    <a:pt x="121" y="15"/>
                  </a:lnTo>
                  <a:lnTo>
                    <a:pt x="113" y="7"/>
                  </a:lnTo>
                  <a:lnTo>
                    <a:pt x="106" y="7"/>
                  </a:lnTo>
                  <a:lnTo>
                    <a:pt x="90" y="0"/>
                  </a:lnTo>
                  <a:lnTo>
                    <a:pt x="38" y="144"/>
                  </a:lnTo>
                  <a:lnTo>
                    <a:pt x="0" y="197"/>
                  </a:lnTo>
                  <a:lnTo>
                    <a:pt x="0" y="257"/>
                  </a:lnTo>
                  <a:lnTo>
                    <a:pt x="196" y="310"/>
                  </a:lnTo>
                  <a:lnTo>
                    <a:pt x="333" y="341"/>
                  </a:lnTo>
                  <a:lnTo>
                    <a:pt x="363" y="212"/>
                  </a:lnTo>
                  <a:lnTo>
                    <a:pt x="355" y="189"/>
                  </a:lnTo>
                  <a:lnTo>
                    <a:pt x="408" y="121"/>
                  </a:lnTo>
                  <a:lnTo>
                    <a:pt x="393" y="98"/>
                  </a:lnTo>
                  <a:lnTo>
                    <a:pt x="39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0" name="Freeform 235"/>
            <p:cNvSpPr>
              <a:spLocks/>
            </p:cNvSpPr>
            <p:nvPr/>
          </p:nvSpPr>
          <p:spPr bwMode="auto">
            <a:xfrm>
              <a:off x="3641" y="1830"/>
              <a:ext cx="295" cy="190"/>
            </a:xfrm>
            <a:custGeom>
              <a:avLst/>
              <a:gdLst>
                <a:gd name="T0" fmla="*/ 257 w 295"/>
                <a:gd name="T1" fmla="*/ 31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5 w 295"/>
                <a:gd name="T21" fmla="*/ 137 h 190"/>
                <a:gd name="T22" fmla="*/ 295 w 295"/>
                <a:gd name="T23" fmla="*/ 114 h 190"/>
                <a:gd name="T24" fmla="*/ 265 w 295"/>
                <a:gd name="T25" fmla="*/ 84 h 190"/>
                <a:gd name="T26" fmla="*/ 257 w 295"/>
                <a:gd name="T27" fmla="*/ 61 h 190"/>
                <a:gd name="T28" fmla="*/ 272 w 295"/>
                <a:gd name="T29" fmla="*/ 38 h 190"/>
                <a:gd name="T30" fmla="*/ 257 w 295"/>
                <a:gd name="T31"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90">
                  <a:moveTo>
                    <a:pt x="257" y="31"/>
                  </a:moveTo>
                  <a:lnTo>
                    <a:pt x="249" y="8"/>
                  </a:lnTo>
                  <a:lnTo>
                    <a:pt x="234" y="0"/>
                  </a:lnTo>
                  <a:lnTo>
                    <a:pt x="30" y="38"/>
                  </a:lnTo>
                  <a:lnTo>
                    <a:pt x="30" y="23"/>
                  </a:lnTo>
                  <a:lnTo>
                    <a:pt x="0" y="46"/>
                  </a:lnTo>
                  <a:lnTo>
                    <a:pt x="7" y="137"/>
                  </a:lnTo>
                  <a:lnTo>
                    <a:pt x="22" y="190"/>
                  </a:lnTo>
                  <a:lnTo>
                    <a:pt x="68" y="182"/>
                  </a:lnTo>
                  <a:lnTo>
                    <a:pt x="249" y="152"/>
                  </a:lnTo>
                  <a:lnTo>
                    <a:pt x="265" y="137"/>
                  </a:lnTo>
                  <a:lnTo>
                    <a:pt x="295" y="114"/>
                  </a:lnTo>
                  <a:lnTo>
                    <a:pt x="265" y="84"/>
                  </a:lnTo>
                  <a:lnTo>
                    <a:pt x="257" y="61"/>
                  </a:lnTo>
                  <a:lnTo>
                    <a:pt x="272" y="38"/>
                  </a:lnTo>
                  <a:lnTo>
                    <a:pt x="257" y="3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1" name="Freeform 236"/>
            <p:cNvSpPr>
              <a:spLocks/>
            </p:cNvSpPr>
            <p:nvPr/>
          </p:nvSpPr>
          <p:spPr bwMode="auto">
            <a:xfrm>
              <a:off x="3641" y="1830"/>
              <a:ext cx="295" cy="190"/>
            </a:xfrm>
            <a:custGeom>
              <a:avLst/>
              <a:gdLst>
                <a:gd name="T0" fmla="*/ 257 w 295"/>
                <a:gd name="T1" fmla="*/ 31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5 w 295"/>
                <a:gd name="T21" fmla="*/ 137 h 190"/>
                <a:gd name="T22" fmla="*/ 295 w 295"/>
                <a:gd name="T23" fmla="*/ 114 h 190"/>
                <a:gd name="T24" fmla="*/ 265 w 295"/>
                <a:gd name="T25" fmla="*/ 84 h 190"/>
                <a:gd name="T26" fmla="*/ 257 w 295"/>
                <a:gd name="T27" fmla="*/ 61 h 190"/>
                <a:gd name="T28" fmla="*/ 272 w 295"/>
                <a:gd name="T29" fmla="*/ 38 h 190"/>
                <a:gd name="T30" fmla="*/ 257 w 295"/>
                <a:gd name="T31" fmla="*/ 31 h 190"/>
                <a:gd name="T32" fmla="*/ 257 w 295"/>
                <a:gd name="T33" fmla="*/ 3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90">
                  <a:moveTo>
                    <a:pt x="257" y="31"/>
                  </a:moveTo>
                  <a:lnTo>
                    <a:pt x="249" y="8"/>
                  </a:lnTo>
                  <a:lnTo>
                    <a:pt x="234" y="0"/>
                  </a:lnTo>
                  <a:lnTo>
                    <a:pt x="30" y="38"/>
                  </a:lnTo>
                  <a:lnTo>
                    <a:pt x="30" y="23"/>
                  </a:lnTo>
                  <a:lnTo>
                    <a:pt x="0" y="46"/>
                  </a:lnTo>
                  <a:lnTo>
                    <a:pt x="7" y="137"/>
                  </a:lnTo>
                  <a:lnTo>
                    <a:pt x="22" y="190"/>
                  </a:lnTo>
                  <a:lnTo>
                    <a:pt x="68" y="182"/>
                  </a:lnTo>
                  <a:lnTo>
                    <a:pt x="249" y="152"/>
                  </a:lnTo>
                  <a:lnTo>
                    <a:pt x="265" y="137"/>
                  </a:lnTo>
                  <a:lnTo>
                    <a:pt x="295" y="114"/>
                  </a:lnTo>
                  <a:lnTo>
                    <a:pt x="265" y="84"/>
                  </a:lnTo>
                  <a:lnTo>
                    <a:pt x="257" y="61"/>
                  </a:lnTo>
                  <a:lnTo>
                    <a:pt x="272" y="38"/>
                  </a:lnTo>
                  <a:lnTo>
                    <a:pt x="257" y="31"/>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2" name="Freeform 237"/>
            <p:cNvSpPr>
              <a:spLocks/>
            </p:cNvSpPr>
            <p:nvPr/>
          </p:nvSpPr>
          <p:spPr bwMode="auto">
            <a:xfrm>
              <a:off x="4042" y="1785"/>
              <a:ext cx="22" cy="53"/>
            </a:xfrm>
            <a:custGeom>
              <a:avLst/>
              <a:gdLst>
                <a:gd name="T0" fmla="*/ 22 w 22"/>
                <a:gd name="T1" fmla="*/ 15 h 53"/>
                <a:gd name="T2" fmla="*/ 15 w 22"/>
                <a:gd name="T3" fmla="*/ 0 h 53"/>
                <a:gd name="T4" fmla="*/ 0 w 22"/>
                <a:gd name="T5" fmla="*/ 7 h 53"/>
                <a:gd name="T6" fmla="*/ 7 w 22"/>
                <a:gd name="T7" fmla="*/ 45 h 53"/>
                <a:gd name="T8" fmla="*/ 7 w 22"/>
                <a:gd name="T9" fmla="*/ 53 h 53"/>
                <a:gd name="T10" fmla="*/ 22 w 22"/>
                <a:gd name="T11" fmla="*/ 45 h 53"/>
                <a:gd name="T12" fmla="*/ 22 w 22"/>
                <a:gd name="T13" fmla="*/ 15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22" y="15"/>
                  </a:moveTo>
                  <a:lnTo>
                    <a:pt x="15" y="0"/>
                  </a:lnTo>
                  <a:lnTo>
                    <a:pt x="0" y="7"/>
                  </a:lnTo>
                  <a:lnTo>
                    <a:pt x="7" y="45"/>
                  </a:lnTo>
                  <a:lnTo>
                    <a:pt x="7" y="53"/>
                  </a:lnTo>
                  <a:lnTo>
                    <a:pt x="22" y="45"/>
                  </a:lnTo>
                  <a:lnTo>
                    <a:pt x="22"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3" name="Freeform 238"/>
            <p:cNvSpPr>
              <a:spLocks/>
            </p:cNvSpPr>
            <p:nvPr/>
          </p:nvSpPr>
          <p:spPr bwMode="auto">
            <a:xfrm>
              <a:off x="4042" y="1785"/>
              <a:ext cx="22" cy="53"/>
            </a:xfrm>
            <a:custGeom>
              <a:avLst/>
              <a:gdLst>
                <a:gd name="T0" fmla="*/ 22 w 22"/>
                <a:gd name="T1" fmla="*/ 15 h 53"/>
                <a:gd name="T2" fmla="*/ 15 w 22"/>
                <a:gd name="T3" fmla="*/ 0 h 53"/>
                <a:gd name="T4" fmla="*/ 0 w 22"/>
                <a:gd name="T5" fmla="*/ 7 h 53"/>
                <a:gd name="T6" fmla="*/ 7 w 22"/>
                <a:gd name="T7" fmla="*/ 45 h 53"/>
                <a:gd name="T8" fmla="*/ 7 w 22"/>
                <a:gd name="T9" fmla="*/ 53 h 53"/>
                <a:gd name="T10" fmla="*/ 22 w 22"/>
                <a:gd name="T11" fmla="*/ 45 h 53"/>
                <a:gd name="T12" fmla="*/ 22 w 22"/>
                <a:gd name="T13" fmla="*/ 15 h 53"/>
                <a:gd name="T14" fmla="*/ 22 w 22"/>
                <a:gd name="T15" fmla="*/ 2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3">
                  <a:moveTo>
                    <a:pt x="22" y="15"/>
                  </a:moveTo>
                  <a:lnTo>
                    <a:pt x="15" y="0"/>
                  </a:lnTo>
                  <a:lnTo>
                    <a:pt x="0" y="7"/>
                  </a:lnTo>
                  <a:lnTo>
                    <a:pt x="7" y="45"/>
                  </a:lnTo>
                  <a:lnTo>
                    <a:pt x="7" y="53"/>
                  </a:lnTo>
                  <a:lnTo>
                    <a:pt x="22" y="45"/>
                  </a:lnTo>
                  <a:lnTo>
                    <a:pt x="22" y="15"/>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4" name="Freeform 239"/>
            <p:cNvSpPr>
              <a:spLocks/>
            </p:cNvSpPr>
            <p:nvPr/>
          </p:nvSpPr>
          <p:spPr bwMode="auto">
            <a:xfrm>
              <a:off x="4072" y="1808"/>
              <a:ext cx="8" cy="7"/>
            </a:xfrm>
            <a:custGeom>
              <a:avLst/>
              <a:gdLst>
                <a:gd name="T0" fmla="*/ 0 w 8"/>
                <a:gd name="T1" fmla="*/ 0 h 7"/>
                <a:gd name="T2" fmla="*/ 8 w 8"/>
                <a:gd name="T3" fmla="*/ 0 h 7"/>
                <a:gd name="T4" fmla="*/ 8 w 8"/>
                <a:gd name="T5" fmla="*/ 7 h 7"/>
                <a:gd name="T6" fmla="*/ 0 w 8"/>
                <a:gd name="T7" fmla="*/ 0 h 7"/>
              </a:gdLst>
              <a:ahLst/>
              <a:cxnLst>
                <a:cxn ang="0">
                  <a:pos x="T0" y="T1"/>
                </a:cxn>
                <a:cxn ang="0">
                  <a:pos x="T2" y="T3"/>
                </a:cxn>
                <a:cxn ang="0">
                  <a:pos x="T4" y="T5"/>
                </a:cxn>
                <a:cxn ang="0">
                  <a:pos x="T6" y="T7"/>
                </a:cxn>
              </a:cxnLst>
              <a:rect l="0" t="0" r="r" b="b"/>
              <a:pathLst>
                <a:path w="8" h="7">
                  <a:moveTo>
                    <a:pt x="0" y="0"/>
                  </a:moveTo>
                  <a:lnTo>
                    <a:pt x="8" y="0"/>
                  </a:lnTo>
                  <a:lnTo>
                    <a:pt x="8" y="7"/>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5" name="Freeform 240"/>
            <p:cNvSpPr>
              <a:spLocks/>
            </p:cNvSpPr>
            <p:nvPr/>
          </p:nvSpPr>
          <p:spPr bwMode="auto">
            <a:xfrm>
              <a:off x="4072" y="1808"/>
              <a:ext cx="8" cy="7"/>
            </a:xfrm>
            <a:custGeom>
              <a:avLst/>
              <a:gdLst>
                <a:gd name="T0" fmla="*/ 0 w 8"/>
                <a:gd name="T1" fmla="*/ 0 h 7"/>
                <a:gd name="T2" fmla="*/ 8 w 8"/>
                <a:gd name="T3" fmla="*/ 0 h 7"/>
                <a:gd name="T4" fmla="*/ 8 w 8"/>
                <a:gd name="T5" fmla="*/ 7 h 7"/>
                <a:gd name="T6" fmla="*/ 0 w 8"/>
                <a:gd name="T7" fmla="*/ 0 h 7"/>
                <a:gd name="T8" fmla="*/ 0 w 8"/>
                <a:gd name="T9" fmla="*/ 7 h 7"/>
              </a:gdLst>
              <a:ahLst/>
              <a:cxnLst>
                <a:cxn ang="0">
                  <a:pos x="T0" y="T1"/>
                </a:cxn>
                <a:cxn ang="0">
                  <a:pos x="T2" y="T3"/>
                </a:cxn>
                <a:cxn ang="0">
                  <a:pos x="T4" y="T5"/>
                </a:cxn>
                <a:cxn ang="0">
                  <a:pos x="T6" y="T7"/>
                </a:cxn>
                <a:cxn ang="0">
                  <a:pos x="T8" y="T9"/>
                </a:cxn>
              </a:cxnLst>
              <a:rect l="0" t="0" r="r" b="b"/>
              <a:pathLst>
                <a:path w="8" h="7">
                  <a:moveTo>
                    <a:pt x="0" y="0"/>
                  </a:moveTo>
                  <a:lnTo>
                    <a:pt x="8" y="0"/>
                  </a:lnTo>
                  <a:lnTo>
                    <a:pt x="8" y="7"/>
                  </a:lnTo>
                  <a:lnTo>
                    <a:pt x="0" y="0"/>
                  </a:lnTo>
                  <a:lnTo>
                    <a:pt x="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6" name="Freeform 241"/>
            <p:cNvSpPr>
              <a:spLocks/>
            </p:cNvSpPr>
            <p:nvPr/>
          </p:nvSpPr>
          <p:spPr bwMode="auto">
            <a:xfrm>
              <a:off x="3565" y="2315"/>
              <a:ext cx="257" cy="197"/>
            </a:xfrm>
            <a:custGeom>
              <a:avLst/>
              <a:gdLst>
                <a:gd name="T0" fmla="*/ 257 w 257"/>
                <a:gd name="T1" fmla="*/ 61 h 197"/>
                <a:gd name="T2" fmla="*/ 189 w 257"/>
                <a:gd name="T3" fmla="*/ 8 h 197"/>
                <a:gd name="T4" fmla="*/ 129 w 257"/>
                <a:gd name="T5" fmla="*/ 15 h 197"/>
                <a:gd name="T6" fmla="*/ 114 w 257"/>
                <a:gd name="T7" fmla="*/ 0 h 197"/>
                <a:gd name="T8" fmla="*/ 45 w 257"/>
                <a:gd name="T9" fmla="*/ 8 h 197"/>
                <a:gd name="T10" fmla="*/ 8 w 257"/>
                <a:gd name="T11" fmla="*/ 23 h 197"/>
                <a:gd name="T12" fmla="*/ 0 w 257"/>
                <a:gd name="T13" fmla="*/ 46 h 197"/>
                <a:gd name="T14" fmla="*/ 30 w 257"/>
                <a:gd name="T15" fmla="*/ 53 h 197"/>
                <a:gd name="T16" fmla="*/ 45 w 257"/>
                <a:gd name="T17" fmla="*/ 91 h 197"/>
                <a:gd name="T18" fmla="*/ 114 w 257"/>
                <a:gd name="T19" fmla="*/ 137 h 197"/>
                <a:gd name="T20" fmla="*/ 136 w 257"/>
                <a:gd name="T21" fmla="*/ 182 h 197"/>
                <a:gd name="T22" fmla="*/ 151 w 257"/>
                <a:gd name="T23" fmla="*/ 197 h 197"/>
                <a:gd name="T24" fmla="*/ 159 w 257"/>
                <a:gd name="T25" fmla="*/ 159 h 197"/>
                <a:gd name="T26" fmla="*/ 182 w 257"/>
                <a:gd name="T27" fmla="*/ 159 h 197"/>
                <a:gd name="T28" fmla="*/ 182 w 257"/>
                <a:gd name="T29" fmla="*/ 144 h 197"/>
                <a:gd name="T30" fmla="*/ 189 w 257"/>
                <a:gd name="T31" fmla="*/ 159 h 197"/>
                <a:gd name="T32" fmla="*/ 197 w 257"/>
                <a:gd name="T33" fmla="*/ 152 h 197"/>
                <a:gd name="T34" fmla="*/ 189 w 257"/>
                <a:gd name="T35" fmla="*/ 152 h 197"/>
                <a:gd name="T36" fmla="*/ 197 w 257"/>
                <a:gd name="T37" fmla="*/ 144 h 197"/>
                <a:gd name="T38" fmla="*/ 197 w 257"/>
                <a:gd name="T39" fmla="*/ 137 h 197"/>
                <a:gd name="T40" fmla="*/ 204 w 257"/>
                <a:gd name="T41" fmla="*/ 137 h 197"/>
                <a:gd name="T42" fmla="*/ 227 w 257"/>
                <a:gd name="T43" fmla="*/ 114 h 197"/>
                <a:gd name="T44" fmla="*/ 227 w 257"/>
                <a:gd name="T45" fmla="*/ 91 h 197"/>
                <a:gd name="T46" fmla="*/ 235 w 257"/>
                <a:gd name="T47" fmla="*/ 84 h 197"/>
                <a:gd name="T48" fmla="*/ 235 w 257"/>
                <a:gd name="T49" fmla="*/ 99 h 197"/>
                <a:gd name="T50" fmla="*/ 257 w 257"/>
                <a:gd name="T51"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97">
                  <a:moveTo>
                    <a:pt x="257" y="61"/>
                  </a:moveTo>
                  <a:lnTo>
                    <a:pt x="189" y="8"/>
                  </a:lnTo>
                  <a:lnTo>
                    <a:pt x="129" y="15"/>
                  </a:lnTo>
                  <a:lnTo>
                    <a:pt x="114" y="0"/>
                  </a:lnTo>
                  <a:lnTo>
                    <a:pt x="45" y="8"/>
                  </a:lnTo>
                  <a:lnTo>
                    <a:pt x="8" y="23"/>
                  </a:lnTo>
                  <a:lnTo>
                    <a:pt x="0" y="46"/>
                  </a:lnTo>
                  <a:lnTo>
                    <a:pt x="30" y="53"/>
                  </a:lnTo>
                  <a:lnTo>
                    <a:pt x="45" y="91"/>
                  </a:lnTo>
                  <a:lnTo>
                    <a:pt x="114" y="137"/>
                  </a:lnTo>
                  <a:lnTo>
                    <a:pt x="136" y="182"/>
                  </a:lnTo>
                  <a:lnTo>
                    <a:pt x="151" y="197"/>
                  </a:lnTo>
                  <a:lnTo>
                    <a:pt x="159" y="159"/>
                  </a:lnTo>
                  <a:lnTo>
                    <a:pt x="182" y="159"/>
                  </a:lnTo>
                  <a:lnTo>
                    <a:pt x="182" y="144"/>
                  </a:lnTo>
                  <a:lnTo>
                    <a:pt x="189" y="159"/>
                  </a:lnTo>
                  <a:lnTo>
                    <a:pt x="197" y="152"/>
                  </a:lnTo>
                  <a:lnTo>
                    <a:pt x="189" y="152"/>
                  </a:lnTo>
                  <a:lnTo>
                    <a:pt x="197" y="144"/>
                  </a:lnTo>
                  <a:lnTo>
                    <a:pt x="197" y="137"/>
                  </a:lnTo>
                  <a:lnTo>
                    <a:pt x="204" y="137"/>
                  </a:lnTo>
                  <a:lnTo>
                    <a:pt x="227" y="114"/>
                  </a:lnTo>
                  <a:lnTo>
                    <a:pt x="227" y="91"/>
                  </a:lnTo>
                  <a:lnTo>
                    <a:pt x="235" y="84"/>
                  </a:lnTo>
                  <a:lnTo>
                    <a:pt x="235" y="99"/>
                  </a:lnTo>
                  <a:lnTo>
                    <a:pt x="257"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7" name="Freeform 242"/>
            <p:cNvSpPr>
              <a:spLocks/>
            </p:cNvSpPr>
            <p:nvPr/>
          </p:nvSpPr>
          <p:spPr bwMode="auto">
            <a:xfrm>
              <a:off x="3565" y="2315"/>
              <a:ext cx="257" cy="197"/>
            </a:xfrm>
            <a:custGeom>
              <a:avLst/>
              <a:gdLst>
                <a:gd name="T0" fmla="*/ 257 w 257"/>
                <a:gd name="T1" fmla="*/ 61 h 197"/>
                <a:gd name="T2" fmla="*/ 189 w 257"/>
                <a:gd name="T3" fmla="*/ 8 h 197"/>
                <a:gd name="T4" fmla="*/ 129 w 257"/>
                <a:gd name="T5" fmla="*/ 15 h 197"/>
                <a:gd name="T6" fmla="*/ 114 w 257"/>
                <a:gd name="T7" fmla="*/ 0 h 197"/>
                <a:gd name="T8" fmla="*/ 45 w 257"/>
                <a:gd name="T9" fmla="*/ 8 h 197"/>
                <a:gd name="T10" fmla="*/ 8 w 257"/>
                <a:gd name="T11" fmla="*/ 23 h 197"/>
                <a:gd name="T12" fmla="*/ 0 w 257"/>
                <a:gd name="T13" fmla="*/ 46 h 197"/>
                <a:gd name="T14" fmla="*/ 30 w 257"/>
                <a:gd name="T15" fmla="*/ 53 h 197"/>
                <a:gd name="T16" fmla="*/ 45 w 257"/>
                <a:gd name="T17" fmla="*/ 91 h 197"/>
                <a:gd name="T18" fmla="*/ 114 w 257"/>
                <a:gd name="T19" fmla="*/ 137 h 197"/>
                <a:gd name="T20" fmla="*/ 136 w 257"/>
                <a:gd name="T21" fmla="*/ 182 h 197"/>
                <a:gd name="T22" fmla="*/ 151 w 257"/>
                <a:gd name="T23" fmla="*/ 197 h 197"/>
                <a:gd name="T24" fmla="*/ 159 w 257"/>
                <a:gd name="T25" fmla="*/ 159 h 197"/>
                <a:gd name="T26" fmla="*/ 182 w 257"/>
                <a:gd name="T27" fmla="*/ 159 h 197"/>
                <a:gd name="T28" fmla="*/ 182 w 257"/>
                <a:gd name="T29" fmla="*/ 144 h 197"/>
                <a:gd name="T30" fmla="*/ 189 w 257"/>
                <a:gd name="T31" fmla="*/ 159 h 197"/>
                <a:gd name="T32" fmla="*/ 197 w 257"/>
                <a:gd name="T33" fmla="*/ 152 h 197"/>
                <a:gd name="T34" fmla="*/ 189 w 257"/>
                <a:gd name="T35" fmla="*/ 152 h 197"/>
                <a:gd name="T36" fmla="*/ 197 w 257"/>
                <a:gd name="T37" fmla="*/ 144 h 197"/>
                <a:gd name="T38" fmla="*/ 197 w 257"/>
                <a:gd name="T39" fmla="*/ 137 h 197"/>
                <a:gd name="T40" fmla="*/ 204 w 257"/>
                <a:gd name="T41" fmla="*/ 137 h 197"/>
                <a:gd name="T42" fmla="*/ 227 w 257"/>
                <a:gd name="T43" fmla="*/ 114 h 197"/>
                <a:gd name="T44" fmla="*/ 227 w 257"/>
                <a:gd name="T45" fmla="*/ 91 h 197"/>
                <a:gd name="T46" fmla="*/ 235 w 257"/>
                <a:gd name="T47" fmla="*/ 84 h 197"/>
                <a:gd name="T48" fmla="*/ 235 w 257"/>
                <a:gd name="T49" fmla="*/ 99 h 197"/>
                <a:gd name="T50" fmla="*/ 257 w 257"/>
                <a:gd name="T51" fmla="*/ 61 h 197"/>
                <a:gd name="T52" fmla="*/ 257 w 257"/>
                <a:gd name="T53" fmla="*/ 6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97">
                  <a:moveTo>
                    <a:pt x="257" y="61"/>
                  </a:moveTo>
                  <a:lnTo>
                    <a:pt x="189" y="8"/>
                  </a:lnTo>
                  <a:lnTo>
                    <a:pt x="129" y="15"/>
                  </a:lnTo>
                  <a:lnTo>
                    <a:pt x="114" y="0"/>
                  </a:lnTo>
                  <a:lnTo>
                    <a:pt x="45" y="8"/>
                  </a:lnTo>
                  <a:lnTo>
                    <a:pt x="8" y="23"/>
                  </a:lnTo>
                  <a:lnTo>
                    <a:pt x="0" y="46"/>
                  </a:lnTo>
                  <a:lnTo>
                    <a:pt x="30" y="53"/>
                  </a:lnTo>
                  <a:lnTo>
                    <a:pt x="45" y="91"/>
                  </a:lnTo>
                  <a:lnTo>
                    <a:pt x="114" y="137"/>
                  </a:lnTo>
                  <a:lnTo>
                    <a:pt x="136" y="182"/>
                  </a:lnTo>
                  <a:lnTo>
                    <a:pt x="151" y="197"/>
                  </a:lnTo>
                  <a:lnTo>
                    <a:pt x="159" y="159"/>
                  </a:lnTo>
                  <a:lnTo>
                    <a:pt x="182" y="159"/>
                  </a:lnTo>
                  <a:lnTo>
                    <a:pt x="182" y="144"/>
                  </a:lnTo>
                  <a:lnTo>
                    <a:pt x="189" y="159"/>
                  </a:lnTo>
                  <a:lnTo>
                    <a:pt x="197" y="152"/>
                  </a:lnTo>
                  <a:lnTo>
                    <a:pt x="189" y="152"/>
                  </a:lnTo>
                  <a:lnTo>
                    <a:pt x="197" y="144"/>
                  </a:lnTo>
                  <a:lnTo>
                    <a:pt x="197" y="137"/>
                  </a:lnTo>
                  <a:lnTo>
                    <a:pt x="204" y="137"/>
                  </a:lnTo>
                  <a:lnTo>
                    <a:pt x="227" y="114"/>
                  </a:lnTo>
                  <a:lnTo>
                    <a:pt x="227" y="91"/>
                  </a:lnTo>
                  <a:lnTo>
                    <a:pt x="235" y="84"/>
                  </a:lnTo>
                  <a:lnTo>
                    <a:pt x="235" y="99"/>
                  </a:lnTo>
                  <a:lnTo>
                    <a:pt x="257" y="61"/>
                  </a:lnTo>
                  <a:lnTo>
                    <a:pt x="257" y="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8" name="Freeform 243"/>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90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8" y="212"/>
                  </a:lnTo>
                  <a:lnTo>
                    <a:pt x="280" y="212"/>
                  </a:lnTo>
                  <a:lnTo>
                    <a:pt x="257" y="197"/>
                  </a:lnTo>
                  <a:lnTo>
                    <a:pt x="0" y="182"/>
                  </a:lnTo>
                  <a:lnTo>
                    <a:pt x="7" y="53"/>
                  </a:lnTo>
                  <a:lnTo>
                    <a:pt x="15" y="0"/>
                  </a:lnTo>
                  <a:lnTo>
                    <a:pt x="348" y="15"/>
                  </a:lnTo>
                  <a:lnTo>
                    <a:pt x="333" y="30"/>
                  </a:lnTo>
                  <a:lnTo>
                    <a:pt x="348" y="53"/>
                  </a:lnTo>
                  <a:lnTo>
                    <a:pt x="348" y="167"/>
                  </a:lnTo>
                  <a:lnTo>
                    <a:pt x="340" y="167"/>
                  </a:lnTo>
                  <a:lnTo>
                    <a:pt x="348" y="190"/>
                  </a:lnTo>
                  <a:lnTo>
                    <a:pt x="340" y="22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9" name="Freeform 244"/>
            <p:cNvSpPr>
              <a:spLocks/>
            </p:cNvSpPr>
            <p:nvPr/>
          </p:nvSpPr>
          <p:spPr bwMode="auto">
            <a:xfrm>
              <a:off x="2536" y="1671"/>
              <a:ext cx="348" cy="235"/>
            </a:xfrm>
            <a:custGeom>
              <a:avLst/>
              <a:gdLst>
                <a:gd name="T0" fmla="*/ 340 w 348"/>
                <a:gd name="T1" fmla="*/ 220 h 235"/>
                <a:gd name="T2" fmla="*/ 348 w 348"/>
                <a:gd name="T3" fmla="*/ 235 h 235"/>
                <a:gd name="T4" fmla="*/ 318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90 h 235"/>
                <a:gd name="T28" fmla="*/ 340 w 348"/>
                <a:gd name="T29" fmla="*/ 220 h 235"/>
                <a:gd name="T30" fmla="*/ 340 w 348"/>
                <a:gd name="T31" fmla="*/ 2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8" y="212"/>
                  </a:lnTo>
                  <a:lnTo>
                    <a:pt x="280" y="212"/>
                  </a:lnTo>
                  <a:lnTo>
                    <a:pt x="257" y="197"/>
                  </a:lnTo>
                  <a:lnTo>
                    <a:pt x="0" y="182"/>
                  </a:lnTo>
                  <a:lnTo>
                    <a:pt x="7" y="53"/>
                  </a:lnTo>
                  <a:lnTo>
                    <a:pt x="15" y="0"/>
                  </a:lnTo>
                  <a:lnTo>
                    <a:pt x="348" y="15"/>
                  </a:lnTo>
                  <a:lnTo>
                    <a:pt x="333" y="30"/>
                  </a:lnTo>
                  <a:lnTo>
                    <a:pt x="348" y="53"/>
                  </a:lnTo>
                  <a:lnTo>
                    <a:pt x="348" y="167"/>
                  </a:lnTo>
                  <a:lnTo>
                    <a:pt x="340" y="167"/>
                  </a:lnTo>
                  <a:lnTo>
                    <a:pt x="348" y="190"/>
                  </a:lnTo>
                  <a:lnTo>
                    <a:pt x="340" y="220"/>
                  </a:lnTo>
                  <a:lnTo>
                    <a:pt x="340" y="2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0" name="Freeform 245"/>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5 h 144"/>
                <a:gd name="T8" fmla="*/ 386 w 431"/>
                <a:gd name="T9" fmla="*/ 38 h 144"/>
                <a:gd name="T10" fmla="*/ 371 w 431"/>
                <a:gd name="T11" fmla="*/ 61 h 144"/>
                <a:gd name="T12" fmla="*/ 333 w 431"/>
                <a:gd name="T13" fmla="*/ 83 h 144"/>
                <a:gd name="T14" fmla="*/ 325 w 431"/>
                <a:gd name="T15" fmla="*/ 98 h 144"/>
                <a:gd name="T16" fmla="*/ 310 w 431"/>
                <a:gd name="T17" fmla="*/ 98 h 144"/>
                <a:gd name="T18" fmla="*/ 310 w 431"/>
                <a:gd name="T19" fmla="*/ 114 h 144"/>
                <a:gd name="T20" fmla="*/ 242 w 431"/>
                <a:gd name="T21" fmla="*/ 121 h 144"/>
                <a:gd name="T22" fmla="*/ 113 w 431"/>
                <a:gd name="T23" fmla="*/ 136 h 144"/>
                <a:gd name="T24" fmla="*/ 0 w 431"/>
                <a:gd name="T25" fmla="*/ 144 h 144"/>
                <a:gd name="T26" fmla="*/ 15 w 431"/>
                <a:gd name="T27" fmla="*/ 136 h 144"/>
                <a:gd name="T28" fmla="*/ 7 w 431"/>
                <a:gd name="T29" fmla="*/ 114 h 144"/>
                <a:gd name="T30" fmla="*/ 22 w 431"/>
                <a:gd name="T31" fmla="*/ 106 h 144"/>
                <a:gd name="T32" fmla="*/ 15 w 431"/>
                <a:gd name="T33" fmla="*/ 98 h 144"/>
                <a:gd name="T34" fmla="*/ 30 w 431"/>
                <a:gd name="T35" fmla="*/ 83 h 144"/>
                <a:gd name="T36" fmla="*/ 30 w 431"/>
                <a:gd name="T37" fmla="*/ 76 h 144"/>
                <a:gd name="T38" fmla="*/ 38 w 431"/>
                <a:gd name="T39" fmla="*/ 45 h 144"/>
                <a:gd name="T40" fmla="*/ 113 w 431"/>
                <a:gd name="T41" fmla="*/ 38 h 144"/>
                <a:gd name="T42" fmla="*/ 106 w 431"/>
                <a:gd name="T43" fmla="*/ 30 h 144"/>
                <a:gd name="T44" fmla="*/ 333 w 431"/>
                <a:gd name="T45" fmla="*/ 8 h 144"/>
                <a:gd name="T46" fmla="*/ 431 w 43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144">
                  <a:moveTo>
                    <a:pt x="431" y="0"/>
                  </a:moveTo>
                  <a:lnTo>
                    <a:pt x="431" y="15"/>
                  </a:lnTo>
                  <a:lnTo>
                    <a:pt x="416" y="30"/>
                  </a:lnTo>
                  <a:lnTo>
                    <a:pt x="393" y="45"/>
                  </a:lnTo>
                  <a:lnTo>
                    <a:pt x="386" y="38"/>
                  </a:lnTo>
                  <a:lnTo>
                    <a:pt x="371" y="61"/>
                  </a:lnTo>
                  <a:lnTo>
                    <a:pt x="333" y="83"/>
                  </a:lnTo>
                  <a:lnTo>
                    <a:pt x="325" y="98"/>
                  </a:lnTo>
                  <a:lnTo>
                    <a:pt x="310" y="98"/>
                  </a:lnTo>
                  <a:lnTo>
                    <a:pt x="310" y="114"/>
                  </a:lnTo>
                  <a:lnTo>
                    <a:pt x="242" y="121"/>
                  </a:lnTo>
                  <a:lnTo>
                    <a:pt x="113" y="136"/>
                  </a:lnTo>
                  <a:lnTo>
                    <a:pt x="0" y="144"/>
                  </a:lnTo>
                  <a:lnTo>
                    <a:pt x="15" y="136"/>
                  </a:lnTo>
                  <a:lnTo>
                    <a:pt x="7" y="114"/>
                  </a:lnTo>
                  <a:lnTo>
                    <a:pt x="22" y="106"/>
                  </a:lnTo>
                  <a:lnTo>
                    <a:pt x="15" y="98"/>
                  </a:lnTo>
                  <a:lnTo>
                    <a:pt x="30" y="83"/>
                  </a:lnTo>
                  <a:lnTo>
                    <a:pt x="30" y="76"/>
                  </a:lnTo>
                  <a:lnTo>
                    <a:pt x="38" y="45"/>
                  </a:lnTo>
                  <a:lnTo>
                    <a:pt x="113" y="38"/>
                  </a:lnTo>
                  <a:lnTo>
                    <a:pt x="106" y="30"/>
                  </a:lnTo>
                  <a:lnTo>
                    <a:pt x="333" y="8"/>
                  </a:lnTo>
                  <a:lnTo>
                    <a:pt x="431"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1" name="Freeform 246"/>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5 h 144"/>
                <a:gd name="T8" fmla="*/ 386 w 431"/>
                <a:gd name="T9" fmla="*/ 38 h 144"/>
                <a:gd name="T10" fmla="*/ 371 w 431"/>
                <a:gd name="T11" fmla="*/ 61 h 144"/>
                <a:gd name="T12" fmla="*/ 333 w 431"/>
                <a:gd name="T13" fmla="*/ 83 h 144"/>
                <a:gd name="T14" fmla="*/ 325 w 431"/>
                <a:gd name="T15" fmla="*/ 98 h 144"/>
                <a:gd name="T16" fmla="*/ 310 w 431"/>
                <a:gd name="T17" fmla="*/ 98 h 144"/>
                <a:gd name="T18" fmla="*/ 310 w 431"/>
                <a:gd name="T19" fmla="*/ 114 h 144"/>
                <a:gd name="T20" fmla="*/ 242 w 431"/>
                <a:gd name="T21" fmla="*/ 121 h 144"/>
                <a:gd name="T22" fmla="*/ 113 w 431"/>
                <a:gd name="T23" fmla="*/ 136 h 144"/>
                <a:gd name="T24" fmla="*/ 0 w 431"/>
                <a:gd name="T25" fmla="*/ 144 h 144"/>
                <a:gd name="T26" fmla="*/ 15 w 431"/>
                <a:gd name="T27" fmla="*/ 136 h 144"/>
                <a:gd name="T28" fmla="*/ 7 w 431"/>
                <a:gd name="T29" fmla="*/ 114 h 144"/>
                <a:gd name="T30" fmla="*/ 22 w 431"/>
                <a:gd name="T31" fmla="*/ 106 h 144"/>
                <a:gd name="T32" fmla="*/ 15 w 431"/>
                <a:gd name="T33" fmla="*/ 98 h 144"/>
                <a:gd name="T34" fmla="*/ 30 w 431"/>
                <a:gd name="T35" fmla="*/ 83 h 144"/>
                <a:gd name="T36" fmla="*/ 30 w 431"/>
                <a:gd name="T37" fmla="*/ 76 h 144"/>
                <a:gd name="T38" fmla="*/ 38 w 431"/>
                <a:gd name="T39" fmla="*/ 45 h 144"/>
                <a:gd name="T40" fmla="*/ 113 w 431"/>
                <a:gd name="T41" fmla="*/ 38 h 144"/>
                <a:gd name="T42" fmla="*/ 106 w 431"/>
                <a:gd name="T43" fmla="*/ 30 h 144"/>
                <a:gd name="T44" fmla="*/ 333 w 431"/>
                <a:gd name="T45" fmla="*/ 8 h 144"/>
                <a:gd name="T46" fmla="*/ 431 w 431"/>
                <a:gd name="T47" fmla="*/ 0 h 144"/>
                <a:gd name="T48" fmla="*/ 431 w 431"/>
                <a:gd name="T49" fmla="*/ 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1" h="144">
                  <a:moveTo>
                    <a:pt x="431" y="0"/>
                  </a:moveTo>
                  <a:lnTo>
                    <a:pt x="431" y="15"/>
                  </a:lnTo>
                  <a:lnTo>
                    <a:pt x="416" y="30"/>
                  </a:lnTo>
                  <a:lnTo>
                    <a:pt x="393" y="45"/>
                  </a:lnTo>
                  <a:lnTo>
                    <a:pt x="386" y="38"/>
                  </a:lnTo>
                  <a:lnTo>
                    <a:pt x="371" y="61"/>
                  </a:lnTo>
                  <a:lnTo>
                    <a:pt x="333" y="83"/>
                  </a:lnTo>
                  <a:lnTo>
                    <a:pt x="325" y="98"/>
                  </a:lnTo>
                  <a:lnTo>
                    <a:pt x="310" y="98"/>
                  </a:lnTo>
                  <a:lnTo>
                    <a:pt x="310" y="114"/>
                  </a:lnTo>
                  <a:lnTo>
                    <a:pt x="242" y="121"/>
                  </a:lnTo>
                  <a:lnTo>
                    <a:pt x="113" y="136"/>
                  </a:lnTo>
                  <a:lnTo>
                    <a:pt x="0" y="144"/>
                  </a:lnTo>
                  <a:lnTo>
                    <a:pt x="15" y="136"/>
                  </a:lnTo>
                  <a:lnTo>
                    <a:pt x="7" y="114"/>
                  </a:lnTo>
                  <a:lnTo>
                    <a:pt x="22" y="106"/>
                  </a:lnTo>
                  <a:lnTo>
                    <a:pt x="15" y="98"/>
                  </a:lnTo>
                  <a:lnTo>
                    <a:pt x="30" y="83"/>
                  </a:lnTo>
                  <a:lnTo>
                    <a:pt x="30" y="76"/>
                  </a:lnTo>
                  <a:lnTo>
                    <a:pt x="38" y="45"/>
                  </a:lnTo>
                  <a:lnTo>
                    <a:pt x="113" y="38"/>
                  </a:lnTo>
                  <a:lnTo>
                    <a:pt x="106" y="30"/>
                  </a:lnTo>
                  <a:lnTo>
                    <a:pt x="333" y="8"/>
                  </a:lnTo>
                  <a:lnTo>
                    <a:pt x="431" y="0"/>
                  </a:lnTo>
                  <a:lnTo>
                    <a:pt x="431"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2" name="Freeform 247"/>
            <p:cNvSpPr>
              <a:spLocks/>
            </p:cNvSpPr>
            <p:nvPr/>
          </p:nvSpPr>
          <p:spPr bwMode="auto">
            <a:xfrm>
              <a:off x="2331" y="2277"/>
              <a:ext cx="712" cy="690"/>
            </a:xfrm>
            <a:custGeom>
              <a:avLst/>
              <a:gdLst>
                <a:gd name="T0" fmla="*/ 681 w 712"/>
                <a:gd name="T1" fmla="*/ 197 h 690"/>
                <a:gd name="T2" fmla="*/ 613 w 712"/>
                <a:gd name="T3" fmla="*/ 175 h 690"/>
                <a:gd name="T4" fmla="*/ 560 w 712"/>
                <a:gd name="T5" fmla="*/ 190 h 690"/>
                <a:gd name="T6" fmla="*/ 538 w 712"/>
                <a:gd name="T7" fmla="*/ 182 h 690"/>
                <a:gd name="T8" fmla="*/ 515 w 712"/>
                <a:gd name="T9" fmla="*/ 190 h 690"/>
                <a:gd name="T10" fmla="*/ 500 w 712"/>
                <a:gd name="T11" fmla="*/ 182 h 690"/>
                <a:gd name="T12" fmla="*/ 470 w 712"/>
                <a:gd name="T13" fmla="*/ 175 h 690"/>
                <a:gd name="T14" fmla="*/ 447 w 712"/>
                <a:gd name="T15" fmla="*/ 167 h 690"/>
                <a:gd name="T16" fmla="*/ 401 w 712"/>
                <a:gd name="T17" fmla="*/ 137 h 690"/>
                <a:gd name="T18" fmla="*/ 364 w 712"/>
                <a:gd name="T19" fmla="*/ 129 h 690"/>
                <a:gd name="T20" fmla="*/ 220 w 712"/>
                <a:gd name="T21" fmla="*/ 0 h 690"/>
                <a:gd name="T22" fmla="*/ 0 w 712"/>
                <a:gd name="T23" fmla="*/ 266 h 690"/>
                <a:gd name="T24" fmla="*/ 84 w 712"/>
                <a:gd name="T25" fmla="*/ 364 h 690"/>
                <a:gd name="T26" fmla="*/ 167 w 712"/>
                <a:gd name="T27" fmla="*/ 478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6 w 712"/>
                <a:gd name="T65" fmla="*/ 516 h 690"/>
                <a:gd name="T66" fmla="*/ 621 w 712"/>
                <a:gd name="T67" fmla="*/ 485 h 690"/>
                <a:gd name="T68" fmla="*/ 621 w 712"/>
                <a:gd name="T69" fmla="*/ 478 h 690"/>
                <a:gd name="T70" fmla="*/ 629 w 712"/>
                <a:gd name="T71" fmla="*/ 448 h 690"/>
                <a:gd name="T72" fmla="*/ 644 w 712"/>
                <a:gd name="T73" fmla="*/ 455 h 690"/>
                <a:gd name="T74" fmla="*/ 644 w 712"/>
                <a:gd name="T75" fmla="*/ 463 h 690"/>
                <a:gd name="T76" fmla="*/ 689 w 712"/>
                <a:gd name="T77" fmla="*/ 440 h 690"/>
                <a:gd name="T78" fmla="*/ 712 w 712"/>
                <a:gd name="T79" fmla="*/ 357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2" h="690">
                  <a:moveTo>
                    <a:pt x="681" y="296"/>
                  </a:moveTo>
                  <a:lnTo>
                    <a:pt x="681" y="197"/>
                  </a:lnTo>
                  <a:lnTo>
                    <a:pt x="659" y="190"/>
                  </a:lnTo>
                  <a:lnTo>
                    <a:pt x="613" y="175"/>
                  </a:lnTo>
                  <a:lnTo>
                    <a:pt x="568" y="182"/>
                  </a:lnTo>
                  <a:lnTo>
                    <a:pt x="560" y="190"/>
                  </a:lnTo>
                  <a:lnTo>
                    <a:pt x="545" y="175"/>
                  </a:lnTo>
                  <a:lnTo>
                    <a:pt x="538" y="182"/>
                  </a:lnTo>
                  <a:lnTo>
                    <a:pt x="523" y="175"/>
                  </a:lnTo>
                  <a:lnTo>
                    <a:pt x="515" y="190"/>
                  </a:lnTo>
                  <a:lnTo>
                    <a:pt x="515" y="175"/>
                  </a:lnTo>
                  <a:lnTo>
                    <a:pt x="500" y="182"/>
                  </a:lnTo>
                  <a:lnTo>
                    <a:pt x="485" y="167"/>
                  </a:lnTo>
                  <a:lnTo>
                    <a:pt x="470" y="175"/>
                  </a:lnTo>
                  <a:lnTo>
                    <a:pt x="462" y="160"/>
                  </a:lnTo>
                  <a:lnTo>
                    <a:pt x="447" y="167"/>
                  </a:lnTo>
                  <a:lnTo>
                    <a:pt x="409" y="152"/>
                  </a:lnTo>
                  <a:lnTo>
                    <a:pt x="401" y="137"/>
                  </a:lnTo>
                  <a:lnTo>
                    <a:pt x="379" y="144"/>
                  </a:lnTo>
                  <a:lnTo>
                    <a:pt x="364" y="129"/>
                  </a:lnTo>
                  <a:lnTo>
                    <a:pt x="371" y="8"/>
                  </a:lnTo>
                  <a:lnTo>
                    <a:pt x="220" y="0"/>
                  </a:lnTo>
                  <a:lnTo>
                    <a:pt x="197" y="281"/>
                  </a:lnTo>
                  <a:lnTo>
                    <a:pt x="0" y="266"/>
                  </a:lnTo>
                  <a:lnTo>
                    <a:pt x="8" y="281"/>
                  </a:lnTo>
                  <a:lnTo>
                    <a:pt x="84" y="364"/>
                  </a:lnTo>
                  <a:lnTo>
                    <a:pt x="106" y="432"/>
                  </a:lnTo>
                  <a:lnTo>
                    <a:pt x="167" y="478"/>
                  </a:lnTo>
                  <a:lnTo>
                    <a:pt x="190" y="463"/>
                  </a:lnTo>
                  <a:lnTo>
                    <a:pt x="205" y="432"/>
                  </a:lnTo>
                  <a:lnTo>
                    <a:pt x="227" y="425"/>
                  </a:lnTo>
                  <a:lnTo>
                    <a:pt x="273" y="432"/>
                  </a:lnTo>
                  <a:lnTo>
                    <a:pt x="311" y="478"/>
                  </a:lnTo>
                  <a:lnTo>
                    <a:pt x="333" y="531"/>
                  </a:lnTo>
                  <a:lnTo>
                    <a:pt x="379" y="576"/>
                  </a:lnTo>
                  <a:lnTo>
                    <a:pt x="379" y="614"/>
                  </a:lnTo>
                  <a:lnTo>
                    <a:pt x="394" y="652"/>
                  </a:lnTo>
                  <a:lnTo>
                    <a:pt x="447" y="675"/>
                  </a:lnTo>
                  <a:lnTo>
                    <a:pt x="477" y="675"/>
                  </a:lnTo>
                  <a:lnTo>
                    <a:pt x="492" y="690"/>
                  </a:lnTo>
                  <a:lnTo>
                    <a:pt x="507" y="683"/>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4"/>
                  </a:lnTo>
                  <a:lnTo>
                    <a:pt x="507" y="546"/>
                  </a:lnTo>
                  <a:lnTo>
                    <a:pt x="530" y="539"/>
                  </a:lnTo>
                  <a:lnTo>
                    <a:pt x="530" y="523"/>
                  </a:lnTo>
                  <a:lnTo>
                    <a:pt x="538" y="531"/>
                  </a:lnTo>
                  <a:lnTo>
                    <a:pt x="553" y="523"/>
                  </a:lnTo>
                  <a:lnTo>
                    <a:pt x="538" y="508"/>
                  </a:lnTo>
                  <a:lnTo>
                    <a:pt x="553" y="508"/>
                  </a:lnTo>
                  <a:lnTo>
                    <a:pt x="545" y="516"/>
                  </a:lnTo>
                  <a:lnTo>
                    <a:pt x="568" y="508"/>
                  </a:lnTo>
                  <a:lnTo>
                    <a:pt x="560" y="516"/>
                  </a:lnTo>
                  <a:lnTo>
                    <a:pt x="576" y="516"/>
                  </a:lnTo>
                  <a:lnTo>
                    <a:pt x="553" y="531"/>
                  </a:lnTo>
                  <a:lnTo>
                    <a:pt x="621" y="485"/>
                  </a:lnTo>
                  <a:lnTo>
                    <a:pt x="613" y="493"/>
                  </a:lnTo>
                  <a:lnTo>
                    <a:pt x="621" y="478"/>
                  </a:lnTo>
                  <a:lnTo>
                    <a:pt x="636" y="470"/>
                  </a:lnTo>
                  <a:lnTo>
                    <a:pt x="629" y="448"/>
                  </a:lnTo>
                  <a:lnTo>
                    <a:pt x="644" y="440"/>
                  </a:lnTo>
                  <a:lnTo>
                    <a:pt x="644" y="455"/>
                  </a:lnTo>
                  <a:lnTo>
                    <a:pt x="659" y="455"/>
                  </a:lnTo>
                  <a:lnTo>
                    <a:pt x="644" y="463"/>
                  </a:lnTo>
                  <a:lnTo>
                    <a:pt x="697" y="448"/>
                  </a:lnTo>
                  <a:lnTo>
                    <a:pt x="689" y="440"/>
                  </a:lnTo>
                  <a:lnTo>
                    <a:pt x="697" y="425"/>
                  </a:lnTo>
                  <a:lnTo>
                    <a:pt x="712" y="357"/>
                  </a:lnTo>
                  <a:lnTo>
                    <a:pt x="681" y="29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3" name="Freeform 248"/>
            <p:cNvSpPr>
              <a:spLocks/>
            </p:cNvSpPr>
            <p:nvPr/>
          </p:nvSpPr>
          <p:spPr bwMode="auto">
            <a:xfrm>
              <a:off x="2331" y="2277"/>
              <a:ext cx="712" cy="690"/>
            </a:xfrm>
            <a:custGeom>
              <a:avLst/>
              <a:gdLst>
                <a:gd name="T0" fmla="*/ 681 w 712"/>
                <a:gd name="T1" fmla="*/ 197 h 690"/>
                <a:gd name="T2" fmla="*/ 613 w 712"/>
                <a:gd name="T3" fmla="*/ 175 h 690"/>
                <a:gd name="T4" fmla="*/ 560 w 712"/>
                <a:gd name="T5" fmla="*/ 190 h 690"/>
                <a:gd name="T6" fmla="*/ 538 w 712"/>
                <a:gd name="T7" fmla="*/ 182 h 690"/>
                <a:gd name="T8" fmla="*/ 515 w 712"/>
                <a:gd name="T9" fmla="*/ 190 h 690"/>
                <a:gd name="T10" fmla="*/ 500 w 712"/>
                <a:gd name="T11" fmla="*/ 182 h 690"/>
                <a:gd name="T12" fmla="*/ 470 w 712"/>
                <a:gd name="T13" fmla="*/ 175 h 690"/>
                <a:gd name="T14" fmla="*/ 447 w 712"/>
                <a:gd name="T15" fmla="*/ 167 h 690"/>
                <a:gd name="T16" fmla="*/ 401 w 712"/>
                <a:gd name="T17" fmla="*/ 137 h 690"/>
                <a:gd name="T18" fmla="*/ 364 w 712"/>
                <a:gd name="T19" fmla="*/ 129 h 690"/>
                <a:gd name="T20" fmla="*/ 220 w 712"/>
                <a:gd name="T21" fmla="*/ 0 h 690"/>
                <a:gd name="T22" fmla="*/ 0 w 712"/>
                <a:gd name="T23" fmla="*/ 266 h 690"/>
                <a:gd name="T24" fmla="*/ 84 w 712"/>
                <a:gd name="T25" fmla="*/ 364 h 690"/>
                <a:gd name="T26" fmla="*/ 167 w 712"/>
                <a:gd name="T27" fmla="*/ 478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6 w 712"/>
                <a:gd name="T65" fmla="*/ 516 h 690"/>
                <a:gd name="T66" fmla="*/ 621 w 712"/>
                <a:gd name="T67" fmla="*/ 485 h 690"/>
                <a:gd name="T68" fmla="*/ 621 w 712"/>
                <a:gd name="T69" fmla="*/ 478 h 690"/>
                <a:gd name="T70" fmla="*/ 629 w 712"/>
                <a:gd name="T71" fmla="*/ 448 h 690"/>
                <a:gd name="T72" fmla="*/ 644 w 712"/>
                <a:gd name="T73" fmla="*/ 455 h 690"/>
                <a:gd name="T74" fmla="*/ 644 w 712"/>
                <a:gd name="T75" fmla="*/ 463 h 690"/>
                <a:gd name="T76" fmla="*/ 689 w 712"/>
                <a:gd name="T77" fmla="*/ 440 h 690"/>
                <a:gd name="T78" fmla="*/ 712 w 712"/>
                <a:gd name="T79" fmla="*/ 357 h 690"/>
                <a:gd name="T80" fmla="*/ 681 w 712"/>
                <a:gd name="T81" fmla="*/ 30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2" h="690">
                  <a:moveTo>
                    <a:pt x="681" y="296"/>
                  </a:moveTo>
                  <a:lnTo>
                    <a:pt x="681" y="197"/>
                  </a:lnTo>
                  <a:lnTo>
                    <a:pt x="659" y="190"/>
                  </a:lnTo>
                  <a:lnTo>
                    <a:pt x="613" y="175"/>
                  </a:lnTo>
                  <a:lnTo>
                    <a:pt x="568" y="182"/>
                  </a:lnTo>
                  <a:lnTo>
                    <a:pt x="560" y="190"/>
                  </a:lnTo>
                  <a:lnTo>
                    <a:pt x="545" y="175"/>
                  </a:lnTo>
                  <a:lnTo>
                    <a:pt x="538" y="182"/>
                  </a:lnTo>
                  <a:lnTo>
                    <a:pt x="523" y="175"/>
                  </a:lnTo>
                  <a:lnTo>
                    <a:pt x="515" y="190"/>
                  </a:lnTo>
                  <a:lnTo>
                    <a:pt x="515" y="175"/>
                  </a:lnTo>
                  <a:lnTo>
                    <a:pt x="500" y="182"/>
                  </a:lnTo>
                  <a:lnTo>
                    <a:pt x="485" y="167"/>
                  </a:lnTo>
                  <a:lnTo>
                    <a:pt x="470" y="175"/>
                  </a:lnTo>
                  <a:lnTo>
                    <a:pt x="462" y="160"/>
                  </a:lnTo>
                  <a:lnTo>
                    <a:pt x="447" y="167"/>
                  </a:lnTo>
                  <a:lnTo>
                    <a:pt x="409" y="152"/>
                  </a:lnTo>
                  <a:lnTo>
                    <a:pt x="401" y="137"/>
                  </a:lnTo>
                  <a:lnTo>
                    <a:pt x="379" y="144"/>
                  </a:lnTo>
                  <a:lnTo>
                    <a:pt x="364" y="129"/>
                  </a:lnTo>
                  <a:lnTo>
                    <a:pt x="371" y="8"/>
                  </a:lnTo>
                  <a:lnTo>
                    <a:pt x="220" y="0"/>
                  </a:lnTo>
                  <a:lnTo>
                    <a:pt x="197" y="281"/>
                  </a:lnTo>
                  <a:lnTo>
                    <a:pt x="0" y="266"/>
                  </a:lnTo>
                  <a:lnTo>
                    <a:pt x="8" y="281"/>
                  </a:lnTo>
                  <a:lnTo>
                    <a:pt x="84" y="364"/>
                  </a:lnTo>
                  <a:lnTo>
                    <a:pt x="106" y="432"/>
                  </a:lnTo>
                  <a:lnTo>
                    <a:pt x="167" y="478"/>
                  </a:lnTo>
                  <a:lnTo>
                    <a:pt x="190" y="463"/>
                  </a:lnTo>
                  <a:lnTo>
                    <a:pt x="205" y="432"/>
                  </a:lnTo>
                  <a:lnTo>
                    <a:pt x="227" y="425"/>
                  </a:lnTo>
                  <a:lnTo>
                    <a:pt x="273" y="432"/>
                  </a:lnTo>
                  <a:lnTo>
                    <a:pt x="311" y="478"/>
                  </a:lnTo>
                  <a:lnTo>
                    <a:pt x="333" y="531"/>
                  </a:lnTo>
                  <a:lnTo>
                    <a:pt x="379" y="576"/>
                  </a:lnTo>
                  <a:lnTo>
                    <a:pt x="379" y="614"/>
                  </a:lnTo>
                  <a:lnTo>
                    <a:pt x="394" y="652"/>
                  </a:lnTo>
                  <a:lnTo>
                    <a:pt x="447" y="675"/>
                  </a:lnTo>
                  <a:lnTo>
                    <a:pt x="477" y="675"/>
                  </a:lnTo>
                  <a:lnTo>
                    <a:pt x="492" y="690"/>
                  </a:lnTo>
                  <a:lnTo>
                    <a:pt x="507" y="683"/>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4"/>
                  </a:lnTo>
                  <a:lnTo>
                    <a:pt x="507" y="546"/>
                  </a:lnTo>
                  <a:lnTo>
                    <a:pt x="530" y="539"/>
                  </a:lnTo>
                  <a:lnTo>
                    <a:pt x="530" y="523"/>
                  </a:lnTo>
                  <a:lnTo>
                    <a:pt x="538" y="531"/>
                  </a:lnTo>
                  <a:lnTo>
                    <a:pt x="553" y="523"/>
                  </a:lnTo>
                  <a:lnTo>
                    <a:pt x="538" y="508"/>
                  </a:lnTo>
                  <a:lnTo>
                    <a:pt x="553" y="508"/>
                  </a:lnTo>
                  <a:lnTo>
                    <a:pt x="545" y="516"/>
                  </a:lnTo>
                  <a:lnTo>
                    <a:pt x="568" y="508"/>
                  </a:lnTo>
                  <a:lnTo>
                    <a:pt x="560" y="516"/>
                  </a:lnTo>
                  <a:lnTo>
                    <a:pt x="576" y="516"/>
                  </a:lnTo>
                  <a:lnTo>
                    <a:pt x="553" y="531"/>
                  </a:lnTo>
                  <a:lnTo>
                    <a:pt x="621" y="485"/>
                  </a:lnTo>
                  <a:lnTo>
                    <a:pt x="613" y="493"/>
                  </a:lnTo>
                  <a:lnTo>
                    <a:pt x="621" y="478"/>
                  </a:lnTo>
                  <a:lnTo>
                    <a:pt x="636" y="470"/>
                  </a:lnTo>
                  <a:lnTo>
                    <a:pt x="629" y="448"/>
                  </a:lnTo>
                  <a:lnTo>
                    <a:pt x="644" y="440"/>
                  </a:lnTo>
                  <a:lnTo>
                    <a:pt x="644" y="455"/>
                  </a:lnTo>
                  <a:lnTo>
                    <a:pt x="659" y="455"/>
                  </a:lnTo>
                  <a:lnTo>
                    <a:pt x="644" y="463"/>
                  </a:lnTo>
                  <a:lnTo>
                    <a:pt x="697" y="448"/>
                  </a:lnTo>
                  <a:lnTo>
                    <a:pt x="689" y="440"/>
                  </a:lnTo>
                  <a:lnTo>
                    <a:pt x="697" y="425"/>
                  </a:lnTo>
                  <a:lnTo>
                    <a:pt x="712" y="357"/>
                  </a:lnTo>
                  <a:lnTo>
                    <a:pt x="681" y="296"/>
                  </a:lnTo>
                  <a:lnTo>
                    <a:pt x="681" y="3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4" name="Freeform 249"/>
            <p:cNvSpPr>
              <a:spLocks/>
            </p:cNvSpPr>
            <p:nvPr/>
          </p:nvSpPr>
          <p:spPr bwMode="auto">
            <a:xfrm>
              <a:off x="2831" y="2823"/>
              <a:ext cx="30" cy="61"/>
            </a:xfrm>
            <a:custGeom>
              <a:avLst/>
              <a:gdLst>
                <a:gd name="T0" fmla="*/ 30 w 30"/>
                <a:gd name="T1" fmla="*/ 0 h 61"/>
                <a:gd name="T2" fmla="*/ 0 w 30"/>
                <a:gd name="T3" fmla="*/ 61 h 61"/>
                <a:gd name="T4" fmla="*/ 7 w 30"/>
                <a:gd name="T5" fmla="*/ 30 h 61"/>
                <a:gd name="T6" fmla="*/ 30 w 30"/>
                <a:gd name="T7" fmla="*/ 0 h 61"/>
              </a:gdLst>
              <a:ahLst/>
              <a:cxnLst>
                <a:cxn ang="0">
                  <a:pos x="T0" y="T1"/>
                </a:cxn>
                <a:cxn ang="0">
                  <a:pos x="T2" y="T3"/>
                </a:cxn>
                <a:cxn ang="0">
                  <a:pos x="T4" y="T5"/>
                </a:cxn>
                <a:cxn ang="0">
                  <a:pos x="T6" y="T7"/>
                </a:cxn>
              </a:cxnLst>
              <a:rect l="0" t="0" r="r" b="b"/>
              <a:pathLst>
                <a:path w="30" h="61">
                  <a:moveTo>
                    <a:pt x="30" y="0"/>
                  </a:moveTo>
                  <a:lnTo>
                    <a:pt x="0" y="61"/>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5" name="Freeform 250"/>
            <p:cNvSpPr>
              <a:spLocks/>
            </p:cNvSpPr>
            <p:nvPr/>
          </p:nvSpPr>
          <p:spPr bwMode="auto">
            <a:xfrm>
              <a:off x="2831" y="2823"/>
              <a:ext cx="30" cy="61"/>
            </a:xfrm>
            <a:custGeom>
              <a:avLst/>
              <a:gdLst>
                <a:gd name="T0" fmla="*/ 30 w 30"/>
                <a:gd name="T1" fmla="*/ 0 h 61"/>
                <a:gd name="T2" fmla="*/ 0 w 30"/>
                <a:gd name="T3" fmla="*/ 61 h 61"/>
                <a:gd name="T4" fmla="*/ 7 w 30"/>
                <a:gd name="T5" fmla="*/ 30 h 61"/>
                <a:gd name="T6" fmla="*/ 30 w 30"/>
                <a:gd name="T7" fmla="*/ 0 h 61"/>
                <a:gd name="T8" fmla="*/ 30 w 30"/>
                <a:gd name="T9" fmla="*/ 8 h 61"/>
              </a:gdLst>
              <a:ahLst/>
              <a:cxnLst>
                <a:cxn ang="0">
                  <a:pos x="T0" y="T1"/>
                </a:cxn>
                <a:cxn ang="0">
                  <a:pos x="T2" y="T3"/>
                </a:cxn>
                <a:cxn ang="0">
                  <a:pos x="T4" y="T5"/>
                </a:cxn>
                <a:cxn ang="0">
                  <a:pos x="T6" y="T7"/>
                </a:cxn>
                <a:cxn ang="0">
                  <a:pos x="T8" y="T9"/>
                </a:cxn>
              </a:cxnLst>
              <a:rect l="0" t="0" r="r" b="b"/>
              <a:pathLst>
                <a:path w="30" h="61">
                  <a:moveTo>
                    <a:pt x="30" y="0"/>
                  </a:moveTo>
                  <a:lnTo>
                    <a:pt x="0" y="61"/>
                  </a:lnTo>
                  <a:lnTo>
                    <a:pt x="7" y="30"/>
                  </a:lnTo>
                  <a:lnTo>
                    <a:pt x="30" y="0"/>
                  </a:lnTo>
                  <a:lnTo>
                    <a:pt x="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6" name="Freeform 251"/>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Lst>
              <a:ahLst/>
              <a:cxnLst>
                <a:cxn ang="0">
                  <a:pos x="T0" y="T1"/>
                </a:cxn>
                <a:cxn ang="0">
                  <a:pos x="T2" y="T3"/>
                </a:cxn>
                <a:cxn ang="0">
                  <a:pos x="T4" y="T5"/>
                </a:cxn>
                <a:cxn ang="0">
                  <a:pos x="T6" y="T7"/>
                </a:cxn>
                <a:cxn ang="0">
                  <a:pos x="T8" y="T9"/>
                </a:cxn>
                <a:cxn ang="0">
                  <a:pos x="T10" y="T11"/>
                </a:cxn>
                <a:cxn ang="0">
                  <a:pos x="T12" y="T13"/>
                </a:cxn>
              </a:cxnLst>
              <a:rect l="0" t="0" r="r" b="b"/>
              <a:pathLst>
                <a:path w="288" h="356">
                  <a:moveTo>
                    <a:pt x="288" y="106"/>
                  </a:moveTo>
                  <a:lnTo>
                    <a:pt x="190" y="91"/>
                  </a:lnTo>
                  <a:lnTo>
                    <a:pt x="197" y="23"/>
                  </a:lnTo>
                  <a:lnTo>
                    <a:pt x="61" y="0"/>
                  </a:lnTo>
                  <a:lnTo>
                    <a:pt x="0" y="318"/>
                  </a:lnTo>
                  <a:lnTo>
                    <a:pt x="250" y="356"/>
                  </a:lnTo>
                  <a:lnTo>
                    <a:pt x="28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7" name="Freeform 252"/>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 name="T14" fmla="*/ 288 w 288"/>
                <a:gd name="T15" fmla="*/ 114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56">
                  <a:moveTo>
                    <a:pt x="288" y="106"/>
                  </a:moveTo>
                  <a:lnTo>
                    <a:pt x="190" y="91"/>
                  </a:lnTo>
                  <a:lnTo>
                    <a:pt x="197" y="23"/>
                  </a:lnTo>
                  <a:lnTo>
                    <a:pt x="61" y="0"/>
                  </a:lnTo>
                  <a:lnTo>
                    <a:pt x="0" y="318"/>
                  </a:lnTo>
                  <a:lnTo>
                    <a:pt x="250" y="356"/>
                  </a:lnTo>
                  <a:lnTo>
                    <a:pt x="288" y="106"/>
                  </a:lnTo>
                  <a:lnTo>
                    <a:pt x="288"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8" name="Freeform 253"/>
            <p:cNvSpPr>
              <a:spLocks/>
            </p:cNvSpPr>
            <p:nvPr/>
          </p:nvSpPr>
          <p:spPr bwMode="auto">
            <a:xfrm>
              <a:off x="3936" y="1603"/>
              <a:ext cx="76" cy="159"/>
            </a:xfrm>
            <a:custGeom>
              <a:avLst/>
              <a:gdLst>
                <a:gd name="T0" fmla="*/ 76 w 76"/>
                <a:gd name="T1" fmla="*/ 30 h 159"/>
                <a:gd name="T2" fmla="*/ 60 w 76"/>
                <a:gd name="T3" fmla="*/ 45 h 159"/>
                <a:gd name="T4" fmla="*/ 53 w 76"/>
                <a:gd name="T5" fmla="*/ 98 h 159"/>
                <a:gd name="T6" fmla="*/ 60 w 76"/>
                <a:gd name="T7" fmla="*/ 152 h 159"/>
                <a:gd name="T8" fmla="*/ 30 w 76"/>
                <a:gd name="T9" fmla="*/ 159 h 159"/>
                <a:gd name="T10" fmla="*/ 7 w 76"/>
                <a:gd name="T11" fmla="*/ 98 h 159"/>
                <a:gd name="T12" fmla="*/ 0 w 76"/>
                <a:gd name="T13" fmla="*/ 45 h 159"/>
                <a:gd name="T14" fmla="*/ 0 w 76"/>
                <a:gd name="T15" fmla="*/ 15 h 159"/>
                <a:gd name="T16" fmla="*/ 68 w 76"/>
                <a:gd name="T17" fmla="*/ 0 h 159"/>
                <a:gd name="T18" fmla="*/ 76 w 76"/>
                <a:gd name="T19"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59">
                  <a:moveTo>
                    <a:pt x="76" y="30"/>
                  </a:moveTo>
                  <a:lnTo>
                    <a:pt x="60" y="45"/>
                  </a:lnTo>
                  <a:lnTo>
                    <a:pt x="53" y="98"/>
                  </a:lnTo>
                  <a:lnTo>
                    <a:pt x="60" y="152"/>
                  </a:lnTo>
                  <a:lnTo>
                    <a:pt x="30" y="159"/>
                  </a:lnTo>
                  <a:lnTo>
                    <a:pt x="7" y="98"/>
                  </a:lnTo>
                  <a:lnTo>
                    <a:pt x="0" y="45"/>
                  </a:lnTo>
                  <a:lnTo>
                    <a:pt x="0" y="15"/>
                  </a:lnTo>
                  <a:lnTo>
                    <a:pt x="68" y="0"/>
                  </a:lnTo>
                  <a:lnTo>
                    <a:pt x="76" y="3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9" name="Freeform 254"/>
            <p:cNvSpPr>
              <a:spLocks/>
            </p:cNvSpPr>
            <p:nvPr/>
          </p:nvSpPr>
          <p:spPr bwMode="auto">
            <a:xfrm>
              <a:off x="3936" y="1603"/>
              <a:ext cx="76" cy="159"/>
            </a:xfrm>
            <a:custGeom>
              <a:avLst/>
              <a:gdLst>
                <a:gd name="T0" fmla="*/ 76 w 76"/>
                <a:gd name="T1" fmla="*/ 30 h 159"/>
                <a:gd name="T2" fmla="*/ 60 w 76"/>
                <a:gd name="T3" fmla="*/ 45 h 159"/>
                <a:gd name="T4" fmla="*/ 53 w 76"/>
                <a:gd name="T5" fmla="*/ 98 h 159"/>
                <a:gd name="T6" fmla="*/ 60 w 76"/>
                <a:gd name="T7" fmla="*/ 152 h 159"/>
                <a:gd name="T8" fmla="*/ 30 w 76"/>
                <a:gd name="T9" fmla="*/ 159 h 159"/>
                <a:gd name="T10" fmla="*/ 7 w 76"/>
                <a:gd name="T11" fmla="*/ 98 h 159"/>
                <a:gd name="T12" fmla="*/ 0 w 76"/>
                <a:gd name="T13" fmla="*/ 45 h 159"/>
                <a:gd name="T14" fmla="*/ 0 w 76"/>
                <a:gd name="T15" fmla="*/ 15 h 159"/>
                <a:gd name="T16" fmla="*/ 68 w 76"/>
                <a:gd name="T17" fmla="*/ 0 h 159"/>
                <a:gd name="T18" fmla="*/ 76 w 76"/>
                <a:gd name="T19" fmla="*/ 30 h 159"/>
                <a:gd name="T20" fmla="*/ 76 w 76"/>
                <a:gd name="T21"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59">
                  <a:moveTo>
                    <a:pt x="76" y="30"/>
                  </a:moveTo>
                  <a:lnTo>
                    <a:pt x="60" y="45"/>
                  </a:lnTo>
                  <a:lnTo>
                    <a:pt x="53" y="98"/>
                  </a:lnTo>
                  <a:lnTo>
                    <a:pt x="60" y="152"/>
                  </a:lnTo>
                  <a:lnTo>
                    <a:pt x="30" y="159"/>
                  </a:lnTo>
                  <a:lnTo>
                    <a:pt x="7" y="98"/>
                  </a:lnTo>
                  <a:lnTo>
                    <a:pt x="0" y="45"/>
                  </a:lnTo>
                  <a:lnTo>
                    <a:pt x="0" y="15"/>
                  </a:lnTo>
                  <a:lnTo>
                    <a:pt x="68" y="0"/>
                  </a:lnTo>
                  <a:lnTo>
                    <a:pt x="76" y="30"/>
                  </a:lnTo>
                  <a:lnTo>
                    <a:pt x="7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0" name="Freeform 255"/>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8 w 393"/>
                <a:gd name="T35" fmla="*/ 76 h 220"/>
                <a:gd name="T36" fmla="*/ 355 w 393"/>
                <a:gd name="T37" fmla="*/ 98 h 220"/>
                <a:gd name="T38" fmla="*/ 355 w 393"/>
                <a:gd name="T39" fmla="*/ 76 h 220"/>
                <a:gd name="T40" fmla="*/ 340 w 393"/>
                <a:gd name="T41" fmla="*/ 76 h 220"/>
                <a:gd name="T42" fmla="*/ 333 w 393"/>
                <a:gd name="T43" fmla="*/ 68 h 220"/>
                <a:gd name="T44" fmla="*/ 318 w 393"/>
                <a:gd name="T45" fmla="*/ 68 h 220"/>
                <a:gd name="T46" fmla="*/ 295 w 393"/>
                <a:gd name="T47" fmla="*/ 60 h 220"/>
                <a:gd name="T48" fmla="*/ 295 w 393"/>
                <a:gd name="T49" fmla="*/ 38 h 220"/>
                <a:gd name="T50" fmla="*/ 302 w 393"/>
                <a:gd name="T51" fmla="*/ 22 h 220"/>
                <a:gd name="T52" fmla="*/ 265 w 393"/>
                <a:gd name="T53" fmla="*/ 0 h 220"/>
                <a:gd name="T54" fmla="*/ 265 w 393"/>
                <a:gd name="T55" fmla="*/ 15 h 220"/>
                <a:gd name="T56" fmla="*/ 234 w 393"/>
                <a:gd name="T57" fmla="*/ 0 h 220"/>
                <a:gd name="T58" fmla="*/ 234 w 393"/>
                <a:gd name="T59" fmla="*/ 15 h 220"/>
                <a:gd name="T60" fmla="*/ 219 w 393"/>
                <a:gd name="T61" fmla="*/ 45 h 220"/>
                <a:gd name="T62" fmla="*/ 212 w 393"/>
                <a:gd name="T63" fmla="*/ 45 h 220"/>
                <a:gd name="T64" fmla="*/ 196 w 393"/>
                <a:gd name="T65" fmla="*/ 76 h 220"/>
                <a:gd name="T66" fmla="*/ 181 w 393"/>
                <a:gd name="T67" fmla="*/ 68 h 220"/>
                <a:gd name="T68" fmla="*/ 151 w 393"/>
                <a:gd name="T69" fmla="*/ 144 h 220"/>
                <a:gd name="T70" fmla="*/ 91 w 393"/>
                <a:gd name="T71" fmla="*/ 166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8" y="76"/>
                  </a:lnTo>
                  <a:lnTo>
                    <a:pt x="355" y="98"/>
                  </a:lnTo>
                  <a:lnTo>
                    <a:pt x="355" y="76"/>
                  </a:lnTo>
                  <a:lnTo>
                    <a:pt x="340" y="76"/>
                  </a:lnTo>
                  <a:lnTo>
                    <a:pt x="333" y="68"/>
                  </a:lnTo>
                  <a:lnTo>
                    <a:pt x="318" y="68"/>
                  </a:lnTo>
                  <a:lnTo>
                    <a:pt x="295" y="60"/>
                  </a:lnTo>
                  <a:lnTo>
                    <a:pt x="295" y="38"/>
                  </a:lnTo>
                  <a:lnTo>
                    <a:pt x="302" y="22"/>
                  </a:lnTo>
                  <a:lnTo>
                    <a:pt x="265" y="0"/>
                  </a:lnTo>
                  <a:lnTo>
                    <a:pt x="265" y="15"/>
                  </a:lnTo>
                  <a:lnTo>
                    <a:pt x="234" y="0"/>
                  </a:lnTo>
                  <a:lnTo>
                    <a:pt x="234" y="15"/>
                  </a:lnTo>
                  <a:lnTo>
                    <a:pt x="219" y="45"/>
                  </a:lnTo>
                  <a:lnTo>
                    <a:pt x="212" y="45"/>
                  </a:lnTo>
                  <a:lnTo>
                    <a:pt x="196" y="76"/>
                  </a:lnTo>
                  <a:lnTo>
                    <a:pt x="181" y="68"/>
                  </a:lnTo>
                  <a:lnTo>
                    <a:pt x="151" y="144"/>
                  </a:lnTo>
                  <a:lnTo>
                    <a:pt x="91" y="166"/>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1" name="Freeform 256"/>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8 w 393"/>
                <a:gd name="T35" fmla="*/ 76 h 220"/>
                <a:gd name="T36" fmla="*/ 355 w 393"/>
                <a:gd name="T37" fmla="*/ 98 h 220"/>
                <a:gd name="T38" fmla="*/ 355 w 393"/>
                <a:gd name="T39" fmla="*/ 76 h 220"/>
                <a:gd name="T40" fmla="*/ 340 w 393"/>
                <a:gd name="T41" fmla="*/ 76 h 220"/>
                <a:gd name="T42" fmla="*/ 333 w 393"/>
                <a:gd name="T43" fmla="*/ 68 h 220"/>
                <a:gd name="T44" fmla="*/ 318 w 393"/>
                <a:gd name="T45" fmla="*/ 68 h 220"/>
                <a:gd name="T46" fmla="*/ 295 w 393"/>
                <a:gd name="T47" fmla="*/ 60 h 220"/>
                <a:gd name="T48" fmla="*/ 295 w 393"/>
                <a:gd name="T49" fmla="*/ 38 h 220"/>
                <a:gd name="T50" fmla="*/ 302 w 393"/>
                <a:gd name="T51" fmla="*/ 22 h 220"/>
                <a:gd name="T52" fmla="*/ 265 w 393"/>
                <a:gd name="T53" fmla="*/ 0 h 220"/>
                <a:gd name="T54" fmla="*/ 265 w 393"/>
                <a:gd name="T55" fmla="*/ 15 h 220"/>
                <a:gd name="T56" fmla="*/ 234 w 393"/>
                <a:gd name="T57" fmla="*/ 0 h 220"/>
                <a:gd name="T58" fmla="*/ 234 w 393"/>
                <a:gd name="T59" fmla="*/ 15 h 220"/>
                <a:gd name="T60" fmla="*/ 219 w 393"/>
                <a:gd name="T61" fmla="*/ 45 h 220"/>
                <a:gd name="T62" fmla="*/ 212 w 393"/>
                <a:gd name="T63" fmla="*/ 45 h 220"/>
                <a:gd name="T64" fmla="*/ 196 w 393"/>
                <a:gd name="T65" fmla="*/ 76 h 220"/>
                <a:gd name="T66" fmla="*/ 181 w 393"/>
                <a:gd name="T67" fmla="*/ 68 h 220"/>
                <a:gd name="T68" fmla="*/ 151 w 393"/>
                <a:gd name="T69" fmla="*/ 144 h 220"/>
                <a:gd name="T70" fmla="*/ 91 w 393"/>
                <a:gd name="T71" fmla="*/ 166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 name="T94" fmla="*/ 378 w 393"/>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8" y="76"/>
                  </a:lnTo>
                  <a:lnTo>
                    <a:pt x="355" y="98"/>
                  </a:lnTo>
                  <a:lnTo>
                    <a:pt x="355" y="76"/>
                  </a:lnTo>
                  <a:lnTo>
                    <a:pt x="340" y="76"/>
                  </a:lnTo>
                  <a:lnTo>
                    <a:pt x="333" y="68"/>
                  </a:lnTo>
                  <a:lnTo>
                    <a:pt x="318" y="68"/>
                  </a:lnTo>
                  <a:lnTo>
                    <a:pt x="295" y="60"/>
                  </a:lnTo>
                  <a:lnTo>
                    <a:pt x="295" y="38"/>
                  </a:lnTo>
                  <a:lnTo>
                    <a:pt x="302" y="22"/>
                  </a:lnTo>
                  <a:lnTo>
                    <a:pt x="265" y="0"/>
                  </a:lnTo>
                  <a:lnTo>
                    <a:pt x="265" y="15"/>
                  </a:lnTo>
                  <a:lnTo>
                    <a:pt x="234" y="0"/>
                  </a:lnTo>
                  <a:lnTo>
                    <a:pt x="234" y="15"/>
                  </a:lnTo>
                  <a:lnTo>
                    <a:pt x="219" y="45"/>
                  </a:lnTo>
                  <a:lnTo>
                    <a:pt x="212" y="45"/>
                  </a:lnTo>
                  <a:lnTo>
                    <a:pt x="196" y="76"/>
                  </a:lnTo>
                  <a:lnTo>
                    <a:pt x="181" y="68"/>
                  </a:lnTo>
                  <a:lnTo>
                    <a:pt x="151" y="144"/>
                  </a:lnTo>
                  <a:lnTo>
                    <a:pt x="91" y="166"/>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lnTo>
                    <a:pt x="37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2" name="Freeform 257"/>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Lst>
              <a:ahLst/>
              <a:cxnLst>
                <a:cxn ang="0">
                  <a:pos x="T0" y="T1"/>
                </a:cxn>
                <a:cxn ang="0">
                  <a:pos x="T2" y="T3"/>
                </a:cxn>
                <a:cxn ang="0">
                  <a:pos x="T4" y="T5"/>
                </a:cxn>
                <a:cxn ang="0">
                  <a:pos x="T6" y="T7"/>
                </a:cxn>
                <a:cxn ang="0">
                  <a:pos x="T8" y="T9"/>
                </a:cxn>
              </a:cxnLst>
              <a:rect l="0" t="0" r="r" b="b"/>
              <a:pathLst>
                <a:path w="15" h="61">
                  <a:moveTo>
                    <a:pt x="15" y="0"/>
                  </a:moveTo>
                  <a:lnTo>
                    <a:pt x="8" y="8"/>
                  </a:lnTo>
                  <a:lnTo>
                    <a:pt x="0" y="38"/>
                  </a:lnTo>
                  <a:lnTo>
                    <a:pt x="0" y="61"/>
                  </a:lnTo>
                  <a:lnTo>
                    <a:pt x="1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3" name="Freeform 258"/>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 name="T10" fmla="*/ 15 w 15"/>
                <a:gd name="T11" fmla="*/ 8 h 61"/>
              </a:gdLst>
              <a:ahLst/>
              <a:cxnLst>
                <a:cxn ang="0">
                  <a:pos x="T0" y="T1"/>
                </a:cxn>
                <a:cxn ang="0">
                  <a:pos x="T2" y="T3"/>
                </a:cxn>
                <a:cxn ang="0">
                  <a:pos x="T4" y="T5"/>
                </a:cxn>
                <a:cxn ang="0">
                  <a:pos x="T6" y="T7"/>
                </a:cxn>
                <a:cxn ang="0">
                  <a:pos x="T8" y="T9"/>
                </a:cxn>
                <a:cxn ang="0">
                  <a:pos x="T10" y="T11"/>
                </a:cxn>
              </a:cxnLst>
              <a:rect l="0" t="0" r="r" b="b"/>
              <a:pathLst>
                <a:path w="15" h="61">
                  <a:moveTo>
                    <a:pt x="15" y="0"/>
                  </a:moveTo>
                  <a:lnTo>
                    <a:pt x="8" y="8"/>
                  </a:lnTo>
                  <a:lnTo>
                    <a:pt x="0" y="38"/>
                  </a:lnTo>
                  <a:lnTo>
                    <a:pt x="0" y="61"/>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4" name="Freeform 259"/>
            <p:cNvSpPr>
              <a:spLocks/>
            </p:cNvSpPr>
            <p:nvPr/>
          </p:nvSpPr>
          <p:spPr bwMode="auto">
            <a:xfrm>
              <a:off x="1680" y="1330"/>
              <a:ext cx="341" cy="250"/>
            </a:xfrm>
            <a:custGeom>
              <a:avLst/>
              <a:gdLst>
                <a:gd name="T0" fmla="*/ 303 w 341"/>
                <a:gd name="T1" fmla="*/ 227 h 250"/>
                <a:gd name="T2" fmla="*/ 341 w 341"/>
                <a:gd name="T3" fmla="*/ 61 h 250"/>
                <a:gd name="T4" fmla="*/ 99 w 341"/>
                <a:gd name="T5" fmla="*/ 0 h 250"/>
                <a:gd name="T6" fmla="*/ 106 w 341"/>
                <a:gd name="T7" fmla="*/ 30 h 250"/>
                <a:gd name="T8" fmla="*/ 91 w 341"/>
                <a:gd name="T9" fmla="*/ 38 h 250"/>
                <a:gd name="T10" fmla="*/ 106 w 341"/>
                <a:gd name="T11" fmla="*/ 46 h 250"/>
                <a:gd name="T12" fmla="*/ 99 w 341"/>
                <a:gd name="T13" fmla="*/ 53 h 250"/>
                <a:gd name="T14" fmla="*/ 99 w 341"/>
                <a:gd name="T15" fmla="*/ 61 h 250"/>
                <a:gd name="T16" fmla="*/ 106 w 341"/>
                <a:gd name="T17" fmla="*/ 68 h 250"/>
                <a:gd name="T18" fmla="*/ 91 w 341"/>
                <a:gd name="T19" fmla="*/ 83 h 250"/>
                <a:gd name="T20" fmla="*/ 91 w 341"/>
                <a:gd name="T21" fmla="*/ 106 h 250"/>
                <a:gd name="T22" fmla="*/ 61 w 341"/>
                <a:gd name="T23" fmla="*/ 114 h 250"/>
                <a:gd name="T24" fmla="*/ 53 w 341"/>
                <a:gd name="T25" fmla="*/ 114 h 250"/>
                <a:gd name="T26" fmla="*/ 69 w 341"/>
                <a:gd name="T27" fmla="*/ 99 h 250"/>
                <a:gd name="T28" fmla="*/ 69 w 341"/>
                <a:gd name="T29" fmla="*/ 114 h 250"/>
                <a:gd name="T30" fmla="*/ 76 w 341"/>
                <a:gd name="T31" fmla="*/ 99 h 250"/>
                <a:gd name="T32" fmla="*/ 84 w 341"/>
                <a:gd name="T33" fmla="*/ 91 h 250"/>
                <a:gd name="T34" fmla="*/ 76 w 341"/>
                <a:gd name="T35" fmla="*/ 91 h 250"/>
                <a:gd name="T36" fmla="*/ 84 w 341"/>
                <a:gd name="T37" fmla="*/ 76 h 250"/>
                <a:gd name="T38" fmla="*/ 91 w 341"/>
                <a:gd name="T39" fmla="*/ 83 h 250"/>
                <a:gd name="T40" fmla="*/ 91 w 341"/>
                <a:gd name="T41" fmla="*/ 68 h 250"/>
                <a:gd name="T42" fmla="*/ 61 w 341"/>
                <a:gd name="T43" fmla="*/ 91 h 250"/>
                <a:gd name="T44" fmla="*/ 69 w 341"/>
                <a:gd name="T45" fmla="*/ 99 h 250"/>
                <a:gd name="T46" fmla="*/ 53 w 341"/>
                <a:gd name="T47" fmla="*/ 99 h 250"/>
                <a:gd name="T48" fmla="*/ 76 w 341"/>
                <a:gd name="T49" fmla="*/ 68 h 250"/>
                <a:gd name="T50" fmla="*/ 84 w 341"/>
                <a:gd name="T51" fmla="*/ 53 h 250"/>
                <a:gd name="T52" fmla="*/ 76 w 341"/>
                <a:gd name="T53" fmla="*/ 61 h 250"/>
                <a:gd name="T54" fmla="*/ 69 w 341"/>
                <a:gd name="T55" fmla="*/ 46 h 250"/>
                <a:gd name="T56" fmla="*/ 38 w 341"/>
                <a:gd name="T57" fmla="*/ 38 h 250"/>
                <a:gd name="T58" fmla="*/ 8 w 341"/>
                <a:gd name="T59" fmla="*/ 15 h 250"/>
                <a:gd name="T60" fmla="*/ 8 w 341"/>
                <a:gd name="T61" fmla="*/ 106 h 250"/>
                <a:gd name="T62" fmla="*/ 16 w 341"/>
                <a:gd name="T63" fmla="*/ 114 h 250"/>
                <a:gd name="T64" fmla="*/ 8 w 341"/>
                <a:gd name="T65" fmla="*/ 114 h 250"/>
                <a:gd name="T66" fmla="*/ 8 w 341"/>
                <a:gd name="T67" fmla="*/ 121 h 250"/>
                <a:gd name="T68" fmla="*/ 16 w 341"/>
                <a:gd name="T69" fmla="*/ 129 h 250"/>
                <a:gd name="T70" fmla="*/ 0 w 341"/>
                <a:gd name="T71" fmla="*/ 144 h 250"/>
                <a:gd name="T72" fmla="*/ 0 w 341"/>
                <a:gd name="T73" fmla="*/ 129 h 250"/>
                <a:gd name="T74" fmla="*/ 0 w 341"/>
                <a:gd name="T75" fmla="*/ 152 h 250"/>
                <a:gd name="T76" fmla="*/ 16 w 341"/>
                <a:gd name="T77" fmla="*/ 159 h 250"/>
                <a:gd name="T78" fmla="*/ 23 w 341"/>
                <a:gd name="T79" fmla="*/ 159 h 250"/>
                <a:gd name="T80" fmla="*/ 31 w 341"/>
                <a:gd name="T81" fmla="*/ 167 h 250"/>
                <a:gd name="T82" fmla="*/ 46 w 341"/>
                <a:gd name="T83" fmla="*/ 174 h 250"/>
                <a:gd name="T84" fmla="*/ 38 w 341"/>
                <a:gd name="T85" fmla="*/ 205 h 250"/>
                <a:gd name="T86" fmla="*/ 61 w 341"/>
                <a:gd name="T87" fmla="*/ 220 h 250"/>
                <a:gd name="T88" fmla="*/ 84 w 341"/>
                <a:gd name="T89" fmla="*/ 212 h 250"/>
                <a:gd name="T90" fmla="*/ 106 w 341"/>
                <a:gd name="T91" fmla="*/ 227 h 250"/>
                <a:gd name="T92" fmla="*/ 212 w 341"/>
                <a:gd name="T93" fmla="*/ 227 h 250"/>
                <a:gd name="T94" fmla="*/ 303 w 341"/>
                <a:gd name="T95" fmla="*/ 250 h 250"/>
                <a:gd name="T96" fmla="*/ 303 w 341"/>
                <a:gd name="T97" fmla="*/ 22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250">
                  <a:moveTo>
                    <a:pt x="303" y="227"/>
                  </a:moveTo>
                  <a:lnTo>
                    <a:pt x="341" y="61"/>
                  </a:lnTo>
                  <a:lnTo>
                    <a:pt x="99" y="0"/>
                  </a:lnTo>
                  <a:lnTo>
                    <a:pt x="106" y="30"/>
                  </a:lnTo>
                  <a:lnTo>
                    <a:pt x="91" y="38"/>
                  </a:lnTo>
                  <a:lnTo>
                    <a:pt x="106" y="46"/>
                  </a:lnTo>
                  <a:lnTo>
                    <a:pt x="99" y="53"/>
                  </a:lnTo>
                  <a:lnTo>
                    <a:pt x="99" y="61"/>
                  </a:lnTo>
                  <a:lnTo>
                    <a:pt x="106" y="68"/>
                  </a:lnTo>
                  <a:lnTo>
                    <a:pt x="91" y="83"/>
                  </a:lnTo>
                  <a:lnTo>
                    <a:pt x="91" y="106"/>
                  </a:lnTo>
                  <a:lnTo>
                    <a:pt x="61" y="114"/>
                  </a:lnTo>
                  <a:lnTo>
                    <a:pt x="53" y="114"/>
                  </a:lnTo>
                  <a:lnTo>
                    <a:pt x="69" y="99"/>
                  </a:lnTo>
                  <a:lnTo>
                    <a:pt x="69" y="114"/>
                  </a:lnTo>
                  <a:lnTo>
                    <a:pt x="76" y="99"/>
                  </a:lnTo>
                  <a:lnTo>
                    <a:pt x="84" y="91"/>
                  </a:lnTo>
                  <a:lnTo>
                    <a:pt x="76" y="91"/>
                  </a:lnTo>
                  <a:lnTo>
                    <a:pt x="84" y="76"/>
                  </a:lnTo>
                  <a:lnTo>
                    <a:pt x="91" y="83"/>
                  </a:lnTo>
                  <a:lnTo>
                    <a:pt x="91" y="68"/>
                  </a:lnTo>
                  <a:lnTo>
                    <a:pt x="61" y="91"/>
                  </a:lnTo>
                  <a:lnTo>
                    <a:pt x="69" y="99"/>
                  </a:lnTo>
                  <a:lnTo>
                    <a:pt x="53" y="99"/>
                  </a:lnTo>
                  <a:lnTo>
                    <a:pt x="76" y="68"/>
                  </a:lnTo>
                  <a:lnTo>
                    <a:pt x="84" y="53"/>
                  </a:lnTo>
                  <a:lnTo>
                    <a:pt x="76" y="61"/>
                  </a:lnTo>
                  <a:lnTo>
                    <a:pt x="69" y="46"/>
                  </a:lnTo>
                  <a:lnTo>
                    <a:pt x="38" y="38"/>
                  </a:lnTo>
                  <a:lnTo>
                    <a:pt x="8" y="15"/>
                  </a:lnTo>
                  <a:lnTo>
                    <a:pt x="8" y="106"/>
                  </a:lnTo>
                  <a:lnTo>
                    <a:pt x="16" y="114"/>
                  </a:lnTo>
                  <a:lnTo>
                    <a:pt x="8" y="114"/>
                  </a:lnTo>
                  <a:lnTo>
                    <a:pt x="8" y="121"/>
                  </a:lnTo>
                  <a:lnTo>
                    <a:pt x="16" y="129"/>
                  </a:lnTo>
                  <a:lnTo>
                    <a:pt x="0" y="144"/>
                  </a:lnTo>
                  <a:lnTo>
                    <a:pt x="0" y="129"/>
                  </a:lnTo>
                  <a:lnTo>
                    <a:pt x="0" y="152"/>
                  </a:lnTo>
                  <a:lnTo>
                    <a:pt x="16" y="159"/>
                  </a:lnTo>
                  <a:lnTo>
                    <a:pt x="23" y="159"/>
                  </a:lnTo>
                  <a:lnTo>
                    <a:pt x="31" y="167"/>
                  </a:lnTo>
                  <a:lnTo>
                    <a:pt x="46" y="174"/>
                  </a:lnTo>
                  <a:lnTo>
                    <a:pt x="38" y="205"/>
                  </a:lnTo>
                  <a:lnTo>
                    <a:pt x="61" y="220"/>
                  </a:lnTo>
                  <a:lnTo>
                    <a:pt x="84" y="212"/>
                  </a:lnTo>
                  <a:lnTo>
                    <a:pt x="106" y="227"/>
                  </a:lnTo>
                  <a:lnTo>
                    <a:pt x="212" y="227"/>
                  </a:lnTo>
                  <a:lnTo>
                    <a:pt x="303" y="250"/>
                  </a:lnTo>
                  <a:lnTo>
                    <a:pt x="303" y="22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5" name="Freeform 260"/>
            <p:cNvSpPr>
              <a:spLocks/>
            </p:cNvSpPr>
            <p:nvPr/>
          </p:nvSpPr>
          <p:spPr bwMode="auto">
            <a:xfrm>
              <a:off x="1680" y="1330"/>
              <a:ext cx="341" cy="250"/>
            </a:xfrm>
            <a:custGeom>
              <a:avLst/>
              <a:gdLst>
                <a:gd name="T0" fmla="*/ 303 w 341"/>
                <a:gd name="T1" fmla="*/ 227 h 250"/>
                <a:gd name="T2" fmla="*/ 341 w 341"/>
                <a:gd name="T3" fmla="*/ 61 h 250"/>
                <a:gd name="T4" fmla="*/ 99 w 341"/>
                <a:gd name="T5" fmla="*/ 0 h 250"/>
                <a:gd name="T6" fmla="*/ 106 w 341"/>
                <a:gd name="T7" fmla="*/ 30 h 250"/>
                <a:gd name="T8" fmla="*/ 91 w 341"/>
                <a:gd name="T9" fmla="*/ 38 h 250"/>
                <a:gd name="T10" fmla="*/ 106 w 341"/>
                <a:gd name="T11" fmla="*/ 46 h 250"/>
                <a:gd name="T12" fmla="*/ 99 w 341"/>
                <a:gd name="T13" fmla="*/ 53 h 250"/>
                <a:gd name="T14" fmla="*/ 99 w 341"/>
                <a:gd name="T15" fmla="*/ 61 h 250"/>
                <a:gd name="T16" fmla="*/ 106 w 341"/>
                <a:gd name="T17" fmla="*/ 68 h 250"/>
                <a:gd name="T18" fmla="*/ 91 w 341"/>
                <a:gd name="T19" fmla="*/ 83 h 250"/>
                <a:gd name="T20" fmla="*/ 91 w 341"/>
                <a:gd name="T21" fmla="*/ 106 h 250"/>
                <a:gd name="T22" fmla="*/ 61 w 341"/>
                <a:gd name="T23" fmla="*/ 114 h 250"/>
                <a:gd name="T24" fmla="*/ 53 w 341"/>
                <a:gd name="T25" fmla="*/ 114 h 250"/>
                <a:gd name="T26" fmla="*/ 69 w 341"/>
                <a:gd name="T27" fmla="*/ 99 h 250"/>
                <a:gd name="T28" fmla="*/ 69 w 341"/>
                <a:gd name="T29" fmla="*/ 114 h 250"/>
                <a:gd name="T30" fmla="*/ 76 w 341"/>
                <a:gd name="T31" fmla="*/ 99 h 250"/>
                <a:gd name="T32" fmla="*/ 84 w 341"/>
                <a:gd name="T33" fmla="*/ 91 h 250"/>
                <a:gd name="T34" fmla="*/ 76 w 341"/>
                <a:gd name="T35" fmla="*/ 91 h 250"/>
                <a:gd name="T36" fmla="*/ 84 w 341"/>
                <a:gd name="T37" fmla="*/ 76 h 250"/>
                <a:gd name="T38" fmla="*/ 91 w 341"/>
                <a:gd name="T39" fmla="*/ 83 h 250"/>
                <a:gd name="T40" fmla="*/ 91 w 341"/>
                <a:gd name="T41" fmla="*/ 68 h 250"/>
                <a:gd name="T42" fmla="*/ 61 w 341"/>
                <a:gd name="T43" fmla="*/ 91 h 250"/>
                <a:gd name="T44" fmla="*/ 69 w 341"/>
                <a:gd name="T45" fmla="*/ 99 h 250"/>
                <a:gd name="T46" fmla="*/ 53 w 341"/>
                <a:gd name="T47" fmla="*/ 99 h 250"/>
                <a:gd name="T48" fmla="*/ 76 w 341"/>
                <a:gd name="T49" fmla="*/ 68 h 250"/>
                <a:gd name="T50" fmla="*/ 84 w 341"/>
                <a:gd name="T51" fmla="*/ 53 h 250"/>
                <a:gd name="T52" fmla="*/ 76 w 341"/>
                <a:gd name="T53" fmla="*/ 61 h 250"/>
                <a:gd name="T54" fmla="*/ 69 w 341"/>
                <a:gd name="T55" fmla="*/ 46 h 250"/>
                <a:gd name="T56" fmla="*/ 38 w 341"/>
                <a:gd name="T57" fmla="*/ 38 h 250"/>
                <a:gd name="T58" fmla="*/ 8 w 341"/>
                <a:gd name="T59" fmla="*/ 15 h 250"/>
                <a:gd name="T60" fmla="*/ 8 w 341"/>
                <a:gd name="T61" fmla="*/ 106 h 250"/>
                <a:gd name="T62" fmla="*/ 16 w 341"/>
                <a:gd name="T63" fmla="*/ 114 h 250"/>
                <a:gd name="T64" fmla="*/ 8 w 341"/>
                <a:gd name="T65" fmla="*/ 114 h 250"/>
                <a:gd name="T66" fmla="*/ 8 w 341"/>
                <a:gd name="T67" fmla="*/ 121 h 250"/>
                <a:gd name="T68" fmla="*/ 16 w 341"/>
                <a:gd name="T69" fmla="*/ 129 h 250"/>
                <a:gd name="T70" fmla="*/ 0 w 341"/>
                <a:gd name="T71" fmla="*/ 144 h 250"/>
                <a:gd name="T72" fmla="*/ 0 w 341"/>
                <a:gd name="T73" fmla="*/ 129 h 250"/>
                <a:gd name="T74" fmla="*/ 0 w 341"/>
                <a:gd name="T75" fmla="*/ 152 h 250"/>
                <a:gd name="T76" fmla="*/ 16 w 341"/>
                <a:gd name="T77" fmla="*/ 159 h 250"/>
                <a:gd name="T78" fmla="*/ 23 w 341"/>
                <a:gd name="T79" fmla="*/ 159 h 250"/>
                <a:gd name="T80" fmla="*/ 31 w 341"/>
                <a:gd name="T81" fmla="*/ 167 h 250"/>
                <a:gd name="T82" fmla="*/ 46 w 341"/>
                <a:gd name="T83" fmla="*/ 174 h 250"/>
                <a:gd name="T84" fmla="*/ 38 w 341"/>
                <a:gd name="T85" fmla="*/ 205 h 250"/>
                <a:gd name="T86" fmla="*/ 61 w 341"/>
                <a:gd name="T87" fmla="*/ 220 h 250"/>
                <a:gd name="T88" fmla="*/ 84 w 341"/>
                <a:gd name="T89" fmla="*/ 212 h 250"/>
                <a:gd name="T90" fmla="*/ 106 w 341"/>
                <a:gd name="T91" fmla="*/ 227 h 250"/>
                <a:gd name="T92" fmla="*/ 212 w 341"/>
                <a:gd name="T93" fmla="*/ 227 h 250"/>
                <a:gd name="T94" fmla="*/ 303 w 341"/>
                <a:gd name="T95" fmla="*/ 250 h 250"/>
                <a:gd name="T96" fmla="*/ 303 w 341"/>
                <a:gd name="T97" fmla="*/ 227 h 250"/>
                <a:gd name="T98" fmla="*/ 303 w 341"/>
                <a:gd name="T99" fmla="*/ 2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250">
                  <a:moveTo>
                    <a:pt x="303" y="227"/>
                  </a:moveTo>
                  <a:lnTo>
                    <a:pt x="341" y="61"/>
                  </a:lnTo>
                  <a:lnTo>
                    <a:pt x="99" y="0"/>
                  </a:lnTo>
                  <a:lnTo>
                    <a:pt x="106" y="30"/>
                  </a:lnTo>
                  <a:lnTo>
                    <a:pt x="91" y="38"/>
                  </a:lnTo>
                  <a:lnTo>
                    <a:pt x="106" y="46"/>
                  </a:lnTo>
                  <a:lnTo>
                    <a:pt x="99" y="53"/>
                  </a:lnTo>
                  <a:lnTo>
                    <a:pt x="99" y="61"/>
                  </a:lnTo>
                  <a:lnTo>
                    <a:pt x="106" y="68"/>
                  </a:lnTo>
                  <a:lnTo>
                    <a:pt x="91" y="83"/>
                  </a:lnTo>
                  <a:lnTo>
                    <a:pt x="91" y="106"/>
                  </a:lnTo>
                  <a:lnTo>
                    <a:pt x="61" y="114"/>
                  </a:lnTo>
                  <a:lnTo>
                    <a:pt x="53" y="114"/>
                  </a:lnTo>
                  <a:lnTo>
                    <a:pt x="69" y="99"/>
                  </a:lnTo>
                  <a:lnTo>
                    <a:pt x="69" y="114"/>
                  </a:lnTo>
                  <a:lnTo>
                    <a:pt x="76" y="99"/>
                  </a:lnTo>
                  <a:lnTo>
                    <a:pt x="84" y="91"/>
                  </a:lnTo>
                  <a:lnTo>
                    <a:pt x="76" y="91"/>
                  </a:lnTo>
                  <a:lnTo>
                    <a:pt x="84" y="76"/>
                  </a:lnTo>
                  <a:lnTo>
                    <a:pt x="91" y="83"/>
                  </a:lnTo>
                  <a:lnTo>
                    <a:pt x="91" y="68"/>
                  </a:lnTo>
                  <a:lnTo>
                    <a:pt x="61" y="91"/>
                  </a:lnTo>
                  <a:lnTo>
                    <a:pt x="69" y="99"/>
                  </a:lnTo>
                  <a:lnTo>
                    <a:pt x="53" y="99"/>
                  </a:lnTo>
                  <a:lnTo>
                    <a:pt x="76" y="68"/>
                  </a:lnTo>
                  <a:lnTo>
                    <a:pt x="84" y="53"/>
                  </a:lnTo>
                  <a:lnTo>
                    <a:pt x="76" y="61"/>
                  </a:lnTo>
                  <a:lnTo>
                    <a:pt x="69" y="46"/>
                  </a:lnTo>
                  <a:lnTo>
                    <a:pt x="38" y="38"/>
                  </a:lnTo>
                  <a:lnTo>
                    <a:pt x="8" y="15"/>
                  </a:lnTo>
                  <a:lnTo>
                    <a:pt x="8" y="106"/>
                  </a:lnTo>
                  <a:lnTo>
                    <a:pt x="16" y="114"/>
                  </a:lnTo>
                  <a:lnTo>
                    <a:pt x="8" y="114"/>
                  </a:lnTo>
                  <a:lnTo>
                    <a:pt x="8" y="121"/>
                  </a:lnTo>
                  <a:lnTo>
                    <a:pt x="16" y="129"/>
                  </a:lnTo>
                  <a:lnTo>
                    <a:pt x="0" y="144"/>
                  </a:lnTo>
                  <a:lnTo>
                    <a:pt x="0" y="129"/>
                  </a:lnTo>
                  <a:lnTo>
                    <a:pt x="0" y="152"/>
                  </a:lnTo>
                  <a:lnTo>
                    <a:pt x="16" y="159"/>
                  </a:lnTo>
                  <a:lnTo>
                    <a:pt x="23" y="159"/>
                  </a:lnTo>
                  <a:lnTo>
                    <a:pt x="31" y="167"/>
                  </a:lnTo>
                  <a:lnTo>
                    <a:pt x="46" y="174"/>
                  </a:lnTo>
                  <a:lnTo>
                    <a:pt x="38" y="205"/>
                  </a:lnTo>
                  <a:lnTo>
                    <a:pt x="61" y="220"/>
                  </a:lnTo>
                  <a:lnTo>
                    <a:pt x="84" y="212"/>
                  </a:lnTo>
                  <a:lnTo>
                    <a:pt x="106" y="227"/>
                  </a:lnTo>
                  <a:lnTo>
                    <a:pt x="212" y="227"/>
                  </a:lnTo>
                  <a:lnTo>
                    <a:pt x="303" y="250"/>
                  </a:lnTo>
                  <a:lnTo>
                    <a:pt x="303" y="227"/>
                  </a:lnTo>
                  <a:lnTo>
                    <a:pt x="30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6" name="Freeform 261"/>
            <p:cNvSpPr>
              <a:spLocks/>
            </p:cNvSpPr>
            <p:nvPr/>
          </p:nvSpPr>
          <p:spPr bwMode="auto">
            <a:xfrm>
              <a:off x="3573" y="1967"/>
              <a:ext cx="227" cy="219"/>
            </a:xfrm>
            <a:custGeom>
              <a:avLst/>
              <a:gdLst>
                <a:gd name="T0" fmla="*/ 227 w 227"/>
                <a:gd name="T1" fmla="*/ 68 h 219"/>
                <a:gd name="T2" fmla="*/ 196 w 227"/>
                <a:gd name="T3" fmla="*/ 53 h 219"/>
                <a:gd name="T4" fmla="*/ 196 w 227"/>
                <a:gd name="T5" fmla="*/ 68 h 219"/>
                <a:gd name="T6" fmla="*/ 181 w 227"/>
                <a:gd name="T7" fmla="*/ 98 h 219"/>
                <a:gd name="T8" fmla="*/ 174 w 227"/>
                <a:gd name="T9" fmla="*/ 98 h 219"/>
                <a:gd name="T10" fmla="*/ 158 w 227"/>
                <a:gd name="T11" fmla="*/ 129 h 219"/>
                <a:gd name="T12" fmla="*/ 143 w 227"/>
                <a:gd name="T13" fmla="*/ 121 h 219"/>
                <a:gd name="T14" fmla="*/ 113 w 227"/>
                <a:gd name="T15" fmla="*/ 197 h 219"/>
                <a:gd name="T16" fmla="*/ 53 w 227"/>
                <a:gd name="T17" fmla="*/ 219 h 219"/>
                <a:gd name="T18" fmla="*/ 37 w 227"/>
                <a:gd name="T19" fmla="*/ 204 h 219"/>
                <a:gd name="T20" fmla="*/ 7 w 227"/>
                <a:gd name="T21" fmla="*/ 182 h 219"/>
                <a:gd name="T22" fmla="*/ 0 w 227"/>
                <a:gd name="T23" fmla="*/ 151 h 219"/>
                <a:gd name="T24" fmla="*/ 15 w 227"/>
                <a:gd name="T25" fmla="*/ 136 h 219"/>
                <a:gd name="T26" fmla="*/ 22 w 227"/>
                <a:gd name="T27" fmla="*/ 106 h 219"/>
                <a:gd name="T28" fmla="*/ 37 w 227"/>
                <a:gd name="T29" fmla="*/ 113 h 219"/>
                <a:gd name="T30" fmla="*/ 37 w 227"/>
                <a:gd name="T31" fmla="*/ 91 h 219"/>
                <a:gd name="T32" fmla="*/ 68 w 227"/>
                <a:gd name="T33" fmla="*/ 60 h 219"/>
                <a:gd name="T34" fmla="*/ 75 w 227"/>
                <a:gd name="T35" fmla="*/ 15 h 219"/>
                <a:gd name="T36" fmla="*/ 75 w 227"/>
                <a:gd name="T37" fmla="*/ 0 h 219"/>
                <a:gd name="T38" fmla="*/ 90 w 227"/>
                <a:gd name="T39" fmla="*/ 53 h 219"/>
                <a:gd name="T40" fmla="*/ 136 w 227"/>
                <a:gd name="T41" fmla="*/ 45 h 219"/>
                <a:gd name="T42" fmla="*/ 143 w 227"/>
                <a:gd name="T43" fmla="*/ 75 h 219"/>
                <a:gd name="T44" fmla="*/ 174 w 227"/>
                <a:gd name="T45" fmla="*/ 45 h 219"/>
                <a:gd name="T46" fmla="*/ 189 w 227"/>
                <a:gd name="T47" fmla="*/ 53 h 219"/>
                <a:gd name="T48" fmla="*/ 204 w 227"/>
                <a:gd name="T49" fmla="*/ 38 h 219"/>
                <a:gd name="T50" fmla="*/ 219 w 227"/>
                <a:gd name="T51" fmla="*/ 38 h 219"/>
                <a:gd name="T52" fmla="*/ 227 w 227"/>
                <a:gd name="T53" fmla="*/ 53 h 219"/>
                <a:gd name="T54" fmla="*/ 227 w 227"/>
                <a:gd name="T55" fmla="*/ 6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7" h="219">
                  <a:moveTo>
                    <a:pt x="227" y="68"/>
                  </a:moveTo>
                  <a:lnTo>
                    <a:pt x="196" y="53"/>
                  </a:lnTo>
                  <a:lnTo>
                    <a:pt x="196" y="68"/>
                  </a:lnTo>
                  <a:lnTo>
                    <a:pt x="181" y="98"/>
                  </a:lnTo>
                  <a:lnTo>
                    <a:pt x="174" y="98"/>
                  </a:lnTo>
                  <a:lnTo>
                    <a:pt x="158" y="129"/>
                  </a:lnTo>
                  <a:lnTo>
                    <a:pt x="143" y="121"/>
                  </a:lnTo>
                  <a:lnTo>
                    <a:pt x="113" y="197"/>
                  </a:lnTo>
                  <a:lnTo>
                    <a:pt x="53" y="219"/>
                  </a:lnTo>
                  <a:lnTo>
                    <a:pt x="37" y="204"/>
                  </a:lnTo>
                  <a:lnTo>
                    <a:pt x="7" y="182"/>
                  </a:lnTo>
                  <a:lnTo>
                    <a:pt x="0" y="151"/>
                  </a:lnTo>
                  <a:lnTo>
                    <a:pt x="15" y="136"/>
                  </a:lnTo>
                  <a:lnTo>
                    <a:pt x="22" y="106"/>
                  </a:lnTo>
                  <a:lnTo>
                    <a:pt x="37" y="113"/>
                  </a:lnTo>
                  <a:lnTo>
                    <a:pt x="37" y="91"/>
                  </a:lnTo>
                  <a:lnTo>
                    <a:pt x="68" y="60"/>
                  </a:lnTo>
                  <a:lnTo>
                    <a:pt x="75" y="15"/>
                  </a:lnTo>
                  <a:lnTo>
                    <a:pt x="75" y="0"/>
                  </a:lnTo>
                  <a:lnTo>
                    <a:pt x="90" y="53"/>
                  </a:lnTo>
                  <a:lnTo>
                    <a:pt x="136" y="45"/>
                  </a:lnTo>
                  <a:lnTo>
                    <a:pt x="143" y="75"/>
                  </a:lnTo>
                  <a:lnTo>
                    <a:pt x="174" y="45"/>
                  </a:lnTo>
                  <a:lnTo>
                    <a:pt x="189" y="53"/>
                  </a:lnTo>
                  <a:lnTo>
                    <a:pt x="204" y="38"/>
                  </a:lnTo>
                  <a:lnTo>
                    <a:pt x="219" y="38"/>
                  </a:lnTo>
                  <a:lnTo>
                    <a:pt x="227" y="53"/>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7" name="Freeform 262"/>
            <p:cNvSpPr>
              <a:spLocks/>
            </p:cNvSpPr>
            <p:nvPr/>
          </p:nvSpPr>
          <p:spPr bwMode="auto">
            <a:xfrm>
              <a:off x="3573" y="1967"/>
              <a:ext cx="227" cy="219"/>
            </a:xfrm>
            <a:custGeom>
              <a:avLst/>
              <a:gdLst>
                <a:gd name="T0" fmla="*/ 227 w 227"/>
                <a:gd name="T1" fmla="*/ 68 h 219"/>
                <a:gd name="T2" fmla="*/ 196 w 227"/>
                <a:gd name="T3" fmla="*/ 53 h 219"/>
                <a:gd name="T4" fmla="*/ 196 w 227"/>
                <a:gd name="T5" fmla="*/ 68 h 219"/>
                <a:gd name="T6" fmla="*/ 181 w 227"/>
                <a:gd name="T7" fmla="*/ 98 h 219"/>
                <a:gd name="T8" fmla="*/ 174 w 227"/>
                <a:gd name="T9" fmla="*/ 98 h 219"/>
                <a:gd name="T10" fmla="*/ 158 w 227"/>
                <a:gd name="T11" fmla="*/ 129 h 219"/>
                <a:gd name="T12" fmla="*/ 143 w 227"/>
                <a:gd name="T13" fmla="*/ 121 h 219"/>
                <a:gd name="T14" fmla="*/ 113 w 227"/>
                <a:gd name="T15" fmla="*/ 197 h 219"/>
                <a:gd name="T16" fmla="*/ 53 w 227"/>
                <a:gd name="T17" fmla="*/ 219 h 219"/>
                <a:gd name="T18" fmla="*/ 37 w 227"/>
                <a:gd name="T19" fmla="*/ 204 h 219"/>
                <a:gd name="T20" fmla="*/ 7 w 227"/>
                <a:gd name="T21" fmla="*/ 182 h 219"/>
                <a:gd name="T22" fmla="*/ 0 w 227"/>
                <a:gd name="T23" fmla="*/ 151 h 219"/>
                <a:gd name="T24" fmla="*/ 15 w 227"/>
                <a:gd name="T25" fmla="*/ 136 h 219"/>
                <a:gd name="T26" fmla="*/ 22 w 227"/>
                <a:gd name="T27" fmla="*/ 106 h 219"/>
                <a:gd name="T28" fmla="*/ 37 w 227"/>
                <a:gd name="T29" fmla="*/ 113 h 219"/>
                <a:gd name="T30" fmla="*/ 37 w 227"/>
                <a:gd name="T31" fmla="*/ 91 h 219"/>
                <a:gd name="T32" fmla="*/ 68 w 227"/>
                <a:gd name="T33" fmla="*/ 60 h 219"/>
                <a:gd name="T34" fmla="*/ 75 w 227"/>
                <a:gd name="T35" fmla="*/ 15 h 219"/>
                <a:gd name="T36" fmla="*/ 75 w 227"/>
                <a:gd name="T37" fmla="*/ 0 h 219"/>
                <a:gd name="T38" fmla="*/ 90 w 227"/>
                <a:gd name="T39" fmla="*/ 53 h 219"/>
                <a:gd name="T40" fmla="*/ 136 w 227"/>
                <a:gd name="T41" fmla="*/ 45 h 219"/>
                <a:gd name="T42" fmla="*/ 143 w 227"/>
                <a:gd name="T43" fmla="*/ 75 h 219"/>
                <a:gd name="T44" fmla="*/ 174 w 227"/>
                <a:gd name="T45" fmla="*/ 45 h 219"/>
                <a:gd name="T46" fmla="*/ 189 w 227"/>
                <a:gd name="T47" fmla="*/ 53 h 219"/>
                <a:gd name="T48" fmla="*/ 204 w 227"/>
                <a:gd name="T49" fmla="*/ 38 h 219"/>
                <a:gd name="T50" fmla="*/ 219 w 227"/>
                <a:gd name="T51" fmla="*/ 38 h 219"/>
                <a:gd name="T52" fmla="*/ 227 w 227"/>
                <a:gd name="T53" fmla="*/ 53 h 219"/>
                <a:gd name="T54" fmla="*/ 227 w 227"/>
                <a:gd name="T55" fmla="*/ 68 h 219"/>
                <a:gd name="T56" fmla="*/ 227 w 227"/>
                <a:gd name="T57" fmla="*/ 7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19">
                  <a:moveTo>
                    <a:pt x="227" y="68"/>
                  </a:moveTo>
                  <a:lnTo>
                    <a:pt x="196" y="53"/>
                  </a:lnTo>
                  <a:lnTo>
                    <a:pt x="196" y="68"/>
                  </a:lnTo>
                  <a:lnTo>
                    <a:pt x="181" y="98"/>
                  </a:lnTo>
                  <a:lnTo>
                    <a:pt x="174" y="98"/>
                  </a:lnTo>
                  <a:lnTo>
                    <a:pt x="158" y="129"/>
                  </a:lnTo>
                  <a:lnTo>
                    <a:pt x="143" y="121"/>
                  </a:lnTo>
                  <a:lnTo>
                    <a:pt x="113" y="197"/>
                  </a:lnTo>
                  <a:lnTo>
                    <a:pt x="53" y="219"/>
                  </a:lnTo>
                  <a:lnTo>
                    <a:pt x="37" y="204"/>
                  </a:lnTo>
                  <a:lnTo>
                    <a:pt x="7" y="182"/>
                  </a:lnTo>
                  <a:lnTo>
                    <a:pt x="0" y="151"/>
                  </a:lnTo>
                  <a:lnTo>
                    <a:pt x="15" y="136"/>
                  </a:lnTo>
                  <a:lnTo>
                    <a:pt x="22" y="106"/>
                  </a:lnTo>
                  <a:lnTo>
                    <a:pt x="37" y="113"/>
                  </a:lnTo>
                  <a:lnTo>
                    <a:pt x="37" y="91"/>
                  </a:lnTo>
                  <a:lnTo>
                    <a:pt x="68" y="60"/>
                  </a:lnTo>
                  <a:lnTo>
                    <a:pt x="75" y="15"/>
                  </a:lnTo>
                  <a:lnTo>
                    <a:pt x="75" y="0"/>
                  </a:lnTo>
                  <a:lnTo>
                    <a:pt x="90" y="53"/>
                  </a:lnTo>
                  <a:lnTo>
                    <a:pt x="136" y="45"/>
                  </a:lnTo>
                  <a:lnTo>
                    <a:pt x="143" y="75"/>
                  </a:lnTo>
                  <a:lnTo>
                    <a:pt x="174" y="45"/>
                  </a:lnTo>
                  <a:lnTo>
                    <a:pt x="189" y="53"/>
                  </a:lnTo>
                  <a:lnTo>
                    <a:pt x="204" y="38"/>
                  </a:lnTo>
                  <a:lnTo>
                    <a:pt x="219" y="38"/>
                  </a:lnTo>
                  <a:lnTo>
                    <a:pt x="227" y="53"/>
                  </a:lnTo>
                  <a:lnTo>
                    <a:pt x="227" y="68"/>
                  </a:lnTo>
                  <a:lnTo>
                    <a:pt x="227"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8" name="Freeform 263"/>
            <p:cNvSpPr>
              <a:spLocks/>
            </p:cNvSpPr>
            <p:nvPr/>
          </p:nvSpPr>
          <p:spPr bwMode="auto">
            <a:xfrm>
              <a:off x="3050" y="1611"/>
              <a:ext cx="250" cy="288"/>
            </a:xfrm>
            <a:custGeom>
              <a:avLst/>
              <a:gdLst>
                <a:gd name="T0" fmla="*/ 235 w 250"/>
                <a:gd name="T1" fmla="*/ 227 h 288"/>
                <a:gd name="T2" fmla="*/ 243 w 250"/>
                <a:gd name="T3" fmla="*/ 280 h 288"/>
                <a:gd name="T4" fmla="*/ 106 w 250"/>
                <a:gd name="T5" fmla="*/ 288 h 288"/>
                <a:gd name="T6" fmla="*/ 91 w 250"/>
                <a:gd name="T7" fmla="*/ 272 h 288"/>
                <a:gd name="T8" fmla="*/ 76 w 250"/>
                <a:gd name="T9" fmla="*/ 219 h 288"/>
                <a:gd name="T10" fmla="*/ 68 w 250"/>
                <a:gd name="T11" fmla="*/ 189 h 288"/>
                <a:gd name="T12" fmla="*/ 0 w 250"/>
                <a:gd name="T13" fmla="*/ 144 h 288"/>
                <a:gd name="T14" fmla="*/ 8 w 250"/>
                <a:gd name="T15" fmla="*/ 113 h 288"/>
                <a:gd name="T16" fmla="*/ 8 w 250"/>
                <a:gd name="T17" fmla="*/ 106 h 288"/>
                <a:gd name="T18" fmla="*/ 0 w 250"/>
                <a:gd name="T19" fmla="*/ 83 h 288"/>
                <a:gd name="T20" fmla="*/ 23 w 250"/>
                <a:gd name="T21" fmla="*/ 60 h 288"/>
                <a:gd name="T22" fmla="*/ 23 w 250"/>
                <a:gd name="T23" fmla="*/ 22 h 288"/>
                <a:gd name="T24" fmla="*/ 38 w 250"/>
                <a:gd name="T25" fmla="*/ 22 h 288"/>
                <a:gd name="T26" fmla="*/ 84 w 250"/>
                <a:gd name="T27" fmla="*/ 0 h 288"/>
                <a:gd name="T28" fmla="*/ 84 w 250"/>
                <a:gd name="T29" fmla="*/ 30 h 288"/>
                <a:gd name="T30" fmla="*/ 91 w 250"/>
                <a:gd name="T31" fmla="*/ 15 h 288"/>
                <a:gd name="T32" fmla="*/ 106 w 250"/>
                <a:gd name="T33" fmla="*/ 30 h 288"/>
                <a:gd name="T34" fmla="*/ 121 w 250"/>
                <a:gd name="T35" fmla="*/ 37 h 288"/>
                <a:gd name="T36" fmla="*/ 212 w 250"/>
                <a:gd name="T37" fmla="*/ 60 h 288"/>
                <a:gd name="T38" fmla="*/ 212 w 250"/>
                <a:gd name="T39" fmla="*/ 68 h 288"/>
                <a:gd name="T40" fmla="*/ 227 w 250"/>
                <a:gd name="T41" fmla="*/ 75 h 288"/>
                <a:gd name="T42" fmla="*/ 220 w 250"/>
                <a:gd name="T43" fmla="*/ 98 h 288"/>
                <a:gd name="T44" fmla="*/ 235 w 250"/>
                <a:gd name="T45" fmla="*/ 90 h 288"/>
                <a:gd name="T46" fmla="*/ 235 w 250"/>
                <a:gd name="T47" fmla="*/ 113 h 288"/>
                <a:gd name="T48" fmla="*/ 220 w 250"/>
                <a:gd name="T49" fmla="*/ 144 h 288"/>
                <a:gd name="T50" fmla="*/ 227 w 250"/>
                <a:gd name="T51" fmla="*/ 151 h 288"/>
                <a:gd name="T52" fmla="*/ 243 w 250"/>
                <a:gd name="T53" fmla="*/ 121 h 288"/>
                <a:gd name="T54" fmla="*/ 250 w 250"/>
                <a:gd name="T55" fmla="*/ 128 h 288"/>
                <a:gd name="T56" fmla="*/ 235 w 250"/>
                <a:gd name="T57" fmla="*/ 22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0" h="288">
                  <a:moveTo>
                    <a:pt x="235" y="227"/>
                  </a:moveTo>
                  <a:lnTo>
                    <a:pt x="243" y="280"/>
                  </a:lnTo>
                  <a:lnTo>
                    <a:pt x="106" y="288"/>
                  </a:lnTo>
                  <a:lnTo>
                    <a:pt x="91" y="272"/>
                  </a:lnTo>
                  <a:lnTo>
                    <a:pt x="76" y="219"/>
                  </a:lnTo>
                  <a:lnTo>
                    <a:pt x="68" y="189"/>
                  </a:lnTo>
                  <a:lnTo>
                    <a:pt x="0" y="144"/>
                  </a:lnTo>
                  <a:lnTo>
                    <a:pt x="8" y="113"/>
                  </a:lnTo>
                  <a:lnTo>
                    <a:pt x="8" y="106"/>
                  </a:lnTo>
                  <a:lnTo>
                    <a:pt x="0" y="83"/>
                  </a:lnTo>
                  <a:lnTo>
                    <a:pt x="23" y="60"/>
                  </a:lnTo>
                  <a:lnTo>
                    <a:pt x="23" y="22"/>
                  </a:lnTo>
                  <a:lnTo>
                    <a:pt x="38" y="22"/>
                  </a:lnTo>
                  <a:lnTo>
                    <a:pt x="84" y="0"/>
                  </a:lnTo>
                  <a:lnTo>
                    <a:pt x="84" y="30"/>
                  </a:lnTo>
                  <a:lnTo>
                    <a:pt x="91" y="15"/>
                  </a:lnTo>
                  <a:lnTo>
                    <a:pt x="106" y="30"/>
                  </a:lnTo>
                  <a:lnTo>
                    <a:pt x="121" y="37"/>
                  </a:lnTo>
                  <a:lnTo>
                    <a:pt x="212" y="60"/>
                  </a:lnTo>
                  <a:lnTo>
                    <a:pt x="212" y="68"/>
                  </a:lnTo>
                  <a:lnTo>
                    <a:pt x="227" y="75"/>
                  </a:lnTo>
                  <a:lnTo>
                    <a:pt x="220" y="98"/>
                  </a:lnTo>
                  <a:lnTo>
                    <a:pt x="235" y="90"/>
                  </a:lnTo>
                  <a:lnTo>
                    <a:pt x="235" y="113"/>
                  </a:lnTo>
                  <a:lnTo>
                    <a:pt x="220" y="144"/>
                  </a:lnTo>
                  <a:lnTo>
                    <a:pt x="227" y="151"/>
                  </a:lnTo>
                  <a:lnTo>
                    <a:pt x="243" y="121"/>
                  </a:lnTo>
                  <a:lnTo>
                    <a:pt x="250" y="128"/>
                  </a:lnTo>
                  <a:lnTo>
                    <a:pt x="235" y="22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9" name="Freeform 264"/>
            <p:cNvSpPr>
              <a:spLocks/>
            </p:cNvSpPr>
            <p:nvPr/>
          </p:nvSpPr>
          <p:spPr bwMode="auto">
            <a:xfrm>
              <a:off x="3050" y="1611"/>
              <a:ext cx="250" cy="288"/>
            </a:xfrm>
            <a:custGeom>
              <a:avLst/>
              <a:gdLst>
                <a:gd name="T0" fmla="*/ 235 w 250"/>
                <a:gd name="T1" fmla="*/ 227 h 288"/>
                <a:gd name="T2" fmla="*/ 243 w 250"/>
                <a:gd name="T3" fmla="*/ 280 h 288"/>
                <a:gd name="T4" fmla="*/ 106 w 250"/>
                <a:gd name="T5" fmla="*/ 288 h 288"/>
                <a:gd name="T6" fmla="*/ 91 w 250"/>
                <a:gd name="T7" fmla="*/ 272 h 288"/>
                <a:gd name="T8" fmla="*/ 76 w 250"/>
                <a:gd name="T9" fmla="*/ 219 h 288"/>
                <a:gd name="T10" fmla="*/ 68 w 250"/>
                <a:gd name="T11" fmla="*/ 189 h 288"/>
                <a:gd name="T12" fmla="*/ 0 w 250"/>
                <a:gd name="T13" fmla="*/ 144 h 288"/>
                <a:gd name="T14" fmla="*/ 8 w 250"/>
                <a:gd name="T15" fmla="*/ 113 h 288"/>
                <a:gd name="T16" fmla="*/ 8 w 250"/>
                <a:gd name="T17" fmla="*/ 106 h 288"/>
                <a:gd name="T18" fmla="*/ 0 w 250"/>
                <a:gd name="T19" fmla="*/ 83 h 288"/>
                <a:gd name="T20" fmla="*/ 23 w 250"/>
                <a:gd name="T21" fmla="*/ 60 h 288"/>
                <a:gd name="T22" fmla="*/ 23 w 250"/>
                <a:gd name="T23" fmla="*/ 22 h 288"/>
                <a:gd name="T24" fmla="*/ 38 w 250"/>
                <a:gd name="T25" fmla="*/ 22 h 288"/>
                <a:gd name="T26" fmla="*/ 84 w 250"/>
                <a:gd name="T27" fmla="*/ 0 h 288"/>
                <a:gd name="T28" fmla="*/ 84 w 250"/>
                <a:gd name="T29" fmla="*/ 30 h 288"/>
                <a:gd name="T30" fmla="*/ 91 w 250"/>
                <a:gd name="T31" fmla="*/ 15 h 288"/>
                <a:gd name="T32" fmla="*/ 106 w 250"/>
                <a:gd name="T33" fmla="*/ 30 h 288"/>
                <a:gd name="T34" fmla="*/ 121 w 250"/>
                <a:gd name="T35" fmla="*/ 37 h 288"/>
                <a:gd name="T36" fmla="*/ 212 w 250"/>
                <a:gd name="T37" fmla="*/ 60 h 288"/>
                <a:gd name="T38" fmla="*/ 212 w 250"/>
                <a:gd name="T39" fmla="*/ 68 h 288"/>
                <a:gd name="T40" fmla="*/ 227 w 250"/>
                <a:gd name="T41" fmla="*/ 75 h 288"/>
                <a:gd name="T42" fmla="*/ 220 w 250"/>
                <a:gd name="T43" fmla="*/ 98 h 288"/>
                <a:gd name="T44" fmla="*/ 235 w 250"/>
                <a:gd name="T45" fmla="*/ 90 h 288"/>
                <a:gd name="T46" fmla="*/ 235 w 250"/>
                <a:gd name="T47" fmla="*/ 113 h 288"/>
                <a:gd name="T48" fmla="*/ 220 w 250"/>
                <a:gd name="T49" fmla="*/ 144 h 288"/>
                <a:gd name="T50" fmla="*/ 227 w 250"/>
                <a:gd name="T51" fmla="*/ 151 h 288"/>
                <a:gd name="T52" fmla="*/ 243 w 250"/>
                <a:gd name="T53" fmla="*/ 121 h 288"/>
                <a:gd name="T54" fmla="*/ 250 w 250"/>
                <a:gd name="T55" fmla="*/ 128 h 288"/>
                <a:gd name="T56" fmla="*/ 235 w 250"/>
                <a:gd name="T57" fmla="*/ 227 h 288"/>
                <a:gd name="T58" fmla="*/ 235 w 250"/>
                <a:gd name="T59"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288">
                  <a:moveTo>
                    <a:pt x="235" y="227"/>
                  </a:moveTo>
                  <a:lnTo>
                    <a:pt x="243" y="280"/>
                  </a:lnTo>
                  <a:lnTo>
                    <a:pt x="106" y="288"/>
                  </a:lnTo>
                  <a:lnTo>
                    <a:pt x="91" y="272"/>
                  </a:lnTo>
                  <a:lnTo>
                    <a:pt x="76" y="219"/>
                  </a:lnTo>
                  <a:lnTo>
                    <a:pt x="68" y="189"/>
                  </a:lnTo>
                  <a:lnTo>
                    <a:pt x="0" y="144"/>
                  </a:lnTo>
                  <a:lnTo>
                    <a:pt x="8" y="113"/>
                  </a:lnTo>
                  <a:lnTo>
                    <a:pt x="8" y="106"/>
                  </a:lnTo>
                  <a:lnTo>
                    <a:pt x="0" y="83"/>
                  </a:lnTo>
                  <a:lnTo>
                    <a:pt x="23" y="60"/>
                  </a:lnTo>
                  <a:lnTo>
                    <a:pt x="23" y="22"/>
                  </a:lnTo>
                  <a:lnTo>
                    <a:pt x="38" y="22"/>
                  </a:lnTo>
                  <a:lnTo>
                    <a:pt x="84" y="0"/>
                  </a:lnTo>
                  <a:lnTo>
                    <a:pt x="84" y="30"/>
                  </a:lnTo>
                  <a:lnTo>
                    <a:pt x="91" y="15"/>
                  </a:lnTo>
                  <a:lnTo>
                    <a:pt x="106" y="30"/>
                  </a:lnTo>
                  <a:lnTo>
                    <a:pt x="121" y="37"/>
                  </a:lnTo>
                  <a:lnTo>
                    <a:pt x="212" y="60"/>
                  </a:lnTo>
                  <a:lnTo>
                    <a:pt x="212" y="68"/>
                  </a:lnTo>
                  <a:lnTo>
                    <a:pt x="227" y="75"/>
                  </a:lnTo>
                  <a:lnTo>
                    <a:pt x="220" y="98"/>
                  </a:lnTo>
                  <a:lnTo>
                    <a:pt x="235" y="90"/>
                  </a:lnTo>
                  <a:lnTo>
                    <a:pt x="235" y="113"/>
                  </a:lnTo>
                  <a:lnTo>
                    <a:pt x="220" y="144"/>
                  </a:lnTo>
                  <a:lnTo>
                    <a:pt x="227" y="151"/>
                  </a:lnTo>
                  <a:lnTo>
                    <a:pt x="243" y="121"/>
                  </a:lnTo>
                  <a:lnTo>
                    <a:pt x="250" y="128"/>
                  </a:lnTo>
                  <a:lnTo>
                    <a:pt x="235" y="227"/>
                  </a:lnTo>
                  <a:lnTo>
                    <a:pt x="235"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70" name="Freeform 265"/>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8 h 15"/>
              </a:gdLst>
              <a:ahLst/>
              <a:cxnLst>
                <a:cxn ang="0">
                  <a:pos x="T0" y="T1"/>
                </a:cxn>
                <a:cxn ang="0">
                  <a:pos x="T2" y="T3"/>
                </a:cxn>
                <a:cxn ang="0">
                  <a:pos x="T4" y="T5"/>
                </a:cxn>
                <a:cxn ang="0">
                  <a:pos x="T6" y="T7"/>
                </a:cxn>
              </a:cxnLst>
              <a:rect l="0" t="0" r="r" b="b"/>
              <a:pathLst>
                <a:path w="15" h="15">
                  <a:moveTo>
                    <a:pt x="15" y="0"/>
                  </a:moveTo>
                  <a:lnTo>
                    <a:pt x="0" y="15"/>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71" name="Freeform 266"/>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3 w 355"/>
                <a:gd name="T15" fmla="*/ 296 h 296"/>
                <a:gd name="T16" fmla="*/ 348 w 355"/>
                <a:gd name="T17" fmla="*/ 16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296">
                  <a:moveTo>
                    <a:pt x="348" y="167"/>
                  </a:moveTo>
                  <a:lnTo>
                    <a:pt x="355" y="38"/>
                  </a:lnTo>
                  <a:lnTo>
                    <a:pt x="37" y="0"/>
                  </a:lnTo>
                  <a:lnTo>
                    <a:pt x="37" y="38"/>
                  </a:lnTo>
                  <a:lnTo>
                    <a:pt x="7" y="190"/>
                  </a:lnTo>
                  <a:lnTo>
                    <a:pt x="0" y="258"/>
                  </a:lnTo>
                  <a:lnTo>
                    <a:pt x="98" y="273"/>
                  </a:lnTo>
                  <a:lnTo>
                    <a:pt x="333" y="296"/>
                  </a:lnTo>
                  <a:lnTo>
                    <a:pt x="348" y="16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2" name="Freeform 267"/>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3 w 355"/>
                <a:gd name="T15" fmla="*/ 296 h 296"/>
                <a:gd name="T16" fmla="*/ 348 w 355"/>
                <a:gd name="T17" fmla="*/ 167 h 296"/>
                <a:gd name="T18" fmla="*/ 348 w 355"/>
                <a:gd name="T19" fmla="*/ 17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296">
                  <a:moveTo>
                    <a:pt x="348" y="167"/>
                  </a:moveTo>
                  <a:lnTo>
                    <a:pt x="355" y="38"/>
                  </a:lnTo>
                  <a:lnTo>
                    <a:pt x="37" y="0"/>
                  </a:lnTo>
                  <a:lnTo>
                    <a:pt x="37" y="38"/>
                  </a:lnTo>
                  <a:lnTo>
                    <a:pt x="7" y="190"/>
                  </a:lnTo>
                  <a:lnTo>
                    <a:pt x="0" y="258"/>
                  </a:lnTo>
                  <a:lnTo>
                    <a:pt x="98" y="273"/>
                  </a:lnTo>
                  <a:lnTo>
                    <a:pt x="333" y="296"/>
                  </a:lnTo>
                  <a:lnTo>
                    <a:pt x="348" y="167"/>
                  </a:lnTo>
                  <a:lnTo>
                    <a:pt x="348"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39785711"/>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bg>
      <p:bgPr>
        <a:solidFill>
          <a:schemeClr val="accent6">
            <a:lumMod val="75000"/>
          </a:schemeClr>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4642347" y="1917573"/>
            <a:ext cx="4517528" cy="3432345"/>
          </a:xfrm>
          <a:prstGeom prst="rect">
            <a:avLst/>
          </a:prstGeom>
        </p:spPr>
      </p:pic>
      <p:pic>
        <p:nvPicPr>
          <p:cNvPr id="3" name="Picture 2"/>
          <p:cNvPicPr>
            <a:picLocks noChangeAspect="1"/>
          </p:cNvPicPr>
          <p:nvPr/>
        </p:nvPicPr>
        <p:blipFill>
          <a:blip r:embed="rId3"/>
          <a:stretch>
            <a:fillRect/>
          </a:stretch>
        </p:blipFill>
        <p:spPr>
          <a:xfrm>
            <a:off x="13737" y="1933491"/>
            <a:ext cx="4469587" cy="3400510"/>
          </a:xfrm>
          <a:prstGeom prst="rect">
            <a:avLst/>
          </a:prstGeom>
        </p:spPr>
      </p:pic>
      <p:sp>
        <p:nvSpPr>
          <p:cNvPr id="18436" name="Text Box 248"/>
          <p:cNvSpPr txBox="1">
            <a:spLocks noChangeArrowheads="1"/>
          </p:cNvSpPr>
          <p:nvPr/>
        </p:nvSpPr>
        <p:spPr bwMode="auto">
          <a:xfrm>
            <a:off x="4038600" y="1143000"/>
            <a:ext cx="1063112" cy="461665"/>
          </a:xfrm>
          <a:prstGeom prst="rect">
            <a:avLst/>
          </a:prstGeom>
          <a:noFill/>
          <a:ln w="9525" algn="ctr">
            <a:noFill/>
            <a:miter lim="800000"/>
            <a:headEnd/>
            <a:tailEnd/>
          </a:ln>
        </p:spPr>
        <p:txBody>
          <a:bodyPr wrap="none">
            <a:spAutoFit/>
          </a:bodyPr>
          <a:lstStyle/>
          <a:p>
            <a:r>
              <a:rPr lang="en-US" sz="2400" b="1" dirty="0" smtClean="0">
                <a:solidFill>
                  <a:srgbClr val="FF9900"/>
                </a:solidFill>
                <a:latin typeface="Verdana" pitchFamily="34" charset="0"/>
              </a:rPr>
              <a:t>2014</a:t>
            </a:r>
            <a:endParaRPr lang="en-US" sz="2400" b="1" dirty="0">
              <a:solidFill>
                <a:srgbClr val="FF9900"/>
              </a:solidFill>
              <a:latin typeface="Verdana" pitchFamily="34" charset="0"/>
            </a:endParaRPr>
          </a:p>
        </p:txBody>
      </p:sp>
    </p:spTree>
    <p:extLst>
      <p:ext uri="{BB962C8B-B14F-4D97-AF65-F5344CB8AC3E}">
        <p14:creationId xmlns:p14="http://schemas.microsoft.com/office/powerpoint/2010/main" val="2290856928"/>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4" name="Picture 793"/>
          <p:cNvPicPr>
            <a:picLocks noChangeAspect="1"/>
          </p:cNvPicPr>
          <p:nvPr/>
        </p:nvPicPr>
        <p:blipFill>
          <a:blip r:embed="rId3"/>
          <a:stretch>
            <a:fillRect/>
          </a:stretch>
        </p:blipFill>
        <p:spPr>
          <a:xfrm>
            <a:off x="6221909" y="4025904"/>
            <a:ext cx="2374981" cy="1804473"/>
          </a:xfrm>
          <a:prstGeom prst="rect">
            <a:avLst/>
          </a:prstGeom>
        </p:spPr>
      </p:pic>
      <p:pic>
        <p:nvPicPr>
          <p:cNvPr id="793" name="Picture 792"/>
          <p:cNvPicPr>
            <a:picLocks noChangeAspect="1"/>
          </p:cNvPicPr>
          <p:nvPr/>
        </p:nvPicPr>
        <p:blipFill>
          <a:blip r:embed="rId4"/>
          <a:stretch>
            <a:fillRect/>
          </a:stretch>
        </p:blipFill>
        <p:spPr>
          <a:xfrm>
            <a:off x="5948518" y="1439305"/>
            <a:ext cx="2523744" cy="1920092"/>
          </a:xfrm>
          <a:prstGeom prst="rect">
            <a:avLst/>
          </a:prstGeom>
        </p:spPr>
      </p:pic>
      <p:sp>
        <p:nvSpPr>
          <p:cNvPr id="19458" name="Rectangle 2"/>
          <p:cNvSpPr>
            <a:spLocks noGrp="1" noChangeArrowheads="1"/>
          </p:cNvSpPr>
          <p:nvPr/>
        </p:nvSpPr>
        <p:spPr bwMode="auto">
          <a:xfrm>
            <a:off x="1066800" y="228600"/>
            <a:ext cx="7239000" cy="555625"/>
          </a:xfrm>
          <a:prstGeom prst="rect">
            <a:avLst/>
          </a:prstGeom>
          <a:noFill/>
          <a:ln w="9525">
            <a:noFill/>
            <a:miter lim="800000"/>
            <a:headEnd/>
            <a:tailEnd/>
          </a:ln>
        </p:spPr>
        <p:txBody>
          <a:bodyPr anchor="ctr"/>
          <a:lstStyle/>
          <a:p>
            <a:pPr algn="ctr"/>
            <a:r>
              <a:rPr lang="en-US" sz="2000" b="1" dirty="0">
                <a:solidFill>
                  <a:srgbClr val="FFFFFF"/>
                </a:solidFill>
              </a:rPr>
              <a:t>Age-adjusted </a:t>
            </a:r>
            <a:r>
              <a:rPr lang="en-US" sz="2000" b="1" dirty="0" smtClean="0">
                <a:solidFill>
                  <a:srgbClr val="FFFFFF"/>
                </a:solidFill>
              </a:rPr>
              <a:t>Prevalence of Obesity and Diagnosed Diabetes Among US Adults</a:t>
            </a:r>
            <a:endParaRPr lang="en-US" sz="2200" b="1" dirty="0">
              <a:solidFill>
                <a:srgbClr val="FFFFFF"/>
              </a:solidFill>
            </a:endParaRPr>
          </a:p>
        </p:txBody>
      </p:sp>
      <p:sp>
        <p:nvSpPr>
          <p:cNvPr id="19459" name="Text Box 3"/>
          <p:cNvSpPr txBox="1">
            <a:spLocks noChangeArrowheads="1"/>
          </p:cNvSpPr>
          <p:nvPr/>
        </p:nvSpPr>
        <p:spPr bwMode="auto">
          <a:xfrm>
            <a:off x="271463" y="1090613"/>
            <a:ext cx="2500312" cy="336550"/>
          </a:xfrm>
          <a:prstGeom prst="rect">
            <a:avLst/>
          </a:prstGeom>
          <a:noFill/>
          <a:ln w="9525">
            <a:noFill/>
            <a:miter lim="800000"/>
            <a:headEnd/>
            <a:tailEnd/>
          </a:ln>
        </p:spPr>
        <p:txBody>
          <a:bodyPr wrap="none">
            <a:spAutoFit/>
          </a:bodyPr>
          <a:lstStyle/>
          <a:p>
            <a:r>
              <a:rPr lang="en-US" sz="1600" b="1" u="sng">
                <a:solidFill>
                  <a:srgbClr val="FFFFFF"/>
                </a:solidFill>
              </a:rPr>
              <a:t>Obesity (BMI ≥30 kg/m</a:t>
            </a:r>
            <a:r>
              <a:rPr lang="en-US" sz="1600" b="1" u="sng" baseline="30000">
                <a:solidFill>
                  <a:srgbClr val="FFFFFF"/>
                </a:solidFill>
              </a:rPr>
              <a:t>2</a:t>
            </a:r>
            <a:r>
              <a:rPr lang="en-US" sz="1600" b="1" u="sng">
                <a:solidFill>
                  <a:srgbClr val="FFFFFF"/>
                </a:solidFill>
              </a:rPr>
              <a:t>)</a:t>
            </a:r>
          </a:p>
        </p:txBody>
      </p:sp>
      <p:sp>
        <p:nvSpPr>
          <p:cNvPr id="19460" name="Text Box 4"/>
          <p:cNvSpPr txBox="1">
            <a:spLocks noChangeArrowheads="1"/>
          </p:cNvSpPr>
          <p:nvPr/>
        </p:nvSpPr>
        <p:spPr bwMode="auto">
          <a:xfrm>
            <a:off x="236538" y="3695700"/>
            <a:ext cx="1030287" cy="336550"/>
          </a:xfrm>
          <a:prstGeom prst="rect">
            <a:avLst/>
          </a:prstGeom>
          <a:noFill/>
          <a:ln w="9525">
            <a:noFill/>
            <a:miter lim="800000"/>
            <a:headEnd/>
            <a:tailEnd/>
          </a:ln>
        </p:spPr>
        <p:txBody>
          <a:bodyPr wrap="none">
            <a:spAutoFit/>
          </a:bodyPr>
          <a:lstStyle/>
          <a:p>
            <a:r>
              <a:rPr lang="en-US" sz="1600" b="1" u="sng">
                <a:solidFill>
                  <a:srgbClr val="FFFFFF"/>
                </a:solidFill>
              </a:rPr>
              <a:t>Diabetes</a:t>
            </a:r>
          </a:p>
        </p:txBody>
      </p:sp>
      <p:grpSp>
        <p:nvGrpSpPr>
          <p:cNvPr id="2" name="Group 5"/>
          <p:cNvGrpSpPr>
            <a:grpSpLocks/>
          </p:cNvGrpSpPr>
          <p:nvPr/>
        </p:nvGrpSpPr>
        <p:grpSpPr bwMode="auto">
          <a:xfrm>
            <a:off x="819150" y="1371600"/>
            <a:ext cx="2209800" cy="1981200"/>
            <a:chOff x="516" y="912"/>
            <a:chExt cx="1392" cy="1248"/>
          </a:xfrm>
        </p:grpSpPr>
        <p:grpSp>
          <p:nvGrpSpPr>
            <p:cNvPr id="20126" name="Group 6"/>
            <p:cNvGrpSpPr>
              <a:grpSpLocks noChangeAspect="1"/>
            </p:cNvGrpSpPr>
            <p:nvPr/>
          </p:nvGrpSpPr>
          <p:grpSpPr bwMode="auto">
            <a:xfrm>
              <a:off x="516" y="980"/>
              <a:ext cx="1392" cy="1180"/>
              <a:chOff x="432" y="720"/>
              <a:chExt cx="2160" cy="1632"/>
            </a:xfrm>
          </p:grpSpPr>
          <p:sp>
            <p:nvSpPr>
              <p:cNvPr id="20128" name="AutoShape 7"/>
              <p:cNvSpPr>
                <a:spLocks noChangeAspect="1" noChangeArrowheads="1"/>
              </p:cNvSpPr>
              <p:nvPr/>
            </p:nvSpPr>
            <p:spPr bwMode="auto">
              <a:xfrm>
                <a:off x="432" y="720"/>
                <a:ext cx="2155" cy="1628"/>
              </a:xfrm>
              <a:prstGeom prst="rect">
                <a:avLst/>
              </a:prstGeom>
              <a:noFill/>
              <a:ln w="9525">
                <a:noFill/>
                <a:miter lim="800000"/>
                <a:headEnd/>
                <a:tailEnd/>
              </a:ln>
            </p:spPr>
            <p:txBody>
              <a:bodyPr/>
              <a:lstStyle/>
              <a:p>
                <a:endParaRPr lang="en-US">
                  <a:solidFill>
                    <a:srgbClr val="000000"/>
                  </a:solidFill>
                </a:endParaRPr>
              </a:p>
            </p:txBody>
          </p:sp>
          <p:sp>
            <p:nvSpPr>
              <p:cNvPr id="20129" name="Rectangle 8"/>
              <p:cNvSpPr>
                <a:spLocks noChangeAspect="1" noChangeArrowheads="1"/>
              </p:cNvSpPr>
              <p:nvPr/>
            </p:nvSpPr>
            <p:spPr bwMode="auto">
              <a:xfrm>
                <a:off x="432" y="720"/>
                <a:ext cx="2160" cy="1632"/>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130" name="Rectangle 9"/>
              <p:cNvSpPr>
                <a:spLocks noChangeAspect="1" noChangeArrowheads="1"/>
              </p:cNvSpPr>
              <p:nvPr/>
            </p:nvSpPr>
            <p:spPr bwMode="auto">
              <a:xfrm>
                <a:off x="459" y="746"/>
                <a:ext cx="2106" cy="1576"/>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131" name="Freeform 10"/>
              <p:cNvSpPr>
                <a:spLocks noChangeAspect="1"/>
              </p:cNvSpPr>
              <p:nvPr/>
            </p:nvSpPr>
            <p:spPr bwMode="auto">
              <a:xfrm>
                <a:off x="1841" y="1685"/>
                <a:ext cx="147" cy="225"/>
              </a:xfrm>
              <a:custGeom>
                <a:avLst/>
                <a:gdLst>
                  <a:gd name="T0" fmla="*/ 87 w 192"/>
                  <a:gd name="T1" fmla="*/ 92 h 312"/>
                  <a:gd name="T2" fmla="*/ 24 w 192"/>
                  <a:gd name="T3" fmla="*/ 97 h 312"/>
                  <a:gd name="T4" fmla="*/ 24 w 192"/>
                  <a:gd name="T5" fmla="*/ 102 h 312"/>
                  <a:gd name="T6" fmla="*/ 30 w 192"/>
                  <a:gd name="T7" fmla="*/ 105 h 312"/>
                  <a:gd name="T8" fmla="*/ 30 w 192"/>
                  <a:gd name="T9" fmla="*/ 113 h 312"/>
                  <a:gd name="T10" fmla="*/ 16 w 192"/>
                  <a:gd name="T11" fmla="*/ 117 h 312"/>
                  <a:gd name="T12" fmla="*/ 21 w 192"/>
                  <a:gd name="T13" fmla="*/ 115 h 312"/>
                  <a:gd name="T14" fmla="*/ 14 w 192"/>
                  <a:gd name="T15" fmla="*/ 104 h 312"/>
                  <a:gd name="T16" fmla="*/ 11 w 192"/>
                  <a:gd name="T17" fmla="*/ 115 h 312"/>
                  <a:gd name="T18" fmla="*/ 5 w 192"/>
                  <a:gd name="T19" fmla="*/ 113 h 312"/>
                  <a:gd name="T20" fmla="*/ 5 w 192"/>
                  <a:gd name="T21" fmla="*/ 105 h 312"/>
                  <a:gd name="T22" fmla="*/ 0 w 192"/>
                  <a:gd name="T23" fmla="*/ 79 h 312"/>
                  <a:gd name="T24" fmla="*/ 0 w 192"/>
                  <a:gd name="T25" fmla="*/ 2 h 312"/>
                  <a:gd name="T26" fmla="*/ 59 w 192"/>
                  <a:gd name="T27" fmla="*/ 0 h 312"/>
                  <a:gd name="T28" fmla="*/ 76 w 192"/>
                  <a:gd name="T29" fmla="*/ 50 h 312"/>
                  <a:gd name="T30" fmla="*/ 87 w 192"/>
                  <a:gd name="T31" fmla="*/ 63 h 312"/>
                  <a:gd name="T32" fmla="*/ 81 w 192"/>
                  <a:gd name="T33" fmla="*/ 72 h 312"/>
                  <a:gd name="T34" fmla="*/ 87 w 192"/>
                  <a:gd name="T35" fmla="*/ 92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32" name="Freeform 11"/>
              <p:cNvSpPr>
                <a:spLocks noChangeAspect="1"/>
              </p:cNvSpPr>
              <p:nvPr/>
            </p:nvSpPr>
            <p:spPr bwMode="auto">
              <a:xfrm>
                <a:off x="1841" y="1685"/>
                <a:ext cx="147" cy="225"/>
              </a:xfrm>
              <a:custGeom>
                <a:avLst/>
                <a:gdLst>
                  <a:gd name="T0" fmla="*/ 87 w 192"/>
                  <a:gd name="T1" fmla="*/ 92 h 312"/>
                  <a:gd name="T2" fmla="*/ 24 w 192"/>
                  <a:gd name="T3" fmla="*/ 97 h 312"/>
                  <a:gd name="T4" fmla="*/ 24 w 192"/>
                  <a:gd name="T5" fmla="*/ 102 h 312"/>
                  <a:gd name="T6" fmla="*/ 30 w 192"/>
                  <a:gd name="T7" fmla="*/ 105 h 312"/>
                  <a:gd name="T8" fmla="*/ 30 w 192"/>
                  <a:gd name="T9" fmla="*/ 113 h 312"/>
                  <a:gd name="T10" fmla="*/ 16 w 192"/>
                  <a:gd name="T11" fmla="*/ 117 h 312"/>
                  <a:gd name="T12" fmla="*/ 21 w 192"/>
                  <a:gd name="T13" fmla="*/ 115 h 312"/>
                  <a:gd name="T14" fmla="*/ 14 w 192"/>
                  <a:gd name="T15" fmla="*/ 104 h 312"/>
                  <a:gd name="T16" fmla="*/ 11 w 192"/>
                  <a:gd name="T17" fmla="*/ 115 h 312"/>
                  <a:gd name="T18" fmla="*/ 5 w 192"/>
                  <a:gd name="T19" fmla="*/ 113 h 312"/>
                  <a:gd name="T20" fmla="*/ 5 w 192"/>
                  <a:gd name="T21" fmla="*/ 105 h 312"/>
                  <a:gd name="T22" fmla="*/ 0 w 192"/>
                  <a:gd name="T23" fmla="*/ 79 h 312"/>
                  <a:gd name="T24" fmla="*/ 0 w 192"/>
                  <a:gd name="T25" fmla="*/ 2 h 312"/>
                  <a:gd name="T26" fmla="*/ 59 w 192"/>
                  <a:gd name="T27" fmla="*/ 0 h 312"/>
                  <a:gd name="T28" fmla="*/ 76 w 192"/>
                  <a:gd name="T29" fmla="*/ 50 h 312"/>
                  <a:gd name="T30" fmla="*/ 87 w 192"/>
                  <a:gd name="T31" fmla="*/ 63 h 312"/>
                  <a:gd name="T32" fmla="*/ 81 w 192"/>
                  <a:gd name="T33" fmla="*/ 72 h 312"/>
                  <a:gd name="T34" fmla="*/ 87 w 192"/>
                  <a:gd name="T35" fmla="*/ 92 h 312"/>
                  <a:gd name="T36" fmla="*/ 87 w 192"/>
                  <a:gd name="T37" fmla="*/ 94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3" name="Freeform 12"/>
              <p:cNvSpPr>
                <a:spLocks noChangeAspect="1"/>
              </p:cNvSpPr>
              <p:nvPr/>
            </p:nvSpPr>
            <p:spPr bwMode="auto">
              <a:xfrm>
                <a:off x="496" y="1785"/>
                <a:ext cx="407" cy="338"/>
              </a:xfrm>
              <a:custGeom>
                <a:avLst/>
                <a:gdLst>
                  <a:gd name="T0" fmla="*/ 3 w 534"/>
                  <a:gd name="T1" fmla="*/ 100 h 468"/>
                  <a:gd name="T2" fmla="*/ 3 w 534"/>
                  <a:gd name="T3" fmla="*/ 102 h 468"/>
                  <a:gd name="T4" fmla="*/ 14 w 534"/>
                  <a:gd name="T5" fmla="*/ 111 h 468"/>
                  <a:gd name="T6" fmla="*/ 11 w 534"/>
                  <a:gd name="T7" fmla="*/ 122 h 468"/>
                  <a:gd name="T8" fmla="*/ 27 w 534"/>
                  <a:gd name="T9" fmla="*/ 113 h 468"/>
                  <a:gd name="T10" fmla="*/ 18 w 534"/>
                  <a:gd name="T11" fmla="*/ 136 h 468"/>
                  <a:gd name="T12" fmla="*/ 37 w 534"/>
                  <a:gd name="T13" fmla="*/ 142 h 468"/>
                  <a:gd name="T14" fmla="*/ 43 w 534"/>
                  <a:gd name="T15" fmla="*/ 140 h 468"/>
                  <a:gd name="T16" fmla="*/ 43 w 534"/>
                  <a:gd name="T17" fmla="*/ 154 h 468"/>
                  <a:gd name="T18" fmla="*/ 24 w 534"/>
                  <a:gd name="T19" fmla="*/ 170 h 468"/>
                  <a:gd name="T20" fmla="*/ 0 w 534"/>
                  <a:gd name="T21" fmla="*/ 176 h 468"/>
                  <a:gd name="T22" fmla="*/ 27 w 534"/>
                  <a:gd name="T23" fmla="*/ 170 h 468"/>
                  <a:gd name="T24" fmla="*/ 34 w 534"/>
                  <a:gd name="T25" fmla="*/ 168 h 468"/>
                  <a:gd name="T26" fmla="*/ 40 w 534"/>
                  <a:gd name="T27" fmla="*/ 165 h 468"/>
                  <a:gd name="T28" fmla="*/ 75 w 534"/>
                  <a:gd name="T29" fmla="*/ 140 h 468"/>
                  <a:gd name="T30" fmla="*/ 90 w 534"/>
                  <a:gd name="T31" fmla="*/ 116 h 468"/>
                  <a:gd name="T32" fmla="*/ 93 w 534"/>
                  <a:gd name="T33" fmla="*/ 113 h 468"/>
                  <a:gd name="T34" fmla="*/ 96 w 534"/>
                  <a:gd name="T35" fmla="*/ 116 h 468"/>
                  <a:gd name="T36" fmla="*/ 88 w 534"/>
                  <a:gd name="T37" fmla="*/ 120 h 468"/>
                  <a:gd name="T38" fmla="*/ 90 w 534"/>
                  <a:gd name="T39" fmla="*/ 131 h 468"/>
                  <a:gd name="T40" fmla="*/ 93 w 534"/>
                  <a:gd name="T41" fmla="*/ 136 h 468"/>
                  <a:gd name="T42" fmla="*/ 104 w 534"/>
                  <a:gd name="T43" fmla="*/ 129 h 468"/>
                  <a:gd name="T44" fmla="*/ 109 w 534"/>
                  <a:gd name="T45" fmla="*/ 120 h 468"/>
                  <a:gd name="T46" fmla="*/ 114 w 534"/>
                  <a:gd name="T47" fmla="*/ 120 h 468"/>
                  <a:gd name="T48" fmla="*/ 157 w 534"/>
                  <a:gd name="T49" fmla="*/ 129 h 468"/>
                  <a:gd name="T50" fmla="*/ 165 w 534"/>
                  <a:gd name="T51" fmla="*/ 126 h 468"/>
                  <a:gd name="T52" fmla="*/ 168 w 534"/>
                  <a:gd name="T53" fmla="*/ 134 h 468"/>
                  <a:gd name="T54" fmla="*/ 170 w 534"/>
                  <a:gd name="T55" fmla="*/ 136 h 468"/>
                  <a:gd name="T56" fmla="*/ 186 w 534"/>
                  <a:gd name="T57" fmla="*/ 138 h 468"/>
                  <a:gd name="T58" fmla="*/ 191 w 534"/>
                  <a:gd name="T59" fmla="*/ 140 h 468"/>
                  <a:gd name="T60" fmla="*/ 194 w 534"/>
                  <a:gd name="T61" fmla="*/ 138 h 468"/>
                  <a:gd name="T62" fmla="*/ 221 w 534"/>
                  <a:gd name="T63" fmla="*/ 156 h 468"/>
                  <a:gd name="T64" fmla="*/ 226 w 534"/>
                  <a:gd name="T65" fmla="*/ 156 h 468"/>
                  <a:gd name="T66" fmla="*/ 236 w 534"/>
                  <a:gd name="T67" fmla="*/ 168 h 468"/>
                  <a:gd name="T68" fmla="*/ 218 w 534"/>
                  <a:gd name="T69" fmla="*/ 154 h 468"/>
                  <a:gd name="T70" fmla="*/ 175 w 534"/>
                  <a:gd name="T71" fmla="*/ 136 h 468"/>
                  <a:gd name="T72" fmla="*/ 168 w 534"/>
                  <a:gd name="T73" fmla="*/ 126 h 468"/>
                  <a:gd name="T74" fmla="*/ 152 w 534"/>
                  <a:gd name="T75" fmla="*/ 122 h 468"/>
                  <a:gd name="T76" fmla="*/ 90 w 534"/>
                  <a:gd name="T77" fmla="*/ 12 h 468"/>
                  <a:gd name="T78" fmla="*/ 77 w 534"/>
                  <a:gd name="T79" fmla="*/ 7 h 468"/>
                  <a:gd name="T80" fmla="*/ 21 w 534"/>
                  <a:gd name="T81" fmla="*/ 25 h 468"/>
                  <a:gd name="T82" fmla="*/ 43 w 534"/>
                  <a:gd name="T83" fmla="*/ 45 h 468"/>
                  <a:gd name="T84" fmla="*/ 40 w 534"/>
                  <a:gd name="T85" fmla="*/ 48 h 468"/>
                  <a:gd name="T86" fmla="*/ 37 w 534"/>
                  <a:gd name="T87" fmla="*/ 56 h 468"/>
                  <a:gd name="T88" fmla="*/ 32 w 534"/>
                  <a:gd name="T89" fmla="*/ 48 h 468"/>
                  <a:gd name="T90" fmla="*/ 5 w 534"/>
                  <a:gd name="T91" fmla="*/ 52 h 468"/>
                  <a:gd name="T92" fmla="*/ 11 w 534"/>
                  <a:gd name="T93" fmla="*/ 59 h 468"/>
                  <a:gd name="T94" fmla="*/ 29 w 534"/>
                  <a:gd name="T95" fmla="*/ 70 h 468"/>
                  <a:gd name="T96" fmla="*/ 40 w 534"/>
                  <a:gd name="T97" fmla="*/ 70 h 468"/>
                  <a:gd name="T98" fmla="*/ 37 w 534"/>
                  <a:gd name="T99" fmla="*/ 84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34" name="Freeform 13"/>
              <p:cNvSpPr>
                <a:spLocks noChangeAspect="1"/>
              </p:cNvSpPr>
              <p:nvPr/>
            </p:nvSpPr>
            <p:spPr bwMode="auto">
              <a:xfrm>
                <a:off x="496" y="1785"/>
                <a:ext cx="407" cy="338"/>
              </a:xfrm>
              <a:custGeom>
                <a:avLst/>
                <a:gdLst>
                  <a:gd name="T0" fmla="*/ 3 w 534"/>
                  <a:gd name="T1" fmla="*/ 100 h 468"/>
                  <a:gd name="T2" fmla="*/ 3 w 534"/>
                  <a:gd name="T3" fmla="*/ 102 h 468"/>
                  <a:gd name="T4" fmla="*/ 14 w 534"/>
                  <a:gd name="T5" fmla="*/ 111 h 468"/>
                  <a:gd name="T6" fmla="*/ 11 w 534"/>
                  <a:gd name="T7" fmla="*/ 122 h 468"/>
                  <a:gd name="T8" fmla="*/ 27 w 534"/>
                  <a:gd name="T9" fmla="*/ 113 h 468"/>
                  <a:gd name="T10" fmla="*/ 18 w 534"/>
                  <a:gd name="T11" fmla="*/ 136 h 468"/>
                  <a:gd name="T12" fmla="*/ 37 w 534"/>
                  <a:gd name="T13" fmla="*/ 142 h 468"/>
                  <a:gd name="T14" fmla="*/ 43 w 534"/>
                  <a:gd name="T15" fmla="*/ 140 h 468"/>
                  <a:gd name="T16" fmla="*/ 43 w 534"/>
                  <a:gd name="T17" fmla="*/ 154 h 468"/>
                  <a:gd name="T18" fmla="*/ 24 w 534"/>
                  <a:gd name="T19" fmla="*/ 170 h 468"/>
                  <a:gd name="T20" fmla="*/ 0 w 534"/>
                  <a:gd name="T21" fmla="*/ 176 h 468"/>
                  <a:gd name="T22" fmla="*/ 27 w 534"/>
                  <a:gd name="T23" fmla="*/ 170 h 468"/>
                  <a:gd name="T24" fmla="*/ 34 w 534"/>
                  <a:gd name="T25" fmla="*/ 168 h 468"/>
                  <a:gd name="T26" fmla="*/ 40 w 534"/>
                  <a:gd name="T27" fmla="*/ 165 h 468"/>
                  <a:gd name="T28" fmla="*/ 75 w 534"/>
                  <a:gd name="T29" fmla="*/ 140 h 468"/>
                  <a:gd name="T30" fmla="*/ 90 w 534"/>
                  <a:gd name="T31" fmla="*/ 116 h 468"/>
                  <a:gd name="T32" fmla="*/ 93 w 534"/>
                  <a:gd name="T33" fmla="*/ 113 h 468"/>
                  <a:gd name="T34" fmla="*/ 96 w 534"/>
                  <a:gd name="T35" fmla="*/ 116 h 468"/>
                  <a:gd name="T36" fmla="*/ 88 w 534"/>
                  <a:gd name="T37" fmla="*/ 120 h 468"/>
                  <a:gd name="T38" fmla="*/ 90 w 534"/>
                  <a:gd name="T39" fmla="*/ 131 h 468"/>
                  <a:gd name="T40" fmla="*/ 93 w 534"/>
                  <a:gd name="T41" fmla="*/ 136 h 468"/>
                  <a:gd name="T42" fmla="*/ 104 w 534"/>
                  <a:gd name="T43" fmla="*/ 129 h 468"/>
                  <a:gd name="T44" fmla="*/ 109 w 534"/>
                  <a:gd name="T45" fmla="*/ 120 h 468"/>
                  <a:gd name="T46" fmla="*/ 114 w 534"/>
                  <a:gd name="T47" fmla="*/ 120 h 468"/>
                  <a:gd name="T48" fmla="*/ 157 w 534"/>
                  <a:gd name="T49" fmla="*/ 129 h 468"/>
                  <a:gd name="T50" fmla="*/ 165 w 534"/>
                  <a:gd name="T51" fmla="*/ 126 h 468"/>
                  <a:gd name="T52" fmla="*/ 168 w 534"/>
                  <a:gd name="T53" fmla="*/ 134 h 468"/>
                  <a:gd name="T54" fmla="*/ 170 w 534"/>
                  <a:gd name="T55" fmla="*/ 136 h 468"/>
                  <a:gd name="T56" fmla="*/ 186 w 534"/>
                  <a:gd name="T57" fmla="*/ 138 h 468"/>
                  <a:gd name="T58" fmla="*/ 191 w 534"/>
                  <a:gd name="T59" fmla="*/ 140 h 468"/>
                  <a:gd name="T60" fmla="*/ 194 w 534"/>
                  <a:gd name="T61" fmla="*/ 138 h 468"/>
                  <a:gd name="T62" fmla="*/ 221 w 534"/>
                  <a:gd name="T63" fmla="*/ 156 h 468"/>
                  <a:gd name="T64" fmla="*/ 226 w 534"/>
                  <a:gd name="T65" fmla="*/ 156 h 468"/>
                  <a:gd name="T66" fmla="*/ 236 w 534"/>
                  <a:gd name="T67" fmla="*/ 168 h 468"/>
                  <a:gd name="T68" fmla="*/ 218 w 534"/>
                  <a:gd name="T69" fmla="*/ 154 h 468"/>
                  <a:gd name="T70" fmla="*/ 175 w 534"/>
                  <a:gd name="T71" fmla="*/ 136 h 468"/>
                  <a:gd name="T72" fmla="*/ 168 w 534"/>
                  <a:gd name="T73" fmla="*/ 126 h 468"/>
                  <a:gd name="T74" fmla="*/ 152 w 534"/>
                  <a:gd name="T75" fmla="*/ 122 h 468"/>
                  <a:gd name="T76" fmla="*/ 90 w 534"/>
                  <a:gd name="T77" fmla="*/ 12 h 468"/>
                  <a:gd name="T78" fmla="*/ 77 w 534"/>
                  <a:gd name="T79" fmla="*/ 7 h 468"/>
                  <a:gd name="T80" fmla="*/ 21 w 534"/>
                  <a:gd name="T81" fmla="*/ 25 h 468"/>
                  <a:gd name="T82" fmla="*/ 43 w 534"/>
                  <a:gd name="T83" fmla="*/ 45 h 468"/>
                  <a:gd name="T84" fmla="*/ 40 w 534"/>
                  <a:gd name="T85" fmla="*/ 48 h 468"/>
                  <a:gd name="T86" fmla="*/ 37 w 534"/>
                  <a:gd name="T87" fmla="*/ 56 h 468"/>
                  <a:gd name="T88" fmla="*/ 32 w 534"/>
                  <a:gd name="T89" fmla="*/ 48 h 468"/>
                  <a:gd name="T90" fmla="*/ 5 w 534"/>
                  <a:gd name="T91" fmla="*/ 52 h 468"/>
                  <a:gd name="T92" fmla="*/ 11 w 534"/>
                  <a:gd name="T93" fmla="*/ 59 h 468"/>
                  <a:gd name="T94" fmla="*/ 29 w 534"/>
                  <a:gd name="T95" fmla="*/ 70 h 468"/>
                  <a:gd name="T96" fmla="*/ 40 w 534"/>
                  <a:gd name="T97" fmla="*/ 70 h 468"/>
                  <a:gd name="T98" fmla="*/ 37 w 534"/>
                  <a:gd name="T99" fmla="*/ 84 h 468"/>
                  <a:gd name="T100" fmla="*/ 21 w 534"/>
                  <a:gd name="T101" fmla="*/ 88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5" name="Freeform 14"/>
              <p:cNvSpPr>
                <a:spLocks noChangeAspect="1"/>
              </p:cNvSpPr>
              <p:nvPr/>
            </p:nvSpPr>
            <p:spPr bwMode="auto">
              <a:xfrm>
                <a:off x="761" y="1547"/>
                <a:ext cx="266" cy="290"/>
              </a:xfrm>
              <a:custGeom>
                <a:avLst/>
                <a:gdLst>
                  <a:gd name="T0" fmla="*/ 131 w 348"/>
                  <a:gd name="T1" fmla="*/ 151 h 402"/>
                  <a:gd name="T2" fmla="*/ 83 w 348"/>
                  <a:gd name="T3" fmla="*/ 144 h 402"/>
                  <a:gd name="T4" fmla="*/ 0 w 348"/>
                  <a:gd name="T5" fmla="*/ 104 h 402"/>
                  <a:gd name="T6" fmla="*/ 3 w 348"/>
                  <a:gd name="T7" fmla="*/ 99 h 402"/>
                  <a:gd name="T8" fmla="*/ 5 w 348"/>
                  <a:gd name="T9" fmla="*/ 99 h 402"/>
                  <a:gd name="T10" fmla="*/ 11 w 348"/>
                  <a:gd name="T11" fmla="*/ 97 h 402"/>
                  <a:gd name="T12" fmla="*/ 8 w 348"/>
                  <a:gd name="T13" fmla="*/ 85 h 402"/>
                  <a:gd name="T14" fmla="*/ 14 w 348"/>
                  <a:gd name="T15" fmla="*/ 79 h 402"/>
                  <a:gd name="T16" fmla="*/ 16 w 348"/>
                  <a:gd name="T17" fmla="*/ 70 h 402"/>
                  <a:gd name="T18" fmla="*/ 27 w 348"/>
                  <a:gd name="T19" fmla="*/ 66 h 402"/>
                  <a:gd name="T20" fmla="*/ 18 w 348"/>
                  <a:gd name="T21" fmla="*/ 45 h 402"/>
                  <a:gd name="T22" fmla="*/ 18 w 348"/>
                  <a:gd name="T23" fmla="*/ 43 h 402"/>
                  <a:gd name="T24" fmla="*/ 21 w 348"/>
                  <a:gd name="T25" fmla="*/ 20 h 402"/>
                  <a:gd name="T26" fmla="*/ 27 w 348"/>
                  <a:gd name="T27" fmla="*/ 18 h 402"/>
                  <a:gd name="T28" fmla="*/ 35 w 348"/>
                  <a:gd name="T29" fmla="*/ 22 h 402"/>
                  <a:gd name="T30" fmla="*/ 43 w 348"/>
                  <a:gd name="T31" fmla="*/ 0 h 402"/>
                  <a:gd name="T32" fmla="*/ 155 w 348"/>
                  <a:gd name="T33" fmla="*/ 16 h 402"/>
                  <a:gd name="T34" fmla="*/ 137 w 348"/>
                  <a:gd name="T35" fmla="*/ 124 h 402"/>
                  <a:gd name="T36" fmla="*/ 131 w 348"/>
                  <a:gd name="T37" fmla="*/ 151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36" name="Freeform 15"/>
              <p:cNvSpPr>
                <a:spLocks noChangeAspect="1"/>
              </p:cNvSpPr>
              <p:nvPr/>
            </p:nvSpPr>
            <p:spPr bwMode="auto">
              <a:xfrm>
                <a:off x="761" y="1547"/>
                <a:ext cx="266" cy="294"/>
              </a:xfrm>
              <a:custGeom>
                <a:avLst/>
                <a:gdLst>
                  <a:gd name="T0" fmla="*/ 131 w 348"/>
                  <a:gd name="T1" fmla="*/ 151 h 408"/>
                  <a:gd name="T2" fmla="*/ 83 w 348"/>
                  <a:gd name="T3" fmla="*/ 144 h 408"/>
                  <a:gd name="T4" fmla="*/ 0 w 348"/>
                  <a:gd name="T5" fmla="*/ 103 h 408"/>
                  <a:gd name="T6" fmla="*/ 3 w 348"/>
                  <a:gd name="T7" fmla="*/ 99 h 408"/>
                  <a:gd name="T8" fmla="*/ 5 w 348"/>
                  <a:gd name="T9" fmla="*/ 99 h 408"/>
                  <a:gd name="T10" fmla="*/ 11 w 348"/>
                  <a:gd name="T11" fmla="*/ 97 h 408"/>
                  <a:gd name="T12" fmla="*/ 8 w 348"/>
                  <a:gd name="T13" fmla="*/ 85 h 408"/>
                  <a:gd name="T14" fmla="*/ 14 w 348"/>
                  <a:gd name="T15" fmla="*/ 79 h 408"/>
                  <a:gd name="T16" fmla="*/ 16 w 348"/>
                  <a:gd name="T17" fmla="*/ 70 h 408"/>
                  <a:gd name="T18" fmla="*/ 27 w 348"/>
                  <a:gd name="T19" fmla="*/ 65 h 408"/>
                  <a:gd name="T20" fmla="*/ 18 w 348"/>
                  <a:gd name="T21" fmla="*/ 45 h 408"/>
                  <a:gd name="T22" fmla="*/ 18 w 348"/>
                  <a:gd name="T23" fmla="*/ 43 h 408"/>
                  <a:gd name="T24" fmla="*/ 21 w 348"/>
                  <a:gd name="T25" fmla="*/ 20 h 408"/>
                  <a:gd name="T26" fmla="*/ 27 w 348"/>
                  <a:gd name="T27" fmla="*/ 18 h 408"/>
                  <a:gd name="T28" fmla="*/ 35 w 348"/>
                  <a:gd name="T29" fmla="*/ 22 h 408"/>
                  <a:gd name="T30" fmla="*/ 43 w 348"/>
                  <a:gd name="T31" fmla="*/ 0 h 408"/>
                  <a:gd name="T32" fmla="*/ 155 w 348"/>
                  <a:gd name="T33" fmla="*/ 16 h 408"/>
                  <a:gd name="T34" fmla="*/ 137 w 348"/>
                  <a:gd name="T35" fmla="*/ 123 h 408"/>
                  <a:gd name="T36" fmla="*/ 131 w 348"/>
                  <a:gd name="T37" fmla="*/ 151 h 408"/>
                  <a:gd name="T38" fmla="*/ 131 w 348"/>
                  <a:gd name="T39" fmla="*/ 153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7" name="Freeform 16"/>
              <p:cNvSpPr>
                <a:spLocks noChangeAspect="1"/>
              </p:cNvSpPr>
              <p:nvPr/>
            </p:nvSpPr>
            <p:spPr bwMode="auto">
              <a:xfrm>
                <a:off x="1585" y="1629"/>
                <a:ext cx="197" cy="165"/>
              </a:xfrm>
              <a:custGeom>
                <a:avLst/>
                <a:gdLst>
                  <a:gd name="T0" fmla="*/ 82 w 258"/>
                  <a:gd name="T1" fmla="*/ 86 h 228"/>
                  <a:gd name="T2" fmla="*/ 14 w 258"/>
                  <a:gd name="T3" fmla="*/ 86 h 228"/>
                  <a:gd name="T4" fmla="*/ 14 w 258"/>
                  <a:gd name="T5" fmla="*/ 73 h 228"/>
                  <a:gd name="T6" fmla="*/ 3 w 258"/>
                  <a:gd name="T7" fmla="*/ 71 h 228"/>
                  <a:gd name="T8" fmla="*/ 5 w 258"/>
                  <a:gd name="T9" fmla="*/ 30 h 228"/>
                  <a:gd name="T10" fmla="*/ 0 w 258"/>
                  <a:gd name="T11" fmla="*/ 2 h 228"/>
                  <a:gd name="T12" fmla="*/ 102 w 258"/>
                  <a:gd name="T13" fmla="*/ 0 h 228"/>
                  <a:gd name="T14" fmla="*/ 105 w 258"/>
                  <a:gd name="T15" fmla="*/ 5 h 228"/>
                  <a:gd name="T16" fmla="*/ 96 w 258"/>
                  <a:gd name="T17" fmla="*/ 12 h 228"/>
                  <a:gd name="T18" fmla="*/ 115 w 258"/>
                  <a:gd name="T19" fmla="*/ 12 h 228"/>
                  <a:gd name="T20" fmla="*/ 107 w 258"/>
                  <a:gd name="T21" fmla="*/ 18 h 228"/>
                  <a:gd name="T22" fmla="*/ 110 w 258"/>
                  <a:gd name="T23" fmla="*/ 22 h 228"/>
                  <a:gd name="T24" fmla="*/ 102 w 258"/>
                  <a:gd name="T25" fmla="*/ 25 h 228"/>
                  <a:gd name="T26" fmla="*/ 107 w 258"/>
                  <a:gd name="T27" fmla="*/ 32 h 228"/>
                  <a:gd name="T28" fmla="*/ 102 w 258"/>
                  <a:gd name="T29" fmla="*/ 36 h 228"/>
                  <a:gd name="T30" fmla="*/ 96 w 258"/>
                  <a:gd name="T31" fmla="*/ 41 h 228"/>
                  <a:gd name="T32" fmla="*/ 96 w 258"/>
                  <a:gd name="T33" fmla="*/ 50 h 228"/>
                  <a:gd name="T34" fmla="*/ 82 w 258"/>
                  <a:gd name="T35" fmla="*/ 62 h 228"/>
                  <a:gd name="T36" fmla="*/ 86 w 258"/>
                  <a:gd name="T37" fmla="*/ 68 h 228"/>
                  <a:gd name="T38" fmla="*/ 80 w 258"/>
                  <a:gd name="T39" fmla="*/ 68 h 228"/>
                  <a:gd name="T40" fmla="*/ 80 w 258"/>
                  <a:gd name="T41" fmla="*/ 75 h 228"/>
                  <a:gd name="T42" fmla="*/ 86 w 258"/>
                  <a:gd name="T43" fmla="*/ 75 h 228"/>
                  <a:gd name="T44" fmla="*/ 82 w 258"/>
                  <a:gd name="T45" fmla="*/ 77 h 228"/>
                  <a:gd name="T46" fmla="*/ 86 w 258"/>
                  <a:gd name="T47" fmla="*/ 80 h 228"/>
                  <a:gd name="T48" fmla="*/ 82 w 258"/>
                  <a:gd name="T49" fmla="*/ 85 h 228"/>
                  <a:gd name="T50" fmla="*/ 82 w 258"/>
                  <a:gd name="T51" fmla="*/ 86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38" name="Freeform 17"/>
              <p:cNvSpPr>
                <a:spLocks noChangeAspect="1"/>
              </p:cNvSpPr>
              <p:nvPr/>
            </p:nvSpPr>
            <p:spPr bwMode="auto">
              <a:xfrm>
                <a:off x="1585" y="1629"/>
                <a:ext cx="197" cy="169"/>
              </a:xfrm>
              <a:custGeom>
                <a:avLst/>
                <a:gdLst>
                  <a:gd name="T0" fmla="*/ 82 w 258"/>
                  <a:gd name="T1" fmla="*/ 86 h 234"/>
                  <a:gd name="T2" fmla="*/ 14 w 258"/>
                  <a:gd name="T3" fmla="*/ 86 h 234"/>
                  <a:gd name="T4" fmla="*/ 14 w 258"/>
                  <a:gd name="T5" fmla="*/ 72 h 234"/>
                  <a:gd name="T6" fmla="*/ 3 w 258"/>
                  <a:gd name="T7" fmla="*/ 70 h 234"/>
                  <a:gd name="T8" fmla="*/ 5 w 258"/>
                  <a:gd name="T9" fmla="*/ 29 h 234"/>
                  <a:gd name="T10" fmla="*/ 0 w 258"/>
                  <a:gd name="T11" fmla="*/ 2 h 234"/>
                  <a:gd name="T12" fmla="*/ 102 w 258"/>
                  <a:gd name="T13" fmla="*/ 0 h 234"/>
                  <a:gd name="T14" fmla="*/ 105 w 258"/>
                  <a:gd name="T15" fmla="*/ 5 h 234"/>
                  <a:gd name="T16" fmla="*/ 96 w 258"/>
                  <a:gd name="T17" fmla="*/ 12 h 234"/>
                  <a:gd name="T18" fmla="*/ 115 w 258"/>
                  <a:gd name="T19" fmla="*/ 12 h 234"/>
                  <a:gd name="T20" fmla="*/ 107 w 258"/>
                  <a:gd name="T21" fmla="*/ 18 h 234"/>
                  <a:gd name="T22" fmla="*/ 110 w 258"/>
                  <a:gd name="T23" fmla="*/ 22 h 234"/>
                  <a:gd name="T24" fmla="*/ 102 w 258"/>
                  <a:gd name="T25" fmla="*/ 25 h 234"/>
                  <a:gd name="T26" fmla="*/ 107 w 258"/>
                  <a:gd name="T27" fmla="*/ 32 h 234"/>
                  <a:gd name="T28" fmla="*/ 102 w 258"/>
                  <a:gd name="T29" fmla="*/ 36 h 234"/>
                  <a:gd name="T30" fmla="*/ 96 w 258"/>
                  <a:gd name="T31" fmla="*/ 40 h 234"/>
                  <a:gd name="T32" fmla="*/ 96 w 258"/>
                  <a:gd name="T33" fmla="*/ 50 h 234"/>
                  <a:gd name="T34" fmla="*/ 82 w 258"/>
                  <a:gd name="T35" fmla="*/ 61 h 234"/>
                  <a:gd name="T36" fmla="*/ 86 w 258"/>
                  <a:gd name="T37" fmla="*/ 68 h 234"/>
                  <a:gd name="T38" fmla="*/ 80 w 258"/>
                  <a:gd name="T39" fmla="*/ 68 h 234"/>
                  <a:gd name="T40" fmla="*/ 80 w 258"/>
                  <a:gd name="T41" fmla="*/ 74 h 234"/>
                  <a:gd name="T42" fmla="*/ 86 w 258"/>
                  <a:gd name="T43" fmla="*/ 74 h 234"/>
                  <a:gd name="T44" fmla="*/ 82 w 258"/>
                  <a:gd name="T45" fmla="*/ 77 h 234"/>
                  <a:gd name="T46" fmla="*/ 86 w 258"/>
                  <a:gd name="T47" fmla="*/ 79 h 234"/>
                  <a:gd name="T48" fmla="*/ 82 w 258"/>
                  <a:gd name="T49" fmla="*/ 84 h 234"/>
                  <a:gd name="T50" fmla="*/ 82 w 258"/>
                  <a:gd name="T51" fmla="*/ 86 h 234"/>
                  <a:gd name="T52" fmla="*/ 82 w 258"/>
                  <a:gd name="T53" fmla="*/ 88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9" name="Freeform 18"/>
              <p:cNvSpPr>
                <a:spLocks noChangeAspect="1"/>
              </p:cNvSpPr>
              <p:nvPr/>
            </p:nvSpPr>
            <p:spPr bwMode="auto">
              <a:xfrm>
                <a:off x="496" y="1235"/>
                <a:ext cx="311" cy="502"/>
              </a:xfrm>
              <a:custGeom>
                <a:avLst/>
                <a:gdLst>
                  <a:gd name="T0" fmla="*/ 157 w 408"/>
                  <a:gd name="T1" fmla="*/ 261 h 696"/>
                  <a:gd name="T2" fmla="*/ 101 w 408"/>
                  <a:gd name="T3" fmla="*/ 255 h 696"/>
                  <a:gd name="T4" fmla="*/ 98 w 408"/>
                  <a:gd name="T5" fmla="*/ 236 h 696"/>
                  <a:gd name="T6" fmla="*/ 88 w 408"/>
                  <a:gd name="T7" fmla="*/ 221 h 696"/>
                  <a:gd name="T8" fmla="*/ 79 w 408"/>
                  <a:gd name="T9" fmla="*/ 221 h 696"/>
                  <a:gd name="T10" fmla="*/ 79 w 408"/>
                  <a:gd name="T11" fmla="*/ 213 h 696"/>
                  <a:gd name="T12" fmla="*/ 66 w 408"/>
                  <a:gd name="T13" fmla="*/ 209 h 696"/>
                  <a:gd name="T14" fmla="*/ 59 w 408"/>
                  <a:gd name="T15" fmla="*/ 198 h 696"/>
                  <a:gd name="T16" fmla="*/ 40 w 408"/>
                  <a:gd name="T17" fmla="*/ 193 h 696"/>
                  <a:gd name="T18" fmla="*/ 34 w 408"/>
                  <a:gd name="T19" fmla="*/ 191 h 696"/>
                  <a:gd name="T20" fmla="*/ 40 w 408"/>
                  <a:gd name="T21" fmla="*/ 176 h 696"/>
                  <a:gd name="T22" fmla="*/ 34 w 408"/>
                  <a:gd name="T23" fmla="*/ 173 h 696"/>
                  <a:gd name="T24" fmla="*/ 37 w 408"/>
                  <a:gd name="T25" fmla="*/ 169 h 696"/>
                  <a:gd name="T26" fmla="*/ 21 w 408"/>
                  <a:gd name="T27" fmla="*/ 144 h 696"/>
                  <a:gd name="T28" fmla="*/ 21 w 408"/>
                  <a:gd name="T29" fmla="*/ 137 h 696"/>
                  <a:gd name="T30" fmla="*/ 27 w 408"/>
                  <a:gd name="T31" fmla="*/ 131 h 696"/>
                  <a:gd name="T32" fmla="*/ 16 w 408"/>
                  <a:gd name="T33" fmla="*/ 119 h 696"/>
                  <a:gd name="T34" fmla="*/ 18 w 408"/>
                  <a:gd name="T35" fmla="*/ 105 h 696"/>
                  <a:gd name="T36" fmla="*/ 27 w 408"/>
                  <a:gd name="T37" fmla="*/ 117 h 696"/>
                  <a:gd name="T38" fmla="*/ 21 w 408"/>
                  <a:gd name="T39" fmla="*/ 104 h 696"/>
                  <a:gd name="T40" fmla="*/ 29 w 408"/>
                  <a:gd name="T41" fmla="*/ 102 h 696"/>
                  <a:gd name="T42" fmla="*/ 21 w 408"/>
                  <a:gd name="T43" fmla="*/ 97 h 696"/>
                  <a:gd name="T44" fmla="*/ 18 w 408"/>
                  <a:gd name="T45" fmla="*/ 105 h 696"/>
                  <a:gd name="T46" fmla="*/ 14 w 408"/>
                  <a:gd name="T47" fmla="*/ 97 h 696"/>
                  <a:gd name="T48" fmla="*/ 11 w 408"/>
                  <a:gd name="T49" fmla="*/ 99 h 696"/>
                  <a:gd name="T50" fmla="*/ 14 w 408"/>
                  <a:gd name="T51" fmla="*/ 94 h 696"/>
                  <a:gd name="T52" fmla="*/ 3 w 408"/>
                  <a:gd name="T53" fmla="*/ 72 h 696"/>
                  <a:gd name="T54" fmla="*/ 8 w 408"/>
                  <a:gd name="T55" fmla="*/ 52 h 696"/>
                  <a:gd name="T56" fmla="*/ 0 w 408"/>
                  <a:gd name="T57" fmla="*/ 34 h 696"/>
                  <a:gd name="T58" fmla="*/ 11 w 408"/>
                  <a:gd name="T59" fmla="*/ 22 h 696"/>
                  <a:gd name="T60" fmla="*/ 18 w 408"/>
                  <a:gd name="T61" fmla="*/ 0 h 696"/>
                  <a:gd name="T62" fmla="*/ 101 w 408"/>
                  <a:gd name="T63" fmla="*/ 20 h 696"/>
                  <a:gd name="T64" fmla="*/ 79 w 408"/>
                  <a:gd name="T65" fmla="*/ 90 h 696"/>
                  <a:gd name="T66" fmla="*/ 172 w 408"/>
                  <a:gd name="T67" fmla="*/ 207 h 696"/>
                  <a:gd name="T68" fmla="*/ 181 w 408"/>
                  <a:gd name="T69" fmla="*/ 227 h 696"/>
                  <a:gd name="T70" fmla="*/ 170 w 408"/>
                  <a:gd name="T71" fmla="*/ 232 h 696"/>
                  <a:gd name="T72" fmla="*/ 168 w 408"/>
                  <a:gd name="T73" fmla="*/ 241 h 696"/>
                  <a:gd name="T74" fmla="*/ 162 w 408"/>
                  <a:gd name="T75" fmla="*/ 247 h 696"/>
                  <a:gd name="T76" fmla="*/ 165 w 408"/>
                  <a:gd name="T77" fmla="*/ 259 h 696"/>
                  <a:gd name="T78" fmla="*/ 159 w 408"/>
                  <a:gd name="T79" fmla="*/ 261 h 696"/>
                  <a:gd name="T80" fmla="*/ 157 w 408"/>
                  <a:gd name="T81" fmla="*/ 261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40" name="Freeform 19"/>
              <p:cNvSpPr>
                <a:spLocks noChangeAspect="1"/>
              </p:cNvSpPr>
              <p:nvPr/>
            </p:nvSpPr>
            <p:spPr bwMode="auto">
              <a:xfrm>
                <a:off x="496" y="1235"/>
                <a:ext cx="311" cy="507"/>
              </a:xfrm>
              <a:custGeom>
                <a:avLst/>
                <a:gdLst>
                  <a:gd name="T0" fmla="*/ 157 w 408"/>
                  <a:gd name="T1" fmla="*/ 262 h 702"/>
                  <a:gd name="T2" fmla="*/ 101 w 408"/>
                  <a:gd name="T3" fmla="*/ 256 h 702"/>
                  <a:gd name="T4" fmla="*/ 98 w 408"/>
                  <a:gd name="T5" fmla="*/ 238 h 702"/>
                  <a:gd name="T6" fmla="*/ 88 w 408"/>
                  <a:gd name="T7" fmla="*/ 222 h 702"/>
                  <a:gd name="T8" fmla="*/ 79 w 408"/>
                  <a:gd name="T9" fmla="*/ 222 h 702"/>
                  <a:gd name="T10" fmla="*/ 79 w 408"/>
                  <a:gd name="T11" fmla="*/ 215 h 702"/>
                  <a:gd name="T12" fmla="*/ 66 w 408"/>
                  <a:gd name="T13" fmla="*/ 210 h 702"/>
                  <a:gd name="T14" fmla="*/ 59 w 408"/>
                  <a:gd name="T15" fmla="*/ 199 h 702"/>
                  <a:gd name="T16" fmla="*/ 40 w 408"/>
                  <a:gd name="T17" fmla="*/ 194 h 702"/>
                  <a:gd name="T18" fmla="*/ 34 w 408"/>
                  <a:gd name="T19" fmla="*/ 192 h 702"/>
                  <a:gd name="T20" fmla="*/ 40 w 408"/>
                  <a:gd name="T21" fmla="*/ 176 h 702"/>
                  <a:gd name="T22" fmla="*/ 34 w 408"/>
                  <a:gd name="T23" fmla="*/ 174 h 702"/>
                  <a:gd name="T24" fmla="*/ 37 w 408"/>
                  <a:gd name="T25" fmla="*/ 170 h 702"/>
                  <a:gd name="T26" fmla="*/ 21 w 408"/>
                  <a:gd name="T27" fmla="*/ 144 h 702"/>
                  <a:gd name="T28" fmla="*/ 21 w 408"/>
                  <a:gd name="T29" fmla="*/ 138 h 702"/>
                  <a:gd name="T30" fmla="*/ 27 w 408"/>
                  <a:gd name="T31" fmla="*/ 131 h 702"/>
                  <a:gd name="T32" fmla="*/ 16 w 408"/>
                  <a:gd name="T33" fmla="*/ 120 h 702"/>
                  <a:gd name="T34" fmla="*/ 18 w 408"/>
                  <a:gd name="T35" fmla="*/ 106 h 702"/>
                  <a:gd name="T36" fmla="*/ 27 w 408"/>
                  <a:gd name="T37" fmla="*/ 117 h 702"/>
                  <a:gd name="T38" fmla="*/ 21 w 408"/>
                  <a:gd name="T39" fmla="*/ 104 h 702"/>
                  <a:gd name="T40" fmla="*/ 29 w 408"/>
                  <a:gd name="T41" fmla="*/ 102 h 702"/>
                  <a:gd name="T42" fmla="*/ 21 w 408"/>
                  <a:gd name="T43" fmla="*/ 97 h 702"/>
                  <a:gd name="T44" fmla="*/ 18 w 408"/>
                  <a:gd name="T45" fmla="*/ 106 h 702"/>
                  <a:gd name="T46" fmla="*/ 14 w 408"/>
                  <a:gd name="T47" fmla="*/ 97 h 702"/>
                  <a:gd name="T48" fmla="*/ 11 w 408"/>
                  <a:gd name="T49" fmla="*/ 100 h 702"/>
                  <a:gd name="T50" fmla="*/ 14 w 408"/>
                  <a:gd name="T51" fmla="*/ 95 h 702"/>
                  <a:gd name="T52" fmla="*/ 3 w 408"/>
                  <a:gd name="T53" fmla="*/ 72 h 702"/>
                  <a:gd name="T54" fmla="*/ 8 w 408"/>
                  <a:gd name="T55" fmla="*/ 52 h 702"/>
                  <a:gd name="T56" fmla="*/ 0 w 408"/>
                  <a:gd name="T57" fmla="*/ 34 h 702"/>
                  <a:gd name="T58" fmla="*/ 11 w 408"/>
                  <a:gd name="T59" fmla="*/ 22 h 702"/>
                  <a:gd name="T60" fmla="*/ 18 w 408"/>
                  <a:gd name="T61" fmla="*/ 0 h 702"/>
                  <a:gd name="T62" fmla="*/ 101 w 408"/>
                  <a:gd name="T63" fmla="*/ 20 h 702"/>
                  <a:gd name="T64" fmla="*/ 79 w 408"/>
                  <a:gd name="T65" fmla="*/ 90 h 702"/>
                  <a:gd name="T66" fmla="*/ 172 w 408"/>
                  <a:gd name="T67" fmla="*/ 208 h 702"/>
                  <a:gd name="T68" fmla="*/ 181 w 408"/>
                  <a:gd name="T69" fmla="*/ 228 h 702"/>
                  <a:gd name="T70" fmla="*/ 170 w 408"/>
                  <a:gd name="T71" fmla="*/ 233 h 702"/>
                  <a:gd name="T72" fmla="*/ 168 w 408"/>
                  <a:gd name="T73" fmla="*/ 242 h 702"/>
                  <a:gd name="T74" fmla="*/ 162 w 408"/>
                  <a:gd name="T75" fmla="*/ 248 h 702"/>
                  <a:gd name="T76" fmla="*/ 165 w 408"/>
                  <a:gd name="T77" fmla="*/ 260 h 702"/>
                  <a:gd name="T78" fmla="*/ 159 w 408"/>
                  <a:gd name="T79" fmla="*/ 262 h 702"/>
                  <a:gd name="T80" fmla="*/ 157 w 408"/>
                  <a:gd name="T81" fmla="*/ 262 h 702"/>
                  <a:gd name="T82" fmla="*/ 157 w 408"/>
                  <a:gd name="T83" fmla="*/ 264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1" name="Freeform 20"/>
              <p:cNvSpPr>
                <a:spLocks noChangeAspect="1"/>
              </p:cNvSpPr>
              <p:nvPr/>
            </p:nvSpPr>
            <p:spPr bwMode="auto">
              <a:xfrm>
                <a:off x="1027" y="1395"/>
                <a:ext cx="284" cy="208"/>
              </a:xfrm>
              <a:custGeom>
                <a:avLst/>
                <a:gdLst>
                  <a:gd name="T0" fmla="*/ 163 w 372"/>
                  <a:gd name="T1" fmla="*/ 36 h 288"/>
                  <a:gd name="T2" fmla="*/ 157 w 372"/>
                  <a:gd name="T3" fmla="*/ 108 h 288"/>
                  <a:gd name="T4" fmla="*/ 137 w 372"/>
                  <a:gd name="T5" fmla="*/ 106 h 288"/>
                  <a:gd name="T6" fmla="*/ 0 w 372"/>
                  <a:gd name="T7" fmla="*/ 95 h 288"/>
                  <a:gd name="T8" fmla="*/ 3 w 372"/>
                  <a:gd name="T9" fmla="*/ 79 h 288"/>
                  <a:gd name="T10" fmla="*/ 16 w 372"/>
                  <a:gd name="T11" fmla="*/ 0 h 288"/>
                  <a:gd name="T12" fmla="*/ 123 w 372"/>
                  <a:gd name="T13" fmla="*/ 9 h 288"/>
                  <a:gd name="T14" fmla="*/ 166 w 372"/>
                  <a:gd name="T15" fmla="*/ 12 h 288"/>
                  <a:gd name="T16" fmla="*/ 163 w 372"/>
                  <a:gd name="T17" fmla="*/ 27 h 288"/>
                  <a:gd name="T18" fmla="*/ 163 w 372"/>
                  <a:gd name="T19" fmla="*/ 3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42" name="Freeform 21"/>
              <p:cNvSpPr>
                <a:spLocks noChangeAspect="1"/>
              </p:cNvSpPr>
              <p:nvPr/>
            </p:nvSpPr>
            <p:spPr bwMode="auto">
              <a:xfrm>
                <a:off x="1027" y="1395"/>
                <a:ext cx="284" cy="208"/>
              </a:xfrm>
              <a:custGeom>
                <a:avLst/>
                <a:gdLst>
                  <a:gd name="T0" fmla="*/ 163 w 372"/>
                  <a:gd name="T1" fmla="*/ 36 h 288"/>
                  <a:gd name="T2" fmla="*/ 157 w 372"/>
                  <a:gd name="T3" fmla="*/ 108 h 288"/>
                  <a:gd name="T4" fmla="*/ 137 w 372"/>
                  <a:gd name="T5" fmla="*/ 106 h 288"/>
                  <a:gd name="T6" fmla="*/ 0 w 372"/>
                  <a:gd name="T7" fmla="*/ 95 h 288"/>
                  <a:gd name="T8" fmla="*/ 3 w 372"/>
                  <a:gd name="T9" fmla="*/ 79 h 288"/>
                  <a:gd name="T10" fmla="*/ 16 w 372"/>
                  <a:gd name="T11" fmla="*/ 0 h 288"/>
                  <a:gd name="T12" fmla="*/ 123 w 372"/>
                  <a:gd name="T13" fmla="*/ 9 h 288"/>
                  <a:gd name="T14" fmla="*/ 166 w 372"/>
                  <a:gd name="T15" fmla="*/ 12 h 288"/>
                  <a:gd name="T16" fmla="*/ 163 w 372"/>
                  <a:gd name="T17" fmla="*/ 27 h 288"/>
                  <a:gd name="T18" fmla="*/ 163 w 372"/>
                  <a:gd name="T19" fmla="*/ 36 h 288"/>
                  <a:gd name="T20" fmla="*/ 163 w 372"/>
                  <a:gd name="T21" fmla="*/ 38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3" name="Freeform 22"/>
              <p:cNvSpPr>
                <a:spLocks noChangeAspect="1"/>
              </p:cNvSpPr>
              <p:nvPr/>
            </p:nvSpPr>
            <p:spPr bwMode="auto">
              <a:xfrm>
                <a:off x="2336" y="1274"/>
                <a:ext cx="68" cy="61"/>
              </a:xfrm>
              <a:custGeom>
                <a:avLst/>
                <a:gdLst>
                  <a:gd name="T0" fmla="*/ 36 w 90"/>
                  <a:gd name="T1" fmla="*/ 0 h 84"/>
                  <a:gd name="T2" fmla="*/ 39 w 90"/>
                  <a:gd name="T3" fmla="*/ 17 h 84"/>
                  <a:gd name="T4" fmla="*/ 18 w 90"/>
                  <a:gd name="T5" fmla="*/ 23 h 84"/>
                  <a:gd name="T6" fmla="*/ 5 w 90"/>
                  <a:gd name="T7" fmla="*/ 32 h 84"/>
                  <a:gd name="T8" fmla="*/ 5 w 90"/>
                  <a:gd name="T9" fmla="*/ 28 h 84"/>
                  <a:gd name="T10" fmla="*/ 0 w 90"/>
                  <a:gd name="T11" fmla="*/ 7 h 84"/>
                  <a:gd name="T12" fmla="*/ 34 w 90"/>
                  <a:gd name="T13" fmla="*/ 0 h 84"/>
                  <a:gd name="T14" fmla="*/ 36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44" name="Freeform 23"/>
              <p:cNvSpPr>
                <a:spLocks noChangeAspect="1"/>
              </p:cNvSpPr>
              <p:nvPr/>
            </p:nvSpPr>
            <p:spPr bwMode="auto">
              <a:xfrm>
                <a:off x="2336" y="1274"/>
                <a:ext cx="68" cy="61"/>
              </a:xfrm>
              <a:custGeom>
                <a:avLst/>
                <a:gdLst>
                  <a:gd name="T0" fmla="*/ 36 w 90"/>
                  <a:gd name="T1" fmla="*/ 0 h 84"/>
                  <a:gd name="T2" fmla="*/ 39 w 90"/>
                  <a:gd name="T3" fmla="*/ 17 h 84"/>
                  <a:gd name="T4" fmla="*/ 18 w 90"/>
                  <a:gd name="T5" fmla="*/ 23 h 84"/>
                  <a:gd name="T6" fmla="*/ 5 w 90"/>
                  <a:gd name="T7" fmla="*/ 32 h 84"/>
                  <a:gd name="T8" fmla="*/ 5 w 90"/>
                  <a:gd name="T9" fmla="*/ 28 h 84"/>
                  <a:gd name="T10" fmla="*/ 0 w 90"/>
                  <a:gd name="T11" fmla="*/ 7 h 84"/>
                  <a:gd name="T12" fmla="*/ 34 w 90"/>
                  <a:gd name="T13" fmla="*/ 0 h 84"/>
                  <a:gd name="T14" fmla="*/ 36 w 90"/>
                  <a:gd name="T15" fmla="*/ 0 h 84"/>
                  <a:gd name="T16" fmla="*/ 36 w 90"/>
                  <a:gd name="T17" fmla="*/ 2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5" name="Freeform 24"/>
              <p:cNvSpPr>
                <a:spLocks noChangeAspect="1"/>
              </p:cNvSpPr>
              <p:nvPr/>
            </p:nvSpPr>
            <p:spPr bwMode="auto">
              <a:xfrm>
                <a:off x="2281" y="1404"/>
                <a:ext cx="41" cy="61"/>
              </a:xfrm>
              <a:custGeom>
                <a:avLst/>
                <a:gdLst>
                  <a:gd name="T0" fmla="*/ 8 w 54"/>
                  <a:gd name="T1" fmla="*/ 0 h 84"/>
                  <a:gd name="T2" fmla="*/ 5 w 54"/>
                  <a:gd name="T3" fmla="*/ 2 h 84"/>
                  <a:gd name="T4" fmla="*/ 5 w 54"/>
                  <a:gd name="T5" fmla="*/ 9 h 84"/>
                  <a:gd name="T6" fmla="*/ 16 w 54"/>
                  <a:gd name="T7" fmla="*/ 20 h 84"/>
                  <a:gd name="T8" fmla="*/ 21 w 54"/>
                  <a:gd name="T9" fmla="*/ 23 h 84"/>
                  <a:gd name="T10" fmla="*/ 18 w 54"/>
                  <a:gd name="T11" fmla="*/ 28 h 84"/>
                  <a:gd name="T12" fmla="*/ 24 w 54"/>
                  <a:gd name="T13" fmla="*/ 30 h 84"/>
                  <a:gd name="T14" fmla="*/ 11 w 54"/>
                  <a:gd name="T15" fmla="*/ 32 h 84"/>
                  <a:gd name="T16" fmla="*/ 0 w 54"/>
                  <a:gd name="T17" fmla="*/ 2 h 84"/>
                  <a:gd name="T18" fmla="*/ 5 w 54"/>
                  <a:gd name="T19" fmla="*/ 0 h 84"/>
                  <a:gd name="T20" fmla="*/ 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46" name="Freeform 25"/>
              <p:cNvSpPr>
                <a:spLocks noChangeAspect="1"/>
              </p:cNvSpPr>
              <p:nvPr/>
            </p:nvSpPr>
            <p:spPr bwMode="auto">
              <a:xfrm>
                <a:off x="2281" y="1404"/>
                <a:ext cx="41" cy="61"/>
              </a:xfrm>
              <a:custGeom>
                <a:avLst/>
                <a:gdLst>
                  <a:gd name="T0" fmla="*/ 8 w 54"/>
                  <a:gd name="T1" fmla="*/ 0 h 84"/>
                  <a:gd name="T2" fmla="*/ 5 w 54"/>
                  <a:gd name="T3" fmla="*/ 2 h 84"/>
                  <a:gd name="T4" fmla="*/ 5 w 54"/>
                  <a:gd name="T5" fmla="*/ 9 h 84"/>
                  <a:gd name="T6" fmla="*/ 16 w 54"/>
                  <a:gd name="T7" fmla="*/ 20 h 84"/>
                  <a:gd name="T8" fmla="*/ 21 w 54"/>
                  <a:gd name="T9" fmla="*/ 23 h 84"/>
                  <a:gd name="T10" fmla="*/ 18 w 54"/>
                  <a:gd name="T11" fmla="*/ 28 h 84"/>
                  <a:gd name="T12" fmla="*/ 24 w 54"/>
                  <a:gd name="T13" fmla="*/ 30 h 84"/>
                  <a:gd name="T14" fmla="*/ 11 w 54"/>
                  <a:gd name="T15" fmla="*/ 32 h 84"/>
                  <a:gd name="T16" fmla="*/ 0 w 54"/>
                  <a:gd name="T17" fmla="*/ 2 h 84"/>
                  <a:gd name="T18" fmla="*/ 5 w 54"/>
                  <a:gd name="T19" fmla="*/ 0 h 84"/>
                  <a:gd name="T20" fmla="*/ 8 w 54"/>
                  <a:gd name="T21" fmla="*/ 0 h 84"/>
                  <a:gd name="T22" fmla="*/ 8 w 54"/>
                  <a:gd name="T23" fmla="*/ 2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7" name="Freeform 26"/>
              <p:cNvSpPr>
                <a:spLocks noChangeAspect="1"/>
              </p:cNvSpPr>
              <p:nvPr/>
            </p:nvSpPr>
            <p:spPr bwMode="auto">
              <a:xfrm>
                <a:off x="2240" y="1456"/>
                <a:ext cx="9" cy="4"/>
              </a:xfrm>
              <a:custGeom>
                <a:avLst/>
                <a:gdLst>
                  <a:gd name="T0" fmla="*/ 3 w 12"/>
                  <a:gd name="T1" fmla="*/ 2 h 6"/>
                  <a:gd name="T2" fmla="*/ 0 w 12"/>
                  <a:gd name="T3" fmla="*/ 0 h 6"/>
                  <a:gd name="T4" fmla="*/ 5 w 12"/>
                  <a:gd name="T5" fmla="*/ 0 h 6"/>
                  <a:gd name="T6" fmla="*/ 3 w 12"/>
                  <a:gd name="T7" fmla="*/ 2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48" name="Freeform 27"/>
              <p:cNvSpPr>
                <a:spLocks noChangeAspect="1"/>
              </p:cNvSpPr>
              <p:nvPr/>
            </p:nvSpPr>
            <p:spPr bwMode="auto">
              <a:xfrm>
                <a:off x="2240" y="1456"/>
                <a:ext cx="9" cy="9"/>
              </a:xfrm>
              <a:custGeom>
                <a:avLst/>
                <a:gdLst>
                  <a:gd name="T0" fmla="*/ 3 w 12"/>
                  <a:gd name="T1" fmla="*/ 3 h 12"/>
                  <a:gd name="T2" fmla="*/ 0 w 12"/>
                  <a:gd name="T3" fmla="*/ 0 h 12"/>
                  <a:gd name="T4" fmla="*/ 5 w 12"/>
                  <a:gd name="T5" fmla="*/ 0 h 12"/>
                  <a:gd name="T6" fmla="*/ 3 w 12"/>
                  <a:gd name="T7" fmla="*/ 3 h 12"/>
                  <a:gd name="T8" fmla="*/ 3 w 12"/>
                  <a:gd name="T9" fmla="*/ 5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9" name="Freeform 28"/>
              <p:cNvSpPr>
                <a:spLocks noChangeAspect="1"/>
              </p:cNvSpPr>
              <p:nvPr/>
            </p:nvSpPr>
            <p:spPr bwMode="auto">
              <a:xfrm>
                <a:off x="1883" y="1859"/>
                <a:ext cx="352" cy="251"/>
              </a:xfrm>
              <a:custGeom>
                <a:avLst/>
                <a:gdLst>
                  <a:gd name="T0" fmla="*/ 146 w 462"/>
                  <a:gd name="T1" fmla="*/ 0 h 348"/>
                  <a:gd name="T2" fmla="*/ 201 w 462"/>
                  <a:gd name="T3" fmla="*/ 88 h 348"/>
                  <a:gd name="T4" fmla="*/ 204 w 462"/>
                  <a:gd name="T5" fmla="*/ 110 h 348"/>
                  <a:gd name="T6" fmla="*/ 199 w 462"/>
                  <a:gd name="T7" fmla="*/ 117 h 348"/>
                  <a:gd name="T8" fmla="*/ 199 w 462"/>
                  <a:gd name="T9" fmla="*/ 122 h 348"/>
                  <a:gd name="T10" fmla="*/ 197 w 462"/>
                  <a:gd name="T11" fmla="*/ 126 h 348"/>
                  <a:gd name="T12" fmla="*/ 181 w 462"/>
                  <a:gd name="T13" fmla="*/ 131 h 348"/>
                  <a:gd name="T14" fmla="*/ 178 w 462"/>
                  <a:gd name="T15" fmla="*/ 126 h 348"/>
                  <a:gd name="T16" fmla="*/ 183 w 462"/>
                  <a:gd name="T17" fmla="*/ 128 h 348"/>
                  <a:gd name="T18" fmla="*/ 186 w 462"/>
                  <a:gd name="T19" fmla="*/ 124 h 348"/>
                  <a:gd name="T20" fmla="*/ 178 w 462"/>
                  <a:gd name="T21" fmla="*/ 124 h 348"/>
                  <a:gd name="T22" fmla="*/ 170 w 462"/>
                  <a:gd name="T23" fmla="*/ 115 h 348"/>
                  <a:gd name="T24" fmla="*/ 162 w 462"/>
                  <a:gd name="T25" fmla="*/ 113 h 348"/>
                  <a:gd name="T26" fmla="*/ 157 w 462"/>
                  <a:gd name="T27" fmla="*/ 102 h 348"/>
                  <a:gd name="T28" fmla="*/ 149 w 462"/>
                  <a:gd name="T29" fmla="*/ 97 h 348"/>
                  <a:gd name="T30" fmla="*/ 149 w 462"/>
                  <a:gd name="T31" fmla="*/ 90 h 348"/>
                  <a:gd name="T32" fmla="*/ 143 w 462"/>
                  <a:gd name="T33" fmla="*/ 90 h 348"/>
                  <a:gd name="T34" fmla="*/ 146 w 462"/>
                  <a:gd name="T35" fmla="*/ 94 h 348"/>
                  <a:gd name="T36" fmla="*/ 143 w 462"/>
                  <a:gd name="T37" fmla="*/ 94 h 348"/>
                  <a:gd name="T38" fmla="*/ 133 w 462"/>
                  <a:gd name="T39" fmla="*/ 82 h 348"/>
                  <a:gd name="T40" fmla="*/ 138 w 462"/>
                  <a:gd name="T41" fmla="*/ 70 h 348"/>
                  <a:gd name="T42" fmla="*/ 130 w 462"/>
                  <a:gd name="T43" fmla="*/ 68 h 348"/>
                  <a:gd name="T44" fmla="*/ 133 w 462"/>
                  <a:gd name="T45" fmla="*/ 74 h 348"/>
                  <a:gd name="T46" fmla="*/ 125 w 462"/>
                  <a:gd name="T47" fmla="*/ 70 h 348"/>
                  <a:gd name="T48" fmla="*/ 127 w 462"/>
                  <a:gd name="T49" fmla="*/ 48 h 348"/>
                  <a:gd name="T50" fmla="*/ 98 w 462"/>
                  <a:gd name="T51" fmla="*/ 25 h 348"/>
                  <a:gd name="T52" fmla="*/ 82 w 462"/>
                  <a:gd name="T53" fmla="*/ 22 h 348"/>
                  <a:gd name="T54" fmla="*/ 82 w 462"/>
                  <a:gd name="T55" fmla="*/ 27 h 348"/>
                  <a:gd name="T56" fmla="*/ 56 w 462"/>
                  <a:gd name="T57" fmla="*/ 34 h 348"/>
                  <a:gd name="T58" fmla="*/ 56 w 462"/>
                  <a:gd name="T59" fmla="*/ 32 h 348"/>
                  <a:gd name="T60" fmla="*/ 59 w 462"/>
                  <a:gd name="T61" fmla="*/ 34 h 348"/>
                  <a:gd name="T62" fmla="*/ 59 w 462"/>
                  <a:gd name="T63" fmla="*/ 32 h 348"/>
                  <a:gd name="T64" fmla="*/ 45 w 462"/>
                  <a:gd name="T65" fmla="*/ 20 h 348"/>
                  <a:gd name="T66" fmla="*/ 43 w 462"/>
                  <a:gd name="T67" fmla="*/ 22 h 348"/>
                  <a:gd name="T68" fmla="*/ 45 w 462"/>
                  <a:gd name="T69" fmla="*/ 25 h 348"/>
                  <a:gd name="T70" fmla="*/ 27 w 462"/>
                  <a:gd name="T71" fmla="*/ 20 h 348"/>
                  <a:gd name="T72" fmla="*/ 37 w 462"/>
                  <a:gd name="T73" fmla="*/ 18 h 348"/>
                  <a:gd name="T74" fmla="*/ 34 w 462"/>
                  <a:gd name="T75" fmla="*/ 18 h 348"/>
                  <a:gd name="T76" fmla="*/ 11 w 462"/>
                  <a:gd name="T77" fmla="*/ 22 h 348"/>
                  <a:gd name="T78" fmla="*/ 16 w 462"/>
                  <a:gd name="T79" fmla="*/ 20 h 348"/>
                  <a:gd name="T80" fmla="*/ 11 w 462"/>
                  <a:gd name="T81" fmla="*/ 18 h 348"/>
                  <a:gd name="T82" fmla="*/ 11 w 462"/>
                  <a:gd name="T83" fmla="*/ 20 h 348"/>
                  <a:gd name="T84" fmla="*/ 5 w 462"/>
                  <a:gd name="T85" fmla="*/ 22 h 348"/>
                  <a:gd name="T86" fmla="*/ 5 w 462"/>
                  <a:gd name="T87" fmla="*/ 16 h 348"/>
                  <a:gd name="T88" fmla="*/ 0 w 462"/>
                  <a:gd name="T89" fmla="*/ 12 h 348"/>
                  <a:gd name="T90" fmla="*/ 0 w 462"/>
                  <a:gd name="T91" fmla="*/ 6 h 348"/>
                  <a:gd name="T92" fmla="*/ 61 w 462"/>
                  <a:gd name="T93" fmla="*/ 2 h 348"/>
                  <a:gd name="T94" fmla="*/ 66 w 462"/>
                  <a:gd name="T95" fmla="*/ 9 h 348"/>
                  <a:gd name="T96" fmla="*/ 130 w 462"/>
                  <a:gd name="T97" fmla="*/ 6 h 348"/>
                  <a:gd name="T98" fmla="*/ 133 w 462"/>
                  <a:gd name="T99" fmla="*/ 12 h 348"/>
                  <a:gd name="T100" fmla="*/ 136 w 462"/>
                  <a:gd name="T101" fmla="*/ 9 h 348"/>
                  <a:gd name="T102" fmla="*/ 136 w 462"/>
                  <a:gd name="T103" fmla="*/ 0 h 348"/>
                  <a:gd name="T104" fmla="*/ 146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0" name="Freeform 29"/>
              <p:cNvSpPr>
                <a:spLocks noChangeAspect="1"/>
              </p:cNvSpPr>
              <p:nvPr/>
            </p:nvSpPr>
            <p:spPr bwMode="auto">
              <a:xfrm>
                <a:off x="1883" y="1859"/>
                <a:ext cx="352" cy="251"/>
              </a:xfrm>
              <a:custGeom>
                <a:avLst/>
                <a:gdLst>
                  <a:gd name="T0" fmla="*/ 146 w 462"/>
                  <a:gd name="T1" fmla="*/ 0 h 348"/>
                  <a:gd name="T2" fmla="*/ 201 w 462"/>
                  <a:gd name="T3" fmla="*/ 88 h 348"/>
                  <a:gd name="T4" fmla="*/ 204 w 462"/>
                  <a:gd name="T5" fmla="*/ 110 h 348"/>
                  <a:gd name="T6" fmla="*/ 199 w 462"/>
                  <a:gd name="T7" fmla="*/ 117 h 348"/>
                  <a:gd name="T8" fmla="*/ 199 w 462"/>
                  <a:gd name="T9" fmla="*/ 122 h 348"/>
                  <a:gd name="T10" fmla="*/ 197 w 462"/>
                  <a:gd name="T11" fmla="*/ 126 h 348"/>
                  <a:gd name="T12" fmla="*/ 181 w 462"/>
                  <a:gd name="T13" fmla="*/ 131 h 348"/>
                  <a:gd name="T14" fmla="*/ 178 w 462"/>
                  <a:gd name="T15" fmla="*/ 126 h 348"/>
                  <a:gd name="T16" fmla="*/ 183 w 462"/>
                  <a:gd name="T17" fmla="*/ 128 h 348"/>
                  <a:gd name="T18" fmla="*/ 186 w 462"/>
                  <a:gd name="T19" fmla="*/ 124 h 348"/>
                  <a:gd name="T20" fmla="*/ 178 w 462"/>
                  <a:gd name="T21" fmla="*/ 124 h 348"/>
                  <a:gd name="T22" fmla="*/ 170 w 462"/>
                  <a:gd name="T23" fmla="*/ 115 h 348"/>
                  <a:gd name="T24" fmla="*/ 162 w 462"/>
                  <a:gd name="T25" fmla="*/ 113 h 348"/>
                  <a:gd name="T26" fmla="*/ 157 w 462"/>
                  <a:gd name="T27" fmla="*/ 102 h 348"/>
                  <a:gd name="T28" fmla="*/ 149 w 462"/>
                  <a:gd name="T29" fmla="*/ 97 h 348"/>
                  <a:gd name="T30" fmla="*/ 149 w 462"/>
                  <a:gd name="T31" fmla="*/ 90 h 348"/>
                  <a:gd name="T32" fmla="*/ 143 w 462"/>
                  <a:gd name="T33" fmla="*/ 90 h 348"/>
                  <a:gd name="T34" fmla="*/ 146 w 462"/>
                  <a:gd name="T35" fmla="*/ 94 h 348"/>
                  <a:gd name="T36" fmla="*/ 143 w 462"/>
                  <a:gd name="T37" fmla="*/ 94 h 348"/>
                  <a:gd name="T38" fmla="*/ 133 w 462"/>
                  <a:gd name="T39" fmla="*/ 82 h 348"/>
                  <a:gd name="T40" fmla="*/ 138 w 462"/>
                  <a:gd name="T41" fmla="*/ 70 h 348"/>
                  <a:gd name="T42" fmla="*/ 130 w 462"/>
                  <a:gd name="T43" fmla="*/ 68 h 348"/>
                  <a:gd name="T44" fmla="*/ 133 w 462"/>
                  <a:gd name="T45" fmla="*/ 74 h 348"/>
                  <a:gd name="T46" fmla="*/ 125 w 462"/>
                  <a:gd name="T47" fmla="*/ 70 h 348"/>
                  <a:gd name="T48" fmla="*/ 127 w 462"/>
                  <a:gd name="T49" fmla="*/ 48 h 348"/>
                  <a:gd name="T50" fmla="*/ 98 w 462"/>
                  <a:gd name="T51" fmla="*/ 25 h 348"/>
                  <a:gd name="T52" fmla="*/ 82 w 462"/>
                  <a:gd name="T53" fmla="*/ 22 h 348"/>
                  <a:gd name="T54" fmla="*/ 82 w 462"/>
                  <a:gd name="T55" fmla="*/ 27 h 348"/>
                  <a:gd name="T56" fmla="*/ 56 w 462"/>
                  <a:gd name="T57" fmla="*/ 34 h 348"/>
                  <a:gd name="T58" fmla="*/ 56 w 462"/>
                  <a:gd name="T59" fmla="*/ 32 h 348"/>
                  <a:gd name="T60" fmla="*/ 59 w 462"/>
                  <a:gd name="T61" fmla="*/ 34 h 348"/>
                  <a:gd name="T62" fmla="*/ 59 w 462"/>
                  <a:gd name="T63" fmla="*/ 32 h 348"/>
                  <a:gd name="T64" fmla="*/ 45 w 462"/>
                  <a:gd name="T65" fmla="*/ 20 h 348"/>
                  <a:gd name="T66" fmla="*/ 43 w 462"/>
                  <a:gd name="T67" fmla="*/ 22 h 348"/>
                  <a:gd name="T68" fmla="*/ 45 w 462"/>
                  <a:gd name="T69" fmla="*/ 25 h 348"/>
                  <a:gd name="T70" fmla="*/ 27 w 462"/>
                  <a:gd name="T71" fmla="*/ 20 h 348"/>
                  <a:gd name="T72" fmla="*/ 37 w 462"/>
                  <a:gd name="T73" fmla="*/ 18 h 348"/>
                  <a:gd name="T74" fmla="*/ 34 w 462"/>
                  <a:gd name="T75" fmla="*/ 18 h 348"/>
                  <a:gd name="T76" fmla="*/ 11 w 462"/>
                  <a:gd name="T77" fmla="*/ 22 h 348"/>
                  <a:gd name="T78" fmla="*/ 16 w 462"/>
                  <a:gd name="T79" fmla="*/ 20 h 348"/>
                  <a:gd name="T80" fmla="*/ 11 w 462"/>
                  <a:gd name="T81" fmla="*/ 18 h 348"/>
                  <a:gd name="T82" fmla="*/ 11 w 462"/>
                  <a:gd name="T83" fmla="*/ 20 h 348"/>
                  <a:gd name="T84" fmla="*/ 5 w 462"/>
                  <a:gd name="T85" fmla="*/ 22 h 348"/>
                  <a:gd name="T86" fmla="*/ 5 w 462"/>
                  <a:gd name="T87" fmla="*/ 16 h 348"/>
                  <a:gd name="T88" fmla="*/ 0 w 462"/>
                  <a:gd name="T89" fmla="*/ 12 h 348"/>
                  <a:gd name="T90" fmla="*/ 0 w 462"/>
                  <a:gd name="T91" fmla="*/ 6 h 348"/>
                  <a:gd name="T92" fmla="*/ 61 w 462"/>
                  <a:gd name="T93" fmla="*/ 2 h 348"/>
                  <a:gd name="T94" fmla="*/ 66 w 462"/>
                  <a:gd name="T95" fmla="*/ 9 h 348"/>
                  <a:gd name="T96" fmla="*/ 130 w 462"/>
                  <a:gd name="T97" fmla="*/ 6 h 348"/>
                  <a:gd name="T98" fmla="*/ 133 w 462"/>
                  <a:gd name="T99" fmla="*/ 12 h 348"/>
                  <a:gd name="T100" fmla="*/ 136 w 462"/>
                  <a:gd name="T101" fmla="*/ 9 h 348"/>
                  <a:gd name="T102" fmla="*/ 136 w 462"/>
                  <a:gd name="T103" fmla="*/ 0 h 348"/>
                  <a:gd name="T104" fmla="*/ 146 w 462"/>
                  <a:gd name="T105" fmla="*/ 0 h 348"/>
                  <a:gd name="T106" fmla="*/ 146 w 462"/>
                  <a:gd name="T107" fmla="*/ 2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1" name="Freeform 30"/>
              <p:cNvSpPr>
                <a:spLocks noChangeAspect="1"/>
              </p:cNvSpPr>
              <p:nvPr/>
            </p:nvSpPr>
            <p:spPr bwMode="auto">
              <a:xfrm>
                <a:off x="1942" y="1672"/>
                <a:ext cx="211" cy="208"/>
              </a:xfrm>
              <a:custGeom>
                <a:avLst/>
                <a:gdLst>
                  <a:gd name="T0" fmla="*/ 29 w 276"/>
                  <a:gd name="T1" fmla="*/ 2 h 288"/>
                  <a:gd name="T2" fmla="*/ 59 w 276"/>
                  <a:gd name="T3" fmla="*/ 0 h 288"/>
                  <a:gd name="T4" fmla="*/ 54 w 276"/>
                  <a:gd name="T5" fmla="*/ 7 h 288"/>
                  <a:gd name="T6" fmla="*/ 67 w 276"/>
                  <a:gd name="T7" fmla="*/ 12 h 288"/>
                  <a:gd name="T8" fmla="*/ 75 w 276"/>
                  <a:gd name="T9" fmla="*/ 22 h 288"/>
                  <a:gd name="T10" fmla="*/ 105 w 276"/>
                  <a:gd name="T11" fmla="*/ 43 h 288"/>
                  <a:gd name="T12" fmla="*/ 115 w 276"/>
                  <a:gd name="T13" fmla="*/ 61 h 288"/>
                  <a:gd name="T14" fmla="*/ 123 w 276"/>
                  <a:gd name="T15" fmla="*/ 63 h 288"/>
                  <a:gd name="T16" fmla="*/ 118 w 276"/>
                  <a:gd name="T17" fmla="*/ 72 h 288"/>
                  <a:gd name="T18" fmla="*/ 118 w 276"/>
                  <a:gd name="T19" fmla="*/ 74 h 288"/>
                  <a:gd name="T20" fmla="*/ 113 w 276"/>
                  <a:gd name="T21" fmla="*/ 82 h 288"/>
                  <a:gd name="T22" fmla="*/ 113 w 276"/>
                  <a:gd name="T23" fmla="*/ 86 h 288"/>
                  <a:gd name="T24" fmla="*/ 110 w 276"/>
                  <a:gd name="T25" fmla="*/ 86 h 288"/>
                  <a:gd name="T26" fmla="*/ 115 w 276"/>
                  <a:gd name="T27" fmla="*/ 88 h 288"/>
                  <a:gd name="T28" fmla="*/ 113 w 276"/>
                  <a:gd name="T29" fmla="*/ 97 h 288"/>
                  <a:gd name="T30" fmla="*/ 102 w 276"/>
                  <a:gd name="T31" fmla="*/ 97 h 288"/>
                  <a:gd name="T32" fmla="*/ 102 w 276"/>
                  <a:gd name="T33" fmla="*/ 106 h 288"/>
                  <a:gd name="T34" fmla="*/ 99 w 276"/>
                  <a:gd name="T35" fmla="*/ 108 h 288"/>
                  <a:gd name="T36" fmla="*/ 96 w 276"/>
                  <a:gd name="T37" fmla="*/ 104 h 288"/>
                  <a:gd name="T38" fmla="*/ 32 w 276"/>
                  <a:gd name="T39" fmla="*/ 106 h 288"/>
                  <a:gd name="T40" fmla="*/ 27 w 276"/>
                  <a:gd name="T41" fmla="*/ 100 h 288"/>
                  <a:gd name="T42" fmla="*/ 21 w 276"/>
                  <a:gd name="T43" fmla="*/ 79 h 288"/>
                  <a:gd name="T44" fmla="*/ 27 w 276"/>
                  <a:gd name="T45" fmla="*/ 70 h 288"/>
                  <a:gd name="T46" fmla="*/ 16 w 276"/>
                  <a:gd name="T47" fmla="*/ 56 h 288"/>
                  <a:gd name="T48" fmla="*/ 0 w 276"/>
                  <a:gd name="T49" fmla="*/ 7 h 288"/>
                  <a:gd name="T50" fmla="*/ 29 w 276"/>
                  <a:gd name="T51" fmla="*/ 2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52" name="Freeform 31"/>
              <p:cNvSpPr>
                <a:spLocks noChangeAspect="1"/>
              </p:cNvSpPr>
              <p:nvPr/>
            </p:nvSpPr>
            <p:spPr bwMode="auto">
              <a:xfrm>
                <a:off x="1942" y="1672"/>
                <a:ext cx="211" cy="208"/>
              </a:xfrm>
              <a:custGeom>
                <a:avLst/>
                <a:gdLst>
                  <a:gd name="T0" fmla="*/ 29 w 276"/>
                  <a:gd name="T1" fmla="*/ 2 h 288"/>
                  <a:gd name="T2" fmla="*/ 59 w 276"/>
                  <a:gd name="T3" fmla="*/ 0 h 288"/>
                  <a:gd name="T4" fmla="*/ 54 w 276"/>
                  <a:gd name="T5" fmla="*/ 7 h 288"/>
                  <a:gd name="T6" fmla="*/ 67 w 276"/>
                  <a:gd name="T7" fmla="*/ 12 h 288"/>
                  <a:gd name="T8" fmla="*/ 75 w 276"/>
                  <a:gd name="T9" fmla="*/ 22 h 288"/>
                  <a:gd name="T10" fmla="*/ 105 w 276"/>
                  <a:gd name="T11" fmla="*/ 43 h 288"/>
                  <a:gd name="T12" fmla="*/ 115 w 276"/>
                  <a:gd name="T13" fmla="*/ 61 h 288"/>
                  <a:gd name="T14" fmla="*/ 123 w 276"/>
                  <a:gd name="T15" fmla="*/ 63 h 288"/>
                  <a:gd name="T16" fmla="*/ 118 w 276"/>
                  <a:gd name="T17" fmla="*/ 72 h 288"/>
                  <a:gd name="T18" fmla="*/ 118 w 276"/>
                  <a:gd name="T19" fmla="*/ 74 h 288"/>
                  <a:gd name="T20" fmla="*/ 113 w 276"/>
                  <a:gd name="T21" fmla="*/ 82 h 288"/>
                  <a:gd name="T22" fmla="*/ 113 w 276"/>
                  <a:gd name="T23" fmla="*/ 86 h 288"/>
                  <a:gd name="T24" fmla="*/ 110 w 276"/>
                  <a:gd name="T25" fmla="*/ 86 h 288"/>
                  <a:gd name="T26" fmla="*/ 115 w 276"/>
                  <a:gd name="T27" fmla="*/ 88 h 288"/>
                  <a:gd name="T28" fmla="*/ 113 w 276"/>
                  <a:gd name="T29" fmla="*/ 97 h 288"/>
                  <a:gd name="T30" fmla="*/ 102 w 276"/>
                  <a:gd name="T31" fmla="*/ 97 h 288"/>
                  <a:gd name="T32" fmla="*/ 102 w 276"/>
                  <a:gd name="T33" fmla="*/ 106 h 288"/>
                  <a:gd name="T34" fmla="*/ 99 w 276"/>
                  <a:gd name="T35" fmla="*/ 108 h 288"/>
                  <a:gd name="T36" fmla="*/ 96 w 276"/>
                  <a:gd name="T37" fmla="*/ 104 h 288"/>
                  <a:gd name="T38" fmla="*/ 32 w 276"/>
                  <a:gd name="T39" fmla="*/ 106 h 288"/>
                  <a:gd name="T40" fmla="*/ 27 w 276"/>
                  <a:gd name="T41" fmla="*/ 100 h 288"/>
                  <a:gd name="T42" fmla="*/ 21 w 276"/>
                  <a:gd name="T43" fmla="*/ 79 h 288"/>
                  <a:gd name="T44" fmla="*/ 27 w 276"/>
                  <a:gd name="T45" fmla="*/ 70 h 288"/>
                  <a:gd name="T46" fmla="*/ 16 w 276"/>
                  <a:gd name="T47" fmla="*/ 56 h 288"/>
                  <a:gd name="T48" fmla="*/ 0 w 276"/>
                  <a:gd name="T49" fmla="*/ 7 h 288"/>
                  <a:gd name="T50" fmla="*/ 29 w 276"/>
                  <a:gd name="T51" fmla="*/ 2 h 288"/>
                  <a:gd name="T52" fmla="*/ 29 w 276"/>
                  <a:gd name="T53" fmla="*/ 5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3" name="Freeform 32"/>
              <p:cNvSpPr>
                <a:spLocks noChangeAspect="1"/>
              </p:cNvSpPr>
              <p:nvPr/>
            </p:nvSpPr>
            <p:spPr bwMode="auto">
              <a:xfrm>
                <a:off x="903" y="1954"/>
                <a:ext cx="19" cy="17"/>
              </a:xfrm>
              <a:custGeom>
                <a:avLst/>
                <a:gdLst>
                  <a:gd name="T0" fmla="*/ 3 w 24"/>
                  <a:gd name="T1" fmla="*/ 0 h 24"/>
                  <a:gd name="T2" fmla="*/ 9 w 24"/>
                  <a:gd name="T3" fmla="*/ 0 h 24"/>
                  <a:gd name="T4" fmla="*/ 12 w 24"/>
                  <a:gd name="T5" fmla="*/ 2 h 24"/>
                  <a:gd name="T6" fmla="*/ 9 w 24"/>
                  <a:gd name="T7" fmla="*/ 4 h 24"/>
                  <a:gd name="T8" fmla="*/ 9 w 24"/>
                  <a:gd name="T9" fmla="*/ 6 h 24"/>
                  <a:gd name="T10" fmla="*/ 6 w 24"/>
                  <a:gd name="T11" fmla="*/ 9 h 24"/>
                  <a:gd name="T12" fmla="*/ 3 w 24"/>
                  <a:gd name="T13" fmla="*/ 9 h 24"/>
                  <a:gd name="T14" fmla="*/ 3 w 24"/>
                  <a:gd name="T15" fmla="*/ 6 h 24"/>
                  <a:gd name="T16" fmla="*/ 0 w 24"/>
                  <a:gd name="T17" fmla="*/ 6 h 24"/>
                  <a:gd name="T18" fmla="*/ 0 w 24"/>
                  <a:gd name="T19" fmla="*/ 2 h 24"/>
                  <a:gd name="T20" fmla="*/ 3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4" name="Freeform 33"/>
              <p:cNvSpPr>
                <a:spLocks noChangeAspect="1"/>
              </p:cNvSpPr>
              <p:nvPr/>
            </p:nvSpPr>
            <p:spPr bwMode="auto">
              <a:xfrm>
                <a:off x="903" y="1954"/>
                <a:ext cx="19" cy="17"/>
              </a:xfrm>
              <a:custGeom>
                <a:avLst/>
                <a:gdLst>
                  <a:gd name="T0" fmla="*/ 3 w 24"/>
                  <a:gd name="T1" fmla="*/ 0 h 24"/>
                  <a:gd name="T2" fmla="*/ 9 w 24"/>
                  <a:gd name="T3" fmla="*/ 0 h 24"/>
                  <a:gd name="T4" fmla="*/ 12 w 24"/>
                  <a:gd name="T5" fmla="*/ 2 h 24"/>
                  <a:gd name="T6" fmla="*/ 9 w 24"/>
                  <a:gd name="T7" fmla="*/ 4 h 24"/>
                  <a:gd name="T8" fmla="*/ 9 w 24"/>
                  <a:gd name="T9" fmla="*/ 6 h 24"/>
                  <a:gd name="T10" fmla="*/ 6 w 24"/>
                  <a:gd name="T11" fmla="*/ 9 h 24"/>
                  <a:gd name="T12" fmla="*/ 3 w 24"/>
                  <a:gd name="T13" fmla="*/ 9 h 24"/>
                  <a:gd name="T14" fmla="*/ 3 w 24"/>
                  <a:gd name="T15" fmla="*/ 6 h 24"/>
                  <a:gd name="T16" fmla="*/ 0 w 24"/>
                  <a:gd name="T17" fmla="*/ 6 h 24"/>
                  <a:gd name="T18" fmla="*/ 0 w 24"/>
                  <a:gd name="T19" fmla="*/ 2 h 24"/>
                  <a:gd name="T20" fmla="*/ 3 w 24"/>
                  <a:gd name="T21" fmla="*/ 0 h 24"/>
                  <a:gd name="T22" fmla="*/ 3 w 24"/>
                  <a:gd name="T23" fmla="*/ 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5" name="Freeform 34"/>
              <p:cNvSpPr>
                <a:spLocks noChangeAspect="1"/>
              </p:cNvSpPr>
              <p:nvPr/>
            </p:nvSpPr>
            <p:spPr bwMode="auto">
              <a:xfrm>
                <a:off x="963" y="1984"/>
                <a:ext cx="23" cy="17"/>
              </a:xfrm>
              <a:custGeom>
                <a:avLst/>
                <a:gdLst>
                  <a:gd name="T0" fmla="*/ 3 w 30"/>
                  <a:gd name="T1" fmla="*/ 2 h 24"/>
                  <a:gd name="T2" fmla="*/ 3 w 30"/>
                  <a:gd name="T3" fmla="*/ 0 h 24"/>
                  <a:gd name="T4" fmla="*/ 5 w 30"/>
                  <a:gd name="T5" fmla="*/ 0 h 24"/>
                  <a:gd name="T6" fmla="*/ 8 w 30"/>
                  <a:gd name="T7" fmla="*/ 2 h 24"/>
                  <a:gd name="T8" fmla="*/ 11 w 30"/>
                  <a:gd name="T9" fmla="*/ 4 h 24"/>
                  <a:gd name="T10" fmla="*/ 14 w 30"/>
                  <a:gd name="T11" fmla="*/ 6 h 24"/>
                  <a:gd name="T12" fmla="*/ 8 w 30"/>
                  <a:gd name="T13" fmla="*/ 6 h 24"/>
                  <a:gd name="T14" fmla="*/ 5 w 30"/>
                  <a:gd name="T15" fmla="*/ 9 h 24"/>
                  <a:gd name="T16" fmla="*/ 3 w 30"/>
                  <a:gd name="T17" fmla="*/ 6 h 24"/>
                  <a:gd name="T18" fmla="*/ 0 w 30"/>
                  <a:gd name="T19" fmla="*/ 2 h 24"/>
                  <a:gd name="T20" fmla="*/ 3 w 30"/>
                  <a:gd name="T21" fmla="*/ 2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6" name="Freeform 35"/>
              <p:cNvSpPr>
                <a:spLocks noChangeAspect="1"/>
              </p:cNvSpPr>
              <p:nvPr/>
            </p:nvSpPr>
            <p:spPr bwMode="auto">
              <a:xfrm>
                <a:off x="963" y="1984"/>
                <a:ext cx="23" cy="17"/>
              </a:xfrm>
              <a:custGeom>
                <a:avLst/>
                <a:gdLst>
                  <a:gd name="T0" fmla="*/ 3 w 30"/>
                  <a:gd name="T1" fmla="*/ 2 h 24"/>
                  <a:gd name="T2" fmla="*/ 3 w 30"/>
                  <a:gd name="T3" fmla="*/ 0 h 24"/>
                  <a:gd name="T4" fmla="*/ 5 w 30"/>
                  <a:gd name="T5" fmla="*/ 0 h 24"/>
                  <a:gd name="T6" fmla="*/ 8 w 30"/>
                  <a:gd name="T7" fmla="*/ 2 h 24"/>
                  <a:gd name="T8" fmla="*/ 11 w 30"/>
                  <a:gd name="T9" fmla="*/ 4 h 24"/>
                  <a:gd name="T10" fmla="*/ 14 w 30"/>
                  <a:gd name="T11" fmla="*/ 6 h 24"/>
                  <a:gd name="T12" fmla="*/ 8 w 30"/>
                  <a:gd name="T13" fmla="*/ 6 h 24"/>
                  <a:gd name="T14" fmla="*/ 5 w 30"/>
                  <a:gd name="T15" fmla="*/ 9 h 24"/>
                  <a:gd name="T16" fmla="*/ 3 w 30"/>
                  <a:gd name="T17" fmla="*/ 6 h 24"/>
                  <a:gd name="T18" fmla="*/ 0 w 30"/>
                  <a:gd name="T19" fmla="*/ 2 h 24"/>
                  <a:gd name="T20" fmla="*/ 3 w 30"/>
                  <a:gd name="T21" fmla="*/ 2 h 24"/>
                  <a:gd name="T22" fmla="*/ 3 w 30"/>
                  <a:gd name="T23" fmla="*/ 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7" name="Freeform 36"/>
              <p:cNvSpPr>
                <a:spLocks noChangeAspect="1"/>
              </p:cNvSpPr>
              <p:nvPr/>
            </p:nvSpPr>
            <p:spPr bwMode="auto">
              <a:xfrm>
                <a:off x="999" y="2006"/>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8" name="Freeform 37"/>
              <p:cNvSpPr>
                <a:spLocks noChangeAspect="1"/>
              </p:cNvSpPr>
              <p:nvPr/>
            </p:nvSpPr>
            <p:spPr bwMode="auto">
              <a:xfrm>
                <a:off x="999" y="2006"/>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w 30"/>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9" name="Freeform 38"/>
              <p:cNvSpPr>
                <a:spLocks noChangeAspect="1"/>
              </p:cNvSpPr>
              <p:nvPr/>
            </p:nvSpPr>
            <p:spPr bwMode="auto">
              <a:xfrm>
                <a:off x="1027" y="2014"/>
                <a:ext cx="27" cy="22"/>
              </a:xfrm>
              <a:custGeom>
                <a:avLst/>
                <a:gdLst>
                  <a:gd name="T0" fmla="*/ 5 w 36"/>
                  <a:gd name="T1" fmla="*/ 2 h 30"/>
                  <a:gd name="T2" fmla="*/ 10 w 36"/>
                  <a:gd name="T3" fmla="*/ 2 h 30"/>
                  <a:gd name="T4" fmla="*/ 15 w 36"/>
                  <a:gd name="T5" fmla="*/ 7 h 30"/>
                  <a:gd name="T6" fmla="*/ 15 w 36"/>
                  <a:gd name="T7" fmla="*/ 10 h 30"/>
                  <a:gd name="T8" fmla="*/ 10 w 36"/>
                  <a:gd name="T9" fmla="*/ 12 h 30"/>
                  <a:gd name="T10" fmla="*/ 7 w 36"/>
                  <a:gd name="T11" fmla="*/ 12 h 30"/>
                  <a:gd name="T12" fmla="*/ 5 w 36"/>
                  <a:gd name="T13" fmla="*/ 7 h 30"/>
                  <a:gd name="T14" fmla="*/ 2 w 36"/>
                  <a:gd name="T15" fmla="*/ 5 h 30"/>
                  <a:gd name="T16" fmla="*/ 0 w 36"/>
                  <a:gd name="T17" fmla="*/ 2 h 30"/>
                  <a:gd name="T18" fmla="*/ 0 w 36"/>
                  <a:gd name="T19" fmla="*/ 0 h 30"/>
                  <a:gd name="T20" fmla="*/ 2 w 36"/>
                  <a:gd name="T21" fmla="*/ 0 h 30"/>
                  <a:gd name="T22" fmla="*/ 5 w 36"/>
                  <a:gd name="T23" fmla="*/ 2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60" name="Freeform 39"/>
              <p:cNvSpPr>
                <a:spLocks noChangeAspect="1"/>
              </p:cNvSpPr>
              <p:nvPr/>
            </p:nvSpPr>
            <p:spPr bwMode="auto">
              <a:xfrm>
                <a:off x="1027" y="2014"/>
                <a:ext cx="27" cy="22"/>
              </a:xfrm>
              <a:custGeom>
                <a:avLst/>
                <a:gdLst>
                  <a:gd name="T0" fmla="*/ 5 w 36"/>
                  <a:gd name="T1" fmla="*/ 2 h 30"/>
                  <a:gd name="T2" fmla="*/ 10 w 36"/>
                  <a:gd name="T3" fmla="*/ 2 h 30"/>
                  <a:gd name="T4" fmla="*/ 15 w 36"/>
                  <a:gd name="T5" fmla="*/ 7 h 30"/>
                  <a:gd name="T6" fmla="*/ 15 w 36"/>
                  <a:gd name="T7" fmla="*/ 10 h 30"/>
                  <a:gd name="T8" fmla="*/ 10 w 36"/>
                  <a:gd name="T9" fmla="*/ 12 h 30"/>
                  <a:gd name="T10" fmla="*/ 7 w 36"/>
                  <a:gd name="T11" fmla="*/ 12 h 30"/>
                  <a:gd name="T12" fmla="*/ 5 w 36"/>
                  <a:gd name="T13" fmla="*/ 7 h 30"/>
                  <a:gd name="T14" fmla="*/ 2 w 36"/>
                  <a:gd name="T15" fmla="*/ 5 h 30"/>
                  <a:gd name="T16" fmla="*/ 0 w 36"/>
                  <a:gd name="T17" fmla="*/ 2 h 30"/>
                  <a:gd name="T18" fmla="*/ 0 w 36"/>
                  <a:gd name="T19" fmla="*/ 0 h 30"/>
                  <a:gd name="T20" fmla="*/ 2 w 36"/>
                  <a:gd name="T21" fmla="*/ 0 h 30"/>
                  <a:gd name="T22" fmla="*/ 5 w 36"/>
                  <a:gd name="T23" fmla="*/ 2 h 30"/>
                  <a:gd name="T24" fmla="*/ 5 w 36"/>
                  <a:gd name="T25" fmla="*/ 5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1" name="Freeform 40"/>
              <p:cNvSpPr>
                <a:spLocks noChangeAspect="1"/>
              </p:cNvSpPr>
              <p:nvPr/>
            </p:nvSpPr>
            <p:spPr bwMode="auto">
              <a:xfrm>
                <a:off x="1054" y="2058"/>
                <a:ext cx="51" cy="65"/>
              </a:xfrm>
              <a:custGeom>
                <a:avLst/>
                <a:gdLst>
                  <a:gd name="T0" fmla="*/ 3 w 66"/>
                  <a:gd name="T1" fmla="*/ 0 h 90"/>
                  <a:gd name="T2" fmla="*/ 5 w 66"/>
                  <a:gd name="T3" fmla="*/ 0 h 90"/>
                  <a:gd name="T4" fmla="*/ 8 w 66"/>
                  <a:gd name="T5" fmla="*/ 2 h 90"/>
                  <a:gd name="T6" fmla="*/ 17 w 66"/>
                  <a:gd name="T7" fmla="*/ 2 h 90"/>
                  <a:gd name="T8" fmla="*/ 19 w 66"/>
                  <a:gd name="T9" fmla="*/ 5 h 90"/>
                  <a:gd name="T10" fmla="*/ 22 w 66"/>
                  <a:gd name="T11" fmla="*/ 7 h 90"/>
                  <a:gd name="T12" fmla="*/ 22 w 66"/>
                  <a:gd name="T13" fmla="*/ 9 h 90"/>
                  <a:gd name="T14" fmla="*/ 25 w 66"/>
                  <a:gd name="T15" fmla="*/ 12 h 90"/>
                  <a:gd name="T16" fmla="*/ 28 w 66"/>
                  <a:gd name="T17" fmla="*/ 14 h 90"/>
                  <a:gd name="T18" fmla="*/ 30 w 66"/>
                  <a:gd name="T19" fmla="*/ 16 h 90"/>
                  <a:gd name="T20" fmla="*/ 30 w 66"/>
                  <a:gd name="T21" fmla="*/ 20 h 90"/>
                  <a:gd name="T22" fmla="*/ 28 w 66"/>
                  <a:gd name="T23" fmla="*/ 22 h 90"/>
                  <a:gd name="T24" fmla="*/ 19 w 66"/>
                  <a:gd name="T25" fmla="*/ 22 h 90"/>
                  <a:gd name="T26" fmla="*/ 17 w 66"/>
                  <a:gd name="T27" fmla="*/ 25 h 90"/>
                  <a:gd name="T28" fmla="*/ 14 w 66"/>
                  <a:gd name="T29" fmla="*/ 25 h 90"/>
                  <a:gd name="T30" fmla="*/ 14 w 66"/>
                  <a:gd name="T31" fmla="*/ 29 h 90"/>
                  <a:gd name="T32" fmla="*/ 12 w 66"/>
                  <a:gd name="T33" fmla="*/ 32 h 90"/>
                  <a:gd name="T34" fmla="*/ 8 w 66"/>
                  <a:gd name="T35" fmla="*/ 34 h 90"/>
                  <a:gd name="T36" fmla="*/ 5 w 66"/>
                  <a:gd name="T37" fmla="*/ 32 h 90"/>
                  <a:gd name="T38" fmla="*/ 5 w 66"/>
                  <a:gd name="T39" fmla="*/ 27 h 90"/>
                  <a:gd name="T40" fmla="*/ 3 w 66"/>
                  <a:gd name="T41" fmla="*/ 25 h 90"/>
                  <a:gd name="T42" fmla="*/ 3 w 66"/>
                  <a:gd name="T43" fmla="*/ 18 h 90"/>
                  <a:gd name="T44" fmla="*/ 0 w 66"/>
                  <a:gd name="T45" fmla="*/ 14 h 90"/>
                  <a:gd name="T46" fmla="*/ 0 w 66"/>
                  <a:gd name="T47" fmla="*/ 12 h 90"/>
                  <a:gd name="T48" fmla="*/ 3 w 66"/>
                  <a:gd name="T49" fmla="*/ 7 h 90"/>
                  <a:gd name="T50" fmla="*/ 3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62" name="Freeform 41"/>
              <p:cNvSpPr>
                <a:spLocks noChangeAspect="1"/>
              </p:cNvSpPr>
              <p:nvPr/>
            </p:nvSpPr>
            <p:spPr bwMode="auto">
              <a:xfrm>
                <a:off x="1054" y="2058"/>
                <a:ext cx="51" cy="65"/>
              </a:xfrm>
              <a:custGeom>
                <a:avLst/>
                <a:gdLst>
                  <a:gd name="T0" fmla="*/ 3 w 66"/>
                  <a:gd name="T1" fmla="*/ 0 h 90"/>
                  <a:gd name="T2" fmla="*/ 5 w 66"/>
                  <a:gd name="T3" fmla="*/ 0 h 90"/>
                  <a:gd name="T4" fmla="*/ 8 w 66"/>
                  <a:gd name="T5" fmla="*/ 2 h 90"/>
                  <a:gd name="T6" fmla="*/ 17 w 66"/>
                  <a:gd name="T7" fmla="*/ 2 h 90"/>
                  <a:gd name="T8" fmla="*/ 19 w 66"/>
                  <a:gd name="T9" fmla="*/ 5 h 90"/>
                  <a:gd name="T10" fmla="*/ 22 w 66"/>
                  <a:gd name="T11" fmla="*/ 7 h 90"/>
                  <a:gd name="T12" fmla="*/ 22 w 66"/>
                  <a:gd name="T13" fmla="*/ 9 h 90"/>
                  <a:gd name="T14" fmla="*/ 25 w 66"/>
                  <a:gd name="T15" fmla="*/ 12 h 90"/>
                  <a:gd name="T16" fmla="*/ 28 w 66"/>
                  <a:gd name="T17" fmla="*/ 14 h 90"/>
                  <a:gd name="T18" fmla="*/ 30 w 66"/>
                  <a:gd name="T19" fmla="*/ 16 h 90"/>
                  <a:gd name="T20" fmla="*/ 30 w 66"/>
                  <a:gd name="T21" fmla="*/ 20 h 90"/>
                  <a:gd name="T22" fmla="*/ 28 w 66"/>
                  <a:gd name="T23" fmla="*/ 22 h 90"/>
                  <a:gd name="T24" fmla="*/ 19 w 66"/>
                  <a:gd name="T25" fmla="*/ 22 h 90"/>
                  <a:gd name="T26" fmla="*/ 17 w 66"/>
                  <a:gd name="T27" fmla="*/ 25 h 90"/>
                  <a:gd name="T28" fmla="*/ 14 w 66"/>
                  <a:gd name="T29" fmla="*/ 25 h 90"/>
                  <a:gd name="T30" fmla="*/ 14 w 66"/>
                  <a:gd name="T31" fmla="*/ 29 h 90"/>
                  <a:gd name="T32" fmla="*/ 12 w 66"/>
                  <a:gd name="T33" fmla="*/ 32 h 90"/>
                  <a:gd name="T34" fmla="*/ 8 w 66"/>
                  <a:gd name="T35" fmla="*/ 34 h 90"/>
                  <a:gd name="T36" fmla="*/ 5 w 66"/>
                  <a:gd name="T37" fmla="*/ 32 h 90"/>
                  <a:gd name="T38" fmla="*/ 5 w 66"/>
                  <a:gd name="T39" fmla="*/ 27 h 90"/>
                  <a:gd name="T40" fmla="*/ 3 w 66"/>
                  <a:gd name="T41" fmla="*/ 25 h 90"/>
                  <a:gd name="T42" fmla="*/ 3 w 66"/>
                  <a:gd name="T43" fmla="*/ 18 h 90"/>
                  <a:gd name="T44" fmla="*/ 0 w 66"/>
                  <a:gd name="T45" fmla="*/ 14 h 90"/>
                  <a:gd name="T46" fmla="*/ 0 w 66"/>
                  <a:gd name="T47" fmla="*/ 12 h 90"/>
                  <a:gd name="T48" fmla="*/ 3 w 66"/>
                  <a:gd name="T49" fmla="*/ 7 h 90"/>
                  <a:gd name="T50" fmla="*/ 3 w 66"/>
                  <a:gd name="T51" fmla="*/ 0 h 90"/>
                  <a:gd name="T52" fmla="*/ 3 w 66"/>
                  <a:gd name="T53" fmla="*/ 2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3" name="Freeform 42"/>
              <p:cNvSpPr>
                <a:spLocks noChangeAspect="1"/>
              </p:cNvSpPr>
              <p:nvPr/>
            </p:nvSpPr>
            <p:spPr bwMode="auto">
              <a:xfrm>
                <a:off x="1013" y="2019"/>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64" name="Freeform 43"/>
              <p:cNvSpPr>
                <a:spLocks noChangeAspect="1"/>
              </p:cNvSpPr>
              <p:nvPr/>
            </p:nvSpPr>
            <p:spPr bwMode="auto">
              <a:xfrm>
                <a:off x="1013" y="2019"/>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w 12"/>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5" name="Freeform 44"/>
              <p:cNvSpPr>
                <a:spLocks noChangeAspect="1"/>
              </p:cNvSpPr>
              <p:nvPr/>
            </p:nvSpPr>
            <p:spPr bwMode="auto">
              <a:xfrm>
                <a:off x="775" y="984"/>
                <a:ext cx="234" cy="355"/>
              </a:xfrm>
              <a:custGeom>
                <a:avLst/>
                <a:gdLst>
                  <a:gd name="T0" fmla="*/ 62 w 306"/>
                  <a:gd name="T1" fmla="*/ 173 h 492"/>
                  <a:gd name="T2" fmla="*/ 0 w 306"/>
                  <a:gd name="T3" fmla="*/ 165 h 492"/>
                  <a:gd name="T4" fmla="*/ 16 w 306"/>
                  <a:gd name="T5" fmla="*/ 113 h 492"/>
                  <a:gd name="T6" fmla="*/ 11 w 306"/>
                  <a:gd name="T7" fmla="*/ 105 h 492"/>
                  <a:gd name="T8" fmla="*/ 35 w 306"/>
                  <a:gd name="T9" fmla="*/ 82 h 492"/>
                  <a:gd name="T10" fmla="*/ 27 w 306"/>
                  <a:gd name="T11" fmla="*/ 70 h 492"/>
                  <a:gd name="T12" fmla="*/ 46 w 306"/>
                  <a:gd name="T13" fmla="*/ 0 h 492"/>
                  <a:gd name="T14" fmla="*/ 62 w 306"/>
                  <a:gd name="T15" fmla="*/ 4 h 492"/>
                  <a:gd name="T16" fmla="*/ 56 w 306"/>
                  <a:gd name="T17" fmla="*/ 27 h 492"/>
                  <a:gd name="T18" fmla="*/ 62 w 306"/>
                  <a:gd name="T19" fmla="*/ 38 h 492"/>
                  <a:gd name="T20" fmla="*/ 59 w 306"/>
                  <a:gd name="T21" fmla="*/ 40 h 492"/>
                  <a:gd name="T22" fmla="*/ 67 w 306"/>
                  <a:gd name="T23" fmla="*/ 48 h 492"/>
                  <a:gd name="T24" fmla="*/ 73 w 306"/>
                  <a:gd name="T25" fmla="*/ 61 h 492"/>
                  <a:gd name="T26" fmla="*/ 83 w 306"/>
                  <a:gd name="T27" fmla="*/ 66 h 492"/>
                  <a:gd name="T28" fmla="*/ 73 w 306"/>
                  <a:gd name="T29" fmla="*/ 88 h 492"/>
                  <a:gd name="T30" fmla="*/ 75 w 306"/>
                  <a:gd name="T31" fmla="*/ 92 h 492"/>
                  <a:gd name="T32" fmla="*/ 83 w 306"/>
                  <a:gd name="T33" fmla="*/ 88 h 492"/>
                  <a:gd name="T34" fmla="*/ 86 w 306"/>
                  <a:gd name="T35" fmla="*/ 90 h 492"/>
                  <a:gd name="T36" fmla="*/ 91 w 306"/>
                  <a:gd name="T37" fmla="*/ 108 h 492"/>
                  <a:gd name="T38" fmla="*/ 96 w 306"/>
                  <a:gd name="T39" fmla="*/ 113 h 492"/>
                  <a:gd name="T40" fmla="*/ 99 w 306"/>
                  <a:gd name="T41" fmla="*/ 122 h 492"/>
                  <a:gd name="T42" fmla="*/ 102 w 306"/>
                  <a:gd name="T43" fmla="*/ 119 h 492"/>
                  <a:gd name="T44" fmla="*/ 110 w 306"/>
                  <a:gd name="T45" fmla="*/ 122 h 492"/>
                  <a:gd name="T46" fmla="*/ 113 w 306"/>
                  <a:gd name="T47" fmla="*/ 119 h 492"/>
                  <a:gd name="T48" fmla="*/ 128 w 306"/>
                  <a:gd name="T49" fmla="*/ 122 h 492"/>
                  <a:gd name="T50" fmla="*/ 132 w 306"/>
                  <a:gd name="T51" fmla="*/ 117 h 492"/>
                  <a:gd name="T52" fmla="*/ 137 w 306"/>
                  <a:gd name="T53" fmla="*/ 124 h 492"/>
                  <a:gd name="T54" fmla="*/ 126 w 306"/>
                  <a:gd name="T55" fmla="*/ 185 h 492"/>
                  <a:gd name="T56" fmla="*/ 83 w 306"/>
                  <a:gd name="T57" fmla="*/ 178 h 492"/>
                  <a:gd name="T58" fmla="*/ 62 w 306"/>
                  <a:gd name="T59" fmla="*/ 173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66" name="Freeform 45"/>
              <p:cNvSpPr>
                <a:spLocks noChangeAspect="1"/>
              </p:cNvSpPr>
              <p:nvPr/>
            </p:nvSpPr>
            <p:spPr bwMode="auto">
              <a:xfrm>
                <a:off x="775" y="984"/>
                <a:ext cx="234" cy="355"/>
              </a:xfrm>
              <a:custGeom>
                <a:avLst/>
                <a:gdLst>
                  <a:gd name="T0" fmla="*/ 62 w 306"/>
                  <a:gd name="T1" fmla="*/ 173 h 492"/>
                  <a:gd name="T2" fmla="*/ 0 w 306"/>
                  <a:gd name="T3" fmla="*/ 165 h 492"/>
                  <a:gd name="T4" fmla="*/ 16 w 306"/>
                  <a:gd name="T5" fmla="*/ 113 h 492"/>
                  <a:gd name="T6" fmla="*/ 11 w 306"/>
                  <a:gd name="T7" fmla="*/ 105 h 492"/>
                  <a:gd name="T8" fmla="*/ 35 w 306"/>
                  <a:gd name="T9" fmla="*/ 82 h 492"/>
                  <a:gd name="T10" fmla="*/ 27 w 306"/>
                  <a:gd name="T11" fmla="*/ 70 h 492"/>
                  <a:gd name="T12" fmla="*/ 46 w 306"/>
                  <a:gd name="T13" fmla="*/ 0 h 492"/>
                  <a:gd name="T14" fmla="*/ 62 w 306"/>
                  <a:gd name="T15" fmla="*/ 4 h 492"/>
                  <a:gd name="T16" fmla="*/ 56 w 306"/>
                  <a:gd name="T17" fmla="*/ 27 h 492"/>
                  <a:gd name="T18" fmla="*/ 62 w 306"/>
                  <a:gd name="T19" fmla="*/ 38 h 492"/>
                  <a:gd name="T20" fmla="*/ 59 w 306"/>
                  <a:gd name="T21" fmla="*/ 40 h 492"/>
                  <a:gd name="T22" fmla="*/ 67 w 306"/>
                  <a:gd name="T23" fmla="*/ 48 h 492"/>
                  <a:gd name="T24" fmla="*/ 73 w 306"/>
                  <a:gd name="T25" fmla="*/ 61 h 492"/>
                  <a:gd name="T26" fmla="*/ 83 w 306"/>
                  <a:gd name="T27" fmla="*/ 66 h 492"/>
                  <a:gd name="T28" fmla="*/ 73 w 306"/>
                  <a:gd name="T29" fmla="*/ 88 h 492"/>
                  <a:gd name="T30" fmla="*/ 75 w 306"/>
                  <a:gd name="T31" fmla="*/ 92 h 492"/>
                  <a:gd name="T32" fmla="*/ 83 w 306"/>
                  <a:gd name="T33" fmla="*/ 88 h 492"/>
                  <a:gd name="T34" fmla="*/ 86 w 306"/>
                  <a:gd name="T35" fmla="*/ 90 h 492"/>
                  <a:gd name="T36" fmla="*/ 91 w 306"/>
                  <a:gd name="T37" fmla="*/ 108 h 492"/>
                  <a:gd name="T38" fmla="*/ 96 w 306"/>
                  <a:gd name="T39" fmla="*/ 113 h 492"/>
                  <a:gd name="T40" fmla="*/ 99 w 306"/>
                  <a:gd name="T41" fmla="*/ 122 h 492"/>
                  <a:gd name="T42" fmla="*/ 102 w 306"/>
                  <a:gd name="T43" fmla="*/ 119 h 492"/>
                  <a:gd name="T44" fmla="*/ 110 w 306"/>
                  <a:gd name="T45" fmla="*/ 122 h 492"/>
                  <a:gd name="T46" fmla="*/ 113 w 306"/>
                  <a:gd name="T47" fmla="*/ 119 h 492"/>
                  <a:gd name="T48" fmla="*/ 128 w 306"/>
                  <a:gd name="T49" fmla="*/ 122 h 492"/>
                  <a:gd name="T50" fmla="*/ 132 w 306"/>
                  <a:gd name="T51" fmla="*/ 117 h 492"/>
                  <a:gd name="T52" fmla="*/ 137 w 306"/>
                  <a:gd name="T53" fmla="*/ 124 h 492"/>
                  <a:gd name="T54" fmla="*/ 126 w 306"/>
                  <a:gd name="T55" fmla="*/ 185 h 492"/>
                  <a:gd name="T56" fmla="*/ 83 w 306"/>
                  <a:gd name="T57" fmla="*/ 178 h 492"/>
                  <a:gd name="T58" fmla="*/ 62 w 306"/>
                  <a:gd name="T59" fmla="*/ 173 h 492"/>
                  <a:gd name="T60" fmla="*/ 62 w 306"/>
                  <a:gd name="T61" fmla="*/ 176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7" name="Freeform 46"/>
              <p:cNvSpPr>
                <a:spLocks noChangeAspect="1"/>
              </p:cNvSpPr>
              <p:nvPr/>
            </p:nvSpPr>
            <p:spPr bwMode="auto">
              <a:xfrm>
                <a:off x="1700" y="1343"/>
                <a:ext cx="151" cy="260"/>
              </a:xfrm>
              <a:custGeom>
                <a:avLst/>
                <a:gdLst>
                  <a:gd name="T0" fmla="*/ 56 w 198"/>
                  <a:gd name="T1" fmla="*/ 136 h 360"/>
                  <a:gd name="T2" fmla="*/ 48 w 198"/>
                  <a:gd name="T3" fmla="*/ 129 h 360"/>
                  <a:gd name="T4" fmla="*/ 48 w 198"/>
                  <a:gd name="T5" fmla="*/ 120 h 360"/>
                  <a:gd name="T6" fmla="*/ 27 w 198"/>
                  <a:gd name="T7" fmla="*/ 106 h 360"/>
                  <a:gd name="T8" fmla="*/ 32 w 198"/>
                  <a:gd name="T9" fmla="*/ 93 h 360"/>
                  <a:gd name="T10" fmla="*/ 24 w 198"/>
                  <a:gd name="T11" fmla="*/ 88 h 360"/>
                  <a:gd name="T12" fmla="*/ 18 w 198"/>
                  <a:gd name="T13" fmla="*/ 90 h 360"/>
                  <a:gd name="T14" fmla="*/ 16 w 198"/>
                  <a:gd name="T15" fmla="*/ 82 h 360"/>
                  <a:gd name="T16" fmla="*/ 5 w 198"/>
                  <a:gd name="T17" fmla="*/ 74 h 360"/>
                  <a:gd name="T18" fmla="*/ 0 w 198"/>
                  <a:gd name="T19" fmla="*/ 68 h 360"/>
                  <a:gd name="T20" fmla="*/ 0 w 198"/>
                  <a:gd name="T21" fmla="*/ 52 h 360"/>
                  <a:gd name="T22" fmla="*/ 8 w 198"/>
                  <a:gd name="T23" fmla="*/ 48 h 360"/>
                  <a:gd name="T24" fmla="*/ 11 w 198"/>
                  <a:gd name="T25" fmla="*/ 40 h 360"/>
                  <a:gd name="T26" fmla="*/ 8 w 198"/>
                  <a:gd name="T27" fmla="*/ 29 h 360"/>
                  <a:gd name="T28" fmla="*/ 18 w 198"/>
                  <a:gd name="T29" fmla="*/ 27 h 360"/>
                  <a:gd name="T30" fmla="*/ 24 w 198"/>
                  <a:gd name="T31" fmla="*/ 20 h 360"/>
                  <a:gd name="T32" fmla="*/ 24 w 198"/>
                  <a:gd name="T33" fmla="*/ 12 h 360"/>
                  <a:gd name="T34" fmla="*/ 14 w 198"/>
                  <a:gd name="T35" fmla="*/ 5 h 360"/>
                  <a:gd name="T36" fmla="*/ 18 w 198"/>
                  <a:gd name="T37" fmla="*/ 2 h 360"/>
                  <a:gd name="T38" fmla="*/ 75 w 198"/>
                  <a:gd name="T39" fmla="*/ 0 h 360"/>
                  <a:gd name="T40" fmla="*/ 79 w 198"/>
                  <a:gd name="T41" fmla="*/ 18 h 360"/>
                  <a:gd name="T42" fmla="*/ 85 w 198"/>
                  <a:gd name="T43" fmla="*/ 74 h 360"/>
                  <a:gd name="T44" fmla="*/ 85 w 198"/>
                  <a:gd name="T45" fmla="*/ 82 h 360"/>
                  <a:gd name="T46" fmla="*/ 88 w 198"/>
                  <a:gd name="T47" fmla="*/ 90 h 360"/>
                  <a:gd name="T48" fmla="*/ 79 w 198"/>
                  <a:gd name="T49" fmla="*/ 104 h 360"/>
                  <a:gd name="T50" fmla="*/ 79 w 198"/>
                  <a:gd name="T51" fmla="*/ 113 h 360"/>
                  <a:gd name="T52" fmla="*/ 77 w 198"/>
                  <a:gd name="T53" fmla="*/ 117 h 360"/>
                  <a:gd name="T54" fmla="*/ 79 w 198"/>
                  <a:gd name="T55" fmla="*/ 122 h 360"/>
                  <a:gd name="T56" fmla="*/ 69 w 198"/>
                  <a:gd name="T57" fmla="*/ 124 h 360"/>
                  <a:gd name="T58" fmla="*/ 72 w 198"/>
                  <a:gd name="T59" fmla="*/ 131 h 360"/>
                  <a:gd name="T60" fmla="*/ 59 w 198"/>
                  <a:gd name="T61" fmla="*/ 129 h 360"/>
                  <a:gd name="T62" fmla="*/ 56 w 198"/>
                  <a:gd name="T63" fmla="*/ 134 h 360"/>
                  <a:gd name="T64" fmla="*/ 56 w 198"/>
                  <a:gd name="T65" fmla="*/ 136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68" name="Freeform 47"/>
              <p:cNvSpPr>
                <a:spLocks noChangeAspect="1"/>
              </p:cNvSpPr>
              <p:nvPr/>
            </p:nvSpPr>
            <p:spPr bwMode="auto">
              <a:xfrm>
                <a:off x="1700" y="1343"/>
                <a:ext cx="151" cy="264"/>
              </a:xfrm>
              <a:custGeom>
                <a:avLst/>
                <a:gdLst>
                  <a:gd name="T0" fmla="*/ 56 w 198"/>
                  <a:gd name="T1" fmla="*/ 136 h 366"/>
                  <a:gd name="T2" fmla="*/ 48 w 198"/>
                  <a:gd name="T3" fmla="*/ 128 h 366"/>
                  <a:gd name="T4" fmla="*/ 48 w 198"/>
                  <a:gd name="T5" fmla="*/ 119 h 366"/>
                  <a:gd name="T6" fmla="*/ 27 w 198"/>
                  <a:gd name="T7" fmla="*/ 105 h 366"/>
                  <a:gd name="T8" fmla="*/ 32 w 198"/>
                  <a:gd name="T9" fmla="*/ 92 h 366"/>
                  <a:gd name="T10" fmla="*/ 24 w 198"/>
                  <a:gd name="T11" fmla="*/ 88 h 366"/>
                  <a:gd name="T12" fmla="*/ 18 w 198"/>
                  <a:gd name="T13" fmla="*/ 90 h 366"/>
                  <a:gd name="T14" fmla="*/ 16 w 198"/>
                  <a:gd name="T15" fmla="*/ 82 h 366"/>
                  <a:gd name="T16" fmla="*/ 5 w 198"/>
                  <a:gd name="T17" fmla="*/ 74 h 366"/>
                  <a:gd name="T18" fmla="*/ 0 w 198"/>
                  <a:gd name="T19" fmla="*/ 68 h 366"/>
                  <a:gd name="T20" fmla="*/ 0 w 198"/>
                  <a:gd name="T21" fmla="*/ 52 h 366"/>
                  <a:gd name="T22" fmla="*/ 8 w 198"/>
                  <a:gd name="T23" fmla="*/ 48 h 366"/>
                  <a:gd name="T24" fmla="*/ 11 w 198"/>
                  <a:gd name="T25" fmla="*/ 40 h 366"/>
                  <a:gd name="T26" fmla="*/ 8 w 198"/>
                  <a:gd name="T27" fmla="*/ 29 h 366"/>
                  <a:gd name="T28" fmla="*/ 18 w 198"/>
                  <a:gd name="T29" fmla="*/ 27 h 366"/>
                  <a:gd name="T30" fmla="*/ 24 w 198"/>
                  <a:gd name="T31" fmla="*/ 20 h 366"/>
                  <a:gd name="T32" fmla="*/ 24 w 198"/>
                  <a:gd name="T33" fmla="*/ 12 h 366"/>
                  <a:gd name="T34" fmla="*/ 14 w 198"/>
                  <a:gd name="T35" fmla="*/ 4 h 366"/>
                  <a:gd name="T36" fmla="*/ 18 w 198"/>
                  <a:gd name="T37" fmla="*/ 2 h 366"/>
                  <a:gd name="T38" fmla="*/ 75 w 198"/>
                  <a:gd name="T39" fmla="*/ 0 h 366"/>
                  <a:gd name="T40" fmla="*/ 79 w 198"/>
                  <a:gd name="T41" fmla="*/ 18 h 366"/>
                  <a:gd name="T42" fmla="*/ 85 w 198"/>
                  <a:gd name="T43" fmla="*/ 74 h 366"/>
                  <a:gd name="T44" fmla="*/ 85 w 198"/>
                  <a:gd name="T45" fmla="*/ 82 h 366"/>
                  <a:gd name="T46" fmla="*/ 88 w 198"/>
                  <a:gd name="T47" fmla="*/ 90 h 366"/>
                  <a:gd name="T48" fmla="*/ 79 w 198"/>
                  <a:gd name="T49" fmla="*/ 104 h 366"/>
                  <a:gd name="T50" fmla="*/ 79 w 198"/>
                  <a:gd name="T51" fmla="*/ 113 h 366"/>
                  <a:gd name="T52" fmla="*/ 77 w 198"/>
                  <a:gd name="T53" fmla="*/ 117 h 366"/>
                  <a:gd name="T54" fmla="*/ 79 w 198"/>
                  <a:gd name="T55" fmla="*/ 122 h 366"/>
                  <a:gd name="T56" fmla="*/ 69 w 198"/>
                  <a:gd name="T57" fmla="*/ 124 h 366"/>
                  <a:gd name="T58" fmla="*/ 72 w 198"/>
                  <a:gd name="T59" fmla="*/ 131 h 366"/>
                  <a:gd name="T60" fmla="*/ 59 w 198"/>
                  <a:gd name="T61" fmla="*/ 128 h 366"/>
                  <a:gd name="T62" fmla="*/ 56 w 198"/>
                  <a:gd name="T63" fmla="*/ 133 h 366"/>
                  <a:gd name="T64" fmla="*/ 56 w 198"/>
                  <a:gd name="T65" fmla="*/ 136 h 366"/>
                  <a:gd name="T66" fmla="*/ 56 w 198"/>
                  <a:gd name="T67" fmla="*/ 137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9" name="Freeform 48"/>
              <p:cNvSpPr>
                <a:spLocks noChangeAspect="1"/>
              </p:cNvSpPr>
              <p:nvPr/>
            </p:nvSpPr>
            <p:spPr bwMode="auto">
              <a:xfrm>
                <a:off x="1837" y="1369"/>
                <a:ext cx="114" cy="191"/>
              </a:xfrm>
              <a:custGeom>
                <a:avLst/>
                <a:gdLst>
                  <a:gd name="T0" fmla="*/ 0 w 150"/>
                  <a:gd name="T1" fmla="*/ 100 h 264"/>
                  <a:gd name="T2" fmla="*/ 0 w 150"/>
                  <a:gd name="T3" fmla="*/ 91 h 264"/>
                  <a:gd name="T4" fmla="*/ 8 w 150"/>
                  <a:gd name="T5" fmla="*/ 77 h 264"/>
                  <a:gd name="T6" fmla="*/ 5 w 150"/>
                  <a:gd name="T7" fmla="*/ 68 h 264"/>
                  <a:gd name="T8" fmla="*/ 5 w 150"/>
                  <a:gd name="T9" fmla="*/ 61 h 264"/>
                  <a:gd name="T10" fmla="*/ 0 w 150"/>
                  <a:gd name="T11" fmla="*/ 5 h 264"/>
                  <a:gd name="T12" fmla="*/ 8 w 150"/>
                  <a:gd name="T13" fmla="*/ 7 h 264"/>
                  <a:gd name="T14" fmla="*/ 16 w 150"/>
                  <a:gd name="T15" fmla="*/ 2 h 264"/>
                  <a:gd name="T16" fmla="*/ 58 w 150"/>
                  <a:gd name="T17" fmla="*/ 0 h 264"/>
                  <a:gd name="T18" fmla="*/ 66 w 150"/>
                  <a:gd name="T19" fmla="*/ 64 h 264"/>
                  <a:gd name="T20" fmla="*/ 66 w 150"/>
                  <a:gd name="T21" fmla="*/ 71 h 264"/>
                  <a:gd name="T22" fmla="*/ 52 w 150"/>
                  <a:gd name="T23" fmla="*/ 75 h 264"/>
                  <a:gd name="T24" fmla="*/ 55 w 150"/>
                  <a:gd name="T25" fmla="*/ 77 h 264"/>
                  <a:gd name="T26" fmla="*/ 45 w 150"/>
                  <a:gd name="T27" fmla="*/ 93 h 264"/>
                  <a:gd name="T28" fmla="*/ 40 w 150"/>
                  <a:gd name="T29" fmla="*/ 91 h 264"/>
                  <a:gd name="T30" fmla="*/ 37 w 150"/>
                  <a:gd name="T31" fmla="*/ 88 h 264"/>
                  <a:gd name="T32" fmla="*/ 29 w 150"/>
                  <a:gd name="T33" fmla="*/ 98 h 264"/>
                  <a:gd name="T34" fmla="*/ 27 w 150"/>
                  <a:gd name="T35" fmla="*/ 93 h 264"/>
                  <a:gd name="T36" fmla="*/ 21 w 150"/>
                  <a:gd name="T37" fmla="*/ 100 h 264"/>
                  <a:gd name="T38" fmla="*/ 8 w 150"/>
                  <a:gd name="T39" fmla="*/ 96 h 264"/>
                  <a:gd name="T40" fmla="*/ 8 w 150"/>
                  <a:gd name="T41" fmla="*/ 100 h 264"/>
                  <a:gd name="T42" fmla="*/ 3 w 150"/>
                  <a:gd name="T43" fmla="*/ 98 h 264"/>
                  <a:gd name="T44" fmla="*/ 0 w 150"/>
                  <a:gd name="T45" fmla="*/ 100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20170" name="Freeform 49"/>
              <p:cNvSpPr>
                <a:spLocks noChangeAspect="1"/>
              </p:cNvSpPr>
              <p:nvPr/>
            </p:nvSpPr>
            <p:spPr bwMode="auto">
              <a:xfrm>
                <a:off x="1837" y="1369"/>
                <a:ext cx="114" cy="195"/>
              </a:xfrm>
              <a:custGeom>
                <a:avLst/>
                <a:gdLst>
                  <a:gd name="T0" fmla="*/ 0 w 150"/>
                  <a:gd name="T1" fmla="*/ 100 h 270"/>
                  <a:gd name="T2" fmla="*/ 0 w 150"/>
                  <a:gd name="T3" fmla="*/ 90 h 270"/>
                  <a:gd name="T4" fmla="*/ 8 w 150"/>
                  <a:gd name="T5" fmla="*/ 77 h 270"/>
                  <a:gd name="T6" fmla="*/ 5 w 150"/>
                  <a:gd name="T7" fmla="*/ 68 h 270"/>
                  <a:gd name="T8" fmla="*/ 5 w 150"/>
                  <a:gd name="T9" fmla="*/ 61 h 270"/>
                  <a:gd name="T10" fmla="*/ 0 w 150"/>
                  <a:gd name="T11" fmla="*/ 4 h 270"/>
                  <a:gd name="T12" fmla="*/ 8 w 150"/>
                  <a:gd name="T13" fmla="*/ 6 h 270"/>
                  <a:gd name="T14" fmla="*/ 16 w 150"/>
                  <a:gd name="T15" fmla="*/ 2 h 270"/>
                  <a:gd name="T16" fmla="*/ 58 w 150"/>
                  <a:gd name="T17" fmla="*/ 0 h 270"/>
                  <a:gd name="T18" fmla="*/ 66 w 150"/>
                  <a:gd name="T19" fmla="*/ 63 h 270"/>
                  <a:gd name="T20" fmla="*/ 66 w 150"/>
                  <a:gd name="T21" fmla="*/ 70 h 270"/>
                  <a:gd name="T22" fmla="*/ 52 w 150"/>
                  <a:gd name="T23" fmla="*/ 74 h 270"/>
                  <a:gd name="T24" fmla="*/ 55 w 150"/>
                  <a:gd name="T25" fmla="*/ 77 h 270"/>
                  <a:gd name="T26" fmla="*/ 45 w 150"/>
                  <a:gd name="T27" fmla="*/ 93 h 270"/>
                  <a:gd name="T28" fmla="*/ 40 w 150"/>
                  <a:gd name="T29" fmla="*/ 90 h 270"/>
                  <a:gd name="T30" fmla="*/ 37 w 150"/>
                  <a:gd name="T31" fmla="*/ 88 h 270"/>
                  <a:gd name="T32" fmla="*/ 29 w 150"/>
                  <a:gd name="T33" fmla="*/ 97 h 270"/>
                  <a:gd name="T34" fmla="*/ 27 w 150"/>
                  <a:gd name="T35" fmla="*/ 93 h 270"/>
                  <a:gd name="T36" fmla="*/ 21 w 150"/>
                  <a:gd name="T37" fmla="*/ 100 h 270"/>
                  <a:gd name="T38" fmla="*/ 8 w 150"/>
                  <a:gd name="T39" fmla="*/ 95 h 270"/>
                  <a:gd name="T40" fmla="*/ 8 w 150"/>
                  <a:gd name="T41" fmla="*/ 100 h 270"/>
                  <a:gd name="T42" fmla="*/ 3 w 150"/>
                  <a:gd name="T43" fmla="*/ 97 h 270"/>
                  <a:gd name="T44" fmla="*/ 0 w 150"/>
                  <a:gd name="T45" fmla="*/ 100 h 270"/>
                  <a:gd name="T46" fmla="*/ 0 w 150"/>
                  <a:gd name="T47" fmla="*/ 102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1" name="Freeform 50"/>
              <p:cNvSpPr>
                <a:spLocks noChangeAspect="1"/>
              </p:cNvSpPr>
              <p:nvPr/>
            </p:nvSpPr>
            <p:spPr bwMode="auto">
              <a:xfrm>
                <a:off x="1507" y="1304"/>
                <a:ext cx="234" cy="148"/>
              </a:xfrm>
              <a:custGeom>
                <a:avLst/>
                <a:gdLst>
                  <a:gd name="T0" fmla="*/ 113 w 306"/>
                  <a:gd name="T1" fmla="*/ 78 h 204"/>
                  <a:gd name="T2" fmla="*/ 108 w 306"/>
                  <a:gd name="T3" fmla="*/ 71 h 204"/>
                  <a:gd name="T4" fmla="*/ 18 w 306"/>
                  <a:gd name="T5" fmla="*/ 73 h 204"/>
                  <a:gd name="T6" fmla="*/ 16 w 306"/>
                  <a:gd name="T7" fmla="*/ 57 h 204"/>
                  <a:gd name="T8" fmla="*/ 5 w 306"/>
                  <a:gd name="T9" fmla="*/ 28 h 204"/>
                  <a:gd name="T10" fmla="*/ 0 w 306"/>
                  <a:gd name="T11" fmla="*/ 20 h 204"/>
                  <a:gd name="T12" fmla="*/ 5 w 306"/>
                  <a:gd name="T13" fmla="*/ 12 h 204"/>
                  <a:gd name="T14" fmla="*/ 3 w 306"/>
                  <a:gd name="T15" fmla="*/ 5 h 204"/>
                  <a:gd name="T16" fmla="*/ 5 w 306"/>
                  <a:gd name="T17" fmla="*/ 2 h 204"/>
                  <a:gd name="T18" fmla="*/ 113 w 306"/>
                  <a:gd name="T19" fmla="*/ 0 h 204"/>
                  <a:gd name="T20" fmla="*/ 118 w 306"/>
                  <a:gd name="T21" fmla="*/ 7 h 204"/>
                  <a:gd name="T22" fmla="*/ 115 w 306"/>
                  <a:gd name="T23" fmla="*/ 12 h 204"/>
                  <a:gd name="T24" fmla="*/ 118 w 306"/>
                  <a:gd name="T25" fmla="*/ 18 h 204"/>
                  <a:gd name="T26" fmla="*/ 126 w 306"/>
                  <a:gd name="T27" fmla="*/ 25 h 204"/>
                  <a:gd name="T28" fmla="*/ 137 w 306"/>
                  <a:gd name="T29" fmla="*/ 32 h 204"/>
                  <a:gd name="T30" fmla="*/ 137 w 306"/>
                  <a:gd name="T31" fmla="*/ 41 h 204"/>
                  <a:gd name="T32" fmla="*/ 132 w 306"/>
                  <a:gd name="T33" fmla="*/ 48 h 204"/>
                  <a:gd name="T34" fmla="*/ 121 w 306"/>
                  <a:gd name="T35" fmla="*/ 51 h 204"/>
                  <a:gd name="T36" fmla="*/ 123 w 306"/>
                  <a:gd name="T37" fmla="*/ 62 h 204"/>
                  <a:gd name="T38" fmla="*/ 121 w 306"/>
                  <a:gd name="T39" fmla="*/ 69 h 204"/>
                  <a:gd name="T40" fmla="*/ 113 w 306"/>
                  <a:gd name="T41" fmla="*/ 73 h 204"/>
                  <a:gd name="T42" fmla="*/ 113 w 306"/>
                  <a:gd name="T43" fmla="*/ 78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72" name="Freeform 51"/>
              <p:cNvSpPr>
                <a:spLocks noChangeAspect="1"/>
              </p:cNvSpPr>
              <p:nvPr/>
            </p:nvSpPr>
            <p:spPr bwMode="auto">
              <a:xfrm>
                <a:off x="1507" y="1304"/>
                <a:ext cx="234" cy="152"/>
              </a:xfrm>
              <a:custGeom>
                <a:avLst/>
                <a:gdLst>
                  <a:gd name="T0" fmla="*/ 113 w 306"/>
                  <a:gd name="T1" fmla="*/ 77 h 210"/>
                  <a:gd name="T2" fmla="*/ 108 w 306"/>
                  <a:gd name="T3" fmla="*/ 71 h 210"/>
                  <a:gd name="T4" fmla="*/ 18 w 306"/>
                  <a:gd name="T5" fmla="*/ 73 h 210"/>
                  <a:gd name="T6" fmla="*/ 16 w 306"/>
                  <a:gd name="T7" fmla="*/ 57 h 210"/>
                  <a:gd name="T8" fmla="*/ 5 w 306"/>
                  <a:gd name="T9" fmla="*/ 28 h 210"/>
                  <a:gd name="T10" fmla="*/ 0 w 306"/>
                  <a:gd name="T11" fmla="*/ 20 h 210"/>
                  <a:gd name="T12" fmla="*/ 5 w 306"/>
                  <a:gd name="T13" fmla="*/ 12 h 210"/>
                  <a:gd name="T14" fmla="*/ 3 w 306"/>
                  <a:gd name="T15" fmla="*/ 5 h 210"/>
                  <a:gd name="T16" fmla="*/ 5 w 306"/>
                  <a:gd name="T17" fmla="*/ 2 h 210"/>
                  <a:gd name="T18" fmla="*/ 113 w 306"/>
                  <a:gd name="T19" fmla="*/ 0 h 210"/>
                  <a:gd name="T20" fmla="*/ 118 w 306"/>
                  <a:gd name="T21" fmla="*/ 7 h 210"/>
                  <a:gd name="T22" fmla="*/ 115 w 306"/>
                  <a:gd name="T23" fmla="*/ 12 h 210"/>
                  <a:gd name="T24" fmla="*/ 118 w 306"/>
                  <a:gd name="T25" fmla="*/ 18 h 210"/>
                  <a:gd name="T26" fmla="*/ 126 w 306"/>
                  <a:gd name="T27" fmla="*/ 25 h 210"/>
                  <a:gd name="T28" fmla="*/ 137 w 306"/>
                  <a:gd name="T29" fmla="*/ 32 h 210"/>
                  <a:gd name="T30" fmla="*/ 137 w 306"/>
                  <a:gd name="T31" fmla="*/ 41 h 210"/>
                  <a:gd name="T32" fmla="*/ 132 w 306"/>
                  <a:gd name="T33" fmla="*/ 48 h 210"/>
                  <a:gd name="T34" fmla="*/ 121 w 306"/>
                  <a:gd name="T35" fmla="*/ 50 h 210"/>
                  <a:gd name="T36" fmla="*/ 123 w 306"/>
                  <a:gd name="T37" fmla="*/ 62 h 210"/>
                  <a:gd name="T38" fmla="*/ 121 w 306"/>
                  <a:gd name="T39" fmla="*/ 68 h 210"/>
                  <a:gd name="T40" fmla="*/ 113 w 306"/>
                  <a:gd name="T41" fmla="*/ 73 h 210"/>
                  <a:gd name="T42" fmla="*/ 113 w 306"/>
                  <a:gd name="T43" fmla="*/ 77 h 210"/>
                  <a:gd name="T44" fmla="*/ 113 w 306"/>
                  <a:gd name="T45" fmla="*/ 8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3" name="Freeform 52"/>
              <p:cNvSpPr>
                <a:spLocks noChangeAspect="1"/>
              </p:cNvSpPr>
              <p:nvPr/>
            </p:nvSpPr>
            <p:spPr bwMode="auto">
              <a:xfrm>
                <a:off x="1297" y="1465"/>
                <a:ext cx="288" cy="142"/>
              </a:xfrm>
              <a:custGeom>
                <a:avLst/>
                <a:gdLst>
                  <a:gd name="T0" fmla="*/ 152 w 378"/>
                  <a:gd name="T1" fmla="*/ 2 h 198"/>
                  <a:gd name="T2" fmla="*/ 159 w 378"/>
                  <a:gd name="T3" fmla="*/ 6 h 198"/>
                  <a:gd name="T4" fmla="*/ 154 w 378"/>
                  <a:gd name="T5" fmla="*/ 14 h 198"/>
                  <a:gd name="T6" fmla="*/ 167 w 378"/>
                  <a:gd name="T7" fmla="*/ 22 h 198"/>
                  <a:gd name="T8" fmla="*/ 167 w 378"/>
                  <a:gd name="T9" fmla="*/ 73 h 198"/>
                  <a:gd name="T10" fmla="*/ 0 w 378"/>
                  <a:gd name="T11" fmla="*/ 71 h 198"/>
                  <a:gd name="T12" fmla="*/ 5 w 378"/>
                  <a:gd name="T13" fmla="*/ 0 h 198"/>
                  <a:gd name="T14" fmla="*/ 149 w 378"/>
                  <a:gd name="T15" fmla="*/ 2 h 198"/>
                  <a:gd name="T16" fmla="*/ 152 w 378"/>
                  <a:gd name="T17" fmla="*/ 2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74" name="Freeform 53"/>
              <p:cNvSpPr>
                <a:spLocks noChangeAspect="1"/>
              </p:cNvSpPr>
              <p:nvPr/>
            </p:nvSpPr>
            <p:spPr bwMode="auto">
              <a:xfrm>
                <a:off x="1297" y="1465"/>
                <a:ext cx="288" cy="142"/>
              </a:xfrm>
              <a:custGeom>
                <a:avLst/>
                <a:gdLst>
                  <a:gd name="T0" fmla="*/ 152 w 378"/>
                  <a:gd name="T1" fmla="*/ 2 h 198"/>
                  <a:gd name="T2" fmla="*/ 159 w 378"/>
                  <a:gd name="T3" fmla="*/ 6 h 198"/>
                  <a:gd name="T4" fmla="*/ 154 w 378"/>
                  <a:gd name="T5" fmla="*/ 14 h 198"/>
                  <a:gd name="T6" fmla="*/ 167 w 378"/>
                  <a:gd name="T7" fmla="*/ 22 h 198"/>
                  <a:gd name="T8" fmla="*/ 167 w 378"/>
                  <a:gd name="T9" fmla="*/ 73 h 198"/>
                  <a:gd name="T10" fmla="*/ 0 w 378"/>
                  <a:gd name="T11" fmla="*/ 71 h 198"/>
                  <a:gd name="T12" fmla="*/ 5 w 378"/>
                  <a:gd name="T13" fmla="*/ 0 h 198"/>
                  <a:gd name="T14" fmla="*/ 149 w 378"/>
                  <a:gd name="T15" fmla="*/ 2 h 198"/>
                  <a:gd name="T16" fmla="*/ 152 w 378"/>
                  <a:gd name="T17" fmla="*/ 2 h 198"/>
                  <a:gd name="T18" fmla="*/ 152 w 378"/>
                  <a:gd name="T19" fmla="*/ 4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5" name="Freeform 54"/>
              <p:cNvSpPr>
                <a:spLocks noChangeAspect="1"/>
              </p:cNvSpPr>
              <p:nvPr/>
            </p:nvSpPr>
            <p:spPr bwMode="auto">
              <a:xfrm>
                <a:off x="1787" y="1486"/>
                <a:ext cx="283" cy="139"/>
              </a:xfrm>
              <a:custGeom>
                <a:avLst/>
                <a:gdLst>
                  <a:gd name="T0" fmla="*/ 129 w 372"/>
                  <a:gd name="T1" fmla="*/ 59 h 192"/>
                  <a:gd name="T2" fmla="*/ 32 w 372"/>
                  <a:gd name="T3" fmla="*/ 66 h 192"/>
                  <a:gd name="T4" fmla="*/ 32 w 372"/>
                  <a:gd name="T5" fmla="*/ 71 h 192"/>
                  <a:gd name="T6" fmla="*/ 0 w 372"/>
                  <a:gd name="T7" fmla="*/ 73 h 192"/>
                  <a:gd name="T8" fmla="*/ 3 w 372"/>
                  <a:gd name="T9" fmla="*/ 71 h 192"/>
                  <a:gd name="T10" fmla="*/ 5 w 372"/>
                  <a:gd name="T11" fmla="*/ 71 h 192"/>
                  <a:gd name="T12" fmla="*/ 5 w 372"/>
                  <a:gd name="T13" fmla="*/ 59 h 192"/>
                  <a:gd name="T14" fmla="*/ 8 w 372"/>
                  <a:gd name="T15" fmla="*/ 54 h 192"/>
                  <a:gd name="T16" fmla="*/ 21 w 372"/>
                  <a:gd name="T17" fmla="*/ 57 h 192"/>
                  <a:gd name="T18" fmla="*/ 18 w 372"/>
                  <a:gd name="T19" fmla="*/ 51 h 192"/>
                  <a:gd name="T20" fmla="*/ 29 w 372"/>
                  <a:gd name="T21" fmla="*/ 48 h 192"/>
                  <a:gd name="T22" fmla="*/ 27 w 372"/>
                  <a:gd name="T23" fmla="*/ 43 h 192"/>
                  <a:gd name="T24" fmla="*/ 29 w 372"/>
                  <a:gd name="T25" fmla="*/ 39 h 192"/>
                  <a:gd name="T26" fmla="*/ 32 w 372"/>
                  <a:gd name="T27" fmla="*/ 37 h 192"/>
                  <a:gd name="T28" fmla="*/ 37 w 372"/>
                  <a:gd name="T29" fmla="*/ 39 h 192"/>
                  <a:gd name="T30" fmla="*/ 37 w 372"/>
                  <a:gd name="T31" fmla="*/ 34 h 192"/>
                  <a:gd name="T32" fmla="*/ 50 w 372"/>
                  <a:gd name="T33" fmla="*/ 39 h 192"/>
                  <a:gd name="T34" fmla="*/ 56 w 372"/>
                  <a:gd name="T35" fmla="*/ 32 h 192"/>
                  <a:gd name="T36" fmla="*/ 58 w 372"/>
                  <a:gd name="T37" fmla="*/ 37 h 192"/>
                  <a:gd name="T38" fmla="*/ 66 w 372"/>
                  <a:gd name="T39" fmla="*/ 28 h 192"/>
                  <a:gd name="T40" fmla="*/ 69 w 372"/>
                  <a:gd name="T41" fmla="*/ 30 h 192"/>
                  <a:gd name="T42" fmla="*/ 74 w 372"/>
                  <a:gd name="T43" fmla="*/ 32 h 192"/>
                  <a:gd name="T44" fmla="*/ 84 w 372"/>
                  <a:gd name="T45" fmla="*/ 16 h 192"/>
                  <a:gd name="T46" fmla="*/ 82 w 372"/>
                  <a:gd name="T47" fmla="*/ 14 h 192"/>
                  <a:gd name="T48" fmla="*/ 95 w 372"/>
                  <a:gd name="T49" fmla="*/ 9 h 192"/>
                  <a:gd name="T50" fmla="*/ 95 w 372"/>
                  <a:gd name="T51" fmla="*/ 2 h 192"/>
                  <a:gd name="T52" fmla="*/ 103 w 372"/>
                  <a:gd name="T53" fmla="*/ 0 h 192"/>
                  <a:gd name="T54" fmla="*/ 108 w 372"/>
                  <a:gd name="T55" fmla="*/ 7 h 192"/>
                  <a:gd name="T56" fmla="*/ 122 w 372"/>
                  <a:gd name="T57" fmla="*/ 12 h 192"/>
                  <a:gd name="T58" fmla="*/ 137 w 372"/>
                  <a:gd name="T59" fmla="*/ 7 h 192"/>
                  <a:gd name="T60" fmla="*/ 145 w 372"/>
                  <a:gd name="T61" fmla="*/ 14 h 192"/>
                  <a:gd name="T62" fmla="*/ 151 w 372"/>
                  <a:gd name="T63" fmla="*/ 25 h 192"/>
                  <a:gd name="T64" fmla="*/ 164 w 372"/>
                  <a:gd name="T65" fmla="*/ 32 h 192"/>
                  <a:gd name="T66" fmla="*/ 140 w 372"/>
                  <a:gd name="T67" fmla="*/ 54 h 192"/>
                  <a:gd name="T68" fmla="*/ 129 w 372"/>
                  <a:gd name="T69" fmla="*/ 59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76" name="Freeform 55"/>
              <p:cNvSpPr>
                <a:spLocks noChangeAspect="1"/>
              </p:cNvSpPr>
              <p:nvPr/>
            </p:nvSpPr>
            <p:spPr bwMode="auto">
              <a:xfrm>
                <a:off x="1787" y="1486"/>
                <a:ext cx="283" cy="139"/>
              </a:xfrm>
              <a:custGeom>
                <a:avLst/>
                <a:gdLst>
                  <a:gd name="T0" fmla="*/ 129 w 372"/>
                  <a:gd name="T1" fmla="*/ 59 h 192"/>
                  <a:gd name="T2" fmla="*/ 32 w 372"/>
                  <a:gd name="T3" fmla="*/ 66 h 192"/>
                  <a:gd name="T4" fmla="*/ 32 w 372"/>
                  <a:gd name="T5" fmla="*/ 71 h 192"/>
                  <a:gd name="T6" fmla="*/ 0 w 372"/>
                  <a:gd name="T7" fmla="*/ 73 h 192"/>
                  <a:gd name="T8" fmla="*/ 3 w 372"/>
                  <a:gd name="T9" fmla="*/ 71 h 192"/>
                  <a:gd name="T10" fmla="*/ 5 w 372"/>
                  <a:gd name="T11" fmla="*/ 71 h 192"/>
                  <a:gd name="T12" fmla="*/ 5 w 372"/>
                  <a:gd name="T13" fmla="*/ 59 h 192"/>
                  <a:gd name="T14" fmla="*/ 8 w 372"/>
                  <a:gd name="T15" fmla="*/ 54 h 192"/>
                  <a:gd name="T16" fmla="*/ 21 w 372"/>
                  <a:gd name="T17" fmla="*/ 57 h 192"/>
                  <a:gd name="T18" fmla="*/ 18 w 372"/>
                  <a:gd name="T19" fmla="*/ 51 h 192"/>
                  <a:gd name="T20" fmla="*/ 29 w 372"/>
                  <a:gd name="T21" fmla="*/ 48 h 192"/>
                  <a:gd name="T22" fmla="*/ 27 w 372"/>
                  <a:gd name="T23" fmla="*/ 43 h 192"/>
                  <a:gd name="T24" fmla="*/ 29 w 372"/>
                  <a:gd name="T25" fmla="*/ 39 h 192"/>
                  <a:gd name="T26" fmla="*/ 32 w 372"/>
                  <a:gd name="T27" fmla="*/ 37 h 192"/>
                  <a:gd name="T28" fmla="*/ 37 w 372"/>
                  <a:gd name="T29" fmla="*/ 39 h 192"/>
                  <a:gd name="T30" fmla="*/ 37 w 372"/>
                  <a:gd name="T31" fmla="*/ 34 h 192"/>
                  <a:gd name="T32" fmla="*/ 50 w 372"/>
                  <a:gd name="T33" fmla="*/ 39 h 192"/>
                  <a:gd name="T34" fmla="*/ 56 w 372"/>
                  <a:gd name="T35" fmla="*/ 32 h 192"/>
                  <a:gd name="T36" fmla="*/ 58 w 372"/>
                  <a:gd name="T37" fmla="*/ 37 h 192"/>
                  <a:gd name="T38" fmla="*/ 66 w 372"/>
                  <a:gd name="T39" fmla="*/ 28 h 192"/>
                  <a:gd name="T40" fmla="*/ 69 w 372"/>
                  <a:gd name="T41" fmla="*/ 30 h 192"/>
                  <a:gd name="T42" fmla="*/ 74 w 372"/>
                  <a:gd name="T43" fmla="*/ 32 h 192"/>
                  <a:gd name="T44" fmla="*/ 84 w 372"/>
                  <a:gd name="T45" fmla="*/ 16 h 192"/>
                  <a:gd name="T46" fmla="*/ 82 w 372"/>
                  <a:gd name="T47" fmla="*/ 14 h 192"/>
                  <a:gd name="T48" fmla="*/ 95 w 372"/>
                  <a:gd name="T49" fmla="*/ 9 h 192"/>
                  <a:gd name="T50" fmla="*/ 95 w 372"/>
                  <a:gd name="T51" fmla="*/ 2 h 192"/>
                  <a:gd name="T52" fmla="*/ 103 w 372"/>
                  <a:gd name="T53" fmla="*/ 0 h 192"/>
                  <a:gd name="T54" fmla="*/ 108 w 372"/>
                  <a:gd name="T55" fmla="*/ 7 h 192"/>
                  <a:gd name="T56" fmla="*/ 122 w 372"/>
                  <a:gd name="T57" fmla="*/ 12 h 192"/>
                  <a:gd name="T58" fmla="*/ 137 w 372"/>
                  <a:gd name="T59" fmla="*/ 7 h 192"/>
                  <a:gd name="T60" fmla="*/ 145 w 372"/>
                  <a:gd name="T61" fmla="*/ 14 h 192"/>
                  <a:gd name="T62" fmla="*/ 151 w 372"/>
                  <a:gd name="T63" fmla="*/ 25 h 192"/>
                  <a:gd name="T64" fmla="*/ 164 w 372"/>
                  <a:gd name="T65" fmla="*/ 32 h 192"/>
                  <a:gd name="T66" fmla="*/ 140 w 372"/>
                  <a:gd name="T67" fmla="*/ 54 h 192"/>
                  <a:gd name="T68" fmla="*/ 129 w 372"/>
                  <a:gd name="T69" fmla="*/ 59 h 192"/>
                  <a:gd name="T70" fmla="*/ 129 w 372"/>
                  <a:gd name="T71" fmla="*/ 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7" name="Freeform 56"/>
              <p:cNvSpPr>
                <a:spLocks noChangeAspect="1"/>
              </p:cNvSpPr>
              <p:nvPr/>
            </p:nvSpPr>
            <p:spPr bwMode="auto">
              <a:xfrm>
                <a:off x="1608" y="1794"/>
                <a:ext cx="220" cy="177"/>
              </a:xfrm>
              <a:custGeom>
                <a:avLst/>
                <a:gdLst>
                  <a:gd name="T0" fmla="*/ 115 w 288"/>
                  <a:gd name="T1" fmla="*/ 65 h 246"/>
                  <a:gd name="T2" fmla="*/ 96 w 288"/>
                  <a:gd name="T3" fmla="*/ 60 h 246"/>
                  <a:gd name="T4" fmla="*/ 91 w 288"/>
                  <a:gd name="T5" fmla="*/ 65 h 246"/>
                  <a:gd name="T6" fmla="*/ 102 w 288"/>
                  <a:gd name="T7" fmla="*/ 68 h 246"/>
                  <a:gd name="T8" fmla="*/ 110 w 288"/>
                  <a:gd name="T9" fmla="*/ 65 h 246"/>
                  <a:gd name="T10" fmla="*/ 107 w 288"/>
                  <a:gd name="T11" fmla="*/ 69 h 246"/>
                  <a:gd name="T12" fmla="*/ 112 w 288"/>
                  <a:gd name="T13" fmla="*/ 71 h 246"/>
                  <a:gd name="T14" fmla="*/ 115 w 288"/>
                  <a:gd name="T15" fmla="*/ 68 h 246"/>
                  <a:gd name="T16" fmla="*/ 123 w 288"/>
                  <a:gd name="T17" fmla="*/ 65 h 246"/>
                  <a:gd name="T18" fmla="*/ 123 w 288"/>
                  <a:gd name="T19" fmla="*/ 69 h 246"/>
                  <a:gd name="T20" fmla="*/ 112 w 288"/>
                  <a:gd name="T21" fmla="*/ 78 h 246"/>
                  <a:gd name="T22" fmla="*/ 115 w 288"/>
                  <a:gd name="T23" fmla="*/ 83 h 246"/>
                  <a:gd name="T24" fmla="*/ 128 w 288"/>
                  <a:gd name="T25" fmla="*/ 87 h 246"/>
                  <a:gd name="T26" fmla="*/ 125 w 288"/>
                  <a:gd name="T27" fmla="*/ 91 h 246"/>
                  <a:gd name="T28" fmla="*/ 123 w 288"/>
                  <a:gd name="T29" fmla="*/ 89 h 246"/>
                  <a:gd name="T30" fmla="*/ 120 w 288"/>
                  <a:gd name="T31" fmla="*/ 91 h 246"/>
                  <a:gd name="T32" fmla="*/ 118 w 288"/>
                  <a:gd name="T33" fmla="*/ 85 h 246"/>
                  <a:gd name="T34" fmla="*/ 102 w 288"/>
                  <a:gd name="T35" fmla="*/ 81 h 246"/>
                  <a:gd name="T36" fmla="*/ 105 w 288"/>
                  <a:gd name="T37" fmla="*/ 87 h 246"/>
                  <a:gd name="T38" fmla="*/ 99 w 288"/>
                  <a:gd name="T39" fmla="*/ 89 h 246"/>
                  <a:gd name="T40" fmla="*/ 96 w 288"/>
                  <a:gd name="T41" fmla="*/ 85 h 246"/>
                  <a:gd name="T42" fmla="*/ 93 w 288"/>
                  <a:gd name="T43" fmla="*/ 87 h 246"/>
                  <a:gd name="T44" fmla="*/ 91 w 288"/>
                  <a:gd name="T45" fmla="*/ 85 h 246"/>
                  <a:gd name="T46" fmla="*/ 88 w 288"/>
                  <a:gd name="T47" fmla="*/ 89 h 246"/>
                  <a:gd name="T48" fmla="*/ 82 w 288"/>
                  <a:gd name="T49" fmla="*/ 91 h 246"/>
                  <a:gd name="T50" fmla="*/ 78 w 288"/>
                  <a:gd name="T51" fmla="*/ 89 h 246"/>
                  <a:gd name="T52" fmla="*/ 73 w 288"/>
                  <a:gd name="T53" fmla="*/ 83 h 246"/>
                  <a:gd name="T54" fmla="*/ 64 w 288"/>
                  <a:gd name="T55" fmla="*/ 81 h 246"/>
                  <a:gd name="T56" fmla="*/ 64 w 288"/>
                  <a:gd name="T57" fmla="*/ 76 h 246"/>
                  <a:gd name="T58" fmla="*/ 56 w 288"/>
                  <a:gd name="T59" fmla="*/ 76 h 246"/>
                  <a:gd name="T60" fmla="*/ 56 w 288"/>
                  <a:gd name="T61" fmla="*/ 73 h 246"/>
                  <a:gd name="T62" fmla="*/ 48 w 288"/>
                  <a:gd name="T63" fmla="*/ 76 h 246"/>
                  <a:gd name="T64" fmla="*/ 53 w 288"/>
                  <a:gd name="T65" fmla="*/ 81 h 246"/>
                  <a:gd name="T66" fmla="*/ 46 w 288"/>
                  <a:gd name="T67" fmla="*/ 83 h 246"/>
                  <a:gd name="T68" fmla="*/ 24 w 288"/>
                  <a:gd name="T69" fmla="*/ 76 h 246"/>
                  <a:gd name="T70" fmla="*/ 8 w 288"/>
                  <a:gd name="T71" fmla="*/ 78 h 246"/>
                  <a:gd name="T72" fmla="*/ 5 w 288"/>
                  <a:gd name="T73" fmla="*/ 76 h 246"/>
                  <a:gd name="T74" fmla="*/ 11 w 288"/>
                  <a:gd name="T75" fmla="*/ 71 h 246"/>
                  <a:gd name="T76" fmla="*/ 11 w 288"/>
                  <a:gd name="T77" fmla="*/ 58 h 246"/>
                  <a:gd name="T78" fmla="*/ 16 w 288"/>
                  <a:gd name="T79" fmla="*/ 47 h 246"/>
                  <a:gd name="T80" fmla="*/ 3 w 288"/>
                  <a:gd name="T81" fmla="*/ 24 h 246"/>
                  <a:gd name="T82" fmla="*/ 0 w 288"/>
                  <a:gd name="T83" fmla="*/ 0 h 246"/>
                  <a:gd name="T84" fmla="*/ 73 w 288"/>
                  <a:gd name="T85" fmla="*/ 0 h 246"/>
                  <a:gd name="T86" fmla="*/ 73 w 288"/>
                  <a:gd name="T87" fmla="*/ 9 h 246"/>
                  <a:gd name="T88" fmla="*/ 75 w 288"/>
                  <a:gd name="T89" fmla="*/ 6 h 246"/>
                  <a:gd name="T90" fmla="*/ 73 w 288"/>
                  <a:gd name="T91" fmla="*/ 12 h 246"/>
                  <a:gd name="T92" fmla="*/ 78 w 288"/>
                  <a:gd name="T93" fmla="*/ 14 h 246"/>
                  <a:gd name="T94" fmla="*/ 73 w 288"/>
                  <a:gd name="T95" fmla="*/ 18 h 246"/>
                  <a:gd name="T96" fmla="*/ 75 w 288"/>
                  <a:gd name="T97" fmla="*/ 18 h 246"/>
                  <a:gd name="T98" fmla="*/ 64 w 288"/>
                  <a:gd name="T99" fmla="*/ 31 h 246"/>
                  <a:gd name="T100" fmla="*/ 61 w 288"/>
                  <a:gd name="T101" fmla="*/ 47 h 246"/>
                  <a:gd name="T102" fmla="*/ 107 w 288"/>
                  <a:gd name="T103" fmla="*/ 45 h 246"/>
                  <a:gd name="T104" fmla="*/ 107 w 288"/>
                  <a:gd name="T105" fmla="*/ 54 h 246"/>
                  <a:gd name="T106" fmla="*/ 112 w 288"/>
                  <a:gd name="T107" fmla="*/ 63 h 246"/>
                  <a:gd name="T108" fmla="*/ 115 w 288"/>
                  <a:gd name="T109" fmla="*/ 65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78" name="Freeform 57"/>
              <p:cNvSpPr>
                <a:spLocks noChangeAspect="1"/>
              </p:cNvSpPr>
              <p:nvPr/>
            </p:nvSpPr>
            <p:spPr bwMode="auto">
              <a:xfrm>
                <a:off x="1608" y="1794"/>
                <a:ext cx="220" cy="177"/>
              </a:xfrm>
              <a:custGeom>
                <a:avLst/>
                <a:gdLst>
                  <a:gd name="T0" fmla="*/ 115 w 288"/>
                  <a:gd name="T1" fmla="*/ 65 h 246"/>
                  <a:gd name="T2" fmla="*/ 96 w 288"/>
                  <a:gd name="T3" fmla="*/ 60 h 246"/>
                  <a:gd name="T4" fmla="*/ 91 w 288"/>
                  <a:gd name="T5" fmla="*/ 65 h 246"/>
                  <a:gd name="T6" fmla="*/ 102 w 288"/>
                  <a:gd name="T7" fmla="*/ 68 h 246"/>
                  <a:gd name="T8" fmla="*/ 110 w 288"/>
                  <a:gd name="T9" fmla="*/ 65 h 246"/>
                  <a:gd name="T10" fmla="*/ 107 w 288"/>
                  <a:gd name="T11" fmla="*/ 69 h 246"/>
                  <a:gd name="T12" fmla="*/ 112 w 288"/>
                  <a:gd name="T13" fmla="*/ 71 h 246"/>
                  <a:gd name="T14" fmla="*/ 115 w 288"/>
                  <a:gd name="T15" fmla="*/ 68 h 246"/>
                  <a:gd name="T16" fmla="*/ 123 w 288"/>
                  <a:gd name="T17" fmla="*/ 65 h 246"/>
                  <a:gd name="T18" fmla="*/ 123 w 288"/>
                  <a:gd name="T19" fmla="*/ 69 h 246"/>
                  <a:gd name="T20" fmla="*/ 112 w 288"/>
                  <a:gd name="T21" fmla="*/ 78 h 246"/>
                  <a:gd name="T22" fmla="*/ 115 w 288"/>
                  <a:gd name="T23" fmla="*/ 83 h 246"/>
                  <a:gd name="T24" fmla="*/ 128 w 288"/>
                  <a:gd name="T25" fmla="*/ 87 h 246"/>
                  <a:gd name="T26" fmla="*/ 125 w 288"/>
                  <a:gd name="T27" fmla="*/ 91 h 246"/>
                  <a:gd name="T28" fmla="*/ 123 w 288"/>
                  <a:gd name="T29" fmla="*/ 89 h 246"/>
                  <a:gd name="T30" fmla="*/ 120 w 288"/>
                  <a:gd name="T31" fmla="*/ 91 h 246"/>
                  <a:gd name="T32" fmla="*/ 118 w 288"/>
                  <a:gd name="T33" fmla="*/ 85 h 246"/>
                  <a:gd name="T34" fmla="*/ 102 w 288"/>
                  <a:gd name="T35" fmla="*/ 81 h 246"/>
                  <a:gd name="T36" fmla="*/ 105 w 288"/>
                  <a:gd name="T37" fmla="*/ 87 h 246"/>
                  <a:gd name="T38" fmla="*/ 99 w 288"/>
                  <a:gd name="T39" fmla="*/ 89 h 246"/>
                  <a:gd name="T40" fmla="*/ 96 w 288"/>
                  <a:gd name="T41" fmla="*/ 85 h 246"/>
                  <a:gd name="T42" fmla="*/ 93 w 288"/>
                  <a:gd name="T43" fmla="*/ 87 h 246"/>
                  <a:gd name="T44" fmla="*/ 91 w 288"/>
                  <a:gd name="T45" fmla="*/ 85 h 246"/>
                  <a:gd name="T46" fmla="*/ 88 w 288"/>
                  <a:gd name="T47" fmla="*/ 89 h 246"/>
                  <a:gd name="T48" fmla="*/ 82 w 288"/>
                  <a:gd name="T49" fmla="*/ 91 h 246"/>
                  <a:gd name="T50" fmla="*/ 78 w 288"/>
                  <a:gd name="T51" fmla="*/ 89 h 246"/>
                  <a:gd name="T52" fmla="*/ 73 w 288"/>
                  <a:gd name="T53" fmla="*/ 83 h 246"/>
                  <a:gd name="T54" fmla="*/ 64 w 288"/>
                  <a:gd name="T55" fmla="*/ 81 h 246"/>
                  <a:gd name="T56" fmla="*/ 64 w 288"/>
                  <a:gd name="T57" fmla="*/ 76 h 246"/>
                  <a:gd name="T58" fmla="*/ 56 w 288"/>
                  <a:gd name="T59" fmla="*/ 76 h 246"/>
                  <a:gd name="T60" fmla="*/ 56 w 288"/>
                  <a:gd name="T61" fmla="*/ 73 h 246"/>
                  <a:gd name="T62" fmla="*/ 48 w 288"/>
                  <a:gd name="T63" fmla="*/ 76 h 246"/>
                  <a:gd name="T64" fmla="*/ 53 w 288"/>
                  <a:gd name="T65" fmla="*/ 81 h 246"/>
                  <a:gd name="T66" fmla="*/ 46 w 288"/>
                  <a:gd name="T67" fmla="*/ 83 h 246"/>
                  <a:gd name="T68" fmla="*/ 24 w 288"/>
                  <a:gd name="T69" fmla="*/ 76 h 246"/>
                  <a:gd name="T70" fmla="*/ 8 w 288"/>
                  <a:gd name="T71" fmla="*/ 78 h 246"/>
                  <a:gd name="T72" fmla="*/ 5 w 288"/>
                  <a:gd name="T73" fmla="*/ 76 h 246"/>
                  <a:gd name="T74" fmla="*/ 11 w 288"/>
                  <a:gd name="T75" fmla="*/ 71 h 246"/>
                  <a:gd name="T76" fmla="*/ 11 w 288"/>
                  <a:gd name="T77" fmla="*/ 58 h 246"/>
                  <a:gd name="T78" fmla="*/ 16 w 288"/>
                  <a:gd name="T79" fmla="*/ 47 h 246"/>
                  <a:gd name="T80" fmla="*/ 3 w 288"/>
                  <a:gd name="T81" fmla="*/ 24 h 246"/>
                  <a:gd name="T82" fmla="*/ 0 w 288"/>
                  <a:gd name="T83" fmla="*/ 0 h 246"/>
                  <a:gd name="T84" fmla="*/ 73 w 288"/>
                  <a:gd name="T85" fmla="*/ 0 h 246"/>
                  <a:gd name="T86" fmla="*/ 73 w 288"/>
                  <a:gd name="T87" fmla="*/ 9 h 246"/>
                  <a:gd name="T88" fmla="*/ 75 w 288"/>
                  <a:gd name="T89" fmla="*/ 6 h 246"/>
                  <a:gd name="T90" fmla="*/ 73 w 288"/>
                  <a:gd name="T91" fmla="*/ 12 h 246"/>
                  <a:gd name="T92" fmla="*/ 78 w 288"/>
                  <a:gd name="T93" fmla="*/ 14 h 246"/>
                  <a:gd name="T94" fmla="*/ 73 w 288"/>
                  <a:gd name="T95" fmla="*/ 18 h 246"/>
                  <a:gd name="T96" fmla="*/ 75 w 288"/>
                  <a:gd name="T97" fmla="*/ 18 h 246"/>
                  <a:gd name="T98" fmla="*/ 64 w 288"/>
                  <a:gd name="T99" fmla="*/ 31 h 246"/>
                  <a:gd name="T100" fmla="*/ 61 w 288"/>
                  <a:gd name="T101" fmla="*/ 47 h 246"/>
                  <a:gd name="T102" fmla="*/ 107 w 288"/>
                  <a:gd name="T103" fmla="*/ 45 h 246"/>
                  <a:gd name="T104" fmla="*/ 107 w 288"/>
                  <a:gd name="T105" fmla="*/ 54 h 246"/>
                  <a:gd name="T106" fmla="*/ 112 w 288"/>
                  <a:gd name="T107" fmla="*/ 63 h 246"/>
                  <a:gd name="T108" fmla="*/ 115 w 288"/>
                  <a:gd name="T109" fmla="*/ 65 h 246"/>
                  <a:gd name="T110" fmla="*/ 115 w 288"/>
                  <a:gd name="T111" fmla="*/ 68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9" name="Freeform 58"/>
              <p:cNvSpPr>
                <a:spLocks noChangeAspect="1"/>
              </p:cNvSpPr>
              <p:nvPr/>
            </p:nvSpPr>
            <p:spPr bwMode="auto">
              <a:xfrm>
                <a:off x="2381" y="1006"/>
                <a:ext cx="142" cy="212"/>
              </a:xfrm>
              <a:custGeom>
                <a:avLst/>
                <a:gdLst>
                  <a:gd name="T0" fmla="*/ 24 w 186"/>
                  <a:gd name="T1" fmla="*/ 110 h 294"/>
                  <a:gd name="T2" fmla="*/ 21 w 186"/>
                  <a:gd name="T3" fmla="*/ 110 h 294"/>
                  <a:gd name="T4" fmla="*/ 16 w 186"/>
                  <a:gd name="T5" fmla="*/ 103 h 294"/>
                  <a:gd name="T6" fmla="*/ 0 w 186"/>
                  <a:gd name="T7" fmla="*/ 61 h 294"/>
                  <a:gd name="T8" fmla="*/ 5 w 186"/>
                  <a:gd name="T9" fmla="*/ 61 h 294"/>
                  <a:gd name="T10" fmla="*/ 5 w 186"/>
                  <a:gd name="T11" fmla="*/ 56 h 294"/>
                  <a:gd name="T12" fmla="*/ 8 w 186"/>
                  <a:gd name="T13" fmla="*/ 56 h 294"/>
                  <a:gd name="T14" fmla="*/ 5 w 186"/>
                  <a:gd name="T15" fmla="*/ 54 h 294"/>
                  <a:gd name="T16" fmla="*/ 11 w 186"/>
                  <a:gd name="T17" fmla="*/ 43 h 294"/>
                  <a:gd name="T18" fmla="*/ 11 w 186"/>
                  <a:gd name="T19" fmla="*/ 22 h 294"/>
                  <a:gd name="T20" fmla="*/ 18 w 186"/>
                  <a:gd name="T21" fmla="*/ 2 h 294"/>
                  <a:gd name="T22" fmla="*/ 21 w 186"/>
                  <a:gd name="T23" fmla="*/ 2 h 294"/>
                  <a:gd name="T24" fmla="*/ 27 w 186"/>
                  <a:gd name="T25" fmla="*/ 6 h 294"/>
                  <a:gd name="T26" fmla="*/ 40 w 186"/>
                  <a:gd name="T27" fmla="*/ 0 h 294"/>
                  <a:gd name="T28" fmla="*/ 50 w 186"/>
                  <a:gd name="T29" fmla="*/ 6 h 294"/>
                  <a:gd name="T30" fmla="*/ 61 w 186"/>
                  <a:gd name="T31" fmla="*/ 36 h 294"/>
                  <a:gd name="T32" fmla="*/ 67 w 186"/>
                  <a:gd name="T33" fmla="*/ 36 h 294"/>
                  <a:gd name="T34" fmla="*/ 69 w 186"/>
                  <a:gd name="T35" fmla="*/ 45 h 294"/>
                  <a:gd name="T36" fmla="*/ 78 w 186"/>
                  <a:gd name="T37" fmla="*/ 45 h 294"/>
                  <a:gd name="T38" fmla="*/ 80 w 186"/>
                  <a:gd name="T39" fmla="*/ 52 h 294"/>
                  <a:gd name="T40" fmla="*/ 82 w 186"/>
                  <a:gd name="T41" fmla="*/ 52 h 294"/>
                  <a:gd name="T42" fmla="*/ 80 w 186"/>
                  <a:gd name="T43" fmla="*/ 58 h 294"/>
                  <a:gd name="T44" fmla="*/ 69 w 186"/>
                  <a:gd name="T45" fmla="*/ 63 h 294"/>
                  <a:gd name="T46" fmla="*/ 67 w 186"/>
                  <a:gd name="T47" fmla="*/ 70 h 294"/>
                  <a:gd name="T48" fmla="*/ 61 w 186"/>
                  <a:gd name="T49" fmla="*/ 65 h 294"/>
                  <a:gd name="T50" fmla="*/ 59 w 186"/>
                  <a:gd name="T51" fmla="*/ 70 h 294"/>
                  <a:gd name="T52" fmla="*/ 56 w 186"/>
                  <a:gd name="T53" fmla="*/ 68 h 294"/>
                  <a:gd name="T54" fmla="*/ 56 w 186"/>
                  <a:gd name="T55" fmla="*/ 72 h 294"/>
                  <a:gd name="T56" fmla="*/ 50 w 186"/>
                  <a:gd name="T57" fmla="*/ 72 h 294"/>
                  <a:gd name="T58" fmla="*/ 53 w 186"/>
                  <a:gd name="T59" fmla="*/ 70 h 294"/>
                  <a:gd name="T60" fmla="*/ 50 w 186"/>
                  <a:gd name="T61" fmla="*/ 68 h 294"/>
                  <a:gd name="T62" fmla="*/ 46 w 186"/>
                  <a:gd name="T63" fmla="*/ 83 h 294"/>
                  <a:gd name="T64" fmla="*/ 43 w 186"/>
                  <a:gd name="T65" fmla="*/ 81 h 294"/>
                  <a:gd name="T66" fmla="*/ 43 w 186"/>
                  <a:gd name="T67" fmla="*/ 88 h 294"/>
                  <a:gd name="T68" fmla="*/ 35 w 186"/>
                  <a:gd name="T69" fmla="*/ 88 h 294"/>
                  <a:gd name="T70" fmla="*/ 37 w 186"/>
                  <a:gd name="T71" fmla="*/ 92 h 294"/>
                  <a:gd name="T72" fmla="*/ 35 w 186"/>
                  <a:gd name="T73" fmla="*/ 88 h 294"/>
                  <a:gd name="T74" fmla="*/ 29 w 186"/>
                  <a:gd name="T75" fmla="*/ 90 h 294"/>
                  <a:gd name="T76" fmla="*/ 24 w 186"/>
                  <a:gd name="T77" fmla="*/ 110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0" name="Freeform 59"/>
              <p:cNvSpPr>
                <a:spLocks noChangeAspect="1"/>
              </p:cNvSpPr>
              <p:nvPr/>
            </p:nvSpPr>
            <p:spPr bwMode="auto">
              <a:xfrm>
                <a:off x="2381" y="1006"/>
                <a:ext cx="142" cy="216"/>
              </a:xfrm>
              <a:custGeom>
                <a:avLst/>
                <a:gdLst>
                  <a:gd name="T0" fmla="*/ 24 w 186"/>
                  <a:gd name="T1" fmla="*/ 110 h 300"/>
                  <a:gd name="T2" fmla="*/ 21 w 186"/>
                  <a:gd name="T3" fmla="*/ 110 h 300"/>
                  <a:gd name="T4" fmla="*/ 16 w 186"/>
                  <a:gd name="T5" fmla="*/ 103 h 300"/>
                  <a:gd name="T6" fmla="*/ 0 w 186"/>
                  <a:gd name="T7" fmla="*/ 60 h 300"/>
                  <a:gd name="T8" fmla="*/ 5 w 186"/>
                  <a:gd name="T9" fmla="*/ 60 h 300"/>
                  <a:gd name="T10" fmla="*/ 5 w 186"/>
                  <a:gd name="T11" fmla="*/ 56 h 300"/>
                  <a:gd name="T12" fmla="*/ 8 w 186"/>
                  <a:gd name="T13" fmla="*/ 56 h 300"/>
                  <a:gd name="T14" fmla="*/ 5 w 186"/>
                  <a:gd name="T15" fmla="*/ 54 h 300"/>
                  <a:gd name="T16" fmla="*/ 11 w 186"/>
                  <a:gd name="T17" fmla="*/ 42 h 300"/>
                  <a:gd name="T18" fmla="*/ 11 w 186"/>
                  <a:gd name="T19" fmla="*/ 22 h 300"/>
                  <a:gd name="T20" fmla="*/ 18 w 186"/>
                  <a:gd name="T21" fmla="*/ 2 h 300"/>
                  <a:gd name="T22" fmla="*/ 21 w 186"/>
                  <a:gd name="T23" fmla="*/ 2 h 300"/>
                  <a:gd name="T24" fmla="*/ 27 w 186"/>
                  <a:gd name="T25" fmla="*/ 6 h 300"/>
                  <a:gd name="T26" fmla="*/ 40 w 186"/>
                  <a:gd name="T27" fmla="*/ 0 h 300"/>
                  <a:gd name="T28" fmla="*/ 50 w 186"/>
                  <a:gd name="T29" fmla="*/ 6 h 300"/>
                  <a:gd name="T30" fmla="*/ 61 w 186"/>
                  <a:gd name="T31" fmla="*/ 36 h 300"/>
                  <a:gd name="T32" fmla="*/ 67 w 186"/>
                  <a:gd name="T33" fmla="*/ 36 h 300"/>
                  <a:gd name="T34" fmla="*/ 69 w 186"/>
                  <a:gd name="T35" fmla="*/ 45 h 300"/>
                  <a:gd name="T36" fmla="*/ 78 w 186"/>
                  <a:gd name="T37" fmla="*/ 45 h 300"/>
                  <a:gd name="T38" fmla="*/ 80 w 186"/>
                  <a:gd name="T39" fmla="*/ 51 h 300"/>
                  <a:gd name="T40" fmla="*/ 82 w 186"/>
                  <a:gd name="T41" fmla="*/ 51 h 300"/>
                  <a:gd name="T42" fmla="*/ 80 w 186"/>
                  <a:gd name="T43" fmla="*/ 58 h 300"/>
                  <a:gd name="T44" fmla="*/ 69 w 186"/>
                  <a:gd name="T45" fmla="*/ 63 h 300"/>
                  <a:gd name="T46" fmla="*/ 67 w 186"/>
                  <a:gd name="T47" fmla="*/ 69 h 300"/>
                  <a:gd name="T48" fmla="*/ 61 w 186"/>
                  <a:gd name="T49" fmla="*/ 65 h 300"/>
                  <a:gd name="T50" fmla="*/ 59 w 186"/>
                  <a:gd name="T51" fmla="*/ 69 h 300"/>
                  <a:gd name="T52" fmla="*/ 56 w 186"/>
                  <a:gd name="T53" fmla="*/ 68 h 300"/>
                  <a:gd name="T54" fmla="*/ 56 w 186"/>
                  <a:gd name="T55" fmla="*/ 71 h 300"/>
                  <a:gd name="T56" fmla="*/ 50 w 186"/>
                  <a:gd name="T57" fmla="*/ 71 h 300"/>
                  <a:gd name="T58" fmla="*/ 53 w 186"/>
                  <a:gd name="T59" fmla="*/ 69 h 300"/>
                  <a:gd name="T60" fmla="*/ 50 w 186"/>
                  <a:gd name="T61" fmla="*/ 68 h 300"/>
                  <a:gd name="T62" fmla="*/ 46 w 186"/>
                  <a:gd name="T63" fmla="*/ 83 h 300"/>
                  <a:gd name="T64" fmla="*/ 43 w 186"/>
                  <a:gd name="T65" fmla="*/ 81 h 300"/>
                  <a:gd name="T66" fmla="*/ 43 w 186"/>
                  <a:gd name="T67" fmla="*/ 87 h 300"/>
                  <a:gd name="T68" fmla="*/ 35 w 186"/>
                  <a:gd name="T69" fmla="*/ 87 h 300"/>
                  <a:gd name="T70" fmla="*/ 37 w 186"/>
                  <a:gd name="T71" fmla="*/ 91 h 300"/>
                  <a:gd name="T72" fmla="*/ 35 w 186"/>
                  <a:gd name="T73" fmla="*/ 87 h 300"/>
                  <a:gd name="T74" fmla="*/ 29 w 186"/>
                  <a:gd name="T75" fmla="*/ 90 h 300"/>
                  <a:gd name="T76" fmla="*/ 24 w 186"/>
                  <a:gd name="T77" fmla="*/ 110 h 300"/>
                  <a:gd name="T78" fmla="*/ 24 w 186"/>
                  <a:gd name="T79" fmla="*/ 112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1" name="Freeform 60"/>
              <p:cNvSpPr>
                <a:spLocks noChangeAspect="1"/>
              </p:cNvSpPr>
              <p:nvPr/>
            </p:nvSpPr>
            <p:spPr bwMode="auto">
              <a:xfrm>
                <a:off x="2144" y="1408"/>
                <a:ext cx="178" cy="83"/>
              </a:xfrm>
              <a:custGeom>
                <a:avLst/>
                <a:gdLst>
                  <a:gd name="T0" fmla="*/ 79 w 234"/>
                  <a:gd name="T1" fmla="*/ 0 h 114"/>
                  <a:gd name="T2" fmla="*/ 90 w 234"/>
                  <a:gd name="T3" fmla="*/ 31 h 114"/>
                  <a:gd name="T4" fmla="*/ 103 w 234"/>
                  <a:gd name="T5" fmla="*/ 28 h 114"/>
                  <a:gd name="T6" fmla="*/ 100 w 234"/>
                  <a:gd name="T7" fmla="*/ 39 h 114"/>
                  <a:gd name="T8" fmla="*/ 100 w 234"/>
                  <a:gd name="T9" fmla="*/ 35 h 114"/>
                  <a:gd name="T10" fmla="*/ 98 w 234"/>
                  <a:gd name="T11" fmla="*/ 39 h 114"/>
                  <a:gd name="T12" fmla="*/ 93 w 234"/>
                  <a:gd name="T13" fmla="*/ 42 h 114"/>
                  <a:gd name="T14" fmla="*/ 87 w 234"/>
                  <a:gd name="T15" fmla="*/ 44 h 114"/>
                  <a:gd name="T16" fmla="*/ 84 w 234"/>
                  <a:gd name="T17" fmla="*/ 35 h 114"/>
                  <a:gd name="T18" fmla="*/ 81 w 234"/>
                  <a:gd name="T19" fmla="*/ 37 h 114"/>
                  <a:gd name="T20" fmla="*/ 76 w 234"/>
                  <a:gd name="T21" fmla="*/ 35 h 114"/>
                  <a:gd name="T22" fmla="*/ 76 w 234"/>
                  <a:gd name="T23" fmla="*/ 31 h 114"/>
                  <a:gd name="T24" fmla="*/ 79 w 234"/>
                  <a:gd name="T25" fmla="*/ 31 h 114"/>
                  <a:gd name="T26" fmla="*/ 76 w 234"/>
                  <a:gd name="T27" fmla="*/ 25 h 114"/>
                  <a:gd name="T28" fmla="*/ 76 w 234"/>
                  <a:gd name="T29" fmla="*/ 25 h 114"/>
                  <a:gd name="T30" fmla="*/ 76 w 234"/>
                  <a:gd name="T31" fmla="*/ 17 h 114"/>
                  <a:gd name="T32" fmla="*/ 72 w 234"/>
                  <a:gd name="T33" fmla="*/ 17 h 114"/>
                  <a:gd name="T34" fmla="*/ 79 w 234"/>
                  <a:gd name="T35" fmla="*/ 7 h 114"/>
                  <a:gd name="T36" fmla="*/ 76 w 234"/>
                  <a:gd name="T37" fmla="*/ 5 h 114"/>
                  <a:gd name="T38" fmla="*/ 69 w 234"/>
                  <a:gd name="T39" fmla="*/ 17 h 114"/>
                  <a:gd name="T40" fmla="*/ 64 w 234"/>
                  <a:gd name="T41" fmla="*/ 17 h 114"/>
                  <a:gd name="T42" fmla="*/ 69 w 234"/>
                  <a:gd name="T43" fmla="*/ 18 h 114"/>
                  <a:gd name="T44" fmla="*/ 69 w 234"/>
                  <a:gd name="T45" fmla="*/ 28 h 114"/>
                  <a:gd name="T46" fmla="*/ 74 w 234"/>
                  <a:gd name="T47" fmla="*/ 37 h 114"/>
                  <a:gd name="T48" fmla="*/ 69 w 234"/>
                  <a:gd name="T49" fmla="*/ 35 h 114"/>
                  <a:gd name="T50" fmla="*/ 74 w 234"/>
                  <a:gd name="T51" fmla="*/ 37 h 114"/>
                  <a:gd name="T52" fmla="*/ 76 w 234"/>
                  <a:gd name="T53" fmla="*/ 44 h 114"/>
                  <a:gd name="T54" fmla="*/ 58 w 234"/>
                  <a:gd name="T55" fmla="*/ 39 h 114"/>
                  <a:gd name="T56" fmla="*/ 56 w 234"/>
                  <a:gd name="T57" fmla="*/ 39 h 114"/>
                  <a:gd name="T58" fmla="*/ 52 w 234"/>
                  <a:gd name="T59" fmla="*/ 37 h 114"/>
                  <a:gd name="T60" fmla="*/ 58 w 234"/>
                  <a:gd name="T61" fmla="*/ 28 h 114"/>
                  <a:gd name="T62" fmla="*/ 61 w 234"/>
                  <a:gd name="T63" fmla="*/ 25 h 114"/>
                  <a:gd name="T64" fmla="*/ 56 w 234"/>
                  <a:gd name="T65" fmla="*/ 25 h 114"/>
                  <a:gd name="T66" fmla="*/ 40 w 234"/>
                  <a:gd name="T67" fmla="*/ 18 h 114"/>
                  <a:gd name="T68" fmla="*/ 37 w 234"/>
                  <a:gd name="T69" fmla="*/ 12 h 114"/>
                  <a:gd name="T70" fmla="*/ 29 w 234"/>
                  <a:gd name="T71" fmla="*/ 12 h 114"/>
                  <a:gd name="T72" fmla="*/ 24 w 234"/>
                  <a:gd name="T73" fmla="*/ 17 h 114"/>
                  <a:gd name="T74" fmla="*/ 16 w 234"/>
                  <a:gd name="T75" fmla="*/ 14 h 114"/>
                  <a:gd name="T76" fmla="*/ 3 w 234"/>
                  <a:gd name="T77" fmla="*/ 25 h 114"/>
                  <a:gd name="T78" fmla="*/ 0 w 234"/>
                  <a:gd name="T79" fmla="*/ 14 h 114"/>
                  <a:gd name="T80" fmla="*/ 72 w 234"/>
                  <a:gd name="T81" fmla="*/ 2 h 114"/>
                  <a:gd name="T82" fmla="*/ 79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2" name="Freeform 61"/>
              <p:cNvSpPr>
                <a:spLocks noChangeAspect="1"/>
              </p:cNvSpPr>
              <p:nvPr/>
            </p:nvSpPr>
            <p:spPr bwMode="auto">
              <a:xfrm>
                <a:off x="2144" y="1408"/>
                <a:ext cx="178" cy="83"/>
              </a:xfrm>
              <a:custGeom>
                <a:avLst/>
                <a:gdLst>
                  <a:gd name="T0" fmla="*/ 79 w 234"/>
                  <a:gd name="T1" fmla="*/ 0 h 114"/>
                  <a:gd name="T2" fmla="*/ 90 w 234"/>
                  <a:gd name="T3" fmla="*/ 31 h 114"/>
                  <a:gd name="T4" fmla="*/ 103 w 234"/>
                  <a:gd name="T5" fmla="*/ 28 h 114"/>
                  <a:gd name="T6" fmla="*/ 100 w 234"/>
                  <a:gd name="T7" fmla="*/ 39 h 114"/>
                  <a:gd name="T8" fmla="*/ 100 w 234"/>
                  <a:gd name="T9" fmla="*/ 35 h 114"/>
                  <a:gd name="T10" fmla="*/ 98 w 234"/>
                  <a:gd name="T11" fmla="*/ 39 h 114"/>
                  <a:gd name="T12" fmla="*/ 93 w 234"/>
                  <a:gd name="T13" fmla="*/ 42 h 114"/>
                  <a:gd name="T14" fmla="*/ 87 w 234"/>
                  <a:gd name="T15" fmla="*/ 44 h 114"/>
                  <a:gd name="T16" fmla="*/ 84 w 234"/>
                  <a:gd name="T17" fmla="*/ 35 h 114"/>
                  <a:gd name="T18" fmla="*/ 81 w 234"/>
                  <a:gd name="T19" fmla="*/ 37 h 114"/>
                  <a:gd name="T20" fmla="*/ 76 w 234"/>
                  <a:gd name="T21" fmla="*/ 35 h 114"/>
                  <a:gd name="T22" fmla="*/ 76 w 234"/>
                  <a:gd name="T23" fmla="*/ 31 h 114"/>
                  <a:gd name="T24" fmla="*/ 79 w 234"/>
                  <a:gd name="T25" fmla="*/ 31 h 114"/>
                  <a:gd name="T26" fmla="*/ 76 w 234"/>
                  <a:gd name="T27" fmla="*/ 25 h 114"/>
                  <a:gd name="T28" fmla="*/ 74 w 234"/>
                  <a:gd name="T29" fmla="*/ 25 h 114"/>
                  <a:gd name="T30" fmla="*/ 76 w 234"/>
                  <a:gd name="T31" fmla="*/ 25 h 114"/>
                  <a:gd name="T32" fmla="*/ 76 w 234"/>
                  <a:gd name="T33" fmla="*/ 17 h 114"/>
                  <a:gd name="T34" fmla="*/ 72 w 234"/>
                  <a:gd name="T35" fmla="*/ 17 h 114"/>
                  <a:gd name="T36" fmla="*/ 79 w 234"/>
                  <a:gd name="T37" fmla="*/ 7 h 114"/>
                  <a:gd name="T38" fmla="*/ 76 w 234"/>
                  <a:gd name="T39" fmla="*/ 5 h 114"/>
                  <a:gd name="T40" fmla="*/ 69 w 234"/>
                  <a:gd name="T41" fmla="*/ 17 h 114"/>
                  <a:gd name="T42" fmla="*/ 64 w 234"/>
                  <a:gd name="T43" fmla="*/ 17 h 114"/>
                  <a:gd name="T44" fmla="*/ 69 w 234"/>
                  <a:gd name="T45" fmla="*/ 18 h 114"/>
                  <a:gd name="T46" fmla="*/ 69 w 234"/>
                  <a:gd name="T47" fmla="*/ 28 h 114"/>
                  <a:gd name="T48" fmla="*/ 74 w 234"/>
                  <a:gd name="T49" fmla="*/ 37 h 114"/>
                  <a:gd name="T50" fmla="*/ 69 w 234"/>
                  <a:gd name="T51" fmla="*/ 35 h 114"/>
                  <a:gd name="T52" fmla="*/ 74 w 234"/>
                  <a:gd name="T53" fmla="*/ 37 h 114"/>
                  <a:gd name="T54" fmla="*/ 76 w 234"/>
                  <a:gd name="T55" fmla="*/ 44 h 114"/>
                  <a:gd name="T56" fmla="*/ 58 w 234"/>
                  <a:gd name="T57" fmla="*/ 39 h 114"/>
                  <a:gd name="T58" fmla="*/ 56 w 234"/>
                  <a:gd name="T59" fmla="*/ 39 h 114"/>
                  <a:gd name="T60" fmla="*/ 52 w 234"/>
                  <a:gd name="T61" fmla="*/ 37 h 114"/>
                  <a:gd name="T62" fmla="*/ 58 w 234"/>
                  <a:gd name="T63" fmla="*/ 28 h 114"/>
                  <a:gd name="T64" fmla="*/ 61 w 234"/>
                  <a:gd name="T65" fmla="*/ 25 h 114"/>
                  <a:gd name="T66" fmla="*/ 56 w 234"/>
                  <a:gd name="T67" fmla="*/ 25 h 114"/>
                  <a:gd name="T68" fmla="*/ 40 w 234"/>
                  <a:gd name="T69" fmla="*/ 18 h 114"/>
                  <a:gd name="T70" fmla="*/ 37 w 234"/>
                  <a:gd name="T71" fmla="*/ 12 h 114"/>
                  <a:gd name="T72" fmla="*/ 29 w 234"/>
                  <a:gd name="T73" fmla="*/ 12 h 114"/>
                  <a:gd name="T74" fmla="*/ 24 w 234"/>
                  <a:gd name="T75" fmla="*/ 17 h 114"/>
                  <a:gd name="T76" fmla="*/ 16 w 234"/>
                  <a:gd name="T77" fmla="*/ 14 h 114"/>
                  <a:gd name="T78" fmla="*/ 3 w 234"/>
                  <a:gd name="T79" fmla="*/ 25 h 114"/>
                  <a:gd name="T80" fmla="*/ 0 w 234"/>
                  <a:gd name="T81" fmla="*/ 14 h 114"/>
                  <a:gd name="T82" fmla="*/ 72 w 234"/>
                  <a:gd name="T83" fmla="*/ 2 h 114"/>
                  <a:gd name="T84" fmla="*/ 79 w 234"/>
                  <a:gd name="T85" fmla="*/ 0 h 114"/>
                  <a:gd name="T86" fmla="*/ 79 w 234"/>
                  <a:gd name="T87" fmla="*/ 2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3" name="Freeform 62"/>
              <p:cNvSpPr>
                <a:spLocks noChangeAspect="1"/>
              </p:cNvSpPr>
              <p:nvPr/>
            </p:nvSpPr>
            <p:spPr bwMode="auto">
              <a:xfrm>
                <a:off x="2336" y="1226"/>
                <a:ext cx="132" cy="65"/>
              </a:xfrm>
              <a:custGeom>
                <a:avLst/>
                <a:gdLst>
                  <a:gd name="T0" fmla="*/ 15 w 174"/>
                  <a:gd name="T1" fmla="*/ 12 h 90"/>
                  <a:gd name="T2" fmla="*/ 39 w 174"/>
                  <a:gd name="T3" fmla="*/ 7 h 90"/>
                  <a:gd name="T4" fmla="*/ 47 w 174"/>
                  <a:gd name="T5" fmla="*/ 0 h 90"/>
                  <a:gd name="T6" fmla="*/ 52 w 174"/>
                  <a:gd name="T7" fmla="*/ 7 h 90"/>
                  <a:gd name="T8" fmla="*/ 49 w 174"/>
                  <a:gd name="T9" fmla="*/ 16 h 90"/>
                  <a:gd name="T10" fmla="*/ 55 w 174"/>
                  <a:gd name="T11" fmla="*/ 16 h 90"/>
                  <a:gd name="T12" fmla="*/ 65 w 174"/>
                  <a:gd name="T13" fmla="*/ 25 h 90"/>
                  <a:gd name="T14" fmla="*/ 73 w 174"/>
                  <a:gd name="T15" fmla="*/ 22 h 90"/>
                  <a:gd name="T16" fmla="*/ 65 w 174"/>
                  <a:gd name="T17" fmla="*/ 18 h 90"/>
                  <a:gd name="T18" fmla="*/ 71 w 174"/>
                  <a:gd name="T19" fmla="*/ 16 h 90"/>
                  <a:gd name="T20" fmla="*/ 76 w 174"/>
                  <a:gd name="T21" fmla="*/ 25 h 90"/>
                  <a:gd name="T22" fmla="*/ 61 w 174"/>
                  <a:gd name="T23" fmla="*/ 32 h 90"/>
                  <a:gd name="T24" fmla="*/ 61 w 174"/>
                  <a:gd name="T25" fmla="*/ 27 h 90"/>
                  <a:gd name="T26" fmla="*/ 52 w 174"/>
                  <a:gd name="T27" fmla="*/ 34 h 90"/>
                  <a:gd name="T28" fmla="*/ 52 w 174"/>
                  <a:gd name="T29" fmla="*/ 32 h 90"/>
                  <a:gd name="T30" fmla="*/ 44 w 174"/>
                  <a:gd name="T31" fmla="*/ 22 h 90"/>
                  <a:gd name="T32" fmla="*/ 37 w 174"/>
                  <a:gd name="T33" fmla="*/ 25 h 90"/>
                  <a:gd name="T34" fmla="*/ 34 w 174"/>
                  <a:gd name="T35" fmla="*/ 25 h 90"/>
                  <a:gd name="T36" fmla="*/ 0 w 174"/>
                  <a:gd name="T37" fmla="*/ 32 h 90"/>
                  <a:gd name="T38" fmla="*/ 0 w 174"/>
                  <a:gd name="T39" fmla="*/ 14 h 90"/>
                  <a:gd name="T40" fmla="*/ 8 w 174"/>
                  <a:gd name="T41" fmla="*/ 14 h 90"/>
                  <a:gd name="T42" fmla="*/ 15 w 174"/>
                  <a:gd name="T43" fmla="*/ 12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84" name="Freeform 63"/>
              <p:cNvSpPr>
                <a:spLocks noChangeAspect="1"/>
              </p:cNvSpPr>
              <p:nvPr/>
            </p:nvSpPr>
            <p:spPr bwMode="auto">
              <a:xfrm>
                <a:off x="2336" y="1226"/>
                <a:ext cx="132" cy="65"/>
              </a:xfrm>
              <a:custGeom>
                <a:avLst/>
                <a:gdLst>
                  <a:gd name="T0" fmla="*/ 15 w 174"/>
                  <a:gd name="T1" fmla="*/ 12 h 90"/>
                  <a:gd name="T2" fmla="*/ 39 w 174"/>
                  <a:gd name="T3" fmla="*/ 7 h 90"/>
                  <a:gd name="T4" fmla="*/ 47 w 174"/>
                  <a:gd name="T5" fmla="*/ 0 h 90"/>
                  <a:gd name="T6" fmla="*/ 52 w 174"/>
                  <a:gd name="T7" fmla="*/ 7 h 90"/>
                  <a:gd name="T8" fmla="*/ 49 w 174"/>
                  <a:gd name="T9" fmla="*/ 16 h 90"/>
                  <a:gd name="T10" fmla="*/ 55 w 174"/>
                  <a:gd name="T11" fmla="*/ 16 h 90"/>
                  <a:gd name="T12" fmla="*/ 65 w 174"/>
                  <a:gd name="T13" fmla="*/ 25 h 90"/>
                  <a:gd name="T14" fmla="*/ 73 w 174"/>
                  <a:gd name="T15" fmla="*/ 22 h 90"/>
                  <a:gd name="T16" fmla="*/ 65 w 174"/>
                  <a:gd name="T17" fmla="*/ 18 h 90"/>
                  <a:gd name="T18" fmla="*/ 71 w 174"/>
                  <a:gd name="T19" fmla="*/ 16 h 90"/>
                  <a:gd name="T20" fmla="*/ 76 w 174"/>
                  <a:gd name="T21" fmla="*/ 25 h 90"/>
                  <a:gd name="T22" fmla="*/ 61 w 174"/>
                  <a:gd name="T23" fmla="*/ 32 h 90"/>
                  <a:gd name="T24" fmla="*/ 61 w 174"/>
                  <a:gd name="T25" fmla="*/ 27 h 90"/>
                  <a:gd name="T26" fmla="*/ 52 w 174"/>
                  <a:gd name="T27" fmla="*/ 34 h 90"/>
                  <a:gd name="T28" fmla="*/ 52 w 174"/>
                  <a:gd name="T29" fmla="*/ 32 h 90"/>
                  <a:gd name="T30" fmla="*/ 44 w 174"/>
                  <a:gd name="T31" fmla="*/ 22 h 90"/>
                  <a:gd name="T32" fmla="*/ 37 w 174"/>
                  <a:gd name="T33" fmla="*/ 25 h 90"/>
                  <a:gd name="T34" fmla="*/ 34 w 174"/>
                  <a:gd name="T35" fmla="*/ 25 h 90"/>
                  <a:gd name="T36" fmla="*/ 0 w 174"/>
                  <a:gd name="T37" fmla="*/ 32 h 90"/>
                  <a:gd name="T38" fmla="*/ 0 w 174"/>
                  <a:gd name="T39" fmla="*/ 14 h 90"/>
                  <a:gd name="T40" fmla="*/ 8 w 174"/>
                  <a:gd name="T41" fmla="*/ 14 h 90"/>
                  <a:gd name="T42" fmla="*/ 15 w 174"/>
                  <a:gd name="T43" fmla="*/ 12 h 90"/>
                  <a:gd name="T44" fmla="*/ 15 w 174"/>
                  <a:gd name="T45" fmla="*/ 14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5" name="Freeform 64"/>
              <p:cNvSpPr>
                <a:spLocks noChangeAspect="1"/>
              </p:cNvSpPr>
              <p:nvPr/>
            </p:nvSpPr>
            <p:spPr bwMode="auto">
              <a:xfrm>
                <a:off x="1864" y="1183"/>
                <a:ext cx="151" cy="191"/>
              </a:xfrm>
              <a:custGeom>
                <a:avLst/>
                <a:gdLst>
                  <a:gd name="T0" fmla="*/ 43 w 198"/>
                  <a:gd name="T1" fmla="*/ 98 h 264"/>
                  <a:gd name="T2" fmla="*/ 0 w 198"/>
                  <a:gd name="T3" fmla="*/ 100 h 264"/>
                  <a:gd name="T4" fmla="*/ 11 w 198"/>
                  <a:gd name="T5" fmla="*/ 77 h 264"/>
                  <a:gd name="T6" fmla="*/ 0 w 198"/>
                  <a:gd name="T7" fmla="*/ 54 h 264"/>
                  <a:gd name="T8" fmla="*/ 3 w 198"/>
                  <a:gd name="T9" fmla="*/ 30 h 264"/>
                  <a:gd name="T10" fmla="*/ 16 w 198"/>
                  <a:gd name="T11" fmla="*/ 16 h 264"/>
                  <a:gd name="T12" fmla="*/ 16 w 198"/>
                  <a:gd name="T13" fmla="*/ 25 h 264"/>
                  <a:gd name="T14" fmla="*/ 18 w 198"/>
                  <a:gd name="T15" fmla="*/ 20 h 264"/>
                  <a:gd name="T16" fmla="*/ 18 w 198"/>
                  <a:gd name="T17" fmla="*/ 14 h 264"/>
                  <a:gd name="T18" fmla="*/ 27 w 198"/>
                  <a:gd name="T19" fmla="*/ 9 h 264"/>
                  <a:gd name="T20" fmla="*/ 24 w 198"/>
                  <a:gd name="T21" fmla="*/ 5 h 264"/>
                  <a:gd name="T22" fmla="*/ 29 w 198"/>
                  <a:gd name="T23" fmla="*/ 0 h 264"/>
                  <a:gd name="T24" fmla="*/ 56 w 198"/>
                  <a:gd name="T25" fmla="*/ 7 h 264"/>
                  <a:gd name="T26" fmla="*/ 61 w 198"/>
                  <a:gd name="T27" fmla="*/ 14 h 264"/>
                  <a:gd name="T28" fmla="*/ 59 w 198"/>
                  <a:gd name="T29" fmla="*/ 16 h 264"/>
                  <a:gd name="T30" fmla="*/ 64 w 198"/>
                  <a:gd name="T31" fmla="*/ 22 h 264"/>
                  <a:gd name="T32" fmla="*/ 64 w 198"/>
                  <a:gd name="T33" fmla="*/ 32 h 264"/>
                  <a:gd name="T34" fmla="*/ 53 w 198"/>
                  <a:gd name="T35" fmla="*/ 41 h 264"/>
                  <a:gd name="T36" fmla="*/ 53 w 198"/>
                  <a:gd name="T37" fmla="*/ 48 h 264"/>
                  <a:gd name="T38" fmla="*/ 59 w 198"/>
                  <a:gd name="T39" fmla="*/ 50 h 264"/>
                  <a:gd name="T40" fmla="*/ 72 w 198"/>
                  <a:gd name="T41" fmla="*/ 36 h 264"/>
                  <a:gd name="T42" fmla="*/ 79 w 198"/>
                  <a:gd name="T43" fmla="*/ 43 h 264"/>
                  <a:gd name="T44" fmla="*/ 88 w 198"/>
                  <a:gd name="T45" fmla="*/ 61 h 264"/>
                  <a:gd name="T46" fmla="*/ 85 w 198"/>
                  <a:gd name="T47" fmla="*/ 71 h 264"/>
                  <a:gd name="T48" fmla="*/ 85 w 198"/>
                  <a:gd name="T49" fmla="*/ 73 h 264"/>
                  <a:gd name="T50" fmla="*/ 82 w 198"/>
                  <a:gd name="T51" fmla="*/ 71 h 264"/>
                  <a:gd name="T52" fmla="*/ 79 w 198"/>
                  <a:gd name="T53" fmla="*/ 71 h 264"/>
                  <a:gd name="T54" fmla="*/ 69 w 198"/>
                  <a:gd name="T55" fmla="*/ 93 h 264"/>
                  <a:gd name="T56" fmla="*/ 50 w 198"/>
                  <a:gd name="T57" fmla="*/ 98 h 264"/>
                  <a:gd name="T58" fmla="*/ 43 w 198"/>
                  <a:gd name="T59" fmla="*/ 9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6" name="Freeform 65"/>
              <p:cNvSpPr>
                <a:spLocks noChangeAspect="1"/>
              </p:cNvSpPr>
              <p:nvPr/>
            </p:nvSpPr>
            <p:spPr bwMode="auto">
              <a:xfrm>
                <a:off x="1864" y="1183"/>
                <a:ext cx="151" cy="191"/>
              </a:xfrm>
              <a:custGeom>
                <a:avLst/>
                <a:gdLst>
                  <a:gd name="T0" fmla="*/ 43 w 198"/>
                  <a:gd name="T1" fmla="*/ 98 h 264"/>
                  <a:gd name="T2" fmla="*/ 0 w 198"/>
                  <a:gd name="T3" fmla="*/ 100 h 264"/>
                  <a:gd name="T4" fmla="*/ 11 w 198"/>
                  <a:gd name="T5" fmla="*/ 77 h 264"/>
                  <a:gd name="T6" fmla="*/ 0 w 198"/>
                  <a:gd name="T7" fmla="*/ 54 h 264"/>
                  <a:gd name="T8" fmla="*/ 3 w 198"/>
                  <a:gd name="T9" fmla="*/ 30 h 264"/>
                  <a:gd name="T10" fmla="*/ 16 w 198"/>
                  <a:gd name="T11" fmla="*/ 16 h 264"/>
                  <a:gd name="T12" fmla="*/ 16 w 198"/>
                  <a:gd name="T13" fmla="*/ 25 h 264"/>
                  <a:gd name="T14" fmla="*/ 18 w 198"/>
                  <a:gd name="T15" fmla="*/ 20 h 264"/>
                  <a:gd name="T16" fmla="*/ 18 w 198"/>
                  <a:gd name="T17" fmla="*/ 25 h 264"/>
                  <a:gd name="T18" fmla="*/ 18 w 198"/>
                  <a:gd name="T19" fmla="*/ 14 h 264"/>
                  <a:gd name="T20" fmla="*/ 27 w 198"/>
                  <a:gd name="T21" fmla="*/ 9 h 264"/>
                  <a:gd name="T22" fmla="*/ 24 w 198"/>
                  <a:gd name="T23" fmla="*/ 5 h 264"/>
                  <a:gd name="T24" fmla="*/ 29 w 198"/>
                  <a:gd name="T25" fmla="*/ 0 h 264"/>
                  <a:gd name="T26" fmla="*/ 56 w 198"/>
                  <a:gd name="T27" fmla="*/ 7 h 264"/>
                  <a:gd name="T28" fmla="*/ 61 w 198"/>
                  <a:gd name="T29" fmla="*/ 14 h 264"/>
                  <a:gd name="T30" fmla="*/ 59 w 198"/>
                  <a:gd name="T31" fmla="*/ 16 h 264"/>
                  <a:gd name="T32" fmla="*/ 64 w 198"/>
                  <a:gd name="T33" fmla="*/ 22 h 264"/>
                  <a:gd name="T34" fmla="*/ 64 w 198"/>
                  <a:gd name="T35" fmla="*/ 32 h 264"/>
                  <a:gd name="T36" fmla="*/ 53 w 198"/>
                  <a:gd name="T37" fmla="*/ 41 h 264"/>
                  <a:gd name="T38" fmla="*/ 53 w 198"/>
                  <a:gd name="T39" fmla="*/ 48 h 264"/>
                  <a:gd name="T40" fmla="*/ 59 w 198"/>
                  <a:gd name="T41" fmla="*/ 50 h 264"/>
                  <a:gd name="T42" fmla="*/ 72 w 198"/>
                  <a:gd name="T43" fmla="*/ 36 h 264"/>
                  <a:gd name="T44" fmla="*/ 79 w 198"/>
                  <a:gd name="T45" fmla="*/ 43 h 264"/>
                  <a:gd name="T46" fmla="*/ 88 w 198"/>
                  <a:gd name="T47" fmla="*/ 61 h 264"/>
                  <a:gd name="T48" fmla="*/ 85 w 198"/>
                  <a:gd name="T49" fmla="*/ 71 h 264"/>
                  <a:gd name="T50" fmla="*/ 85 w 198"/>
                  <a:gd name="T51" fmla="*/ 73 h 264"/>
                  <a:gd name="T52" fmla="*/ 82 w 198"/>
                  <a:gd name="T53" fmla="*/ 71 h 264"/>
                  <a:gd name="T54" fmla="*/ 79 w 198"/>
                  <a:gd name="T55" fmla="*/ 71 h 264"/>
                  <a:gd name="T56" fmla="*/ 69 w 198"/>
                  <a:gd name="T57" fmla="*/ 93 h 264"/>
                  <a:gd name="T58" fmla="*/ 50 w 198"/>
                  <a:gd name="T59" fmla="*/ 98 h 264"/>
                  <a:gd name="T60" fmla="*/ 43 w 198"/>
                  <a:gd name="T61" fmla="*/ 98 h 264"/>
                  <a:gd name="T62" fmla="*/ 43 w 198"/>
                  <a:gd name="T63" fmla="*/ 100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7" name="Freeform 66"/>
              <p:cNvSpPr>
                <a:spLocks noChangeAspect="1"/>
              </p:cNvSpPr>
              <p:nvPr/>
            </p:nvSpPr>
            <p:spPr bwMode="auto">
              <a:xfrm>
                <a:off x="1723" y="1118"/>
                <a:ext cx="219" cy="104"/>
              </a:xfrm>
              <a:custGeom>
                <a:avLst/>
                <a:gdLst>
                  <a:gd name="T0" fmla="*/ 127 w 288"/>
                  <a:gd name="T1" fmla="*/ 27 h 144"/>
                  <a:gd name="T2" fmla="*/ 113 w 288"/>
                  <a:gd name="T3" fmla="*/ 27 h 144"/>
                  <a:gd name="T4" fmla="*/ 111 w 288"/>
                  <a:gd name="T5" fmla="*/ 32 h 144"/>
                  <a:gd name="T6" fmla="*/ 95 w 288"/>
                  <a:gd name="T7" fmla="*/ 27 h 144"/>
                  <a:gd name="T8" fmla="*/ 81 w 288"/>
                  <a:gd name="T9" fmla="*/ 34 h 144"/>
                  <a:gd name="T10" fmla="*/ 76 w 288"/>
                  <a:gd name="T11" fmla="*/ 40 h 144"/>
                  <a:gd name="T12" fmla="*/ 76 w 288"/>
                  <a:gd name="T13" fmla="*/ 34 h 144"/>
                  <a:gd name="T14" fmla="*/ 68 w 288"/>
                  <a:gd name="T15" fmla="*/ 40 h 144"/>
                  <a:gd name="T16" fmla="*/ 68 w 288"/>
                  <a:gd name="T17" fmla="*/ 34 h 144"/>
                  <a:gd name="T18" fmla="*/ 58 w 288"/>
                  <a:gd name="T19" fmla="*/ 54 h 144"/>
                  <a:gd name="T20" fmla="*/ 52 w 288"/>
                  <a:gd name="T21" fmla="*/ 54 h 144"/>
                  <a:gd name="T22" fmla="*/ 56 w 288"/>
                  <a:gd name="T23" fmla="*/ 50 h 144"/>
                  <a:gd name="T24" fmla="*/ 50 w 288"/>
                  <a:gd name="T25" fmla="*/ 50 h 144"/>
                  <a:gd name="T26" fmla="*/ 52 w 288"/>
                  <a:gd name="T27" fmla="*/ 40 h 144"/>
                  <a:gd name="T28" fmla="*/ 45 w 288"/>
                  <a:gd name="T29" fmla="*/ 36 h 144"/>
                  <a:gd name="T30" fmla="*/ 5 w 288"/>
                  <a:gd name="T31" fmla="*/ 29 h 144"/>
                  <a:gd name="T32" fmla="*/ 0 w 288"/>
                  <a:gd name="T33" fmla="*/ 25 h 144"/>
                  <a:gd name="T34" fmla="*/ 47 w 288"/>
                  <a:gd name="T35" fmla="*/ 0 h 144"/>
                  <a:gd name="T36" fmla="*/ 50 w 288"/>
                  <a:gd name="T37" fmla="*/ 0 h 144"/>
                  <a:gd name="T38" fmla="*/ 37 w 288"/>
                  <a:gd name="T39" fmla="*/ 12 h 144"/>
                  <a:gd name="T40" fmla="*/ 37 w 288"/>
                  <a:gd name="T41" fmla="*/ 16 h 144"/>
                  <a:gd name="T42" fmla="*/ 43 w 288"/>
                  <a:gd name="T43" fmla="*/ 12 h 144"/>
                  <a:gd name="T44" fmla="*/ 40 w 288"/>
                  <a:gd name="T45" fmla="*/ 16 h 144"/>
                  <a:gd name="T46" fmla="*/ 47 w 288"/>
                  <a:gd name="T47" fmla="*/ 14 h 144"/>
                  <a:gd name="T48" fmla="*/ 58 w 288"/>
                  <a:gd name="T49" fmla="*/ 20 h 144"/>
                  <a:gd name="T50" fmla="*/ 71 w 288"/>
                  <a:gd name="T51" fmla="*/ 22 h 144"/>
                  <a:gd name="T52" fmla="*/ 81 w 288"/>
                  <a:gd name="T53" fmla="*/ 16 h 144"/>
                  <a:gd name="T54" fmla="*/ 103 w 288"/>
                  <a:gd name="T55" fmla="*/ 12 h 144"/>
                  <a:gd name="T56" fmla="*/ 105 w 288"/>
                  <a:gd name="T57" fmla="*/ 18 h 144"/>
                  <a:gd name="T58" fmla="*/ 119 w 288"/>
                  <a:gd name="T59" fmla="*/ 18 h 144"/>
                  <a:gd name="T60" fmla="*/ 119 w 288"/>
                  <a:gd name="T61" fmla="*/ 22 h 144"/>
                  <a:gd name="T62" fmla="*/ 127 w 288"/>
                  <a:gd name="T63" fmla="*/ 27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8" name="Freeform 67"/>
              <p:cNvSpPr>
                <a:spLocks noChangeAspect="1"/>
              </p:cNvSpPr>
              <p:nvPr/>
            </p:nvSpPr>
            <p:spPr bwMode="auto">
              <a:xfrm>
                <a:off x="1723" y="1118"/>
                <a:ext cx="219" cy="104"/>
              </a:xfrm>
              <a:custGeom>
                <a:avLst/>
                <a:gdLst>
                  <a:gd name="T0" fmla="*/ 127 w 288"/>
                  <a:gd name="T1" fmla="*/ 27 h 144"/>
                  <a:gd name="T2" fmla="*/ 113 w 288"/>
                  <a:gd name="T3" fmla="*/ 27 h 144"/>
                  <a:gd name="T4" fmla="*/ 111 w 288"/>
                  <a:gd name="T5" fmla="*/ 32 h 144"/>
                  <a:gd name="T6" fmla="*/ 95 w 288"/>
                  <a:gd name="T7" fmla="*/ 27 h 144"/>
                  <a:gd name="T8" fmla="*/ 81 w 288"/>
                  <a:gd name="T9" fmla="*/ 34 h 144"/>
                  <a:gd name="T10" fmla="*/ 76 w 288"/>
                  <a:gd name="T11" fmla="*/ 40 h 144"/>
                  <a:gd name="T12" fmla="*/ 76 w 288"/>
                  <a:gd name="T13" fmla="*/ 34 h 144"/>
                  <a:gd name="T14" fmla="*/ 68 w 288"/>
                  <a:gd name="T15" fmla="*/ 40 h 144"/>
                  <a:gd name="T16" fmla="*/ 68 w 288"/>
                  <a:gd name="T17" fmla="*/ 34 h 144"/>
                  <a:gd name="T18" fmla="*/ 58 w 288"/>
                  <a:gd name="T19" fmla="*/ 54 h 144"/>
                  <a:gd name="T20" fmla="*/ 52 w 288"/>
                  <a:gd name="T21" fmla="*/ 54 h 144"/>
                  <a:gd name="T22" fmla="*/ 56 w 288"/>
                  <a:gd name="T23" fmla="*/ 50 h 144"/>
                  <a:gd name="T24" fmla="*/ 50 w 288"/>
                  <a:gd name="T25" fmla="*/ 50 h 144"/>
                  <a:gd name="T26" fmla="*/ 52 w 288"/>
                  <a:gd name="T27" fmla="*/ 40 h 144"/>
                  <a:gd name="T28" fmla="*/ 45 w 288"/>
                  <a:gd name="T29" fmla="*/ 36 h 144"/>
                  <a:gd name="T30" fmla="*/ 5 w 288"/>
                  <a:gd name="T31" fmla="*/ 29 h 144"/>
                  <a:gd name="T32" fmla="*/ 0 w 288"/>
                  <a:gd name="T33" fmla="*/ 25 h 144"/>
                  <a:gd name="T34" fmla="*/ 47 w 288"/>
                  <a:gd name="T35" fmla="*/ 0 h 144"/>
                  <a:gd name="T36" fmla="*/ 50 w 288"/>
                  <a:gd name="T37" fmla="*/ 0 h 144"/>
                  <a:gd name="T38" fmla="*/ 37 w 288"/>
                  <a:gd name="T39" fmla="*/ 12 h 144"/>
                  <a:gd name="T40" fmla="*/ 37 w 288"/>
                  <a:gd name="T41" fmla="*/ 16 h 144"/>
                  <a:gd name="T42" fmla="*/ 43 w 288"/>
                  <a:gd name="T43" fmla="*/ 12 h 144"/>
                  <a:gd name="T44" fmla="*/ 40 w 288"/>
                  <a:gd name="T45" fmla="*/ 16 h 144"/>
                  <a:gd name="T46" fmla="*/ 47 w 288"/>
                  <a:gd name="T47" fmla="*/ 14 h 144"/>
                  <a:gd name="T48" fmla="*/ 58 w 288"/>
                  <a:gd name="T49" fmla="*/ 20 h 144"/>
                  <a:gd name="T50" fmla="*/ 71 w 288"/>
                  <a:gd name="T51" fmla="*/ 22 h 144"/>
                  <a:gd name="T52" fmla="*/ 81 w 288"/>
                  <a:gd name="T53" fmla="*/ 16 h 144"/>
                  <a:gd name="T54" fmla="*/ 103 w 288"/>
                  <a:gd name="T55" fmla="*/ 12 h 144"/>
                  <a:gd name="T56" fmla="*/ 105 w 288"/>
                  <a:gd name="T57" fmla="*/ 18 h 144"/>
                  <a:gd name="T58" fmla="*/ 119 w 288"/>
                  <a:gd name="T59" fmla="*/ 18 h 144"/>
                  <a:gd name="T60" fmla="*/ 119 w 288"/>
                  <a:gd name="T61" fmla="*/ 22 h 144"/>
                  <a:gd name="T62" fmla="*/ 127 w 288"/>
                  <a:gd name="T63" fmla="*/ 27 h 144"/>
                  <a:gd name="T64" fmla="*/ 127 w 288"/>
                  <a:gd name="T65" fmla="*/ 29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9" name="Freeform 68"/>
              <p:cNvSpPr>
                <a:spLocks noChangeAspect="1"/>
              </p:cNvSpPr>
              <p:nvPr/>
            </p:nvSpPr>
            <p:spPr bwMode="auto">
              <a:xfrm>
                <a:off x="1494" y="1040"/>
                <a:ext cx="251" cy="269"/>
              </a:xfrm>
              <a:custGeom>
                <a:avLst/>
                <a:gdLst>
                  <a:gd name="T0" fmla="*/ 119 w 330"/>
                  <a:gd name="T1" fmla="*/ 139 h 372"/>
                  <a:gd name="T2" fmla="*/ 13 w 330"/>
                  <a:gd name="T3" fmla="*/ 141 h 372"/>
                  <a:gd name="T4" fmla="*/ 13 w 330"/>
                  <a:gd name="T5" fmla="*/ 98 h 372"/>
                  <a:gd name="T6" fmla="*/ 5 w 330"/>
                  <a:gd name="T7" fmla="*/ 88 h 372"/>
                  <a:gd name="T8" fmla="*/ 11 w 330"/>
                  <a:gd name="T9" fmla="*/ 82 h 372"/>
                  <a:gd name="T10" fmla="*/ 0 w 330"/>
                  <a:gd name="T11" fmla="*/ 9 h 372"/>
                  <a:gd name="T12" fmla="*/ 37 w 330"/>
                  <a:gd name="T13" fmla="*/ 9 h 372"/>
                  <a:gd name="T14" fmla="*/ 37 w 330"/>
                  <a:gd name="T15" fmla="*/ 0 h 372"/>
                  <a:gd name="T16" fmla="*/ 43 w 330"/>
                  <a:gd name="T17" fmla="*/ 0 h 372"/>
                  <a:gd name="T18" fmla="*/ 47 w 330"/>
                  <a:gd name="T19" fmla="*/ 14 h 372"/>
                  <a:gd name="T20" fmla="*/ 64 w 330"/>
                  <a:gd name="T21" fmla="*/ 18 h 372"/>
                  <a:gd name="T22" fmla="*/ 64 w 330"/>
                  <a:gd name="T23" fmla="*/ 20 h 372"/>
                  <a:gd name="T24" fmla="*/ 79 w 330"/>
                  <a:gd name="T25" fmla="*/ 18 h 372"/>
                  <a:gd name="T26" fmla="*/ 87 w 330"/>
                  <a:gd name="T27" fmla="*/ 18 h 372"/>
                  <a:gd name="T28" fmla="*/ 84 w 330"/>
                  <a:gd name="T29" fmla="*/ 20 h 372"/>
                  <a:gd name="T30" fmla="*/ 87 w 330"/>
                  <a:gd name="T31" fmla="*/ 20 h 372"/>
                  <a:gd name="T32" fmla="*/ 90 w 330"/>
                  <a:gd name="T33" fmla="*/ 27 h 372"/>
                  <a:gd name="T34" fmla="*/ 98 w 330"/>
                  <a:gd name="T35" fmla="*/ 22 h 372"/>
                  <a:gd name="T36" fmla="*/ 106 w 330"/>
                  <a:gd name="T37" fmla="*/ 29 h 372"/>
                  <a:gd name="T38" fmla="*/ 119 w 330"/>
                  <a:gd name="T39" fmla="*/ 25 h 372"/>
                  <a:gd name="T40" fmla="*/ 122 w 330"/>
                  <a:gd name="T41" fmla="*/ 27 h 372"/>
                  <a:gd name="T42" fmla="*/ 145 w 330"/>
                  <a:gd name="T43" fmla="*/ 29 h 372"/>
                  <a:gd name="T44" fmla="*/ 122 w 330"/>
                  <a:gd name="T45" fmla="*/ 40 h 372"/>
                  <a:gd name="T46" fmla="*/ 98 w 330"/>
                  <a:gd name="T47" fmla="*/ 61 h 372"/>
                  <a:gd name="T48" fmla="*/ 95 w 330"/>
                  <a:gd name="T49" fmla="*/ 63 h 372"/>
                  <a:gd name="T50" fmla="*/ 95 w 330"/>
                  <a:gd name="T51" fmla="*/ 77 h 372"/>
                  <a:gd name="T52" fmla="*/ 87 w 330"/>
                  <a:gd name="T53" fmla="*/ 82 h 372"/>
                  <a:gd name="T54" fmla="*/ 81 w 330"/>
                  <a:gd name="T55" fmla="*/ 88 h 372"/>
                  <a:gd name="T56" fmla="*/ 87 w 330"/>
                  <a:gd name="T57" fmla="*/ 93 h 372"/>
                  <a:gd name="T58" fmla="*/ 87 w 330"/>
                  <a:gd name="T59" fmla="*/ 108 h 372"/>
                  <a:gd name="T60" fmla="*/ 116 w 330"/>
                  <a:gd name="T61" fmla="*/ 127 h 372"/>
                  <a:gd name="T62" fmla="*/ 119 w 330"/>
                  <a:gd name="T63" fmla="*/ 139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90" name="Freeform 69"/>
              <p:cNvSpPr>
                <a:spLocks noChangeAspect="1"/>
              </p:cNvSpPr>
              <p:nvPr/>
            </p:nvSpPr>
            <p:spPr bwMode="auto">
              <a:xfrm>
                <a:off x="1494" y="1040"/>
                <a:ext cx="251" cy="269"/>
              </a:xfrm>
              <a:custGeom>
                <a:avLst/>
                <a:gdLst>
                  <a:gd name="T0" fmla="*/ 119 w 330"/>
                  <a:gd name="T1" fmla="*/ 139 h 372"/>
                  <a:gd name="T2" fmla="*/ 13 w 330"/>
                  <a:gd name="T3" fmla="*/ 141 h 372"/>
                  <a:gd name="T4" fmla="*/ 13 w 330"/>
                  <a:gd name="T5" fmla="*/ 98 h 372"/>
                  <a:gd name="T6" fmla="*/ 5 w 330"/>
                  <a:gd name="T7" fmla="*/ 88 h 372"/>
                  <a:gd name="T8" fmla="*/ 11 w 330"/>
                  <a:gd name="T9" fmla="*/ 82 h 372"/>
                  <a:gd name="T10" fmla="*/ 0 w 330"/>
                  <a:gd name="T11" fmla="*/ 9 h 372"/>
                  <a:gd name="T12" fmla="*/ 37 w 330"/>
                  <a:gd name="T13" fmla="*/ 9 h 372"/>
                  <a:gd name="T14" fmla="*/ 37 w 330"/>
                  <a:gd name="T15" fmla="*/ 0 h 372"/>
                  <a:gd name="T16" fmla="*/ 43 w 330"/>
                  <a:gd name="T17" fmla="*/ 0 h 372"/>
                  <a:gd name="T18" fmla="*/ 47 w 330"/>
                  <a:gd name="T19" fmla="*/ 14 h 372"/>
                  <a:gd name="T20" fmla="*/ 64 w 330"/>
                  <a:gd name="T21" fmla="*/ 18 h 372"/>
                  <a:gd name="T22" fmla="*/ 64 w 330"/>
                  <a:gd name="T23" fmla="*/ 20 h 372"/>
                  <a:gd name="T24" fmla="*/ 79 w 330"/>
                  <a:gd name="T25" fmla="*/ 18 h 372"/>
                  <a:gd name="T26" fmla="*/ 87 w 330"/>
                  <a:gd name="T27" fmla="*/ 18 h 372"/>
                  <a:gd name="T28" fmla="*/ 84 w 330"/>
                  <a:gd name="T29" fmla="*/ 20 h 372"/>
                  <a:gd name="T30" fmla="*/ 87 w 330"/>
                  <a:gd name="T31" fmla="*/ 20 h 372"/>
                  <a:gd name="T32" fmla="*/ 90 w 330"/>
                  <a:gd name="T33" fmla="*/ 27 h 372"/>
                  <a:gd name="T34" fmla="*/ 98 w 330"/>
                  <a:gd name="T35" fmla="*/ 22 h 372"/>
                  <a:gd name="T36" fmla="*/ 106 w 330"/>
                  <a:gd name="T37" fmla="*/ 29 h 372"/>
                  <a:gd name="T38" fmla="*/ 119 w 330"/>
                  <a:gd name="T39" fmla="*/ 25 h 372"/>
                  <a:gd name="T40" fmla="*/ 122 w 330"/>
                  <a:gd name="T41" fmla="*/ 27 h 372"/>
                  <a:gd name="T42" fmla="*/ 145 w 330"/>
                  <a:gd name="T43" fmla="*/ 29 h 372"/>
                  <a:gd name="T44" fmla="*/ 122 w 330"/>
                  <a:gd name="T45" fmla="*/ 40 h 372"/>
                  <a:gd name="T46" fmla="*/ 98 w 330"/>
                  <a:gd name="T47" fmla="*/ 61 h 372"/>
                  <a:gd name="T48" fmla="*/ 95 w 330"/>
                  <a:gd name="T49" fmla="*/ 63 h 372"/>
                  <a:gd name="T50" fmla="*/ 95 w 330"/>
                  <a:gd name="T51" fmla="*/ 77 h 372"/>
                  <a:gd name="T52" fmla="*/ 87 w 330"/>
                  <a:gd name="T53" fmla="*/ 82 h 372"/>
                  <a:gd name="T54" fmla="*/ 81 w 330"/>
                  <a:gd name="T55" fmla="*/ 88 h 372"/>
                  <a:gd name="T56" fmla="*/ 87 w 330"/>
                  <a:gd name="T57" fmla="*/ 93 h 372"/>
                  <a:gd name="T58" fmla="*/ 87 w 330"/>
                  <a:gd name="T59" fmla="*/ 108 h 372"/>
                  <a:gd name="T60" fmla="*/ 116 w 330"/>
                  <a:gd name="T61" fmla="*/ 127 h 372"/>
                  <a:gd name="T62" fmla="*/ 119 w 330"/>
                  <a:gd name="T63" fmla="*/ 139 h 372"/>
                  <a:gd name="T64" fmla="*/ 119 w 330"/>
                  <a:gd name="T65" fmla="*/ 141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1" name="Freeform 70"/>
              <p:cNvSpPr>
                <a:spLocks noChangeAspect="1"/>
              </p:cNvSpPr>
              <p:nvPr/>
            </p:nvSpPr>
            <p:spPr bwMode="auto">
              <a:xfrm>
                <a:off x="1713" y="1690"/>
                <a:ext cx="138" cy="229"/>
              </a:xfrm>
              <a:custGeom>
                <a:avLst/>
                <a:gdLst>
                  <a:gd name="T0" fmla="*/ 81 w 180"/>
                  <a:gd name="T1" fmla="*/ 110 h 318"/>
                  <a:gd name="T2" fmla="*/ 57 w 180"/>
                  <a:gd name="T3" fmla="*/ 112 h 318"/>
                  <a:gd name="T4" fmla="*/ 54 w 180"/>
                  <a:gd name="T5" fmla="*/ 119 h 318"/>
                  <a:gd name="T6" fmla="*/ 51 w 180"/>
                  <a:gd name="T7" fmla="*/ 117 h 318"/>
                  <a:gd name="T8" fmla="*/ 46 w 180"/>
                  <a:gd name="T9" fmla="*/ 107 h 318"/>
                  <a:gd name="T10" fmla="*/ 46 w 180"/>
                  <a:gd name="T11" fmla="*/ 99 h 318"/>
                  <a:gd name="T12" fmla="*/ 0 w 180"/>
                  <a:gd name="T13" fmla="*/ 101 h 318"/>
                  <a:gd name="T14" fmla="*/ 3 w 180"/>
                  <a:gd name="T15" fmla="*/ 85 h 318"/>
                  <a:gd name="T16" fmla="*/ 14 w 180"/>
                  <a:gd name="T17" fmla="*/ 71 h 318"/>
                  <a:gd name="T18" fmla="*/ 11 w 180"/>
                  <a:gd name="T19" fmla="*/ 71 h 318"/>
                  <a:gd name="T20" fmla="*/ 16 w 180"/>
                  <a:gd name="T21" fmla="*/ 68 h 318"/>
                  <a:gd name="T22" fmla="*/ 11 w 180"/>
                  <a:gd name="T23" fmla="*/ 65 h 318"/>
                  <a:gd name="T24" fmla="*/ 14 w 180"/>
                  <a:gd name="T25" fmla="*/ 60 h 318"/>
                  <a:gd name="T26" fmla="*/ 11 w 180"/>
                  <a:gd name="T27" fmla="*/ 63 h 318"/>
                  <a:gd name="T28" fmla="*/ 11 w 180"/>
                  <a:gd name="T29" fmla="*/ 54 h 318"/>
                  <a:gd name="T30" fmla="*/ 8 w 180"/>
                  <a:gd name="T31" fmla="*/ 54 h 318"/>
                  <a:gd name="T32" fmla="*/ 8 w 180"/>
                  <a:gd name="T33" fmla="*/ 51 h 318"/>
                  <a:gd name="T34" fmla="*/ 11 w 180"/>
                  <a:gd name="T35" fmla="*/ 48 h 318"/>
                  <a:gd name="T36" fmla="*/ 8 w 180"/>
                  <a:gd name="T37" fmla="*/ 45 h 318"/>
                  <a:gd name="T38" fmla="*/ 11 w 180"/>
                  <a:gd name="T39" fmla="*/ 42 h 318"/>
                  <a:gd name="T40" fmla="*/ 5 w 180"/>
                  <a:gd name="T41" fmla="*/ 42 h 318"/>
                  <a:gd name="T42" fmla="*/ 5 w 180"/>
                  <a:gd name="T43" fmla="*/ 36 h 318"/>
                  <a:gd name="T44" fmla="*/ 11 w 180"/>
                  <a:gd name="T45" fmla="*/ 36 h 318"/>
                  <a:gd name="T46" fmla="*/ 8 w 180"/>
                  <a:gd name="T47" fmla="*/ 29 h 318"/>
                  <a:gd name="T48" fmla="*/ 21 w 180"/>
                  <a:gd name="T49" fmla="*/ 18 h 318"/>
                  <a:gd name="T50" fmla="*/ 21 w 180"/>
                  <a:gd name="T51" fmla="*/ 9 h 318"/>
                  <a:gd name="T52" fmla="*/ 27 w 180"/>
                  <a:gd name="T53" fmla="*/ 4 h 318"/>
                  <a:gd name="T54" fmla="*/ 76 w 180"/>
                  <a:gd name="T55" fmla="*/ 0 h 318"/>
                  <a:gd name="T56" fmla="*/ 76 w 180"/>
                  <a:gd name="T57" fmla="*/ 76 h 318"/>
                  <a:gd name="T58" fmla="*/ 81 w 180"/>
                  <a:gd name="T59" fmla="*/ 103 h 318"/>
                  <a:gd name="T60" fmla="*/ 81 w 180"/>
                  <a:gd name="T61" fmla="*/ 110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20192" name="Freeform 71"/>
              <p:cNvSpPr>
                <a:spLocks noChangeAspect="1"/>
              </p:cNvSpPr>
              <p:nvPr/>
            </p:nvSpPr>
            <p:spPr bwMode="auto">
              <a:xfrm>
                <a:off x="1713" y="1690"/>
                <a:ext cx="138" cy="229"/>
              </a:xfrm>
              <a:custGeom>
                <a:avLst/>
                <a:gdLst>
                  <a:gd name="T0" fmla="*/ 81 w 180"/>
                  <a:gd name="T1" fmla="*/ 110 h 318"/>
                  <a:gd name="T2" fmla="*/ 57 w 180"/>
                  <a:gd name="T3" fmla="*/ 112 h 318"/>
                  <a:gd name="T4" fmla="*/ 54 w 180"/>
                  <a:gd name="T5" fmla="*/ 119 h 318"/>
                  <a:gd name="T6" fmla="*/ 51 w 180"/>
                  <a:gd name="T7" fmla="*/ 117 h 318"/>
                  <a:gd name="T8" fmla="*/ 46 w 180"/>
                  <a:gd name="T9" fmla="*/ 107 h 318"/>
                  <a:gd name="T10" fmla="*/ 46 w 180"/>
                  <a:gd name="T11" fmla="*/ 99 h 318"/>
                  <a:gd name="T12" fmla="*/ 0 w 180"/>
                  <a:gd name="T13" fmla="*/ 101 h 318"/>
                  <a:gd name="T14" fmla="*/ 3 w 180"/>
                  <a:gd name="T15" fmla="*/ 85 h 318"/>
                  <a:gd name="T16" fmla="*/ 14 w 180"/>
                  <a:gd name="T17" fmla="*/ 71 h 318"/>
                  <a:gd name="T18" fmla="*/ 11 w 180"/>
                  <a:gd name="T19" fmla="*/ 71 h 318"/>
                  <a:gd name="T20" fmla="*/ 16 w 180"/>
                  <a:gd name="T21" fmla="*/ 68 h 318"/>
                  <a:gd name="T22" fmla="*/ 11 w 180"/>
                  <a:gd name="T23" fmla="*/ 65 h 318"/>
                  <a:gd name="T24" fmla="*/ 14 w 180"/>
                  <a:gd name="T25" fmla="*/ 60 h 318"/>
                  <a:gd name="T26" fmla="*/ 11 w 180"/>
                  <a:gd name="T27" fmla="*/ 63 h 318"/>
                  <a:gd name="T28" fmla="*/ 11 w 180"/>
                  <a:gd name="T29" fmla="*/ 54 h 318"/>
                  <a:gd name="T30" fmla="*/ 8 w 180"/>
                  <a:gd name="T31" fmla="*/ 54 h 318"/>
                  <a:gd name="T32" fmla="*/ 8 w 180"/>
                  <a:gd name="T33" fmla="*/ 51 h 318"/>
                  <a:gd name="T34" fmla="*/ 11 w 180"/>
                  <a:gd name="T35" fmla="*/ 48 h 318"/>
                  <a:gd name="T36" fmla="*/ 8 w 180"/>
                  <a:gd name="T37" fmla="*/ 45 h 318"/>
                  <a:gd name="T38" fmla="*/ 11 w 180"/>
                  <a:gd name="T39" fmla="*/ 42 h 318"/>
                  <a:gd name="T40" fmla="*/ 5 w 180"/>
                  <a:gd name="T41" fmla="*/ 42 h 318"/>
                  <a:gd name="T42" fmla="*/ 5 w 180"/>
                  <a:gd name="T43" fmla="*/ 36 h 318"/>
                  <a:gd name="T44" fmla="*/ 11 w 180"/>
                  <a:gd name="T45" fmla="*/ 36 h 318"/>
                  <a:gd name="T46" fmla="*/ 8 w 180"/>
                  <a:gd name="T47" fmla="*/ 29 h 318"/>
                  <a:gd name="T48" fmla="*/ 21 w 180"/>
                  <a:gd name="T49" fmla="*/ 18 h 318"/>
                  <a:gd name="T50" fmla="*/ 21 w 180"/>
                  <a:gd name="T51" fmla="*/ 9 h 318"/>
                  <a:gd name="T52" fmla="*/ 27 w 180"/>
                  <a:gd name="T53" fmla="*/ 4 h 318"/>
                  <a:gd name="T54" fmla="*/ 76 w 180"/>
                  <a:gd name="T55" fmla="*/ 0 h 318"/>
                  <a:gd name="T56" fmla="*/ 76 w 180"/>
                  <a:gd name="T57" fmla="*/ 76 h 318"/>
                  <a:gd name="T58" fmla="*/ 81 w 180"/>
                  <a:gd name="T59" fmla="*/ 103 h 318"/>
                  <a:gd name="T60" fmla="*/ 81 w 180"/>
                  <a:gd name="T61" fmla="*/ 110 h 318"/>
                  <a:gd name="T62" fmla="*/ 81 w 180"/>
                  <a:gd name="T63" fmla="*/ 112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3" name="Freeform 72"/>
              <p:cNvSpPr>
                <a:spLocks noChangeAspect="1"/>
              </p:cNvSpPr>
              <p:nvPr/>
            </p:nvSpPr>
            <p:spPr bwMode="auto">
              <a:xfrm>
                <a:off x="1539" y="1439"/>
                <a:ext cx="257" cy="212"/>
              </a:xfrm>
              <a:custGeom>
                <a:avLst/>
                <a:gdLst>
                  <a:gd name="T0" fmla="*/ 140 w 336"/>
                  <a:gd name="T1" fmla="*/ 110 h 294"/>
                  <a:gd name="T2" fmla="*/ 123 w 336"/>
                  <a:gd name="T3" fmla="*/ 110 h 294"/>
                  <a:gd name="T4" fmla="*/ 132 w 336"/>
                  <a:gd name="T5" fmla="*/ 103 h 294"/>
                  <a:gd name="T6" fmla="*/ 129 w 336"/>
                  <a:gd name="T7" fmla="*/ 99 h 294"/>
                  <a:gd name="T8" fmla="*/ 27 w 336"/>
                  <a:gd name="T9" fmla="*/ 102 h 294"/>
                  <a:gd name="T10" fmla="*/ 27 w 336"/>
                  <a:gd name="T11" fmla="*/ 36 h 294"/>
                  <a:gd name="T12" fmla="*/ 14 w 336"/>
                  <a:gd name="T13" fmla="*/ 27 h 294"/>
                  <a:gd name="T14" fmla="*/ 18 w 336"/>
                  <a:gd name="T15" fmla="*/ 20 h 294"/>
                  <a:gd name="T16" fmla="*/ 11 w 336"/>
                  <a:gd name="T17" fmla="*/ 16 h 294"/>
                  <a:gd name="T18" fmla="*/ 0 w 336"/>
                  <a:gd name="T19" fmla="*/ 2 h 294"/>
                  <a:gd name="T20" fmla="*/ 88 w 336"/>
                  <a:gd name="T21" fmla="*/ 0 h 294"/>
                  <a:gd name="T22" fmla="*/ 94 w 336"/>
                  <a:gd name="T23" fmla="*/ 6 h 294"/>
                  <a:gd name="T24" fmla="*/ 94 w 336"/>
                  <a:gd name="T25" fmla="*/ 18 h 294"/>
                  <a:gd name="T26" fmla="*/ 99 w 336"/>
                  <a:gd name="T27" fmla="*/ 25 h 294"/>
                  <a:gd name="T28" fmla="*/ 110 w 336"/>
                  <a:gd name="T29" fmla="*/ 32 h 294"/>
                  <a:gd name="T30" fmla="*/ 113 w 336"/>
                  <a:gd name="T31" fmla="*/ 40 h 294"/>
                  <a:gd name="T32" fmla="*/ 119 w 336"/>
                  <a:gd name="T33" fmla="*/ 38 h 294"/>
                  <a:gd name="T34" fmla="*/ 126 w 336"/>
                  <a:gd name="T35" fmla="*/ 43 h 294"/>
                  <a:gd name="T36" fmla="*/ 121 w 336"/>
                  <a:gd name="T37" fmla="*/ 56 h 294"/>
                  <a:gd name="T38" fmla="*/ 142 w 336"/>
                  <a:gd name="T39" fmla="*/ 70 h 294"/>
                  <a:gd name="T40" fmla="*/ 142 w 336"/>
                  <a:gd name="T41" fmla="*/ 79 h 294"/>
                  <a:gd name="T42" fmla="*/ 151 w 336"/>
                  <a:gd name="T43" fmla="*/ 85 h 294"/>
                  <a:gd name="T44" fmla="*/ 151 w 336"/>
                  <a:gd name="T45" fmla="*/ 94 h 294"/>
                  <a:gd name="T46" fmla="*/ 148 w 336"/>
                  <a:gd name="T47" fmla="*/ 94 h 294"/>
                  <a:gd name="T48" fmla="*/ 145 w 336"/>
                  <a:gd name="T49" fmla="*/ 97 h 294"/>
                  <a:gd name="T50" fmla="*/ 142 w 336"/>
                  <a:gd name="T51" fmla="*/ 94 h 294"/>
                  <a:gd name="T52" fmla="*/ 140 w 336"/>
                  <a:gd name="T53" fmla="*/ 108 h 294"/>
                  <a:gd name="T54" fmla="*/ 140 w 336"/>
                  <a:gd name="T55" fmla="*/ 11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94" name="Freeform 73"/>
              <p:cNvSpPr>
                <a:spLocks noChangeAspect="1"/>
              </p:cNvSpPr>
              <p:nvPr/>
            </p:nvSpPr>
            <p:spPr bwMode="auto">
              <a:xfrm>
                <a:off x="1539" y="1439"/>
                <a:ext cx="257" cy="216"/>
              </a:xfrm>
              <a:custGeom>
                <a:avLst/>
                <a:gdLst>
                  <a:gd name="T0" fmla="*/ 140 w 336"/>
                  <a:gd name="T1" fmla="*/ 110 h 300"/>
                  <a:gd name="T2" fmla="*/ 123 w 336"/>
                  <a:gd name="T3" fmla="*/ 110 h 300"/>
                  <a:gd name="T4" fmla="*/ 132 w 336"/>
                  <a:gd name="T5" fmla="*/ 103 h 300"/>
                  <a:gd name="T6" fmla="*/ 129 w 336"/>
                  <a:gd name="T7" fmla="*/ 99 h 300"/>
                  <a:gd name="T8" fmla="*/ 27 w 336"/>
                  <a:gd name="T9" fmla="*/ 101 h 300"/>
                  <a:gd name="T10" fmla="*/ 27 w 336"/>
                  <a:gd name="T11" fmla="*/ 36 h 300"/>
                  <a:gd name="T12" fmla="*/ 14 w 336"/>
                  <a:gd name="T13" fmla="*/ 27 h 300"/>
                  <a:gd name="T14" fmla="*/ 18 w 336"/>
                  <a:gd name="T15" fmla="*/ 20 h 300"/>
                  <a:gd name="T16" fmla="*/ 11 w 336"/>
                  <a:gd name="T17" fmla="*/ 16 h 300"/>
                  <a:gd name="T18" fmla="*/ 0 w 336"/>
                  <a:gd name="T19" fmla="*/ 2 h 300"/>
                  <a:gd name="T20" fmla="*/ 88 w 336"/>
                  <a:gd name="T21" fmla="*/ 0 h 300"/>
                  <a:gd name="T22" fmla="*/ 94 w 336"/>
                  <a:gd name="T23" fmla="*/ 6 h 300"/>
                  <a:gd name="T24" fmla="*/ 94 w 336"/>
                  <a:gd name="T25" fmla="*/ 18 h 300"/>
                  <a:gd name="T26" fmla="*/ 99 w 336"/>
                  <a:gd name="T27" fmla="*/ 25 h 300"/>
                  <a:gd name="T28" fmla="*/ 110 w 336"/>
                  <a:gd name="T29" fmla="*/ 31 h 300"/>
                  <a:gd name="T30" fmla="*/ 113 w 336"/>
                  <a:gd name="T31" fmla="*/ 40 h 300"/>
                  <a:gd name="T32" fmla="*/ 119 w 336"/>
                  <a:gd name="T33" fmla="*/ 38 h 300"/>
                  <a:gd name="T34" fmla="*/ 126 w 336"/>
                  <a:gd name="T35" fmla="*/ 42 h 300"/>
                  <a:gd name="T36" fmla="*/ 121 w 336"/>
                  <a:gd name="T37" fmla="*/ 56 h 300"/>
                  <a:gd name="T38" fmla="*/ 142 w 336"/>
                  <a:gd name="T39" fmla="*/ 69 h 300"/>
                  <a:gd name="T40" fmla="*/ 142 w 336"/>
                  <a:gd name="T41" fmla="*/ 78 h 300"/>
                  <a:gd name="T42" fmla="*/ 151 w 336"/>
                  <a:gd name="T43" fmla="*/ 85 h 300"/>
                  <a:gd name="T44" fmla="*/ 151 w 336"/>
                  <a:gd name="T45" fmla="*/ 94 h 300"/>
                  <a:gd name="T46" fmla="*/ 148 w 336"/>
                  <a:gd name="T47" fmla="*/ 94 h 300"/>
                  <a:gd name="T48" fmla="*/ 145 w 336"/>
                  <a:gd name="T49" fmla="*/ 96 h 300"/>
                  <a:gd name="T50" fmla="*/ 142 w 336"/>
                  <a:gd name="T51" fmla="*/ 94 h 300"/>
                  <a:gd name="T52" fmla="*/ 140 w 336"/>
                  <a:gd name="T53" fmla="*/ 107 h 300"/>
                  <a:gd name="T54" fmla="*/ 140 w 336"/>
                  <a:gd name="T55" fmla="*/ 110 h 300"/>
                  <a:gd name="T56" fmla="*/ 140 w 336"/>
                  <a:gd name="T57" fmla="*/ 112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5" name="Freeform 74"/>
              <p:cNvSpPr>
                <a:spLocks noChangeAspect="1"/>
              </p:cNvSpPr>
              <p:nvPr/>
            </p:nvSpPr>
            <p:spPr bwMode="auto">
              <a:xfrm>
                <a:off x="871" y="993"/>
                <a:ext cx="398" cy="233"/>
              </a:xfrm>
              <a:custGeom>
                <a:avLst/>
                <a:gdLst>
                  <a:gd name="T0" fmla="*/ 223 w 522"/>
                  <a:gd name="T1" fmla="*/ 101 h 324"/>
                  <a:gd name="T2" fmla="*/ 221 w 522"/>
                  <a:gd name="T3" fmla="*/ 121 h 324"/>
                  <a:gd name="T4" fmla="*/ 82 w 522"/>
                  <a:gd name="T5" fmla="*/ 107 h 324"/>
                  <a:gd name="T6" fmla="*/ 79 w 522"/>
                  <a:gd name="T7" fmla="*/ 119 h 324"/>
                  <a:gd name="T8" fmla="*/ 75 w 522"/>
                  <a:gd name="T9" fmla="*/ 111 h 324"/>
                  <a:gd name="T10" fmla="*/ 72 w 522"/>
                  <a:gd name="T11" fmla="*/ 116 h 324"/>
                  <a:gd name="T12" fmla="*/ 56 w 522"/>
                  <a:gd name="T13" fmla="*/ 114 h 324"/>
                  <a:gd name="T14" fmla="*/ 53 w 522"/>
                  <a:gd name="T15" fmla="*/ 116 h 324"/>
                  <a:gd name="T16" fmla="*/ 45 w 522"/>
                  <a:gd name="T17" fmla="*/ 114 h 324"/>
                  <a:gd name="T18" fmla="*/ 43 w 522"/>
                  <a:gd name="T19" fmla="*/ 116 h 324"/>
                  <a:gd name="T20" fmla="*/ 40 w 522"/>
                  <a:gd name="T21" fmla="*/ 107 h 324"/>
                  <a:gd name="T22" fmla="*/ 34 w 522"/>
                  <a:gd name="T23" fmla="*/ 102 h 324"/>
                  <a:gd name="T24" fmla="*/ 29 w 522"/>
                  <a:gd name="T25" fmla="*/ 85 h 324"/>
                  <a:gd name="T26" fmla="*/ 27 w 522"/>
                  <a:gd name="T27" fmla="*/ 83 h 324"/>
                  <a:gd name="T28" fmla="*/ 18 w 522"/>
                  <a:gd name="T29" fmla="*/ 87 h 324"/>
                  <a:gd name="T30" fmla="*/ 16 w 522"/>
                  <a:gd name="T31" fmla="*/ 83 h 324"/>
                  <a:gd name="T32" fmla="*/ 27 w 522"/>
                  <a:gd name="T33" fmla="*/ 60 h 324"/>
                  <a:gd name="T34" fmla="*/ 16 w 522"/>
                  <a:gd name="T35" fmla="*/ 56 h 324"/>
                  <a:gd name="T36" fmla="*/ 11 w 522"/>
                  <a:gd name="T37" fmla="*/ 42 h 324"/>
                  <a:gd name="T38" fmla="*/ 3 w 522"/>
                  <a:gd name="T39" fmla="*/ 36 h 324"/>
                  <a:gd name="T40" fmla="*/ 5 w 522"/>
                  <a:gd name="T41" fmla="*/ 34 h 324"/>
                  <a:gd name="T42" fmla="*/ 0 w 522"/>
                  <a:gd name="T43" fmla="*/ 22 h 324"/>
                  <a:gd name="T44" fmla="*/ 5 w 522"/>
                  <a:gd name="T45" fmla="*/ 0 h 324"/>
                  <a:gd name="T46" fmla="*/ 125 w 522"/>
                  <a:gd name="T47" fmla="*/ 18 h 324"/>
                  <a:gd name="T48" fmla="*/ 231 w 522"/>
                  <a:gd name="T49" fmla="*/ 27 h 324"/>
                  <a:gd name="T50" fmla="*/ 226 w 522"/>
                  <a:gd name="T51" fmla="*/ 91 h 324"/>
                  <a:gd name="T52" fmla="*/ 223 w 522"/>
                  <a:gd name="T53" fmla="*/ 101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96" name="Freeform 75"/>
              <p:cNvSpPr>
                <a:spLocks noChangeAspect="1"/>
              </p:cNvSpPr>
              <p:nvPr/>
            </p:nvSpPr>
            <p:spPr bwMode="auto">
              <a:xfrm>
                <a:off x="871" y="993"/>
                <a:ext cx="398" cy="233"/>
              </a:xfrm>
              <a:custGeom>
                <a:avLst/>
                <a:gdLst>
                  <a:gd name="T0" fmla="*/ 223 w 522"/>
                  <a:gd name="T1" fmla="*/ 101 h 324"/>
                  <a:gd name="T2" fmla="*/ 221 w 522"/>
                  <a:gd name="T3" fmla="*/ 121 h 324"/>
                  <a:gd name="T4" fmla="*/ 82 w 522"/>
                  <a:gd name="T5" fmla="*/ 107 h 324"/>
                  <a:gd name="T6" fmla="*/ 79 w 522"/>
                  <a:gd name="T7" fmla="*/ 119 h 324"/>
                  <a:gd name="T8" fmla="*/ 75 w 522"/>
                  <a:gd name="T9" fmla="*/ 111 h 324"/>
                  <a:gd name="T10" fmla="*/ 72 w 522"/>
                  <a:gd name="T11" fmla="*/ 116 h 324"/>
                  <a:gd name="T12" fmla="*/ 56 w 522"/>
                  <a:gd name="T13" fmla="*/ 114 h 324"/>
                  <a:gd name="T14" fmla="*/ 53 w 522"/>
                  <a:gd name="T15" fmla="*/ 116 h 324"/>
                  <a:gd name="T16" fmla="*/ 45 w 522"/>
                  <a:gd name="T17" fmla="*/ 114 h 324"/>
                  <a:gd name="T18" fmla="*/ 43 w 522"/>
                  <a:gd name="T19" fmla="*/ 116 h 324"/>
                  <a:gd name="T20" fmla="*/ 40 w 522"/>
                  <a:gd name="T21" fmla="*/ 107 h 324"/>
                  <a:gd name="T22" fmla="*/ 34 w 522"/>
                  <a:gd name="T23" fmla="*/ 102 h 324"/>
                  <a:gd name="T24" fmla="*/ 29 w 522"/>
                  <a:gd name="T25" fmla="*/ 85 h 324"/>
                  <a:gd name="T26" fmla="*/ 27 w 522"/>
                  <a:gd name="T27" fmla="*/ 83 h 324"/>
                  <a:gd name="T28" fmla="*/ 18 w 522"/>
                  <a:gd name="T29" fmla="*/ 87 h 324"/>
                  <a:gd name="T30" fmla="*/ 16 w 522"/>
                  <a:gd name="T31" fmla="*/ 83 h 324"/>
                  <a:gd name="T32" fmla="*/ 27 w 522"/>
                  <a:gd name="T33" fmla="*/ 60 h 324"/>
                  <a:gd name="T34" fmla="*/ 16 w 522"/>
                  <a:gd name="T35" fmla="*/ 56 h 324"/>
                  <a:gd name="T36" fmla="*/ 11 w 522"/>
                  <a:gd name="T37" fmla="*/ 42 h 324"/>
                  <a:gd name="T38" fmla="*/ 3 w 522"/>
                  <a:gd name="T39" fmla="*/ 36 h 324"/>
                  <a:gd name="T40" fmla="*/ 5 w 522"/>
                  <a:gd name="T41" fmla="*/ 34 h 324"/>
                  <a:gd name="T42" fmla="*/ 0 w 522"/>
                  <a:gd name="T43" fmla="*/ 22 h 324"/>
                  <a:gd name="T44" fmla="*/ 5 w 522"/>
                  <a:gd name="T45" fmla="*/ 0 h 324"/>
                  <a:gd name="T46" fmla="*/ 125 w 522"/>
                  <a:gd name="T47" fmla="*/ 18 h 324"/>
                  <a:gd name="T48" fmla="*/ 231 w 522"/>
                  <a:gd name="T49" fmla="*/ 27 h 324"/>
                  <a:gd name="T50" fmla="*/ 226 w 522"/>
                  <a:gd name="T51" fmla="*/ 91 h 324"/>
                  <a:gd name="T52" fmla="*/ 223 w 522"/>
                  <a:gd name="T53" fmla="*/ 101 h 324"/>
                  <a:gd name="T54" fmla="*/ 223 w 522"/>
                  <a:gd name="T55" fmla="*/ 102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7" name="Freeform 76"/>
              <p:cNvSpPr>
                <a:spLocks noChangeAspect="1"/>
              </p:cNvSpPr>
              <p:nvPr/>
            </p:nvSpPr>
            <p:spPr bwMode="auto">
              <a:xfrm>
                <a:off x="1237" y="1322"/>
                <a:ext cx="321" cy="147"/>
              </a:xfrm>
              <a:custGeom>
                <a:avLst/>
                <a:gdLst>
                  <a:gd name="T0" fmla="*/ 164 w 420"/>
                  <a:gd name="T1" fmla="*/ 18 h 204"/>
                  <a:gd name="T2" fmla="*/ 174 w 420"/>
                  <a:gd name="T3" fmla="*/ 48 h 204"/>
                  <a:gd name="T4" fmla="*/ 177 w 420"/>
                  <a:gd name="T5" fmla="*/ 63 h 204"/>
                  <a:gd name="T6" fmla="*/ 187 w 420"/>
                  <a:gd name="T7" fmla="*/ 76 h 204"/>
                  <a:gd name="T8" fmla="*/ 185 w 420"/>
                  <a:gd name="T9" fmla="*/ 76 h 204"/>
                  <a:gd name="T10" fmla="*/ 41 w 420"/>
                  <a:gd name="T11" fmla="*/ 74 h 204"/>
                  <a:gd name="T12" fmla="*/ 41 w 420"/>
                  <a:gd name="T13" fmla="*/ 65 h 204"/>
                  <a:gd name="T14" fmla="*/ 43 w 420"/>
                  <a:gd name="T15" fmla="*/ 49 h 204"/>
                  <a:gd name="T16" fmla="*/ 0 w 420"/>
                  <a:gd name="T17" fmla="*/ 48 h 204"/>
                  <a:gd name="T18" fmla="*/ 3 w 420"/>
                  <a:gd name="T19" fmla="*/ 0 h 204"/>
                  <a:gd name="T20" fmla="*/ 120 w 420"/>
                  <a:gd name="T21" fmla="*/ 4 h 204"/>
                  <a:gd name="T22" fmla="*/ 131 w 420"/>
                  <a:gd name="T23" fmla="*/ 12 h 204"/>
                  <a:gd name="T24" fmla="*/ 148 w 420"/>
                  <a:gd name="T25" fmla="*/ 9 h 204"/>
                  <a:gd name="T26" fmla="*/ 161 w 420"/>
                  <a:gd name="T27" fmla="*/ 18 h 204"/>
                  <a:gd name="T28" fmla="*/ 164 w 420"/>
                  <a:gd name="T29" fmla="*/ 1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98" name="Freeform 77"/>
              <p:cNvSpPr>
                <a:spLocks noChangeAspect="1"/>
              </p:cNvSpPr>
              <p:nvPr/>
            </p:nvSpPr>
            <p:spPr bwMode="auto">
              <a:xfrm>
                <a:off x="1237" y="1322"/>
                <a:ext cx="321" cy="147"/>
              </a:xfrm>
              <a:custGeom>
                <a:avLst/>
                <a:gdLst>
                  <a:gd name="T0" fmla="*/ 164 w 420"/>
                  <a:gd name="T1" fmla="*/ 18 h 204"/>
                  <a:gd name="T2" fmla="*/ 174 w 420"/>
                  <a:gd name="T3" fmla="*/ 48 h 204"/>
                  <a:gd name="T4" fmla="*/ 177 w 420"/>
                  <a:gd name="T5" fmla="*/ 63 h 204"/>
                  <a:gd name="T6" fmla="*/ 187 w 420"/>
                  <a:gd name="T7" fmla="*/ 76 h 204"/>
                  <a:gd name="T8" fmla="*/ 185 w 420"/>
                  <a:gd name="T9" fmla="*/ 76 h 204"/>
                  <a:gd name="T10" fmla="*/ 41 w 420"/>
                  <a:gd name="T11" fmla="*/ 74 h 204"/>
                  <a:gd name="T12" fmla="*/ 41 w 420"/>
                  <a:gd name="T13" fmla="*/ 65 h 204"/>
                  <a:gd name="T14" fmla="*/ 43 w 420"/>
                  <a:gd name="T15" fmla="*/ 49 h 204"/>
                  <a:gd name="T16" fmla="*/ 0 w 420"/>
                  <a:gd name="T17" fmla="*/ 48 h 204"/>
                  <a:gd name="T18" fmla="*/ 3 w 420"/>
                  <a:gd name="T19" fmla="*/ 0 h 204"/>
                  <a:gd name="T20" fmla="*/ 120 w 420"/>
                  <a:gd name="T21" fmla="*/ 4 h 204"/>
                  <a:gd name="T22" fmla="*/ 131 w 420"/>
                  <a:gd name="T23" fmla="*/ 12 h 204"/>
                  <a:gd name="T24" fmla="*/ 148 w 420"/>
                  <a:gd name="T25" fmla="*/ 9 h 204"/>
                  <a:gd name="T26" fmla="*/ 161 w 420"/>
                  <a:gd name="T27" fmla="*/ 18 h 204"/>
                  <a:gd name="T28" fmla="*/ 164 w 420"/>
                  <a:gd name="T29" fmla="*/ 18 h 204"/>
                  <a:gd name="T30" fmla="*/ 164 w 420"/>
                  <a:gd name="T31" fmla="*/ 20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9" name="Freeform 78"/>
              <p:cNvSpPr>
                <a:spLocks noChangeAspect="1"/>
              </p:cNvSpPr>
              <p:nvPr/>
            </p:nvSpPr>
            <p:spPr bwMode="auto">
              <a:xfrm>
                <a:off x="633" y="1274"/>
                <a:ext cx="247" cy="359"/>
              </a:xfrm>
              <a:custGeom>
                <a:avLst/>
                <a:gdLst>
                  <a:gd name="T0" fmla="*/ 93 w 324"/>
                  <a:gd name="T1" fmla="*/ 187 h 498"/>
                  <a:gd name="T2" fmla="*/ 0 w 324"/>
                  <a:gd name="T3" fmla="*/ 70 h 498"/>
                  <a:gd name="T4" fmla="*/ 21 w 324"/>
                  <a:gd name="T5" fmla="*/ 0 h 498"/>
                  <a:gd name="T6" fmla="*/ 34 w 324"/>
                  <a:gd name="T7" fmla="*/ 2 h 498"/>
                  <a:gd name="T8" fmla="*/ 82 w 324"/>
                  <a:gd name="T9" fmla="*/ 14 h 498"/>
                  <a:gd name="T10" fmla="*/ 143 w 324"/>
                  <a:gd name="T11" fmla="*/ 22 h 498"/>
                  <a:gd name="T12" fmla="*/ 117 w 324"/>
                  <a:gd name="T13" fmla="*/ 141 h 498"/>
                  <a:gd name="T14" fmla="*/ 109 w 324"/>
                  <a:gd name="T15" fmla="*/ 164 h 498"/>
                  <a:gd name="T16" fmla="*/ 101 w 324"/>
                  <a:gd name="T17" fmla="*/ 159 h 498"/>
                  <a:gd name="T18" fmla="*/ 96 w 324"/>
                  <a:gd name="T19" fmla="*/ 161 h 498"/>
                  <a:gd name="T20" fmla="*/ 93 w 324"/>
                  <a:gd name="T21" fmla="*/ 185 h 498"/>
                  <a:gd name="T22" fmla="*/ 93 w 324"/>
                  <a:gd name="T23" fmla="*/ 187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0" name="Freeform 79"/>
              <p:cNvSpPr>
                <a:spLocks noChangeAspect="1"/>
              </p:cNvSpPr>
              <p:nvPr/>
            </p:nvSpPr>
            <p:spPr bwMode="auto">
              <a:xfrm>
                <a:off x="633" y="1274"/>
                <a:ext cx="247" cy="364"/>
              </a:xfrm>
              <a:custGeom>
                <a:avLst/>
                <a:gdLst>
                  <a:gd name="T0" fmla="*/ 93 w 324"/>
                  <a:gd name="T1" fmla="*/ 188 h 504"/>
                  <a:gd name="T2" fmla="*/ 0 w 324"/>
                  <a:gd name="T3" fmla="*/ 70 h 504"/>
                  <a:gd name="T4" fmla="*/ 21 w 324"/>
                  <a:gd name="T5" fmla="*/ 0 h 504"/>
                  <a:gd name="T6" fmla="*/ 34 w 324"/>
                  <a:gd name="T7" fmla="*/ 2 h 504"/>
                  <a:gd name="T8" fmla="*/ 82 w 324"/>
                  <a:gd name="T9" fmla="*/ 14 h 504"/>
                  <a:gd name="T10" fmla="*/ 143 w 324"/>
                  <a:gd name="T11" fmla="*/ 22 h 504"/>
                  <a:gd name="T12" fmla="*/ 117 w 324"/>
                  <a:gd name="T13" fmla="*/ 142 h 504"/>
                  <a:gd name="T14" fmla="*/ 109 w 324"/>
                  <a:gd name="T15" fmla="*/ 165 h 504"/>
                  <a:gd name="T16" fmla="*/ 101 w 324"/>
                  <a:gd name="T17" fmla="*/ 160 h 504"/>
                  <a:gd name="T18" fmla="*/ 96 w 324"/>
                  <a:gd name="T19" fmla="*/ 163 h 504"/>
                  <a:gd name="T20" fmla="*/ 93 w 324"/>
                  <a:gd name="T21" fmla="*/ 185 h 504"/>
                  <a:gd name="T22" fmla="*/ 93 w 324"/>
                  <a:gd name="T23" fmla="*/ 188 h 504"/>
                  <a:gd name="T24" fmla="*/ 93 w 324"/>
                  <a:gd name="T25" fmla="*/ 190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1" name="Freeform 80"/>
              <p:cNvSpPr>
                <a:spLocks noChangeAspect="1"/>
              </p:cNvSpPr>
              <p:nvPr/>
            </p:nvSpPr>
            <p:spPr bwMode="auto">
              <a:xfrm>
                <a:off x="2359" y="1123"/>
                <a:ext cx="64" cy="125"/>
              </a:xfrm>
              <a:custGeom>
                <a:avLst/>
                <a:gdLst>
                  <a:gd name="T0" fmla="*/ 37 w 84"/>
                  <a:gd name="T1" fmla="*/ 49 h 174"/>
                  <a:gd name="T2" fmla="*/ 34 w 84"/>
                  <a:gd name="T3" fmla="*/ 53 h 174"/>
                  <a:gd name="T4" fmla="*/ 27 w 84"/>
                  <a:gd name="T5" fmla="*/ 60 h 174"/>
                  <a:gd name="T6" fmla="*/ 3 w 84"/>
                  <a:gd name="T7" fmla="*/ 65 h 174"/>
                  <a:gd name="T8" fmla="*/ 0 w 84"/>
                  <a:gd name="T9" fmla="*/ 45 h 174"/>
                  <a:gd name="T10" fmla="*/ 3 w 84"/>
                  <a:gd name="T11" fmla="*/ 27 h 174"/>
                  <a:gd name="T12" fmla="*/ 8 w 84"/>
                  <a:gd name="T13" fmla="*/ 20 h 174"/>
                  <a:gd name="T14" fmla="*/ 8 w 84"/>
                  <a:gd name="T15" fmla="*/ 2 h 174"/>
                  <a:gd name="T16" fmla="*/ 14 w 84"/>
                  <a:gd name="T17" fmla="*/ 0 h 174"/>
                  <a:gd name="T18" fmla="*/ 29 w 84"/>
                  <a:gd name="T19" fmla="*/ 42 h 174"/>
                  <a:gd name="T20" fmla="*/ 34 w 84"/>
                  <a:gd name="T21" fmla="*/ 49 h 174"/>
                  <a:gd name="T22" fmla="*/ 37 w 84"/>
                  <a:gd name="T23" fmla="*/ 49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2" name="Freeform 81"/>
              <p:cNvSpPr>
                <a:spLocks noChangeAspect="1"/>
              </p:cNvSpPr>
              <p:nvPr/>
            </p:nvSpPr>
            <p:spPr bwMode="auto">
              <a:xfrm>
                <a:off x="2359" y="1123"/>
                <a:ext cx="64" cy="125"/>
              </a:xfrm>
              <a:custGeom>
                <a:avLst/>
                <a:gdLst>
                  <a:gd name="T0" fmla="*/ 37 w 84"/>
                  <a:gd name="T1" fmla="*/ 49 h 174"/>
                  <a:gd name="T2" fmla="*/ 34 w 84"/>
                  <a:gd name="T3" fmla="*/ 53 h 174"/>
                  <a:gd name="T4" fmla="*/ 27 w 84"/>
                  <a:gd name="T5" fmla="*/ 60 h 174"/>
                  <a:gd name="T6" fmla="*/ 3 w 84"/>
                  <a:gd name="T7" fmla="*/ 65 h 174"/>
                  <a:gd name="T8" fmla="*/ 0 w 84"/>
                  <a:gd name="T9" fmla="*/ 45 h 174"/>
                  <a:gd name="T10" fmla="*/ 3 w 84"/>
                  <a:gd name="T11" fmla="*/ 27 h 174"/>
                  <a:gd name="T12" fmla="*/ 8 w 84"/>
                  <a:gd name="T13" fmla="*/ 20 h 174"/>
                  <a:gd name="T14" fmla="*/ 8 w 84"/>
                  <a:gd name="T15" fmla="*/ 2 h 174"/>
                  <a:gd name="T16" fmla="*/ 14 w 84"/>
                  <a:gd name="T17" fmla="*/ 0 h 174"/>
                  <a:gd name="T18" fmla="*/ 29 w 84"/>
                  <a:gd name="T19" fmla="*/ 42 h 174"/>
                  <a:gd name="T20" fmla="*/ 34 w 84"/>
                  <a:gd name="T21" fmla="*/ 49 h 174"/>
                  <a:gd name="T22" fmla="*/ 37 w 84"/>
                  <a:gd name="T23" fmla="*/ 49 h 174"/>
                  <a:gd name="T24" fmla="*/ 37 w 84"/>
                  <a:gd name="T25" fmla="*/ 51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3" name="Freeform 82"/>
              <p:cNvSpPr>
                <a:spLocks noChangeAspect="1"/>
              </p:cNvSpPr>
              <p:nvPr/>
            </p:nvSpPr>
            <p:spPr bwMode="auto">
              <a:xfrm>
                <a:off x="2290" y="1326"/>
                <a:ext cx="50" cy="113"/>
              </a:xfrm>
              <a:custGeom>
                <a:avLst/>
                <a:gdLst>
                  <a:gd name="T0" fmla="*/ 26 w 66"/>
                  <a:gd name="T1" fmla="*/ 9 h 156"/>
                  <a:gd name="T2" fmla="*/ 20 w 66"/>
                  <a:gd name="T3" fmla="*/ 18 h 156"/>
                  <a:gd name="T4" fmla="*/ 29 w 66"/>
                  <a:gd name="T5" fmla="*/ 20 h 156"/>
                  <a:gd name="T6" fmla="*/ 29 w 66"/>
                  <a:gd name="T7" fmla="*/ 39 h 156"/>
                  <a:gd name="T8" fmla="*/ 18 w 66"/>
                  <a:gd name="T9" fmla="*/ 59 h 156"/>
                  <a:gd name="T10" fmla="*/ 15 w 66"/>
                  <a:gd name="T11" fmla="*/ 59 h 156"/>
                  <a:gd name="T12" fmla="*/ 18 w 66"/>
                  <a:gd name="T13" fmla="*/ 54 h 156"/>
                  <a:gd name="T14" fmla="*/ 3 w 66"/>
                  <a:gd name="T15" fmla="*/ 51 h 156"/>
                  <a:gd name="T16" fmla="*/ 0 w 66"/>
                  <a:gd name="T17" fmla="*/ 43 h 156"/>
                  <a:gd name="T18" fmla="*/ 3 w 66"/>
                  <a:gd name="T19" fmla="*/ 41 h 156"/>
                  <a:gd name="T20" fmla="*/ 13 w 66"/>
                  <a:gd name="T21" fmla="*/ 30 h 156"/>
                  <a:gd name="T22" fmla="*/ 3 w 66"/>
                  <a:gd name="T23" fmla="*/ 20 h 156"/>
                  <a:gd name="T24" fmla="*/ 0 w 66"/>
                  <a:gd name="T25" fmla="*/ 12 h 156"/>
                  <a:gd name="T26" fmla="*/ 8 w 66"/>
                  <a:gd name="T27" fmla="*/ 0 h 156"/>
                  <a:gd name="T28" fmla="*/ 26 w 66"/>
                  <a:gd name="T29" fmla="*/ 9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4" name="Freeform 83"/>
              <p:cNvSpPr>
                <a:spLocks noChangeAspect="1"/>
              </p:cNvSpPr>
              <p:nvPr/>
            </p:nvSpPr>
            <p:spPr bwMode="auto">
              <a:xfrm>
                <a:off x="2290" y="1326"/>
                <a:ext cx="50" cy="113"/>
              </a:xfrm>
              <a:custGeom>
                <a:avLst/>
                <a:gdLst>
                  <a:gd name="T0" fmla="*/ 26 w 66"/>
                  <a:gd name="T1" fmla="*/ 9 h 156"/>
                  <a:gd name="T2" fmla="*/ 20 w 66"/>
                  <a:gd name="T3" fmla="*/ 18 h 156"/>
                  <a:gd name="T4" fmla="*/ 29 w 66"/>
                  <a:gd name="T5" fmla="*/ 20 h 156"/>
                  <a:gd name="T6" fmla="*/ 29 w 66"/>
                  <a:gd name="T7" fmla="*/ 37 h 156"/>
                  <a:gd name="T8" fmla="*/ 29 w 66"/>
                  <a:gd name="T9" fmla="*/ 30 h 156"/>
                  <a:gd name="T10" fmla="*/ 29 w 66"/>
                  <a:gd name="T11" fmla="*/ 39 h 156"/>
                  <a:gd name="T12" fmla="*/ 18 w 66"/>
                  <a:gd name="T13" fmla="*/ 59 h 156"/>
                  <a:gd name="T14" fmla="*/ 15 w 66"/>
                  <a:gd name="T15" fmla="*/ 59 h 156"/>
                  <a:gd name="T16" fmla="*/ 18 w 66"/>
                  <a:gd name="T17" fmla="*/ 54 h 156"/>
                  <a:gd name="T18" fmla="*/ 3 w 66"/>
                  <a:gd name="T19" fmla="*/ 51 h 156"/>
                  <a:gd name="T20" fmla="*/ 0 w 66"/>
                  <a:gd name="T21" fmla="*/ 43 h 156"/>
                  <a:gd name="T22" fmla="*/ 3 w 66"/>
                  <a:gd name="T23" fmla="*/ 41 h 156"/>
                  <a:gd name="T24" fmla="*/ 13 w 66"/>
                  <a:gd name="T25" fmla="*/ 30 h 156"/>
                  <a:gd name="T26" fmla="*/ 3 w 66"/>
                  <a:gd name="T27" fmla="*/ 20 h 156"/>
                  <a:gd name="T28" fmla="*/ 0 w 66"/>
                  <a:gd name="T29" fmla="*/ 12 h 156"/>
                  <a:gd name="T30" fmla="*/ 8 w 66"/>
                  <a:gd name="T31" fmla="*/ 0 h 156"/>
                  <a:gd name="T32" fmla="*/ 26 w 66"/>
                  <a:gd name="T33" fmla="*/ 9 h 156"/>
                  <a:gd name="T34" fmla="*/ 26 w 66"/>
                  <a:gd name="T35" fmla="*/ 12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5" name="Freeform 84"/>
              <p:cNvSpPr>
                <a:spLocks noChangeAspect="1"/>
              </p:cNvSpPr>
              <p:nvPr/>
            </p:nvSpPr>
            <p:spPr bwMode="auto">
              <a:xfrm>
                <a:off x="986" y="1577"/>
                <a:ext cx="274" cy="264"/>
              </a:xfrm>
              <a:custGeom>
                <a:avLst/>
                <a:gdLst>
                  <a:gd name="T0" fmla="*/ 156 w 360"/>
                  <a:gd name="T1" fmla="*/ 25 h 366"/>
                  <a:gd name="T2" fmla="*/ 145 w 360"/>
                  <a:gd name="T3" fmla="*/ 133 h 366"/>
                  <a:gd name="T4" fmla="*/ 61 w 360"/>
                  <a:gd name="T5" fmla="*/ 126 h 366"/>
                  <a:gd name="T6" fmla="*/ 64 w 360"/>
                  <a:gd name="T7" fmla="*/ 131 h 366"/>
                  <a:gd name="T8" fmla="*/ 24 w 360"/>
                  <a:gd name="T9" fmla="*/ 126 h 366"/>
                  <a:gd name="T10" fmla="*/ 21 w 360"/>
                  <a:gd name="T11" fmla="*/ 137 h 366"/>
                  <a:gd name="T12" fmla="*/ 0 w 360"/>
                  <a:gd name="T13" fmla="*/ 136 h 366"/>
                  <a:gd name="T14" fmla="*/ 5 w 360"/>
                  <a:gd name="T15" fmla="*/ 108 h 366"/>
                  <a:gd name="T16" fmla="*/ 24 w 360"/>
                  <a:gd name="T17" fmla="*/ 0 h 366"/>
                  <a:gd name="T18" fmla="*/ 159 w 360"/>
                  <a:gd name="T19" fmla="*/ 12 h 366"/>
                  <a:gd name="T20" fmla="*/ 156 w 360"/>
                  <a:gd name="T21" fmla="*/ 25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6" name="Freeform 85"/>
              <p:cNvSpPr>
                <a:spLocks noChangeAspect="1"/>
              </p:cNvSpPr>
              <p:nvPr/>
            </p:nvSpPr>
            <p:spPr bwMode="auto">
              <a:xfrm>
                <a:off x="986" y="1577"/>
                <a:ext cx="274" cy="264"/>
              </a:xfrm>
              <a:custGeom>
                <a:avLst/>
                <a:gdLst>
                  <a:gd name="T0" fmla="*/ 156 w 360"/>
                  <a:gd name="T1" fmla="*/ 25 h 366"/>
                  <a:gd name="T2" fmla="*/ 145 w 360"/>
                  <a:gd name="T3" fmla="*/ 133 h 366"/>
                  <a:gd name="T4" fmla="*/ 61 w 360"/>
                  <a:gd name="T5" fmla="*/ 126 h 366"/>
                  <a:gd name="T6" fmla="*/ 64 w 360"/>
                  <a:gd name="T7" fmla="*/ 131 h 366"/>
                  <a:gd name="T8" fmla="*/ 24 w 360"/>
                  <a:gd name="T9" fmla="*/ 126 h 366"/>
                  <a:gd name="T10" fmla="*/ 21 w 360"/>
                  <a:gd name="T11" fmla="*/ 137 h 366"/>
                  <a:gd name="T12" fmla="*/ 0 w 360"/>
                  <a:gd name="T13" fmla="*/ 136 h 366"/>
                  <a:gd name="T14" fmla="*/ 5 w 360"/>
                  <a:gd name="T15" fmla="*/ 108 h 366"/>
                  <a:gd name="T16" fmla="*/ 24 w 360"/>
                  <a:gd name="T17" fmla="*/ 0 h 366"/>
                  <a:gd name="T18" fmla="*/ 159 w 360"/>
                  <a:gd name="T19" fmla="*/ 12 h 366"/>
                  <a:gd name="T20" fmla="*/ 156 w 360"/>
                  <a:gd name="T21" fmla="*/ 25 h 366"/>
                  <a:gd name="T22" fmla="*/ 156 w 360"/>
                  <a:gd name="T23" fmla="*/ 27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7" name="Freeform 86"/>
              <p:cNvSpPr>
                <a:spLocks noChangeAspect="1"/>
              </p:cNvSpPr>
              <p:nvPr/>
            </p:nvSpPr>
            <p:spPr bwMode="auto">
              <a:xfrm>
                <a:off x="2111" y="1153"/>
                <a:ext cx="234" cy="190"/>
              </a:xfrm>
              <a:custGeom>
                <a:avLst/>
                <a:gdLst>
                  <a:gd name="T0" fmla="*/ 132 w 306"/>
                  <a:gd name="T1" fmla="*/ 51 h 264"/>
                  <a:gd name="T2" fmla="*/ 132 w 306"/>
                  <a:gd name="T3" fmla="*/ 69 h 264"/>
                  <a:gd name="T4" fmla="*/ 137 w 306"/>
                  <a:gd name="T5" fmla="*/ 90 h 264"/>
                  <a:gd name="T6" fmla="*/ 137 w 306"/>
                  <a:gd name="T7" fmla="*/ 94 h 264"/>
                  <a:gd name="T8" fmla="*/ 134 w 306"/>
                  <a:gd name="T9" fmla="*/ 99 h 264"/>
                  <a:gd name="T10" fmla="*/ 132 w 306"/>
                  <a:gd name="T11" fmla="*/ 99 h 264"/>
                  <a:gd name="T12" fmla="*/ 113 w 306"/>
                  <a:gd name="T13" fmla="*/ 90 h 264"/>
                  <a:gd name="T14" fmla="*/ 105 w 306"/>
                  <a:gd name="T15" fmla="*/ 87 h 264"/>
                  <a:gd name="T16" fmla="*/ 94 w 306"/>
                  <a:gd name="T17" fmla="*/ 78 h 264"/>
                  <a:gd name="T18" fmla="*/ 3 w 306"/>
                  <a:gd name="T19" fmla="*/ 91 h 264"/>
                  <a:gd name="T20" fmla="*/ 0 w 306"/>
                  <a:gd name="T21" fmla="*/ 87 h 264"/>
                  <a:gd name="T22" fmla="*/ 16 w 306"/>
                  <a:gd name="T23" fmla="*/ 71 h 264"/>
                  <a:gd name="T24" fmla="*/ 11 w 306"/>
                  <a:gd name="T25" fmla="*/ 60 h 264"/>
                  <a:gd name="T26" fmla="*/ 29 w 306"/>
                  <a:gd name="T27" fmla="*/ 56 h 264"/>
                  <a:gd name="T28" fmla="*/ 43 w 306"/>
                  <a:gd name="T29" fmla="*/ 56 h 264"/>
                  <a:gd name="T30" fmla="*/ 59 w 306"/>
                  <a:gd name="T31" fmla="*/ 51 h 264"/>
                  <a:gd name="T32" fmla="*/ 67 w 306"/>
                  <a:gd name="T33" fmla="*/ 45 h 264"/>
                  <a:gd name="T34" fmla="*/ 64 w 306"/>
                  <a:gd name="T35" fmla="*/ 38 h 264"/>
                  <a:gd name="T36" fmla="*/ 67 w 306"/>
                  <a:gd name="T37" fmla="*/ 34 h 264"/>
                  <a:gd name="T38" fmla="*/ 64 w 306"/>
                  <a:gd name="T39" fmla="*/ 36 h 264"/>
                  <a:gd name="T40" fmla="*/ 62 w 306"/>
                  <a:gd name="T41" fmla="*/ 31 h 264"/>
                  <a:gd name="T42" fmla="*/ 78 w 306"/>
                  <a:gd name="T43" fmla="*/ 12 h 264"/>
                  <a:gd name="T44" fmla="*/ 86 w 306"/>
                  <a:gd name="T45" fmla="*/ 4 h 264"/>
                  <a:gd name="T46" fmla="*/ 115 w 306"/>
                  <a:gd name="T47" fmla="*/ 0 h 264"/>
                  <a:gd name="T48" fmla="*/ 121 w 306"/>
                  <a:gd name="T49" fmla="*/ 22 h 264"/>
                  <a:gd name="T50" fmla="*/ 123 w 306"/>
                  <a:gd name="T51" fmla="*/ 34 h 264"/>
                  <a:gd name="T52" fmla="*/ 126 w 306"/>
                  <a:gd name="T53" fmla="*/ 34 h 264"/>
                  <a:gd name="T54" fmla="*/ 132 w 306"/>
                  <a:gd name="T55" fmla="*/ 51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08" name="Freeform 87"/>
              <p:cNvSpPr>
                <a:spLocks noChangeAspect="1"/>
              </p:cNvSpPr>
              <p:nvPr/>
            </p:nvSpPr>
            <p:spPr bwMode="auto">
              <a:xfrm>
                <a:off x="2111" y="1153"/>
                <a:ext cx="234" cy="190"/>
              </a:xfrm>
              <a:custGeom>
                <a:avLst/>
                <a:gdLst>
                  <a:gd name="T0" fmla="*/ 132 w 306"/>
                  <a:gd name="T1" fmla="*/ 51 h 264"/>
                  <a:gd name="T2" fmla="*/ 132 w 306"/>
                  <a:gd name="T3" fmla="*/ 69 h 264"/>
                  <a:gd name="T4" fmla="*/ 137 w 306"/>
                  <a:gd name="T5" fmla="*/ 90 h 264"/>
                  <a:gd name="T6" fmla="*/ 137 w 306"/>
                  <a:gd name="T7" fmla="*/ 94 h 264"/>
                  <a:gd name="T8" fmla="*/ 134 w 306"/>
                  <a:gd name="T9" fmla="*/ 99 h 264"/>
                  <a:gd name="T10" fmla="*/ 132 w 306"/>
                  <a:gd name="T11" fmla="*/ 99 h 264"/>
                  <a:gd name="T12" fmla="*/ 113 w 306"/>
                  <a:gd name="T13" fmla="*/ 90 h 264"/>
                  <a:gd name="T14" fmla="*/ 105 w 306"/>
                  <a:gd name="T15" fmla="*/ 87 h 264"/>
                  <a:gd name="T16" fmla="*/ 94 w 306"/>
                  <a:gd name="T17" fmla="*/ 78 h 264"/>
                  <a:gd name="T18" fmla="*/ 3 w 306"/>
                  <a:gd name="T19" fmla="*/ 91 h 264"/>
                  <a:gd name="T20" fmla="*/ 0 w 306"/>
                  <a:gd name="T21" fmla="*/ 87 h 264"/>
                  <a:gd name="T22" fmla="*/ 16 w 306"/>
                  <a:gd name="T23" fmla="*/ 71 h 264"/>
                  <a:gd name="T24" fmla="*/ 11 w 306"/>
                  <a:gd name="T25" fmla="*/ 60 h 264"/>
                  <a:gd name="T26" fmla="*/ 29 w 306"/>
                  <a:gd name="T27" fmla="*/ 56 h 264"/>
                  <a:gd name="T28" fmla="*/ 43 w 306"/>
                  <a:gd name="T29" fmla="*/ 56 h 264"/>
                  <a:gd name="T30" fmla="*/ 59 w 306"/>
                  <a:gd name="T31" fmla="*/ 51 h 264"/>
                  <a:gd name="T32" fmla="*/ 67 w 306"/>
                  <a:gd name="T33" fmla="*/ 45 h 264"/>
                  <a:gd name="T34" fmla="*/ 64 w 306"/>
                  <a:gd name="T35" fmla="*/ 38 h 264"/>
                  <a:gd name="T36" fmla="*/ 67 w 306"/>
                  <a:gd name="T37" fmla="*/ 34 h 264"/>
                  <a:gd name="T38" fmla="*/ 64 w 306"/>
                  <a:gd name="T39" fmla="*/ 36 h 264"/>
                  <a:gd name="T40" fmla="*/ 62 w 306"/>
                  <a:gd name="T41" fmla="*/ 31 h 264"/>
                  <a:gd name="T42" fmla="*/ 78 w 306"/>
                  <a:gd name="T43" fmla="*/ 12 h 264"/>
                  <a:gd name="T44" fmla="*/ 86 w 306"/>
                  <a:gd name="T45" fmla="*/ 4 h 264"/>
                  <a:gd name="T46" fmla="*/ 115 w 306"/>
                  <a:gd name="T47" fmla="*/ 0 h 264"/>
                  <a:gd name="T48" fmla="*/ 121 w 306"/>
                  <a:gd name="T49" fmla="*/ 22 h 264"/>
                  <a:gd name="T50" fmla="*/ 123 w 306"/>
                  <a:gd name="T51" fmla="*/ 34 h 264"/>
                  <a:gd name="T52" fmla="*/ 126 w 306"/>
                  <a:gd name="T53" fmla="*/ 34 h 264"/>
                  <a:gd name="T54" fmla="*/ 132 w 306"/>
                  <a:gd name="T55" fmla="*/ 51 h 264"/>
                  <a:gd name="T56" fmla="*/ 132 w 306"/>
                  <a:gd name="T57" fmla="*/ 5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9" name="Freeform 88"/>
              <p:cNvSpPr>
                <a:spLocks noChangeAspect="1"/>
              </p:cNvSpPr>
              <p:nvPr/>
            </p:nvSpPr>
            <p:spPr bwMode="auto">
              <a:xfrm>
                <a:off x="2308" y="1555"/>
                <a:ext cx="23" cy="31"/>
              </a:xfrm>
              <a:custGeom>
                <a:avLst/>
                <a:gdLst>
                  <a:gd name="T0" fmla="*/ 0 w 30"/>
                  <a:gd name="T1" fmla="*/ 0 h 42"/>
                  <a:gd name="T2" fmla="*/ 14 w 30"/>
                  <a:gd name="T3" fmla="*/ 17 h 42"/>
                  <a:gd name="T4" fmla="*/ 0 w 30"/>
                  <a:gd name="T5" fmla="*/ 0 h 42"/>
                  <a:gd name="T6" fmla="*/ 0 w 30"/>
                  <a:gd name="T7" fmla="*/ 2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0" name="Freeform 89"/>
              <p:cNvSpPr>
                <a:spLocks noChangeAspect="1"/>
              </p:cNvSpPr>
              <p:nvPr/>
            </p:nvSpPr>
            <p:spPr bwMode="auto">
              <a:xfrm>
                <a:off x="1993" y="1555"/>
                <a:ext cx="334" cy="139"/>
              </a:xfrm>
              <a:custGeom>
                <a:avLst/>
                <a:gdLst>
                  <a:gd name="T0" fmla="*/ 194 w 438"/>
                  <a:gd name="T1" fmla="*/ 20 h 192"/>
                  <a:gd name="T2" fmla="*/ 186 w 438"/>
                  <a:gd name="T3" fmla="*/ 30 h 192"/>
                  <a:gd name="T4" fmla="*/ 178 w 438"/>
                  <a:gd name="T5" fmla="*/ 30 h 192"/>
                  <a:gd name="T6" fmla="*/ 175 w 438"/>
                  <a:gd name="T7" fmla="*/ 25 h 192"/>
                  <a:gd name="T8" fmla="*/ 172 w 438"/>
                  <a:gd name="T9" fmla="*/ 28 h 192"/>
                  <a:gd name="T10" fmla="*/ 175 w 438"/>
                  <a:gd name="T11" fmla="*/ 30 h 192"/>
                  <a:gd name="T12" fmla="*/ 165 w 438"/>
                  <a:gd name="T13" fmla="*/ 30 h 192"/>
                  <a:gd name="T14" fmla="*/ 178 w 438"/>
                  <a:gd name="T15" fmla="*/ 32 h 192"/>
                  <a:gd name="T16" fmla="*/ 172 w 438"/>
                  <a:gd name="T17" fmla="*/ 41 h 192"/>
                  <a:gd name="T18" fmla="*/ 165 w 438"/>
                  <a:gd name="T19" fmla="*/ 39 h 192"/>
                  <a:gd name="T20" fmla="*/ 172 w 438"/>
                  <a:gd name="T21" fmla="*/ 41 h 192"/>
                  <a:gd name="T22" fmla="*/ 181 w 438"/>
                  <a:gd name="T23" fmla="*/ 37 h 192"/>
                  <a:gd name="T24" fmla="*/ 184 w 438"/>
                  <a:gd name="T25" fmla="*/ 41 h 192"/>
                  <a:gd name="T26" fmla="*/ 181 w 438"/>
                  <a:gd name="T27" fmla="*/ 46 h 192"/>
                  <a:gd name="T28" fmla="*/ 175 w 438"/>
                  <a:gd name="T29" fmla="*/ 43 h 192"/>
                  <a:gd name="T30" fmla="*/ 168 w 438"/>
                  <a:gd name="T31" fmla="*/ 48 h 192"/>
                  <a:gd name="T32" fmla="*/ 165 w 438"/>
                  <a:gd name="T33" fmla="*/ 48 h 192"/>
                  <a:gd name="T34" fmla="*/ 165 w 438"/>
                  <a:gd name="T35" fmla="*/ 52 h 192"/>
                  <a:gd name="T36" fmla="*/ 160 w 438"/>
                  <a:gd name="T37" fmla="*/ 48 h 192"/>
                  <a:gd name="T38" fmla="*/ 162 w 438"/>
                  <a:gd name="T39" fmla="*/ 54 h 192"/>
                  <a:gd name="T40" fmla="*/ 154 w 438"/>
                  <a:gd name="T41" fmla="*/ 62 h 192"/>
                  <a:gd name="T42" fmla="*/ 154 w 438"/>
                  <a:gd name="T43" fmla="*/ 68 h 192"/>
                  <a:gd name="T44" fmla="*/ 152 w 438"/>
                  <a:gd name="T45" fmla="*/ 66 h 192"/>
                  <a:gd name="T46" fmla="*/ 149 w 438"/>
                  <a:gd name="T47" fmla="*/ 71 h 192"/>
                  <a:gd name="T48" fmla="*/ 138 w 438"/>
                  <a:gd name="T49" fmla="*/ 73 h 192"/>
                  <a:gd name="T50" fmla="*/ 136 w 438"/>
                  <a:gd name="T51" fmla="*/ 73 h 192"/>
                  <a:gd name="T52" fmla="*/ 109 w 438"/>
                  <a:gd name="T53" fmla="*/ 54 h 192"/>
                  <a:gd name="T54" fmla="*/ 82 w 438"/>
                  <a:gd name="T55" fmla="*/ 59 h 192"/>
                  <a:gd name="T56" fmla="*/ 75 w 438"/>
                  <a:gd name="T57" fmla="*/ 51 h 192"/>
                  <a:gd name="T58" fmla="*/ 45 w 438"/>
                  <a:gd name="T59" fmla="*/ 54 h 192"/>
                  <a:gd name="T60" fmla="*/ 29 w 438"/>
                  <a:gd name="T61" fmla="*/ 62 h 192"/>
                  <a:gd name="T62" fmla="*/ 0 w 438"/>
                  <a:gd name="T63" fmla="*/ 64 h 192"/>
                  <a:gd name="T64" fmla="*/ 0 w 438"/>
                  <a:gd name="T65" fmla="*/ 57 h 192"/>
                  <a:gd name="T66" fmla="*/ 8 w 438"/>
                  <a:gd name="T67" fmla="*/ 57 h 192"/>
                  <a:gd name="T68" fmla="*/ 11 w 438"/>
                  <a:gd name="T69" fmla="*/ 51 h 192"/>
                  <a:gd name="T70" fmla="*/ 29 w 438"/>
                  <a:gd name="T71" fmla="*/ 41 h 192"/>
                  <a:gd name="T72" fmla="*/ 34 w 438"/>
                  <a:gd name="T73" fmla="*/ 34 h 192"/>
                  <a:gd name="T74" fmla="*/ 37 w 438"/>
                  <a:gd name="T75" fmla="*/ 37 h 192"/>
                  <a:gd name="T76" fmla="*/ 50 w 438"/>
                  <a:gd name="T77" fmla="*/ 30 h 192"/>
                  <a:gd name="T78" fmla="*/ 56 w 438"/>
                  <a:gd name="T79" fmla="*/ 25 h 192"/>
                  <a:gd name="T80" fmla="*/ 56 w 438"/>
                  <a:gd name="T81" fmla="*/ 18 h 192"/>
                  <a:gd name="T82" fmla="*/ 181 w 438"/>
                  <a:gd name="T83" fmla="*/ 0 h 192"/>
                  <a:gd name="T84" fmla="*/ 189 w 438"/>
                  <a:gd name="T85" fmla="*/ 9 h 192"/>
                  <a:gd name="T86" fmla="*/ 184 w 438"/>
                  <a:gd name="T87" fmla="*/ 5 h 192"/>
                  <a:gd name="T88" fmla="*/ 186 w 438"/>
                  <a:gd name="T89" fmla="*/ 9 h 192"/>
                  <a:gd name="T90" fmla="*/ 181 w 438"/>
                  <a:gd name="T91" fmla="*/ 7 h 192"/>
                  <a:gd name="T92" fmla="*/ 184 w 438"/>
                  <a:gd name="T93" fmla="*/ 9 h 192"/>
                  <a:gd name="T94" fmla="*/ 178 w 438"/>
                  <a:gd name="T95" fmla="*/ 9 h 192"/>
                  <a:gd name="T96" fmla="*/ 178 w 438"/>
                  <a:gd name="T97" fmla="*/ 12 h 192"/>
                  <a:gd name="T98" fmla="*/ 175 w 438"/>
                  <a:gd name="T99" fmla="*/ 12 h 192"/>
                  <a:gd name="T100" fmla="*/ 175 w 438"/>
                  <a:gd name="T101" fmla="*/ 14 h 192"/>
                  <a:gd name="T102" fmla="*/ 170 w 438"/>
                  <a:gd name="T103" fmla="*/ 14 h 192"/>
                  <a:gd name="T104" fmla="*/ 165 w 438"/>
                  <a:gd name="T105" fmla="*/ 7 h 192"/>
                  <a:gd name="T106" fmla="*/ 170 w 438"/>
                  <a:gd name="T107" fmla="*/ 18 h 192"/>
                  <a:gd name="T108" fmla="*/ 184 w 438"/>
                  <a:gd name="T109" fmla="*/ 14 h 192"/>
                  <a:gd name="T110" fmla="*/ 184 w 438"/>
                  <a:gd name="T111" fmla="*/ 20 h 192"/>
                  <a:gd name="T112" fmla="*/ 186 w 438"/>
                  <a:gd name="T113" fmla="*/ 20 h 192"/>
                  <a:gd name="T114" fmla="*/ 189 w 438"/>
                  <a:gd name="T115" fmla="*/ 14 h 192"/>
                  <a:gd name="T116" fmla="*/ 194 w 438"/>
                  <a:gd name="T117" fmla="*/ 20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11" name="Freeform 90"/>
              <p:cNvSpPr>
                <a:spLocks noChangeAspect="1"/>
              </p:cNvSpPr>
              <p:nvPr/>
            </p:nvSpPr>
            <p:spPr bwMode="auto">
              <a:xfrm>
                <a:off x="1993" y="1555"/>
                <a:ext cx="334" cy="139"/>
              </a:xfrm>
              <a:custGeom>
                <a:avLst/>
                <a:gdLst>
                  <a:gd name="T0" fmla="*/ 194 w 438"/>
                  <a:gd name="T1" fmla="*/ 20 h 192"/>
                  <a:gd name="T2" fmla="*/ 186 w 438"/>
                  <a:gd name="T3" fmla="*/ 30 h 192"/>
                  <a:gd name="T4" fmla="*/ 178 w 438"/>
                  <a:gd name="T5" fmla="*/ 30 h 192"/>
                  <a:gd name="T6" fmla="*/ 175 w 438"/>
                  <a:gd name="T7" fmla="*/ 25 h 192"/>
                  <a:gd name="T8" fmla="*/ 172 w 438"/>
                  <a:gd name="T9" fmla="*/ 28 h 192"/>
                  <a:gd name="T10" fmla="*/ 175 w 438"/>
                  <a:gd name="T11" fmla="*/ 30 h 192"/>
                  <a:gd name="T12" fmla="*/ 165 w 438"/>
                  <a:gd name="T13" fmla="*/ 30 h 192"/>
                  <a:gd name="T14" fmla="*/ 178 w 438"/>
                  <a:gd name="T15" fmla="*/ 32 h 192"/>
                  <a:gd name="T16" fmla="*/ 172 w 438"/>
                  <a:gd name="T17" fmla="*/ 41 h 192"/>
                  <a:gd name="T18" fmla="*/ 165 w 438"/>
                  <a:gd name="T19" fmla="*/ 39 h 192"/>
                  <a:gd name="T20" fmla="*/ 172 w 438"/>
                  <a:gd name="T21" fmla="*/ 41 h 192"/>
                  <a:gd name="T22" fmla="*/ 181 w 438"/>
                  <a:gd name="T23" fmla="*/ 37 h 192"/>
                  <a:gd name="T24" fmla="*/ 184 w 438"/>
                  <a:gd name="T25" fmla="*/ 41 h 192"/>
                  <a:gd name="T26" fmla="*/ 181 w 438"/>
                  <a:gd name="T27" fmla="*/ 46 h 192"/>
                  <a:gd name="T28" fmla="*/ 175 w 438"/>
                  <a:gd name="T29" fmla="*/ 43 h 192"/>
                  <a:gd name="T30" fmla="*/ 168 w 438"/>
                  <a:gd name="T31" fmla="*/ 48 h 192"/>
                  <a:gd name="T32" fmla="*/ 165 w 438"/>
                  <a:gd name="T33" fmla="*/ 48 h 192"/>
                  <a:gd name="T34" fmla="*/ 165 w 438"/>
                  <a:gd name="T35" fmla="*/ 52 h 192"/>
                  <a:gd name="T36" fmla="*/ 160 w 438"/>
                  <a:gd name="T37" fmla="*/ 48 h 192"/>
                  <a:gd name="T38" fmla="*/ 162 w 438"/>
                  <a:gd name="T39" fmla="*/ 54 h 192"/>
                  <a:gd name="T40" fmla="*/ 154 w 438"/>
                  <a:gd name="T41" fmla="*/ 62 h 192"/>
                  <a:gd name="T42" fmla="*/ 154 w 438"/>
                  <a:gd name="T43" fmla="*/ 68 h 192"/>
                  <a:gd name="T44" fmla="*/ 152 w 438"/>
                  <a:gd name="T45" fmla="*/ 66 h 192"/>
                  <a:gd name="T46" fmla="*/ 149 w 438"/>
                  <a:gd name="T47" fmla="*/ 71 h 192"/>
                  <a:gd name="T48" fmla="*/ 138 w 438"/>
                  <a:gd name="T49" fmla="*/ 73 h 192"/>
                  <a:gd name="T50" fmla="*/ 136 w 438"/>
                  <a:gd name="T51" fmla="*/ 73 h 192"/>
                  <a:gd name="T52" fmla="*/ 109 w 438"/>
                  <a:gd name="T53" fmla="*/ 54 h 192"/>
                  <a:gd name="T54" fmla="*/ 82 w 438"/>
                  <a:gd name="T55" fmla="*/ 59 h 192"/>
                  <a:gd name="T56" fmla="*/ 75 w 438"/>
                  <a:gd name="T57" fmla="*/ 51 h 192"/>
                  <a:gd name="T58" fmla="*/ 45 w 438"/>
                  <a:gd name="T59" fmla="*/ 54 h 192"/>
                  <a:gd name="T60" fmla="*/ 29 w 438"/>
                  <a:gd name="T61" fmla="*/ 62 h 192"/>
                  <a:gd name="T62" fmla="*/ 0 w 438"/>
                  <a:gd name="T63" fmla="*/ 64 h 192"/>
                  <a:gd name="T64" fmla="*/ 0 w 438"/>
                  <a:gd name="T65" fmla="*/ 57 h 192"/>
                  <a:gd name="T66" fmla="*/ 8 w 438"/>
                  <a:gd name="T67" fmla="*/ 57 h 192"/>
                  <a:gd name="T68" fmla="*/ 11 w 438"/>
                  <a:gd name="T69" fmla="*/ 51 h 192"/>
                  <a:gd name="T70" fmla="*/ 29 w 438"/>
                  <a:gd name="T71" fmla="*/ 41 h 192"/>
                  <a:gd name="T72" fmla="*/ 34 w 438"/>
                  <a:gd name="T73" fmla="*/ 34 h 192"/>
                  <a:gd name="T74" fmla="*/ 37 w 438"/>
                  <a:gd name="T75" fmla="*/ 37 h 192"/>
                  <a:gd name="T76" fmla="*/ 50 w 438"/>
                  <a:gd name="T77" fmla="*/ 30 h 192"/>
                  <a:gd name="T78" fmla="*/ 56 w 438"/>
                  <a:gd name="T79" fmla="*/ 25 h 192"/>
                  <a:gd name="T80" fmla="*/ 56 w 438"/>
                  <a:gd name="T81" fmla="*/ 18 h 192"/>
                  <a:gd name="T82" fmla="*/ 181 w 438"/>
                  <a:gd name="T83" fmla="*/ 0 h 192"/>
                  <a:gd name="T84" fmla="*/ 189 w 438"/>
                  <a:gd name="T85" fmla="*/ 9 h 192"/>
                  <a:gd name="T86" fmla="*/ 184 w 438"/>
                  <a:gd name="T87" fmla="*/ 5 h 192"/>
                  <a:gd name="T88" fmla="*/ 186 w 438"/>
                  <a:gd name="T89" fmla="*/ 9 h 192"/>
                  <a:gd name="T90" fmla="*/ 181 w 438"/>
                  <a:gd name="T91" fmla="*/ 7 h 192"/>
                  <a:gd name="T92" fmla="*/ 184 w 438"/>
                  <a:gd name="T93" fmla="*/ 9 h 192"/>
                  <a:gd name="T94" fmla="*/ 178 w 438"/>
                  <a:gd name="T95" fmla="*/ 9 h 192"/>
                  <a:gd name="T96" fmla="*/ 178 w 438"/>
                  <a:gd name="T97" fmla="*/ 12 h 192"/>
                  <a:gd name="T98" fmla="*/ 175 w 438"/>
                  <a:gd name="T99" fmla="*/ 12 h 192"/>
                  <a:gd name="T100" fmla="*/ 175 w 438"/>
                  <a:gd name="T101" fmla="*/ 14 h 192"/>
                  <a:gd name="T102" fmla="*/ 170 w 438"/>
                  <a:gd name="T103" fmla="*/ 14 h 192"/>
                  <a:gd name="T104" fmla="*/ 165 w 438"/>
                  <a:gd name="T105" fmla="*/ 7 h 192"/>
                  <a:gd name="T106" fmla="*/ 170 w 438"/>
                  <a:gd name="T107" fmla="*/ 18 h 192"/>
                  <a:gd name="T108" fmla="*/ 184 w 438"/>
                  <a:gd name="T109" fmla="*/ 14 h 192"/>
                  <a:gd name="T110" fmla="*/ 184 w 438"/>
                  <a:gd name="T111" fmla="*/ 20 h 192"/>
                  <a:gd name="T112" fmla="*/ 186 w 438"/>
                  <a:gd name="T113" fmla="*/ 20 h 192"/>
                  <a:gd name="T114" fmla="*/ 189 w 438"/>
                  <a:gd name="T115" fmla="*/ 14 h 192"/>
                  <a:gd name="T116" fmla="*/ 194 w 438"/>
                  <a:gd name="T117" fmla="*/ 20 h 192"/>
                  <a:gd name="T118" fmla="*/ 194 w 438"/>
                  <a:gd name="T119" fmla="*/ 22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2" name="Freeform 91"/>
              <p:cNvSpPr>
                <a:spLocks noChangeAspect="1"/>
              </p:cNvSpPr>
              <p:nvPr/>
            </p:nvSpPr>
            <p:spPr bwMode="auto">
              <a:xfrm>
                <a:off x="2304" y="1555"/>
                <a:ext cx="4" cy="5"/>
              </a:xfrm>
              <a:custGeom>
                <a:avLst/>
                <a:gdLst>
                  <a:gd name="T0" fmla="*/ 2 w 6"/>
                  <a:gd name="T1" fmla="*/ 0 h 6"/>
                  <a:gd name="T2" fmla="*/ 0 w 6"/>
                  <a:gd name="T3" fmla="*/ 0 h 6"/>
                  <a:gd name="T4" fmla="*/ 2 w 6"/>
                  <a:gd name="T5" fmla="*/ 0 h 6"/>
                  <a:gd name="T6" fmla="*/ 2 w 6"/>
                  <a:gd name="T7" fmla="*/ 3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3" name="Freeform 92"/>
              <p:cNvSpPr>
                <a:spLocks noChangeAspect="1"/>
              </p:cNvSpPr>
              <p:nvPr/>
            </p:nvSpPr>
            <p:spPr bwMode="auto">
              <a:xfrm>
                <a:off x="1256" y="1045"/>
                <a:ext cx="256" cy="151"/>
              </a:xfrm>
              <a:custGeom>
                <a:avLst/>
                <a:gdLst>
                  <a:gd name="T0" fmla="*/ 149 w 336"/>
                  <a:gd name="T1" fmla="*/ 78 h 210"/>
                  <a:gd name="T2" fmla="*/ 0 w 336"/>
                  <a:gd name="T3" fmla="*/ 73 h 210"/>
                  <a:gd name="T4" fmla="*/ 3 w 336"/>
                  <a:gd name="T5" fmla="*/ 65 h 210"/>
                  <a:gd name="T6" fmla="*/ 8 w 336"/>
                  <a:gd name="T7" fmla="*/ 0 h 210"/>
                  <a:gd name="T8" fmla="*/ 138 w 336"/>
                  <a:gd name="T9" fmla="*/ 6 h 210"/>
                  <a:gd name="T10" fmla="*/ 149 w 336"/>
                  <a:gd name="T11" fmla="*/ 78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14" name="Freeform 93"/>
              <p:cNvSpPr>
                <a:spLocks noChangeAspect="1"/>
              </p:cNvSpPr>
              <p:nvPr/>
            </p:nvSpPr>
            <p:spPr bwMode="auto">
              <a:xfrm>
                <a:off x="1256" y="1045"/>
                <a:ext cx="256" cy="156"/>
              </a:xfrm>
              <a:custGeom>
                <a:avLst/>
                <a:gdLst>
                  <a:gd name="T0" fmla="*/ 149 w 336"/>
                  <a:gd name="T1" fmla="*/ 79 h 216"/>
                  <a:gd name="T2" fmla="*/ 0 w 336"/>
                  <a:gd name="T3" fmla="*/ 74 h 216"/>
                  <a:gd name="T4" fmla="*/ 3 w 336"/>
                  <a:gd name="T5" fmla="*/ 66 h 216"/>
                  <a:gd name="T6" fmla="*/ 8 w 336"/>
                  <a:gd name="T7" fmla="*/ 0 h 216"/>
                  <a:gd name="T8" fmla="*/ 138 w 336"/>
                  <a:gd name="T9" fmla="*/ 7 h 216"/>
                  <a:gd name="T10" fmla="*/ 149 w 336"/>
                  <a:gd name="T11" fmla="*/ 79 h 216"/>
                  <a:gd name="T12" fmla="*/ 149 w 336"/>
                  <a:gd name="T13" fmla="*/ 82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5" name="Freeform 94"/>
              <p:cNvSpPr>
                <a:spLocks noChangeAspect="1"/>
              </p:cNvSpPr>
              <p:nvPr/>
            </p:nvSpPr>
            <p:spPr bwMode="auto">
              <a:xfrm>
                <a:off x="1938" y="1339"/>
                <a:ext cx="160" cy="173"/>
              </a:xfrm>
              <a:custGeom>
                <a:avLst/>
                <a:gdLst>
                  <a:gd name="T0" fmla="*/ 93 w 210"/>
                  <a:gd name="T1" fmla="*/ 32 h 240"/>
                  <a:gd name="T2" fmla="*/ 90 w 210"/>
                  <a:gd name="T3" fmla="*/ 34 h 240"/>
                  <a:gd name="T4" fmla="*/ 93 w 210"/>
                  <a:gd name="T5" fmla="*/ 38 h 240"/>
                  <a:gd name="T6" fmla="*/ 90 w 210"/>
                  <a:gd name="T7" fmla="*/ 56 h 240"/>
                  <a:gd name="T8" fmla="*/ 75 w 210"/>
                  <a:gd name="T9" fmla="*/ 68 h 240"/>
                  <a:gd name="T10" fmla="*/ 75 w 210"/>
                  <a:gd name="T11" fmla="*/ 74 h 240"/>
                  <a:gd name="T12" fmla="*/ 69 w 210"/>
                  <a:gd name="T13" fmla="*/ 74 h 240"/>
                  <a:gd name="T14" fmla="*/ 66 w 210"/>
                  <a:gd name="T15" fmla="*/ 83 h 240"/>
                  <a:gd name="T16" fmla="*/ 59 w 210"/>
                  <a:gd name="T17" fmla="*/ 90 h 240"/>
                  <a:gd name="T18" fmla="*/ 50 w 210"/>
                  <a:gd name="T19" fmla="*/ 83 h 240"/>
                  <a:gd name="T20" fmla="*/ 34 w 210"/>
                  <a:gd name="T21" fmla="*/ 88 h 240"/>
                  <a:gd name="T22" fmla="*/ 21 w 210"/>
                  <a:gd name="T23" fmla="*/ 83 h 240"/>
                  <a:gd name="T24" fmla="*/ 16 w 210"/>
                  <a:gd name="T25" fmla="*/ 76 h 240"/>
                  <a:gd name="T26" fmla="*/ 8 w 210"/>
                  <a:gd name="T27" fmla="*/ 79 h 240"/>
                  <a:gd name="T28" fmla="*/ 0 w 210"/>
                  <a:gd name="T29" fmla="*/ 16 h 240"/>
                  <a:gd name="T30" fmla="*/ 8 w 210"/>
                  <a:gd name="T31" fmla="*/ 16 h 240"/>
                  <a:gd name="T32" fmla="*/ 27 w 210"/>
                  <a:gd name="T33" fmla="*/ 12 h 240"/>
                  <a:gd name="T34" fmla="*/ 27 w 210"/>
                  <a:gd name="T35" fmla="*/ 14 h 240"/>
                  <a:gd name="T36" fmla="*/ 43 w 210"/>
                  <a:gd name="T37" fmla="*/ 16 h 240"/>
                  <a:gd name="T38" fmla="*/ 40 w 210"/>
                  <a:gd name="T39" fmla="*/ 18 h 240"/>
                  <a:gd name="T40" fmla="*/ 50 w 210"/>
                  <a:gd name="T41" fmla="*/ 18 h 240"/>
                  <a:gd name="T42" fmla="*/ 66 w 210"/>
                  <a:gd name="T43" fmla="*/ 14 h 240"/>
                  <a:gd name="T44" fmla="*/ 72 w 210"/>
                  <a:gd name="T45" fmla="*/ 6 h 240"/>
                  <a:gd name="T46" fmla="*/ 88 w 210"/>
                  <a:gd name="T47" fmla="*/ 0 h 240"/>
                  <a:gd name="T48" fmla="*/ 93 w 210"/>
                  <a:gd name="T49" fmla="*/ 25 h 240"/>
                  <a:gd name="T50" fmla="*/ 93 w 210"/>
                  <a:gd name="T51" fmla="*/ 32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16" name="Freeform 95"/>
              <p:cNvSpPr>
                <a:spLocks noChangeAspect="1"/>
              </p:cNvSpPr>
              <p:nvPr/>
            </p:nvSpPr>
            <p:spPr bwMode="auto">
              <a:xfrm>
                <a:off x="1938" y="1339"/>
                <a:ext cx="160" cy="173"/>
              </a:xfrm>
              <a:custGeom>
                <a:avLst/>
                <a:gdLst>
                  <a:gd name="T0" fmla="*/ 93 w 210"/>
                  <a:gd name="T1" fmla="*/ 32 h 240"/>
                  <a:gd name="T2" fmla="*/ 90 w 210"/>
                  <a:gd name="T3" fmla="*/ 34 h 240"/>
                  <a:gd name="T4" fmla="*/ 93 w 210"/>
                  <a:gd name="T5" fmla="*/ 38 h 240"/>
                  <a:gd name="T6" fmla="*/ 90 w 210"/>
                  <a:gd name="T7" fmla="*/ 56 h 240"/>
                  <a:gd name="T8" fmla="*/ 75 w 210"/>
                  <a:gd name="T9" fmla="*/ 68 h 240"/>
                  <a:gd name="T10" fmla="*/ 75 w 210"/>
                  <a:gd name="T11" fmla="*/ 74 h 240"/>
                  <a:gd name="T12" fmla="*/ 69 w 210"/>
                  <a:gd name="T13" fmla="*/ 74 h 240"/>
                  <a:gd name="T14" fmla="*/ 66 w 210"/>
                  <a:gd name="T15" fmla="*/ 83 h 240"/>
                  <a:gd name="T16" fmla="*/ 59 w 210"/>
                  <a:gd name="T17" fmla="*/ 90 h 240"/>
                  <a:gd name="T18" fmla="*/ 50 w 210"/>
                  <a:gd name="T19" fmla="*/ 83 h 240"/>
                  <a:gd name="T20" fmla="*/ 34 w 210"/>
                  <a:gd name="T21" fmla="*/ 88 h 240"/>
                  <a:gd name="T22" fmla="*/ 21 w 210"/>
                  <a:gd name="T23" fmla="*/ 83 h 240"/>
                  <a:gd name="T24" fmla="*/ 16 w 210"/>
                  <a:gd name="T25" fmla="*/ 76 h 240"/>
                  <a:gd name="T26" fmla="*/ 8 w 210"/>
                  <a:gd name="T27" fmla="*/ 79 h 240"/>
                  <a:gd name="T28" fmla="*/ 0 w 210"/>
                  <a:gd name="T29" fmla="*/ 16 h 240"/>
                  <a:gd name="T30" fmla="*/ 8 w 210"/>
                  <a:gd name="T31" fmla="*/ 16 h 240"/>
                  <a:gd name="T32" fmla="*/ 27 w 210"/>
                  <a:gd name="T33" fmla="*/ 12 h 240"/>
                  <a:gd name="T34" fmla="*/ 27 w 210"/>
                  <a:gd name="T35" fmla="*/ 14 h 240"/>
                  <a:gd name="T36" fmla="*/ 43 w 210"/>
                  <a:gd name="T37" fmla="*/ 16 h 240"/>
                  <a:gd name="T38" fmla="*/ 40 w 210"/>
                  <a:gd name="T39" fmla="*/ 18 h 240"/>
                  <a:gd name="T40" fmla="*/ 50 w 210"/>
                  <a:gd name="T41" fmla="*/ 18 h 240"/>
                  <a:gd name="T42" fmla="*/ 66 w 210"/>
                  <a:gd name="T43" fmla="*/ 14 h 240"/>
                  <a:gd name="T44" fmla="*/ 72 w 210"/>
                  <a:gd name="T45" fmla="*/ 6 h 240"/>
                  <a:gd name="T46" fmla="*/ 88 w 210"/>
                  <a:gd name="T47" fmla="*/ 0 h 240"/>
                  <a:gd name="T48" fmla="*/ 93 w 210"/>
                  <a:gd name="T49" fmla="*/ 25 h 240"/>
                  <a:gd name="T50" fmla="*/ 93 w 210"/>
                  <a:gd name="T51" fmla="*/ 32 h 240"/>
                  <a:gd name="T52" fmla="*/ 93 w 210"/>
                  <a:gd name="T53" fmla="*/ 34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7" name="Freeform 96"/>
              <p:cNvSpPr>
                <a:spLocks noChangeAspect="1"/>
              </p:cNvSpPr>
              <p:nvPr/>
            </p:nvSpPr>
            <p:spPr bwMode="auto">
              <a:xfrm>
                <a:off x="1256" y="1599"/>
                <a:ext cx="338" cy="164"/>
              </a:xfrm>
              <a:custGeom>
                <a:avLst/>
                <a:gdLst>
                  <a:gd name="T0" fmla="*/ 190 w 444"/>
                  <a:gd name="T1" fmla="*/ 18 h 228"/>
                  <a:gd name="T2" fmla="*/ 196 w 444"/>
                  <a:gd name="T3" fmla="*/ 45 h 228"/>
                  <a:gd name="T4" fmla="*/ 193 w 444"/>
                  <a:gd name="T5" fmla="*/ 85 h 228"/>
                  <a:gd name="T6" fmla="*/ 177 w 444"/>
                  <a:gd name="T7" fmla="*/ 78 h 228"/>
                  <a:gd name="T8" fmla="*/ 151 w 444"/>
                  <a:gd name="T9" fmla="*/ 85 h 228"/>
                  <a:gd name="T10" fmla="*/ 143 w 444"/>
                  <a:gd name="T11" fmla="*/ 80 h 228"/>
                  <a:gd name="T12" fmla="*/ 138 w 444"/>
                  <a:gd name="T13" fmla="*/ 80 h 228"/>
                  <a:gd name="T14" fmla="*/ 138 w 444"/>
                  <a:gd name="T15" fmla="*/ 78 h 228"/>
                  <a:gd name="T16" fmla="*/ 132 w 444"/>
                  <a:gd name="T17" fmla="*/ 85 h 228"/>
                  <a:gd name="T18" fmla="*/ 130 w 444"/>
                  <a:gd name="T19" fmla="*/ 80 h 228"/>
                  <a:gd name="T20" fmla="*/ 127 w 444"/>
                  <a:gd name="T21" fmla="*/ 83 h 228"/>
                  <a:gd name="T22" fmla="*/ 120 w 444"/>
                  <a:gd name="T23" fmla="*/ 78 h 228"/>
                  <a:gd name="T24" fmla="*/ 113 w 444"/>
                  <a:gd name="T25" fmla="*/ 80 h 228"/>
                  <a:gd name="T26" fmla="*/ 108 w 444"/>
                  <a:gd name="T27" fmla="*/ 73 h 228"/>
                  <a:gd name="T28" fmla="*/ 100 w 444"/>
                  <a:gd name="T29" fmla="*/ 76 h 228"/>
                  <a:gd name="T30" fmla="*/ 85 w 444"/>
                  <a:gd name="T31" fmla="*/ 71 h 228"/>
                  <a:gd name="T32" fmla="*/ 82 w 444"/>
                  <a:gd name="T33" fmla="*/ 65 h 228"/>
                  <a:gd name="T34" fmla="*/ 74 w 444"/>
                  <a:gd name="T35" fmla="*/ 67 h 228"/>
                  <a:gd name="T36" fmla="*/ 66 w 444"/>
                  <a:gd name="T37" fmla="*/ 63 h 228"/>
                  <a:gd name="T38" fmla="*/ 69 w 444"/>
                  <a:gd name="T39" fmla="*/ 16 h 228"/>
                  <a:gd name="T40" fmla="*/ 0 w 444"/>
                  <a:gd name="T41" fmla="*/ 14 h 228"/>
                  <a:gd name="T42" fmla="*/ 3 w 444"/>
                  <a:gd name="T43" fmla="*/ 0 h 228"/>
                  <a:gd name="T44" fmla="*/ 24 w 444"/>
                  <a:gd name="T45" fmla="*/ 2 h 228"/>
                  <a:gd name="T46" fmla="*/ 190 w 444"/>
                  <a:gd name="T47" fmla="*/ 4 h 228"/>
                  <a:gd name="T48" fmla="*/ 190 w 444"/>
                  <a:gd name="T49" fmla="*/ 14 h 228"/>
                  <a:gd name="T50" fmla="*/ 190 w 444"/>
                  <a:gd name="T51" fmla="*/ 1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18" name="Freeform 97"/>
              <p:cNvSpPr>
                <a:spLocks noChangeAspect="1"/>
              </p:cNvSpPr>
              <p:nvPr/>
            </p:nvSpPr>
            <p:spPr bwMode="auto">
              <a:xfrm>
                <a:off x="1256" y="1599"/>
                <a:ext cx="338" cy="164"/>
              </a:xfrm>
              <a:custGeom>
                <a:avLst/>
                <a:gdLst>
                  <a:gd name="T0" fmla="*/ 190 w 444"/>
                  <a:gd name="T1" fmla="*/ 18 h 228"/>
                  <a:gd name="T2" fmla="*/ 196 w 444"/>
                  <a:gd name="T3" fmla="*/ 45 h 228"/>
                  <a:gd name="T4" fmla="*/ 193 w 444"/>
                  <a:gd name="T5" fmla="*/ 85 h 228"/>
                  <a:gd name="T6" fmla="*/ 177 w 444"/>
                  <a:gd name="T7" fmla="*/ 78 h 228"/>
                  <a:gd name="T8" fmla="*/ 151 w 444"/>
                  <a:gd name="T9" fmla="*/ 85 h 228"/>
                  <a:gd name="T10" fmla="*/ 143 w 444"/>
                  <a:gd name="T11" fmla="*/ 80 h 228"/>
                  <a:gd name="T12" fmla="*/ 138 w 444"/>
                  <a:gd name="T13" fmla="*/ 80 h 228"/>
                  <a:gd name="T14" fmla="*/ 138 w 444"/>
                  <a:gd name="T15" fmla="*/ 78 h 228"/>
                  <a:gd name="T16" fmla="*/ 132 w 444"/>
                  <a:gd name="T17" fmla="*/ 85 h 228"/>
                  <a:gd name="T18" fmla="*/ 130 w 444"/>
                  <a:gd name="T19" fmla="*/ 80 h 228"/>
                  <a:gd name="T20" fmla="*/ 127 w 444"/>
                  <a:gd name="T21" fmla="*/ 83 h 228"/>
                  <a:gd name="T22" fmla="*/ 120 w 444"/>
                  <a:gd name="T23" fmla="*/ 78 h 228"/>
                  <a:gd name="T24" fmla="*/ 113 w 444"/>
                  <a:gd name="T25" fmla="*/ 80 h 228"/>
                  <a:gd name="T26" fmla="*/ 108 w 444"/>
                  <a:gd name="T27" fmla="*/ 73 h 228"/>
                  <a:gd name="T28" fmla="*/ 100 w 444"/>
                  <a:gd name="T29" fmla="*/ 76 h 228"/>
                  <a:gd name="T30" fmla="*/ 85 w 444"/>
                  <a:gd name="T31" fmla="*/ 71 h 228"/>
                  <a:gd name="T32" fmla="*/ 82 w 444"/>
                  <a:gd name="T33" fmla="*/ 65 h 228"/>
                  <a:gd name="T34" fmla="*/ 74 w 444"/>
                  <a:gd name="T35" fmla="*/ 67 h 228"/>
                  <a:gd name="T36" fmla="*/ 66 w 444"/>
                  <a:gd name="T37" fmla="*/ 63 h 228"/>
                  <a:gd name="T38" fmla="*/ 69 w 444"/>
                  <a:gd name="T39" fmla="*/ 16 h 228"/>
                  <a:gd name="T40" fmla="*/ 0 w 444"/>
                  <a:gd name="T41" fmla="*/ 14 h 228"/>
                  <a:gd name="T42" fmla="*/ 3 w 444"/>
                  <a:gd name="T43" fmla="*/ 0 h 228"/>
                  <a:gd name="T44" fmla="*/ 24 w 444"/>
                  <a:gd name="T45" fmla="*/ 2 h 228"/>
                  <a:gd name="T46" fmla="*/ 190 w 444"/>
                  <a:gd name="T47" fmla="*/ 4 h 228"/>
                  <a:gd name="T48" fmla="*/ 190 w 444"/>
                  <a:gd name="T49" fmla="*/ 14 h 228"/>
                  <a:gd name="T50" fmla="*/ 190 w 444"/>
                  <a:gd name="T51" fmla="*/ 18 h 228"/>
                  <a:gd name="T52" fmla="*/ 190 w 444"/>
                  <a:gd name="T53" fmla="*/ 20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9" name="Freeform 98"/>
              <p:cNvSpPr>
                <a:spLocks noChangeAspect="1"/>
              </p:cNvSpPr>
              <p:nvPr/>
            </p:nvSpPr>
            <p:spPr bwMode="auto">
              <a:xfrm>
                <a:off x="528" y="1053"/>
                <a:ext cx="307" cy="247"/>
              </a:xfrm>
              <a:custGeom>
                <a:avLst/>
                <a:gdLst>
                  <a:gd name="T0" fmla="*/ 82 w 402"/>
                  <a:gd name="T1" fmla="*/ 116 h 342"/>
                  <a:gd name="T2" fmla="*/ 0 w 402"/>
                  <a:gd name="T3" fmla="*/ 95 h 342"/>
                  <a:gd name="T4" fmla="*/ 0 w 402"/>
                  <a:gd name="T5" fmla="*/ 74 h 342"/>
                  <a:gd name="T6" fmla="*/ 14 w 402"/>
                  <a:gd name="T7" fmla="*/ 56 h 342"/>
                  <a:gd name="T8" fmla="*/ 35 w 402"/>
                  <a:gd name="T9" fmla="*/ 16 h 342"/>
                  <a:gd name="T10" fmla="*/ 37 w 402"/>
                  <a:gd name="T11" fmla="*/ 0 h 342"/>
                  <a:gd name="T12" fmla="*/ 48 w 402"/>
                  <a:gd name="T13" fmla="*/ 2 h 342"/>
                  <a:gd name="T14" fmla="*/ 56 w 402"/>
                  <a:gd name="T15" fmla="*/ 7 h 342"/>
                  <a:gd name="T16" fmla="*/ 56 w 402"/>
                  <a:gd name="T17" fmla="*/ 18 h 342"/>
                  <a:gd name="T18" fmla="*/ 64 w 402"/>
                  <a:gd name="T19" fmla="*/ 22 h 342"/>
                  <a:gd name="T20" fmla="*/ 75 w 402"/>
                  <a:gd name="T21" fmla="*/ 20 h 342"/>
                  <a:gd name="T22" fmla="*/ 88 w 402"/>
                  <a:gd name="T23" fmla="*/ 27 h 342"/>
                  <a:gd name="T24" fmla="*/ 134 w 402"/>
                  <a:gd name="T25" fmla="*/ 27 h 342"/>
                  <a:gd name="T26" fmla="*/ 171 w 402"/>
                  <a:gd name="T27" fmla="*/ 34 h 342"/>
                  <a:gd name="T28" fmla="*/ 179 w 402"/>
                  <a:gd name="T29" fmla="*/ 45 h 342"/>
                  <a:gd name="T30" fmla="*/ 155 w 402"/>
                  <a:gd name="T31" fmla="*/ 70 h 342"/>
                  <a:gd name="T32" fmla="*/ 160 w 402"/>
                  <a:gd name="T33" fmla="*/ 77 h 342"/>
                  <a:gd name="T34" fmla="*/ 144 w 402"/>
                  <a:gd name="T35" fmla="*/ 129 h 342"/>
                  <a:gd name="T36" fmla="*/ 96 w 402"/>
                  <a:gd name="T37" fmla="*/ 117 h 342"/>
                  <a:gd name="T38" fmla="*/ 82 w 402"/>
                  <a:gd name="T39" fmla="*/ 11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0" name="Freeform 99"/>
              <p:cNvSpPr>
                <a:spLocks noChangeAspect="1"/>
              </p:cNvSpPr>
              <p:nvPr/>
            </p:nvSpPr>
            <p:spPr bwMode="auto">
              <a:xfrm>
                <a:off x="528" y="1053"/>
                <a:ext cx="307" cy="247"/>
              </a:xfrm>
              <a:custGeom>
                <a:avLst/>
                <a:gdLst>
                  <a:gd name="T0" fmla="*/ 82 w 402"/>
                  <a:gd name="T1" fmla="*/ 116 h 342"/>
                  <a:gd name="T2" fmla="*/ 0 w 402"/>
                  <a:gd name="T3" fmla="*/ 95 h 342"/>
                  <a:gd name="T4" fmla="*/ 0 w 402"/>
                  <a:gd name="T5" fmla="*/ 74 h 342"/>
                  <a:gd name="T6" fmla="*/ 14 w 402"/>
                  <a:gd name="T7" fmla="*/ 56 h 342"/>
                  <a:gd name="T8" fmla="*/ 35 w 402"/>
                  <a:gd name="T9" fmla="*/ 16 h 342"/>
                  <a:gd name="T10" fmla="*/ 37 w 402"/>
                  <a:gd name="T11" fmla="*/ 0 h 342"/>
                  <a:gd name="T12" fmla="*/ 48 w 402"/>
                  <a:gd name="T13" fmla="*/ 2 h 342"/>
                  <a:gd name="T14" fmla="*/ 56 w 402"/>
                  <a:gd name="T15" fmla="*/ 7 h 342"/>
                  <a:gd name="T16" fmla="*/ 56 w 402"/>
                  <a:gd name="T17" fmla="*/ 18 h 342"/>
                  <a:gd name="T18" fmla="*/ 64 w 402"/>
                  <a:gd name="T19" fmla="*/ 22 h 342"/>
                  <a:gd name="T20" fmla="*/ 75 w 402"/>
                  <a:gd name="T21" fmla="*/ 20 h 342"/>
                  <a:gd name="T22" fmla="*/ 88 w 402"/>
                  <a:gd name="T23" fmla="*/ 27 h 342"/>
                  <a:gd name="T24" fmla="*/ 134 w 402"/>
                  <a:gd name="T25" fmla="*/ 27 h 342"/>
                  <a:gd name="T26" fmla="*/ 171 w 402"/>
                  <a:gd name="T27" fmla="*/ 34 h 342"/>
                  <a:gd name="T28" fmla="*/ 179 w 402"/>
                  <a:gd name="T29" fmla="*/ 45 h 342"/>
                  <a:gd name="T30" fmla="*/ 155 w 402"/>
                  <a:gd name="T31" fmla="*/ 70 h 342"/>
                  <a:gd name="T32" fmla="*/ 160 w 402"/>
                  <a:gd name="T33" fmla="*/ 77 h 342"/>
                  <a:gd name="T34" fmla="*/ 144 w 402"/>
                  <a:gd name="T35" fmla="*/ 129 h 342"/>
                  <a:gd name="T36" fmla="*/ 96 w 402"/>
                  <a:gd name="T37" fmla="*/ 117 h 342"/>
                  <a:gd name="T38" fmla="*/ 82 w 402"/>
                  <a:gd name="T39" fmla="*/ 116 h 342"/>
                  <a:gd name="T40" fmla="*/ 82 w 402"/>
                  <a:gd name="T41" fmla="*/ 117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1" name="Freeform 100"/>
              <p:cNvSpPr>
                <a:spLocks noChangeAspect="1"/>
              </p:cNvSpPr>
              <p:nvPr/>
            </p:nvSpPr>
            <p:spPr bwMode="auto">
              <a:xfrm>
                <a:off x="2089" y="1304"/>
                <a:ext cx="224" cy="135"/>
              </a:xfrm>
              <a:custGeom>
                <a:avLst/>
                <a:gdLst>
                  <a:gd name="T0" fmla="*/ 14 w 294"/>
                  <a:gd name="T1" fmla="*/ 9 h 186"/>
                  <a:gd name="T2" fmla="*/ 16 w 294"/>
                  <a:gd name="T3" fmla="*/ 14 h 186"/>
                  <a:gd name="T4" fmla="*/ 106 w 294"/>
                  <a:gd name="T5" fmla="*/ 0 h 186"/>
                  <a:gd name="T6" fmla="*/ 117 w 294"/>
                  <a:gd name="T7" fmla="*/ 9 h 186"/>
                  <a:gd name="T8" fmla="*/ 125 w 294"/>
                  <a:gd name="T9" fmla="*/ 12 h 186"/>
                  <a:gd name="T10" fmla="*/ 117 w 294"/>
                  <a:gd name="T11" fmla="*/ 23 h 186"/>
                  <a:gd name="T12" fmla="*/ 120 w 294"/>
                  <a:gd name="T13" fmla="*/ 32 h 186"/>
                  <a:gd name="T14" fmla="*/ 130 w 294"/>
                  <a:gd name="T15" fmla="*/ 41 h 186"/>
                  <a:gd name="T16" fmla="*/ 120 w 294"/>
                  <a:gd name="T17" fmla="*/ 53 h 186"/>
                  <a:gd name="T18" fmla="*/ 117 w 294"/>
                  <a:gd name="T19" fmla="*/ 53 h 186"/>
                  <a:gd name="T20" fmla="*/ 111 w 294"/>
                  <a:gd name="T21" fmla="*/ 55 h 186"/>
                  <a:gd name="T22" fmla="*/ 104 w 294"/>
                  <a:gd name="T23" fmla="*/ 57 h 186"/>
                  <a:gd name="T24" fmla="*/ 32 w 294"/>
                  <a:gd name="T25" fmla="*/ 69 h 186"/>
                  <a:gd name="T26" fmla="*/ 27 w 294"/>
                  <a:gd name="T27" fmla="*/ 69 h 186"/>
                  <a:gd name="T28" fmla="*/ 11 w 294"/>
                  <a:gd name="T29" fmla="*/ 71 h 186"/>
                  <a:gd name="T30" fmla="*/ 5 w 294"/>
                  <a:gd name="T31" fmla="*/ 51 h 186"/>
                  <a:gd name="T32" fmla="*/ 5 w 294"/>
                  <a:gd name="T33" fmla="*/ 44 h 186"/>
                  <a:gd name="T34" fmla="*/ 0 w 294"/>
                  <a:gd name="T35" fmla="*/ 18 h 186"/>
                  <a:gd name="T36" fmla="*/ 14 w 294"/>
                  <a:gd name="T37" fmla="*/ 9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2" name="Freeform 101"/>
              <p:cNvSpPr>
                <a:spLocks noChangeAspect="1"/>
              </p:cNvSpPr>
              <p:nvPr/>
            </p:nvSpPr>
            <p:spPr bwMode="auto">
              <a:xfrm>
                <a:off x="2089" y="1304"/>
                <a:ext cx="224" cy="135"/>
              </a:xfrm>
              <a:custGeom>
                <a:avLst/>
                <a:gdLst>
                  <a:gd name="T0" fmla="*/ 14 w 294"/>
                  <a:gd name="T1" fmla="*/ 9 h 186"/>
                  <a:gd name="T2" fmla="*/ 16 w 294"/>
                  <a:gd name="T3" fmla="*/ 14 h 186"/>
                  <a:gd name="T4" fmla="*/ 106 w 294"/>
                  <a:gd name="T5" fmla="*/ 0 h 186"/>
                  <a:gd name="T6" fmla="*/ 117 w 294"/>
                  <a:gd name="T7" fmla="*/ 9 h 186"/>
                  <a:gd name="T8" fmla="*/ 125 w 294"/>
                  <a:gd name="T9" fmla="*/ 12 h 186"/>
                  <a:gd name="T10" fmla="*/ 117 w 294"/>
                  <a:gd name="T11" fmla="*/ 23 h 186"/>
                  <a:gd name="T12" fmla="*/ 120 w 294"/>
                  <a:gd name="T13" fmla="*/ 32 h 186"/>
                  <a:gd name="T14" fmla="*/ 130 w 294"/>
                  <a:gd name="T15" fmla="*/ 41 h 186"/>
                  <a:gd name="T16" fmla="*/ 120 w 294"/>
                  <a:gd name="T17" fmla="*/ 53 h 186"/>
                  <a:gd name="T18" fmla="*/ 117 w 294"/>
                  <a:gd name="T19" fmla="*/ 53 h 186"/>
                  <a:gd name="T20" fmla="*/ 111 w 294"/>
                  <a:gd name="T21" fmla="*/ 55 h 186"/>
                  <a:gd name="T22" fmla="*/ 104 w 294"/>
                  <a:gd name="T23" fmla="*/ 57 h 186"/>
                  <a:gd name="T24" fmla="*/ 32 w 294"/>
                  <a:gd name="T25" fmla="*/ 69 h 186"/>
                  <a:gd name="T26" fmla="*/ 27 w 294"/>
                  <a:gd name="T27" fmla="*/ 69 h 186"/>
                  <a:gd name="T28" fmla="*/ 11 w 294"/>
                  <a:gd name="T29" fmla="*/ 71 h 186"/>
                  <a:gd name="T30" fmla="*/ 5 w 294"/>
                  <a:gd name="T31" fmla="*/ 51 h 186"/>
                  <a:gd name="T32" fmla="*/ 5 w 294"/>
                  <a:gd name="T33" fmla="*/ 44 h 186"/>
                  <a:gd name="T34" fmla="*/ 0 w 294"/>
                  <a:gd name="T35" fmla="*/ 18 h 186"/>
                  <a:gd name="T36" fmla="*/ 14 w 294"/>
                  <a:gd name="T37" fmla="*/ 9 h 186"/>
                  <a:gd name="T38" fmla="*/ 14 w 294"/>
                  <a:gd name="T39" fmla="*/ 12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3" name="Freeform 102"/>
              <p:cNvSpPr>
                <a:spLocks noChangeAspect="1"/>
              </p:cNvSpPr>
              <p:nvPr/>
            </p:nvSpPr>
            <p:spPr bwMode="auto">
              <a:xfrm>
                <a:off x="2400" y="1270"/>
                <a:ext cx="27" cy="34"/>
              </a:xfrm>
              <a:custGeom>
                <a:avLst/>
                <a:gdLst>
                  <a:gd name="T0" fmla="*/ 15 w 36"/>
                  <a:gd name="T1" fmla="*/ 11 h 48"/>
                  <a:gd name="T2" fmla="*/ 12 w 36"/>
                  <a:gd name="T3" fmla="*/ 13 h 48"/>
                  <a:gd name="T4" fmla="*/ 10 w 36"/>
                  <a:gd name="T5" fmla="*/ 9 h 48"/>
                  <a:gd name="T6" fmla="*/ 10 w 36"/>
                  <a:gd name="T7" fmla="*/ 15 h 48"/>
                  <a:gd name="T8" fmla="*/ 2 w 36"/>
                  <a:gd name="T9" fmla="*/ 17 h 48"/>
                  <a:gd name="T10" fmla="*/ 0 w 36"/>
                  <a:gd name="T11" fmla="*/ 2 h 48"/>
                  <a:gd name="T12" fmla="*/ 7 w 36"/>
                  <a:gd name="T13" fmla="*/ 0 h 48"/>
                  <a:gd name="T14" fmla="*/ 15 w 36"/>
                  <a:gd name="T15" fmla="*/ 9 h 48"/>
                  <a:gd name="T16" fmla="*/ 15 w 36"/>
                  <a:gd name="T17" fmla="*/ 11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solidFill>
                    <a:srgbClr val="000000"/>
                  </a:solidFill>
                </a:endParaRPr>
              </a:p>
            </p:txBody>
          </p:sp>
          <p:sp>
            <p:nvSpPr>
              <p:cNvPr id="20224" name="Freeform 103"/>
              <p:cNvSpPr>
                <a:spLocks noChangeAspect="1"/>
              </p:cNvSpPr>
              <p:nvPr/>
            </p:nvSpPr>
            <p:spPr bwMode="auto">
              <a:xfrm>
                <a:off x="2400" y="1270"/>
                <a:ext cx="27" cy="34"/>
              </a:xfrm>
              <a:custGeom>
                <a:avLst/>
                <a:gdLst>
                  <a:gd name="T0" fmla="*/ 15 w 36"/>
                  <a:gd name="T1" fmla="*/ 11 h 48"/>
                  <a:gd name="T2" fmla="*/ 12 w 36"/>
                  <a:gd name="T3" fmla="*/ 13 h 48"/>
                  <a:gd name="T4" fmla="*/ 10 w 36"/>
                  <a:gd name="T5" fmla="*/ 9 h 48"/>
                  <a:gd name="T6" fmla="*/ 10 w 36"/>
                  <a:gd name="T7" fmla="*/ 15 h 48"/>
                  <a:gd name="T8" fmla="*/ 2 w 36"/>
                  <a:gd name="T9" fmla="*/ 17 h 48"/>
                  <a:gd name="T10" fmla="*/ 0 w 36"/>
                  <a:gd name="T11" fmla="*/ 2 h 48"/>
                  <a:gd name="T12" fmla="*/ 7 w 36"/>
                  <a:gd name="T13" fmla="*/ 0 h 48"/>
                  <a:gd name="T14" fmla="*/ 15 w 36"/>
                  <a:gd name="T15" fmla="*/ 9 h 48"/>
                  <a:gd name="T16" fmla="*/ 15 w 36"/>
                  <a:gd name="T17" fmla="*/ 11 h 48"/>
                  <a:gd name="T18" fmla="*/ 15 w 36"/>
                  <a:gd name="T19" fmla="*/ 13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5" name="Freeform 104"/>
              <p:cNvSpPr>
                <a:spLocks noChangeAspect="1"/>
              </p:cNvSpPr>
              <p:nvPr/>
            </p:nvSpPr>
            <p:spPr bwMode="auto">
              <a:xfrm>
                <a:off x="2034" y="1651"/>
                <a:ext cx="196" cy="143"/>
              </a:xfrm>
              <a:custGeom>
                <a:avLst/>
                <a:gdLst>
                  <a:gd name="T0" fmla="*/ 113 w 258"/>
                  <a:gd name="T1" fmla="*/ 22 h 198"/>
                  <a:gd name="T2" fmla="*/ 100 w 258"/>
                  <a:gd name="T3" fmla="*/ 38 h 198"/>
                  <a:gd name="T4" fmla="*/ 103 w 258"/>
                  <a:gd name="T5" fmla="*/ 43 h 198"/>
                  <a:gd name="T6" fmla="*/ 90 w 258"/>
                  <a:gd name="T7" fmla="*/ 54 h 198"/>
                  <a:gd name="T8" fmla="*/ 87 w 258"/>
                  <a:gd name="T9" fmla="*/ 52 h 198"/>
                  <a:gd name="T10" fmla="*/ 87 w 258"/>
                  <a:gd name="T11" fmla="*/ 56 h 198"/>
                  <a:gd name="T12" fmla="*/ 74 w 258"/>
                  <a:gd name="T13" fmla="*/ 63 h 198"/>
                  <a:gd name="T14" fmla="*/ 74 w 258"/>
                  <a:gd name="T15" fmla="*/ 68 h 198"/>
                  <a:gd name="T16" fmla="*/ 68 w 258"/>
                  <a:gd name="T17" fmla="*/ 66 h 198"/>
                  <a:gd name="T18" fmla="*/ 71 w 258"/>
                  <a:gd name="T19" fmla="*/ 70 h 198"/>
                  <a:gd name="T20" fmla="*/ 68 w 258"/>
                  <a:gd name="T21" fmla="*/ 74 h 198"/>
                  <a:gd name="T22" fmla="*/ 61 w 258"/>
                  <a:gd name="T23" fmla="*/ 72 h 198"/>
                  <a:gd name="T24" fmla="*/ 50 w 258"/>
                  <a:gd name="T25" fmla="*/ 54 h 198"/>
                  <a:gd name="T26" fmla="*/ 21 w 258"/>
                  <a:gd name="T27" fmla="*/ 34 h 198"/>
                  <a:gd name="T28" fmla="*/ 13 w 258"/>
                  <a:gd name="T29" fmla="*/ 22 h 198"/>
                  <a:gd name="T30" fmla="*/ 0 w 258"/>
                  <a:gd name="T31" fmla="*/ 18 h 198"/>
                  <a:gd name="T32" fmla="*/ 5 w 258"/>
                  <a:gd name="T33" fmla="*/ 12 h 198"/>
                  <a:gd name="T34" fmla="*/ 21 w 258"/>
                  <a:gd name="T35" fmla="*/ 5 h 198"/>
                  <a:gd name="T36" fmla="*/ 50 w 258"/>
                  <a:gd name="T37" fmla="*/ 0 h 198"/>
                  <a:gd name="T38" fmla="*/ 58 w 258"/>
                  <a:gd name="T39" fmla="*/ 9 h 198"/>
                  <a:gd name="T40" fmla="*/ 84 w 258"/>
                  <a:gd name="T41" fmla="*/ 5 h 198"/>
                  <a:gd name="T42" fmla="*/ 110 w 258"/>
                  <a:gd name="T43" fmla="*/ 22 h 198"/>
                  <a:gd name="T44" fmla="*/ 113 w 258"/>
                  <a:gd name="T45" fmla="*/ 22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6" name="Freeform 105"/>
              <p:cNvSpPr>
                <a:spLocks noChangeAspect="1"/>
              </p:cNvSpPr>
              <p:nvPr/>
            </p:nvSpPr>
            <p:spPr bwMode="auto">
              <a:xfrm>
                <a:off x="2034" y="1651"/>
                <a:ext cx="196" cy="143"/>
              </a:xfrm>
              <a:custGeom>
                <a:avLst/>
                <a:gdLst>
                  <a:gd name="T0" fmla="*/ 113 w 258"/>
                  <a:gd name="T1" fmla="*/ 22 h 198"/>
                  <a:gd name="T2" fmla="*/ 100 w 258"/>
                  <a:gd name="T3" fmla="*/ 38 h 198"/>
                  <a:gd name="T4" fmla="*/ 103 w 258"/>
                  <a:gd name="T5" fmla="*/ 43 h 198"/>
                  <a:gd name="T6" fmla="*/ 90 w 258"/>
                  <a:gd name="T7" fmla="*/ 54 h 198"/>
                  <a:gd name="T8" fmla="*/ 87 w 258"/>
                  <a:gd name="T9" fmla="*/ 52 h 198"/>
                  <a:gd name="T10" fmla="*/ 87 w 258"/>
                  <a:gd name="T11" fmla="*/ 56 h 198"/>
                  <a:gd name="T12" fmla="*/ 74 w 258"/>
                  <a:gd name="T13" fmla="*/ 63 h 198"/>
                  <a:gd name="T14" fmla="*/ 74 w 258"/>
                  <a:gd name="T15" fmla="*/ 68 h 198"/>
                  <a:gd name="T16" fmla="*/ 68 w 258"/>
                  <a:gd name="T17" fmla="*/ 66 h 198"/>
                  <a:gd name="T18" fmla="*/ 71 w 258"/>
                  <a:gd name="T19" fmla="*/ 70 h 198"/>
                  <a:gd name="T20" fmla="*/ 68 w 258"/>
                  <a:gd name="T21" fmla="*/ 74 h 198"/>
                  <a:gd name="T22" fmla="*/ 61 w 258"/>
                  <a:gd name="T23" fmla="*/ 72 h 198"/>
                  <a:gd name="T24" fmla="*/ 50 w 258"/>
                  <a:gd name="T25" fmla="*/ 54 h 198"/>
                  <a:gd name="T26" fmla="*/ 21 w 258"/>
                  <a:gd name="T27" fmla="*/ 34 h 198"/>
                  <a:gd name="T28" fmla="*/ 13 w 258"/>
                  <a:gd name="T29" fmla="*/ 22 h 198"/>
                  <a:gd name="T30" fmla="*/ 0 w 258"/>
                  <a:gd name="T31" fmla="*/ 18 h 198"/>
                  <a:gd name="T32" fmla="*/ 5 w 258"/>
                  <a:gd name="T33" fmla="*/ 12 h 198"/>
                  <a:gd name="T34" fmla="*/ 21 w 258"/>
                  <a:gd name="T35" fmla="*/ 5 h 198"/>
                  <a:gd name="T36" fmla="*/ 50 w 258"/>
                  <a:gd name="T37" fmla="*/ 0 h 198"/>
                  <a:gd name="T38" fmla="*/ 58 w 258"/>
                  <a:gd name="T39" fmla="*/ 9 h 198"/>
                  <a:gd name="T40" fmla="*/ 84 w 258"/>
                  <a:gd name="T41" fmla="*/ 5 h 198"/>
                  <a:gd name="T42" fmla="*/ 110 w 258"/>
                  <a:gd name="T43" fmla="*/ 22 h 198"/>
                  <a:gd name="T44" fmla="*/ 113 w 258"/>
                  <a:gd name="T45" fmla="*/ 22 h 198"/>
                  <a:gd name="T46" fmla="*/ 113 w 258"/>
                  <a:gd name="T47" fmla="*/ 25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7" name="Freeform 106"/>
              <p:cNvSpPr>
                <a:spLocks noChangeAspect="1"/>
              </p:cNvSpPr>
              <p:nvPr/>
            </p:nvSpPr>
            <p:spPr bwMode="auto">
              <a:xfrm>
                <a:off x="1242" y="1188"/>
                <a:ext cx="275" cy="168"/>
              </a:xfrm>
              <a:custGeom>
                <a:avLst/>
                <a:gdLst>
                  <a:gd name="T0" fmla="*/ 160 w 360"/>
                  <a:gd name="T1" fmla="*/ 62 h 234"/>
                  <a:gd name="T2" fmla="*/ 157 w 360"/>
                  <a:gd name="T3" fmla="*/ 65 h 234"/>
                  <a:gd name="T4" fmla="*/ 160 w 360"/>
                  <a:gd name="T5" fmla="*/ 71 h 234"/>
                  <a:gd name="T6" fmla="*/ 155 w 360"/>
                  <a:gd name="T7" fmla="*/ 80 h 234"/>
                  <a:gd name="T8" fmla="*/ 160 w 360"/>
                  <a:gd name="T9" fmla="*/ 87 h 234"/>
                  <a:gd name="T10" fmla="*/ 157 w 360"/>
                  <a:gd name="T11" fmla="*/ 87 h 234"/>
                  <a:gd name="T12" fmla="*/ 144 w 360"/>
                  <a:gd name="T13" fmla="*/ 78 h 234"/>
                  <a:gd name="T14" fmla="*/ 128 w 360"/>
                  <a:gd name="T15" fmla="*/ 80 h 234"/>
                  <a:gd name="T16" fmla="*/ 118 w 360"/>
                  <a:gd name="T17" fmla="*/ 73 h 234"/>
                  <a:gd name="T18" fmla="*/ 0 w 360"/>
                  <a:gd name="T19" fmla="*/ 69 h 234"/>
                  <a:gd name="T20" fmla="*/ 3 w 360"/>
                  <a:gd name="T21" fmla="*/ 57 h 234"/>
                  <a:gd name="T22" fmla="*/ 5 w 360"/>
                  <a:gd name="T23" fmla="*/ 20 h 234"/>
                  <a:gd name="T24" fmla="*/ 8 w 360"/>
                  <a:gd name="T25" fmla="*/ 0 h 234"/>
                  <a:gd name="T26" fmla="*/ 157 w 360"/>
                  <a:gd name="T27" fmla="*/ 4 h 234"/>
                  <a:gd name="T28" fmla="*/ 152 w 360"/>
                  <a:gd name="T29" fmla="*/ 11 h 234"/>
                  <a:gd name="T30" fmla="*/ 160 w 360"/>
                  <a:gd name="T31" fmla="*/ 20 h 234"/>
                  <a:gd name="T32" fmla="*/ 160 w 360"/>
                  <a:gd name="T33" fmla="*/ 53 h 234"/>
                  <a:gd name="T34" fmla="*/ 160 w 360"/>
                  <a:gd name="T35" fmla="*/ 62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8" name="Freeform 107"/>
              <p:cNvSpPr>
                <a:spLocks noChangeAspect="1"/>
              </p:cNvSpPr>
              <p:nvPr/>
            </p:nvSpPr>
            <p:spPr bwMode="auto">
              <a:xfrm>
                <a:off x="1242" y="1188"/>
                <a:ext cx="275" cy="168"/>
              </a:xfrm>
              <a:custGeom>
                <a:avLst/>
                <a:gdLst>
                  <a:gd name="T0" fmla="*/ 160 w 360"/>
                  <a:gd name="T1" fmla="*/ 62 h 234"/>
                  <a:gd name="T2" fmla="*/ 157 w 360"/>
                  <a:gd name="T3" fmla="*/ 65 h 234"/>
                  <a:gd name="T4" fmla="*/ 160 w 360"/>
                  <a:gd name="T5" fmla="*/ 71 h 234"/>
                  <a:gd name="T6" fmla="*/ 155 w 360"/>
                  <a:gd name="T7" fmla="*/ 80 h 234"/>
                  <a:gd name="T8" fmla="*/ 160 w 360"/>
                  <a:gd name="T9" fmla="*/ 87 h 234"/>
                  <a:gd name="T10" fmla="*/ 157 w 360"/>
                  <a:gd name="T11" fmla="*/ 87 h 234"/>
                  <a:gd name="T12" fmla="*/ 144 w 360"/>
                  <a:gd name="T13" fmla="*/ 78 h 234"/>
                  <a:gd name="T14" fmla="*/ 128 w 360"/>
                  <a:gd name="T15" fmla="*/ 80 h 234"/>
                  <a:gd name="T16" fmla="*/ 118 w 360"/>
                  <a:gd name="T17" fmla="*/ 73 h 234"/>
                  <a:gd name="T18" fmla="*/ 0 w 360"/>
                  <a:gd name="T19" fmla="*/ 69 h 234"/>
                  <a:gd name="T20" fmla="*/ 3 w 360"/>
                  <a:gd name="T21" fmla="*/ 57 h 234"/>
                  <a:gd name="T22" fmla="*/ 5 w 360"/>
                  <a:gd name="T23" fmla="*/ 20 h 234"/>
                  <a:gd name="T24" fmla="*/ 8 w 360"/>
                  <a:gd name="T25" fmla="*/ 0 h 234"/>
                  <a:gd name="T26" fmla="*/ 157 w 360"/>
                  <a:gd name="T27" fmla="*/ 4 h 234"/>
                  <a:gd name="T28" fmla="*/ 152 w 360"/>
                  <a:gd name="T29" fmla="*/ 11 h 234"/>
                  <a:gd name="T30" fmla="*/ 160 w 360"/>
                  <a:gd name="T31" fmla="*/ 20 h 234"/>
                  <a:gd name="T32" fmla="*/ 160 w 360"/>
                  <a:gd name="T33" fmla="*/ 53 h 234"/>
                  <a:gd name="T34" fmla="*/ 160 w 360"/>
                  <a:gd name="T35" fmla="*/ 62 h 234"/>
                  <a:gd name="T36" fmla="*/ 160 w 360"/>
                  <a:gd name="T37" fmla="*/ 65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9" name="Freeform 108"/>
              <p:cNvSpPr>
                <a:spLocks noChangeAspect="1"/>
              </p:cNvSpPr>
              <p:nvPr/>
            </p:nvSpPr>
            <p:spPr bwMode="auto">
              <a:xfrm>
                <a:off x="1759" y="1590"/>
                <a:ext cx="330" cy="108"/>
              </a:xfrm>
              <a:custGeom>
                <a:avLst/>
                <a:gdLst>
                  <a:gd name="T0" fmla="*/ 192 w 432"/>
                  <a:gd name="T1" fmla="*/ 0 h 150"/>
                  <a:gd name="T2" fmla="*/ 192 w 432"/>
                  <a:gd name="T3" fmla="*/ 6 h 150"/>
                  <a:gd name="T4" fmla="*/ 187 w 432"/>
                  <a:gd name="T5" fmla="*/ 12 h 150"/>
                  <a:gd name="T6" fmla="*/ 174 w 432"/>
                  <a:gd name="T7" fmla="*/ 18 h 150"/>
                  <a:gd name="T8" fmla="*/ 171 w 432"/>
                  <a:gd name="T9" fmla="*/ 16 h 150"/>
                  <a:gd name="T10" fmla="*/ 166 w 432"/>
                  <a:gd name="T11" fmla="*/ 22 h 150"/>
                  <a:gd name="T12" fmla="*/ 147 w 432"/>
                  <a:gd name="T13" fmla="*/ 31 h 150"/>
                  <a:gd name="T14" fmla="*/ 144 w 432"/>
                  <a:gd name="T15" fmla="*/ 38 h 150"/>
                  <a:gd name="T16" fmla="*/ 137 w 432"/>
                  <a:gd name="T17" fmla="*/ 38 h 150"/>
                  <a:gd name="T18" fmla="*/ 137 w 432"/>
                  <a:gd name="T19" fmla="*/ 45 h 150"/>
                  <a:gd name="T20" fmla="*/ 107 w 432"/>
                  <a:gd name="T21" fmla="*/ 49 h 150"/>
                  <a:gd name="T22" fmla="*/ 48 w 432"/>
                  <a:gd name="T23" fmla="*/ 51 h 150"/>
                  <a:gd name="T24" fmla="*/ 0 w 432"/>
                  <a:gd name="T25" fmla="*/ 56 h 150"/>
                  <a:gd name="T26" fmla="*/ 5 w 432"/>
                  <a:gd name="T27" fmla="*/ 51 h 150"/>
                  <a:gd name="T28" fmla="*/ 0 w 432"/>
                  <a:gd name="T29" fmla="*/ 45 h 150"/>
                  <a:gd name="T30" fmla="*/ 8 w 432"/>
                  <a:gd name="T31" fmla="*/ 42 h 150"/>
                  <a:gd name="T32" fmla="*/ 5 w 432"/>
                  <a:gd name="T33" fmla="*/ 38 h 150"/>
                  <a:gd name="T34" fmla="*/ 14 w 432"/>
                  <a:gd name="T35" fmla="*/ 31 h 150"/>
                  <a:gd name="T36" fmla="*/ 11 w 432"/>
                  <a:gd name="T37" fmla="*/ 31 h 150"/>
                  <a:gd name="T38" fmla="*/ 11 w 432"/>
                  <a:gd name="T39" fmla="*/ 29 h 150"/>
                  <a:gd name="T40" fmla="*/ 14 w 432"/>
                  <a:gd name="T41" fmla="*/ 16 h 150"/>
                  <a:gd name="T42" fmla="*/ 16 w 432"/>
                  <a:gd name="T43" fmla="*/ 18 h 150"/>
                  <a:gd name="T44" fmla="*/ 48 w 432"/>
                  <a:gd name="T45" fmla="*/ 16 h 150"/>
                  <a:gd name="T46" fmla="*/ 48 w 432"/>
                  <a:gd name="T47" fmla="*/ 12 h 150"/>
                  <a:gd name="T48" fmla="*/ 147 w 432"/>
                  <a:gd name="T49" fmla="*/ 4 h 150"/>
                  <a:gd name="T50" fmla="*/ 19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30" name="Freeform 109"/>
              <p:cNvSpPr>
                <a:spLocks noChangeAspect="1"/>
              </p:cNvSpPr>
              <p:nvPr/>
            </p:nvSpPr>
            <p:spPr bwMode="auto">
              <a:xfrm>
                <a:off x="1759" y="1590"/>
                <a:ext cx="330" cy="108"/>
              </a:xfrm>
              <a:custGeom>
                <a:avLst/>
                <a:gdLst>
                  <a:gd name="T0" fmla="*/ 192 w 432"/>
                  <a:gd name="T1" fmla="*/ 0 h 150"/>
                  <a:gd name="T2" fmla="*/ 192 w 432"/>
                  <a:gd name="T3" fmla="*/ 6 h 150"/>
                  <a:gd name="T4" fmla="*/ 187 w 432"/>
                  <a:gd name="T5" fmla="*/ 12 h 150"/>
                  <a:gd name="T6" fmla="*/ 174 w 432"/>
                  <a:gd name="T7" fmla="*/ 18 h 150"/>
                  <a:gd name="T8" fmla="*/ 171 w 432"/>
                  <a:gd name="T9" fmla="*/ 16 h 150"/>
                  <a:gd name="T10" fmla="*/ 166 w 432"/>
                  <a:gd name="T11" fmla="*/ 22 h 150"/>
                  <a:gd name="T12" fmla="*/ 147 w 432"/>
                  <a:gd name="T13" fmla="*/ 31 h 150"/>
                  <a:gd name="T14" fmla="*/ 144 w 432"/>
                  <a:gd name="T15" fmla="*/ 38 h 150"/>
                  <a:gd name="T16" fmla="*/ 137 w 432"/>
                  <a:gd name="T17" fmla="*/ 38 h 150"/>
                  <a:gd name="T18" fmla="*/ 137 w 432"/>
                  <a:gd name="T19" fmla="*/ 45 h 150"/>
                  <a:gd name="T20" fmla="*/ 107 w 432"/>
                  <a:gd name="T21" fmla="*/ 49 h 150"/>
                  <a:gd name="T22" fmla="*/ 48 w 432"/>
                  <a:gd name="T23" fmla="*/ 51 h 150"/>
                  <a:gd name="T24" fmla="*/ 0 w 432"/>
                  <a:gd name="T25" fmla="*/ 56 h 150"/>
                  <a:gd name="T26" fmla="*/ 5 w 432"/>
                  <a:gd name="T27" fmla="*/ 51 h 150"/>
                  <a:gd name="T28" fmla="*/ 0 w 432"/>
                  <a:gd name="T29" fmla="*/ 45 h 150"/>
                  <a:gd name="T30" fmla="*/ 8 w 432"/>
                  <a:gd name="T31" fmla="*/ 42 h 150"/>
                  <a:gd name="T32" fmla="*/ 5 w 432"/>
                  <a:gd name="T33" fmla="*/ 38 h 150"/>
                  <a:gd name="T34" fmla="*/ 14 w 432"/>
                  <a:gd name="T35" fmla="*/ 31 h 150"/>
                  <a:gd name="T36" fmla="*/ 11 w 432"/>
                  <a:gd name="T37" fmla="*/ 31 h 150"/>
                  <a:gd name="T38" fmla="*/ 11 w 432"/>
                  <a:gd name="T39" fmla="*/ 29 h 150"/>
                  <a:gd name="T40" fmla="*/ 14 w 432"/>
                  <a:gd name="T41" fmla="*/ 16 h 150"/>
                  <a:gd name="T42" fmla="*/ 16 w 432"/>
                  <a:gd name="T43" fmla="*/ 18 h 150"/>
                  <a:gd name="T44" fmla="*/ 48 w 432"/>
                  <a:gd name="T45" fmla="*/ 16 h 150"/>
                  <a:gd name="T46" fmla="*/ 48 w 432"/>
                  <a:gd name="T47" fmla="*/ 12 h 150"/>
                  <a:gd name="T48" fmla="*/ 147 w 432"/>
                  <a:gd name="T49" fmla="*/ 4 h 150"/>
                  <a:gd name="T50" fmla="*/ 192 w 432"/>
                  <a:gd name="T51" fmla="*/ 0 h 150"/>
                  <a:gd name="T52" fmla="*/ 192 w 432"/>
                  <a:gd name="T53" fmla="*/ 2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1" name="Freeform 110"/>
              <p:cNvSpPr>
                <a:spLocks noChangeAspect="1"/>
              </p:cNvSpPr>
              <p:nvPr/>
            </p:nvSpPr>
            <p:spPr bwMode="auto">
              <a:xfrm>
                <a:off x="1091" y="1625"/>
                <a:ext cx="545" cy="493"/>
              </a:xfrm>
              <a:custGeom>
                <a:avLst/>
                <a:gdLst>
                  <a:gd name="T0" fmla="*/ 302 w 714"/>
                  <a:gd name="T1" fmla="*/ 74 h 684"/>
                  <a:gd name="T2" fmla="*/ 304 w 714"/>
                  <a:gd name="T3" fmla="*/ 112 h 684"/>
                  <a:gd name="T4" fmla="*/ 312 w 714"/>
                  <a:gd name="T5" fmla="*/ 146 h 684"/>
                  <a:gd name="T6" fmla="*/ 307 w 714"/>
                  <a:gd name="T7" fmla="*/ 164 h 684"/>
                  <a:gd name="T8" fmla="*/ 285 w 714"/>
                  <a:gd name="T9" fmla="*/ 175 h 684"/>
                  <a:gd name="T10" fmla="*/ 285 w 714"/>
                  <a:gd name="T11" fmla="*/ 171 h 684"/>
                  <a:gd name="T12" fmla="*/ 282 w 714"/>
                  <a:gd name="T13" fmla="*/ 169 h 684"/>
                  <a:gd name="T14" fmla="*/ 282 w 714"/>
                  <a:gd name="T15" fmla="*/ 175 h 684"/>
                  <a:gd name="T16" fmla="*/ 275 w 714"/>
                  <a:gd name="T17" fmla="*/ 185 h 684"/>
                  <a:gd name="T18" fmla="*/ 262 w 714"/>
                  <a:gd name="T19" fmla="*/ 189 h 684"/>
                  <a:gd name="T20" fmla="*/ 251 w 714"/>
                  <a:gd name="T21" fmla="*/ 191 h 684"/>
                  <a:gd name="T22" fmla="*/ 245 w 714"/>
                  <a:gd name="T23" fmla="*/ 191 h 684"/>
                  <a:gd name="T24" fmla="*/ 240 w 714"/>
                  <a:gd name="T25" fmla="*/ 191 h 684"/>
                  <a:gd name="T26" fmla="*/ 245 w 714"/>
                  <a:gd name="T27" fmla="*/ 198 h 684"/>
                  <a:gd name="T28" fmla="*/ 235 w 714"/>
                  <a:gd name="T29" fmla="*/ 195 h 684"/>
                  <a:gd name="T30" fmla="*/ 232 w 714"/>
                  <a:gd name="T31" fmla="*/ 205 h 684"/>
                  <a:gd name="T32" fmla="*/ 224 w 714"/>
                  <a:gd name="T33" fmla="*/ 207 h 684"/>
                  <a:gd name="T34" fmla="*/ 221 w 714"/>
                  <a:gd name="T35" fmla="*/ 211 h 684"/>
                  <a:gd name="T36" fmla="*/ 224 w 714"/>
                  <a:gd name="T37" fmla="*/ 216 h 684"/>
                  <a:gd name="T38" fmla="*/ 216 w 714"/>
                  <a:gd name="T39" fmla="*/ 224 h 684"/>
                  <a:gd name="T40" fmla="*/ 213 w 714"/>
                  <a:gd name="T41" fmla="*/ 224 h 684"/>
                  <a:gd name="T42" fmla="*/ 211 w 714"/>
                  <a:gd name="T43" fmla="*/ 224 h 684"/>
                  <a:gd name="T44" fmla="*/ 216 w 714"/>
                  <a:gd name="T45" fmla="*/ 236 h 684"/>
                  <a:gd name="T46" fmla="*/ 200 w 714"/>
                  <a:gd name="T47" fmla="*/ 254 h 684"/>
                  <a:gd name="T48" fmla="*/ 169 w 714"/>
                  <a:gd name="T49" fmla="*/ 229 h 684"/>
                  <a:gd name="T50" fmla="*/ 149 w 714"/>
                  <a:gd name="T51" fmla="*/ 200 h 684"/>
                  <a:gd name="T52" fmla="*/ 123 w 714"/>
                  <a:gd name="T53" fmla="*/ 164 h 684"/>
                  <a:gd name="T54" fmla="*/ 91 w 714"/>
                  <a:gd name="T55" fmla="*/ 161 h 684"/>
                  <a:gd name="T56" fmla="*/ 78 w 714"/>
                  <a:gd name="T57" fmla="*/ 179 h 684"/>
                  <a:gd name="T58" fmla="*/ 46 w 714"/>
                  <a:gd name="T59" fmla="*/ 161 h 684"/>
                  <a:gd name="T60" fmla="*/ 3 w 714"/>
                  <a:gd name="T61" fmla="*/ 105 h 684"/>
                  <a:gd name="T62" fmla="*/ 85 w 714"/>
                  <a:gd name="T63" fmla="*/ 108 h 684"/>
                  <a:gd name="T64" fmla="*/ 166 w 714"/>
                  <a:gd name="T65" fmla="*/ 2 h 684"/>
                  <a:gd name="T66" fmla="*/ 171 w 714"/>
                  <a:gd name="T67" fmla="*/ 54 h 684"/>
                  <a:gd name="T68" fmla="*/ 181 w 714"/>
                  <a:gd name="T69" fmla="*/ 58 h 684"/>
                  <a:gd name="T70" fmla="*/ 205 w 714"/>
                  <a:gd name="T71" fmla="*/ 61 h 684"/>
                  <a:gd name="T72" fmla="*/ 216 w 714"/>
                  <a:gd name="T73" fmla="*/ 65 h 684"/>
                  <a:gd name="T74" fmla="*/ 227 w 714"/>
                  <a:gd name="T75" fmla="*/ 68 h 684"/>
                  <a:gd name="T76" fmla="*/ 235 w 714"/>
                  <a:gd name="T77" fmla="*/ 65 h 684"/>
                  <a:gd name="T78" fmla="*/ 240 w 714"/>
                  <a:gd name="T79" fmla="*/ 68 h 684"/>
                  <a:gd name="T80" fmla="*/ 275 w 714"/>
                  <a:gd name="T81" fmla="*/ 65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32" name="Freeform 111"/>
              <p:cNvSpPr>
                <a:spLocks noChangeAspect="1"/>
              </p:cNvSpPr>
              <p:nvPr/>
            </p:nvSpPr>
            <p:spPr bwMode="auto">
              <a:xfrm>
                <a:off x="1091" y="1625"/>
                <a:ext cx="545" cy="493"/>
              </a:xfrm>
              <a:custGeom>
                <a:avLst/>
                <a:gdLst>
                  <a:gd name="T0" fmla="*/ 302 w 714"/>
                  <a:gd name="T1" fmla="*/ 74 h 684"/>
                  <a:gd name="T2" fmla="*/ 304 w 714"/>
                  <a:gd name="T3" fmla="*/ 112 h 684"/>
                  <a:gd name="T4" fmla="*/ 312 w 714"/>
                  <a:gd name="T5" fmla="*/ 146 h 684"/>
                  <a:gd name="T6" fmla="*/ 307 w 714"/>
                  <a:gd name="T7" fmla="*/ 164 h 684"/>
                  <a:gd name="T8" fmla="*/ 285 w 714"/>
                  <a:gd name="T9" fmla="*/ 175 h 684"/>
                  <a:gd name="T10" fmla="*/ 285 w 714"/>
                  <a:gd name="T11" fmla="*/ 171 h 684"/>
                  <a:gd name="T12" fmla="*/ 282 w 714"/>
                  <a:gd name="T13" fmla="*/ 169 h 684"/>
                  <a:gd name="T14" fmla="*/ 282 w 714"/>
                  <a:gd name="T15" fmla="*/ 175 h 684"/>
                  <a:gd name="T16" fmla="*/ 275 w 714"/>
                  <a:gd name="T17" fmla="*/ 185 h 684"/>
                  <a:gd name="T18" fmla="*/ 262 w 714"/>
                  <a:gd name="T19" fmla="*/ 189 h 684"/>
                  <a:gd name="T20" fmla="*/ 251 w 714"/>
                  <a:gd name="T21" fmla="*/ 191 h 684"/>
                  <a:gd name="T22" fmla="*/ 245 w 714"/>
                  <a:gd name="T23" fmla="*/ 191 h 684"/>
                  <a:gd name="T24" fmla="*/ 240 w 714"/>
                  <a:gd name="T25" fmla="*/ 191 h 684"/>
                  <a:gd name="T26" fmla="*/ 245 w 714"/>
                  <a:gd name="T27" fmla="*/ 198 h 684"/>
                  <a:gd name="T28" fmla="*/ 235 w 714"/>
                  <a:gd name="T29" fmla="*/ 195 h 684"/>
                  <a:gd name="T30" fmla="*/ 232 w 714"/>
                  <a:gd name="T31" fmla="*/ 205 h 684"/>
                  <a:gd name="T32" fmla="*/ 224 w 714"/>
                  <a:gd name="T33" fmla="*/ 207 h 684"/>
                  <a:gd name="T34" fmla="*/ 216 w 714"/>
                  <a:gd name="T35" fmla="*/ 211 h 684"/>
                  <a:gd name="T36" fmla="*/ 221 w 714"/>
                  <a:gd name="T37" fmla="*/ 216 h 684"/>
                  <a:gd name="T38" fmla="*/ 219 w 714"/>
                  <a:gd name="T39" fmla="*/ 224 h 684"/>
                  <a:gd name="T40" fmla="*/ 216 w 714"/>
                  <a:gd name="T41" fmla="*/ 222 h 684"/>
                  <a:gd name="T42" fmla="*/ 211 w 714"/>
                  <a:gd name="T43" fmla="*/ 221 h 684"/>
                  <a:gd name="T44" fmla="*/ 219 w 714"/>
                  <a:gd name="T45" fmla="*/ 224 h 684"/>
                  <a:gd name="T46" fmla="*/ 227 w 714"/>
                  <a:gd name="T47" fmla="*/ 256 h 684"/>
                  <a:gd name="T48" fmla="*/ 176 w 714"/>
                  <a:gd name="T49" fmla="*/ 244 h 684"/>
                  <a:gd name="T50" fmla="*/ 166 w 714"/>
                  <a:gd name="T51" fmla="*/ 216 h 684"/>
                  <a:gd name="T52" fmla="*/ 137 w 714"/>
                  <a:gd name="T53" fmla="*/ 175 h 684"/>
                  <a:gd name="T54" fmla="*/ 98 w 714"/>
                  <a:gd name="T55" fmla="*/ 159 h 684"/>
                  <a:gd name="T56" fmla="*/ 85 w 714"/>
                  <a:gd name="T57" fmla="*/ 173 h 684"/>
                  <a:gd name="T58" fmla="*/ 73 w 714"/>
                  <a:gd name="T59" fmla="*/ 178 h 684"/>
                  <a:gd name="T60" fmla="*/ 37 w 714"/>
                  <a:gd name="T61" fmla="*/ 139 h 684"/>
                  <a:gd name="T62" fmla="*/ 0 w 714"/>
                  <a:gd name="T63" fmla="*/ 102 h 684"/>
                  <a:gd name="T64" fmla="*/ 96 w 714"/>
                  <a:gd name="T65" fmla="*/ 0 h 684"/>
                  <a:gd name="T66" fmla="*/ 163 w 714"/>
                  <a:gd name="T67" fmla="*/ 49 h 684"/>
                  <a:gd name="T68" fmla="*/ 179 w 714"/>
                  <a:gd name="T69" fmla="*/ 51 h 684"/>
                  <a:gd name="T70" fmla="*/ 198 w 714"/>
                  <a:gd name="T71" fmla="*/ 63 h 684"/>
                  <a:gd name="T72" fmla="*/ 211 w 714"/>
                  <a:gd name="T73" fmla="*/ 68 h 684"/>
                  <a:gd name="T74" fmla="*/ 224 w 714"/>
                  <a:gd name="T75" fmla="*/ 70 h 684"/>
                  <a:gd name="T76" fmla="*/ 230 w 714"/>
                  <a:gd name="T77" fmla="*/ 71 h 684"/>
                  <a:gd name="T78" fmla="*/ 235 w 714"/>
                  <a:gd name="T79" fmla="*/ 68 h 684"/>
                  <a:gd name="T80" fmla="*/ 248 w 714"/>
                  <a:gd name="T81" fmla="*/ 71 h 684"/>
                  <a:gd name="T82" fmla="*/ 291 w 714"/>
                  <a:gd name="T83" fmla="*/ 71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3" name="Freeform 112"/>
              <p:cNvSpPr>
                <a:spLocks noChangeAspect="1"/>
              </p:cNvSpPr>
              <p:nvPr/>
            </p:nvSpPr>
            <p:spPr bwMode="auto">
              <a:xfrm>
                <a:off x="835" y="1317"/>
                <a:ext cx="219" cy="260"/>
              </a:xfrm>
              <a:custGeom>
                <a:avLst/>
                <a:gdLst>
                  <a:gd name="T0" fmla="*/ 111 w 288"/>
                  <a:gd name="T1" fmla="*/ 136 h 360"/>
                  <a:gd name="T2" fmla="*/ 0 w 288"/>
                  <a:gd name="T3" fmla="*/ 120 h 360"/>
                  <a:gd name="T4" fmla="*/ 27 w 288"/>
                  <a:gd name="T5" fmla="*/ 0 h 360"/>
                  <a:gd name="T6" fmla="*/ 47 w 288"/>
                  <a:gd name="T7" fmla="*/ 5 h 360"/>
                  <a:gd name="T8" fmla="*/ 90 w 288"/>
                  <a:gd name="T9" fmla="*/ 12 h 360"/>
                  <a:gd name="T10" fmla="*/ 84 w 288"/>
                  <a:gd name="T11" fmla="*/ 34 h 360"/>
                  <a:gd name="T12" fmla="*/ 127 w 288"/>
                  <a:gd name="T13" fmla="*/ 40 h 360"/>
                  <a:gd name="T14" fmla="*/ 113 w 288"/>
                  <a:gd name="T15" fmla="*/ 120 h 360"/>
                  <a:gd name="T16" fmla="*/ 111 w 288"/>
                  <a:gd name="T17" fmla="*/ 136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34" name="Freeform 113"/>
              <p:cNvSpPr>
                <a:spLocks noChangeAspect="1"/>
              </p:cNvSpPr>
              <p:nvPr/>
            </p:nvSpPr>
            <p:spPr bwMode="auto">
              <a:xfrm>
                <a:off x="835" y="1317"/>
                <a:ext cx="219" cy="264"/>
              </a:xfrm>
              <a:custGeom>
                <a:avLst/>
                <a:gdLst>
                  <a:gd name="T0" fmla="*/ 111 w 288"/>
                  <a:gd name="T1" fmla="*/ 136 h 366"/>
                  <a:gd name="T2" fmla="*/ 0 w 288"/>
                  <a:gd name="T3" fmla="*/ 119 h 366"/>
                  <a:gd name="T4" fmla="*/ 27 w 288"/>
                  <a:gd name="T5" fmla="*/ 0 h 366"/>
                  <a:gd name="T6" fmla="*/ 47 w 288"/>
                  <a:gd name="T7" fmla="*/ 4 h 366"/>
                  <a:gd name="T8" fmla="*/ 90 w 288"/>
                  <a:gd name="T9" fmla="*/ 12 h 366"/>
                  <a:gd name="T10" fmla="*/ 84 w 288"/>
                  <a:gd name="T11" fmla="*/ 34 h 366"/>
                  <a:gd name="T12" fmla="*/ 127 w 288"/>
                  <a:gd name="T13" fmla="*/ 40 h 366"/>
                  <a:gd name="T14" fmla="*/ 113 w 288"/>
                  <a:gd name="T15" fmla="*/ 119 h 366"/>
                  <a:gd name="T16" fmla="*/ 111 w 288"/>
                  <a:gd name="T17" fmla="*/ 136 h 366"/>
                  <a:gd name="T18" fmla="*/ 111 w 288"/>
                  <a:gd name="T19" fmla="*/ 137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5" name="Freeform 114"/>
              <p:cNvSpPr>
                <a:spLocks noChangeAspect="1"/>
              </p:cNvSpPr>
              <p:nvPr/>
            </p:nvSpPr>
            <p:spPr bwMode="auto">
              <a:xfrm>
                <a:off x="2308" y="1140"/>
                <a:ext cx="64" cy="112"/>
              </a:xfrm>
              <a:custGeom>
                <a:avLst/>
                <a:gdLst>
                  <a:gd name="T0" fmla="*/ 32 w 84"/>
                  <a:gd name="T1" fmla="*/ 56 h 156"/>
                  <a:gd name="T2" fmla="*/ 24 w 84"/>
                  <a:gd name="T3" fmla="*/ 57 h 156"/>
                  <a:gd name="T4" fmla="*/ 16 w 84"/>
                  <a:gd name="T5" fmla="*/ 57 h 156"/>
                  <a:gd name="T6" fmla="*/ 11 w 84"/>
                  <a:gd name="T7" fmla="*/ 40 h 156"/>
                  <a:gd name="T8" fmla="*/ 8 w 84"/>
                  <a:gd name="T9" fmla="*/ 40 h 156"/>
                  <a:gd name="T10" fmla="*/ 5 w 84"/>
                  <a:gd name="T11" fmla="*/ 29 h 156"/>
                  <a:gd name="T12" fmla="*/ 0 w 84"/>
                  <a:gd name="T13" fmla="*/ 6 h 156"/>
                  <a:gd name="T14" fmla="*/ 37 w 84"/>
                  <a:gd name="T15" fmla="*/ 0 h 156"/>
                  <a:gd name="T16" fmla="*/ 37 w 84"/>
                  <a:gd name="T17" fmla="*/ 11 h 156"/>
                  <a:gd name="T18" fmla="*/ 32 w 84"/>
                  <a:gd name="T19" fmla="*/ 17 h 156"/>
                  <a:gd name="T20" fmla="*/ 29 w 84"/>
                  <a:gd name="T21" fmla="*/ 36 h 156"/>
                  <a:gd name="T22" fmla="*/ 32 w 84"/>
                  <a:gd name="T23" fmla="*/ 56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36" name="Freeform 115"/>
              <p:cNvSpPr>
                <a:spLocks noChangeAspect="1"/>
              </p:cNvSpPr>
              <p:nvPr/>
            </p:nvSpPr>
            <p:spPr bwMode="auto">
              <a:xfrm>
                <a:off x="2308" y="1140"/>
                <a:ext cx="64" cy="112"/>
              </a:xfrm>
              <a:custGeom>
                <a:avLst/>
                <a:gdLst>
                  <a:gd name="T0" fmla="*/ 32 w 84"/>
                  <a:gd name="T1" fmla="*/ 56 h 156"/>
                  <a:gd name="T2" fmla="*/ 24 w 84"/>
                  <a:gd name="T3" fmla="*/ 57 h 156"/>
                  <a:gd name="T4" fmla="*/ 16 w 84"/>
                  <a:gd name="T5" fmla="*/ 57 h 156"/>
                  <a:gd name="T6" fmla="*/ 11 w 84"/>
                  <a:gd name="T7" fmla="*/ 40 h 156"/>
                  <a:gd name="T8" fmla="*/ 8 w 84"/>
                  <a:gd name="T9" fmla="*/ 40 h 156"/>
                  <a:gd name="T10" fmla="*/ 5 w 84"/>
                  <a:gd name="T11" fmla="*/ 29 h 156"/>
                  <a:gd name="T12" fmla="*/ 0 w 84"/>
                  <a:gd name="T13" fmla="*/ 6 h 156"/>
                  <a:gd name="T14" fmla="*/ 37 w 84"/>
                  <a:gd name="T15" fmla="*/ 0 h 156"/>
                  <a:gd name="T16" fmla="*/ 37 w 84"/>
                  <a:gd name="T17" fmla="*/ 11 h 156"/>
                  <a:gd name="T18" fmla="*/ 32 w 84"/>
                  <a:gd name="T19" fmla="*/ 17 h 156"/>
                  <a:gd name="T20" fmla="*/ 29 w 84"/>
                  <a:gd name="T21" fmla="*/ 36 h 156"/>
                  <a:gd name="T22" fmla="*/ 32 w 84"/>
                  <a:gd name="T23" fmla="*/ 56 h 156"/>
                  <a:gd name="T24" fmla="*/ 32 w 84"/>
                  <a:gd name="T25" fmla="*/ 57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7" name="Freeform 116"/>
              <p:cNvSpPr>
                <a:spLocks noChangeAspect="1"/>
              </p:cNvSpPr>
              <p:nvPr/>
            </p:nvSpPr>
            <p:spPr bwMode="auto">
              <a:xfrm>
                <a:off x="2317" y="1482"/>
                <a:ext cx="0" cy="9"/>
              </a:xfrm>
              <a:custGeom>
                <a:avLst/>
                <a:gdLst>
                  <a:gd name="T0" fmla="*/ 0 h 12"/>
                  <a:gd name="T1" fmla="*/ 5 h 12"/>
                  <a:gd name="T2" fmla="*/ 0 h 12"/>
                  <a:gd name="T3" fmla="*/ 3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8" name="Freeform 117"/>
              <p:cNvSpPr>
                <a:spLocks noChangeAspect="1"/>
              </p:cNvSpPr>
              <p:nvPr/>
            </p:nvSpPr>
            <p:spPr bwMode="auto">
              <a:xfrm>
                <a:off x="2299" y="1482"/>
                <a:ext cx="14" cy="48"/>
              </a:xfrm>
              <a:custGeom>
                <a:avLst/>
                <a:gdLst>
                  <a:gd name="T0" fmla="*/ 9 w 18"/>
                  <a:gd name="T1" fmla="*/ 0 h 66"/>
                  <a:gd name="T2" fmla="*/ 3 w 18"/>
                  <a:gd name="T3" fmla="*/ 25 h 66"/>
                  <a:gd name="T4" fmla="*/ 0 w 18"/>
                  <a:gd name="T5" fmla="*/ 18 h 66"/>
                  <a:gd name="T6" fmla="*/ 3 w 18"/>
                  <a:gd name="T7" fmla="*/ 2 h 66"/>
                  <a:gd name="T8" fmla="*/ 9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39" name="Freeform 118"/>
              <p:cNvSpPr>
                <a:spLocks noChangeAspect="1"/>
              </p:cNvSpPr>
              <p:nvPr/>
            </p:nvSpPr>
            <p:spPr bwMode="auto">
              <a:xfrm>
                <a:off x="2299" y="1482"/>
                <a:ext cx="14" cy="48"/>
              </a:xfrm>
              <a:custGeom>
                <a:avLst/>
                <a:gdLst>
                  <a:gd name="T0" fmla="*/ 9 w 18"/>
                  <a:gd name="T1" fmla="*/ 0 h 66"/>
                  <a:gd name="T2" fmla="*/ 3 w 18"/>
                  <a:gd name="T3" fmla="*/ 25 h 66"/>
                  <a:gd name="T4" fmla="*/ 0 w 18"/>
                  <a:gd name="T5" fmla="*/ 18 h 66"/>
                  <a:gd name="T6" fmla="*/ 3 w 18"/>
                  <a:gd name="T7" fmla="*/ 2 h 66"/>
                  <a:gd name="T8" fmla="*/ 9 w 18"/>
                  <a:gd name="T9" fmla="*/ 0 h 66"/>
                  <a:gd name="T10" fmla="*/ 9 w 18"/>
                  <a:gd name="T11" fmla="*/ 2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0" name="Freeform 119"/>
              <p:cNvSpPr>
                <a:spLocks noChangeAspect="1"/>
              </p:cNvSpPr>
              <p:nvPr/>
            </p:nvSpPr>
            <p:spPr bwMode="auto">
              <a:xfrm>
                <a:off x="2011" y="1439"/>
                <a:ext cx="297" cy="160"/>
              </a:xfrm>
              <a:custGeom>
                <a:avLst/>
                <a:gdLst>
                  <a:gd name="T0" fmla="*/ 172 w 390"/>
                  <a:gd name="T1" fmla="*/ 61 h 222"/>
                  <a:gd name="T2" fmla="*/ 169 w 390"/>
                  <a:gd name="T3" fmla="*/ 58 h 222"/>
                  <a:gd name="T4" fmla="*/ 172 w 390"/>
                  <a:gd name="T5" fmla="*/ 61 h 222"/>
                  <a:gd name="T6" fmla="*/ 169 w 390"/>
                  <a:gd name="T7" fmla="*/ 61 h 222"/>
                  <a:gd name="T8" fmla="*/ 45 w 390"/>
                  <a:gd name="T9" fmla="*/ 79 h 222"/>
                  <a:gd name="T10" fmla="*/ 0 w 390"/>
                  <a:gd name="T11" fmla="*/ 83 h 222"/>
                  <a:gd name="T12" fmla="*/ 11 w 390"/>
                  <a:gd name="T13" fmla="*/ 79 h 222"/>
                  <a:gd name="T14" fmla="*/ 34 w 390"/>
                  <a:gd name="T15" fmla="*/ 56 h 222"/>
                  <a:gd name="T16" fmla="*/ 37 w 390"/>
                  <a:gd name="T17" fmla="*/ 63 h 222"/>
                  <a:gd name="T18" fmla="*/ 43 w 390"/>
                  <a:gd name="T19" fmla="*/ 65 h 222"/>
                  <a:gd name="T20" fmla="*/ 69 w 390"/>
                  <a:gd name="T21" fmla="*/ 56 h 222"/>
                  <a:gd name="T22" fmla="*/ 72 w 390"/>
                  <a:gd name="T23" fmla="*/ 49 h 222"/>
                  <a:gd name="T24" fmla="*/ 69 w 390"/>
                  <a:gd name="T25" fmla="*/ 49 h 222"/>
                  <a:gd name="T26" fmla="*/ 79 w 390"/>
                  <a:gd name="T27" fmla="*/ 25 h 222"/>
                  <a:gd name="T28" fmla="*/ 88 w 390"/>
                  <a:gd name="T29" fmla="*/ 27 h 222"/>
                  <a:gd name="T30" fmla="*/ 90 w 390"/>
                  <a:gd name="T31" fmla="*/ 18 h 222"/>
                  <a:gd name="T32" fmla="*/ 95 w 390"/>
                  <a:gd name="T33" fmla="*/ 18 h 222"/>
                  <a:gd name="T34" fmla="*/ 104 w 390"/>
                  <a:gd name="T35" fmla="*/ 6 h 222"/>
                  <a:gd name="T36" fmla="*/ 104 w 390"/>
                  <a:gd name="T37" fmla="*/ 0 h 222"/>
                  <a:gd name="T38" fmla="*/ 117 w 390"/>
                  <a:gd name="T39" fmla="*/ 6 h 222"/>
                  <a:gd name="T40" fmla="*/ 117 w 390"/>
                  <a:gd name="T41" fmla="*/ 2 h 222"/>
                  <a:gd name="T42" fmla="*/ 133 w 390"/>
                  <a:gd name="T43" fmla="*/ 9 h 222"/>
                  <a:gd name="T44" fmla="*/ 135 w 390"/>
                  <a:gd name="T45" fmla="*/ 12 h 222"/>
                  <a:gd name="T46" fmla="*/ 130 w 390"/>
                  <a:gd name="T47" fmla="*/ 20 h 222"/>
                  <a:gd name="T48" fmla="*/ 133 w 390"/>
                  <a:gd name="T49" fmla="*/ 22 h 222"/>
                  <a:gd name="T50" fmla="*/ 135 w 390"/>
                  <a:gd name="T51" fmla="*/ 22 h 222"/>
                  <a:gd name="T52" fmla="*/ 140 w 390"/>
                  <a:gd name="T53" fmla="*/ 25 h 222"/>
                  <a:gd name="T54" fmla="*/ 157 w 390"/>
                  <a:gd name="T55" fmla="*/ 29 h 222"/>
                  <a:gd name="T56" fmla="*/ 157 w 390"/>
                  <a:gd name="T57" fmla="*/ 36 h 222"/>
                  <a:gd name="T58" fmla="*/ 140 w 390"/>
                  <a:gd name="T59" fmla="*/ 29 h 222"/>
                  <a:gd name="T60" fmla="*/ 151 w 390"/>
                  <a:gd name="T61" fmla="*/ 38 h 222"/>
                  <a:gd name="T62" fmla="*/ 159 w 390"/>
                  <a:gd name="T63" fmla="*/ 38 h 222"/>
                  <a:gd name="T64" fmla="*/ 154 w 390"/>
                  <a:gd name="T65" fmla="*/ 40 h 222"/>
                  <a:gd name="T66" fmla="*/ 159 w 390"/>
                  <a:gd name="T67" fmla="*/ 40 h 222"/>
                  <a:gd name="T68" fmla="*/ 159 w 390"/>
                  <a:gd name="T69" fmla="*/ 43 h 222"/>
                  <a:gd name="T70" fmla="*/ 157 w 390"/>
                  <a:gd name="T71" fmla="*/ 43 h 222"/>
                  <a:gd name="T72" fmla="*/ 157 w 390"/>
                  <a:gd name="T73" fmla="*/ 45 h 222"/>
                  <a:gd name="T74" fmla="*/ 145 w 390"/>
                  <a:gd name="T75" fmla="*/ 40 h 222"/>
                  <a:gd name="T76" fmla="*/ 161 w 390"/>
                  <a:gd name="T77" fmla="*/ 51 h 222"/>
                  <a:gd name="T78" fmla="*/ 159 w 390"/>
                  <a:gd name="T79" fmla="*/ 51 h 222"/>
                  <a:gd name="T80" fmla="*/ 145 w 390"/>
                  <a:gd name="T81" fmla="*/ 45 h 222"/>
                  <a:gd name="T82" fmla="*/ 145 w 390"/>
                  <a:gd name="T83" fmla="*/ 48 h 222"/>
                  <a:gd name="T84" fmla="*/ 151 w 390"/>
                  <a:gd name="T85" fmla="*/ 49 h 222"/>
                  <a:gd name="T86" fmla="*/ 159 w 390"/>
                  <a:gd name="T87" fmla="*/ 54 h 222"/>
                  <a:gd name="T88" fmla="*/ 169 w 390"/>
                  <a:gd name="T89" fmla="*/ 51 h 222"/>
                  <a:gd name="T90" fmla="*/ 172 w 390"/>
                  <a:gd name="T91" fmla="*/ 61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41" name="Freeform 120"/>
              <p:cNvSpPr>
                <a:spLocks noChangeAspect="1"/>
              </p:cNvSpPr>
              <p:nvPr/>
            </p:nvSpPr>
            <p:spPr bwMode="auto">
              <a:xfrm>
                <a:off x="2011" y="1439"/>
                <a:ext cx="297" cy="160"/>
              </a:xfrm>
              <a:custGeom>
                <a:avLst/>
                <a:gdLst>
                  <a:gd name="T0" fmla="*/ 172 w 390"/>
                  <a:gd name="T1" fmla="*/ 61 h 222"/>
                  <a:gd name="T2" fmla="*/ 169 w 390"/>
                  <a:gd name="T3" fmla="*/ 58 h 222"/>
                  <a:gd name="T4" fmla="*/ 172 w 390"/>
                  <a:gd name="T5" fmla="*/ 61 h 222"/>
                  <a:gd name="T6" fmla="*/ 169 w 390"/>
                  <a:gd name="T7" fmla="*/ 61 h 222"/>
                  <a:gd name="T8" fmla="*/ 45 w 390"/>
                  <a:gd name="T9" fmla="*/ 79 h 222"/>
                  <a:gd name="T10" fmla="*/ 0 w 390"/>
                  <a:gd name="T11" fmla="*/ 83 h 222"/>
                  <a:gd name="T12" fmla="*/ 11 w 390"/>
                  <a:gd name="T13" fmla="*/ 79 h 222"/>
                  <a:gd name="T14" fmla="*/ 34 w 390"/>
                  <a:gd name="T15" fmla="*/ 56 h 222"/>
                  <a:gd name="T16" fmla="*/ 37 w 390"/>
                  <a:gd name="T17" fmla="*/ 63 h 222"/>
                  <a:gd name="T18" fmla="*/ 43 w 390"/>
                  <a:gd name="T19" fmla="*/ 65 h 222"/>
                  <a:gd name="T20" fmla="*/ 69 w 390"/>
                  <a:gd name="T21" fmla="*/ 56 h 222"/>
                  <a:gd name="T22" fmla="*/ 72 w 390"/>
                  <a:gd name="T23" fmla="*/ 49 h 222"/>
                  <a:gd name="T24" fmla="*/ 69 w 390"/>
                  <a:gd name="T25" fmla="*/ 49 h 222"/>
                  <a:gd name="T26" fmla="*/ 79 w 390"/>
                  <a:gd name="T27" fmla="*/ 25 h 222"/>
                  <a:gd name="T28" fmla="*/ 88 w 390"/>
                  <a:gd name="T29" fmla="*/ 27 h 222"/>
                  <a:gd name="T30" fmla="*/ 90 w 390"/>
                  <a:gd name="T31" fmla="*/ 18 h 222"/>
                  <a:gd name="T32" fmla="*/ 95 w 390"/>
                  <a:gd name="T33" fmla="*/ 18 h 222"/>
                  <a:gd name="T34" fmla="*/ 104 w 390"/>
                  <a:gd name="T35" fmla="*/ 6 h 222"/>
                  <a:gd name="T36" fmla="*/ 104 w 390"/>
                  <a:gd name="T37" fmla="*/ 0 h 222"/>
                  <a:gd name="T38" fmla="*/ 117 w 390"/>
                  <a:gd name="T39" fmla="*/ 6 h 222"/>
                  <a:gd name="T40" fmla="*/ 117 w 390"/>
                  <a:gd name="T41" fmla="*/ 2 h 222"/>
                  <a:gd name="T42" fmla="*/ 133 w 390"/>
                  <a:gd name="T43" fmla="*/ 9 h 222"/>
                  <a:gd name="T44" fmla="*/ 135 w 390"/>
                  <a:gd name="T45" fmla="*/ 12 h 222"/>
                  <a:gd name="T46" fmla="*/ 130 w 390"/>
                  <a:gd name="T47" fmla="*/ 20 h 222"/>
                  <a:gd name="T48" fmla="*/ 133 w 390"/>
                  <a:gd name="T49" fmla="*/ 22 h 222"/>
                  <a:gd name="T50" fmla="*/ 135 w 390"/>
                  <a:gd name="T51" fmla="*/ 22 h 222"/>
                  <a:gd name="T52" fmla="*/ 140 w 390"/>
                  <a:gd name="T53" fmla="*/ 25 h 222"/>
                  <a:gd name="T54" fmla="*/ 157 w 390"/>
                  <a:gd name="T55" fmla="*/ 29 h 222"/>
                  <a:gd name="T56" fmla="*/ 157 w 390"/>
                  <a:gd name="T57" fmla="*/ 36 h 222"/>
                  <a:gd name="T58" fmla="*/ 140 w 390"/>
                  <a:gd name="T59" fmla="*/ 29 h 222"/>
                  <a:gd name="T60" fmla="*/ 151 w 390"/>
                  <a:gd name="T61" fmla="*/ 38 h 222"/>
                  <a:gd name="T62" fmla="*/ 159 w 390"/>
                  <a:gd name="T63" fmla="*/ 38 h 222"/>
                  <a:gd name="T64" fmla="*/ 154 w 390"/>
                  <a:gd name="T65" fmla="*/ 40 h 222"/>
                  <a:gd name="T66" fmla="*/ 159 w 390"/>
                  <a:gd name="T67" fmla="*/ 40 h 222"/>
                  <a:gd name="T68" fmla="*/ 159 w 390"/>
                  <a:gd name="T69" fmla="*/ 43 h 222"/>
                  <a:gd name="T70" fmla="*/ 157 w 390"/>
                  <a:gd name="T71" fmla="*/ 43 h 222"/>
                  <a:gd name="T72" fmla="*/ 157 w 390"/>
                  <a:gd name="T73" fmla="*/ 45 h 222"/>
                  <a:gd name="T74" fmla="*/ 145 w 390"/>
                  <a:gd name="T75" fmla="*/ 40 h 222"/>
                  <a:gd name="T76" fmla="*/ 161 w 390"/>
                  <a:gd name="T77" fmla="*/ 51 h 222"/>
                  <a:gd name="T78" fmla="*/ 159 w 390"/>
                  <a:gd name="T79" fmla="*/ 51 h 222"/>
                  <a:gd name="T80" fmla="*/ 145 w 390"/>
                  <a:gd name="T81" fmla="*/ 45 h 222"/>
                  <a:gd name="T82" fmla="*/ 145 w 390"/>
                  <a:gd name="T83" fmla="*/ 48 h 222"/>
                  <a:gd name="T84" fmla="*/ 151 w 390"/>
                  <a:gd name="T85" fmla="*/ 49 h 222"/>
                  <a:gd name="T86" fmla="*/ 159 w 390"/>
                  <a:gd name="T87" fmla="*/ 54 h 222"/>
                  <a:gd name="T88" fmla="*/ 169 w 390"/>
                  <a:gd name="T89" fmla="*/ 51 h 222"/>
                  <a:gd name="T90" fmla="*/ 172 w 390"/>
                  <a:gd name="T91" fmla="*/ 61 h 222"/>
                  <a:gd name="T92" fmla="*/ 172 w 390"/>
                  <a:gd name="T93" fmla="*/ 63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2" name="Freeform 121"/>
              <p:cNvSpPr>
                <a:spLocks noChangeAspect="1"/>
              </p:cNvSpPr>
              <p:nvPr/>
            </p:nvSpPr>
            <p:spPr bwMode="auto">
              <a:xfrm>
                <a:off x="592" y="941"/>
                <a:ext cx="261" cy="177"/>
              </a:xfrm>
              <a:custGeom>
                <a:avLst/>
                <a:gdLst>
                  <a:gd name="T0" fmla="*/ 11 w 342"/>
                  <a:gd name="T1" fmla="*/ 60 h 246"/>
                  <a:gd name="T2" fmla="*/ 0 w 342"/>
                  <a:gd name="T3" fmla="*/ 56 h 246"/>
                  <a:gd name="T4" fmla="*/ 3 w 342"/>
                  <a:gd name="T5" fmla="*/ 47 h 246"/>
                  <a:gd name="T6" fmla="*/ 3 w 342"/>
                  <a:gd name="T7" fmla="*/ 54 h 246"/>
                  <a:gd name="T8" fmla="*/ 8 w 342"/>
                  <a:gd name="T9" fmla="*/ 47 h 246"/>
                  <a:gd name="T10" fmla="*/ 3 w 342"/>
                  <a:gd name="T11" fmla="*/ 47 h 246"/>
                  <a:gd name="T12" fmla="*/ 5 w 342"/>
                  <a:gd name="T13" fmla="*/ 40 h 246"/>
                  <a:gd name="T14" fmla="*/ 5 w 342"/>
                  <a:gd name="T15" fmla="*/ 40 h 246"/>
                  <a:gd name="T16" fmla="*/ 5 w 342"/>
                  <a:gd name="T17" fmla="*/ 20 h 246"/>
                  <a:gd name="T18" fmla="*/ 3 w 342"/>
                  <a:gd name="T19" fmla="*/ 14 h 246"/>
                  <a:gd name="T20" fmla="*/ 5 w 342"/>
                  <a:gd name="T21" fmla="*/ 4 h 246"/>
                  <a:gd name="T22" fmla="*/ 18 w 342"/>
                  <a:gd name="T23" fmla="*/ 14 h 246"/>
                  <a:gd name="T24" fmla="*/ 32 w 342"/>
                  <a:gd name="T25" fmla="*/ 18 h 246"/>
                  <a:gd name="T26" fmla="*/ 37 w 342"/>
                  <a:gd name="T27" fmla="*/ 22 h 246"/>
                  <a:gd name="T28" fmla="*/ 37 w 342"/>
                  <a:gd name="T29" fmla="*/ 20 h 246"/>
                  <a:gd name="T30" fmla="*/ 40 w 342"/>
                  <a:gd name="T31" fmla="*/ 22 h 246"/>
                  <a:gd name="T32" fmla="*/ 40 w 342"/>
                  <a:gd name="T33" fmla="*/ 27 h 246"/>
                  <a:gd name="T34" fmla="*/ 35 w 342"/>
                  <a:gd name="T35" fmla="*/ 27 h 246"/>
                  <a:gd name="T36" fmla="*/ 27 w 342"/>
                  <a:gd name="T37" fmla="*/ 36 h 246"/>
                  <a:gd name="T38" fmla="*/ 27 w 342"/>
                  <a:gd name="T39" fmla="*/ 36 h 246"/>
                  <a:gd name="T40" fmla="*/ 40 w 342"/>
                  <a:gd name="T41" fmla="*/ 27 h 246"/>
                  <a:gd name="T42" fmla="*/ 40 w 342"/>
                  <a:gd name="T43" fmla="*/ 24 h 246"/>
                  <a:gd name="T44" fmla="*/ 43 w 342"/>
                  <a:gd name="T45" fmla="*/ 27 h 246"/>
                  <a:gd name="T46" fmla="*/ 43 w 342"/>
                  <a:gd name="T47" fmla="*/ 29 h 246"/>
                  <a:gd name="T48" fmla="*/ 37 w 342"/>
                  <a:gd name="T49" fmla="*/ 31 h 246"/>
                  <a:gd name="T50" fmla="*/ 40 w 342"/>
                  <a:gd name="T51" fmla="*/ 36 h 246"/>
                  <a:gd name="T52" fmla="*/ 37 w 342"/>
                  <a:gd name="T53" fmla="*/ 40 h 246"/>
                  <a:gd name="T54" fmla="*/ 37 w 342"/>
                  <a:gd name="T55" fmla="*/ 38 h 246"/>
                  <a:gd name="T56" fmla="*/ 32 w 342"/>
                  <a:gd name="T57" fmla="*/ 42 h 246"/>
                  <a:gd name="T58" fmla="*/ 32 w 342"/>
                  <a:gd name="T59" fmla="*/ 36 h 246"/>
                  <a:gd name="T60" fmla="*/ 27 w 342"/>
                  <a:gd name="T61" fmla="*/ 40 h 246"/>
                  <a:gd name="T62" fmla="*/ 29 w 342"/>
                  <a:gd name="T63" fmla="*/ 45 h 246"/>
                  <a:gd name="T64" fmla="*/ 43 w 342"/>
                  <a:gd name="T65" fmla="*/ 40 h 246"/>
                  <a:gd name="T66" fmla="*/ 43 w 342"/>
                  <a:gd name="T67" fmla="*/ 31 h 246"/>
                  <a:gd name="T68" fmla="*/ 48 w 342"/>
                  <a:gd name="T69" fmla="*/ 24 h 246"/>
                  <a:gd name="T70" fmla="*/ 43 w 342"/>
                  <a:gd name="T71" fmla="*/ 14 h 246"/>
                  <a:gd name="T72" fmla="*/ 48 w 342"/>
                  <a:gd name="T73" fmla="*/ 12 h 246"/>
                  <a:gd name="T74" fmla="*/ 46 w 342"/>
                  <a:gd name="T75" fmla="*/ 0 h 246"/>
                  <a:gd name="T76" fmla="*/ 152 w 342"/>
                  <a:gd name="T77" fmla="*/ 22 h 246"/>
                  <a:gd name="T78" fmla="*/ 134 w 342"/>
                  <a:gd name="T79" fmla="*/ 91 h 246"/>
                  <a:gd name="T80" fmla="*/ 96 w 342"/>
                  <a:gd name="T81" fmla="*/ 85 h 246"/>
                  <a:gd name="T82" fmla="*/ 50 w 342"/>
                  <a:gd name="T83" fmla="*/ 85 h 246"/>
                  <a:gd name="T84" fmla="*/ 37 w 342"/>
                  <a:gd name="T85" fmla="*/ 78 h 246"/>
                  <a:gd name="T86" fmla="*/ 27 w 342"/>
                  <a:gd name="T87" fmla="*/ 81 h 246"/>
                  <a:gd name="T88" fmla="*/ 18 w 342"/>
                  <a:gd name="T89" fmla="*/ 76 h 246"/>
                  <a:gd name="T90" fmla="*/ 18 w 342"/>
                  <a:gd name="T91" fmla="*/ 65 h 246"/>
                  <a:gd name="T92" fmla="*/ 11 w 342"/>
                  <a:gd name="T93" fmla="*/ 60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43" name="Freeform 122"/>
              <p:cNvSpPr>
                <a:spLocks noChangeAspect="1"/>
              </p:cNvSpPr>
              <p:nvPr/>
            </p:nvSpPr>
            <p:spPr bwMode="auto">
              <a:xfrm>
                <a:off x="592" y="941"/>
                <a:ext cx="261" cy="177"/>
              </a:xfrm>
              <a:custGeom>
                <a:avLst/>
                <a:gdLst>
                  <a:gd name="T0" fmla="*/ 11 w 342"/>
                  <a:gd name="T1" fmla="*/ 60 h 246"/>
                  <a:gd name="T2" fmla="*/ 0 w 342"/>
                  <a:gd name="T3" fmla="*/ 56 h 246"/>
                  <a:gd name="T4" fmla="*/ 3 w 342"/>
                  <a:gd name="T5" fmla="*/ 47 h 246"/>
                  <a:gd name="T6" fmla="*/ 3 w 342"/>
                  <a:gd name="T7" fmla="*/ 54 h 246"/>
                  <a:gd name="T8" fmla="*/ 8 w 342"/>
                  <a:gd name="T9" fmla="*/ 47 h 246"/>
                  <a:gd name="T10" fmla="*/ 3 w 342"/>
                  <a:gd name="T11" fmla="*/ 47 h 246"/>
                  <a:gd name="T12" fmla="*/ 5 w 342"/>
                  <a:gd name="T13" fmla="*/ 40 h 246"/>
                  <a:gd name="T14" fmla="*/ 11 w 342"/>
                  <a:gd name="T15" fmla="*/ 40 h 246"/>
                  <a:gd name="T16" fmla="*/ 5 w 342"/>
                  <a:gd name="T17" fmla="*/ 40 h 246"/>
                  <a:gd name="T18" fmla="*/ 5 w 342"/>
                  <a:gd name="T19" fmla="*/ 20 h 246"/>
                  <a:gd name="T20" fmla="*/ 3 w 342"/>
                  <a:gd name="T21" fmla="*/ 14 h 246"/>
                  <a:gd name="T22" fmla="*/ 5 w 342"/>
                  <a:gd name="T23" fmla="*/ 4 h 246"/>
                  <a:gd name="T24" fmla="*/ 18 w 342"/>
                  <a:gd name="T25" fmla="*/ 14 h 246"/>
                  <a:gd name="T26" fmla="*/ 32 w 342"/>
                  <a:gd name="T27" fmla="*/ 18 h 246"/>
                  <a:gd name="T28" fmla="*/ 37 w 342"/>
                  <a:gd name="T29" fmla="*/ 22 h 246"/>
                  <a:gd name="T30" fmla="*/ 37 w 342"/>
                  <a:gd name="T31" fmla="*/ 20 h 246"/>
                  <a:gd name="T32" fmla="*/ 40 w 342"/>
                  <a:gd name="T33" fmla="*/ 22 h 246"/>
                  <a:gd name="T34" fmla="*/ 40 w 342"/>
                  <a:gd name="T35" fmla="*/ 27 h 246"/>
                  <a:gd name="T36" fmla="*/ 35 w 342"/>
                  <a:gd name="T37" fmla="*/ 27 h 246"/>
                  <a:gd name="T38" fmla="*/ 27 w 342"/>
                  <a:gd name="T39" fmla="*/ 36 h 246"/>
                  <a:gd name="T40" fmla="*/ 32 w 342"/>
                  <a:gd name="T41" fmla="*/ 36 h 246"/>
                  <a:gd name="T42" fmla="*/ 27 w 342"/>
                  <a:gd name="T43" fmla="*/ 36 h 246"/>
                  <a:gd name="T44" fmla="*/ 40 w 342"/>
                  <a:gd name="T45" fmla="*/ 27 h 246"/>
                  <a:gd name="T46" fmla="*/ 40 w 342"/>
                  <a:gd name="T47" fmla="*/ 24 h 246"/>
                  <a:gd name="T48" fmla="*/ 43 w 342"/>
                  <a:gd name="T49" fmla="*/ 27 h 246"/>
                  <a:gd name="T50" fmla="*/ 43 w 342"/>
                  <a:gd name="T51" fmla="*/ 29 h 246"/>
                  <a:gd name="T52" fmla="*/ 37 w 342"/>
                  <a:gd name="T53" fmla="*/ 31 h 246"/>
                  <a:gd name="T54" fmla="*/ 40 w 342"/>
                  <a:gd name="T55" fmla="*/ 36 h 246"/>
                  <a:gd name="T56" fmla="*/ 37 w 342"/>
                  <a:gd name="T57" fmla="*/ 40 h 246"/>
                  <a:gd name="T58" fmla="*/ 37 w 342"/>
                  <a:gd name="T59" fmla="*/ 38 h 246"/>
                  <a:gd name="T60" fmla="*/ 32 w 342"/>
                  <a:gd name="T61" fmla="*/ 42 h 246"/>
                  <a:gd name="T62" fmla="*/ 32 w 342"/>
                  <a:gd name="T63" fmla="*/ 36 h 246"/>
                  <a:gd name="T64" fmla="*/ 27 w 342"/>
                  <a:gd name="T65" fmla="*/ 40 h 246"/>
                  <a:gd name="T66" fmla="*/ 29 w 342"/>
                  <a:gd name="T67" fmla="*/ 45 h 246"/>
                  <a:gd name="T68" fmla="*/ 43 w 342"/>
                  <a:gd name="T69" fmla="*/ 40 h 246"/>
                  <a:gd name="T70" fmla="*/ 43 w 342"/>
                  <a:gd name="T71" fmla="*/ 31 h 246"/>
                  <a:gd name="T72" fmla="*/ 48 w 342"/>
                  <a:gd name="T73" fmla="*/ 24 h 246"/>
                  <a:gd name="T74" fmla="*/ 43 w 342"/>
                  <a:gd name="T75" fmla="*/ 14 h 246"/>
                  <a:gd name="T76" fmla="*/ 48 w 342"/>
                  <a:gd name="T77" fmla="*/ 12 h 246"/>
                  <a:gd name="T78" fmla="*/ 46 w 342"/>
                  <a:gd name="T79" fmla="*/ 0 h 246"/>
                  <a:gd name="T80" fmla="*/ 152 w 342"/>
                  <a:gd name="T81" fmla="*/ 22 h 246"/>
                  <a:gd name="T82" fmla="*/ 134 w 342"/>
                  <a:gd name="T83" fmla="*/ 91 h 246"/>
                  <a:gd name="T84" fmla="*/ 96 w 342"/>
                  <a:gd name="T85" fmla="*/ 85 h 246"/>
                  <a:gd name="T86" fmla="*/ 50 w 342"/>
                  <a:gd name="T87" fmla="*/ 85 h 246"/>
                  <a:gd name="T88" fmla="*/ 37 w 342"/>
                  <a:gd name="T89" fmla="*/ 78 h 246"/>
                  <a:gd name="T90" fmla="*/ 27 w 342"/>
                  <a:gd name="T91" fmla="*/ 81 h 246"/>
                  <a:gd name="T92" fmla="*/ 18 w 342"/>
                  <a:gd name="T93" fmla="*/ 76 h 246"/>
                  <a:gd name="T94" fmla="*/ 18 w 342"/>
                  <a:gd name="T95" fmla="*/ 65 h 246"/>
                  <a:gd name="T96" fmla="*/ 11 w 342"/>
                  <a:gd name="T97" fmla="*/ 60 h 246"/>
                  <a:gd name="T98" fmla="*/ 11 w 342"/>
                  <a:gd name="T99" fmla="*/ 63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4" name="Freeform 123"/>
              <p:cNvSpPr>
                <a:spLocks noChangeAspect="1"/>
              </p:cNvSpPr>
              <p:nvPr/>
            </p:nvSpPr>
            <p:spPr bwMode="auto">
              <a:xfrm>
                <a:off x="2038" y="1400"/>
                <a:ext cx="174" cy="164"/>
              </a:xfrm>
              <a:custGeom>
                <a:avLst/>
                <a:gdLst>
                  <a:gd name="T0" fmla="*/ 61 w 228"/>
                  <a:gd name="T1" fmla="*/ 18 h 228"/>
                  <a:gd name="T2" fmla="*/ 64 w 228"/>
                  <a:gd name="T3" fmla="*/ 29 h 228"/>
                  <a:gd name="T4" fmla="*/ 78 w 228"/>
                  <a:gd name="T5" fmla="*/ 18 h 228"/>
                  <a:gd name="T6" fmla="*/ 85 w 228"/>
                  <a:gd name="T7" fmla="*/ 20 h 228"/>
                  <a:gd name="T8" fmla="*/ 91 w 228"/>
                  <a:gd name="T9" fmla="*/ 16 h 228"/>
                  <a:gd name="T10" fmla="*/ 98 w 228"/>
                  <a:gd name="T11" fmla="*/ 16 h 228"/>
                  <a:gd name="T12" fmla="*/ 102 w 228"/>
                  <a:gd name="T13" fmla="*/ 22 h 228"/>
                  <a:gd name="T14" fmla="*/ 102 w 228"/>
                  <a:gd name="T15" fmla="*/ 27 h 228"/>
                  <a:gd name="T16" fmla="*/ 88 w 228"/>
                  <a:gd name="T17" fmla="*/ 20 h 228"/>
                  <a:gd name="T18" fmla="*/ 88 w 228"/>
                  <a:gd name="T19" fmla="*/ 27 h 228"/>
                  <a:gd name="T20" fmla="*/ 80 w 228"/>
                  <a:gd name="T21" fmla="*/ 38 h 228"/>
                  <a:gd name="T22" fmla="*/ 75 w 228"/>
                  <a:gd name="T23" fmla="*/ 38 h 228"/>
                  <a:gd name="T24" fmla="*/ 73 w 228"/>
                  <a:gd name="T25" fmla="*/ 47 h 228"/>
                  <a:gd name="T26" fmla="*/ 64 w 228"/>
                  <a:gd name="T27" fmla="*/ 45 h 228"/>
                  <a:gd name="T28" fmla="*/ 53 w 228"/>
                  <a:gd name="T29" fmla="*/ 69 h 228"/>
                  <a:gd name="T30" fmla="*/ 56 w 228"/>
                  <a:gd name="T31" fmla="*/ 69 h 228"/>
                  <a:gd name="T32" fmla="*/ 53 w 228"/>
                  <a:gd name="T33" fmla="*/ 76 h 228"/>
                  <a:gd name="T34" fmla="*/ 27 w 228"/>
                  <a:gd name="T35" fmla="*/ 85 h 228"/>
                  <a:gd name="T36" fmla="*/ 21 w 228"/>
                  <a:gd name="T37" fmla="*/ 83 h 228"/>
                  <a:gd name="T38" fmla="*/ 18 w 228"/>
                  <a:gd name="T39" fmla="*/ 76 h 228"/>
                  <a:gd name="T40" fmla="*/ 5 w 228"/>
                  <a:gd name="T41" fmla="*/ 69 h 228"/>
                  <a:gd name="T42" fmla="*/ 0 w 228"/>
                  <a:gd name="T43" fmla="*/ 58 h 228"/>
                  <a:gd name="T44" fmla="*/ 8 w 228"/>
                  <a:gd name="T45" fmla="*/ 51 h 228"/>
                  <a:gd name="T46" fmla="*/ 11 w 228"/>
                  <a:gd name="T47" fmla="*/ 42 h 228"/>
                  <a:gd name="T48" fmla="*/ 16 w 228"/>
                  <a:gd name="T49" fmla="*/ 42 h 228"/>
                  <a:gd name="T50" fmla="*/ 16 w 228"/>
                  <a:gd name="T51" fmla="*/ 36 h 228"/>
                  <a:gd name="T52" fmla="*/ 32 w 228"/>
                  <a:gd name="T53" fmla="*/ 24 h 228"/>
                  <a:gd name="T54" fmla="*/ 35 w 228"/>
                  <a:gd name="T55" fmla="*/ 6 h 228"/>
                  <a:gd name="T56" fmla="*/ 32 w 228"/>
                  <a:gd name="T57" fmla="*/ 2 h 228"/>
                  <a:gd name="T58" fmla="*/ 35 w 228"/>
                  <a:gd name="T59" fmla="*/ 0 h 228"/>
                  <a:gd name="T60" fmla="*/ 40 w 228"/>
                  <a:gd name="T61" fmla="*/ 20 h 228"/>
                  <a:gd name="T62" fmla="*/ 56 w 228"/>
                  <a:gd name="T63" fmla="*/ 18 h 228"/>
                  <a:gd name="T64" fmla="*/ 61 w 228"/>
                  <a:gd name="T65" fmla="*/ 1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45" name="Freeform 124"/>
              <p:cNvSpPr>
                <a:spLocks noChangeAspect="1"/>
              </p:cNvSpPr>
              <p:nvPr/>
            </p:nvSpPr>
            <p:spPr bwMode="auto">
              <a:xfrm>
                <a:off x="2038" y="1400"/>
                <a:ext cx="174" cy="164"/>
              </a:xfrm>
              <a:custGeom>
                <a:avLst/>
                <a:gdLst>
                  <a:gd name="T0" fmla="*/ 61 w 228"/>
                  <a:gd name="T1" fmla="*/ 18 h 228"/>
                  <a:gd name="T2" fmla="*/ 64 w 228"/>
                  <a:gd name="T3" fmla="*/ 29 h 228"/>
                  <a:gd name="T4" fmla="*/ 78 w 228"/>
                  <a:gd name="T5" fmla="*/ 18 h 228"/>
                  <a:gd name="T6" fmla="*/ 85 w 228"/>
                  <a:gd name="T7" fmla="*/ 20 h 228"/>
                  <a:gd name="T8" fmla="*/ 91 w 228"/>
                  <a:gd name="T9" fmla="*/ 16 h 228"/>
                  <a:gd name="T10" fmla="*/ 98 w 228"/>
                  <a:gd name="T11" fmla="*/ 16 h 228"/>
                  <a:gd name="T12" fmla="*/ 102 w 228"/>
                  <a:gd name="T13" fmla="*/ 22 h 228"/>
                  <a:gd name="T14" fmla="*/ 102 w 228"/>
                  <a:gd name="T15" fmla="*/ 27 h 228"/>
                  <a:gd name="T16" fmla="*/ 88 w 228"/>
                  <a:gd name="T17" fmla="*/ 20 h 228"/>
                  <a:gd name="T18" fmla="*/ 88 w 228"/>
                  <a:gd name="T19" fmla="*/ 27 h 228"/>
                  <a:gd name="T20" fmla="*/ 80 w 228"/>
                  <a:gd name="T21" fmla="*/ 38 h 228"/>
                  <a:gd name="T22" fmla="*/ 75 w 228"/>
                  <a:gd name="T23" fmla="*/ 38 h 228"/>
                  <a:gd name="T24" fmla="*/ 73 w 228"/>
                  <a:gd name="T25" fmla="*/ 47 h 228"/>
                  <a:gd name="T26" fmla="*/ 64 w 228"/>
                  <a:gd name="T27" fmla="*/ 45 h 228"/>
                  <a:gd name="T28" fmla="*/ 53 w 228"/>
                  <a:gd name="T29" fmla="*/ 69 h 228"/>
                  <a:gd name="T30" fmla="*/ 56 w 228"/>
                  <a:gd name="T31" fmla="*/ 69 h 228"/>
                  <a:gd name="T32" fmla="*/ 53 w 228"/>
                  <a:gd name="T33" fmla="*/ 76 h 228"/>
                  <a:gd name="T34" fmla="*/ 27 w 228"/>
                  <a:gd name="T35" fmla="*/ 85 h 228"/>
                  <a:gd name="T36" fmla="*/ 21 w 228"/>
                  <a:gd name="T37" fmla="*/ 83 h 228"/>
                  <a:gd name="T38" fmla="*/ 18 w 228"/>
                  <a:gd name="T39" fmla="*/ 76 h 228"/>
                  <a:gd name="T40" fmla="*/ 5 w 228"/>
                  <a:gd name="T41" fmla="*/ 69 h 228"/>
                  <a:gd name="T42" fmla="*/ 0 w 228"/>
                  <a:gd name="T43" fmla="*/ 58 h 228"/>
                  <a:gd name="T44" fmla="*/ 8 w 228"/>
                  <a:gd name="T45" fmla="*/ 51 h 228"/>
                  <a:gd name="T46" fmla="*/ 11 w 228"/>
                  <a:gd name="T47" fmla="*/ 42 h 228"/>
                  <a:gd name="T48" fmla="*/ 16 w 228"/>
                  <a:gd name="T49" fmla="*/ 42 h 228"/>
                  <a:gd name="T50" fmla="*/ 16 w 228"/>
                  <a:gd name="T51" fmla="*/ 36 h 228"/>
                  <a:gd name="T52" fmla="*/ 32 w 228"/>
                  <a:gd name="T53" fmla="*/ 24 h 228"/>
                  <a:gd name="T54" fmla="*/ 35 w 228"/>
                  <a:gd name="T55" fmla="*/ 6 h 228"/>
                  <a:gd name="T56" fmla="*/ 32 w 228"/>
                  <a:gd name="T57" fmla="*/ 2 h 228"/>
                  <a:gd name="T58" fmla="*/ 35 w 228"/>
                  <a:gd name="T59" fmla="*/ 0 h 228"/>
                  <a:gd name="T60" fmla="*/ 40 w 228"/>
                  <a:gd name="T61" fmla="*/ 20 h 228"/>
                  <a:gd name="T62" fmla="*/ 56 w 228"/>
                  <a:gd name="T63" fmla="*/ 18 h 228"/>
                  <a:gd name="T64" fmla="*/ 61 w 228"/>
                  <a:gd name="T65" fmla="*/ 18 h 228"/>
                  <a:gd name="T66" fmla="*/ 61 w 228"/>
                  <a:gd name="T67" fmla="*/ 20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6" name="Freeform 125"/>
              <p:cNvSpPr>
                <a:spLocks noChangeAspect="1"/>
              </p:cNvSpPr>
              <p:nvPr/>
            </p:nvSpPr>
            <p:spPr bwMode="auto">
              <a:xfrm>
                <a:off x="1636" y="1149"/>
                <a:ext cx="205" cy="203"/>
              </a:xfrm>
              <a:custGeom>
                <a:avLst/>
                <a:gdLst>
                  <a:gd name="T0" fmla="*/ 50 w 270"/>
                  <a:gd name="T1" fmla="*/ 105 h 282"/>
                  <a:gd name="T2" fmla="*/ 42 w 270"/>
                  <a:gd name="T3" fmla="*/ 99 h 282"/>
                  <a:gd name="T4" fmla="*/ 39 w 270"/>
                  <a:gd name="T5" fmla="*/ 91 h 282"/>
                  <a:gd name="T6" fmla="*/ 42 w 270"/>
                  <a:gd name="T7" fmla="*/ 87 h 282"/>
                  <a:gd name="T8" fmla="*/ 37 w 270"/>
                  <a:gd name="T9" fmla="*/ 81 h 282"/>
                  <a:gd name="T10" fmla="*/ 34 w 270"/>
                  <a:gd name="T11" fmla="*/ 69 h 282"/>
                  <a:gd name="T12" fmla="*/ 5 w 270"/>
                  <a:gd name="T13" fmla="*/ 51 h 282"/>
                  <a:gd name="T14" fmla="*/ 5 w 270"/>
                  <a:gd name="T15" fmla="*/ 36 h 282"/>
                  <a:gd name="T16" fmla="*/ 0 w 270"/>
                  <a:gd name="T17" fmla="*/ 31 h 282"/>
                  <a:gd name="T18" fmla="*/ 5 w 270"/>
                  <a:gd name="T19" fmla="*/ 25 h 282"/>
                  <a:gd name="T20" fmla="*/ 13 w 270"/>
                  <a:gd name="T21" fmla="*/ 20 h 282"/>
                  <a:gd name="T22" fmla="*/ 13 w 270"/>
                  <a:gd name="T23" fmla="*/ 6 h 282"/>
                  <a:gd name="T24" fmla="*/ 15 w 270"/>
                  <a:gd name="T25" fmla="*/ 4 h 282"/>
                  <a:gd name="T26" fmla="*/ 20 w 270"/>
                  <a:gd name="T27" fmla="*/ 6 h 282"/>
                  <a:gd name="T28" fmla="*/ 39 w 270"/>
                  <a:gd name="T29" fmla="*/ 0 h 282"/>
                  <a:gd name="T30" fmla="*/ 39 w 270"/>
                  <a:gd name="T31" fmla="*/ 6 h 282"/>
                  <a:gd name="T32" fmla="*/ 50 w 270"/>
                  <a:gd name="T33" fmla="*/ 9 h 282"/>
                  <a:gd name="T34" fmla="*/ 55 w 270"/>
                  <a:gd name="T35" fmla="*/ 14 h 282"/>
                  <a:gd name="T36" fmla="*/ 95 w 270"/>
                  <a:gd name="T37" fmla="*/ 20 h 282"/>
                  <a:gd name="T38" fmla="*/ 103 w 270"/>
                  <a:gd name="T39" fmla="*/ 25 h 282"/>
                  <a:gd name="T40" fmla="*/ 99 w 270"/>
                  <a:gd name="T41" fmla="*/ 34 h 282"/>
                  <a:gd name="T42" fmla="*/ 105 w 270"/>
                  <a:gd name="T43" fmla="*/ 34 h 282"/>
                  <a:gd name="T44" fmla="*/ 103 w 270"/>
                  <a:gd name="T45" fmla="*/ 38 h 282"/>
                  <a:gd name="T46" fmla="*/ 108 w 270"/>
                  <a:gd name="T47" fmla="*/ 38 h 282"/>
                  <a:gd name="T48" fmla="*/ 99 w 270"/>
                  <a:gd name="T49" fmla="*/ 49 h 282"/>
                  <a:gd name="T50" fmla="*/ 103 w 270"/>
                  <a:gd name="T51" fmla="*/ 54 h 282"/>
                  <a:gd name="T52" fmla="*/ 118 w 270"/>
                  <a:gd name="T53" fmla="*/ 34 h 282"/>
                  <a:gd name="T54" fmla="*/ 108 w 270"/>
                  <a:gd name="T55" fmla="*/ 65 h 282"/>
                  <a:gd name="T56" fmla="*/ 105 w 270"/>
                  <a:gd name="T57" fmla="*/ 83 h 282"/>
                  <a:gd name="T58" fmla="*/ 110 w 270"/>
                  <a:gd name="T59" fmla="*/ 101 h 282"/>
                  <a:gd name="T60" fmla="*/ 55 w 270"/>
                  <a:gd name="T61" fmla="*/ 103 h 282"/>
                  <a:gd name="T62" fmla="*/ 50 w 270"/>
                  <a:gd name="T63" fmla="*/ 105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47" name="Freeform 126"/>
              <p:cNvSpPr>
                <a:spLocks noChangeAspect="1"/>
              </p:cNvSpPr>
              <p:nvPr/>
            </p:nvSpPr>
            <p:spPr bwMode="auto">
              <a:xfrm>
                <a:off x="1636" y="1149"/>
                <a:ext cx="205" cy="207"/>
              </a:xfrm>
              <a:custGeom>
                <a:avLst/>
                <a:gdLst>
                  <a:gd name="T0" fmla="*/ 50 w 270"/>
                  <a:gd name="T1" fmla="*/ 105 h 288"/>
                  <a:gd name="T2" fmla="*/ 42 w 270"/>
                  <a:gd name="T3" fmla="*/ 98 h 288"/>
                  <a:gd name="T4" fmla="*/ 39 w 270"/>
                  <a:gd name="T5" fmla="*/ 91 h 288"/>
                  <a:gd name="T6" fmla="*/ 42 w 270"/>
                  <a:gd name="T7" fmla="*/ 87 h 288"/>
                  <a:gd name="T8" fmla="*/ 37 w 270"/>
                  <a:gd name="T9" fmla="*/ 80 h 288"/>
                  <a:gd name="T10" fmla="*/ 34 w 270"/>
                  <a:gd name="T11" fmla="*/ 69 h 288"/>
                  <a:gd name="T12" fmla="*/ 5 w 270"/>
                  <a:gd name="T13" fmla="*/ 51 h 288"/>
                  <a:gd name="T14" fmla="*/ 5 w 270"/>
                  <a:gd name="T15" fmla="*/ 36 h 288"/>
                  <a:gd name="T16" fmla="*/ 0 w 270"/>
                  <a:gd name="T17" fmla="*/ 31 h 288"/>
                  <a:gd name="T18" fmla="*/ 5 w 270"/>
                  <a:gd name="T19" fmla="*/ 24 h 288"/>
                  <a:gd name="T20" fmla="*/ 13 w 270"/>
                  <a:gd name="T21" fmla="*/ 20 h 288"/>
                  <a:gd name="T22" fmla="*/ 13 w 270"/>
                  <a:gd name="T23" fmla="*/ 6 h 288"/>
                  <a:gd name="T24" fmla="*/ 15 w 270"/>
                  <a:gd name="T25" fmla="*/ 4 h 288"/>
                  <a:gd name="T26" fmla="*/ 20 w 270"/>
                  <a:gd name="T27" fmla="*/ 6 h 288"/>
                  <a:gd name="T28" fmla="*/ 39 w 270"/>
                  <a:gd name="T29" fmla="*/ 0 h 288"/>
                  <a:gd name="T30" fmla="*/ 39 w 270"/>
                  <a:gd name="T31" fmla="*/ 6 h 288"/>
                  <a:gd name="T32" fmla="*/ 50 w 270"/>
                  <a:gd name="T33" fmla="*/ 9 h 288"/>
                  <a:gd name="T34" fmla="*/ 55 w 270"/>
                  <a:gd name="T35" fmla="*/ 14 h 288"/>
                  <a:gd name="T36" fmla="*/ 95 w 270"/>
                  <a:gd name="T37" fmla="*/ 20 h 288"/>
                  <a:gd name="T38" fmla="*/ 103 w 270"/>
                  <a:gd name="T39" fmla="*/ 24 h 288"/>
                  <a:gd name="T40" fmla="*/ 99 w 270"/>
                  <a:gd name="T41" fmla="*/ 34 h 288"/>
                  <a:gd name="T42" fmla="*/ 105 w 270"/>
                  <a:gd name="T43" fmla="*/ 34 h 288"/>
                  <a:gd name="T44" fmla="*/ 103 w 270"/>
                  <a:gd name="T45" fmla="*/ 37 h 288"/>
                  <a:gd name="T46" fmla="*/ 108 w 270"/>
                  <a:gd name="T47" fmla="*/ 37 h 288"/>
                  <a:gd name="T48" fmla="*/ 99 w 270"/>
                  <a:gd name="T49" fmla="*/ 49 h 288"/>
                  <a:gd name="T50" fmla="*/ 103 w 270"/>
                  <a:gd name="T51" fmla="*/ 54 h 288"/>
                  <a:gd name="T52" fmla="*/ 118 w 270"/>
                  <a:gd name="T53" fmla="*/ 34 h 288"/>
                  <a:gd name="T54" fmla="*/ 108 w 270"/>
                  <a:gd name="T55" fmla="*/ 65 h 288"/>
                  <a:gd name="T56" fmla="*/ 105 w 270"/>
                  <a:gd name="T57" fmla="*/ 83 h 288"/>
                  <a:gd name="T58" fmla="*/ 110 w 270"/>
                  <a:gd name="T59" fmla="*/ 100 h 288"/>
                  <a:gd name="T60" fmla="*/ 55 w 270"/>
                  <a:gd name="T61" fmla="*/ 102 h 288"/>
                  <a:gd name="T62" fmla="*/ 50 w 270"/>
                  <a:gd name="T63" fmla="*/ 105 h 288"/>
                  <a:gd name="T64" fmla="*/ 50 w 270"/>
                  <a:gd name="T65" fmla="*/ 107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8" name="Freeform 127"/>
              <p:cNvSpPr>
                <a:spLocks noChangeAspect="1"/>
              </p:cNvSpPr>
              <p:nvPr/>
            </p:nvSpPr>
            <p:spPr bwMode="auto">
              <a:xfrm>
                <a:off x="981" y="1201"/>
                <a:ext cx="270" cy="212"/>
              </a:xfrm>
              <a:custGeom>
                <a:avLst/>
                <a:gdLst>
                  <a:gd name="T0" fmla="*/ 152 w 354"/>
                  <a:gd name="T1" fmla="*/ 63 h 294"/>
                  <a:gd name="T2" fmla="*/ 149 w 354"/>
                  <a:gd name="T3" fmla="*/ 110 h 294"/>
                  <a:gd name="T4" fmla="*/ 43 w 354"/>
                  <a:gd name="T5" fmla="*/ 102 h 294"/>
                  <a:gd name="T6" fmla="*/ 0 w 354"/>
                  <a:gd name="T7" fmla="*/ 94 h 294"/>
                  <a:gd name="T8" fmla="*/ 5 w 354"/>
                  <a:gd name="T9" fmla="*/ 72 h 294"/>
                  <a:gd name="T10" fmla="*/ 16 w 354"/>
                  <a:gd name="T11" fmla="*/ 12 h 294"/>
                  <a:gd name="T12" fmla="*/ 18 w 354"/>
                  <a:gd name="T13" fmla="*/ 0 h 294"/>
                  <a:gd name="T14" fmla="*/ 157 w 354"/>
                  <a:gd name="T15" fmla="*/ 14 h 294"/>
                  <a:gd name="T16" fmla="*/ 154 w 354"/>
                  <a:gd name="T17" fmla="*/ 52 h 294"/>
                  <a:gd name="T18" fmla="*/ 152 w 354"/>
                  <a:gd name="T19" fmla="*/ 63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49" name="Freeform 128"/>
              <p:cNvSpPr>
                <a:spLocks noChangeAspect="1"/>
              </p:cNvSpPr>
              <p:nvPr/>
            </p:nvSpPr>
            <p:spPr bwMode="auto">
              <a:xfrm>
                <a:off x="981" y="1201"/>
                <a:ext cx="270" cy="212"/>
              </a:xfrm>
              <a:custGeom>
                <a:avLst/>
                <a:gdLst>
                  <a:gd name="T0" fmla="*/ 152 w 354"/>
                  <a:gd name="T1" fmla="*/ 63 h 294"/>
                  <a:gd name="T2" fmla="*/ 149 w 354"/>
                  <a:gd name="T3" fmla="*/ 110 h 294"/>
                  <a:gd name="T4" fmla="*/ 43 w 354"/>
                  <a:gd name="T5" fmla="*/ 102 h 294"/>
                  <a:gd name="T6" fmla="*/ 0 w 354"/>
                  <a:gd name="T7" fmla="*/ 94 h 294"/>
                  <a:gd name="T8" fmla="*/ 5 w 354"/>
                  <a:gd name="T9" fmla="*/ 72 h 294"/>
                  <a:gd name="T10" fmla="*/ 16 w 354"/>
                  <a:gd name="T11" fmla="*/ 12 h 294"/>
                  <a:gd name="T12" fmla="*/ 18 w 354"/>
                  <a:gd name="T13" fmla="*/ 0 h 294"/>
                  <a:gd name="T14" fmla="*/ 157 w 354"/>
                  <a:gd name="T15" fmla="*/ 14 h 294"/>
                  <a:gd name="T16" fmla="*/ 154 w 354"/>
                  <a:gd name="T17" fmla="*/ 52 h 294"/>
                  <a:gd name="T18" fmla="*/ 152 w 354"/>
                  <a:gd name="T19" fmla="*/ 63 h 294"/>
                  <a:gd name="T20" fmla="*/ 152 w 354"/>
                  <a:gd name="T21" fmla="*/ 65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20127" name="Rectangle 129"/>
            <p:cNvSpPr>
              <a:spLocks noChangeArrowheads="1"/>
            </p:cNvSpPr>
            <p:nvPr/>
          </p:nvSpPr>
          <p:spPr bwMode="auto">
            <a:xfrm>
              <a:off x="928" y="912"/>
              <a:ext cx="576" cy="240"/>
            </a:xfrm>
            <a:prstGeom prst="rect">
              <a:avLst/>
            </a:prstGeom>
            <a:noFill/>
            <a:ln w="9525">
              <a:noFill/>
              <a:miter lim="800000"/>
              <a:headEnd/>
              <a:tailEnd/>
            </a:ln>
          </p:spPr>
          <p:txBody>
            <a:bodyPr wrap="none" anchor="ctr"/>
            <a:lstStyle/>
            <a:p>
              <a:pPr algn="ctr"/>
              <a:r>
                <a:rPr lang="en-US" sz="1600" b="1" dirty="0">
                  <a:solidFill>
                    <a:srgbClr val="FFFF00"/>
                  </a:solidFill>
                </a:rPr>
                <a:t>1994</a:t>
              </a:r>
            </a:p>
          </p:txBody>
        </p:sp>
      </p:grpSp>
      <p:grpSp>
        <p:nvGrpSpPr>
          <p:cNvPr id="4" name="Group 130"/>
          <p:cNvGrpSpPr>
            <a:grpSpLocks/>
          </p:cNvGrpSpPr>
          <p:nvPr/>
        </p:nvGrpSpPr>
        <p:grpSpPr bwMode="auto">
          <a:xfrm>
            <a:off x="800100" y="3962400"/>
            <a:ext cx="2209800" cy="1866900"/>
            <a:chOff x="504" y="2592"/>
            <a:chExt cx="1392" cy="1176"/>
          </a:xfrm>
        </p:grpSpPr>
        <p:grpSp>
          <p:nvGrpSpPr>
            <p:cNvPr id="20002" name="Group 131"/>
            <p:cNvGrpSpPr>
              <a:grpSpLocks noChangeAspect="1"/>
            </p:cNvGrpSpPr>
            <p:nvPr/>
          </p:nvGrpSpPr>
          <p:grpSpPr bwMode="auto">
            <a:xfrm>
              <a:off x="504" y="2645"/>
              <a:ext cx="1392" cy="1123"/>
              <a:chOff x="3264" y="768"/>
              <a:chExt cx="2160" cy="1536"/>
            </a:xfrm>
          </p:grpSpPr>
          <p:sp>
            <p:nvSpPr>
              <p:cNvPr id="20004" name="AutoShape 132"/>
              <p:cNvSpPr>
                <a:spLocks noChangeAspect="1" noChangeArrowheads="1"/>
              </p:cNvSpPr>
              <p:nvPr/>
            </p:nvSpPr>
            <p:spPr bwMode="auto">
              <a:xfrm>
                <a:off x="3264" y="768"/>
                <a:ext cx="2155" cy="1532"/>
              </a:xfrm>
              <a:prstGeom prst="rect">
                <a:avLst/>
              </a:prstGeom>
              <a:noFill/>
              <a:ln w="9525">
                <a:noFill/>
                <a:miter lim="800000"/>
                <a:headEnd/>
                <a:tailEnd/>
              </a:ln>
            </p:spPr>
            <p:txBody>
              <a:bodyPr/>
              <a:lstStyle/>
              <a:p>
                <a:endParaRPr lang="en-US">
                  <a:solidFill>
                    <a:srgbClr val="000000"/>
                  </a:solidFill>
                </a:endParaRPr>
              </a:p>
            </p:txBody>
          </p:sp>
          <p:sp>
            <p:nvSpPr>
              <p:cNvPr id="20005" name="Rectangle 133"/>
              <p:cNvSpPr>
                <a:spLocks noChangeAspect="1" noChangeArrowheads="1"/>
              </p:cNvSpPr>
              <p:nvPr/>
            </p:nvSpPr>
            <p:spPr bwMode="auto">
              <a:xfrm>
                <a:off x="3264" y="768"/>
                <a:ext cx="2160" cy="1536"/>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006" name="Rectangle 134"/>
              <p:cNvSpPr>
                <a:spLocks noChangeAspect="1" noChangeArrowheads="1"/>
              </p:cNvSpPr>
              <p:nvPr/>
            </p:nvSpPr>
            <p:spPr bwMode="auto">
              <a:xfrm>
                <a:off x="3291" y="792"/>
                <a:ext cx="2106" cy="1483"/>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007" name="Freeform 135"/>
              <p:cNvSpPr>
                <a:spLocks noChangeAspect="1"/>
              </p:cNvSpPr>
              <p:nvPr/>
            </p:nvSpPr>
            <p:spPr bwMode="auto">
              <a:xfrm>
                <a:off x="4673" y="1677"/>
                <a:ext cx="147" cy="211"/>
              </a:xfrm>
              <a:custGeom>
                <a:avLst/>
                <a:gdLst>
                  <a:gd name="T0" fmla="*/ 87 w 192"/>
                  <a:gd name="T1" fmla="*/ 76 h 312"/>
                  <a:gd name="T2" fmla="*/ 24 w 192"/>
                  <a:gd name="T3" fmla="*/ 80 h 312"/>
                  <a:gd name="T4" fmla="*/ 24 w 192"/>
                  <a:gd name="T5" fmla="*/ 84 h 312"/>
                  <a:gd name="T6" fmla="*/ 30 w 192"/>
                  <a:gd name="T7" fmla="*/ 87 h 312"/>
                  <a:gd name="T8" fmla="*/ 30 w 192"/>
                  <a:gd name="T9" fmla="*/ 93 h 312"/>
                  <a:gd name="T10" fmla="*/ 16 w 192"/>
                  <a:gd name="T11" fmla="*/ 97 h 312"/>
                  <a:gd name="T12" fmla="*/ 21 w 192"/>
                  <a:gd name="T13" fmla="*/ 95 h 312"/>
                  <a:gd name="T14" fmla="*/ 14 w 192"/>
                  <a:gd name="T15" fmla="*/ 85 h 312"/>
                  <a:gd name="T16" fmla="*/ 11 w 192"/>
                  <a:gd name="T17" fmla="*/ 95 h 312"/>
                  <a:gd name="T18" fmla="*/ 5 w 192"/>
                  <a:gd name="T19" fmla="*/ 93 h 312"/>
                  <a:gd name="T20" fmla="*/ 5 w 192"/>
                  <a:gd name="T21" fmla="*/ 87 h 312"/>
                  <a:gd name="T22" fmla="*/ 0 w 192"/>
                  <a:gd name="T23" fmla="*/ 65 h 312"/>
                  <a:gd name="T24" fmla="*/ 0 w 192"/>
                  <a:gd name="T25" fmla="*/ 2 h 312"/>
                  <a:gd name="T26" fmla="*/ 59 w 192"/>
                  <a:gd name="T27" fmla="*/ 0 h 312"/>
                  <a:gd name="T28" fmla="*/ 76 w 192"/>
                  <a:gd name="T29" fmla="*/ 41 h 312"/>
                  <a:gd name="T30" fmla="*/ 87 w 192"/>
                  <a:gd name="T31" fmla="*/ 52 h 312"/>
                  <a:gd name="T32" fmla="*/ 81 w 192"/>
                  <a:gd name="T33" fmla="*/ 60 h 312"/>
                  <a:gd name="T34" fmla="*/ 87 w 192"/>
                  <a:gd name="T35" fmla="*/ 7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08" name="Freeform 136"/>
              <p:cNvSpPr>
                <a:spLocks noChangeAspect="1"/>
              </p:cNvSpPr>
              <p:nvPr/>
            </p:nvSpPr>
            <p:spPr bwMode="auto">
              <a:xfrm>
                <a:off x="4673" y="1677"/>
                <a:ext cx="147" cy="211"/>
              </a:xfrm>
              <a:custGeom>
                <a:avLst/>
                <a:gdLst>
                  <a:gd name="T0" fmla="*/ 87 w 192"/>
                  <a:gd name="T1" fmla="*/ 76 h 312"/>
                  <a:gd name="T2" fmla="*/ 24 w 192"/>
                  <a:gd name="T3" fmla="*/ 80 h 312"/>
                  <a:gd name="T4" fmla="*/ 24 w 192"/>
                  <a:gd name="T5" fmla="*/ 84 h 312"/>
                  <a:gd name="T6" fmla="*/ 30 w 192"/>
                  <a:gd name="T7" fmla="*/ 87 h 312"/>
                  <a:gd name="T8" fmla="*/ 30 w 192"/>
                  <a:gd name="T9" fmla="*/ 93 h 312"/>
                  <a:gd name="T10" fmla="*/ 16 w 192"/>
                  <a:gd name="T11" fmla="*/ 97 h 312"/>
                  <a:gd name="T12" fmla="*/ 21 w 192"/>
                  <a:gd name="T13" fmla="*/ 95 h 312"/>
                  <a:gd name="T14" fmla="*/ 14 w 192"/>
                  <a:gd name="T15" fmla="*/ 85 h 312"/>
                  <a:gd name="T16" fmla="*/ 11 w 192"/>
                  <a:gd name="T17" fmla="*/ 95 h 312"/>
                  <a:gd name="T18" fmla="*/ 5 w 192"/>
                  <a:gd name="T19" fmla="*/ 93 h 312"/>
                  <a:gd name="T20" fmla="*/ 5 w 192"/>
                  <a:gd name="T21" fmla="*/ 87 h 312"/>
                  <a:gd name="T22" fmla="*/ 0 w 192"/>
                  <a:gd name="T23" fmla="*/ 65 h 312"/>
                  <a:gd name="T24" fmla="*/ 0 w 192"/>
                  <a:gd name="T25" fmla="*/ 2 h 312"/>
                  <a:gd name="T26" fmla="*/ 59 w 192"/>
                  <a:gd name="T27" fmla="*/ 0 h 312"/>
                  <a:gd name="T28" fmla="*/ 76 w 192"/>
                  <a:gd name="T29" fmla="*/ 41 h 312"/>
                  <a:gd name="T30" fmla="*/ 87 w 192"/>
                  <a:gd name="T31" fmla="*/ 52 h 312"/>
                  <a:gd name="T32" fmla="*/ 81 w 192"/>
                  <a:gd name="T33" fmla="*/ 60 h 312"/>
                  <a:gd name="T34" fmla="*/ 87 w 192"/>
                  <a:gd name="T35" fmla="*/ 76 h 312"/>
                  <a:gd name="T36" fmla="*/ 87 w 192"/>
                  <a:gd name="T37" fmla="*/ 78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09" name="Freeform 137"/>
              <p:cNvSpPr>
                <a:spLocks noChangeAspect="1"/>
              </p:cNvSpPr>
              <p:nvPr/>
            </p:nvSpPr>
            <p:spPr bwMode="auto">
              <a:xfrm>
                <a:off x="3328" y="1770"/>
                <a:ext cx="407" cy="318"/>
              </a:xfrm>
              <a:custGeom>
                <a:avLst/>
                <a:gdLst>
                  <a:gd name="T0" fmla="*/ 3 w 534"/>
                  <a:gd name="T1" fmla="*/ 83 h 468"/>
                  <a:gd name="T2" fmla="*/ 3 w 534"/>
                  <a:gd name="T3" fmla="*/ 84 h 468"/>
                  <a:gd name="T4" fmla="*/ 14 w 534"/>
                  <a:gd name="T5" fmla="*/ 92 h 468"/>
                  <a:gd name="T6" fmla="*/ 11 w 534"/>
                  <a:gd name="T7" fmla="*/ 101 h 468"/>
                  <a:gd name="T8" fmla="*/ 27 w 534"/>
                  <a:gd name="T9" fmla="*/ 94 h 468"/>
                  <a:gd name="T10" fmla="*/ 18 w 534"/>
                  <a:gd name="T11" fmla="*/ 113 h 468"/>
                  <a:gd name="T12" fmla="*/ 37 w 534"/>
                  <a:gd name="T13" fmla="*/ 119 h 468"/>
                  <a:gd name="T14" fmla="*/ 43 w 534"/>
                  <a:gd name="T15" fmla="*/ 117 h 468"/>
                  <a:gd name="T16" fmla="*/ 43 w 534"/>
                  <a:gd name="T17" fmla="*/ 128 h 468"/>
                  <a:gd name="T18" fmla="*/ 24 w 534"/>
                  <a:gd name="T19" fmla="*/ 141 h 468"/>
                  <a:gd name="T20" fmla="*/ 0 w 534"/>
                  <a:gd name="T21" fmla="*/ 147 h 468"/>
                  <a:gd name="T22" fmla="*/ 27 w 534"/>
                  <a:gd name="T23" fmla="*/ 141 h 468"/>
                  <a:gd name="T24" fmla="*/ 34 w 534"/>
                  <a:gd name="T25" fmla="*/ 139 h 468"/>
                  <a:gd name="T26" fmla="*/ 40 w 534"/>
                  <a:gd name="T27" fmla="*/ 137 h 468"/>
                  <a:gd name="T28" fmla="*/ 75 w 534"/>
                  <a:gd name="T29" fmla="*/ 117 h 468"/>
                  <a:gd name="T30" fmla="*/ 90 w 534"/>
                  <a:gd name="T31" fmla="*/ 96 h 468"/>
                  <a:gd name="T32" fmla="*/ 93 w 534"/>
                  <a:gd name="T33" fmla="*/ 94 h 468"/>
                  <a:gd name="T34" fmla="*/ 96 w 534"/>
                  <a:gd name="T35" fmla="*/ 96 h 468"/>
                  <a:gd name="T36" fmla="*/ 88 w 534"/>
                  <a:gd name="T37" fmla="*/ 100 h 468"/>
                  <a:gd name="T38" fmla="*/ 90 w 534"/>
                  <a:gd name="T39" fmla="*/ 109 h 468"/>
                  <a:gd name="T40" fmla="*/ 93 w 534"/>
                  <a:gd name="T41" fmla="*/ 113 h 468"/>
                  <a:gd name="T42" fmla="*/ 104 w 534"/>
                  <a:gd name="T43" fmla="*/ 107 h 468"/>
                  <a:gd name="T44" fmla="*/ 109 w 534"/>
                  <a:gd name="T45" fmla="*/ 100 h 468"/>
                  <a:gd name="T46" fmla="*/ 114 w 534"/>
                  <a:gd name="T47" fmla="*/ 100 h 468"/>
                  <a:gd name="T48" fmla="*/ 157 w 534"/>
                  <a:gd name="T49" fmla="*/ 107 h 468"/>
                  <a:gd name="T50" fmla="*/ 165 w 534"/>
                  <a:gd name="T51" fmla="*/ 105 h 468"/>
                  <a:gd name="T52" fmla="*/ 168 w 534"/>
                  <a:gd name="T53" fmla="*/ 111 h 468"/>
                  <a:gd name="T54" fmla="*/ 170 w 534"/>
                  <a:gd name="T55" fmla="*/ 113 h 468"/>
                  <a:gd name="T56" fmla="*/ 186 w 534"/>
                  <a:gd name="T57" fmla="*/ 115 h 468"/>
                  <a:gd name="T58" fmla="*/ 191 w 534"/>
                  <a:gd name="T59" fmla="*/ 117 h 468"/>
                  <a:gd name="T60" fmla="*/ 194 w 534"/>
                  <a:gd name="T61" fmla="*/ 115 h 468"/>
                  <a:gd name="T62" fmla="*/ 221 w 534"/>
                  <a:gd name="T63" fmla="*/ 130 h 468"/>
                  <a:gd name="T64" fmla="*/ 226 w 534"/>
                  <a:gd name="T65" fmla="*/ 130 h 468"/>
                  <a:gd name="T66" fmla="*/ 236 w 534"/>
                  <a:gd name="T67" fmla="*/ 139 h 468"/>
                  <a:gd name="T68" fmla="*/ 218 w 534"/>
                  <a:gd name="T69" fmla="*/ 128 h 468"/>
                  <a:gd name="T70" fmla="*/ 175 w 534"/>
                  <a:gd name="T71" fmla="*/ 113 h 468"/>
                  <a:gd name="T72" fmla="*/ 168 w 534"/>
                  <a:gd name="T73" fmla="*/ 105 h 468"/>
                  <a:gd name="T74" fmla="*/ 152 w 534"/>
                  <a:gd name="T75" fmla="*/ 101 h 468"/>
                  <a:gd name="T76" fmla="*/ 90 w 534"/>
                  <a:gd name="T77" fmla="*/ 10 h 468"/>
                  <a:gd name="T78" fmla="*/ 77 w 534"/>
                  <a:gd name="T79" fmla="*/ 5 h 468"/>
                  <a:gd name="T80" fmla="*/ 21 w 534"/>
                  <a:gd name="T81" fmla="*/ 21 h 468"/>
                  <a:gd name="T82" fmla="*/ 43 w 534"/>
                  <a:gd name="T83" fmla="*/ 38 h 468"/>
                  <a:gd name="T84" fmla="*/ 40 w 534"/>
                  <a:gd name="T85" fmla="*/ 39 h 468"/>
                  <a:gd name="T86" fmla="*/ 37 w 534"/>
                  <a:gd name="T87" fmla="*/ 47 h 468"/>
                  <a:gd name="T88" fmla="*/ 32 w 534"/>
                  <a:gd name="T89" fmla="*/ 39 h 468"/>
                  <a:gd name="T90" fmla="*/ 5 w 534"/>
                  <a:gd name="T91" fmla="*/ 43 h 468"/>
                  <a:gd name="T92" fmla="*/ 11 w 534"/>
                  <a:gd name="T93" fmla="*/ 49 h 468"/>
                  <a:gd name="T94" fmla="*/ 29 w 534"/>
                  <a:gd name="T95" fmla="*/ 58 h 468"/>
                  <a:gd name="T96" fmla="*/ 40 w 534"/>
                  <a:gd name="T97" fmla="*/ 58 h 468"/>
                  <a:gd name="T98" fmla="*/ 37 w 534"/>
                  <a:gd name="T99" fmla="*/ 70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0" name="Freeform 138"/>
              <p:cNvSpPr>
                <a:spLocks noChangeAspect="1"/>
              </p:cNvSpPr>
              <p:nvPr/>
            </p:nvSpPr>
            <p:spPr bwMode="auto">
              <a:xfrm>
                <a:off x="3328" y="1770"/>
                <a:ext cx="407" cy="318"/>
              </a:xfrm>
              <a:custGeom>
                <a:avLst/>
                <a:gdLst>
                  <a:gd name="T0" fmla="*/ 3 w 534"/>
                  <a:gd name="T1" fmla="*/ 83 h 468"/>
                  <a:gd name="T2" fmla="*/ 3 w 534"/>
                  <a:gd name="T3" fmla="*/ 84 h 468"/>
                  <a:gd name="T4" fmla="*/ 14 w 534"/>
                  <a:gd name="T5" fmla="*/ 92 h 468"/>
                  <a:gd name="T6" fmla="*/ 11 w 534"/>
                  <a:gd name="T7" fmla="*/ 101 h 468"/>
                  <a:gd name="T8" fmla="*/ 27 w 534"/>
                  <a:gd name="T9" fmla="*/ 94 h 468"/>
                  <a:gd name="T10" fmla="*/ 18 w 534"/>
                  <a:gd name="T11" fmla="*/ 113 h 468"/>
                  <a:gd name="T12" fmla="*/ 37 w 534"/>
                  <a:gd name="T13" fmla="*/ 119 h 468"/>
                  <a:gd name="T14" fmla="*/ 43 w 534"/>
                  <a:gd name="T15" fmla="*/ 117 h 468"/>
                  <a:gd name="T16" fmla="*/ 43 w 534"/>
                  <a:gd name="T17" fmla="*/ 128 h 468"/>
                  <a:gd name="T18" fmla="*/ 24 w 534"/>
                  <a:gd name="T19" fmla="*/ 141 h 468"/>
                  <a:gd name="T20" fmla="*/ 0 w 534"/>
                  <a:gd name="T21" fmla="*/ 147 h 468"/>
                  <a:gd name="T22" fmla="*/ 27 w 534"/>
                  <a:gd name="T23" fmla="*/ 141 h 468"/>
                  <a:gd name="T24" fmla="*/ 34 w 534"/>
                  <a:gd name="T25" fmla="*/ 139 h 468"/>
                  <a:gd name="T26" fmla="*/ 40 w 534"/>
                  <a:gd name="T27" fmla="*/ 137 h 468"/>
                  <a:gd name="T28" fmla="*/ 75 w 534"/>
                  <a:gd name="T29" fmla="*/ 117 h 468"/>
                  <a:gd name="T30" fmla="*/ 90 w 534"/>
                  <a:gd name="T31" fmla="*/ 96 h 468"/>
                  <a:gd name="T32" fmla="*/ 93 w 534"/>
                  <a:gd name="T33" fmla="*/ 94 h 468"/>
                  <a:gd name="T34" fmla="*/ 96 w 534"/>
                  <a:gd name="T35" fmla="*/ 96 h 468"/>
                  <a:gd name="T36" fmla="*/ 88 w 534"/>
                  <a:gd name="T37" fmla="*/ 100 h 468"/>
                  <a:gd name="T38" fmla="*/ 90 w 534"/>
                  <a:gd name="T39" fmla="*/ 109 h 468"/>
                  <a:gd name="T40" fmla="*/ 93 w 534"/>
                  <a:gd name="T41" fmla="*/ 113 h 468"/>
                  <a:gd name="T42" fmla="*/ 104 w 534"/>
                  <a:gd name="T43" fmla="*/ 107 h 468"/>
                  <a:gd name="T44" fmla="*/ 109 w 534"/>
                  <a:gd name="T45" fmla="*/ 100 h 468"/>
                  <a:gd name="T46" fmla="*/ 114 w 534"/>
                  <a:gd name="T47" fmla="*/ 100 h 468"/>
                  <a:gd name="T48" fmla="*/ 157 w 534"/>
                  <a:gd name="T49" fmla="*/ 107 h 468"/>
                  <a:gd name="T50" fmla="*/ 165 w 534"/>
                  <a:gd name="T51" fmla="*/ 105 h 468"/>
                  <a:gd name="T52" fmla="*/ 168 w 534"/>
                  <a:gd name="T53" fmla="*/ 111 h 468"/>
                  <a:gd name="T54" fmla="*/ 170 w 534"/>
                  <a:gd name="T55" fmla="*/ 113 h 468"/>
                  <a:gd name="T56" fmla="*/ 186 w 534"/>
                  <a:gd name="T57" fmla="*/ 115 h 468"/>
                  <a:gd name="T58" fmla="*/ 191 w 534"/>
                  <a:gd name="T59" fmla="*/ 117 h 468"/>
                  <a:gd name="T60" fmla="*/ 194 w 534"/>
                  <a:gd name="T61" fmla="*/ 115 h 468"/>
                  <a:gd name="T62" fmla="*/ 221 w 534"/>
                  <a:gd name="T63" fmla="*/ 130 h 468"/>
                  <a:gd name="T64" fmla="*/ 226 w 534"/>
                  <a:gd name="T65" fmla="*/ 130 h 468"/>
                  <a:gd name="T66" fmla="*/ 236 w 534"/>
                  <a:gd name="T67" fmla="*/ 139 h 468"/>
                  <a:gd name="T68" fmla="*/ 218 w 534"/>
                  <a:gd name="T69" fmla="*/ 128 h 468"/>
                  <a:gd name="T70" fmla="*/ 175 w 534"/>
                  <a:gd name="T71" fmla="*/ 113 h 468"/>
                  <a:gd name="T72" fmla="*/ 168 w 534"/>
                  <a:gd name="T73" fmla="*/ 105 h 468"/>
                  <a:gd name="T74" fmla="*/ 152 w 534"/>
                  <a:gd name="T75" fmla="*/ 101 h 468"/>
                  <a:gd name="T76" fmla="*/ 90 w 534"/>
                  <a:gd name="T77" fmla="*/ 10 h 468"/>
                  <a:gd name="T78" fmla="*/ 77 w 534"/>
                  <a:gd name="T79" fmla="*/ 5 h 468"/>
                  <a:gd name="T80" fmla="*/ 21 w 534"/>
                  <a:gd name="T81" fmla="*/ 21 h 468"/>
                  <a:gd name="T82" fmla="*/ 43 w 534"/>
                  <a:gd name="T83" fmla="*/ 38 h 468"/>
                  <a:gd name="T84" fmla="*/ 40 w 534"/>
                  <a:gd name="T85" fmla="*/ 39 h 468"/>
                  <a:gd name="T86" fmla="*/ 37 w 534"/>
                  <a:gd name="T87" fmla="*/ 47 h 468"/>
                  <a:gd name="T88" fmla="*/ 32 w 534"/>
                  <a:gd name="T89" fmla="*/ 39 h 468"/>
                  <a:gd name="T90" fmla="*/ 5 w 534"/>
                  <a:gd name="T91" fmla="*/ 43 h 468"/>
                  <a:gd name="T92" fmla="*/ 11 w 534"/>
                  <a:gd name="T93" fmla="*/ 49 h 468"/>
                  <a:gd name="T94" fmla="*/ 29 w 534"/>
                  <a:gd name="T95" fmla="*/ 58 h 468"/>
                  <a:gd name="T96" fmla="*/ 40 w 534"/>
                  <a:gd name="T97" fmla="*/ 58 h 468"/>
                  <a:gd name="T98" fmla="*/ 37 w 534"/>
                  <a:gd name="T99" fmla="*/ 70 h 468"/>
                  <a:gd name="T100" fmla="*/ 21 w 534"/>
                  <a:gd name="T101" fmla="*/ 73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1" name="Freeform 139"/>
              <p:cNvSpPr>
                <a:spLocks noChangeAspect="1"/>
              </p:cNvSpPr>
              <p:nvPr/>
            </p:nvSpPr>
            <p:spPr bwMode="auto">
              <a:xfrm>
                <a:off x="3593" y="1546"/>
                <a:ext cx="266" cy="273"/>
              </a:xfrm>
              <a:custGeom>
                <a:avLst/>
                <a:gdLst>
                  <a:gd name="T0" fmla="*/ 131 w 348"/>
                  <a:gd name="T1" fmla="*/ 126 h 402"/>
                  <a:gd name="T2" fmla="*/ 83 w 348"/>
                  <a:gd name="T3" fmla="*/ 120 h 402"/>
                  <a:gd name="T4" fmla="*/ 0 w 348"/>
                  <a:gd name="T5" fmla="*/ 86 h 402"/>
                  <a:gd name="T6" fmla="*/ 3 w 348"/>
                  <a:gd name="T7" fmla="*/ 83 h 402"/>
                  <a:gd name="T8" fmla="*/ 5 w 348"/>
                  <a:gd name="T9" fmla="*/ 83 h 402"/>
                  <a:gd name="T10" fmla="*/ 11 w 348"/>
                  <a:gd name="T11" fmla="*/ 81 h 402"/>
                  <a:gd name="T12" fmla="*/ 8 w 348"/>
                  <a:gd name="T13" fmla="*/ 71 h 402"/>
                  <a:gd name="T14" fmla="*/ 14 w 348"/>
                  <a:gd name="T15" fmla="*/ 66 h 402"/>
                  <a:gd name="T16" fmla="*/ 16 w 348"/>
                  <a:gd name="T17" fmla="*/ 58 h 402"/>
                  <a:gd name="T18" fmla="*/ 27 w 348"/>
                  <a:gd name="T19" fmla="*/ 54 h 402"/>
                  <a:gd name="T20" fmla="*/ 18 w 348"/>
                  <a:gd name="T21" fmla="*/ 37 h 402"/>
                  <a:gd name="T22" fmla="*/ 18 w 348"/>
                  <a:gd name="T23" fmla="*/ 35 h 402"/>
                  <a:gd name="T24" fmla="*/ 21 w 348"/>
                  <a:gd name="T25" fmla="*/ 17 h 402"/>
                  <a:gd name="T26" fmla="*/ 27 w 348"/>
                  <a:gd name="T27" fmla="*/ 15 h 402"/>
                  <a:gd name="T28" fmla="*/ 35 w 348"/>
                  <a:gd name="T29" fmla="*/ 19 h 402"/>
                  <a:gd name="T30" fmla="*/ 43 w 348"/>
                  <a:gd name="T31" fmla="*/ 0 h 402"/>
                  <a:gd name="T32" fmla="*/ 155 w 348"/>
                  <a:gd name="T33" fmla="*/ 14 h 402"/>
                  <a:gd name="T34" fmla="*/ 137 w 348"/>
                  <a:gd name="T35" fmla="*/ 103 h 402"/>
                  <a:gd name="T36" fmla="*/ 131 w 348"/>
                  <a:gd name="T37" fmla="*/ 126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2" name="Freeform 140"/>
              <p:cNvSpPr>
                <a:spLocks noChangeAspect="1"/>
              </p:cNvSpPr>
              <p:nvPr/>
            </p:nvSpPr>
            <p:spPr bwMode="auto">
              <a:xfrm>
                <a:off x="3593" y="1546"/>
                <a:ext cx="266" cy="277"/>
              </a:xfrm>
              <a:custGeom>
                <a:avLst/>
                <a:gdLst>
                  <a:gd name="T0" fmla="*/ 131 w 348"/>
                  <a:gd name="T1" fmla="*/ 126 h 408"/>
                  <a:gd name="T2" fmla="*/ 83 w 348"/>
                  <a:gd name="T3" fmla="*/ 120 h 408"/>
                  <a:gd name="T4" fmla="*/ 0 w 348"/>
                  <a:gd name="T5" fmla="*/ 86 h 408"/>
                  <a:gd name="T6" fmla="*/ 3 w 348"/>
                  <a:gd name="T7" fmla="*/ 83 h 408"/>
                  <a:gd name="T8" fmla="*/ 5 w 348"/>
                  <a:gd name="T9" fmla="*/ 83 h 408"/>
                  <a:gd name="T10" fmla="*/ 11 w 348"/>
                  <a:gd name="T11" fmla="*/ 81 h 408"/>
                  <a:gd name="T12" fmla="*/ 8 w 348"/>
                  <a:gd name="T13" fmla="*/ 71 h 408"/>
                  <a:gd name="T14" fmla="*/ 14 w 348"/>
                  <a:gd name="T15" fmla="*/ 66 h 408"/>
                  <a:gd name="T16" fmla="*/ 16 w 348"/>
                  <a:gd name="T17" fmla="*/ 58 h 408"/>
                  <a:gd name="T18" fmla="*/ 27 w 348"/>
                  <a:gd name="T19" fmla="*/ 54 h 408"/>
                  <a:gd name="T20" fmla="*/ 18 w 348"/>
                  <a:gd name="T21" fmla="*/ 37 h 408"/>
                  <a:gd name="T22" fmla="*/ 18 w 348"/>
                  <a:gd name="T23" fmla="*/ 35 h 408"/>
                  <a:gd name="T24" fmla="*/ 21 w 348"/>
                  <a:gd name="T25" fmla="*/ 17 h 408"/>
                  <a:gd name="T26" fmla="*/ 27 w 348"/>
                  <a:gd name="T27" fmla="*/ 15 h 408"/>
                  <a:gd name="T28" fmla="*/ 35 w 348"/>
                  <a:gd name="T29" fmla="*/ 19 h 408"/>
                  <a:gd name="T30" fmla="*/ 43 w 348"/>
                  <a:gd name="T31" fmla="*/ 0 h 408"/>
                  <a:gd name="T32" fmla="*/ 155 w 348"/>
                  <a:gd name="T33" fmla="*/ 14 h 408"/>
                  <a:gd name="T34" fmla="*/ 137 w 348"/>
                  <a:gd name="T35" fmla="*/ 103 h 408"/>
                  <a:gd name="T36" fmla="*/ 131 w 348"/>
                  <a:gd name="T37" fmla="*/ 126 h 408"/>
                  <a:gd name="T38" fmla="*/ 131 w 348"/>
                  <a:gd name="T39" fmla="*/ 12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3" name="Freeform 141"/>
              <p:cNvSpPr>
                <a:spLocks noChangeAspect="1"/>
              </p:cNvSpPr>
              <p:nvPr/>
            </p:nvSpPr>
            <p:spPr bwMode="auto">
              <a:xfrm>
                <a:off x="4417" y="1624"/>
                <a:ext cx="197" cy="154"/>
              </a:xfrm>
              <a:custGeom>
                <a:avLst/>
                <a:gdLst>
                  <a:gd name="T0" fmla="*/ 82 w 258"/>
                  <a:gd name="T1" fmla="*/ 70 h 228"/>
                  <a:gd name="T2" fmla="*/ 14 w 258"/>
                  <a:gd name="T3" fmla="*/ 70 h 228"/>
                  <a:gd name="T4" fmla="*/ 14 w 258"/>
                  <a:gd name="T5" fmla="*/ 59 h 228"/>
                  <a:gd name="T6" fmla="*/ 3 w 258"/>
                  <a:gd name="T7" fmla="*/ 57 h 228"/>
                  <a:gd name="T8" fmla="*/ 5 w 258"/>
                  <a:gd name="T9" fmla="*/ 24 h 228"/>
                  <a:gd name="T10" fmla="*/ 0 w 258"/>
                  <a:gd name="T11" fmla="*/ 2 h 228"/>
                  <a:gd name="T12" fmla="*/ 102 w 258"/>
                  <a:gd name="T13" fmla="*/ 0 h 228"/>
                  <a:gd name="T14" fmla="*/ 105 w 258"/>
                  <a:gd name="T15" fmla="*/ 3 h 228"/>
                  <a:gd name="T16" fmla="*/ 96 w 258"/>
                  <a:gd name="T17" fmla="*/ 9 h 228"/>
                  <a:gd name="T18" fmla="*/ 115 w 258"/>
                  <a:gd name="T19" fmla="*/ 9 h 228"/>
                  <a:gd name="T20" fmla="*/ 107 w 258"/>
                  <a:gd name="T21" fmla="*/ 15 h 228"/>
                  <a:gd name="T22" fmla="*/ 110 w 258"/>
                  <a:gd name="T23" fmla="*/ 19 h 228"/>
                  <a:gd name="T24" fmla="*/ 102 w 258"/>
                  <a:gd name="T25" fmla="*/ 20 h 228"/>
                  <a:gd name="T26" fmla="*/ 107 w 258"/>
                  <a:gd name="T27" fmla="*/ 26 h 228"/>
                  <a:gd name="T28" fmla="*/ 102 w 258"/>
                  <a:gd name="T29" fmla="*/ 30 h 228"/>
                  <a:gd name="T30" fmla="*/ 96 w 258"/>
                  <a:gd name="T31" fmla="*/ 33 h 228"/>
                  <a:gd name="T32" fmla="*/ 96 w 258"/>
                  <a:gd name="T33" fmla="*/ 41 h 228"/>
                  <a:gd name="T34" fmla="*/ 82 w 258"/>
                  <a:gd name="T35" fmla="*/ 50 h 228"/>
                  <a:gd name="T36" fmla="*/ 86 w 258"/>
                  <a:gd name="T37" fmla="*/ 55 h 228"/>
                  <a:gd name="T38" fmla="*/ 80 w 258"/>
                  <a:gd name="T39" fmla="*/ 55 h 228"/>
                  <a:gd name="T40" fmla="*/ 80 w 258"/>
                  <a:gd name="T41" fmla="*/ 61 h 228"/>
                  <a:gd name="T42" fmla="*/ 86 w 258"/>
                  <a:gd name="T43" fmla="*/ 61 h 228"/>
                  <a:gd name="T44" fmla="*/ 82 w 258"/>
                  <a:gd name="T45" fmla="*/ 63 h 228"/>
                  <a:gd name="T46" fmla="*/ 86 w 258"/>
                  <a:gd name="T47" fmla="*/ 65 h 228"/>
                  <a:gd name="T48" fmla="*/ 82 w 258"/>
                  <a:gd name="T49" fmla="*/ 68 h 228"/>
                  <a:gd name="T50" fmla="*/ 82 w 258"/>
                  <a:gd name="T51" fmla="*/ 70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14" name="Freeform 142"/>
              <p:cNvSpPr>
                <a:spLocks noChangeAspect="1"/>
              </p:cNvSpPr>
              <p:nvPr/>
            </p:nvSpPr>
            <p:spPr bwMode="auto">
              <a:xfrm>
                <a:off x="4417" y="1624"/>
                <a:ext cx="197" cy="158"/>
              </a:xfrm>
              <a:custGeom>
                <a:avLst/>
                <a:gdLst>
                  <a:gd name="T0" fmla="*/ 82 w 258"/>
                  <a:gd name="T1" fmla="*/ 70 h 234"/>
                  <a:gd name="T2" fmla="*/ 14 w 258"/>
                  <a:gd name="T3" fmla="*/ 70 h 234"/>
                  <a:gd name="T4" fmla="*/ 14 w 258"/>
                  <a:gd name="T5" fmla="*/ 59 h 234"/>
                  <a:gd name="T6" fmla="*/ 3 w 258"/>
                  <a:gd name="T7" fmla="*/ 57 h 234"/>
                  <a:gd name="T8" fmla="*/ 5 w 258"/>
                  <a:gd name="T9" fmla="*/ 24 h 234"/>
                  <a:gd name="T10" fmla="*/ 0 w 258"/>
                  <a:gd name="T11" fmla="*/ 2 h 234"/>
                  <a:gd name="T12" fmla="*/ 102 w 258"/>
                  <a:gd name="T13" fmla="*/ 0 h 234"/>
                  <a:gd name="T14" fmla="*/ 105 w 258"/>
                  <a:gd name="T15" fmla="*/ 3 h 234"/>
                  <a:gd name="T16" fmla="*/ 96 w 258"/>
                  <a:gd name="T17" fmla="*/ 9 h 234"/>
                  <a:gd name="T18" fmla="*/ 115 w 258"/>
                  <a:gd name="T19" fmla="*/ 9 h 234"/>
                  <a:gd name="T20" fmla="*/ 107 w 258"/>
                  <a:gd name="T21" fmla="*/ 15 h 234"/>
                  <a:gd name="T22" fmla="*/ 110 w 258"/>
                  <a:gd name="T23" fmla="*/ 19 h 234"/>
                  <a:gd name="T24" fmla="*/ 102 w 258"/>
                  <a:gd name="T25" fmla="*/ 20 h 234"/>
                  <a:gd name="T26" fmla="*/ 107 w 258"/>
                  <a:gd name="T27" fmla="*/ 26 h 234"/>
                  <a:gd name="T28" fmla="*/ 102 w 258"/>
                  <a:gd name="T29" fmla="*/ 30 h 234"/>
                  <a:gd name="T30" fmla="*/ 96 w 258"/>
                  <a:gd name="T31" fmla="*/ 33 h 234"/>
                  <a:gd name="T32" fmla="*/ 96 w 258"/>
                  <a:gd name="T33" fmla="*/ 41 h 234"/>
                  <a:gd name="T34" fmla="*/ 82 w 258"/>
                  <a:gd name="T35" fmla="*/ 50 h 234"/>
                  <a:gd name="T36" fmla="*/ 86 w 258"/>
                  <a:gd name="T37" fmla="*/ 55 h 234"/>
                  <a:gd name="T38" fmla="*/ 80 w 258"/>
                  <a:gd name="T39" fmla="*/ 55 h 234"/>
                  <a:gd name="T40" fmla="*/ 80 w 258"/>
                  <a:gd name="T41" fmla="*/ 61 h 234"/>
                  <a:gd name="T42" fmla="*/ 86 w 258"/>
                  <a:gd name="T43" fmla="*/ 61 h 234"/>
                  <a:gd name="T44" fmla="*/ 82 w 258"/>
                  <a:gd name="T45" fmla="*/ 63 h 234"/>
                  <a:gd name="T46" fmla="*/ 86 w 258"/>
                  <a:gd name="T47" fmla="*/ 65 h 234"/>
                  <a:gd name="T48" fmla="*/ 82 w 258"/>
                  <a:gd name="T49" fmla="*/ 68 h 234"/>
                  <a:gd name="T50" fmla="*/ 82 w 258"/>
                  <a:gd name="T51" fmla="*/ 70 h 234"/>
                  <a:gd name="T52" fmla="*/ 82 w 258"/>
                  <a:gd name="T53" fmla="*/ 72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5" name="Freeform 143"/>
              <p:cNvSpPr>
                <a:spLocks noChangeAspect="1"/>
              </p:cNvSpPr>
              <p:nvPr/>
            </p:nvSpPr>
            <p:spPr bwMode="auto">
              <a:xfrm>
                <a:off x="3328" y="1253"/>
                <a:ext cx="311" cy="472"/>
              </a:xfrm>
              <a:custGeom>
                <a:avLst/>
                <a:gdLst>
                  <a:gd name="T0" fmla="*/ 157 w 408"/>
                  <a:gd name="T1" fmla="*/ 217 h 696"/>
                  <a:gd name="T2" fmla="*/ 101 w 408"/>
                  <a:gd name="T3" fmla="*/ 212 h 696"/>
                  <a:gd name="T4" fmla="*/ 98 w 408"/>
                  <a:gd name="T5" fmla="*/ 197 h 696"/>
                  <a:gd name="T6" fmla="*/ 88 w 408"/>
                  <a:gd name="T7" fmla="*/ 184 h 696"/>
                  <a:gd name="T8" fmla="*/ 79 w 408"/>
                  <a:gd name="T9" fmla="*/ 184 h 696"/>
                  <a:gd name="T10" fmla="*/ 79 w 408"/>
                  <a:gd name="T11" fmla="*/ 178 h 696"/>
                  <a:gd name="T12" fmla="*/ 66 w 408"/>
                  <a:gd name="T13" fmla="*/ 174 h 696"/>
                  <a:gd name="T14" fmla="*/ 59 w 408"/>
                  <a:gd name="T15" fmla="*/ 165 h 696"/>
                  <a:gd name="T16" fmla="*/ 40 w 408"/>
                  <a:gd name="T17" fmla="*/ 161 h 696"/>
                  <a:gd name="T18" fmla="*/ 34 w 408"/>
                  <a:gd name="T19" fmla="*/ 159 h 696"/>
                  <a:gd name="T20" fmla="*/ 40 w 408"/>
                  <a:gd name="T21" fmla="*/ 146 h 696"/>
                  <a:gd name="T22" fmla="*/ 34 w 408"/>
                  <a:gd name="T23" fmla="*/ 144 h 696"/>
                  <a:gd name="T24" fmla="*/ 37 w 408"/>
                  <a:gd name="T25" fmla="*/ 140 h 696"/>
                  <a:gd name="T26" fmla="*/ 21 w 408"/>
                  <a:gd name="T27" fmla="*/ 119 h 696"/>
                  <a:gd name="T28" fmla="*/ 21 w 408"/>
                  <a:gd name="T29" fmla="*/ 114 h 696"/>
                  <a:gd name="T30" fmla="*/ 27 w 408"/>
                  <a:gd name="T31" fmla="*/ 109 h 696"/>
                  <a:gd name="T32" fmla="*/ 16 w 408"/>
                  <a:gd name="T33" fmla="*/ 99 h 696"/>
                  <a:gd name="T34" fmla="*/ 18 w 408"/>
                  <a:gd name="T35" fmla="*/ 88 h 696"/>
                  <a:gd name="T36" fmla="*/ 27 w 408"/>
                  <a:gd name="T37" fmla="*/ 98 h 696"/>
                  <a:gd name="T38" fmla="*/ 21 w 408"/>
                  <a:gd name="T39" fmla="*/ 86 h 696"/>
                  <a:gd name="T40" fmla="*/ 29 w 408"/>
                  <a:gd name="T41" fmla="*/ 84 h 696"/>
                  <a:gd name="T42" fmla="*/ 21 w 408"/>
                  <a:gd name="T43" fmla="*/ 81 h 696"/>
                  <a:gd name="T44" fmla="*/ 18 w 408"/>
                  <a:gd name="T45" fmla="*/ 88 h 696"/>
                  <a:gd name="T46" fmla="*/ 14 w 408"/>
                  <a:gd name="T47" fmla="*/ 81 h 696"/>
                  <a:gd name="T48" fmla="*/ 11 w 408"/>
                  <a:gd name="T49" fmla="*/ 82 h 696"/>
                  <a:gd name="T50" fmla="*/ 14 w 408"/>
                  <a:gd name="T51" fmla="*/ 79 h 696"/>
                  <a:gd name="T52" fmla="*/ 3 w 408"/>
                  <a:gd name="T53" fmla="*/ 60 h 696"/>
                  <a:gd name="T54" fmla="*/ 8 w 408"/>
                  <a:gd name="T55" fmla="*/ 43 h 696"/>
                  <a:gd name="T56" fmla="*/ 0 w 408"/>
                  <a:gd name="T57" fmla="*/ 28 h 696"/>
                  <a:gd name="T58" fmla="*/ 11 w 408"/>
                  <a:gd name="T59" fmla="*/ 19 h 696"/>
                  <a:gd name="T60" fmla="*/ 18 w 408"/>
                  <a:gd name="T61" fmla="*/ 0 h 696"/>
                  <a:gd name="T62" fmla="*/ 101 w 408"/>
                  <a:gd name="T63" fmla="*/ 17 h 696"/>
                  <a:gd name="T64" fmla="*/ 79 w 408"/>
                  <a:gd name="T65" fmla="*/ 75 h 696"/>
                  <a:gd name="T66" fmla="*/ 172 w 408"/>
                  <a:gd name="T67" fmla="*/ 172 h 696"/>
                  <a:gd name="T68" fmla="*/ 181 w 408"/>
                  <a:gd name="T69" fmla="*/ 189 h 696"/>
                  <a:gd name="T70" fmla="*/ 170 w 408"/>
                  <a:gd name="T71" fmla="*/ 193 h 696"/>
                  <a:gd name="T72" fmla="*/ 168 w 408"/>
                  <a:gd name="T73" fmla="*/ 200 h 696"/>
                  <a:gd name="T74" fmla="*/ 162 w 408"/>
                  <a:gd name="T75" fmla="*/ 206 h 696"/>
                  <a:gd name="T76" fmla="*/ 165 w 408"/>
                  <a:gd name="T77" fmla="*/ 215 h 696"/>
                  <a:gd name="T78" fmla="*/ 159 w 408"/>
                  <a:gd name="T79" fmla="*/ 217 h 696"/>
                  <a:gd name="T80" fmla="*/ 157 w 408"/>
                  <a:gd name="T81" fmla="*/ 217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6" name="Freeform 144"/>
              <p:cNvSpPr>
                <a:spLocks noChangeAspect="1"/>
              </p:cNvSpPr>
              <p:nvPr/>
            </p:nvSpPr>
            <p:spPr bwMode="auto">
              <a:xfrm>
                <a:off x="3328" y="1253"/>
                <a:ext cx="311" cy="477"/>
              </a:xfrm>
              <a:custGeom>
                <a:avLst/>
                <a:gdLst>
                  <a:gd name="T0" fmla="*/ 157 w 408"/>
                  <a:gd name="T1" fmla="*/ 218 h 702"/>
                  <a:gd name="T2" fmla="*/ 101 w 408"/>
                  <a:gd name="T3" fmla="*/ 213 h 702"/>
                  <a:gd name="T4" fmla="*/ 98 w 408"/>
                  <a:gd name="T5" fmla="*/ 198 h 702"/>
                  <a:gd name="T6" fmla="*/ 88 w 408"/>
                  <a:gd name="T7" fmla="*/ 185 h 702"/>
                  <a:gd name="T8" fmla="*/ 79 w 408"/>
                  <a:gd name="T9" fmla="*/ 185 h 702"/>
                  <a:gd name="T10" fmla="*/ 79 w 408"/>
                  <a:gd name="T11" fmla="*/ 179 h 702"/>
                  <a:gd name="T12" fmla="*/ 66 w 408"/>
                  <a:gd name="T13" fmla="*/ 175 h 702"/>
                  <a:gd name="T14" fmla="*/ 59 w 408"/>
                  <a:gd name="T15" fmla="*/ 166 h 702"/>
                  <a:gd name="T16" fmla="*/ 40 w 408"/>
                  <a:gd name="T17" fmla="*/ 162 h 702"/>
                  <a:gd name="T18" fmla="*/ 34 w 408"/>
                  <a:gd name="T19" fmla="*/ 160 h 702"/>
                  <a:gd name="T20" fmla="*/ 40 w 408"/>
                  <a:gd name="T21" fmla="*/ 147 h 702"/>
                  <a:gd name="T22" fmla="*/ 34 w 408"/>
                  <a:gd name="T23" fmla="*/ 145 h 702"/>
                  <a:gd name="T24" fmla="*/ 37 w 408"/>
                  <a:gd name="T25" fmla="*/ 141 h 702"/>
                  <a:gd name="T26" fmla="*/ 21 w 408"/>
                  <a:gd name="T27" fmla="*/ 120 h 702"/>
                  <a:gd name="T28" fmla="*/ 21 w 408"/>
                  <a:gd name="T29" fmla="*/ 115 h 702"/>
                  <a:gd name="T30" fmla="*/ 27 w 408"/>
                  <a:gd name="T31" fmla="*/ 109 h 702"/>
                  <a:gd name="T32" fmla="*/ 16 w 408"/>
                  <a:gd name="T33" fmla="*/ 100 h 702"/>
                  <a:gd name="T34" fmla="*/ 18 w 408"/>
                  <a:gd name="T35" fmla="*/ 88 h 702"/>
                  <a:gd name="T36" fmla="*/ 27 w 408"/>
                  <a:gd name="T37" fmla="*/ 98 h 702"/>
                  <a:gd name="T38" fmla="*/ 21 w 408"/>
                  <a:gd name="T39" fmla="*/ 87 h 702"/>
                  <a:gd name="T40" fmla="*/ 29 w 408"/>
                  <a:gd name="T41" fmla="*/ 84 h 702"/>
                  <a:gd name="T42" fmla="*/ 21 w 408"/>
                  <a:gd name="T43" fmla="*/ 81 h 702"/>
                  <a:gd name="T44" fmla="*/ 18 w 408"/>
                  <a:gd name="T45" fmla="*/ 88 h 702"/>
                  <a:gd name="T46" fmla="*/ 14 w 408"/>
                  <a:gd name="T47" fmla="*/ 81 h 702"/>
                  <a:gd name="T48" fmla="*/ 11 w 408"/>
                  <a:gd name="T49" fmla="*/ 83 h 702"/>
                  <a:gd name="T50" fmla="*/ 14 w 408"/>
                  <a:gd name="T51" fmla="*/ 79 h 702"/>
                  <a:gd name="T52" fmla="*/ 3 w 408"/>
                  <a:gd name="T53" fmla="*/ 60 h 702"/>
                  <a:gd name="T54" fmla="*/ 8 w 408"/>
                  <a:gd name="T55" fmla="*/ 43 h 702"/>
                  <a:gd name="T56" fmla="*/ 0 w 408"/>
                  <a:gd name="T57" fmla="*/ 28 h 702"/>
                  <a:gd name="T58" fmla="*/ 11 w 408"/>
                  <a:gd name="T59" fmla="*/ 19 h 702"/>
                  <a:gd name="T60" fmla="*/ 18 w 408"/>
                  <a:gd name="T61" fmla="*/ 0 h 702"/>
                  <a:gd name="T62" fmla="*/ 101 w 408"/>
                  <a:gd name="T63" fmla="*/ 17 h 702"/>
                  <a:gd name="T64" fmla="*/ 79 w 408"/>
                  <a:gd name="T65" fmla="*/ 75 h 702"/>
                  <a:gd name="T66" fmla="*/ 172 w 408"/>
                  <a:gd name="T67" fmla="*/ 173 h 702"/>
                  <a:gd name="T68" fmla="*/ 181 w 408"/>
                  <a:gd name="T69" fmla="*/ 190 h 702"/>
                  <a:gd name="T70" fmla="*/ 170 w 408"/>
                  <a:gd name="T71" fmla="*/ 194 h 702"/>
                  <a:gd name="T72" fmla="*/ 168 w 408"/>
                  <a:gd name="T73" fmla="*/ 201 h 702"/>
                  <a:gd name="T74" fmla="*/ 162 w 408"/>
                  <a:gd name="T75" fmla="*/ 207 h 702"/>
                  <a:gd name="T76" fmla="*/ 165 w 408"/>
                  <a:gd name="T77" fmla="*/ 217 h 702"/>
                  <a:gd name="T78" fmla="*/ 159 w 408"/>
                  <a:gd name="T79" fmla="*/ 218 h 702"/>
                  <a:gd name="T80" fmla="*/ 157 w 408"/>
                  <a:gd name="T81" fmla="*/ 218 h 702"/>
                  <a:gd name="T82" fmla="*/ 157 w 408"/>
                  <a:gd name="T83" fmla="*/ 220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7" name="Freeform 145"/>
              <p:cNvSpPr>
                <a:spLocks noChangeAspect="1"/>
              </p:cNvSpPr>
              <p:nvPr/>
            </p:nvSpPr>
            <p:spPr bwMode="auto">
              <a:xfrm>
                <a:off x="3859" y="1404"/>
                <a:ext cx="284" cy="195"/>
              </a:xfrm>
              <a:custGeom>
                <a:avLst/>
                <a:gdLst>
                  <a:gd name="T0" fmla="*/ 163 w 372"/>
                  <a:gd name="T1" fmla="*/ 30 h 288"/>
                  <a:gd name="T2" fmla="*/ 157 w 372"/>
                  <a:gd name="T3" fmla="*/ 89 h 288"/>
                  <a:gd name="T4" fmla="*/ 137 w 372"/>
                  <a:gd name="T5" fmla="*/ 87 h 288"/>
                  <a:gd name="T6" fmla="*/ 0 w 372"/>
                  <a:gd name="T7" fmla="*/ 79 h 288"/>
                  <a:gd name="T8" fmla="*/ 3 w 372"/>
                  <a:gd name="T9" fmla="*/ 65 h 288"/>
                  <a:gd name="T10" fmla="*/ 16 w 372"/>
                  <a:gd name="T11" fmla="*/ 0 h 288"/>
                  <a:gd name="T12" fmla="*/ 123 w 372"/>
                  <a:gd name="T13" fmla="*/ 7 h 288"/>
                  <a:gd name="T14" fmla="*/ 166 w 372"/>
                  <a:gd name="T15" fmla="*/ 9 h 288"/>
                  <a:gd name="T16" fmla="*/ 163 w 372"/>
                  <a:gd name="T17" fmla="*/ 22 h 288"/>
                  <a:gd name="T18" fmla="*/ 163 w 372"/>
                  <a:gd name="T19" fmla="*/ 30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8" name="Freeform 146"/>
              <p:cNvSpPr>
                <a:spLocks noChangeAspect="1"/>
              </p:cNvSpPr>
              <p:nvPr/>
            </p:nvSpPr>
            <p:spPr bwMode="auto">
              <a:xfrm>
                <a:off x="3859" y="1404"/>
                <a:ext cx="284" cy="195"/>
              </a:xfrm>
              <a:custGeom>
                <a:avLst/>
                <a:gdLst>
                  <a:gd name="T0" fmla="*/ 163 w 372"/>
                  <a:gd name="T1" fmla="*/ 30 h 288"/>
                  <a:gd name="T2" fmla="*/ 157 w 372"/>
                  <a:gd name="T3" fmla="*/ 89 h 288"/>
                  <a:gd name="T4" fmla="*/ 137 w 372"/>
                  <a:gd name="T5" fmla="*/ 87 h 288"/>
                  <a:gd name="T6" fmla="*/ 0 w 372"/>
                  <a:gd name="T7" fmla="*/ 79 h 288"/>
                  <a:gd name="T8" fmla="*/ 3 w 372"/>
                  <a:gd name="T9" fmla="*/ 65 h 288"/>
                  <a:gd name="T10" fmla="*/ 16 w 372"/>
                  <a:gd name="T11" fmla="*/ 0 h 288"/>
                  <a:gd name="T12" fmla="*/ 123 w 372"/>
                  <a:gd name="T13" fmla="*/ 7 h 288"/>
                  <a:gd name="T14" fmla="*/ 166 w 372"/>
                  <a:gd name="T15" fmla="*/ 9 h 288"/>
                  <a:gd name="T16" fmla="*/ 163 w 372"/>
                  <a:gd name="T17" fmla="*/ 22 h 288"/>
                  <a:gd name="T18" fmla="*/ 163 w 372"/>
                  <a:gd name="T19" fmla="*/ 30 h 288"/>
                  <a:gd name="T20" fmla="*/ 163 w 372"/>
                  <a:gd name="T21" fmla="*/ 3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9" name="Freeform 147"/>
              <p:cNvSpPr>
                <a:spLocks noChangeAspect="1"/>
              </p:cNvSpPr>
              <p:nvPr/>
            </p:nvSpPr>
            <p:spPr bwMode="auto">
              <a:xfrm>
                <a:off x="5168" y="1290"/>
                <a:ext cx="68" cy="57"/>
              </a:xfrm>
              <a:custGeom>
                <a:avLst/>
                <a:gdLst>
                  <a:gd name="T0" fmla="*/ 36 w 90"/>
                  <a:gd name="T1" fmla="*/ 0 h 84"/>
                  <a:gd name="T2" fmla="*/ 39 w 90"/>
                  <a:gd name="T3" fmla="*/ 14 h 84"/>
                  <a:gd name="T4" fmla="*/ 18 w 90"/>
                  <a:gd name="T5" fmla="*/ 19 h 84"/>
                  <a:gd name="T6" fmla="*/ 5 w 90"/>
                  <a:gd name="T7" fmla="*/ 26 h 84"/>
                  <a:gd name="T8" fmla="*/ 5 w 90"/>
                  <a:gd name="T9" fmla="*/ 22 h 84"/>
                  <a:gd name="T10" fmla="*/ 0 w 90"/>
                  <a:gd name="T11" fmla="*/ 5 h 84"/>
                  <a:gd name="T12" fmla="*/ 34 w 90"/>
                  <a:gd name="T13" fmla="*/ 0 h 84"/>
                  <a:gd name="T14" fmla="*/ 36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0" name="Freeform 148"/>
              <p:cNvSpPr>
                <a:spLocks noChangeAspect="1"/>
              </p:cNvSpPr>
              <p:nvPr/>
            </p:nvSpPr>
            <p:spPr bwMode="auto">
              <a:xfrm>
                <a:off x="5168" y="1290"/>
                <a:ext cx="68" cy="57"/>
              </a:xfrm>
              <a:custGeom>
                <a:avLst/>
                <a:gdLst>
                  <a:gd name="T0" fmla="*/ 36 w 90"/>
                  <a:gd name="T1" fmla="*/ 0 h 84"/>
                  <a:gd name="T2" fmla="*/ 39 w 90"/>
                  <a:gd name="T3" fmla="*/ 14 h 84"/>
                  <a:gd name="T4" fmla="*/ 18 w 90"/>
                  <a:gd name="T5" fmla="*/ 19 h 84"/>
                  <a:gd name="T6" fmla="*/ 5 w 90"/>
                  <a:gd name="T7" fmla="*/ 26 h 84"/>
                  <a:gd name="T8" fmla="*/ 5 w 90"/>
                  <a:gd name="T9" fmla="*/ 22 h 84"/>
                  <a:gd name="T10" fmla="*/ 0 w 90"/>
                  <a:gd name="T11" fmla="*/ 5 h 84"/>
                  <a:gd name="T12" fmla="*/ 34 w 90"/>
                  <a:gd name="T13" fmla="*/ 0 h 84"/>
                  <a:gd name="T14" fmla="*/ 36 w 90"/>
                  <a:gd name="T15" fmla="*/ 0 h 84"/>
                  <a:gd name="T16" fmla="*/ 36 w 90"/>
                  <a:gd name="T17" fmla="*/ 2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1" name="Freeform 149"/>
              <p:cNvSpPr>
                <a:spLocks noChangeAspect="1"/>
              </p:cNvSpPr>
              <p:nvPr/>
            </p:nvSpPr>
            <p:spPr bwMode="auto">
              <a:xfrm>
                <a:off x="5113" y="1412"/>
                <a:ext cx="41" cy="57"/>
              </a:xfrm>
              <a:custGeom>
                <a:avLst/>
                <a:gdLst>
                  <a:gd name="T0" fmla="*/ 8 w 54"/>
                  <a:gd name="T1" fmla="*/ 0 h 84"/>
                  <a:gd name="T2" fmla="*/ 5 w 54"/>
                  <a:gd name="T3" fmla="*/ 2 h 84"/>
                  <a:gd name="T4" fmla="*/ 5 w 54"/>
                  <a:gd name="T5" fmla="*/ 7 h 84"/>
                  <a:gd name="T6" fmla="*/ 16 w 54"/>
                  <a:gd name="T7" fmla="*/ 17 h 84"/>
                  <a:gd name="T8" fmla="*/ 21 w 54"/>
                  <a:gd name="T9" fmla="*/ 19 h 84"/>
                  <a:gd name="T10" fmla="*/ 18 w 54"/>
                  <a:gd name="T11" fmla="*/ 22 h 84"/>
                  <a:gd name="T12" fmla="*/ 24 w 54"/>
                  <a:gd name="T13" fmla="*/ 24 h 84"/>
                  <a:gd name="T14" fmla="*/ 11 w 54"/>
                  <a:gd name="T15" fmla="*/ 26 h 84"/>
                  <a:gd name="T16" fmla="*/ 0 w 54"/>
                  <a:gd name="T17" fmla="*/ 2 h 84"/>
                  <a:gd name="T18" fmla="*/ 5 w 54"/>
                  <a:gd name="T19" fmla="*/ 0 h 84"/>
                  <a:gd name="T20" fmla="*/ 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2" name="Freeform 150"/>
              <p:cNvSpPr>
                <a:spLocks noChangeAspect="1"/>
              </p:cNvSpPr>
              <p:nvPr/>
            </p:nvSpPr>
            <p:spPr bwMode="auto">
              <a:xfrm>
                <a:off x="5113" y="1412"/>
                <a:ext cx="41" cy="57"/>
              </a:xfrm>
              <a:custGeom>
                <a:avLst/>
                <a:gdLst>
                  <a:gd name="T0" fmla="*/ 8 w 54"/>
                  <a:gd name="T1" fmla="*/ 0 h 84"/>
                  <a:gd name="T2" fmla="*/ 5 w 54"/>
                  <a:gd name="T3" fmla="*/ 2 h 84"/>
                  <a:gd name="T4" fmla="*/ 5 w 54"/>
                  <a:gd name="T5" fmla="*/ 7 h 84"/>
                  <a:gd name="T6" fmla="*/ 16 w 54"/>
                  <a:gd name="T7" fmla="*/ 17 h 84"/>
                  <a:gd name="T8" fmla="*/ 21 w 54"/>
                  <a:gd name="T9" fmla="*/ 19 h 84"/>
                  <a:gd name="T10" fmla="*/ 18 w 54"/>
                  <a:gd name="T11" fmla="*/ 22 h 84"/>
                  <a:gd name="T12" fmla="*/ 24 w 54"/>
                  <a:gd name="T13" fmla="*/ 24 h 84"/>
                  <a:gd name="T14" fmla="*/ 11 w 54"/>
                  <a:gd name="T15" fmla="*/ 26 h 84"/>
                  <a:gd name="T16" fmla="*/ 0 w 54"/>
                  <a:gd name="T17" fmla="*/ 2 h 84"/>
                  <a:gd name="T18" fmla="*/ 5 w 54"/>
                  <a:gd name="T19" fmla="*/ 0 h 84"/>
                  <a:gd name="T20" fmla="*/ 8 w 54"/>
                  <a:gd name="T21" fmla="*/ 0 h 84"/>
                  <a:gd name="T22" fmla="*/ 8 w 54"/>
                  <a:gd name="T23" fmla="*/ 2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3" name="Freeform 151"/>
              <p:cNvSpPr>
                <a:spLocks noChangeAspect="1"/>
              </p:cNvSpPr>
              <p:nvPr/>
            </p:nvSpPr>
            <p:spPr bwMode="auto">
              <a:xfrm>
                <a:off x="5072" y="1461"/>
                <a:ext cx="9" cy="4"/>
              </a:xfrm>
              <a:custGeom>
                <a:avLst/>
                <a:gdLst>
                  <a:gd name="T0" fmla="*/ 3 w 12"/>
                  <a:gd name="T1" fmla="*/ 2 h 6"/>
                  <a:gd name="T2" fmla="*/ 0 w 12"/>
                  <a:gd name="T3" fmla="*/ 0 h 6"/>
                  <a:gd name="T4" fmla="*/ 5 w 12"/>
                  <a:gd name="T5" fmla="*/ 0 h 6"/>
                  <a:gd name="T6" fmla="*/ 3 w 12"/>
                  <a:gd name="T7" fmla="*/ 2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4" name="Freeform 152"/>
              <p:cNvSpPr>
                <a:spLocks noChangeAspect="1"/>
              </p:cNvSpPr>
              <p:nvPr/>
            </p:nvSpPr>
            <p:spPr bwMode="auto">
              <a:xfrm>
                <a:off x="5072" y="1461"/>
                <a:ext cx="9" cy="8"/>
              </a:xfrm>
              <a:custGeom>
                <a:avLst/>
                <a:gdLst>
                  <a:gd name="T0" fmla="*/ 3 w 12"/>
                  <a:gd name="T1" fmla="*/ 2 h 12"/>
                  <a:gd name="T2" fmla="*/ 0 w 12"/>
                  <a:gd name="T3" fmla="*/ 0 h 12"/>
                  <a:gd name="T4" fmla="*/ 5 w 12"/>
                  <a:gd name="T5" fmla="*/ 0 h 12"/>
                  <a:gd name="T6" fmla="*/ 3 w 12"/>
                  <a:gd name="T7" fmla="*/ 2 h 12"/>
                  <a:gd name="T8" fmla="*/ 3 w 12"/>
                  <a:gd name="T9" fmla="*/ 3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5" name="Freeform 153"/>
              <p:cNvSpPr>
                <a:spLocks noChangeAspect="1"/>
              </p:cNvSpPr>
              <p:nvPr/>
            </p:nvSpPr>
            <p:spPr bwMode="auto">
              <a:xfrm>
                <a:off x="4715" y="1840"/>
                <a:ext cx="352" cy="236"/>
              </a:xfrm>
              <a:custGeom>
                <a:avLst/>
                <a:gdLst>
                  <a:gd name="T0" fmla="*/ 146 w 462"/>
                  <a:gd name="T1" fmla="*/ 0 h 348"/>
                  <a:gd name="T2" fmla="*/ 201 w 462"/>
                  <a:gd name="T3" fmla="*/ 73 h 348"/>
                  <a:gd name="T4" fmla="*/ 204 w 462"/>
                  <a:gd name="T5" fmla="*/ 92 h 348"/>
                  <a:gd name="T6" fmla="*/ 199 w 462"/>
                  <a:gd name="T7" fmla="*/ 98 h 348"/>
                  <a:gd name="T8" fmla="*/ 199 w 462"/>
                  <a:gd name="T9" fmla="*/ 101 h 348"/>
                  <a:gd name="T10" fmla="*/ 197 w 462"/>
                  <a:gd name="T11" fmla="*/ 105 h 348"/>
                  <a:gd name="T12" fmla="*/ 181 w 462"/>
                  <a:gd name="T13" fmla="*/ 109 h 348"/>
                  <a:gd name="T14" fmla="*/ 178 w 462"/>
                  <a:gd name="T15" fmla="*/ 105 h 348"/>
                  <a:gd name="T16" fmla="*/ 183 w 462"/>
                  <a:gd name="T17" fmla="*/ 106 h 348"/>
                  <a:gd name="T18" fmla="*/ 186 w 462"/>
                  <a:gd name="T19" fmla="*/ 103 h 348"/>
                  <a:gd name="T20" fmla="*/ 178 w 462"/>
                  <a:gd name="T21" fmla="*/ 103 h 348"/>
                  <a:gd name="T22" fmla="*/ 170 w 462"/>
                  <a:gd name="T23" fmla="*/ 96 h 348"/>
                  <a:gd name="T24" fmla="*/ 162 w 462"/>
                  <a:gd name="T25" fmla="*/ 94 h 348"/>
                  <a:gd name="T26" fmla="*/ 157 w 462"/>
                  <a:gd name="T27" fmla="*/ 84 h 348"/>
                  <a:gd name="T28" fmla="*/ 149 w 462"/>
                  <a:gd name="T29" fmla="*/ 81 h 348"/>
                  <a:gd name="T30" fmla="*/ 149 w 462"/>
                  <a:gd name="T31" fmla="*/ 75 h 348"/>
                  <a:gd name="T32" fmla="*/ 143 w 462"/>
                  <a:gd name="T33" fmla="*/ 75 h 348"/>
                  <a:gd name="T34" fmla="*/ 146 w 462"/>
                  <a:gd name="T35" fmla="*/ 79 h 348"/>
                  <a:gd name="T36" fmla="*/ 143 w 462"/>
                  <a:gd name="T37" fmla="*/ 79 h 348"/>
                  <a:gd name="T38" fmla="*/ 133 w 462"/>
                  <a:gd name="T39" fmla="*/ 67 h 348"/>
                  <a:gd name="T40" fmla="*/ 138 w 462"/>
                  <a:gd name="T41" fmla="*/ 58 h 348"/>
                  <a:gd name="T42" fmla="*/ 130 w 462"/>
                  <a:gd name="T43" fmla="*/ 56 h 348"/>
                  <a:gd name="T44" fmla="*/ 133 w 462"/>
                  <a:gd name="T45" fmla="*/ 62 h 348"/>
                  <a:gd name="T46" fmla="*/ 125 w 462"/>
                  <a:gd name="T47" fmla="*/ 58 h 348"/>
                  <a:gd name="T48" fmla="*/ 127 w 462"/>
                  <a:gd name="T49" fmla="*/ 39 h 348"/>
                  <a:gd name="T50" fmla="*/ 98 w 462"/>
                  <a:gd name="T51" fmla="*/ 21 h 348"/>
                  <a:gd name="T52" fmla="*/ 82 w 462"/>
                  <a:gd name="T53" fmla="*/ 19 h 348"/>
                  <a:gd name="T54" fmla="*/ 82 w 462"/>
                  <a:gd name="T55" fmla="*/ 22 h 348"/>
                  <a:gd name="T56" fmla="*/ 56 w 462"/>
                  <a:gd name="T57" fmla="*/ 28 h 348"/>
                  <a:gd name="T58" fmla="*/ 56 w 462"/>
                  <a:gd name="T59" fmla="*/ 26 h 348"/>
                  <a:gd name="T60" fmla="*/ 59 w 462"/>
                  <a:gd name="T61" fmla="*/ 28 h 348"/>
                  <a:gd name="T62" fmla="*/ 59 w 462"/>
                  <a:gd name="T63" fmla="*/ 26 h 348"/>
                  <a:gd name="T64" fmla="*/ 45 w 462"/>
                  <a:gd name="T65" fmla="*/ 17 h 348"/>
                  <a:gd name="T66" fmla="*/ 43 w 462"/>
                  <a:gd name="T67" fmla="*/ 19 h 348"/>
                  <a:gd name="T68" fmla="*/ 45 w 462"/>
                  <a:gd name="T69" fmla="*/ 21 h 348"/>
                  <a:gd name="T70" fmla="*/ 27 w 462"/>
                  <a:gd name="T71" fmla="*/ 17 h 348"/>
                  <a:gd name="T72" fmla="*/ 37 w 462"/>
                  <a:gd name="T73" fmla="*/ 15 h 348"/>
                  <a:gd name="T74" fmla="*/ 34 w 462"/>
                  <a:gd name="T75" fmla="*/ 15 h 348"/>
                  <a:gd name="T76" fmla="*/ 11 w 462"/>
                  <a:gd name="T77" fmla="*/ 19 h 348"/>
                  <a:gd name="T78" fmla="*/ 16 w 462"/>
                  <a:gd name="T79" fmla="*/ 17 h 348"/>
                  <a:gd name="T80" fmla="*/ 11 w 462"/>
                  <a:gd name="T81" fmla="*/ 15 h 348"/>
                  <a:gd name="T82" fmla="*/ 11 w 462"/>
                  <a:gd name="T83" fmla="*/ 17 h 348"/>
                  <a:gd name="T84" fmla="*/ 5 w 462"/>
                  <a:gd name="T85" fmla="*/ 19 h 348"/>
                  <a:gd name="T86" fmla="*/ 5 w 462"/>
                  <a:gd name="T87" fmla="*/ 13 h 348"/>
                  <a:gd name="T88" fmla="*/ 0 w 462"/>
                  <a:gd name="T89" fmla="*/ 9 h 348"/>
                  <a:gd name="T90" fmla="*/ 0 w 462"/>
                  <a:gd name="T91" fmla="*/ 5 h 348"/>
                  <a:gd name="T92" fmla="*/ 61 w 462"/>
                  <a:gd name="T93" fmla="*/ 2 h 348"/>
                  <a:gd name="T94" fmla="*/ 66 w 462"/>
                  <a:gd name="T95" fmla="*/ 7 h 348"/>
                  <a:gd name="T96" fmla="*/ 130 w 462"/>
                  <a:gd name="T97" fmla="*/ 5 h 348"/>
                  <a:gd name="T98" fmla="*/ 133 w 462"/>
                  <a:gd name="T99" fmla="*/ 9 h 348"/>
                  <a:gd name="T100" fmla="*/ 136 w 462"/>
                  <a:gd name="T101" fmla="*/ 7 h 348"/>
                  <a:gd name="T102" fmla="*/ 136 w 462"/>
                  <a:gd name="T103" fmla="*/ 0 h 348"/>
                  <a:gd name="T104" fmla="*/ 146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6" name="Freeform 154"/>
              <p:cNvSpPr>
                <a:spLocks noChangeAspect="1"/>
              </p:cNvSpPr>
              <p:nvPr/>
            </p:nvSpPr>
            <p:spPr bwMode="auto">
              <a:xfrm>
                <a:off x="4715" y="1840"/>
                <a:ext cx="352" cy="236"/>
              </a:xfrm>
              <a:custGeom>
                <a:avLst/>
                <a:gdLst>
                  <a:gd name="T0" fmla="*/ 146 w 462"/>
                  <a:gd name="T1" fmla="*/ 0 h 348"/>
                  <a:gd name="T2" fmla="*/ 201 w 462"/>
                  <a:gd name="T3" fmla="*/ 73 h 348"/>
                  <a:gd name="T4" fmla="*/ 204 w 462"/>
                  <a:gd name="T5" fmla="*/ 92 h 348"/>
                  <a:gd name="T6" fmla="*/ 199 w 462"/>
                  <a:gd name="T7" fmla="*/ 98 h 348"/>
                  <a:gd name="T8" fmla="*/ 199 w 462"/>
                  <a:gd name="T9" fmla="*/ 101 h 348"/>
                  <a:gd name="T10" fmla="*/ 197 w 462"/>
                  <a:gd name="T11" fmla="*/ 105 h 348"/>
                  <a:gd name="T12" fmla="*/ 181 w 462"/>
                  <a:gd name="T13" fmla="*/ 109 h 348"/>
                  <a:gd name="T14" fmla="*/ 178 w 462"/>
                  <a:gd name="T15" fmla="*/ 105 h 348"/>
                  <a:gd name="T16" fmla="*/ 183 w 462"/>
                  <a:gd name="T17" fmla="*/ 106 h 348"/>
                  <a:gd name="T18" fmla="*/ 186 w 462"/>
                  <a:gd name="T19" fmla="*/ 103 h 348"/>
                  <a:gd name="T20" fmla="*/ 178 w 462"/>
                  <a:gd name="T21" fmla="*/ 103 h 348"/>
                  <a:gd name="T22" fmla="*/ 170 w 462"/>
                  <a:gd name="T23" fmla="*/ 96 h 348"/>
                  <a:gd name="T24" fmla="*/ 162 w 462"/>
                  <a:gd name="T25" fmla="*/ 94 h 348"/>
                  <a:gd name="T26" fmla="*/ 157 w 462"/>
                  <a:gd name="T27" fmla="*/ 84 h 348"/>
                  <a:gd name="T28" fmla="*/ 149 w 462"/>
                  <a:gd name="T29" fmla="*/ 81 h 348"/>
                  <a:gd name="T30" fmla="*/ 149 w 462"/>
                  <a:gd name="T31" fmla="*/ 75 h 348"/>
                  <a:gd name="T32" fmla="*/ 143 w 462"/>
                  <a:gd name="T33" fmla="*/ 75 h 348"/>
                  <a:gd name="T34" fmla="*/ 146 w 462"/>
                  <a:gd name="T35" fmla="*/ 79 h 348"/>
                  <a:gd name="T36" fmla="*/ 143 w 462"/>
                  <a:gd name="T37" fmla="*/ 79 h 348"/>
                  <a:gd name="T38" fmla="*/ 133 w 462"/>
                  <a:gd name="T39" fmla="*/ 67 h 348"/>
                  <a:gd name="T40" fmla="*/ 138 w 462"/>
                  <a:gd name="T41" fmla="*/ 58 h 348"/>
                  <a:gd name="T42" fmla="*/ 130 w 462"/>
                  <a:gd name="T43" fmla="*/ 56 h 348"/>
                  <a:gd name="T44" fmla="*/ 133 w 462"/>
                  <a:gd name="T45" fmla="*/ 62 h 348"/>
                  <a:gd name="T46" fmla="*/ 125 w 462"/>
                  <a:gd name="T47" fmla="*/ 58 h 348"/>
                  <a:gd name="T48" fmla="*/ 127 w 462"/>
                  <a:gd name="T49" fmla="*/ 39 h 348"/>
                  <a:gd name="T50" fmla="*/ 98 w 462"/>
                  <a:gd name="T51" fmla="*/ 21 h 348"/>
                  <a:gd name="T52" fmla="*/ 82 w 462"/>
                  <a:gd name="T53" fmla="*/ 19 h 348"/>
                  <a:gd name="T54" fmla="*/ 82 w 462"/>
                  <a:gd name="T55" fmla="*/ 22 h 348"/>
                  <a:gd name="T56" fmla="*/ 56 w 462"/>
                  <a:gd name="T57" fmla="*/ 28 h 348"/>
                  <a:gd name="T58" fmla="*/ 56 w 462"/>
                  <a:gd name="T59" fmla="*/ 26 h 348"/>
                  <a:gd name="T60" fmla="*/ 59 w 462"/>
                  <a:gd name="T61" fmla="*/ 28 h 348"/>
                  <a:gd name="T62" fmla="*/ 59 w 462"/>
                  <a:gd name="T63" fmla="*/ 26 h 348"/>
                  <a:gd name="T64" fmla="*/ 45 w 462"/>
                  <a:gd name="T65" fmla="*/ 17 h 348"/>
                  <a:gd name="T66" fmla="*/ 43 w 462"/>
                  <a:gd name="T67" fmla="*/ 19 h 348"/>
                  <a:gd name="T68" fmla="*/ 45 w 462"/>
                  <a:gd name="T69" fmla="*/ 21 h 348"/>
                  <a:gd name="T70" fmla="*/ 27 w 462"/>
                  <a:gd name="T71" fmla="*/ 17 h 348"/>
                  <a:gd name="T72" fmla="*/ 37 w 462"/>
                  <a:gd name="T73" fmla="*/ 15 h 348"/>
                  <a:gd name="T74" fmla="*/ 34 w 462"/>
                  <a:gd name="T75" fmla="*/ 15 h 348"/>
                  <a:gd name="T76" fmla="*/ 11 w 462"/>
                  <a:gd name="T77" fmla="*/ 19 h 348"/>
                  <a:gd name="T78" fmla="*/ 16 w 462"/>
                  <a:gd name="T79" fmla="*/ 17 h 348"/>
                  <a:gd name="T80" fmla="*/ 11 w 462"/>
                  <a:gd name="T81" fmla="*/ 15 h 348"/>
                  <a:gd name="T82" fmla="*/ 11 w 462"/>
                  <a:gd name="T83" fmla="*/ 17 h 348"/>
                  <a:gd name="T84" fmla="*/ 5 w 462"/>
                  <a:gd name="T85" fmla="*/ 19 h 348"/>
                  <a:gd name="T86" fmla="*/ 5 w 462"/>
                  <a:gd name="T87" fmla="*/ 13 h 348"/>
                  <a:gd name="T88" fmla="*/ 0 w 462"/>
                  <a:gd name="T89" fmla="*/ 9 h 348"/>
                  <a:gd name="T90" fmla="*/ 0 w 462"/>
                  <a:gd name="T91" fmla="*/ 5 h 348"/>
                  <a:gd name="T92" fmla="*/ 61 w 462"/>
                  <a:gd name="T93" fmla="*/ 2 h 348"/>
                  <a:gd name="T94" fmla="*/ 66 w 462"/>
                  <a:gd name="T95" fmla="*/ 7 h 348"/>
                  <a:gd name="T96" fmla="*/ 130 w 462"/>
                  <a:gd name="T97" fmla="*/ 5 h 348"/>
                  <a:gd name="T98" fmla="*/ 133 w 462"/>
                  <a:gd name="T99" fmla="*/ 9 h 348"/>
                  <a:gd name="T100" fmla="*/ 136 w 462"/>
                  <a:gd name="T101" fmla="*/ 7 h 348"/>
                  <a:gd name="T102" fmla="*/ 136 w 462"/>
                  <a:gd name="T103" fmla="*/ 0 h 348"/>
                  <a:gd name="T104" fmla="*/ 146 w 462"/>
                  <a:gd name="T105" fmla="*/ 0 h 348"/>
                  <a:gd name="T106" fmla="*/ 146 w 462"/>
                  <a:gd name="T107" fmla="*/ 2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7" name="Freeform 155"/>
              <p:cNvSpPr>
                <a:spLocks noChangeAspect="1"/>
              </p:cNvSpPr>
              <p:nvPr/>
            </p:nvSpPr>
            <p:spPr bwMode="auto">
              <a:xfrm>
                <a:off x="4774" y="1664"/>
                <a:ext cx="211" cy="196"/>
              </a:xfrm>
              <a:custGeom>
                <a:avLst/>
                <a:gdLst>
                  <a:gd name="T0" fmla="*/ 29 w 276"/>
                  <a:gd name="T1" fmla="*/ 2 h 288"/>
                  <a:gd name="T2" fmla="*/ 59 w 276"/>
                  <a:gd name="T3" fmla="*/ 0 h 288"/>
                  <a:gd name="T4" fmla="*/ 54 w 276"/>
                  <a:gd name="T5" fmla="*/ 5 h 288"/>
                  <a:gd name="T6" fmla="*/ 67 w 276"/>
                  <a:gd name="T7" fmla="*/ 10 h 288"/>
                  <a:gd name="T8" fmla="*/ 75 w 276"/>
                  <a:gd name="T9" fmla="*/ 19 h 288"/>
                  <a:gd name="T10" fmla="*/ 105 w 276"/>
                  <a:gd name="T11" fmla="*/ 36 h 288"/>
                  <a:gd name="T12" fmla="*/ 115 w 276"/>
                  <a:gd name="T13" fmla="*/ 51 h 288"/>
                  <a:gd name="T14" fmla="*/ 123 w 276"/>
                  <a:gd name="T15" fmla="*/ 53 h 288"/>
                  <a:gd name="T16" fmla="*/ 118 w 276"/>
                  <a:gd name="T17" fmla="*/ 61 h 288"/>
                  <a:gd name="T18" fmla="*/ 118 w 276"/>
                  <a:gd name="T19" fmla="*/ 63 h 288"/>
                  <a:gd name="T20" fmla="*/ 113 w 276"/>
                  <a:gd name="T21" fmla="*/ 68 h 288"/>
                  <a:gd name="T22" fmla="*/ 113 w 276"/>
                  <a:gd name="T23" fmla="*/ 71 h 288"/>
                  <a:gd name="T24" fmla="*/ 110 w 276"/>
                  <a:gd name="T25" fmla="*/ 71 h 288"/>
                  <a:gd name="T26" fmla="*/ 115 w 276"/>
                  <a:gd name="T27" fmla="*/ 73 h 288"/>
                  <a:gd name="T28" fmla="*/ 113 w 276"/>
                  <a:gd name="T29" fmla="*/ 82 h 288"/>
                  <a:gd name="T30" fmla="*/ 102 w 276"/>
                  <a:gd name="T31" fmla="*/ 82 h 288"/>
                  <a:gd name="T32" fmla="*/ 102 w 276"/>
                  <a:gd name="T33" fmla="*/ 89 h 288"/>
                  <a:gd name="T34" fmla="*/ 99 w 276"/>
                  <a:gd name="T35" fmla="*/ 91 h 288"/>
                  <a:gd name="T36" fmla="*/ 96 w 276"/>
                  <a:gd name="T37" fmla="*/ 87 h 288"/>
                  <a:gd name="T38" fmla="*/ 32 w 276"/>
                  <a:gd name="T39" fmla="*/ 89 h 288"/>
                  <a:gd name="T40" fmla="*/ 27 w 276"/>
                  <a:gd name="T41" fmla="*/ 83 h 288"/>
                  <a:gd name="T42" fmla="*/ 21 w 276"/>
                  <a:gd name="T43" fmla="*/ 66 h 288"/>
                  <a:gd name="T44" fmla="*/ 27 w 276"/>
                  <a:gd name="T45" fmla="*/ 59 h 288"/>
                  <a:gd name="T46" fmla="*/ 16 w 276"/>
                  <a:gd name="T47" fmla="*/ 47 h 288"/>
                  <a:gd name="T48" fmla="*/ 0 w 276"/>
                  <a:gd name="T49" fmla="*/ 5 h 288"/>
                  <a:gd name="T50" fmla="*/ 29 w 276"/>
                  <a:gd name="T51" fmla="*/ 2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8" name="Freeform 156"/>
              <p:cNvSpPr>
                <a:spLocks noChangeAspect="1"/>
              </p:cNvSpPr>
              <p:nvPr/>
            </p:nvSpPr>
            <p:spPr bwMode="auto">
              <a:xfrm>
                <a:off x="4774" y="1664"/>
                <a:ext cx="211" cy="196"/>
              </a:xfrm>
              <a:custGeom>
                <a:avLst/>
                <a:gdLst>
                  <a:gd name="T0" fmla="*/ 29 w 276"/>
                  <a:gd name="T1" fmla="*/ 2 h 288"/>
                  <a:gd name="T2" fmla="*/ 59 w 276"/>
                  <a:gd name="T3" fmla="*/ 0 h 288"/>
                  <a:gd name="T4" fmla="*/ 54 w 276"/>
                  <a:gd name="T5" fmla="*/ 5 h 288"/>
                  <a:gd name="T6" fmla="*/ 67 w 276"/>
                  <a:gd name="T7" fmla="*/ 10 h 288"/>
                  <a:gd name="T8" fmla="*/ 75 w 276"/>
                  <a:gd name="T9" fmla="*/ 19 h 288"/>
                  <a:gd name="T10" fmla="*/ 105 w 276"/>
                  <a:gd name="T11" fmla="*/ 36 h 288"/>
                  <a:gd name="T12" fmla="*/ 115 w 276"/>
                  <a:gd name="T13" fmla="*/ 51 h 288"/>
                  <a:gd name="T14" fmla="*/ 123 w 276"/>
                  <a:gd name="T15" fmla="*/ 53 h 288"/>
                  <a:gd name="T16" fmla="*/ 118 w 276"/>
                  <a:gd name="T17" fmla="*/ 61 h 288"/>
                  <a:gd name="T18" fmla="*/ 118 w 276"/>
                  <a:gd name="T19" fmla="*/ 63 h 288"/>
                  <a:gd name="T20" fmla="*/ 113 w 276"/>
                  <a:gd name="T21" fmla="*/ 68 h 288"/>
                  <a:gd name="T22" fmla="*/ 113 w 276"/>
                  <a:gd name="T23" fmla="*/ 71 h 288"/>
                  <a:gd name="T24" fmla="*/ 110 w 276"/>
                  <a:gd name="T25" fmla="*/ 71 h 288"/>
                  <a:gd name="T26" fmla="*/ 115 w 276"/>
                  <a:gd name="T27" fmla="*/ 73 h 288"/>
                  <a:gd name="T28" fmla="*/ 113 w 276"/>
                  <a:gd name="T29" fmla="*/ 82 h 288"/>
                  <a:gd name="T30" fmla="*/ 102 w 276"/>
                  <a:gd name="T31" fmla="*/ 82 h 288"/>
                  <a:gd name="T32" fmla="*/ 102 w 276"/>
                  <a:gd name="T33" fmla="*/ 89 h 288"/>
                  <a:gd name="T34" fmla="*/ 99 w 276"/>
                  <a:gd name="T35" fmla="*/ 91 h 288"/>
                  <a:gd name="T36" fmla="*/ 96 w 276"/>
                  <a:gd name="T37" fmla="*/ 87 h 288"/>
                  <a:gd name="T38" fmla="*/ 32 w 276"/>
                  <a:gd name="T39" fmla="*/ 89 h 288"/>
                  <a:gd name="T40" fmla="*/ 27 w 276"/>
                  <a:gd name="T41" fmla="*/ 83 h 288"/>
                  <a:gd name="T42" fmla="*/ 21 w 276"/>
                  <a:gd name="T43" fmla="*/ 66 h 288"/>
                  <a:gd name="T44" fmla="*/ 27 w 276"/>
                  <a:gd name="T45" fmla="*/ 59 h 288"/>
                  <a:gd name="T46" fmla="*/ 16 w 276"/>
                  <a:gd name="T47" fmla="*/ 47 h 288"/>
                  <a:gd name="T48" fmla="*/ 0 w 276"/>
                  <a:gd name="T49" fmla="*/ 5 h 288"/>
                  <a:gd name="T50" fmla="*/ 29 w 276"/>
                  <a:gd name="T51" fmla="*/ 2 h 288"/>
                  <a:gd name="T52" fmla="*/ 29 w 276"/>
                  <a:gd name="T53" fmla="*/ 3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9" name="Freeform 157"/>
              <p:cNvSpPr>
                <a:spLocks noChangeAspect="1"/>
              </p:cNvSpPr>
              <p:nvPr/>
            </p:nvSpPr>
            <p:spPr bwMode="auto">
              <a:xfrm>
                <a:off x="3735" y="1929"/>
                <a:ext cx="19" cy="16"/>
              </a:xfrm>
              <a:custGeom>
                <a:avLst/>
                <a:gdLst>
                  <a:gd name="T0" fmla="*/ 3 w 24"/>
                  <a:gd name="T1" fmla="*/ 0 h 24"/>
                  <a:gd name="T2" fmla="*/ 9 w 24"/>
                  <a:gd name="T3" fmla="*/ 0 h 24"/>
                  <a:gd name="T4" fmla="*/ 12 w 24"/>
                  <a:gd name="T5" fmla="*/ 2 h 24"/>
                  <a:gd name="T6" fmla="*/ 9 w 24"/>
                  <a:gd name="T7" fmla="*/ 3 h 24"/>
                  <a:gd name="T8" fmla="*/ 9 w 24"/>
                  <a:gd name="T9" fmla="*/ 5 h 24"/>
                  <a:gd name="T10" fmla="*/ 6 w 24"/>
                  <a:gd name="T11" fmla="*/ 7 h 24"/>
                  <a:gd name="T12" fmla="*/ 3 w 24"/>
                  <a:gd name="T13" fmla="*/ 7 h 24"/>
                  <a:gd name="T14" fmla="*/ 3 w 24"/>
                  <a:gd name="T15" fmla="*/ 5 h 24"/>
                  <a:gd name="T16" fmla="*/ 0 w 24"/>
                  <a:gd name="T17" fmla="*/ 5 h 24"/>
                  <a:gd name="T18" fmla="*/ 0 w 24"/>
                  <a:gd name="T19" fmla="*/ 2 h 24"/>
                  <a:gd name="T20" fmla="*/ 3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0" name="Freeform 158"/>
              <p:cNvSpPr>
                <a:spLocks noChangeAspect="1"/>
              </p:cNvSpPr>
              <p:nvPr/>
            </p:nvSpPr>
            <p:spPr bwMode="auto">
              <a:xfrm>
                <a:off x="3735" y="1929"/>
                <a:ext cx="19" cy="16"/>
              </a:xfrm>
              <a:custGeom>
                <a:avLst/>
                <a:gdLst>
                  <a:gd name="T0" fmla="*/ 3 w 24"/>
                  <a:gd name="T1" fmla="*/ 0 h 24"/>
                  <a:gd name="T2" fmla="*/ 9 w 24"/>
                  <a:gd name="T3" fmla="*/ 0 h 24"/>
                  <a:gd name="T4" fmla="*/ 12 w 24"/>
                  <a:gd name="T5" fmla="*/ 2 h 24"/>
                  <a:gd name="T6" fmla="*/ 9 w 24"/>
                  <a:gd name="T7" fmla="*/ 3 h 24"/>
                  <a:gd name="T8" fmla="*/ 9 w 24"/>
                  <a:gd name="T9" fmla="*/ 5 h 24"/>
                  <a:gd name="T10" fmla="*/ 6 w 24"/>
                  <a:gd name="T11" fmla="*/ 7 h 24"/>
                  <a:gd name="T12" fmla="*/ 3 w 24"/>
                  <a:gd name="T13" fmla="*/ 7 h 24"/>
                  <a:gd name="T14" fmla="*/ 3 w 24"/>
                  <a:gd name="T15" fmla="*/ 5 h 24"/>
                  <a:gd name="T16" fmla="*/ 0 w 24"/>
                  <a:gd name="T17" fmla="*/ 5 h 24"/>
                  <a:gd name="T18" fmla="*/ 0 w 24"/>
                  <a:gd name="T19" fmla="*/ 2 h 24"/>
                  <a:gd name="T20" fmla="*/ 3 w 24"/>
                  <a:gd name="T21" fmla="*/ 0 h 24"/>
                  <a:gd name="T22" fmla="*/ 3 w 24"/>
                  <a:gd name="T23" fmla="*/ 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1" name="Freeform 159"/>
              <p:cNvSpPr>
                <a:spLocks noChangeAspect="1"/>
              </p:cNvSpPr>
              <p:nvPr/>
            </p:nvSpPr>
            <p:spPr bwMode="auto">
              <a:xfrm>
                <a:off x="3795" y="1958"/>
                <a:ext cx="23" cy="16"/>
              </a:xfrm>
              <a:custGeom>
                <a:avLst/>
                <a:gdLst>
                  <a:gd name="T0" fmla="*/ 3 w 30"/>
                  <a:gd name="T1" fmla="*/ 2 h 24"/>
                  <a:gd name="T2" fmla="*/ 3 w 30"/>
                  <a:gd name="T3" fmla="*/ 0 h 24"/>
                  <a:gd name="T4" fmla="*/ 5 w 30"/>
                  <a:gd name="T5" fmla="*/ 0 h 24"/>
                  <a:gd name="T6" fmla="*/ 8 w 30"/>
                  <a:gd name="T7" fmla="*/ 2 h 24"/>
                  <a:gd name="T8" fmla="*/ 11 w 30"/>
                  <a:gd name="T9" fmla="*/ 3 h 24"/>
                  <a:gd name="T10" fmla="*/ 14 w 30"/>
                  <a:gd name="T11" fmla="*/ 5 h 24"/>
                  <a:gd name="T12" fmla="*/ 8 w 30"/>
                  <a:gd name="T13" fmla="*/ 5 h 24"/>
                  <a:gd name="T14" fmla="*/ 5 w 30"/>
                  <a:gd name="T15" fmla="*/ 7 h 24"/>
                  <a:gd name="T16" fmla="*/ 3 w 30"/>
                  <a:gd name="T17" fmla="*/ 5 h 24"/>
                  <a:gd name="T18" fmla="*/ 0 w 30"/>
                  <a:gd name="T19" fmla="*/ 2 h 24"/>
                  <a:gd name="T20" fmla="*/ 3 w 30"/>
                  <a:gd name="T21" fmla="*/ 2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2" name="Freeform 160"/>
              <p:cNvSpPr>
                <a:spLocks noChangeAspect="1"/>
              </p:cNvSpPr>
              <p:nvPr/>
            </p:nvSpPr>
            <p:spPr bwMode="auto">
              <a:xfrm>
                <a:off x="3795" y="1958"/>
                <a:ext cx="23" cy="16"/>
              </a:xfrm>
              <a:custGeom>
                <a:avLst/>
                <a:gdLst>
                  <a:gd name="T0" fmla="*/ 3 w 30"/>
                  <a:gd name="T1" fmla="*/ 2 h 24"/>
                  <a:gd name="T2" fmla="*/ 3 w 30"/>
                  <a:gd name="T3" fmla="*/ 0 h 24"/>
                  <a:gd name="T4" fmla="*/ 5 w 30"/>
                  <a:gd name="T5" fmla="*/ 0 h 24"/>
                  <a:gd name="T6" fmla="*/ 8 w 30"/>
                  <a:gd name="T7" fmla="*/ 2 h 24"/>
                  <a:gd name="T8" fmla="*/ 11 w 30"/>
                  <a:gd name="T9" fmla="*/ 3 h 24"/>
                  <a:gd name="T10" fmla="*/ 14 w 30"/>
                  <a:gd name="T11" fmla="*/ 5 h 24"/>
                  <a:gd name="T12" fmla="*/ 8 w 30"/>
                  <a:gd name="T13" fmla="*/ 5 h 24"/>
                  <a:gd name="T14" fmla="*/ 5 w 30"/>
                  <a:gd name="T15" fmla="*/ 7 h 24"/>
                  <a:gd name="T16" fmla="*/ 3 w 30"/>
                  <a:gd name="T17" fmla="*/ 5 h 24"/>
                  <a:gd name="T18" fmla="*/ 0 w 30"/>
                  <a:gd name="T19" fmla="*/ 2 h 24"/>
                  <a:gd name="T20" fmla="*/ 3 w 30"/>
                  <a:gd name="T21" fmla="*/ 2 h 24"/>
                  <a:gd name="T22" fmla="*/ 3 w 30"/>
                  <a:gd name="T23" fmla="*/ 3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3" name="Freeform 161"/>
              <p:cNvSpPr>
                <a:spLocks noChangeAspect="1"/>
              </p:cNvSpPr>
              <p:nvPr/>
            </p:nvSpPr>
            <p:spPr bwMode="auto">
              <a:xfrm>
                <a:off x="3831" y="1978"/>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4" name="Freeform 162"/>
              <p:cNvSpPr>
                <a:spLocks noChangeAspect="1"/>
              </p:cNvSpPr>
              <p:nvPr/>
            </p:nvSpPr>
            <p:spPr bwMode="auto">
              <a:xfrm>
                <a:off x="3831" y="1978"/>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w 30"/>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5" name="Freeform 163"/>
              <p:cNvSpPr>
                <a:spLocks noChangeAspect="1"/>
              </p:cNvSpPr>
              <p:nvPr/>
            </p:nvSpPr>
            <p:spPr bwMode="auto">
              <a:xfrm>
                <a:off x="3859" y="1986"/>
                <a:ext cx="27" cy="21"/>
              </a:xfrm>
              <a:custGeom>
                <a:avLst/>
                <a:gdLst>
                  <a:gd name="T0" fmla="*/ 5 w 36"/>
                  <a:gd name="T1" fmla="*/ 2 h 30"/>
                  <a:gd name="T2" fmla="*/ 10 w 36"/>
                  <a:gd name="T3" fmla="*/ 2 h 30"/>
                  <a:gd name="T4" fmla="*/ 15 w 36"/>
                  <a:gd name="T5" fmla="*/ 6 h 30"/>
                  <a:gd name="T6" fmla="*/ 15 w 36"/>
                  <a:gd name="T7" fmla="*/ 8 h 30"/>
                  <a:gd name="T8" fmla="*/ 10 w 36"/>
                  <a:gd name="T9" fmla="*/ 11 h 30"/>
                  <a:gd name="T10" fmla="*/ 7 w 36"/>
                  <a:gd name="T11" fmla="*/ 11 h 30"/>
                  <a:gd name="T12" fmla="*/ 5 w 36"/>
                  <a:gd name="T13" fmla="*/ 6 h 30"/>
                  <a:gd name="T14" fmla="*/ 2 w 36"/>
                  <a:gd name="T15" fmla="*/ 4 h 30"/>
                  <a:gd name="T16" fmla="*/ 0 w 36"/>
                  <a:gd name="T17" fmla="*/ 2 h 30"/>
                  <a:gd name="T18" fmla="*/ 0 w 36"/>
                  <a:gd name="T19" fmla="*/ 0 h 30"/>
                  <a:gd name="T20" fmla="*/ 2 w 36"/>
                  <a:gd name="T21" fmla="*/ 0 h 30"/>
                  <a:gd name="T22" fmla="*/ 5 w 36"/>
                  <a:gd name="T23" fmla="*/ 2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6" name="Freeform 164"/>
              <p:cNvSpPr>
                <a:spLocks noChangeAspect="1"/>
              </p:cNvSpPr>
              <p:nvPr/>
            </p:nvSpPr>
            <p:spPr bwMode="auto">
              <a:xfrm>
                <a:off x="3859" y="1986"/>
                <a:ext cx="27" cy="21"/>
              </a:xfrm>
              <a:custGeom>
                <a:avLst/>
                <a:gdLst>
                  <a:gd name="T0" fmla="*/ 5 w 36"/>
                  <a:gd name="T1" fmla="*/ 2 h 30"/>
                  <a:gd name="T2" fmla="*/ 10 w 36"/>
                  <a:gd name="T3" fmla="*/ 2 h 30"/>
                  <a:gd name="T4" fmla="*/ 15 w 36"/>
                  <a:gd name="T5" fmla="*/ 6 h 30"/>
                  <a:gd name="T6" fmla="*/ 15 w 36"/>
                  <a:gd name="T7" fmla="*/ 8 h 30"/>
                  <a:gd name="T8" fmla="*/ 10 w 36"/>
                  <a:gd name="T9" fmla="*/ 11 h 30"/>
                  <a:gd name="T10" fmla="*/ 7 w 36"/>
                  <a:gd name="T11" fmla="*/ 11 h 30"/>
                  <a:gd name="T12" fmla="*/ 5 w 36"/>
                  <a:gd name="T13" fmla="*/ 6 h 30"/>
                  <a:gd name="T14" fmla="*/ 2 w 36"/>
                  <a:gd name="T15" fmla="*/ 4 h 30"/>
                  <a:gd name="T16" fmla="*/ 0 w 36"/>
                  <a:gd name="T17" fmla="*/ 2 h 30"/>
                  <a:gd name="T18" fmla="*/ 0 w 36"/>
                  <a:gd name="T19" fmla="*/ 0 h 30"/>
                  <a:gd name="T20" fmla="*/ 2 w 36"/>
                  <a:gd name="T21" fmla="*/ 0 h 30"/>
                  <a:gd name="T22" fmla="*/ 5 w 36"/>
                  <a:gd name="T23" fmla="*/ 2 h 30"/>
                  <a:gd name="T24" fmla="*/ 5 w 36"/>
                  <a:gd name="T25" fmla="*/ 4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7" name="Freeform 165"/>
              <p:cNvSpPr>
                <a:spLocks noChangeAspect="1"/>
              </p:cNvSpPr>
              <p:nvPr/>
            </p:nvSpPr>
            <p:spPr bwMode="auto">
              <a:xfrm>
                <a:off x="3886" y="2027"/>
                <a:ext cx="51" cy="61"/>
              </a:xfrm>
              <a:custGeom>
                <a:avLst/>
                <a:gdLst>
                  <a:gd name="T0" fmla="*/ 3 w 66"/>
                  <a:gd name="T1" fmla="*/ 0 h 90"/>
                  <a:gd name="T2" fmla="*/ 5 w 66"/>
                  <a:gd name="T3" fmla="*/ 0 h 90"/>
                  <a:gd name="T4" fmla="*/ 8 w 66"/>
                  <a:gd name="T5" fmla="*/ 2 h 90"/>
                  <a:gd name="T6" fmla="*/ 17 w 66"/>
                  <a:gd name="T7" fmla="*/ 2 h 90"/>
                  <a:gd name="T8" fmla="*/ 19 w 66"/>
                  <a:gd name="T9" fmla="*/ 3 h 90"/>
                  <a:gd name="T10" fmla="*/ 22 w 66"/>
                  <a:gd name="T11" fmla="*/ 5 h 90"/>
                  <a:gd name="T12" fmla="*/ 22 w 66"/>
                  <a:gd name="T13" fmla="*/ 7 h 90"/>
                  <a:gd name="T14" fmla="*/ 25 w 66"/>
                  <a:gd name="T15" fmla="*/ 9 h 90"/>
                  <a:gd name="T16" fmla="*/ 28 w 66"/>
                  <a:gd name="T17" fmla="*/ 11 h 90"/>
                  <a:gd name="T18" fmla="*/ 30 w 66"/>
                  <a:gd name="T19" fmla="*/ 13 h 90"/>
                  <a:gd name="T20" fmla="*/ 30 w 66"/>
                  <a:gd name="T21" fmla="*/ 17 h 90"/>
                  <a:gd name="T22" fmla="*/ 28 w 66"/>
                  <a:gd name="T23" fmla="*/ 19 h 90"/>
                  <a:gd name="T24" fmla="*/ 19 w 66"/>
                  <a:gd name="T25" fmla="*/ 19 h 90"/>
                  <a:gd name="T26" fmla="*/ 17 w 66"/>
                  <a:gd name="T27" fmla="*/ 20 h 90"/>
                  <a:gd name="T28" fmla="*/ 14 w 66"/>
                  <a:gd name="T29" fmla="*/ 20 h 90"/>
                  <a:gd name="T30" fmla="*/ 14 w 66"/>
                  <a:gd name="T31" fmla="*/ 24 h 90"/>
                  <a:gd name="T32" fmla="*/ 12 w 66"/>
                  <a:gd name="T33" fmla="*/ 26 h 90"/>
                  <a:gd name="T34" fmla="*/ 8 w 66"/>
                  <a:gd name="T35" fmla="*/ 28 h 90"/>
                  <a:gd name="T36" fmla="*/ 5 w 66"/>
                  <a:gd name="T37" fmla="*/ 26 h 90"/>
                  <a:gd name="T38" fmla="*/ 5 w 66"/>
                  <a:gd name="T39" fmla="*/ 22 h 90"/>
                  <a:gd name="T40" fmla="*/ 3 w 66"/>
                  <a:gd name="T41" fmla="*/ 20 h 90"/>
                  <a:gd name="T42" fmla="*/ 3 w 66"/>
                  <a:gd name="T43" fmla="*/ 15 h 90"/>
                  <a:gd name="T44" fmla="*/ 0 w 66"/>
                  <a:gd name="T45" fmla="*/ 11 h 90"/>
                  <a:gd name="T46" fmla="*/ 0 w 66"/>
                  <a:gd name="T47" fmla="*/ 9 h 90"/>
                  <a:gd name="T48" fmla="*/ 3 w 66"/>
                  <a:gd name="T49" fmla="*/ 5 h 90"/>
                  <a:gd name="T50" fmla="*/ 3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8" name="Freeform 166"/>
              <p:cNvSpPr>
                <a:spLocks noChangeAspect="1"/>
              </p:cNvSpPr>
              <p:nvPr/>
            </p:nvSpPr>
            <p:spPr bwMode="auto">
              <a:xfrm>
                <a:off x="3886" y="2027"/>
                <a:ext cx="51" cy="61"/>
              </a:xfrm>
              <a:custGeom>
                <a:avLst/>
                <a:gdLst>
                  <a:gd name="T0" fmla="*/ 3 w 66"/>
                  <a:gd name="T1" fmla="*/ 0 h 90"/>
                  <a:gd name="T2" fmla="*/ 5 w 66"/>
                  <a:gd name="T3" fmla="*/ 0 h 90"/>
                  <a:gd name="T4" fmla="*/ 8 w 66"/>
                  <a:gd name="T5" fmla="*/ 2 h 90"/>
                  <a:gd name="T6" fmla="*/ 17 w 66"/>
                  <a:gd name="T7" fmla="*/ 2 h 90"/>
                  <a:gd name="T8" fmla="*/ 19 w 66"/>
                  <a:gd name="T9" fmla="*/ 3 h 90"/>
                  <a:gd name="T10" fmla="*/ 22 w 66"/>
                  <a:gd name="T11" fmla="*/ 5 h 90"/>
                  <a:gd name="T12" fmla="*/ 22 w 66"/>
                  <a:gd name="T13" fmla="*/ 7 h 90"/>
                  <a:gd name="T14" fmla="*/ 25 w 66"/>
                  <a:gd name="T15" fmla="*/ 9 h 90"/>
                  <a:gd name="T16" fmla="*/ 28 w 66"/>
                  <a:gd name="T17" fmla="*/ 11 h 90"/>
                  <a:gd name="T18" fmla="*/ 30 w 66"/>
                  <a:gd name="T19" fmla="*/ 13 h 90"/>
                  <a:gd name="T20" fmla="*/ 30 w 66"/>
                  <a:gd name="T21" fmla="*/ 17 h 90"/>
                  <a:gd name="T22" fmla="*/ 28 w 66"/>
                  <a:gd name="T23" fmla="*/ 19 h 90"/>
                  <a:gd name="T24" fmla="*/ 19 w 66"/>
                  <a:gd name="T25" fmla="*/ 19 h 90"/>
                  <a:gd name="T26" fmla="*/ 17 w 66"/>
                  <a:gd name="T27" fmla="*/ 20 h 90"/>
                  <a:gd name="T28" fmla="*/ 14 w 66"/>
                  <a:gd name="T29" fmla="*/ 20 h 90"/>
                  <a:gd name="T30" fmla="*/ 14 w 66"/>
                  <a:gd name="T31" fmla="*/ 24 h 90"/>
                  <a:gd name="T32" fmla="*/ 12 w 66"/>
                  <a:gd name="T33" fmla="*/ 26 h 90"/>
                  <a:gd name="T34" fmla="*/ 8 w 66"/>
                  <a:gd name="T35" fmla="*/ 28 h 90"/>
                  <a:gd name="T36" fmla="*/ 5 w 66"/>
                  <a:gd name="T37" fmla="*/ 26 h 90"/>
                  <a:gd name="T38" fmla="*/ 5 w 66"/>
                  <a:gd name="T39" fmla="*/ 22 h 90"/>
                  <a:gd name="T40" fmla="*/ 3 w 66"/>
                  <a:gd name="T41" fmla="*/ 20 h 90"/>
                  <a:gd name="T42" fmla="*/ 3 w 66"/>
                  <a:gd name="T43" fmla="*/ 15 h 90"/>
                  <a:gd name="T44" fmla="*/ 0 w 66"/>
                  <a:gd name="T45" fmla="*/ 11 h 90"/>
                  <a:gd name="T46" fmla="*/ 0 w 66"/>
                  <a:gd name="T47" fmla="*/ 9 h 90"/>
                  <a:gd name="T48" fmla="*/ 3 w 66"/>
                  <a:gd name="T49" fmla="*/ 5 h 90"/>
                  <a:gd name="T50" fmla="*/ 3 w 66"/>
                  <a:gd name="T51" fmla="*/ 0 h 90"/>
                  <a:gd name="T52" fmla="*/ 3 w 66"/>
                  <a:gd name="T53" fmla="*/ 2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9" name="Freeform 167"/>
              <p:cNvSpPr>
                <a:spLocks noChangeAspect="1"/>
              </p:cNvSpPr>
              <p:nvPr/>
            </p:nvSpPr>
            <p:spPr bwMode="auto">
              <a:xfrm>
                <a:off x="3845" y="1990"/>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40" name="Freeform 168"/>
              <p:cNvSpPr>
                <a:spLocks noChangeAspect="1"/>
              </p:cNvSpPr>
              <p:nvPr/>
            </p:nvSpPr>
            <p:spPr bwMode="auto">
              <a:xfrm>
                <a:off x="3845" y="1990"/>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w 12"/>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1" name="Freeform 169"/>
              <p:cNvSpPr>
                <a:spLocks noChangeAspect="1"/>
              </p:cNvSpPr>
              <p:nvPr/>
            </p:nvSpPr>
            <p:spPr bwMode="auto">
              <a:xfrm>
                <a:off x="3607" y="1017"/>
                <a:ext cx="234" cy="334"/>
              </a:xfrm>
              <a:custGeom>
                <a:avLst/>
                <a:gdLst>
                  <a:gd name="T0" fmla="*/ 62 w 306"/>
                  <a:gd name="T1" fmla="*/ 145 h 492"/>
                  <a:gd name="T2" fmla="*/ 0 w 306"/>
                  <a:gd name="T3" fmla="*/ 137 h 492"/>
                  <a:gd name="T4" fmla="*/ 16 w 306"/>
                  <a:gd name="T5" fmla="*/ 94 h 492"/>
                  <a:gd name="T6" fmla="*/ 11 w 306"/>
                  <a:gd name="T7" fmla="*/ 88 h 492"/>
                  <a:gd name="T8" fmla="*/ 35 w 306"/>
                  <a:gd name="T9" fmla="*/ 68 h 492"/>
                  <a:gd name="T10" fmla="*/ 27 w 306"/>
                  <a:gd name="T11" fmla="*/ 58 h 492"/>
                  <a:gd name="T12" fmla="*/ 46 w 306"/>
                  <a:gd name="T13" fmla="*/ 0 h 492"/>
                  <a:gd name="T14" fmla="*/ 62 w 306"/>
                  <a:gd name="T15" fmla="*/ 3 h 492"/>
                  <a:gd name="T16" fmla="*/ 56 w 306"/>
                  <a:gd name="T17" fmla="*/ 22 h 492"/>
                  <a:gd name="T18" fmla="*/ 62 w 306"/>
                  <a:gd name="T19" fmla="*/ 32 h 492"/>
                  <a:gd name="T20" fmla="*/ 59 w 306"/>
                  <a:gd name="T21" fmla="*/ 34 h 492"/>
                  <a:gd name="T22" fmla="*/ 67 w 306"/>
                  <a:gd name="T23" fmla="*/ 39 h 492"/>
                  <a:gd name="T24" fmla="*/ 73 w 306"/>
                  <a:gd name="T25" fmla="*/ 51 h 492"/>
                  <a:gd name="T26" fmla="*/ 83 w 306"/>
                  <a:gd name="T27" fmla="*/ 54 h 492"/>
                  <a:gd name="T28" fmla="*/ 73 w 306"/>
                  <a:gd name="T29" fmla="*/ 73 h 492"/>
                  <a:gd name="T30" fmla="*/ 75 w 306"/>
                  <a:gd name="T31" fmla="*/ 77 h 492"/>
                  <a:gd name="T32" fmla="*/ 83 w 306"/>
                  <a:gd name="T33" fmla="*/ 73 h 492"/>
                  <a:gd name="T34" fmla="*/ 86 w 306"/>
                  <a:gd name="T35" fmla="*/ 75 h 492"/>
                  <a:gd name="T36" fmla="*/ 91 w 306"/>
                  <a:gd name="T37" fmla="*/ 90 h 492"/>
                  <a:gd name="T38" fmla="*/ 96 w 306"/>
                  <a:gd name="T39" fmla="*/ 94 h 492"/>
                  <a:gd name="T40" fmla="*/ 99 w 306"/>
                  <a:gd name="T41" fmla="*/ 101 h 492"/>
                  <a:gd name="T42" fmla="*/ 102 w 306"/>
                  <a:gd name="T43" fmla="*/ 100 h 492"/>
                  <a:gd name="T44" fmla="*/ 110 w 306"/>
                  <a:gd name="T45" fmla="*/ 101 h 492"/>
                  <a:gd name="T46" fmla="*/ 113 w 306"/>
                  <a:gd name="T47" fmla="*/ 100 h 492"/>
                  <a:gd name="T48" fmla="*/ 128 w 306"/>
                  <a:gd name="T49" fmla="*/ 101 h 492"/>
                  <a:gd name="T50" fmla="*/ 132 w 306"/>
                  <a:gd name="T51" fmla="*/ 98 h 492"/>
                  <a:gd name="T52" fmla="*/ 137 w 306"/>
                  <a:gd name="T53" fmla="*/ 103 h 492"/>
                  <a:gd name="T54" fmla="*/ 126 w 306"/>
                  <a:gd name="T55" fmla="*/ 154 h 492"/>
                  <a:gd name="T56" fmla="*/ 83 w 306"/>
                  <a:gd name="T57" fmla="*/ 149 h 492"/>
                  <a:gd name="T58" fmla="*/ 62 w 306"/>
                  <a:gd name="T59" fmla="*/ 145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42" name="Freeform 170"/>
              <p:cNvSpPr>
                <a:spLocks noChangeAspect="1"/>
              </p:cNvSpPr>
              <p:nvPr/>
            </p:nvSpPr>
            <p:spPr bwMode="auto">
              <a:xfrm>
                <a:off x="3607" y="1017"/>
                <a:ext cx="234" cy="334"/>
              </a:xfrm>
              <a:custGeom>
                <a:avLst/>
                <a:gdLst>
                  <a:gd name="T0" fmla="*/ 62 w 306"/>
                  <a:gd name="T1" fmla="*/ 145 h 492"/>
                  <a:gd name="T2" fmla="*/ 0 w 306"/>
                  <a:gd name="T3" fmla="*/ 137 h 492"/>
                  <a:gd name="T4" fmla="*/ 16 w 306"/>
                  <a:gd name="T5" fmla="*/ 94 h 492"/>
                  <a:gd name="T6" fmla="*/ 11 w 306"/>
                  <a:gd name="T7" fmla="*/ 88 h 492"/>
                  <a:gd name="T8" fmla="*/ 35 w 306"/>
                  <a:gd name="T9" fmla="*/ 68 h 492"/>
                  <a:gd name="T10" fmla="*/ 27 w 306"/>
                  <a:gd name="T11" fmla="*/ 58 h 492"/>
                  <a:gd name="T12" fmla="*/ 46 w 306"/>
                  <a:gd name="T13" fmla="*/ 0 h 492"/>
                  <a:gd name="T14" fmla="*/ 62 w 306"/>
                  <a:gd name="T15" fmla="*/ 3 h 492"/>
                  <a:gd name="T16" fmla="*/ 56 w 306"/>
                  <a:gd name="T17" fmla="*/ 22 h 492"/>
                  <a:gd name="T18" fmla="*/ 62 w 306"/>
                  <a:gd name="T19" fmla="*/ 32 h 492"/>
                  <a:gd name="T20" fmla="*/ 59 w 306"/>
                  <a:gd name="T21" fmla="*/ 34 h 492"/>
                  <a:gd name="T22" fmla="*/ 67 w 306"/>
                  <a:gd name="T23" fmla="*/ 39 h 492"/>
                  <a:gd name="T24" fmla="*/ 73 w 306"/>
                  <a:gd name="T25" fmla="*/ 51 h 492"/>
                  <a:gd name="T26" fmla="*/ 83 w 306"/>
                  <a:gd name="T27" fmla="*/ 54 h 492"/>
                  <a:gd name="T28" fmla="*/ 73 w 306"/>
                  <a:gd name="T29" fmla="*/ 73 h 492"/>
                  <a:gd name="T30" fmla="*/ 75 w 306"/>
                  <a:gd name="T31" fmla="*/ 77 h 492"/>
                  <a:gd name="T32" fmla="*/ 83 w 306"/>
                  <a:gd name="T33" fmla="*/ 73 h 492"/>
                  <a:gd name="T34" fmla="*/ 86 w 306"/>
                  <a:gd name="T35" fmla="*/ 75 h 492"/>
                  <a:gd name="T36" fmla="*/ 91 w 306"/>
                  <a:gd name="T37" fmla="*/ 90 h 492"/>
                  <a:gd name="T38" fmla="*/ 96 w 306"/>
                  <a:gd name="T39" fmla="*/ 94 h 492"/>
                  <a:gd name="T40" fmla="*/ 99 w 306"/>
                  <a:gd name="T41" fmla="*/ 101 h 492"/>
                  <a:gd name="T42" fmla="*/ 102 w 306"/>
                  <a:gd name="T43" fmla="*/ 100 h 492"/>
                  <a:gd name="T44" fmla="*/ 110 w 306"/>
                  <a:gd name="T45" fmla="*/ 101 h 492"/>
                  <a:gd name="T46" fmla="*/ 113 w 306"/>
                  <a:gd name="T47" fmla="*/ 100 h 492"/>
                  <a:gd name="T48" fmla="*/ 128 w 306"/>
                  <a:gd name="T49" fmla="*/ 101 h 492"/>
                  <a:gd name="T50" fmla="*/ 132 w 306"/>
                  <a:gd name="T51" fmla="*/ 98 h 492"/>
                  <a:gd name="T52" fmla="*/ 137 w 306"/>
                  <a:gd name="T53" fmla="*/ 103 h 492"/>
                  <a:gd name="T54" fmla="*/ 126 w 306"/>
                  <a:gd name="T55" fmla="*/ 154 h 492"/>
                  <a:gd name="T56" fmla="*/ 83 w 306"/>
                  <a:gd name="T57" fmla="*/ 149 h 492"/>
                  <a:gd name="T58" fmla="*/ 62 w 306"/>
                  <a:gd name="T59" fmla="*/ 145 h 492"/>
                  <a:gd name="T60" fmla="*/ 62 w 306"/>
                  <a:gd name="T61" fmla="*/ 147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3" name="Freeform 171"/>
              <p:cNvSpPr>
                <a:spLocks noChangeAspect="1"/>
              </p:cNvSpPr>
              <p:nvPr/>
            </p:nvSpPr>
            <p:spPr bwMode="auto">
              <a:xfrm>
                <a:off x="4532" y="1355"/>
                <a:ext cx="151" cy="244"/>
              </a:xfrm>
              <a:custGeom>
                <a:avLst/>
                <a:gdLst>
                  <a:gd name="T0" fmla="*/ 56 w 198"/>
                  <a:gd name="T1" fmla="*/ 112 h 360"/>
                  <a:gd name="T2" fmla="*/ 48 w 198"/>
                  <a:gd name="T3" fmla="*/ 106 h 360"/>
                  <a:gd name="T4" fmla="*/ 48 w 198"/>
                  <a:gd name="T5" fmla="*/ 99 h 360"/>
                  <a:gd name="T6" fmla="*/ 27 w 198"/>
                  <a:gd name="T7" fmla="*/ 87 h 360"/>
                  <a:gd name="T8" fmla="*/ 32 w 198"/>
                  <a:gd name="T9" fmla="*/ 77 h 360"/>
                  <a:gd name="T10" fmla="*/ 24 w 198"/>
                  <a:gd name="T11" fmla="*/ 73 h 360"/>
                  <a:gd name="T12" fmla="*/ 18 w 198"/>
                  <a:gd name="T13" fmla="*/ 75 h 360"/>
                  <a:gd name="T14" fmla="*/ 16 w 198"/>
                  <a:gd name="T15" fmla="*/ 67 h 360"/>
                  <a:gd name="T16" fmla="*/ 5 w 198"/>
                  <a:gd name="T17" fmla="*/ 62 h 360"/>
                  <a:gd name="T18" fmla="*/ 0 w 198"/>
                  <a:gd name="T19" fmla="*/ 56 h 360"/>
                  <a:gd name="T20" fmla="*/ 0 w 198"/>
                  <a:gd name="T21" fmla="*/ 43 h 360"/>
                  <a:gd name="T22" fmla="*/ 8 w 198"/>
                  <a:gd name="T23" fmla="*/ 39 h 360"/>
                  <a:gd name="T24" fmla="*/ 11 w 198"/>
                  <a:gd name="T25" fmla="*/ 33 h 360"/>
                  <a:gd name="T26" fmla="*/ 8 w 198"/>
                  <a:gd name="T27" fmla="*/ 24 h 360"/>
                  <a:gd name="T28" fmla="*/ 18 w 198"/>
                  <a:gd name="T29" fmla="*/ 22 h 360"/>
                  <a:gd name="T30" fmla="*/ 24 w 198"/>
                  <a:gd name="T31" fmla="*/ 17 h 360"/>
                  <a:gd name="T32" fmla="*/ 24 w 198"/>
                  <a:gd name="T33" fmla="*/ 9 h 360"/>
                  <a:gd name="T34" fmla="*/ 14 w 198"/>
                  <a:gd name="T35" fmla="*/ 3 h 360"/>
                  <a:gd name="T36" fmla="*/ 18 w 198"/>
                  <a:gd name="T37" fmla="*/ 2 h 360"/>
                  <a:gd name="T38" fmla="*/ 75 w 198"/>
                  <a:gd name="T39" fmla="*/ 0 h 360"/>
                  <a:gd name="T40" fmla="*/ 79 w 198"/>
                  <a:gd name="T41" fmla="*/ 15 h 360"/>
                  <a:gd name="T42" fmla="*/ 85 w 198"/>
                  <a:gd name="T43" fmla="*/ 62 h 360"/>
                  <a:gd name="T44" fmla="*/ 85 w 198"/>
                  <a:gd name="T45" fmla="*/ 67 h 360"/>
                  <a:gd name="T46" fmla="*/ 88 w 198"/>
                  <a:gd name="T47" fmla="*/ 75 h 360"/>
                  <a:gd name="T48" fmla="*/ 79 w 198"/>
                  <a:gd name="T49" fmla="*/ 86 h 360"/>
                  <a:gd name="T50" fmla="*/ 79 w 198"/>
                  <a:gd name="T51" fmla="*/ 94 h 360"/>
                  <a:gd name="T52" fmla="*/ 77 w 198"/>
                  <a:gd name="T53" fmla="*/ 97 h 360"/>
                  <a:gd name="T54" fmla="*/ 79 w 198"/>
                  <a:gd name="T55" fmla="*/ 101 h 360"/>
                  <a:gd name="T56" fmla="*/ 69 w 198"/>
                  <a:gd name="T57" fmla="*/ 103 h 360"/>
                  <a:gd name="T58" fmla="*/ 72 w 198"/>
                  <a:gd name="T59" fmla="*/ 108 h 360"/>
                  <a:gd name="T60" fmla="*/ 59 w 198"/>
                  <a:gd name="T61" fmla="*/ 106 h 360"/>
                  <a:gd name="T62" fmla="*/ 56 w 198"/>
                  <a:gd name="T63" fmla="*/ 110 h 360"/>
                  <a:gd name="T64" fmla="*/ 56 w 198"/>
                  <a:gd name="T65" fmla="*/ 112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44" name="Freeform 172"/>
              <p:cNvSpPr>
                <a:spLocks noChangeAspect="1"/>
              </p:cNvSpPr>
              <p:nvPr/>
            </p:nvSpPr>
            <p:spPr bwMode="auto">
              <a:xfrm>
                <a:off x="4532" y="1355"/>
                <a:ext cx="151" cy="248"/>
              </a:xfrm>
              <a:custGeom>
                <a:avLst/>
                <a:gdLst>
                  <a:gd name="T0" fmla="*/ 56 w 198"/>
                  <a:gd name="T1" fmla="*/ 112 h 366"/>
                  <a:gd name="T2" fmla="*/ 48 w 198"/>
                  <a:gd name="T3" fmla="*/ 106 h 366"/>
                  <a:gd name="T4" fmla="*/ 48 w 198"/>
                  <a:gd name="T5" fmla="*/ 99 h 366"/>
                  <a:gd name="T6" fmla="*/ 27 w 198"/>
                  <a:gd name="T7" fmla="*/ 87 h 366"/>
                  <a:gd name="T8" fmla="*/ 32 w 198"/>
                  <a:gd name="T9" fmla="*/ 77 h 366"/>
                  <a:gd name="T10" fmla="*/ 24 w 198"/>
                  <a:gd name="T11" fmla="*/ 73 h 366"/>
                  <a:gd name="T12" fmla="*/ 18 w 198"/>
                  <a:gd name="T13" fmla="*/ 75 h 366"/>
                  <a:gd name="T14" fmla="*/ 16 w 198"/>
                  <a:gd name="T15" fmla="*/ 67 h 366"/>
                  <a:gd name="T16" fmla="*/ 5 w 198"/>
                  <a:gd name="T17" fmla="*/ 62 h 366"/>
                  <a:gd name="T18" fmla="*/ 0 w 198"/>
                  <a:gd name="T19" fmla="*/ 56 h 366"/>
                  <a:gd name="T20" fmla="*/ 0 w 198"/>
                  <a:gd name="T21" fmla="*/ 43 h 366"/>
                  <a:gd name="T22" fmla="*/ 8 w 198"/>
                  <a:gd name="T23" fmla="*/ 39 h 366"/>
                  <a:gd name="T24" fmla="*/ 11 w 198"/>
                  <a:gd name="T25" fmla="*/ 33 h 366"/>
                  <a:gd name="T26" fmla="*/ 8 w 198"/>
                  <a:gd name="T27" fmla="*/ 24 h 366"/>
                  <a:gd name="T28" fmla="*/ 18 w 198"/>
                  <a:gd name="T29" fmla="*/ 22 h 366"/>
                  <a:gd name="T30" fmla="*/ 24 w 198"/>
                  <a:gd name="T31" fmla="*/ 17 h 366"/>
                  <a:gd name="T32" fmla="*/ 24 w 198"/>
                  <a:gd name="T33" fmla="*/ 9 h 366"/>
                  <a:gd name="T34" fmla="*/ 14 w 198"/>
                  <a:gd name="T35" fmla="*/ 3 h 366"/>
                  <a:gd name="T36" fmla="*/ 18 w 198"/>
                  <a:gd name="T37" fmla="*/ 2 h 366"/>
                  <a:gd name="T38" fmla="*/ 75 w 198"/>
                  <a:gd name="T39" fmla="*/ 0 h 366"/>
                  <a:gd name="T40" fmla="*/ 79 w 198"/>
                  <a:gd name="T41" fmla="*/ 15 h 366"/>
                  <a:gd name="T42" fmla="*/ 85 w 198"/>
                  <a:gd name="T43" fmla="*/ 62 h 366"/>
                  <a:gd name="T44" fmla="*/ 85 w 198"/>
                  <a:gd name="T45" fmla="*/ 67 h 366"/>
                  <a:gd name="T46" fmla="*/ 88 w 198"/>
                  <a:gd name="T47" fmla="*/ 75 h 366"/>
                  <a:gd name="T48" fmla="*/ 79 w 198"/>
                  <a:gd name="T49" fmla="*/ 86 h 366"/>
                  <a:gd name="T50" fmla="*/ 79 w 198"/>
                  <a:gd name="T51" fmla="*/ 94 h 366"/>
                  <a:gd name="T52" fmla="*/ 77 w 198"/>
                  <a:gd name="T53" fmla="*/ 97 h 366"/>
                  <a:gd name="T54" fmla="*/ 79 w 198"/>
                  <a:gd name="T55" fmla="*/ 101 h 366"/>
                  <a:gd name="T56" fmla="*/ 69 w 198"/>
                  <a:gd name="T57" fmla="*/ 103 h 366"/>
                  <a:gd name="T58" fmla="*/ 72 w 198"/>
                  <a:gd name="T59" fmla="*/ 108 h 366"/>
                  <a:gd name="T60" fmla="*/ 59 w 198"/>
                  <a:gd name="T61" fmla="*/ 106 h 366"/>
                  <a:gd name="T62" fmla="*/ 56 w 198"/>
                  <a:gd name="T63" fmla="*/ 110 h 366"/>
                  <a:gd name="T64" fmla="*/ 56 w 198"/>
                  <a:gd name="T65" fmla="*/ 112 h 366"/>
                  <a:gd name="T66" fmla="*/ 56 w 198"/>
                  <a:gd name="T67" fmla="*/ 114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5" name="Freeform 173"/>
              <p:cNvSpPr>
                <a:spLocks noChangeAspect="1"/>
              </p:cNvSpPr>
              <p:nvPr/>
            </p:nvSpPr>
            <p:spPr bwMode="auto">
              <a:xfrm>
                <a:off x="4669" y="1379"/>
                <a:ext cx="114" cy="179"/>
              </a:xfrm>
              <a:custGeom>
                <a:avLst/>
                <a:gdLst>
                  <a:gd name="T0" fmla="*/ 0 w 150"/>
                  <a:gd name="T1" fmla="*/ 82 h 264"/>
                  <a:gd name="T2" fmla="*/ 0 w 150"/>
                  <a:gd name="T3" fmla="*/ 75 h 264"/>
                  <a:gd name="T4" fmla="*/ 8 w 150"/>
                  <a:gd name="T5" fmla="*/ 64 h 264"/>
                  <a:gd name="T6" fmla="*/ 5 w 150"/>
                  <a:gd name="T7" fmla="*/ 56 h 264"/>
                  <a:gd name="T8" fmla="*/ 5 w 150"/>
                  <a:gd name="T9" fmla="*/ 51 h 264"/>
                  <a:gd name="T10" fmla="*/ 0 w 150"/>
                  <a:gd name="T11" fmla="*/ 3 h 264"/>
                  <a:gd name="T12" fmla="*/ 8 w 150"/>
                  <a:gd name="T13" fmla="*/ 5 h 264"/>
                  <a:gd name="T14" fmla="*/ 16 w 150"/>
                  <a:gd name="T15" fmla="*/ 2 h 264"/>
                  <a:gd name="T16" fmla="*/ 58 w 150"/>
                  <a:gd name="T17" fmla="*/ 0 h 264"/>
                  <a:gd name="T18" fmla="*/ 66 w 150"/>
                  <a:gd name="T19" fmla="*/ 52 h 264"/>
                  <a:gd name="T20" fmla="*/ 66 w 150"/>
                  <a:gd name="T21" fmla="*/ 58 h 264"/>
                  <a:gd name="T22" fmla="*/ 52 w 150"/>
                  <a:gd name="T23" fmla="*/ 62 h 264"/>
                  <a:gd name="T24" fmla="*/ 55 w 150"/>
                  <a:gd name="T25" fmla="*/ 64 h 264"/>
                  <a:gd name="T26" fmla="*/ 45 w 150"/>
                  <a:gd name="T27" fmla="*/ 77 h 264"/>
                  <a:gd name="T28" fmla="*/ 40 w 150"/>
                  <a:gd name="T29" fmla="*/ 75 h 264"/>
                  <a:gd name="T30" fmla="*/ 37 w 150"/>
                  <a:gd name="T31" fmla="*/ 73 h 264"/>
                  <a:gd name="T32" fmla="*/ 29 w 150"/>
                  <a:gd name="T33" fmla="*/ 81 h 264"/>
                  <a:gd name="T34" fmla="*/ 27 w 150"/>
                  <a:gd name="T35" fmla="*/ 77 h 264"/>
                  <a:gd name="T36" fmla="*/ 21 w 150"/>
                  <a:gd name="T37" fmla="*/ 82 h 264"/>
                  <a:gd name="T38" fmla="*/ 8 w 150"/>
                  <a:gd name="T39" fmla="*/ 79 h 264"/>
                  <a:gd name="T40" fmla="*/ 8 w 150"/>
                  <a:gd name="T41" fmla="*/ 82 h 264"/>
                  <a:gd name="T42" fmla="*/ 3 w 150"/>
                  <a:gd name="T43" fmla="*/ 81 h 264"/>
                  <a:gd name="T44" fmla="*/ 0 w 150"/>
                  <a:gd name="T45" fmla="*/ 82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46" name="Freeform 174"/>
              <p:cNvSpPr>
                <a:spLocks noChangeAspect="1"/>
              </p:cNvSpPr>
              <p:nvPr/>
            </p:nvSpPr>
            <p:spPr bwMode="auto">
              <a:xfrm>
                <a:off x="4669" y="1379"/>
                <a:ext cx="114" cy="183"/>
              </a:xfrm>
              <a:custGeom>
                <a:avLst/>
                <a:gdLst>
                  <a:gd name="T0" fmla="*/ 0 w 150"/>
                  <a:gd name="T1" fmla="*/ 82 h 270"/>
                  <a:gd name="T2" fmla="*/ 0 w 150"/>
                  <a:gd name="T3" fmla="*/ 75 h 270"/>
                  <a:gd name="T4" fmla="*/ 8 w 150"/>
                  <a:gd name="T5" fmla="*/ 64 h 270"/>
                  <a:gd name="T6" fmla="*/ 5 w 150"/>
                  <a:gd name="T7" fmla="*/ 56 h 270"/>
                  <a:gd name="T8" fmla="*/ 5 w 150"/>
                  <a:gd name="T9" fmla="*/ 51 h 270"/>
                  <a:gd name="T10" fmla="*/ 0 w 150"/>
                  <a:gd name="T11" fmla="*/ 3 h 270"/>
                  <a:gd name="T12" fmla="*/ 8 w 150"/>
                  <a:gd name="T13" fmla="*/ 5 h 270"/>
                  <a:gd name="T14" fmla="*/ 16 w 150"/>
                  <a:gd name="T15" fmla="*/ 2 h 270"/>
                  <a:gd name="T16" fmla="*/ 58 w 150"/>
                  <a:gd name="T17" fmla="*/ 0 h 270"/>
                  <a:gd name="T18" fmla="*/ 66 w 150"/>
                  <a:gd name="T19" fmla="*/ 52 h 270"/>
                  <a:gd name="T20" fmla="*/ 66 w 150"/>
                  <a:gd name="T21" fmla="*/ 58 h 270"/>
                  <a:gd name="T22" fmla="*/ 52 w 150"/>
                  <a:gd name="T23" fmla="*/ 62 h 270"/>
                  <a:gd name="T24" fmla="*/ 55 w 150"/>
                  <a:gd name="T25" fmla="*/ 64 h 270"/>
                  <a:gd name="T26" fmla="*/ 45 w 150"/>
                  <a:gd name="T27" fmla="*/ 77 h 270"/>
                  <a:gd name="T28" fmla="*/ 40 w 150"/>
                  <a:gd name="T29" fmla="*/ 75 h 270"/>
                  <a:gd name="T30" fmla="*/ 37 w 150"/>
                  <a:gd name="T31" fmla="*/ 73 h 270"/>
                  <a:gd name="T32" fmla="*/ 29 w 150"/>
                  <a:gd name="T33" fmla="*/ 81 h 270"/>
                  <a:gd name="T34" fmla="*/ 27 w 150"/>
                  <a:gd name="T35" fmla="*/ 77 h 270"/>
                  <a:gd name="T36" fmla="*/ 21 w 150"/>
                  <a:gd name="T37" fmla="*/ 82 h 270"/>
                  <a:gd name="T38" fmla="*/ 8 w 150"/>
                  <a:gd name="T39" fmla="*/ 79 h 270"/>
                  <a:gd name="T40" fmla="*/ 8 w 150"/>
                  <a:gd name="T41" fmla="*/ 82 h 270"/>
                  <a:gd name="T42" fmla="*/ 3 w 150"/>
                  <a:gd name="T43" fmla="*/ 81 h 270"/>
                  <a:gd name="T44" fmla="*/ 0 w 150"/>
                  <a:gd name="T45" fmla="*/ 82 h 270"/>
                  <a:gd name="T46" fmla="*/ 0 w 150"/>
                  <a:gd name="T47" fmla="*/ 84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7" name="Freeform 175"/>
              <p:cNvSpPr>
                <a:spLocks noChangeAspect="1"/>
              </p:cNvSpPr>
              <p:nvPr/>
            </p:nvSpPr>
            <p:spPr bwMode="auto">
              <a:xfrm>
                <a:off x="4339" y="1318"/>
                <a:ext cx="234" cy="139"/>
              </a:xfrm>
              <a:custGeom>
                <a:avLst/>
                <a:gdLst>
                  <a:gd name="T0" fmla="*/ 113 w 306"/>
                  <a:gd name="T1" fmla="*/ 65 h 204"/>
                  <a:gd name="T2" fmla="*/ 108 w 306"/>
                  <a:gd name="T3" fmla="*/ 59 h 204"/>
                  <a:gd name="T4" fmla="*/ 18 w 306"/>
                  <a:gd name="T5" fmla="*/ 61 h 204"/>
                  <a:gd name="T6" fmla="*/ 16 w 306"/>
                  <a:gd name="T7" fmla="*/ 48 h 204"/>
                  <a:gd name="T8" fmla="*/ 5 w 306"/>
                  <a:gd name="T9" fmla="*/ 22 h 204"/>
                  <a:gd name="T10" fmla="*/ 0 w 306"/>
                  <a:gd name="T11" fmla="*/ 17 h 204"/>
                  <a:gd name="T12" fmla="*/ 5 w 306"/>
                  <a:gd name="T13" fmla="*/ 10 h 204"/>
                  <a:gd name="T14" fmla="*/ 3 w 306"/>
                  <a:gd name="T15" fmla="*/ 3 h 204"/>
                  <a:gd name="T16" fmla="*/ 5 w 306"/>
                  <a:gd name="T17" fmla="*/ 2 h 204"/>
                  <a:gd name="T18" fmla="*/ 113 w 306"/>
                  <a:gd name="T19" fmla="*/ 0 h 204"/>
                  <a:gd name="T20" fmla="*/ 118 w 306"/>
                  <a:gd name="T21" fmla="*/ 5 h 204"/>
                  <a:gd name="T22" fmla="*/ 115 w 306"/>
                  <a:gd name="T23" fmla="*/ 10 h 204"/>
                  <a:gd name="T24" fmla="*/ 118 w 306"/>
                  <a:gd name="T25" fmla="*/ 15 h 204"/>
                  <a:gd name="T26" fmla="*/ 126 w 306"/>
                  <a:gd name="T27" fmla="*/ 21 h 204"/>
                  <a:gd name="T28" fmla="*/ 137 w 306"/>
                  <a:gd name="T29" fmla="*/ 27 h 204"/>
                  <a:gd name="T30" fmla="*/ 137 w 306"/>
                  <a:gd name="T31" fmla="*/ 34 h 204"/>
                  <a:gd name="T32" fmla="*/ 132 w 306"/>
                  <a:gd name="T33" fmla="*/ 40 h 204"/>
                  <a:gd name="T34" fmla="*/ 121 w 306"/>
                  <a:gd name="T35" fmla="*/ 42 h 204"/>
                  <a:gd name="T36" fmla="*/ 123 w 306"/>
                  <a:gd name="T37" fmla="*/ 51 h 204"/>
                  <a:gd name="T38" fmla="*/ 121 w 306"/>
                  <a:gd name="T39" fmla="*/ 57 h 204"/>
                  <a:gd name="T40" fmla="*/ 113 w 306"/>
                  <a:gd name="T41" fmla="*/ 61 h 204"/>
                  <a:gd name="T42" fmla="*/ 113 w 306"/>
                  <a:gd name="T43" fmla="*/ 65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48" name="Freeform 176"/>
              <p:cNvSpPr>
                <a:spLocks noChangeAspect="1"/>
              </p:cNvSpPr>
              <p:nvPr/>
            </p:nvSpPr>
            <p:spPr bwMode="auto">
              <a:xfrm>
                <a:off x="4339" y="1318"/>
                <a:ext cx="234" cy="143"/>
              </a:xfrm>
              <a:custGeom>
                <a:avLst/>
                <a:gdLst>
                  <a:gd name="T0" fmla="*/ 113 w 306"/>
                  <a:gd name="T1" fmla="*/ 65 h 210"/>
                  <a:gd name="T2" fmla="*/ 108 w 306"/>
                  <a:gd name="T3" fmla="*/ 59 h 210"/>
                  <a:gd name="T4" fmla="*/ 18 w 306"/>
                  <a:gd name="T5" fmla="*/ 61 h 210"/>
                  <a:gd name="T6" fmla="*/ 16 w 306"/>
                  <a:gd name="T7" fmla="*/ 47 h 210"/>
                  <a:gd name="T8" fmla="*/ 5 w 306"/>
                  <a:gd name="T9" fmla="*/ 22 h 210"/>
                  <a:gd name="T10" fmla="*/ 0 w 306"/>
                  <a:gd name="T11" fmla="*/ 17 h 210"/>
                  <a:gd name="T12" fmla="*/ 5 w 306"/>
                  <a:gd name="T13" fmla="*/ 10 h 210"/>
                  <a:gd name="T14" fmla="*/ 3 w 306"/>
                  <a:gd name="T15" fmla="*/ 3 h 210"/>
                  <a:gd name="T16" fmla="*/ 5 w 306"/>
                  <a:gd name="T17" fmla="*/ 2 h 210"/>
                  <a:gd name="T18" fmla="*/ 113 w 306"/>
                  <a:gd name="T19" fmla="*/ 0 h 210"/>
                  <a:gd name="T20" fmla="*/ 118 w 306"/>
                  <a:gd name="T21" fmla="*/ 5 h 210"/>
                  <a:gd name="T22" fmla="*/ 115 w 306"/>
                  <a:gd name="T23" fmla="*/ 10 h 210"/>
                  <a:gd name="T24" fmla="*/ 118 w 306"/>
                  <a:gd name="T25" fmla="*/ 15 h 210"/>
                  <a:gd name="T26" fmla="*/ 126 w 306"/>
                  <a:gd name="T27" fmla="*/ 21 h 210"/>
                  <a:gd name="T28" fmla="*/ 137 w 306"/>
                  <a:gd name="T29" fmla="*/ 27 h 210"/>
                  <a:gd name="T30" fmla="*/ 137 w 306"/>
                  <a:gd name="T31" fmla="*/ 34 h 210"/>
                  <a:gd name="T32" fmla="*/ 132 w 306"/>
                  <a:gd name="T33" fmla="*/ 40 h 210"/>
                  <a:gd name="T34" fmla="*/ 121 w 306"/>
                  <a:gd name="T35" fmla="*/ 42 h 210"/>
                  <a:gd name="T36" fmla="*/ 123 w 306"/>
                  <a:gd name="T37" fmla="*/ 51 h 210"/>
                  <a:gd name="T38" fmla="*/ 121 w 306"/>
                  <a:gd name="T39" fmla="*/ 57 h 210"/>
                  <a:gd name="T40" fmla="*/ 113 w 306"/>
                  <a:gd name="T41" fmla="*/ 61 h 210"/>
                  <a:gd name="T42" fmla="*/ 113 w 306"/>
                  <a:gd name="T43" fmla="*/ 65 h 210"/>
                  <a:gd name="T44" fmla="*/ 113 w 306"/>
                  <a:gd name="T45" fmla="*/ 66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9" name="Freeform 177"/>
              <p:cNvSpPr>
                <a:spLocks noChangeAspect="1"/>
              </p:cNvSpPr>
              <p:nvPr/>
            </p:nvSpPr>
            <p:spPr bwMode="auto">
              <a:xfrm>
                <a:off x="4129" y="1469"/>
                <a:ext cx="288" cy="134"/>
              </a:xfrm>
              <a:custGeom>
                <a:avLst/>
                <a:gdLst>
                  <a:gd name="T0" fmla="*/ 152 w 378"/>
                  <a:gd name="T1" fmla="*/ 2 h 198"/>
                  <a:gd name="T2" fmla="*/ 159 w 378"/>
                  <a:gd name="T3" fmla="*/ 5 h 198"/>
                  <a:gd name="T4" fmla="*/ 154 w 378"/>
                  <a:gd name="T5" fmla="*/ 11 h 198"/>
                  <a:gd name="T6" fmla="*/ 167 w 378"/>
                  <a:gd name="T7" fmla="*/ 19 h 198"/>
                  <a:gd name="T8" fmla="*/ 167 w 378"/>
                  <a:gd name="T9" fmla="*/ 62 h 198"/>
                  <a:gd name="T10" fmla="*/ 0 w 378"/>
                  <a:gd name="T11" fmla="*/ 60 h 198"/>
                  <a:gd name="T12" fmla="*/ 5 w 378"/>
                  <a:gd name="T13" fmla="*/ 0 h 198"/>
                  <a:gd name="T14" fmla="*/ 149 w 378"/>
                  <a:gd name="T15" fmla="*/ 2 h 198"/>
                  <a:gd name="T16" fmla="*/ 152 w 378"/>
                  <a:gd name="T17" fmla="*/ 2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50" name="Freeform 178"/>
              <p:cNvSpPr>
                <a:spLocks noChangeAspect="1"/>
              </p:cNvSpPr>
              <p:nvPr/>
            </p:nvSpPr>
            <p:spPr bwMode="auto">
              <a:xfrm>
                <a:off x="4129" y="1469"/>
                <a:ext cx="288" cy="134"/>
              </a:xfrm>
              <a:custGeom>
                <a:avLst/>
                <a:gdLst>
                  <a:gd name="T0" fmla="*/ 152 w 378"/>
                  <a:gd name="T1" fmla="*/ 2 h 198"/>
                  <a:gd name="T2" fmla="*/ 159 w 378"/>
                  <a:gd name="T3" fmla="*/ 5 h 198"/>
                  <a:gd name="T4" fmla="*/ 154 w 378"/>
                  <a:gd name="T5" fmla="*/ 11 h 198"/>
                  <a:gd name="T6" fmla="*/ 167 w 378"/>
                  <a:gd name="T7" fmla="*/ 19 h 198"/>
                  <a:gd name="T8" fmla="*/ 167 w 378"/>
                  <a:gd name="T9" fmla="*/ 62 h 198"/>
                  <a:gd name="T10" fmla="*/ 0 w 378"/>
                  <a:gd name="T11" fmla="*/ 60 h 198"/>
                  <a:gd name="T12" fmla="*/ 5 w 378"/>
                  <a:gd name="T13" fmla="*/ 0 h 198"/>
                  <a:gd name="T14" fmla="*/ 149 w 378"/>
                  <a:gd name="T15" fmla="*/ 2 h 198"/>
                  <a:gd name="T16" fmla="*/ 152 w 378"/>
                  <a:gd name="T17" fmla="*/ 2 h 198"/>
                  <a:gd name="T18" fmla="*/ 152 w 378"/>
                  <a:gd name="T19" fmla="*/ 3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1" name="Freeform 179"/>
              <p:cNvSpPr>
                <a:spLocks noChangeAspect="1"/>
              </p:cNvSpPr>
              <p:nvPr/>
            </p:nvSpPr>
            <p:spPr bwMode="auto">
              <a:xfrm>
                <a:off x="4619" y="1489"/>
                <a:ext cx="283" cy="131"/>
              </a:xfrm>
              <a:custGeom>
                <a:avLst/>
                <a:gdLst>
                  <a:gd name="T0" fmla="*/ 129 w 372"/>
                  <a:gd name="T1" fmla="*/ 49 h 192"/>
                  <a:gd name="T2" fmla="*/ 32 w 372"/>
                  <a:gd name="T3" fmla="*/ 55 h 192"/>
                  <a:gd name="T4" fmla="*/ 32 w 372"/>
                  <a:gd name="T5" fmla="*/ 59 h 192"/>
                  <a:gd name="T6" fmla="*/ 0 w 372"/>
                  <a:gd name="T7" fmla="*/ 61 h 192"/>
                  <a:gd name="T8" fmla="*/ 3 w 372"/>
                  <a:gd name="T9" fmla="*/ 59 h 192"/>
                  <a:gd name="T10" fmla="*/ 5 w 372"/>
                  <a:gd name="T11" fmla="*/ 59 h 192"/>
                  <a:gd name="T12" fmla="*/ 5 w 372"/>
                  <a:gd name="T13" fmla="*/ 49 h 192"/>
                  <a:gd name="T14" fmla="*/ 8 w 372"/>
                  <a:gd name="T15" fmla="*/ 46 h 192"/>
                  <a:gd name="T16" fmla="*/ 21 w 372"/>
                  <a:gd name="T17" fmla="*/ 48 h 192"/>
                  <a:gd name="T18" fmla="*/ 18 w 372"/>
                  <a:gd name="T19" fmla="*/ 42 h 192"/>
                  <a:gd name="T20" fmla="*/ 29 w 372"/>
                  <a:gd name="T21" fmla="*/ 40 h 192"/>
                  <a:gd name="T22" fmla="*/ 27 w 372"/>
                  <a:gd name="T23" fmla="*/ 36 h 192"/>
                  <a:gd name="T24" fmla="*/ 29 w 372"/>
                  <a:gd name="T25" fmla="*/ 33 h 192"/>
                  <a:gd name="T26" fmla="*/ 32 w 372"/>
                  <a:gd name="T27" fmla="*/ 31 h 192"/>
                  <a:gd name="T28" fmla="*/ 37 w 372"/>
                  <a:gd name="T29" fmla="*/ 33 h 192"/>
                  <a:gd name="T30" fmla="*/ 37 w 372"/>
                  <a:gd name="T31" fmla="*/ 29 h 192"/>
                  <a:gd name="T32" fmla="*/ 50 w 372"/>
                  <a:gd name="T33" fmla="*/ 33 h 192"/>
                  <a:gd name="T34" fmla="*/ 56 w 372"/>
                  <a:gd name="T35" fmla="*/ 27 h 192"/>
                  <a:gd name="T36" fmla="*/ 58 w 372"/>
                  <a:gd name="T37" fmla="*/ 31 h 192"/>
                  <a:gd name="T38" fmla="*/ 66 w 372"/>
                  <a:gd name="T39" fmla="*/ 23 h 192"/>
                  <a:gd name="T40" fmla="*/ 69 w 372"/>
                  <a:gd name="T41" fmla="*/ 25 h 192"/>
                  <a:gd name="T42" fmla="*/ 74 w 372"/>
                  <a:gd name="T43" fmla="*/ 27 h 192"/>
                  <a:gd name="T44" fmla="*/ 84 w 372"/>
                  <a:gd name="T45" fmla="*/ 14 h 192"/>
                  <a:gd name="T46" fmla="*/ 82 w 372"/>
                  <a:gd name="T47" fmla="*/ 12 h 192"/>
                  <a:gd name="T48" fmla="*/ 95 w 372"/>
                  <a:gd name="T49" fmla="*/ 8 h 192"/>
                  <a:gd name="T50" fmla="*/ 95 w 372"/>
                  <a:gd name="T51" fmla="*/ 2 h 192"/>
                  <a:gd name="T52" fmla="*/ 103 w 372"/>
                  <a:gd name="T53" fmla="*/ 0 h 192"/>
                  <a:gd name="T54" fmla="*/ 108 w 372"/>
                  <a:gd name="T55" fmla="*/ 5 h 192"/>
                  <a:gd name="T56" fmla="*/ 122 w 372"/>
                  <a:gd name="T57" fmla="*/ 10 h 192"/>
                  <a:gd name="T58" fmla="*/ 137 w 372"/>
                  <a:gd name="T59" fmla="*/ 5 h 192"/>
                  <a:gd name="T60" fmla="*/ 145 w 372"/>
                  <a:gd name="T61" fmla="*/ 12 h 192"/>
                  <a:gd name="T62" fmla="*/ 151 w 372"/>
                  <a:gd name="T63" fmla="*/ 21 h 192"/>
                  <a:gd name="T64" fmla="*/ 164 w 372"/>
                  <a:gd name="T65" fmla="*/ 27 h 192"/>
                  <a:gd name="T66" fmla="*/ 140 w 372"/>
                  <a:gd name="T67" fmla="*/ 46 h 192"/>
                  <a:gd name="T68" fmla="*/ 129 w 372"/>
                  <a:gd name="T69" fmla="*/ 49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52" name="Freeform 180"/>
              <p:cNvSpPr>
                <a:spLocks noChangeAspect="1"/>
              </p:cNvSpPr>
              <p:nvPr/>
            </p:nvSpPr>
            <p:spPr bwMode="auto">
              <a:xfrm>
                <a:off x="4619" y="1489"/>
                <a:ext cx="283" cy="131"/>
              </a:xfrm>
              <a:custGeom>
                <a:avLst/>
                <a:gdLst>
                  <a:gd name="T0" fmla="*/ 129 w 372"/>
                  <a:gd name="T1" fmla="*/ 49 h 192"/>
                  <a:gd name="T2" fmla="*/ 32 w 372"/>
                  <a:gd name="T3" fmla="*/ 55 h 192"/>
                  <a:gd name="T4" fmla="*/ 32 w 372"/>
                  <a:gd name="T5" fmla="*/ 59 h 192"/>
                  <a:gd name="T6" fmla="*/ 0 w 372"/>
                  <a:gd name="T7" fmla="*/ 61 h 192"/>
                  <a:gd name="T8" fmla="*/ 3 w 372"/>
                  <a:gd name="T9" fmla="*/ 59 h 192"/>
                  <a:gd name="T10" fmla="*/ 5 w 372"/>
                  <a:gd name="T11" fmla="*/ 59 h 192"/>
                  <a:gd name="T12" fmla="*/ 5 w 372"/>
                  <a:gd name="T13" fmla="*/ 49 h 192"/>
                  <a:gd name="T14" fmla="*/ 8 w 372"/>
                  <a:gd name="T15" fmla="*/ 46 h 192"/>
                  <a:gd name="T16" fmla="*/ 21 w 372"/>
                  <a:gd name="T17" fmla="*/ 48 h 192"/>
                  <a:gd name="T18" fmla="*/ 18 w 372"/>
                  <a:gd name="T19" fmla="*/ 42 h 192"/>
                  <a:gd name="T20" fmla="*/ 29 w 372"/>
                  <a:gd name="T21" fmla="*/ 40 h 192"/>
                  <a:gd name="T22" fmla="*/ 27 w 372"/>
                  <a:gd name="T23" fmla="*/ 36 h 192"/>
                  <a:gd name="T24" fmla="*/ 29 w 372"/>
                  <a:gd name="T25" fmla="*/ 33 h 192"/>
                  <a:gd name="T26" fmla="*/ 32 w 372"/>
                  <a:gd name="T27" fmla="*/ 31 h 192"/>
                  <a:gd name="T28" fmla="*/ 37 w 372"/>
                  <a:gd name="T29" fmla="*/ 33 h 192"/>
                  <a:gd name="T30" fmla="*/ 37 w 372"/>
                  <a:gd name="T31" fmla="*/ 29 h 192"/>
                  <a:gd name="T32" fmla="*/ 50 w 372"/>
                  <a:gd name="T33" fmla="*/ 33 h 192"/>
                  <a:gd name="T34" fmla="*/ 56 w 372"/>
                  <a:gd name="T35" fmla="*/ 27 h 192"/>
                  <a:gd name="T36" fmla="*/ 58 w 372"/>
                  <a:gd name="T37" fmla="*/ 31 h 192"/>
                  <a:gd name="T38" fmla="*/ 66 w 372"/>
                  <a:gd name="T39" fmla="*/ 23 h 192"/>
                  <a:gd name="T40" fmla="*/ 69 w 372"/>
                  <a:gd name="T41" fmla="*/ 25 h 192"/>
                  <a:gd name="T42" fmla="*/ 74 w 372"/>
                  <a:gd name="T43" fmla="*/ 27 h 192"/>
                  <a:gd name="T44" fmla="*/ 84 w 372"/>
                  <a:gd name="T45" fmla="*/ 14 h 192"/>
                  <a:gd name="T46" fmla="*/ 82 w 372"/>
                  <a:gd name="T47" fmla="*/ 12 h 192"/>
                  <a:gd name="T48" fmla="*/ 95 w 372"/>
                  <a:gd name="T49" fmla="*/ 8 h 192"/>
                  <a:gd name="T50" fmla="*/ 95 w 372"/>
                  <a:gd name="T51" fmla="*/ 2 h 192"/>
                  <a:gd name="T52" fmla="*/ 103 w 372"/>
                  <a:gd name="T53" fmla="*/ 0 h 192"/>
                  <a:gd name="T54" fmla="*/ 108 w 372"/>
                  <a:gd name="T55" fmla="*/ 5 h 192"/>
                  <a:gd name="T56" fmla="*/ 122 w 372"/>
                  <a:gd name="T57" fmla="*/ 10 h 192"/>
                  <a:gd name="T58" fmla="*/ 137 w 372"/>
                  <a:gd name="T59" fmla="*/ 5 h 192"/>
                  <a:gd name="T60" fmla="*/ 145 w 372"/>
                  <a:gd name="T61" fmla="*/ 12 h 192"/>
                  <a:gd name="T62" fmla="*/ 151 w 372"/>
                  <a:gd name="T63" fmla="*/ 21 h 192"/>
                  <a:gd name="T64" fmla="*/ 164 w 372"/>
                  <a:gd name="T65" fmla="*/ 27 h 192"/>
                  <a:gd name="T66" fmla="*/ 140 w 372"/>
                  <a:gd name="T67" fmla="*/ 46 h 192"/>
                  <a:gd name="T68" fmla="*/ 129 w 372"/>
                  <a:gd name="T69" fmla="*/ 49 h 192"/>
                  <a:gd name="T70" fmla="*/ 129 w 372"/>
                  <a:gd name="T71" fmla="*/ 5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3" name="Freeform 181"/>
              <p:cNvSpPr>
                <a:spLocks noChangeAspect="1"/>
              </p:cNvSpPr>
              <p:nvPr/>
            </p:nvSpPr>
            <p:spPr bwMode="auto">
              <a:xfrm>
                <a:off x="4440" y="1778"/>
                <a:ext cx="220" cy="167"/>
              </a:xfrm>
              <a:custGeom>
                <a:avLst/>
                <a:gdLst>
                  <a:gd name="T0" fmla="*/ 115 w 288"/>
                  <a:gd name="T1" fmla="*/ 54 h 246"/>
                  <a:gd name="T2" fmla="*/ 96 w 288"/>
                  <a:gd name="T3" fmla="*/ 51 h 246"/>
                  <a:gd name="T4" fmla="*/ 91 w 288"/>
                  <a:gd name="T5" fmla="*/ 54 h 246"/>
                  <a:gd name="T6" fmla="*/ 102 w 288"/>
                  <a:gd name="T7" fmla="*/ 56 h 246"/>
                  <a:gd name="T8" fmla="*/ 110 w 288"/>
                  <a:gd name="T9" fmla="*/ 54 h 246"/>
                  <a:gd name="T10" fmla="*/ 107 w 288"/>
                  <a:gd name="T11" fmla="*/ 58 h 246"/>
                  <a:gd name="T12" fmla="*/ 112 w 288"/>
                  <a:gd name="T13" fmla="*/ 60 h 246"/>
                  <a:gd name="T14" fmla="*/ 115 w 288"/>
                  <a:gd name="T15" fmla="*/ 56 h 246"/>
                  <a:gd name="T16" fmla="*/ 123 w 288"/>
                  <a:gd name="T17" fmla="*/ 54 h 246"/>
                  <a:gd name="T18" fmla="*/ 123 w 288"/>
                  <a:gd name="T19" fmla="*/ 58 h 246"/>
                  <a:gd name="T20" fmla="*/ 112 w 288"/>
                  <a:gd name="T21" fmla="*/ 66 h 246"/>
                  <a:gd name="T22" fmla="*/ 115 w 288"/>
                  <a:gd name="T23" fmla="*/ 70 h 246"/>
                  <a:gd name="T24" fmla="*/ 128 w 288"/>
                  <a:gd name="T25" fmla="*/ 73 h 246"/>
                  <a:gd name="T26" fmla="*/ 125 w 288"/>
                  <a:gd name="T27" fmla="*/ 77 h 246"/>
                  <a:gd name="T28" fmla="*/ 123 w 288"/>
                  <a:gd name="T29" fmla="*/ 75 h 246"/>
                  <a:gd name="T30" fmla="*/ 120 w 288"/>
                  <a:gd name="T31" fmla="*/ 77 h 246"/>
                  <a:gd name="T32" fmla="*/ 118 w 288"/>
                  <a:gd name="T33" fmla="*/ 71 h 246"/>
                  <a:gd name="T34" fmla="*/ 102 w 288"/>
                  <a:gd name="T35" fmla="*/ 68 h 246"/>
                  <a:gd name="T36" fmla="*/ 105 w 288"/>
                  <a:gd name="T37" fmla="*/ 73 h 246"/>
                  <a:gd name="T38" fmla="*/ 99 w 288"/>
                  <a:gd name="T39" fmla="*/ 75 h 246"/>
                  <a:gd name="T40" fmla="*/ 96 w 288"/>
                  <a:gd name="T41" fmla="*/ 71 h 246"/>
                  <a:gd name="T42" fmla="*/ 93 w 288"/>
                  <a:gd name="T43" fmla="*/ 73 h 246"/>
                  <a:gd name="T44" fmla="*/ 91 w 288"/>
                  <a:gd name="T45" fmla="*/ 71 h 246"/>
                  <a:gd name="T46" fmla="*/ 88 w 288"/>
                  <a:gd name="T47" fmla="*/ 75 h 246"/>
                  <a:gd name="T48" fmla="*/ 82 w 288"/>
                  <a:gd name="T49" fmla="*/ 77 h 246"/>
                  <a:gd name="T50" fmla="*/ 78 w 288"/>
                  <a:gd name="T51" fmla="*/ 75 h 246"/>
                  <a:gd name="T52" fmla="*/ 73 w 288"/>
                  <a:gd name="T53" fmla="*/ 70 h 246"/>
                  <a:gd name="T54" fmla="*/ 64 w 288"/>
                  <a:gd name="T55" fmla="*/ 68 h 246"/>
                  <a:gd name="T56" fmla="*/ 64 w 288"/>
                  <a:gd name="T57" fmla="*/ 64 h 246"/>
                  <a:gd name="T58" fmla="*/ 56 w 288"/>
                  <a:gd name="T59" fmla="*/ 64 h 246"/>
                  <a:gd name="T60" fmla="*/ 56 w 288"/>
                  <a:gd name="T61" fmla="*/ 62 h 246"/>
                  <a:gd name="T62" fmla="*/ 48 w 288"/>
                  <a:gd name="T63" fmla="*/ 64 h 246"/>
                  <a:gd name="T64" fmla="*/ 53 w 288"/>
                  <a:gd name="T65" fmla="*/ 68 h 246"/>
                  <a:gd name="T66" fmla="*/ 46 w 288"/>
                  <a:gd name="T67" fmla="*/ 70 h 246"/>
                  <a:gd name="T68" fmla="*/ 24 w 288"/>
                  <a:gd name="T69" fmla="*/ 64 h 246"/>
                  <a:gd name="T70" fmla="*/ 8 w 288"/>
                  <a:gd name="T71" fmla="*/ 66 h 246"/>
                  <a:gd name="T72" fmla="*/ 5 w 288"/>
                  <a:gd name="T73" fmla="*/ 64 h 246"/>
                  <a:gd name="T74" fmla="*/ 11 w 288"/>
                  <a:gd name="T75" fmla="*/ 60 h 246"/>
                  <a:gd name="T76" fmla="*/ 11 w 288"/>
                  <a:gd name="T77" fmla="*/ 49 h 246"/>
                  <a:gd name="T78" fmla="*/ 16 w 288"/>
                  <a:gd name="T79" fmla="*/ 39 h 246"/>
                  <a:gd name="T80" fmla="*/ 3 w 288"/>
                  <a:gd name="T81" fmla="*/ 21 h 246"/>
                  <a:gd name="T82" fmla="*/ 0 w 288"/>
                  <a:gd name="T83" fmla="*/ 0 h 246"/>
                  <a:gd name="T84" fmla="*/ 73 w 288"/>
                  <a:gd name="T85" fmla="*/ 0 h 246"/>
                  <a:gd name="T86" fmla="*/ 73 w 288"/>
                  <a:gd name="T87" fmla="*/ 7 h 246"/>
                  <a:gd name="T88" fmla="*/ 75 w 288"/>
                  <a:gd name="T89" fmla="*/ 5 h 246"/>
                  <a:gd name="T90" fmla="*/ 73 w 288"/>
                  <a:gd name="T91" fmla="*/ 10 h 246"/>
                  <a:gd name="T92" fmla="*/ 78 w 288"/>
                  <a:gd name="T93" fmla="*/ 11 h 246"/>
                  <a:gd name="T94" fmla="*/ 73 w 288"/>
                  <a:gd name="T95" fmla="*/ 15 h 246"/>
                  <a:gd name="T96" fmla="*/ 75 w 288"/>
                  <a:gd name="T97" fmla="*/ 15 h 246"/>
                  <a:gd name="T98" fmla="*/ 64 w 288"/>
                  <a:gd name="T99" fmla="*/ 26 h 246"/>
                  <a:gd name="T100" fmla="*/ 61 w 288"/>
                  <a:gd name="T101" fmla="*/ 39 h 246"/>
                  <a:gd name="T102" fmla="*/ 107 w 288"/>
                  <a:gd name="T103" fmla="*/ 37 h 246"/>
                  <a:gd name="T104" fmla="*/ 107 w 288"/>
                  <a:gd name="T105" fmla="*/ 45 h 246"/>
                  <a:gd name="T106" fmla="*/ 112 w 288"/>
                  <a:gd name="T107" fmla="*/ 52 h 246"/>
                  <a:gd name="T108" fmla="*/ 115 w 288"/>
                  <a:gd name="T109" fmla="*/ 5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54" name="Freeform 182"/>
              <p:cNvSpPr>
                <a:spLocks noChangeAspect="1"/>
              </p:cNvSpPr>
              <p:nvPr/>
            </p:nvSpPr>
            <p:spPr bwMode="auto">
              <a:xfrm>
                <a:off x="4440" y="1778"/>
                <a:ext cx="220" cy="167"/>
              </a:xfrm>
              <a:custGeom>
                <a:avLst/>
                <a:gdLst>
                  <a:gd name="T0" fmla="*/ 115 w 288"/>
                  <a:gd name="T1" fmla="*/ 54 h 246"/>
                  <a:gd name="T2" fmla="*/ 96 w 288"/>
                  <a:gd name="T3" fmla="*/ 51 h 246"/>
                  <a:gd name="T4" fmla="*/ 91 w 288"/>
                  <a:gd name="T5" fmla="*/ 54 h 246"/>
                  <a:gd name="T6" fmla="*/ 102 w 288"/>
                  <a:gd name="T7" fmla="*/ 56 h 246"/>
                  <a:gd name="T8" fmla="*/ 110 w 288"/>
                  <a:gd name="T9" fmla="*/ 54 h 246"/>
                  <a:gd name="T10" fmla="*/ 107 w 288"/>
                  <a:gd name="T11" fmla="*/ 58 h 246"/>
                  <a:gd name="T12" fmla="*/ 112 w 288"/>
                  <a:gd name="T13" fmla="*/ 60 h 246"/>
                  <a:gd name="T14" fmla="*/ 115 w 288"/>
                  <a:gd name="T15" fmla="*/ 56 h 246"/>
                  <a:gd name="T16" fmla="*/ 123 w 288"/>
                  <a:gd name="T17" fmla="*/ 54 h 246"/>
                  <a:gd name="T18" fmla="*/ 123 w 288"/>
                  <a:gd name="T19" fmla="*/ 58 h 246"/>
                  <a:gd name="T20" fmla="*/ 112 w 288"/>
                  <a:gd name="T21" fmla="*/ 66 h 246"/>
                  <a:gd name="T22" fmla="*/ 115 w 288"/>
                  <a:gd name="T23" fmla="*/ 70 h 246"/>
                  <a:gd name="T24" fmla="*/ 128 w 288"/>
                  <a:gd name="T25" fmla="*/ 73 h 246"/>
                  <a:gd name="T26" fmla="*/ 125 w 288"/>
                  <a:gd name="T27" fmla="*/ 77 h 246"/>
                  <a:gd name="T28" fmla="*/ 123 w 288"/>
                  <a:gd name="T29" fmla="*/ 75 h 246"/>
                  <a:gd name="T30" fmla="*/ 120 w 288"/>
                  <a:gd name="T31" fmla="*/ 77 h 246"/>
                  <a:gd name="T32" fmla="*/ 118 w 288"/>
                  <a:gd name="T33" fmla="*/ 71 h 246"/>
                  <a:gd name="T34" fmla="*/ 102 w 288"/>
                  <a:gd name="T35" fmla="*/ 68 h 246"/>
                  <a:gd name="T36" fmla="*/ 105 w 288"/>
                  <a:gd name="T37" fmla="*/ 73 h 246"/>
                  <a:gd name="T38" fmla="*/ 99 w 288"/>
                  <a:gd name="T39" fmla="*/ 75 h 246"/>
                  <a:gd name="T40" fmla="*/ 96 w 288"/>
                  <a:gd name="T41" fmla="*/ 71 h 246"/>
                  <a:gd name="T42" fmla="*/ 93 w 288"/>
                  <a:gd name="T43" fmla="*/ 73 h 246"/>
                  <a:gd name="T44" fmla="*/ 91 w 288"/>
                  <a:gd name="T45" fmla="*/ 71 h 246"/>
                  <a:gd name="T46" fmla="*/ 88 w 288"/>
                  <a:gd name="T47" fmla="*/ 75 h 246"/>
                  <a:gd name="T48" fmla="*/ 82 w 288"/>
                  <a:gd name="T49" fmla="*/ 77 h 246"/>
                  <a:gd name="T50" fmla="*/ 78 w 288"/>
                  <a:gd name="T51" fmla="*/ 75 h 246"/>
                  <a:gd name="T52" fmla="*/ 73 w 288"/>
                  <a:gd name="T53" fmla="*/ 70 h 246"/>
                  <a:gd name="T54" fmla="*/ 64 w 288"/>
                  <a:gd name="T55" fmla="*/ 68 h 246"/>
                  <a:gd name="T56" fmla="*/ 64 w 288"/>
                  <a:gd name="T57" fmla="*/ 64 h 246"/>
                  <a:gd name="T58" fmla="*/ 56 w 288"/>
                  <a:gd name="T59" fmla="*/ 64 h 246"/>
                  <a:gd name="T60" fmla="*/ 56 w 288"/>
                  <a:gd name="T61" fmla="*/ 62 h 246"/>
                  <a:gd name="T62" fmla="*/ 48 w 288"/>
                  <a:gd name="T63" fmla="*/ 64 h 246"/>
                  <a:gd name="T64" fmla="*/ 53 w 288"/>
                  <a:gd name="T65" fmla="*/ 68 h 246"/>
                  <a:gd name="T66" fmla="*/ 46 w 288"/>
                  <a:gd name="T67" fmla="*/ 70 h 246"/>
                  <a:gd name="T68" fmla="*/ 24 w 288"/>
                  <a:gd name="T69" fmla="*/ 64 h 246"/>
                  <a:gd name="T70" fmla="*/ 8 w 288"/>
                  <a:gd name="T71" fmla="*/ 66 h 246"/>
                  <a:gd name="T72" fmla="*/ 5 w 288"/>
                  <a:gd name="T73" fmla="*/ 64 h 246"/>
                  <a:gd name="T74" fmla="*/ 11 w 288"/>
                  <a:gd name="T75" fmla="*/ 60 h 246"/>
                  <a:gd name="T76" fmla="*/ 11 w 288"/>
                  <a:gd name="T77" fmla="*/ 49 h 246"/>
                  <a:gd name="T78" fmla="*/ 16 w 288"/>
                  <a:gd name="T79" fmla="*/ 39 h 246"/>
                  <a:gd name="T80" fmla="*/ 3 w 288"/>
                  <a:gd name="T81" fmla="*/ 21 h 246"/>
                  <a:gd name="T82" fmla="*/ 0 w 288"/>
                  <a:gd name="T83" fmla="*/ 0 h 246"/>
                  <a:gd name="T84" fmla="*/ 73 w 288"/>
                  <a:gd name="T85" fmla="*/ 0 h 246"/>
                  <a:gd name="T86" fmla="*/ 73 w 288"/>
                  <a:gd name="T87" fmla="*/ 7 h 246"/>
                  <a:gd name="T88" fmla="*/ 75 w 288"/>
                  <a:gd name="T89" fmla="*/ 5 h 246"/>
                  <a:gd name="T90" fmla="*/ 73 w 288"/>
                  <a:gd name="T91" fmla="*/ 10 h 246"/>
                  <a:gd name="T92" fmla="*/ 78 w 288"/>
                  <a:gd name="T93" fmla="*/ 11 h 246"/>
                  <a:gd name="T94" fmla="*/ 73 w 288"/>
                  <a:gd name="T95" fmla="*/ 15 h 246"/>
                  <a:gd name="T96" fmla="*/ 75 w 288"/>
                  <a:gd name="T97" fmla="*/ 15 h 246"/>
                  <a:gd name="T98" fmla="*/ 64 w 288"/>
                  <a:gd name="T99" fmla="*/ 26 h 246"/>
                  <a:gd name="T100" fmla="*/ 61 w 288"/>
                  <a:gd name="T101" fmla="*/ 39 h 246"/>
                  <a:gd name="T102" fmla="*/ 107 w 288"/>
                  <a:gd name="T103" fmla="*/ 37 h 246"/>
                  <a:gd name="T104" fmla="*/ 107 w 288"/>
                  <a:gd name="T105" fmla="*/ 45 h 246"/>
                  <a:gd name="T106" fmla="*/ 112 w 288"/>
                  <a:gd name="T107" fmla="*/ 52 h 246"/>
                  <a:gd name="T108" fmla="*/ 115 w 288"/>
                  <a:gd name="T109" fmla="*/ 54 h 246"/>
                  <a:gd name="T110" fmla="*/ 115 w 288"/>
                  <a:gd name="T111" fmla="*/ 56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5" name="Freeform 183"/>
              <p:cNvSpPr>
                <a:spLocks noChangeAspect="1"/>
              </p:cNvSpPr>
              <p:nvPr/>
            </p:nvSpPr>
            <p:spPr bwMode="auto">
              <a:xfrm>
                <a:off x="5213" y="1037"/>
                <a:ext cx="142" cy="200"/>
              </a:xfrm>
              <a:custGeom>
                <a:avLst/>
                <a:gdLst>
                  <a:gd name="T0" fmla="*/ 24 w 186"/>
                  <a:gd name="T1" fmla="*/ 93 h 294"/>
                  <a:gd name="T2" fmla="*/ 21 w 186"/>
                  <a:gd name="T3" fmla="*/ 93 h 294"/>
                  <a:gd name="T4" fmla="*/ 16 w 186"/>
                  <a:gd name="T5" fmla="*/ 87 h 294"/>
                  <a:gd name="T6" fmla="*/ 0 w 186"/>
                  <a:gd name="T7" fmla="*/ 51 h 294"/>
                  <a:gd name="T8" fmla="*/ 5 w 186"/>
                  <a:gd name="T9" fmla="*/ 51 h 294"/>
                  <a:gd name="T10" fmla="*/ 5 w 186"/>
                  <a:gd name="T11" fmla="*/ 47 h 294"/>
                  <a:gd name="T12" fmla="*/ 8 w 186"/>
                  <a:gd name="T13" fmla="*/ 47 h 294"/>
                  <a:gd name="T14" fmla="*/ 5 w 186"/>
                  <a:gd name="T15" fmla="*/ 46 h 294"/>
                  <a:gd name="T16" fmla="*/ 11 w 186"/>
                  <a:gd name="T17" fmla="*/ 36 h 294"/>
                  <a:gd name="T18" fmla="*/ 11 w 186"/>
                  <a:gd name="T19" fmla="*/ 19 h 294"/>
                  <a:gd name="T20" fmla="*/ 18 w 186"/>
                  <a:gd name="T21" fmla="*/ 2 h 294"/>
                  <a:gd name="T22" fmla="*/ 21 w 186"/>
                  <a:gd name="T23" fmla="*/ 2 h 294"/>
                  <a:gd name="T24" fmla="*/ 27 w 186"/>
                  <a:gd name="T25" fmla="*/ 5 h 294"/>
                  <a:gd name="T26" fmla="*/ 40 w 186"/>
                  <a:gd name="T27" fmla="*/ 0 h 294"/>
                  <a:gd name="T28" fmla="*/ 50 w 186"/>
                  <a:gd name="T29" fmla="*/ 5 h 294"/>
                  <a:gd name="T30" fmla="*/ 61 w 186"/>
                  <a:gd name="T31" fmla="*/ 30 h 294"/>
                  <a:gd name="T32" fmla="*/ 67 w 186"/>
                  <a:gd name="T33" fmla="*/ 30 h 294"/>
                  <a:gd name="T34" fmla="*/ 69 w 186"/>
                  <a:gd name="T35" fmla="*/ 38 h 294"/>
                  <a:gd name="T36" fmla="*/ 78 w 186"/>
                  <a:gd name="T37" fmla="*/ 38 h 294"/>
                  <a:gd name="T38" fmla="*/ 80 w 186"/>
                  <a:gd name="T39" fmla="*/ 44 h 294"/>
                  <a:gd name="T40" fmla="*/ 82 w 186"/>
                  <a:gd name="T41" fmla="*/ 44 h 294"/>
                  <a:gd name="T42" fmla="*/ 80 w 186"/>
                  <a:gd name="T43" fmla="*/ 49 h 294"/>
                  <a:gd name="T44" fmla="*/ 69 w 186"/>
                  <a:gd name="T45" fmla="*/ 53 h 294"/>
                  <a:gd name="T46" fmla="*/ 67 w 186"/>
                  <a:gd name="T47" fmla="*/ 59 h 294"/>
                  <a:gd name="T48" fmla="*/ 61 w 186"/>
                  <a:gd name="T49" fmla="*/ 54 h 294"/>
                  <a:gd name="T50" fmla="*/ 59 w 186"/>
                  <a:gd name="T51" fmla="*/ 59 h 294"/>
                  <a:gd name="T52" fmla="*/ 56 w 186"/>
                  <a:gd name="T53" fmla="*/ 56 h 294"/>
                  <a:gd name="T54" fmla="*/ 56 w 186"/>
                  <a:gd name="T55" fmla="*/ 61 h 294"/>
                  <a:gd name="T56" fmla="*/ 50 w 186"/>
                  <a:gd name="T57" fmla="*/ 61 h 294"/>
                  <a:gd name="T58" fmla="*/ 53 w 186"/>
                  <a:gd name="T59" fmla="*/ 59 h 294"/>
                  <a:gd name="T60" fmla="*/ 50 w 186"/>
                  <a:gd name="T61" fmla="*/ 56 h 294"/>
                  <a:gd name="T62" fmla="*/ 46 w 186"/>
                  <a:gd name="T63" fmla="*/ 70 h 294"/>
                  <a:gd name="T64" fmla="*/ 43 w 186"/>
                  <a:gd name="T65" fmla="*/ 68 h 294"/>
                  <a:gd name="T66" fmla="*/ 43 w 186"/>
                  <a:gd name="T67" fmla="*/ 73 h 294"/>
                  <a:gd name="T68" fmla="*/ 35 w 186"/>
                  <a:gd name="T69" fmla="*/ 73 h 294"/>
                  <a:gd name="T70" fmla="*/ 37 w 186"/>
                  <a:gd name="T71" fmla="*/ 78 h 294"/>
                  <a:gd name="T72" fmla="*/ 35 w 186"/>
                  <a:gd name="T73" fmla="*/ 73 h 294"/>
                  <a:gd name="T74" fmla="*/ 29 w 186"/>
                  <a:gd name="T75" fmla="*/ 76 h 294"/>
                  <a:gd name="T76" fmla="*/ 24 w 186"/>
                  <a:gd name="T77" fmla="*/ 93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56" name="Freeform 184"/>
              <p:cNvSpPr>
                <a:spLocks noChangeAspect="1"/>
              </p:cNvSpPr>
              <p:nvPr/>
            </p:nvSpPr>
            <p:spPr bwMode="auto">
              <a:xfrm>
                <a:off x="5213" y="1037"/>
                <a:ext cx="142" cy="204"/>
              </a:xfrm>
              <a:custGeom>
                <a:avLst/>
                <a:gdLst>
                  <a:gd name="T0" fmla="*/ 24 w 186"/>
                  <a:gd name="T1" fmla="*/ 92 h 300"/>
                  <a:gd name="T2" fmla="*/ 21 w 186"/>
                  <a:gd name="T3" fmla="*/ 92 h 300"/>
                  <a:gd name="T4" fmla="*/ 16 w 186"/>
                  <a:gd name="T5" fmla="*/ 87 h 300"/>
                  <a:gd name="T6" fmla="*/ 0 w 186"/>
                  <a:gd name="T7" fmla="*/ 51 h 300"/>
                  <a:gd name="T8" fmla="*/ 5 w 186"/>
                  <a:gd name="T9" fmla="*/ 51 h 300"/>
                  <a:gd name="T10" fmla="*/ 5 w 186"/>
                  <a:gd name="T11" fmla="*/ 47 h 300"/>
                  <a:gd name="T12" fmla="*/ 8 w 186"/>
                  <a:gd name="T13" fmla="*/ 47 h 300"/>
                  <a:gd name="T14" fmla="*/ 5 w 186"/>
                  <a:gd name="T15" fmla="*/ 46 h 300"/>
                  <a:gd name="T16" fmla="*/ 11 w 186"/>
                  <a:gd name="T17" fmla="*/ 36 h 300"/>
                  <a:gd name="T18" fmla="*/ 11 w 186"/>
                  <a:gd name="T19" fmla="*/ 19 h 300"/>
                  <a:gd name="T20" fmla="*/ 18 w 186"/>
                  <a:gd name="T21" fmla="*/ 2 h 300"/>
                  <a:gd name="T22" fmla="*/ 21 w 186"/>
                  <a:gd name="T23" fmla="*/ 2 h 300"/>
                  <a:gd name="T24" fmla="*/ 27 w 186"/>
                  <a:gd name="T25" fmla="*/ 5 h 300"/>
                  <a:gd name="T26" fmla="*/ 40 w 186"/>
                  <a:gd name="T27" fmla="*/ 0 h 300"/>
                  <a:gd name="T28" fmla="*/ 50 w 186"/>
                  <a:gd name="T29" fmla="*/ 5 h 300"/>
                  <a:gd name="T30" fmla="*/ 61 w 186"/>
                  <a:gd name="T31" fmla="*/ 30 h 300"/>
                  <a:gd name="T32" fmla="*/ 67 w 186"/>
                  <a:gd name="T33" fmla="*/ 30 h 300"/>
                  <a:gd name="T34" fmla="*/ 69 w 186"/>
                  <a:gd name="T35" fmla="*/ 38 h 300"/>
                  <a:gd name="T36" fmla="*/ 78 w 186"/>
                  <a:gd name="T37" fmla="*/ 38 h 300"/>
                  <a:gd name="T38" fmla="*/ 80 w 186"/>
                  <a:gd name="T39" fmla="*/ 44 h 300"/>
                  <a:gd name="T40" fmla="*/ 82 w 186"/>
                  <a:gd name="T41" fmla="*/ 44 h 300"/>
                  <a:gd name="T42" fmla="*/ 80 w 186"/>
                  <a:gd name="T43" fmla="*/ 49 h 300"/>
                  <a:gd name="T44" fmla="*/ 69 w 186"/>
                  <a:gd name="T45" fmla="*/ 53 h 300"/>
                  <a:gd name="T46" fmla="*/ 67 w 186"/>
                  <a:gd name="T47" fmla="*/ 58 h 300"/>
                  <a:gd name="T48" fmla="*/ 61 w 186"/>
                  <a:gd name="T49" fmla="*/ 54 h 300"/>
                  <a:gd name="T50" fmla="*/ 59 w 186"/>
                  <a:gd name="T51" fmla="*/ 58 h 300"/>
                  <a:gd name="T52" fmla="*/ 56 w 186"/>
                  <a:gd name="T53" fmla="*/ 56 h 300"/>
                  <a:gd name="T54" fmla="*/ 56 w 186"/>
                  <a:gd name="T55" fmla="*/ 61 h 300"/>
                  <a:gd name="T56" fmla="*/ 50 w 186"/>
                  <a:gd name="T57" fmla="*/ 61 h 300"/>
                  <a:gd name="T58" fmla="*/ 53 w 186"/>
                  <a:gd name="T59" fmla="*/ 58 h 300"/>
                  <a:gd name="T60" fmla="*/ 50 w 186"/>
                  <a:gd name="T61" fmla="*/ 56 h 300"/>
                  <a:gd name="T62" fmla="*/ 46 w 186"/>
                  <a:gd name="T63" fmla="*/ 70 h 300"/>
                  <a:gd name="T64" fmla="*/ 43 w 186"/>
                  <a:gd name="T65" fmla="*/ 68 h 300"/>
                  <a:gd name="T66" fmla="*/ 43 w 186"/>
                  <a:gd name="T67" fmla="*/ 73 h 300"/>
                  <a:gd name="T68" fmla="*/ 35 w 186"/>
                  <a:gd name="T69" fmla="*/ 73 h 300"/>
                  <a:gd name="T70" fmla="*/ 37 w 186"/>
                  <a:gd name="T71" fmla="*/ 78 h 300"/>
                  <a:gd name="T72" fmla="*/ 35 w 186"/>
                  <a:gd name="T73" fmla="*/ 73 h 300"/>
                  <a:gd name="T74" fmla="*/ 29 w 186"/>
                  <a:gd name="T75" fmla="*/ 75 h 300"/>
                  <a:gd name="T76" fmla="*/ 24 w 186"/>
                  <a:gd name="T77" fmla="*/ 92 h 300"/>
                  <a:gd name="T78" fmla="*/ 24 w 186"/>
                  <a:gd name="T79" fmla="*/ 95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7" name="Freeform 185"/>
              <p:cNvSpPr>
                <a:spLocks noChangeAspect="1"/>
              </p:cNvSpPr>
              <p:nvPr/>
            </p:nvSpPr>
            <p:spPr bwMode="auto">
              <a:xfrm>
                <a:off x="4976" y="1416"/>
                <a:ext cx="178" cy="77"/>
              </a:xfrm>
              <a:custGeom>
                <a:avLst/>
                <a:gdLst>
                  <a:gd name="T0" fmla="*/ 79 w 234"/>
                  <a:gd name="T1" fmla="*/ 0 h 114"/>
                  <a:gd name="T2" fmla="*/ 90 w 234"/>
                  <a:gd name="T3" fmla="*/ 24 h 114"/>
                  <a:gd name="T4" fmla="*/ 103 w 234"/>
                  <a:gd name="T5" fmla="*/ 22 h 114"/>
                  <a:gd name="T6" fmla="*/ 100 w 234"/>
                  <a:gd name="T7" fmla="*/ 32 h 114"/>
                  <a:gd name="T8" fmla="*/ 100 w 234"/>
                  <a:gd name="T9" fmla="*/ 28 h 114"/>
                  <a:gd name="T10" fmla="*/ 98 w 234"/>
                  <a:gd name="T11" fmla="*/ 32 h 114"/>
                  <a:gd name="T12" fmla="*/ 93 w 234"/>
                  <a:gd name="T13" fmla="*/ 33 h 114"/>
                  <a:gd name="T14" fmla="*/ 87 w 234"/>
                  <a:gd name="T15" fmla="*/ 35 h 114"/>
                  <a:gd name="T16" fmla="*/ 84 w 234"/>
                  <a:gd name="T17" fmla="*/ 28 h 114"/>
                  <a:gd name="T18" fmla="*/ 81 w 234"/>
                  <a:gd name="T19" fmla="*/ 30 h 114"/>
                  <a:gd name="T20" fmla="*/ 76 w 234"/>
                  <a:gd name="T21" fmla="*/ 28 h 114"/>
                  <a:gd name="T22" fmla="*/ 76 w 234"/>
                  <a:gd name="T23" fmla="*/ 24 h 114"/>
                  <a:gd name="T24" fmla="*/ 79 w 234"/>
                  <a:gd name="T25" fmla="*/ 24 h 114"/>
                  <a:gd name="T26" fmla="*/ 76 w 234"/>
                  <a:gd name="T27" fmla="*/ 20 h 114"/>
                  <a:gd name="T28" fmla="*/ 76 w 234"/>
                  <a:gd name="T29" fmla="*/ 20 h 114"/>
                  <a:gd name="T30" fmla="*/ 76 w 234"/>
                  <a:gd name="T31" fmla="*/ 13 h 114"/>
                  <a:gd name="T32" fmla="*/ 72 w 234"/>
                  <a:gd name="T33" fmla="*/ 13 h 114"/>
                  <a:gd name="T34" fmla="*/ 79 w 234"/>
                  <a:gd name="T35" fmla="*/ 5 h 114"/>
                  <a:gd name="T36" fmla="*/ 76 w 234"/>
                  <a:gd name="T37" fmla="*/ 3 h 114"/>
                  <a:gd name="T38" fmla="*/ 69 w 234"/>
                  <a:gd name="T39" fmla="*/ 13 h 114"/>
                  <a:gd name="T40" fmla="*/ 64 w 234"/>
                  <a:gd name="T41" fmla="*/ 13 h 114"/>
                  <a:gd name="T42" fmla="*/ 69 w 234"/>
                  <a:gd name="T43" fmla="*/ 15 h 114"/>
                  <a:gd name="T44" fmla="*/ 69 w 234"/>
                  <a:gd name="T45" fmla="*/ 22 h 114"/>
                  <a:gd name="T46" fmla="*/ 74 w 234"/>
                  <a:gd name="T47" fmla="*/ 30 h 114"/>
                  <a:gd name="T48" fmla="*/ 69 w 234"/>
                  <a:gd name="T49" fmla="*/ 28 h 114"/>
                  <a:gd name="T50" fmla="*/ 74 w 234"/>
                  <a:gd name="T51" fmla="*/ 30 h 114"/>
                  <a:gd name="T52" fmla="*/ 76 w 234"/>
                  <a:gd name="T53" fmla="*/ 35 h 114"/>
                  <a:gd name="T54" fmla="*/ 58 w 234"/>
                  <a:gd name="T55" fmla="*/ 32 h 114"/>
                  <a:gd name="T56" fmla="*/ 56 w 234"/>
                  <a:gd name="T57" fmla="*/ 32 h 114"/>
                  <a:gd name="T58" fmla="*/ 52 w 234"/>
                  <a:gd name="T59" fmla="*/ 30 h 114"/>
                  <a:gd name="T60" fmla="*/ 58 w 234"/>
                  <a:gd name="T61" fmla="*/ 22 h 114"/>
                  <a:gd name="T62" fmla="*/ 61 w 234"/>
                  <a:gd name="T63" fmla="*/ 20 h 114"/>
                  <a:gd name="T64" fmla="*/ 56 w 234"/>
                  <a:gd name="T65" fmla="*/ 20 h 114"/>
                  <a:gd name="T66" fmla="*/ 40 w 234"/>
                  <a:gd name="T67" fmla="*/ 15 h 114"/>
                  <a:gd name="T68" fmla="*/ 37 w 234"/>
                  <a:gd name="T69" fmla="*/ 9 h 114"/>
                  <a:gd name="T70" fmla="*/ 29 w 234"/>
                  <a:gd name="T71" fmla="*/ 9 h 114"/>
                  <a:gd name="T72" fmla="*/ 24 w 234"/>
                  <a:gd name="T73" fmla="*/ 13 h 114"/>
                  <a:gd name="T74" fmla="*/ 16 w 234"/>
                  <a:gd name="T75" fmla="*/ 11 h 114"/>
                  <a:gd name="T76" fmla="*/ 3 w 234"/>
                  <a:gd name="T77" fmla="*/ 20 h 114"/>
                  <a:gd name="T78" fmla="*/ 0 w 234"/>
                  <a:gd name="T79" fmla="*/ 11 h 114"/>
                  <a:gd name="T80" fmla="*/ 72 w 234"/>
                  <a:gd name="T81" fmla="*/ 2 h 114"/>
                  <a:gd name="T82" fmla="*/ 79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58" name="Freeform 186"/>
              <p:cNvSpPr>
                <a:spLocks noChangeAspect="1"/>
              </p:cNvSpPr>
              <p:nvPr/>
            </p:nvSpPr>
            <p:spPr bwMode="auto">
              <a:xfrm>
                <a:off x="4976" y="1416"/>
                <a:ext cx="178" cy="77"/>
              </a:xfrm>
              <a:custGeom>
                <a:avLst/>
                <a:gdLst>
                  <a:gd name="T0" fmla="*/ 79 w 234"/>
                  <a:gd name="T1" fmla="*/ 0 h 114"/>
                  <a:gd name="T2" fmla="*/ 90 w 234"/>
                  <a:gd name="T3" fmla="*/ 24 h 114"/>
                  <a:gd name="T4" fmla="*/ 103 w 234"/>
                  <a:gd name="T5" fmla="*/ 22 h 114"/>
                  <a:gd name="T6" fmla="*/ 100 w 234"/>
                  <a:gd name="T7" fmla="*/ 32 h 114"/>
                  <a:gd name="T8" fmla="*/ 100 w 234"/>
                  <a:gd name="T9" fmla="*/ 28 h 114"/>
                  <a:gd name="T10" fmla="*/ 98 w 234"/>
                  <a:gd name="T11" fmla="*/ 32 h 114"/>
                  <a:gd name="T12" fmla="*/ 93 w 234"/>
                  <a:gd name="T13" fmla="*/ 33 h 114"/>
                  <a:gd name="T14" fmla="*/ 87 w 234"/>
                  <a:gd name="T15" fmla="*/ 35 h 114"/>
                  <a:gd name="T16" fmla="*/ 84 w 234"/>
                  <a:gd name="T17" fmla="*/ 28 h 114"/>
                  <a:gd name="T18" fmla="*/ 81 w 234"/>
                  <a:gd name="T19" fmla="*/ 30 h 114"/>
                  <a:gd name="T20" fmla="*/ 76 w 234"/>
                  <a:gd name="T21" fmla="*/ 28 h 114"/>
                  <a:gd name="T22" fmla="*/ 76 w 234"/>
                  <a:gd name="T23" fmla="*/ 24 h 114"/>
                  <a:gd name="T24" fmla="*/ 79 w 234"/>
                  <a:gd name="T25" fmla="*/ 24 h 114"/>
                  <a:gd name="T26" fmla="*/ 76 w 234"/>
                  <a:gd name="T27" fmla="*/ 20 h 114"/>
                  <a:gd name="T28" fmla="*/ 74 w 234"/>
                  <a:gd name="T29" fmla="*/ 20 h 114"/>
                  <a:gd name="T30" fmla="*/ 76 w 234"/>
                  <a:gd name="T31" fmla="*/ 20 h 114"/>
                  <a:gd name="T32" fmla="*/ 76 w 234"/>
                  <a:gd name="T33" fmla="*/ 13 h 114"/>
                  <a:gd name="T34" fmla="*/ 72 w 234"/>
                  <a:gd name="T35" fmla="*/ 13 h 114"/>
                  <a:gd name="T36" fmla="*/ 79 w 234"/>
                  <a:gd name="T37" fmla="*/ 5 h 114"/>
                  <a:gd name="T38" fmla="*/ 76 w 234"/>
                  <a:gd name="T39" fmla="*/ 3 h 114"/>
                  <a:gd name="T40" fmla="*/ 69 w 234"/>
                  <a:gd name="T41" fmla="*/ 13 h 114"/>
                  <a:gd name="T42" fmla="*/ 64 w 234"/>
                  <a:gd name="T43" fmla="*/ 13 h 114"/>
                  <a:gd name="T44" fmla="*/ 69 w 234"/>
                  <a:gd name="T45" fmla="*/ 15 h 114"/>
                  <a:gd name="T46" fmla="*/ 69 w 234"/>
                  <a:gd name="T47" fmla="*/ 22 h 114"/>
                  <a:gd name="T48" fmla="*/ 74 w 234"/>
                  <a:gd name="T49" fmla="*/ 30 h 114"/>
                  <a:gd name="T50" fmla="*/ 69 w 234"/>
                  <a:gd name="T51" fmla="*/ 28 h 114"/>
                  <a:gd name="T52" fmla="*/ 74 w 234"/>
                  <a:gd name="T53" fmla="*/ 30 h 114"/>
                  <a:gd name="T54" fmla="*/ 76 w 234"/>
                  <a:gd name="T55" fmla="*/ 35 h 114"/>
                  <a:gd name="T56" fmla="*/ 58 w 234"/>
                  <a:gd name="T57" fmla="*/ 32 h 114"/>
                  <a:gd name="T58" fmla="*/ 56 w 234"/>
                  <a:gd name="T59" fmla="*/ 32 h 114"/>
                  <a:gd name="T60" fmla="*/ 52 w 234"/>
                  <a:gd name="T61" fmla="*/ 30 h 114"/>
                  <a:gd name="T62" fmla="*/ 58 w 234"/>
                  <a:gd name="T63" fmla="*/ 22 h 114"/>
                  <a:gd name="T64" fmla="*/ 61 w 234"/>
                  <a:gd name="T65" fmla="*/ 20 h 114"/>
                  <a:gd name="T66" fmla="*/ 56 w 234"/>
                  <a:gd name="T67" fmla="*/ 20 h 114"/>
                  <a:gd name="T68" fmla="*/ 40 w 234"/>
                  <a:gd name="T69" fmla="*/ 15 h 114"/>
                  <a:gd name="T70" fmla="*/ 37 w 234"/>
                  <a:gd name="T71" fmla="*/ 9 h 114"/>
                  <a:gd name="T72" fmla="*/ 29 w 234"/>
                  <a:gd name="T73" fmla="*/ 9 h 114"/>
                  <a:gd name="T74" fmla="*/ 24 w 234"/>
                  <a:gd name="T75" fmla="*/ 13 h 114"/>
                  <a:gd name="T76" fmla="*/ 16 w 234"/>
                  <a:gd name="T77" fmla="*/ 11 h 114"/>
                  <a:gd name="T78" fmla="*/ 3 w 234"/>
                  <a:gd name="T79" fmla="*/ 20 h 114"/>
                  <a:gd name="T80" fmla="*/ 0 w 234"/>
                  <a:gd name="T81" fmla="*/ 11 h 114"/>
                  <a:gd name="T82" fmla="*/ 72 w 234"/>
                  <a:gd name="T83" fmla="*/ 2 h 114"/>
                  <a:gd name="T84" fmla="*/ 79 w 234"/>
                  <a:gd name="T85" fmla="*/ 0 h 114"/>
                  <a:gd name="T86" fmla="*/ 79 w 234"/>
                  <a:gd name="T87" fmla="*/ 2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9" name="Freeform 187"/>
              <p:cNvSpPr>
                <a:spLocks noChangeAspect="1"/>
              </p:cNvSpPr>
              <p:nvPr/>
            </p:nvSpPr>
            <p:spPr bwMode="auto">
              <a:xfrm>
                <a:off x="5168" y="1245"/>
                <a:ext cx="132" cy="61"/>
              </a:xfrm>
              <a:custGeom>
                <a:avLst/>
                <a:gdLst>
                  <a:gd name="T0" fmla="*/ 15 w 174"/>
                  <a:gd name="T1" fmla="*/ 9 h 90"/>
                  <a:gd name="T2" fmla="*/ 39 w 174"/>
                  <a:gd name="T3" fmla="*/ 5 h 90"/>
                  <a:gd name="T4" fmla="*/ 47 w 174"/>
                  <a:gd name="T5" fmla="*/ 0 h 90"/>
                  <a:gd name="T6" fmla="*/ 52 w 174"/>
                  <a:gd name="T7" fmla="*/ 5 h 90"/>
                  <a:gd name="T8" fmla="*/ 49 w 174"/>
                  <a:gd name="T9" fmla="*/ 13 h 90"/>
                  <a:gd name="T10" fmla="*/ 55 w 174"/>
                  <a:gd name="T11" fmla="*/ 13 h 90"/>
                  <a:gd name="T12" fmla="*/ 65 w 174"/>
                  <a:gd name="T13" fmla="*/ 20 h 90"/>
                  <a:gd name="T14" fmla="*/ 73 w 174"/>
                  <a:gd name="T15" fmla="*/ 19 h 90"/>
                  <a:gd name="T16" fmla="*/ 65 w 174"/>
                  <a:gd name="T17" fmla="*/ 15 h 90"/>
                  <a:gd name="T18" fmla="*/ 71 w 174"/>
                  <a:gd name="T19" fmla="*/ 13 h 90"/>
                  <a:gd name="T20" fmla="*/ 76 w 174"/>
                  <a:gd name="T21" fmla="*/ 20 h 90"/>
                  <a:gd name="T22" fmla="*/ 61 w 174"/>
                  <a:gd name="T23" fmla="*/ 26 h 90"/>
                  <a:gd name="T24" fmla="*/ 61 w 174"/>
                  <a:gd name="T25" fmla="*/ 22 h 90"/>
                  <a:gd name="T26" fmla="*/ 52 w 174"/>
                  <a:gd name="T27" fmla="*/ 28 h 90"/>
                  <a:gd name="T28" fmla="*/ 52 w 174"/>
                  <a:gd name="T29" fmla="*/ 26 h 90"/>
                  <a:gd name="T30" fmla="*/ 44 w 174"/>
                  <a:gd name="T31" fmla="*/ 19 h 90"/>
                  <a:gd name="T32" fmla="*/ 37 w 174"/>
                  <a:gd name="T33" fmla="*/ 20 h 90"/>
                  <a:gd name="T34" fmla="*/ 34 w 174"/>
                  <a:gd name="T35" fmla="*/ 20 h 90"/>
                  <a:gd name="T36" fmla="*/ 0 w 174"/>
                  <a:gd name="T37" fmla="*/ 26 h 90"/>
                  <a:gd name="T38" fmla="*/ 0 w 174"/>
                  <a:gd name="T39" fmla="*/ 11 h 90"/>
                  <a:gd name="T40" fmla="*/ 8 w 174"/>
                  <a:gd name="T41" fmla="*/ 11 h 90"/>
                  <a:gd name="T42" fmla="*/ 15 w 174"/>
                  <a:gd name="T43" fmla="*/ 9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60" name="Freeform 188"/>
              <p:cNvSpPr>
                <a:spLocks noChangeAspect="1"/>
              </p:cNvSpPr>
              <p:nvPr/>
            </p:nvSpPr>
            <p:spPr bwMode="auto">
              <a:xfrm>
                <a:off x="5168" y="1245"/>
                <a:ext cx="132" cy="61"/>
              </a:xfrm>
              <a:custGeom>
                <a:avLst/>
                <a:gdLst>
                  <a:gd name="T0" fmla="*/ 15 w 174"/>
                  <a:gd name="T1" fmla="*/ 9 h 90"/>
                  <a:gd name="T2" fmla="*/ 39 w 174"/>
                  <a:gd name="T3" fmla="*/ 5 h 90"/>
                  <a:gd name="T4" fmla="*/ 47 w 174"/>
                  <a:gd name="T5" fmla="*/ 0 h 90"/>
                  <a:gd name="T6" fmla="*/ 52 w 174"/>
                  <a:gd name="T7" fmla="*/ 5 h 90"/>
                  <a:gd name="T8" fmla="*/ 49 w 174"/>
                  <a:gd name="T9" fmla="*/ 13 h 90"/>
                  <a:gd name="T10" fmla="*/ 55 w 174"/>
                  <a:gd name="T11" fmla="*/ 13 h 90"/>
                  <a:gd name="T12" fmla="*/ 65 w 174"/>
                  <a:gd name="T13" fmla="*/ 20 h 90"/>
                  <a:gd name="T14" fmla="*/ 73 w 174"/>
                  <a:gd name="T15" fmla="*/ 19 h 90"/>
                  <a:gd name="T16" fmla="*/ 65 w 174"/>
                  <a:gd name="T17" fmla="*/ 15 h 90"/>
                  <a:gd name="T18" fmla="*/ 71 w 174"/>
                  <a:gd name="T19" fmla="*/ 13 h 90"/>
                  <a:gd name="T20" fmla="*/ 76 w 174"/>
                  <a:gd name="T21" fmla="*/ 20 h 90"/>
                  <a:gd name="T22" fmla="*/ 61 w 174"/>
                  <a:gd name="T23" fmla="*/ 26 h 90"/>
                  <a:gd name="T24" fmla="*/ 61 w 174"/>
                  <a:gd name="T25" fmla="*/ 22 h 90"/>
                  <a:gd name="T26" fmla="*/ 52 w 174"/>
                  <a:gd name="T27" fmla="*/ 28 h 90"/>
                  <a:gd name="T28" fmla="*/ 52 w 174"/>
                  <a:gd name="T29" fmla="*/ 26 h 90"/>
                  <a:gd name="T30" fmla="*/ 44 w 174"/>
                  <a:gd name="T31" fmla="*/ 19 h 90"/>
                  <a:gd name="T32" fmla="*/ 37 w 174"/>
                  <a:gd name="T33" fmla="*/ 20 h 90"/>
                  <a:gd name="T34" fmla="*/ 34 w 174"/>
                  <a:gd name="T35" fmla="*/ 20 h 90"/>
                  <a:gd name="T36" fmla="*/ 0 w 174"/>
                  <a:gd name="T37" fmla="*/ 26 h 90"/>
                  <a:gd name="T38" fmla="*/ 0 w 174"/>
                  <a:gd name="T39" fmla="*/ 11 h 90"/>
                  <a:gd name="T40" fmla="*/ 8 w 174"/>
                  <a:gd name="T41" fmla="*/ 11 h 90"/>
                  <a:gd name="T42" fmla="*/ 15 w 174"/>
                  <a:gd name="T43" fmla="*/ 9 h 90"/>
                  <a:gd name="T44" fmla="*/ 15 w 174"/>
                  <a:gd name="T45" fmla="*/ 11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1" name="Freeform 189"/>
              <p:cNvSpPr>
                <a:spLocks noChangeAspect="1"/>
              </p:cNvSpPr>
              <p:nvPr/>
            </p:nvSpPr>
            <p:spPr bwMode="auto">
              <a:xfrm>
                <a:off x="4696" y="1204"/>
                <a:ext cx="151" cy="179"/>
              </a:xfrm>
              <a:custGeom>
                <a:avLst/>
                <a:gdLst>
                  <a:gd name="T0" fmla="*/ 43 w 198"/>
                  <a:gd name="T1" fmla="*/ 81 h 264"/>
                  <a:gd name="T2" fmla="*/ 0 w 198"/>
                  <a:gd name="T3" fmla="*/ 82 h 264"/>
                  <a:gd name="T4" fmla="*/ 11 w 198"/>
                  <a:gd name="T5" fmla="*/ 64 h 264"/>
                  <a:gd name="T6" fmla="*/ 0 w 198"/>
                  <a:gd name="T7" fmla="*/ 45 h 264"/>
                  <a:gd name="T8" fmla="*/ 3 w 198"/>
                  <a:gd name="T9" fmla="*/ 24 h 264"/>
                  <a:gd name="T10" fmla="*/ 16 w 198"/>
                  <a:gd name="T11" fmla="*/ 13 h 264"/>
                  <a:gd name="T12" fmla="*/ 16 w 198"/>
                  <a:gd name="T13" fmla="*/ 21 h 264"/>
                  <a:gd name="T14" fmla="*/ 18 w 198"/>
                  <a:gd name="T15" fmla="*/ 17 h 264"/>
                  <a:gd name="T16" fmla="*/ 18 w 198"/>
                  <a:gd name="T17" fmla="*/ 11 h 264"/>
                  <a:gd name="T18" fmla="*/ 27 w 198"/>
                  <a:gd name="T19" fmla="*/ 7 h 264"/>
                  <a:gd name="T20" fmla="*/ 24 w 198"/>
                  <a:gd name="T21" fmla="*/ 3 h 264"/>
                  <a:gd name="T22" fmla="*/ 29 w 198"/>
                  <a:gd name="T23" fmla="*/ 0 h 264"/>
                  <a:gd name="T24" fmla="*/ 56 w 198"/>
                  <a:gd name="T25" fmla="*/ 5 h 264"/>
                  <a:gd name="T26" fmla="*/ 61 w 198"/>
                  <a:gd name="T27" fmla="*/ 11 h 264"/>
                  <a:gd name="T28" fmla="*/ 59 w 198"/>
                  <a:gd name="T29" fmla="*/ 13 h 264"/>
                  <a:gd name="T30" fmla="*/ 64 w 198"/>
                  <a:gd name="T31" fmla="*/ 19 h 264"/>
                  <a:gd name="T32" fmla="*/ 64 w 198"/>
                  <a:gd name="T33" fmla="*/ 26 h 264"/>
                  <a:gd name="T34" fmla="*/ 53 w 198"/>
                  <a:gd name="T35" fmla="*/ 33 h 264"/>
                  <a:gd name="T36" fmla="*/ 53 w 198"/>
                  <a:gd name="T37" fmla="*/ 39 h 264"/>
                  <a:gd name="T38" fmla="*/ 59 w 198"/>
                  <a:gd name="T39" fmla="*/ 41 h 264"/>
                  <a:gd name="T40" fmla="*/ 72 w 198"/>
                  <a:gd name="T41" fmla="*/ 30 h 264"/>
                  <a:gd name="T42" fmla="*/ 79 w 198"/>
                  <a:gd name="T43" fmla="*/ 35 h 264"/>
                  <a:gd name="T44" fmla="*/ 88 w 198"/>
                  <a:gd name="T45" fmla="*/ 51 h 264"/>
                  <a:gd name="T46" fmla="*/ 85 w 198"/>
                  <a:gd name="T47" fmla="*/ 58 h 264"/>
                  <a:gd name="T48" fmla="*/ 85 w 198"/>
                  <a:gd name="T49" fmla="*/ 60 h 264"/>
                  <a:gd name="T50" fmla="*/ 82 w 198"/>
                  <a:gd name="T51" fmla="*/ 58 h 264"/>
                  <a:gd name="T52" fmla="*/ 79 w 198"/>
                  <a:gd name="T53" fmla="*/ 58 h 264"/>
                  <a:gd name="T54" fmla="*/ 69 w 198"/>
                  <a:gd name="T55" fmla="*/ 77 h 264"/>
                  <a:gd name="T56" fmla="*/ 50 w 198"/>
                  <a:gd name="T57" fmla="*/ 81 h 264"/>
                  <a:gd name="T58" fmla="*/ 43 w 198"/>
                  <a:gd name="T59" fmla="*/ 81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62" name="Freeform 190"/>
              <p:cNvSpPr>
                <a:spLocks noChangeAspect="1"/>
              </p:cNvSpPr>
              <p:nvPr/>
            </p:nvSpPr>
            <p:spPr bwMode="auto">
              <a:xfrm>
                <a:off x="4696" y="1204"/>
                <a:ext cx="151" cy="179"/>
              </a:xfrm>
              <a:custGeom>
                <a:avLst/>
                <a:gdLst>
                  <a:gd name="T0" fmla="*/ 43 w 198"/>
                  <a:gd name="T1" fmla="*/ 81 h 264"/>
                  <a:gd name="T2" fmla="*/ 0 w 198"/>
                  <a:gd name="T3" fmla="*/ 82 h 264"/>
                  <a:gd name="T4" fmla="*/ 11 w 198"/>
                  <a:gd name="T5" fmla="*/ 64 h 264"/>
                  <a:gd name="T6" fmla="*/ 0 w 198"/>
                  <a:gd name="T7" fmla="*/ 45 h 264"/>
                  <a:gd name="T8" fmla="*/ 3 w 198"/>
                  <a:gd name="T9" fmla="*/ 24 h 264"/>
                  <a:gd name="T10" fmla="*/ 16 w 198"/>
                  <a:gd name="T11" fmla="*/ 13 h 264"/>
                  <a:gd name="T12" fmla="*/ 16 w 198"/>
                  <a:gd name="T13" fmla="*/ 21 h 264"/>
                  <a:gd name="T14" fmla="*/ 18 w 198"/>
                  <a:gd name="T15" fmla="*/ 17 h 264"/>
                  <a:gd name="T16" fmla="*/ 18 w 198"/>
                  <a:gd name="T17" fmla="*/ 21 h 264"/>
                  <a:gd name="T18" fmla="*/ 18 w 198"/>
                  <a:gd name="T19" fmla="*/ 11 h 264"/>
                  <a:gd name="T20" fmla="*/ 27 w 198"/>
                  <a:gd name="T21" fmla="*/ 7 h 264"/>
                  <a:gd name="T22" fmla="*/ 24 w 198"/>
                  <a:gd name="T23" fmla="*/ 3 h 264"/>
                  <a:gd name="T24" fmla="*/ 29 w 198"/>
                  <a:gd name="T25" fmla="*/ 0 h 264"/>
                  <a:gd name="T26" fmla="*/ 56 w 198"/>
                  <a:gd name="T27" fmla="*/ 5 h 264"/>
                  <a:gd name="T28" fmla="*/ 61 w 198"/>
                  <a:gd name="T29" fmla="*/ 11 h 264"/>
                  <a:gd name="T30" fmla="*/ 59 w 198"/>
                  <a:gd name="T31" fmla="*/ 13 h 264"/>
                  <a:gd name="T32" fmla="*/ 64 w 198"/>
                  <a:gd name="T33" fmla="*/ 19 h 264"/>
                  <a:gd name="T34" fmla="*/ 64 w 198"/>
                  <a:gd name="T35" fmla="*/ 26 h 264"/>
                  <a:gd name="T36" fmla="*/ 53 w 198"/>
                  <a:gd name="T37" fmla="*/ 33 h 264"/>
                  <a:gd name="T38" fmla="*/ 53 w 198"/>
                  <a:gd name="T39" fmla="*/ 39 h 264"/>
                  <a:gd name="T40" fmla="*/ 59 w 198"/>
                  <a:gd name="T41" fmla="*/ 41 h 264"/>
                  <a:gd name="T42" fmla="*/ 72 w 198"/>
                  <a:gd name="T43" fmla="*/ 30 h 264"/>
                  <a:gd name="T44" fmla="*/ 79 w 198"/>
                  <a:gd name="T45" fmla="*/ 35 h 264"/>
                  <a:gd name="T46" fmla="*/ 88 w 198"/>
                  <a:gd name="T47" fmla="*/ 51 h 264"/>
                  <a:gd name="T48" fmla="*/ 85 w 198"/>
                  <a:gd name="T49" fmla="*/ 58 h 264"/>
                  <a:gd name="T50" fmla="*/ 85 w 198"/>
                  <a:gd name="T51" fmla="*/ 60 h 264"/>
                  <a:gd name="T52" fmla="*/ 82 w 198"/>
                  <a:gd name="T53" fmla="*/ 58 h 264"/>
                  <a:gd name="T54" fmla="*/ 79 w 198"/>
                  <a:gd name="T55" fmla="*/ 58 h 264"/>
                  <a:gd name="T56" fmla="*/ 69 w 198"/>
                  <a:gd name="T57" fmla="*/ 77 h 264"/>
                  <a:gd name="T58" fmla="*/ 50 w 198"/>
                  <a:gd name="T59" fmla="*/ 81 h 264"/>
                  <a:gd name="T60" fmla="*/ 43 w 198"/>
                  <a:gd name="T61" fmla="*/ 81 h 264"/>
                  <a:gd name="T62" fmla="*/ 43 w 198"/>
                  <a:gd name="T63" fmla="*/ 82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3" name="Freeform 191"/>
              <p:cNvSpPr>
                <a:spLocks noChangeAspect="1"/>
              </p:cNvSpPr>
              <p:nvPr/>
            </p:nvSpPr>
            <p:spPr bwMode="auto">
              <a:xfrm>
                <a:off x="4555" y="1143"/>
                <a:ext cx="219" cy="98"/>
              </a:xfrm>
              <a:custGeom>
                <a:avLst/>
                <a:gdLst>
                  <a:gd name="T0" fmla="*/ 127 w 288"/>
                  <a:gd name="T1" fmla="*/ 22 h 144"/>
                  <a:gd name="T2" fmla="*/ 113 w 288"/>
                  <a:gd name="T3" fmla="*/ 22 h 144"/>
                  <a:gd name="T4" fmla="*/ 111 w 288"/>
                  <a:gd name="T5" fmla="*/ 27 h 144"/>
                  <a:gd name="T6" fmla="*/ 95 w 288"/>
                  <a:gd name="T7" fmla="*/ 22 h 144"/>
                  <a:gd name="T8" fmla="*/ 81 w 288"/>
                  <a:gd name="T9" fmla="*/ 29 h 144"/>
                  <a:gd name="T10" fmla="*/ 76 w 288"/>
                  <a:gd name="T11" fmla="*/ 34 h 144"/>
                  <a:gd name="T12" fmla="*/ 76 w 288"/>
                  <a:gd name="T13" fmla="*/ 29 h 144"/>
                  <a:gd name="T14" fmla="*/ 68 w 288"/>
                  <a:gd name="T15" fmla="*/ 34 h 144"/>
                  <a:gd name="T16" fmla="*/ 68 w 288"/>
                  <a:gd name="T17" fmla="*/ 29 h 144"/>
                  <a:gd name="T18" fmla="*/ 58 w 288"/>
                  <a:gd name="T19" fmla="*/ 46 h 144"/>
                  <a:gd name="T20" fmla="*/ 52 w 288"/>
                  <a:gd name="T21" fmla="*/ 46 h 144"/>
                  <a:gd name="T22" fmla="*/ 56 w 288"/>
                  <a:gd name="T23" fmla="*/ 42 h 144"/>
                  <a:gd name="T24" fmla="*/ 50 w 288"/>
                  <a:gd name="T25" fmla="*/ 42 h 144"/>
                  <a:gd name="T26" fmla="*/ 52 w 288"/>
                  <a:gd name="T27" fmla="*/ 34 h 144"/>
                  <a:gd name="T28" fmla="*/ 45 w 288"/>
                  <a:gd name="T29" fmla="*/ 30 h 144"/>
                  <a:gd name="T30" fmla="*/ 5 w 288"/>
                  <a:gd name="T31" fmla="*/ 25 h 144"/>
                  <a:gd name="T32" fmla="*/ 0 w 288"/>
                  <a:gd name="T33" fmla="*/ 21 h 144"/>
                  <a:gd name="T34" fmla="*/ 47 w 288"/>
                  <a:gd name="T35" fmla="*/ 0 h 144"/>
                  <a:gd name="T36" fmla="*/ 50 w 288"/>
                  <a:gd name="T37" fmla="*/ 0 h 144"/>
                  <a:gd name="T38" fmla="*/ 37 w 288"/>
                  <a:gd name="T39" fmla="*/ 10 h 144"/>
                  <a:gd name="T40" fmla="*/ 37 w 288"/>
                  <a:gd name="T41" fmla="*/ 14 h 144"/>
                  <a:gd name="T42" fmla="*/ 43 w 288"/>
                  <a:gd name="T43" fmla="*/ 10 h 144"/>
                  <a:gd name="T44" fmla="*/ 40 w 288"/>
                  <a:gd name="T45" fmla="*/ 14 h 144"/>
                  <a:gd name="T46" fmla="*/ 47 w 288"/>
                  <a:gd name="T47" fmla="*/ 12 h 144"/>
                  <a:gd name="T48" fmla="*/ 58 w 288"/>
                  <a:gd name="T49" fmla="*/ 17 h 144"/>
                  <a:gd name="T50" fmla="*/ 71 w 288"/>
                  <a:gd name="T51" fmla="*/ 19 h 144"/>
                  <a:gd name="T52" fmla="*/ 81 w 288"/>
                  <a:gd name="T53" fmla="*/ 14 h 144"/>
                  <a:gd name="T54" fmla="*/ 103 w 288"/>
                  <a:gd name="T55" fmla="*/ 10 h 144"/>
                  <a:gd name="T56" fmla="*/ 105 w 288"/>
                  <a:gd name="T57" fmla="*/ 15 h 144"/>
                  <a:gd name="T58" fmla="*/ 119 w 288"/>
                  <a:gd name="T59" fmla="*/ 15 h 144"/>
                  <a:gd name="T60" fmla="*/ 119 w 288"/>
                  <a:gd name="T61" fmla="*/ 19 h 144"/>
                  <a:gd name="T62" fmla="*/ 127 w 288"/>
                  <a:gd name="T63" fmla="*/ 2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64" name="Freeform 192"/>
              <p:cNvSpPr>
                <a:spLocks noChangeAspect="1"/>
              </p:cNvSpPr>
              <p:nvPr/>
            </p:nvSpPr>
            <p:spPr bwMode="auto">
              <a:xfrm>
                <a:off x="4555" y="1143"/>
                <a:ext cx="219" cy="98"/>
              </a:xfrm>
              <a:custGeom>
                <a:avLst/>
                <a:gdLst>
                  <a:gd name="T0" fmla="*/ 127 w 288"/>
                  <a:gd name="T1" fmla="*/ 22 h 144"/>
                  <a:gd name="T2" fmla="*/ 113 w 288"/>
                  <a:gd name="T3" fmla="*/ 22 h 144"/>
                  <a:gd name="T4" fmla="*/ 111 w 288"/>
                  <a:gd name="T5" fmla="*/ 27 h 144"/>
                  <a:gd name="T6" fmla="*/ 95 w 288"/>
                  <a:gd name="T7" fmla="*/ 22 h 144"/>
                  <a:gd name="T8" fmla="*/ 81 w 288"/>
                  <a:gd name="T9" fmla="*/ 29 h 144"/>
                  <a:gd name="T10" fmla="*/ 76 w 288"/>
                  <a:gd name="T11" fmla="*/ 34 h 144"/>
                  <a:gd name="T12" fmla="*/ 76 w 288"/>
                  <a:gd name="T13" fmla="*/ 29 h 144"/>
                  <a:gd name="T14" fmla="*/ 68 w 288"/>
                  <a:gd name="T15" fmla="*/ 34 h 144"/>
                  <a:gd name="T16" fmla="*/ 68 w 288"/>
                  <a:gd name="T17" fmla="*/ 29 h 144"/>
                  <a:gd name="T18" fmla="*/ 58 w 288"/>
                  <a:gd name="T19" fmla="*/ 46 h 144"/>
                  <a:gd name="T20" fmla="*/ 52 w 288"/>
                  <a:gd name="T21" fmla="*/ 46 h 144"/>
                  <a:gd name="T22" fmla="*/ 56 w 288"/>
                  <a:gd name="T23" fmla="*/ 42 h 144"/>
                  <a:gd name="T24" fmla="*/ 50 w 288"/>
                  <a:gd name="T25" fmla="*/ 42 h 144"/>
                  <a:gd name="T26" fmla="*/ 52 w 288"/>
                  <a:gd name="T27" fmla="*/ 34 h 144"/>
                  <a:gd name="T28" fmla="*/ 45 w 288"/>
                  <a:gd name="T29" fmla="*/ 30 h 144"/>
                  <a:gd name="T30" fmla="*/ 5 w 288"/>
                  <a:gd name="T31" fmla="*/ 25 h 144"/>
                  <a:gd name="T32" fmla="*/ 0 w 288"/>
                  <a:gd name="T33" fmla="*/ 21 h 144"/>
                  <a:gd name="T34" fmla="*/ 47 w 288"/>
                  <a:gd name="T35" fmla="*/ 0 h 144"/>
                  <a:gd name="T36" fmla="*/ 50 w 288"/>
                  <a:gd name="T37" fmla="*/ 0 h 144"/>
                  <a:gd name="T38" fmla="*/ 37 w 288"/>
                  <a:gd name="T39" fmla="*/ 10 h 144"/>
                  <a:gd name="T40" fmla="*/ 37 w 288"/>
                  <a:gd name="T41" fmla="*/ 14 h 144"/>
                  <a:gd name="T42" fmla="*/ 43 w 288"/>
                  <a:gd name="T43" fmla="*/ 10 h 144"/>
                  <a:gd name="T44" fmla="*/ 40 w 288"/>
                  <a:gd name="T45" fmla="*/ 14 h 144"/>
                  <a:gd name="T46" fmla="*/ 47 w 288"/>
                  <a:gd name="T47" fmla="*/ 12 h 144"/>
                  <a:gd name="T48" fmla="*/ 58 w 288"/>
                  <a:gd name="T49" fmla="*/ 17 h 144"/>
                  <a:gd name="T50" fmla="*/ 71 w 288"/>
                  <a:gd name="T51" fmla="*/ 19 h 144"/>
                  <a:gd name="T52" fmla="*/ 81 w 288"/>
                  <a:gd name="T53" fmla="*/ 14 h 144"/>
                  <a:gd name="T54" fmla="*/ 103 w 288"/>
                  <a:gd name="T55" fmla="*/ 10 h 144"/>
                  <a:gd name="T56" fmla="*/ 105 w 288"/>
                  <a:gd name="T57" fmla="*/ 15 h 144"/>
                  <a:gd name="T58" fmla="*/ 119 w 288"/>
                  <a:gd name="T59" fmla="*/ 15 h 144"/>
                  <a:gd name="T60" fmla="*/ 119 w 288"/>
                  <a:gd name="T61" fmla="*/ 19 h 144"/>
                  <a:gd name="T62" fmla="*/ 127 w 288"/>
                  <a:gd name="T63" fmla="*/ 22 h 144"/>
                  <a:gd name="T64" fmla="*/ 127 w 288"/>
                  <a:gd name="T65" fmla="*/ 25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5" name="Freeform 193"/>
              <p:cNvSpPr>
                <a:spLocks noChangeAspect="1"/>
              </p:cNvSpPr>
              <p:nvPr/>
            </p:nvSpPr>
            <p:spPr bwMode="auto">
              <a:xfrm>
                <a:off x="4326" y="1069"/>
                <a:ext cx="251" cy="253"/>
              </a:xfrm>
              <a:custGeom>
                <a:avLst/>
                <a:gdLst>
                  <a:gd name="T0" fmla="*/ 119 w 330"/>
                  <a:gd name="T1" fmla="*/ 115 h 372"/>
                  <a:gd name="T2" fmla="*/ 13 w 330"/>
                  <a:gd name="T3" fmla="*/ 117 h 372"/>
                  <a:gd name="T4" fmla="*/ 13 w 330"/>
                  <a:gd name="T5" fmla="*/ 81 h 372"/>
                  <a:gd name="T6" fmla="*/ 5 w 330"/>
                  <a:gd name="T7" fmla="*/ 73 h 372"/>
                  <a:gd name="T8" fmla="*/ 11 w 330"/>
                  <a:gd name="T9" fmla="*/ 68 h 372"/>
                  <a:gd name="T10" fmla="*/ 0 w 330"/>
                  <a:gd name="T11" fmla="*/ 7 h 372"/>
                  <a:gd name="T12" fmla="*/ 37 w 330"/>
                  <a:gd name="T13" fmla="*/ 7 h 372"/>
                  <a:gd name="T14" fmla="*/ 37 w 330"/>
                  <a:gd name="T15" fmla="*/ 0 h 372"/>
                  <a:gd name="T16" fmla="*/ 43 w 330"/>
                  <a:gd name="T17" fmla="*/ 0 h 372"/>
                  <a:gd name="T18" fmla="*/ 47 w 330"/>
                  <a:gd name="T19" fmla="*/ 11 h 372"/>
                  <a:gd name="T20" fmla="*/ 64 w 330"/>
                  <a:gd name="T21" fmla="*/ 15 h 372"/>
                  <a:gd name="T22" fmla="*/ 64 w 330"/>
                  <a:gd name="T23" fmla="*/ 17 h 372"/>
                  <a:gd name="T24" fmla="*/ 79 w 330"/>
                  <a:gd name="T25" fmla="*/ 15 h 372"/>
                  <a:gd name="T26" fmla="*/ 87 w 330"/>
                  <a:gd name="T27" fmla="*/ 15 h 372"/>
                  <a:gd name="T28" fmla="*/ 84 w 330"/>
                  <a:gd name="T29" fmla="*/ 17 h 372"/>
                  <a:gd name="T30" fmla="*/ 87 w 330"/>
                  <a:gd name="T31" fmla="*/ 17 h 372"/>
                  <a:gd name="T32" fmla="*/ 90 w 330"/>
                  <a:gd name="T33" fmla="*/ 22 h 372"/>
                  <a:gd name="T34" fmla="*/ 98 w 330"/>
                  <a:gd name="T35" fmla="*/ 19 h 372"/>
                  <a:gd name="T36" fmla="*/ 106 w 330"/>
                  <a:gd name="T37" fmla="*/ 24 h 372"/>
                  <a:gd name="T38" fmla="*/ 119 w 330"/>
                  <a:gd name="T39" fmla="*/ 21 h 372"/>
                  <a:gd name="T40" fmla="*/ 122 w 330"/>
                  <a:gd name="T41" fmla="*/ 22 h 372"/>
                  <a:gd name="T42" fmla="*/ 145 w 330"/>
                  <a:gd name="T43" fmla="*/ 24 h 372"/>
                  <a:gd name="T44" fmla="*/ 122 w 330"/>
                  <a:gd name="T45" fmla="*/ 34 h 372"/>
                  <a:gd name="T46" fmla="*/ 98 w 330"/>
                  <a:gd name="T47" fmla="*/ 51 h 372"/>
                  <a:gd name="T48" fmla="*/ 95 w 330"/>
                  <a:gd name="T49" fmla="*/ 53 h 372"/>
                  <a:gd name="T50" fmla="*/ 95 w 330"/>
                  <a:gd name="T51" fmla="*/ 65 h 372"/>
                  <a:gd name="T52" fmla="*/ 87 w 330"/>
                  <a:gd name="T53" fmla="*/ 68 h 372"/>
                  <a:gd name="T54" fmla="*/ 81 w 330"/>
                  <a:gd name="T55" fmla="*/ 73 h 372"/>
                  <a:gd name="T56" fmla="*/ 87 w 330"/>
                  <a:gd name="T57" fmla="*/ 78 h 372"/>
                  <a:gd name="T58" fmla="*/ 87 w 330"/>
                  <a:gd name="T59" fmla="*/ 90 h 372"/>
                  <a:gd name="T60" fmla="*/ 116 w 330"/>
                  <a:gd name="T61" fmla="*/ 106 h 372"/>
                  <a:gd name="T62" fmla="*/ 119 w 330"/>
                  <a:gd name="T63" fmla="*/ 115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66" name="Freeform 194"/>
              <p:cNvSpPr>
                <a:spLocks noChangeAspect="1"/>
              </p:cNvSpPr>
              <p:nvPr/>
            </p:nvSpPr>
            <p:spPr bwMode="auto">
              <a:xfrm>
                <a:off x="4326" y="1069"/>
                <a:ext cx="251" cy="253"/>
              </a:xfrm>
              <a:custGeom>
                <a:avLst/>
                <a:gdLst>
                  <a:gd name="T0" fmla="*/ 119 w 330"/>
                  <a:gd name="T1" fmla="*/ 115 h 372"/>
                  <a:gd name="T2" fmla="*/ 13 w 330"/>
                  <a:gd name="T3" fmla="*/ 117 h 372"/>
                  <a:gd name="T4" fmla="*/ 13 w 330"/>
                  <a:gd name="T5" fmla="*/ 81 h 372"/>
                  <a:gd name="T6" fmla="*/ 5 w 330"/>
                  <a:gd name="T7" fmla="*/ 73 h 372"/>
                  <a:gd name="T8" fmla="*/ 11 w 330"/>
                  <a:gd name="T9" fmla="*/ 68 h 372"/>
                  <a:gd name="T10" fmla="*/ 0 w 330"/>
                  <a:gd name="T11" fmla="*/ 7 h 372"/>
                  <a:gd name="T12" fmla="*/ 37 w 330"/>
                  <a:gd name="T13" fmla="*/ 7 h 372"/>
                  <a:gd name="T14" fmla="*/ 37 w 330"/>
                  <a:gd name="T15" fmla="*/ 0 h 372"/>
                  <a:gd name="T16" fmla="*/ 43 w 330"/>
                  <a:gd name="T17" fmla="*/ 0 h 372"/>
                  <a:gd name="T18" fmla="*/ 47 w 330"/>
                  <a:gd name="T19" fmla="*/ 11 h 372"/>
                  <a:gd name="T20" fmla="*/ 64 w 330"/>
                  <a:gd name="T21" fmla="*/ 15 h 372"/>
                  <a:gd name="T22" fmla="*/ 64 w 330"/>
                  <a:gd name="T23" fmla="*/ 17 h 372"/>
                  <a:gd name="T24" fmla="*/ 79 w 330"/>
                  <a:gd name="T25" fmla="*/ 15 h 372"/>
                  <a:gd name="T26" fmla="*/ 87 w 330"/>
                  <a:gd name="T27" fmla="*/ 15 h 372"/>
                  <a:gd name="T28" fmla="*/ 84 w 330"/>
                  <a:gd name="T29" fmla="*/ 17 h 372"/>
                  <a:gd name="T30" fmla="*/ 87 w 330"/>
                  <a:gd name="T31" fmla="*/ 17 h 372"/>
                  <a:gd name="T32" fmla="*/ 90 w 330"/>
                  <a:gd name="T33" fmla="*/ 22 h 372"/>
                  <a:gd name="T34" fmla="*/ 98 w 330"/>
                  <a:gd name="T35" fmla="*/ 19 h 372"/>
                  <a:gd name="T36" fmla="*/ 106 w 330"/>
                  <a:gd name="T37" fmla="*/ 24 h 372"/>
                  <a:gd name="T38" fmla="*/ 119 w 330"/>
                  <a:gd name="T39" fmla="*/ 21 h 372"/>
                  <a:gd name="T40" fmla="*/ 122 w 330"/>
                  <a:gd name="T41" fmla="*/ 22 h 372"/>
                  <a:gd name="T42" fmla="*/ 145 w 330"/>
                  <a:gd name="T43" fmla="*/ 24 h 372"/>
                  <a:gd name="T44" fmla="*/ 122 w 330"/>
                  <a:gd name="T45" fmla="*/ 34 h 372"/>
                  <a:gd name="T46" fmla="*/ 98 w 330"/>
                  <a:gd name="T47" fmla="*/ 51 h 372"/>
                  <a:gd name="T48" fmla="*/ 95 w 330"/>
                  <a:gd name="T49" fmla="*/ 53 h 372"/>
                  <a:gd name="T50" fmla="*/ 95 w 330"/>
                  <a:gd name="T51" fmla="*/ 65 h 372"/>
                  <a:gd name="T52" fmla="*/ 87 w 330"/>
                  <a:gd name="T53" fmla="*/ 68 h 372"/>
                  <a:gd name="T54" fmla="*/ 81 w 330"/>
                  <a:gd name="T55" fmla="*/ 73 h 372"/>
                  <a:gd name="T56" fmla="*/ 87 w 330"/>
                  <a:gd name="T57" fmla="*/ 78 h 372"/>
                  <a:gd name="T58" fmla="*/ 87 w 330"/>
                  <a:gd name="T59" fmla="*/ 90 h 372"/>
                  <a:gd name="T60" fmla="*/ 116 w 330"/>
                  <a:gd name="T61" fmla="*/ 106 h 372"/>
                  <a:gd name="T62" fmla="*/ 119 w 330"/>
                  <a:gd name="T63" fmla="*/ 115 h 372"/>
                  <a:gd name="T64" fmla="*/ 119 w 330"/>
                  <a:gd name="T65" fmla="*/ 117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7" name="Freeform 195"/>
              <p:cNvSpPr>
                <a:spLocks noChangeAspect="1"/>
              </p:cNvSpPr>
              <p:nvPr/>
            </p:nvSpPr>
            <p:spPr bwMode="auto">
              <a:xfrm>
                <a:off x="4545" y="1681"/>
                <a:ext cx="138" cy="216"/>
              </a:xfrm>
              <a:custGeom>
                <a:avLst/>
                <a:gdLst>
                  <a:gd name="T0" fmla="*/ 81 w 180"/>
                  <a:gd name="T1" fmla="*/ 92 h 318"/>
                  <a:gd name="T2" fmla="*/ 57 w 180"/>
                  <a:gd name="T3" fmla="*/ 94 h 318"/>
                  <a:gd name="T4" fmla="*/ 54 w 180"/>
                  <a:gd name="T5" fmla="*/ 100 h 318"/>
                  <a:gd name="T6" fmla="*/ 51 w 180"/>
                  <a:gd name="T7" fmla="*/ 98 h 318"/>
                  <a:gd name="T8" fmla="*/ 46 w 180"/>
                  <a:gd name="T9" fmla="*/ 90 h 318"/>
                  <a:gd name="T10" fmla="*/ 46 w 180"/>
                  <a:gd name="T11" fmla="*/ 83 h 318"/>
                  <a:gd name="T12" fmla="*/ 0 w 180"/>
                  <a:gd name="T13" fmla="*/ 84 h 318"/>
                  <a:gd name="T14" fmla="*/ 3 w 180"/>
                  <a:gd name="T15" fmla="*/ 71 h 318"/>
                  <a:gd name="T16" fmla="*/ 14 w 180"/>
                  <a:gd name="T17" fmla="*/ 60 h 318"/>
                  <a:gd name="T18" fmla="*/ 11 w 180"/>
                  <a:gd name="T19" fmla="*/ 60 h 318"/>
                  <a:gd name="T20" fmla="*/ 16 w 180"/>
                  <a:gd name="T21" fmla="*/ 56 h 318"/>
                  <a:gd name="T22" fmla="*/ 11 w 180"/>
                  <a:gd name="T23" fmla="*/ 54 h 318"/>
                  <a:gd name="T24" fmla="*/ 14 w 180"/>
                  <a:gd name="T25" fmla="*/ 51 h 318"/>
                  <a:gd name="T26" fmla="*/ 11 w 180"/>
                  <a:gd name="T27" fmla="*/ 52 h 318"/>
                  <a:gd name="T28" fmla="*/ 11 w 180"/>
                  <a:gd name="T29" fmla="*/ 46 h 318"/>
                  <a:gd name="T30" fmla="*/ 8 w 180"/>
                  <a:gd name="T31" fmla="*/ 46 h 318"/>
                  <a:gd name="T32" fmla="*/ 8 w 180"/>
                  <a:gd name="T33" fmla="*/ 43 h 318"/>
                  <a:gd name="T34" fmla="*/ 11 w 180"/>
                  <a:gd name="T35" fmla="*/ 39 h 318"/>
                  <a:gd name="T36" fmla="*/ 8 w 180"/>
                  <a:gd name="T37" fmla="*/ 38 h 318"/>
                  <a:gd name="T38" fmla="*/ 11 w 180"/>
                  <a:gd name="T39" fmla="*/ 35 h 318"/>
                  <a:gd name="T40" fmla="*/ 5 w 180"/>
                  <a:gd name="T41" fmla="*/ 35 h 318"/>
                  <a:gd name="T42" fmla="*/ 5 w 180"/>
                  <a:gd name="T43" fmla="*/ 30 h 318"/>
                  <a:gd name="T44" fmla="*/ 11 w 180"/>
                  <a:gd name="T45" fmla="*/ 30 h 318"/>
                  <a:gd name="T46" fmla="*/ 8 w 180"/>
                  <a:gd name="T47" fmla="*/ 24 h 318"/>
                  <a:gd name="T48" fmla="*/ 21 w 180"/>
                  <a:gd name="T49" fmla="*/ 15 h 318"/>
                  <a:gd name="T50" fmla="*/ 21 w 180"/>
                  <a:gd name="T51" fmla="*/ 7 h 318"/>
                  <a:gd name="T52" fmla="*/ 27 w 180"/>
                  <a:gd name="T53" fmla="*/ 3 h 318"/>
                  <a:gd name="T54" fmla="*/ 76 w 180"/>
                  <a:gd name="T55" fmla="*/ 0 h 318"/>
                  <a:gd name="T56" fmla="*/ 76 w 180"/>
                  <a:gd name="T57" fmla="*/ 64 h 318"/>
                  <a:gd name="T58" fmla="*/ 81 w 180"/>
                  <a:gd name="T59" fmla="*/ 86 h 318"/>
                  <a:gd name="T60" fmla="*/ 81 w 180"/>
                  <a:gd name="T61" fmla="*/ 92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68" name="Freeform 196"/>
              <p:cNvSpPr>
                <a:spLocks noChangeAspect="1"/>
              </p:cNvSpPr>
              <p:nvPr/>
            </p:nvSpPr>
            <p:spPr bwMode="auto">
              <a:xfrm>
                <a:off x="4545" y="1681"/>
                <a:ext cx="138" cy="216"/>
              </a:xfrm>
              <a:custGeom>
                <a:avLst/>
                <a:gdLst>
                  <a:gd name="T0" fmla="*/ 81 w 180"/>
                  <a:gd name="T1" fmla="*/ 92 h 318"/>
                  <a:gd name="T2" fmla="*/ 57 w 180"/>
                  <a:gd name="T3" fmla="*/ 94 h 318"/>
                  <a:gd name="T4" fmla="*/ 54 w 180"/>
                  <a:gd name="T5" fmla="*/ 100 h 318"/>
                  <a:gd name="T6" fmla="*/ 51 w 180"/>
                  <a:gd name="T7" fmla="*/ 98 h 318"/>
                  <a:gd name="T8" fmla="*/ 46 w 180"/>
                  <a:gd name="T9" fmla="*/ 90 h 318"/>
                  <a:gd name="T10" fmla="*/ 46 w 180"/>
                  <a:gd name="T11" fmla="*/ 83 h 318"/>
                  <a:gd name="T12" fmla="*/ 0 w 180"/>
                  <a:gd name="T13" fmla="*/ 84 h 318"/>
                  <a:gd name="T14" fmla="*/ 3 w 180"/>
                  <a:gd name="T15" fmla="*/ 71 h 318"/>
                  <a:gd name="T16" fmla="*/ 14 w 180"/>
                  <a:gd name="T17" fmla="*/ 60 h 318"/>
                  <a:gd name="T18" fmla="*/ 11 w 180"/>
                  <a:gd name="T19" fmla="*/ 60 h 318"/>
                  <a:gd name="T20" fmla="*/ 16 w 180"/>
                  <a:gd name="T21" fmla="*/ 56 h 318"/>
                  <a:gd name="T22" fmla="*/ 11 w 180"/>
                  <a:gd name="T23" fmla="*/ 54 h 318"/>
                  <a:gd name="T24" fmla="*/ 14 w 180"/>
                  <a:gd name="T25" fmla="*/ 51 h 318"/>
                  <a:gd name="T26" fmla="*/ 11 w 180"/>
                  <a:gd name="T27" fmla="*/ 52 h 318"/>
                  <a:gd name="T28" fmla="*/ 11 w 180"/>
                  <a:gd name="T29" fmla="*/ 46 h 318"/>
                  <a:gd name="T30" fmla="*/ 8 w 180"/>
                  <a:gd name="T31" fmla="*/ 46 h 318"/>
                  <a:gd name="T32" fmla="*/ 8 w 180"/>
                  <a:gd name="T33" fmla="*/ 43 h 318"/>
                  <a:gd name="T34" fmla="*/ 11 w 180"/>
                  <a:gd name="T35" fmla="*/ 39 h 318"/>
                  <a:gd name="T36" fmla="*/ 8 w 180"/>
                  <a:gd name="T37" fmla="*/ 38 h 318"/>
                  <a:gd name="T38" fmla="*/ 11 w 180"/>
                  <a:gd name="T39" fmla="*/ 35 h 318"/>
                  <a:gd name="T40" fmla="*/ 5 w 180"/>
                  <a:gd name="T41" fmla="*/ 35 h 318"/>
                  <a:gd name="T42" fmla="*/ 5 w 180"/>
                  <a:gd name="T43" fmla="*/ 30 h 318"/>
                  <a:gd name="T44" fmla="*/ 11 w 180"/>
                  <a:gd name="T45" fmla="*/ 30 h 318"/>
                  <a:gd name="T46" fmla="*/ 8 w 180"/>
                  <a:gd name="T47" fmla="*/ 24 h 318"/>
                  <a:gd name="T48" fmla="*/ 21 w 180"/>
                  <a:gd name="T49" fmla="*/ 15 h 318"/>
                  <a:gd name="T50" fmla="*/ 21 w 180"/>
                  <a:gd name="T51" fmla="*/ 7 h 318"/>
                  <a:gd name="T52" fmla="*/ 27 w 180"/>
                  <a:gd name="T53" fmla="*/ 3 h 318"/>
                  <a:gd name="T54" fmla="*/ 76 w 180"/>
                  <a:gd name="T55" fmla="*/ 0 h 318"/>
                  <a:gd name="T56" fmla="*/ 76 w 180"/>
                  <a:gd name="T57" fmla="*/ 64 h 318"/>
                  <a:gd name="T58" fmla="*/ 81 w 180"/>
                  <a:gd name="T59" fmla="*/ 86 h 318"/>
                  <a:gd name="T60" fmla="*/ 81 w 180"/>
                  <a:gd name="T61" fmla="*/ 92 h 318"/>
                  <a:gd name="T62" fmla="*/ 81 w 180"/>
                  <a:gd name="T63" fmla="*/ 94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9" name="Freeform 197"/>
              <p:cNvSpPr>
                <a:spLocks noChangeAspect="1"/>
              </p:cNvSpPr>
              <p:nvPr/>
            </p:nvSpPr>
            <p:spPr bwMode="auto">
              <a:xfrm>
                <a:off x="4371" y="1444"/>
                <a:ext cx="257" cy="200"/>
              </a:xfrm>
              <a:custGeom>
                <a:avLst/>
                <a:gdLst>
                  <a:gd name="T0" fmla="*/ 140 w 336"/>
                  <a:gd name="T1" fmla="*/ 93 h 294"/>
                  <a:gd name="T2" fmla="*/ 123 w 336"/>
                  <a:gd name="T3" fmla="*/ 93 h 294"/>
                  <a:gd name="T4" fmla="*/ 132 w 336"/>
                  <a:gd name="T5" fmla="*/ 87 h 294"/>
                  <a:gd name="T6" fmla="*/ 129 w 336"/>
                  <a:gd name="T7" fmla="*/ 83 h 294"/>
                  <a:gd name="T8" fmla="*/ 27 w 336"/>
                  <a:gd name="T9" fmla="*/ 85 h 294"/>
                  <a:gd name="T10" fmla="*/ 27 w 336"/>
                  <a:gd name="T11" fmla="*/ 30 h 294"/>
                  <a:gd name="T12" fmla="*/ 14 w 336"/>
                  <a:gd name="T13" fmla="*/ 22 h 294"/>
                  <a:gd name="T14" fmla="*/ 18 w 336"/>
                  <a:gd name="T15" fmla="*/ 17 h 294"/>
                  <a:gd name="T16" fmla="*/ 11 w 336"/>
                  <a:gd name="T17" fmla="*/ 14 h 294"/>
                  <a:gd name="T18" fmla="*/ 0 w 336"/>
                  <a:gd name="T19" fmla="*/ 2 h 294"/>
                  <a:gd name="T20" fmla="*/ 88 w 336"/>
                  <a:gd name="T21" fmla="*/ 0 h 294"/>
                  <a:gd name="T22" fmla="*/ 94 w 336"/>
                  <a:gd name="T23" fmla="*/ 5 h 294"/>
                  <a:gd name="T24" fmla="*/ 94 w 336"/>
                  <a:gd name="T25" fmla="*/ 15 h 294"/>
                  <a:gd name="T26" fmla="*/ 99 w 336"/>
                  <a:gd name="T27" fmla="*/ 21 h 294"/>
                  <a:gd name="T28" fmla="*/ 110 w 336"/>
                  <a:gd name="T29" fmla="*/ 27 h 294"/>
                  <a:gd name="T30" fmla="*/ 113 w 336"/>
                  <a:gd name="T31" fmla="*/ 34 h 294"/>
                  <a:gd name="T32" fmla="*/ 119 w 336"/>
                  <a:gd name="T33" fmla="*/ 32 h 294"/>
                  <a:gd name="T34" fmla="*/ 126 w 336"/>
                  <a:gd name="T35" fmla="*/ 36 h 294"/>
                  <a:gd name="T36" fmla="*/ 121 w 336"/>
                  <a:gd name="T37" fmla="*/ 47 h 294"/>
                  <a:gd name="T38" fmla="*/ 142 w 336"/>
                  <a:gd name="T39" fmla="*/ 59 h 294"/>
                  <a:gd name="T40" fmla="*/ 142 w 336"/>
                  <a:gd name="T41" fmla="*/ 66 h 294"/>
                  <a:gd name="T42" fmla="*/ 151 w 336"/>
                  <a:gd name="T43" fmla="*/ 71 h 294"/>
                  <a:gd name="T44" fmla="*/ 151 w 336"/>
                  <a:gd name="T45" fmla="*/ 79 h 294"/>
                  <a:gd name="T46" fmla="*/ 148 w 336"/>
                  <a:gd name="T47" fmla="*/ 79 h 294"/>
                  <a:gd name="T48" fmla="*/ 145 w 336"/>
                  <a:gd name="T49" fmla="*/ 82 h 294"/>
                  <a:gd name="T50" fmla="*/ 142 w 336"/>
                  <a:gd name="T51" fmla="*/ 79 h 294"/>
                  <a:gd name="T52" fmla="*/ 140 w 336"/>
                  <a:gd name="T53" fmla="*/ 90 h 294"/>
                  <a:gd name="T54" fmla="*/ 140 w 336"/>
                  <a:gd name="T55" fmla="*/ 93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70" name="Freeform 198"/>
              <p:cNvSpPr>
                <a:spLocks noChangeAspect="1"/>
              </p:cNvSpPr>
              <p:nvPr/>
            </p:nvSpPr>
            <p:spPr bwMode="auto">
              <a:xfrm>
                <a:off x="4371" y="1444"/>
                <a:ext cx="257" cy="204"/>
              </a:xfrm>
              <a:custGeom>
                <a:avLst/>
                <a:gdLst>
                  <a:gd name="T0" fmla="*/ 140 w 336"/>
                  <a:gd name="T1" fmla="*/ 92 h 300"/>
                  <a:gd name="T2" fmla="*/ 123 w 336"/>
                  <a:gd name="T3" fmla="*/ 92 h 300"/>
                  <a:gd name="T4" fmla="*/ 132 w 336"/>
                  <a:gd name="T5" fmla="*/ 87 h 300"/>
                  <a:gd name="T6" fmla="*/ 129 w 336"/>
                  <a:gd name="T7" fmla="*/ 83 h 300"/>
                  <a:gd name="T8" fmla="*/ 27 w 336"/>
                  <a:gd name="T9" fmla="*/ 85 h 300"/>
                  <a:gd name="T10" fmla="*/ 27 w 336"/>
                  <a:gd name="T11" fmla="*/ 30 h 300"/>
                  <a:gd name="T12" fmla="*/ 14 w 336"/>
                  <a:gd name="T13" fmla="*/ 22 h 300"/>
                  <a:gd name="T14" fmla="*/ 18 w 336"/>
                  <a:gd name="T15" fmla="*/ 17 h 300"/>
                  <a:gd name="T16" fmla="*/ 11 w 336"/>
                  <a:gd name="T17" fmla="*/ 14 h 300"/>
                  <a:gd name="T18" fmla="*/ 0 w 336"/>
                  <a:gd name="T19" fmla="*/ 2 h 300"/>
                  <a:gd name="T20" fmla="*/ 88 w 336"/>
                  <a:gd name="T21" fmla="*/ 0 h 300"/>
                  <a:gd name="T22" fmla="*/ 94 w 336"/>
                  <a:gd name="T23" fmla="*/ 5 h 300"/>
                  <a:gd name="T24" fmla="*/ 94 w 336"/>
                  <a:gd name="T25" fmla="*/ 15 h 300"/>
                  <a:gd name="T26" fmla="*/ 99 w 336"/>
                  <a:gd name="T27" fmla="*/ 21 h 300"/>
                  <a:gd name="T28" fmla="*/ 110 w 336"/>
                  <a:gd name="T29" fmla="*/ 27 h 300"/>
                  <a:gd name="T30" fmla="*/ 113 w 336"/>
                  <a:gd name="T31" fmla="*/ 34 h 300"/>
                  <a:gd name="T32" fmla="*/ 119 w 336"/>
                  <a:gd name="T33" fmla="*/ 32 h 300"/>
                  <a:gd name="T34" fmla="*/ 126 w 336"/>
                  <a:gd name="T35" fmla="*/ 36 h 300"/>
                  <a:gd name="T36" fmla="*/ 121 w 336"/>
                  <a:gd name="T37" fmla="*/ 47 h 300"/>
                  <a:gd name="T38" fmla="*/ 142 w 336"/>
                  <a:gd name="T39" fmla="*/ 58 h 300"/>
                  <a:gd name="T40" fmla="*/ 142 w 336"/>
                  <a:gd name="T41" fmla="*/ 66 h 300"/>
                  <a:gd name="T42" fmla="*/ 151 w 336"/>
                  <a:gd name="T43" fmla="*/ 71 h 300"/>
                  <a:gd name="T44" fmla="*/ 151 w 336"/>
                  <a:gd name="T45" fmla="*/ 79 h 300"/>
                  <a:gd name="T46" fmla="*/ 148 w 336"/>
                  <a:gd name="T47" fmla="*/ 79 h 300"/>
                  <a:gd name="T48" fmla="*/ 145 w 336"/>
                  <a:gd name="T49" fmla="*/ 81 h 300"/>
                  <a:gd name="T50" fmla="*/ 142 w 336"/>
                  <a:gd name="T51" fmla="*/ 79 h 300"/>
                  <a:gd name="T52" fmla="*/ 140 w 336"/>
                  <a:gd name="T53" fmla="*/ 90 h 300"/>
                  <a:gd name="T54" fmla="*/ 140 w 336"/>
                  <a:gd name="T55" fmla="*/ 92 h 300"/>
                  <a:gd name="T56" fmla="*/ 140 w 336"/>
                  <a:gd name="T57" fmla="*/ 95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1" name="Freeform 199"/>
              <p:cNvSpPr>
                <a:spLocks noChangeAspect="1"/>
              </p:cNvSpPr>
              <p:nvPr/>
            </p:nvSpPr>
            <p:spPr bwMode="auto">
              <a:xfrm>
                <a:off x="3703" y="1025"/>
                <a:ext cx="398" cy="220"/>
              </a:xfrm>
              <a:custGeom>
                <a:avLst/>
                <a:gdLst>
                  <a:gd name="T0" fmla="*/ 223 w 522"/>
                  <a:gd name="T1" fmla="*/ 84 h 324"/>
                  <a:gd name="T2" fmla="*/ 221 w 522"/>
                  <a:gd name="T3" fmla="*/ 101 h 324"/>
                  <a:gd name="T4" fmla="*/ 82 w 522"/>
                  <a:gd name="T5" fmla="*/ 90 h 324"/>
                  <a:gd name="T6" fmla="*/ 79 w 522"/>
                  <a:gd name="T7" fmla="*/ 100 h 324"/>
                  <a:gd name="T8" fmla="*/ 75 w 522"/>
                  <a:gd name="T9" fmla="*/ 94 h 324"/>
                  <a:gd name="T10" fmla="*/ 72 w 522"/>
                  <a:gd name="T11" fmla="*/ 98 h 324"/>
                  <a:gd name="T12" fmla="*/ 56 w 522"/>
                  <a:gd name="T13" fmla="*/ 96 h 324"/>
                  <a:gd name="T14" fmla="*/ 53 w 522"/>
                  <a:gd name="T15" fmla="*/ 98 h 324"/>
                  <a:gd name="T16" fmla="*/ 45 w 522"/>
                  <a:gd name="T17" fmla="*/ 96 h 324"/>
                  <a:gd name="T18" fmla="*/ 43 w 522"/>
                  <a:gd name="T19" fmla="*/ 98 h 324"/>
                  <a:gd name="T20" fmla="*/ 40 w 522"/>
                  <a:gd name="T21" fmla="*/ 90 h 324"/>
                  <a:gd name="T22" fmla="*/ 34 w 522"/>
                  <a:gd name="T23" fmla="*/ 86 h 324"/>
                  <a:gd name="T24" fmla="*/ 29 w 522"/>
                  <a:gd name="T25" fmla="*/ 71 h 324"/>
                  <a:gd name="T26" fmla="*/ 27 w 522"/>
                  <a:gd name="T27" fmla="*/ 70 h 324"/>
                  <a:gd name="T28" fmla="*/ 18 w 522"/>
                  <a:gd name="T29" fmla="*/ 73 h 324"/>
                  <a:gd name="T30" fmla="*/ 16 w 522"/>
                  <a:gd name="T31" fmla="*/ 70 h 324"/>
                  <a:gd name="T32" fmla="*/ 27 w 522"/>
                  <a:gd name="T33" fmla="*/ 51 h 324"/>
                  <a:gd name="T34" fmla="*/ 16 w 522"/>
                  <a:gd name="T35" fmla="*/ 47 h 324"/>
                  <a:gd name="T36" fmla="*/ 11 w 522"/>
                  <a:gd name="T37" fmla="*/ 35 h 324"/>
                  <a:gd name="T38" fmla="*/ 3 w 522"/>
                  <a:gd name="T39" fmla="*/ 30 h 324"/>
                  <a:gd name="T40" fmla="*/ 5 w 522"/>
                  <a:gd name="T41" fmla="*/ 28 h 324"/>
                  <a:gd name="T42" fmla="*/ 0 w 522"/>
                  <a:gd name="T43" fmla="*/ 19 h 324"/>
                  <a:gd name="T44" fmla="*/ 5 w 522"/>
                  <a:gd name="T45" fmla="*/ 0 h 324"/>
                  <a:gd name="T46" fmla="*/ 125 w 522"/>
                  <a:gd name="T47" fmla="*/ 15 h 324"/>
                  <a:gd name="T48" fmla="*/ 231 w 522"/>
                  <a:gd name="T49" fmla="*/ 22 h 324"/>
                  <a:gd name="T50" fmla="*/ 226 w 522"/>
                  <a:gd name="T51" fmla="*/ 77 h 324"/>
                  <a:gd name="T52" fmla="*/ 223 w 522"/>
                  <a:gd name="T53" fmla="*/ 84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72" name="Freeform 200"/>
              <p:cNvSpPr>
                <a:spLocks noChangeAspect="1"/>
              </p:cNvSpPr>
              <p:nvPr/>
            </p:nvSpPr>
            <p:spPr bwMode="auto">
              <a:xfrm>
                <a:off x="3703" y="1025"/>
                <a:ext cx="398" cy="220"/>
              </a:xfrm>
              <a:custGeom>
                <a:avLst/>
                <a:gdLst>
                  <a:gd name="T0" fmla="*/ 223 w 522"/>
                  <a:gd name="T1" fmla="*/ 84 h 324"/>
                  <a:gd name="T2" fmla="*/ 221 w 522"/>
                  <a:gd name="T3" fmla="*/ 101 h 324"/>
                  <a:gd name="T4" fmla="*/ 82 w 522"/>
                  <a:gd name="T5" fmla="*/ 90 h 324"/>
                  <a:gd name="T6" fmla="*/ 79 w 522"/>
                  <a:gd name="T7" fmla="*/ 100 h 324"/>
                  <a:gd name="T8" fmla="*/ 75 w 522"/>
                  <a:gd name="T9" fmla="*/ 94 h 324"/>
                  <a:gd name="T10" fmla="*/ 72 w 522"/>
                  <a:gd name="T11" fmla="*/ 98 h 324"/>
                  <a:gd name="T12" fmla="*/ 56 w 522"/>
                  <a:gd name="T13" fmla="*/ 96 h 324"/>
                  <a:gd name="T14" fmla="*/ 53 w 522"/>
                  <a:gd name="T15" fmla="*/ 98 h 324"/>
                  <a:gd name="T16" fmla="*/ 45 w 522"/>
                  <a:gd name="T17" fmla="*/ 96 h 324"/>
                  <a:gd name="T18" fmla="*/ 43 w 522"/>
                  <a:gd name="T19" fmla="*/ 98 h 324"/>
                  <a:gd name="T20" fmla="*/ 40 w 522"/>
                  <a:gd name="T21" fmla="*/ 90 h 324"/>
                  <a:gd name="T22" fmla="*/ 34 w 522"/>
                  <a:gd name="T23" fmla="*/ 86 h 324"/>
                  <a:gd name="T24" fmla="*/ 29 w 522"/>
                  <a:gd name="T25" fmla="*/ 71 h 324"/>
                  <a:gd name="T26" fmla="*/ 27 w 522"/>
                  <a:gd name="T27" fmla="*/ 70 h 324"/>
                  <a:gd name="T28" fmla="*/ 18 w 522"/>
                  <a:gd name="T29" fmla="*/ 73 h 324"/>
                  <a:gd name="T30" fmla="*/ 16 w 522"/>
                  <a:gd name="T31" fmla="*/ 70 h 324"/>
                  <a:gd name="T32" fmla="*/ 27 w 522"/>
                  <a:gd name="T33" fmla="*/ 51 h 324"/>
                  <a:gd name="T34" fmla="*/ 16 w 522"/>
                  <a:gd name="T35" fmla="*/ 47 h 324"/>
                  <a:gd name="T36" fmla="*/ 11 w 522"/>
                  <a:gd name="T37" fmla="*/ 35 h 324"/>
                  <a:gd name="T38" fmla="*/ 3 w 522"/>
                  <a:gd name="T39" fmla="*/ 30 h 324"/>
                  <a:gd name="T40" fmla="*/ 5 w 522"/>
                  <a:gd name="T41" fmla="*/ 28 h 324"/>
                  <a:gd name="T42" fmla="*/ 0 w 522"/>
                  <a:gd name="T43" fmla="*/ 19 h 324"/>
                  <a:gd name="T44" fmla="*/ 5 w 522"/>
                  <a:gd name="T45" fmla="*/ 0 h 324"/>
                  <a:gd name="T46" fmla="*/ 125 w 522"/>
                  <a:gd name="T47" fmla="*/ 15 h 324"/>
                  <a:gd name="T48" fmla="*/ 231 w 522"/>
                  <a:gd name="T49" fmla="*/ 22 h 324"/>
                  <a:gd name="T50" fmla="*/ 226 w 522"/>
                  <a:gd name="T51" fmla="*/ 77 h 324"/>
                  <a:gd name="T52" fmla="*/ 223 w 522"/>
                  <a:gd name="T53" fmla="*/ 84 h 324"/>
                  <a:gd name="T54" fmla="*/ 223 w 522"/>
                  <a:gd name="T55" fmla="*/ 8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3" name="Freeform 201"/>
              <p:cNvSpPr>
                <a:spLocks noChangeAspect="1"/>
              </p:cNvSpPr>
              <p:nvPr/>
            </p:nvSpPr>
            <p:spPr bwMode="auto">
              <a:xfrm>
                <a:off x="4069" y="1334"/>
                <a:ext cx="321" cy="139"/>
              </a:xfrm>
              <a:custGeom>
                <a:avLst/>
                <a:gdLst>
                  <a:gd name="T0" fmla="*/ 164 w 420"/>
                  <a:gd name="T1" fmla="*/ 15 h 204"/>
                  <a:gd name="T2" fmla="*/ 174 w 420"/>
                  <a:gd name="T3" fmla="*/ 40 h 204"/>
                  <a:gd name="T4" fmla="*/ 177 w 420"/>
                  <a:gd name="T5" fmla="*/ 53 h 204"/>
                  <a:gd name="T6" fmla="*/ 187 w 420"/>
                  <a:gd name="T7" fmla="*/ 65 h 204"/>
                  <a:gd name="T8" fmla="*/ 185 w 420"/>
                  <a:gd name="T9" fmla="*/ 65 h 204"/>
                  <a:gd name="T10" fmla="*/ 41 w 420"/>
                  <a:gd name="T11" fmla="*/ 63 h 204"/>
                  <a:gd name="T12" fmla="*/ 41 w 420"/>
                  <a:gd name="T13" fmla="*/ 55 h 204"/>
                  <a:gd name="T14" fmla="*/ 43 w 420"/>
                  <a:gd name="T15" fmla="*/ 42 h 204"/>
                  <a:gd name="T16" fmla="*/ 0 w 420"/>
                  <a:gd name="T17" fmla="*/ 40 h 204"/>
                  <a:gd name="T18" fmla="*/ 3 w 420"/>
                  <a:gd name="T19" fmla="*/ 0 h 204"/>
                  <a:gd name="T20" fmla="*/ 120 w 420"/>
                  <a:gd name="T21" fmla="*/ 3 h 204"/>
                  <a:gd name="T22" fmla="*/ 131 w 420"/>
                  <a:gd name="T23" fmla="*/ 10 h 204"/>
                  <a:gd name="T24" fmla="*/ 148 w 420"/>
                  <a:gd name="T25" fmla="*/ 7 h 204"/>
                  <a:gd name="T26" fmla="*/ 161 w 420"/>
                  <a:gd name="T27" fmla="*/ 15 h 204"/>
                  <a:gd name="T28" fmla="*/ 164 w 420"/>
                  <a:gd name="T29" fmla="*/ 15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74" name="Freeform 202"/>
              <p:cNvSpPr>
                <a:spLocks noChangeAspect="1"/>
              </p:cNvSpPr>
              <p:nvPr/>
            </p:nvSpPr>
            <p:spPr bwMode="auto">
              <a:xfrm>
                <a:off x="4069" y="1334"/>
                <a:ext cx="321" cy="139"/>
              </a:xfrm>
              <a:custGeom>
                <a:avLst/>
                <a:gdLst>
                  <a:gd name="T0" fmla="*/ 164 w 420"/>
                  <a:gd name="T1" fmla="*/ 15 h 204"/>
                  <a:gd name="T2" fmla="*/ 174 w 420"/>
                  <a:gd name="T3" fmla="*/ 40 h 204"/>
                  <a:gd name="T4" fmla="*/ 177 w 420"/>
                  <a:gd name="T5" fmla="*/ 53 h 204"/>
                  <a:gd name="T6" fmla="*/ 187 w 420"/>
                  <a:gd name="T7" fmla="*/ 65 h 204"/>
                  <a:gd name="T8" fmla="*/ 185 w 420"/>
                  <a:gd name="T9" fmla="*/ 65 h 204"/>
                  <a:gd name="T10" fmla="*/ 41 w 420"/>
                  <a:gd name="T11" fmla="*/ 63 h 204"/>
                  <a:gd name="T12" fmla="*/ 41 w 420"/>
                  <a:gd name="T13" fmla="*/ 55 h 204"/>
                  <a:gd name="T14" fmla="*/ 43 w 420"/>
                  <a:gd name="T15" fmla="*/ 42 h 204"/>
                  <a:gd name="T16" fmla="*/ 0 w 420"/>
                  <a:gd name="T17" fmla="*/ 40 h 204"/>
                  <a:gd name="T18" fmla="*/ 3 w 420"/>
                  <a:gd name="T19" fmla="*/ 0 h 204"/>
                  <a:gd name="T20" fmla="*/ 120 w 420"/>
                  <a:gd name="T21" fmla="*/ 3 h 204"/>
                  <a:gd name="T22" fmla="*/ 131 w 420"/>
                  <a:gd name="T23" fmla="*/ 10 h 204"/>
                  <a:gd name="T24" fmla="*/ 148 w 420"/>
                  <a:gd name="T25" fmla="*/ 7 h 204"/>
                  <a:gd name="T26" fmla="*/ 161 w 420"/>
                  <a:gd name="T27" fmla="*/ 15 h 204"/>
                  <a:gd name="T28" fmla="*/ 164 w 420"/>
                  <a:gd name="T29" fmla="*/ 15 h 204"/>
                  <a:gd name="T30" fmla="*/ 164 w 420"/>
                  <a:gd name="T31" fmla="*/ 17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5" name="Freeform 203"/>
              <p:cNvSpPr>
                <a:spLocks noChangeAspect="1"/>
              </p:cNvSpPr>
              <p:nvPr/>
            </p:nvSpPr>
            <p:spPr bwMode="auto">
              <a:xfrm>
                <a:off x="3465" y="1290"/>
                <a:ext cx="247" cy="338"/>
              </a:xfrm>
              <a:custGeom>
                <a:avLst/>
                <a:gdLst>
                  <a:gd name="T0" fmla="*/ 93 w 324"/>
                  <a:gd name="T1" fmla="*/ 155 h 498"/>
                  <a:gd name="T2" fmla="*/ 0 w 324"/>
                  <a:gd name="T3" fmla="*/ 58 h 498"/>
                  <a:gd name="T4" fmla="*/ 21 w 324"/>
                  <a:gd name="T5" fmla="*/ 0 h 498"/>
                  <a:gd name="T6" fmla="*/ 34 w 324"/>
                  <a:gd name="T7" fmla="*/ 2 h 498"/>
                  <a:gd name="T8" fmla="*/ 82 w 324"/>
                  <a:gd name="T9" fmla="*/ 11 h 498"/>
                  <a:gd name="T10" fmla="*/ 143 w 324"/>
                  <a:gd name="T11" fmla="*/ 19 h 498"/>
                  <a:gd name="T12" fmla="*/ 117 w 324"/>
                  <a:gd name="T13" fmla="*/ 118 h 498"/>
                  <a:gd name="T14" fmla="*/ 109 w 324"/>
                  <a:gd name="T15" fmla="*/ 137 h 498"/>
                  <a:gd name="T16" fmla="*/ 101 w 324"/>
                  <a:gd name="T17" fmla="*/ 133 h 498"/>
                  <a:gd name="T18" fmla="*/ 96 w 324"/>
                  <a:gd name="T19" fmla="*/ 135 h 498"/>
                  <a:gd name="T20" fmla="*/ 93 w 324"/>
                  <a:gd name="T21" fmla="*/ 154 h 498"/>
                  <a:gd name="T22" fmla="*/ 93 w 324"/>
                  <a:gd name="T23" fmla="*/ 155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76" name="Freeform 204"/>
              <p:cNvSpPr>
                <a:spLocks noChangeAspect="1"/>
              </p:cNvSpPr>
              <p:nvPr/>
            </p:nvSpPr>
            <p:spPr bwMode="auto">
              <a:xfrm>
                <a:off x="3465" y="1290"/>
                <a:ext cx="247" cy="342"/>
              </a:xfrm>
              <a:custGeom>
                <a:avLst/>
                <a:gdLst>
                  <a:gd name="T0" fmla="*/ 93 w 324"/>
                  <a:gd name="T1" fmla="*/ 155 h 504"/>
                  <a:gd name="T2" fmla="*/ 0 w 324"/>
                  <a:gd name="T3" fmla="*/ 58 h 504"/>
                  <a:gd name="T4" fmla="*/ 21 w 324"/>
                  <a:gd name="T5" fmla="*/ 0 h 504"/>
                  <a:gd name="T6" fmla="*/ 34 w 324"/>
                  <a:gd name="T7" fmla="*/ 2 h 504"/>
                  <a:gd name="T8" fmla="*/ 82 w 324"/>
                  <a:gd name="T9" fmla="*/ 11 h 504"/>
                  <a:gd name="T10" fmla="*/ 143 w 324"/>
                  <a:gd name="T11" fmla="*/ 19 h 504"/>
                  <a:gd name="T12" fmla="*/ 117 w 324"/>
                  <a:gd name="T13" fmla="*/ 118 h 504"/>
                  <a:gd name="T14" fmla="*/ 109 w 324"/>
                  <a:gd name="T15" fmla="*/ 137 h 504"/>
                  <a:gd name="T16" fmla="*/ 101 w 324"/>
                  <a:gd name="T17" fmla="*/ 133 h 504"/>
                  <a:gd name="T18" fmla="*/ 96 w 324"/>
                  <a:gd name="T19" fmla="*/ 135 h 504"/>
                  <a:gd name="T20" fmla="*/ 93 w 324"/>
                  <a:gd name="T21" fmla="*/ 154 h 504"/>
                  <a:gd name="T22" fmla="*/ 93 w 324"/>
                  <a:gd name="T23" fmla="*/ 155 h 504"/>
                  <a:gd name="T24" fmla="*/ 93 w 324"/>
                  <a:gd name="T25" fmla="*/ 157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7" name="Freeform 205"/>
              <p:cNvSpPr>
                <a:spLocks noChangeAspect="1"/>
              </p:cNvSpPr>
              <p:nvPr/>
            </p:nvSpPr>
            <p:spPr bwMode="auto">
              <a:xfrm>
                <a:off x="5191" y="1147"/>
                <a:ext cx="64" cy="118"/>
              </a:xfrm>
              <a:custGeom>
                <a:avLst/>
                <a:gdLst>
                  <a:gd name="T0" fmla="*/ 37 w 84"/>
                  <a:gd name="T1" fmla="*/ 41 h 174"/>
                  <a:gd name="T2" fmla="*/ 34 w 84"/>
                  <a:gd name="T3" fmla="*/ 45 h 174"/>
                  <a:gd name="T4" fmla="*/ 27 w 84"/>
                  <a:gd name="T5" fmla="*/ 51 h 174"/>
                  <a:gd name="T6" fmla="*/ 3 w 84"/>
                  <a:gd name="T7" fmla="*/ 54 h 174"/>
                  <a:gd name="T8" fmla="*/ 0 w 84"/>
                  <a:gd name="T9" fmla="*/ 37 h 174"/>
                  <a:gd name="T10" fmla="*/ 3 w 84"/>
                  <a:gd name="T11" fmla="*/ 22 h 174"/>
                  <a:gd name="T12" fmla="*/ 8 w 84"/>
                  <a:gd name="T13" fmla="*/ 17 h 174"/>
                  <a:gd name="T14" fmla="*/ 8 w 84"/>
                  <a:gd name="T15" fmla="*/ 2 h 174"/>
                  <a:gd name="T16" fmla="*/ 14 w 84"/>
                  <a:gd name="T17" fmla="*/ 0 h 174"/>
                  <a:gd name="T18" fmla="*/ 29 w 84"/>
                  <a:gd name="T19" fmla="*/ 35 h 174"/>
                  <a:gd name="T20" fmla="*/ 34 w 84"/>
                  <a:gd name="T21" fmla="*/ 41 h 174"/>
                  <a:gd name="T22" fmla="*/ 37 w 84"/>
                  <a:gd name="T23" fmla="*/ 41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78" name="Freeform 206"/>
              <p:cNvSpPr>
                <a:spLocks noChangeAspect="1"/>
              </p:cNvSpPr>
              <p:nvPr/>
            </p:nvSpPr>
            <p:spPr bwMode="auto">
              <a:xfrm>
                <a:off x="5191" y="1147"/>
                <a:ext cx="64" cy="118"/>
              </a:xfrm>
              <a:custGeom>
                <a:avLst/>
                <a:gdLst>
                  <a:gd name="T0" fmla="*/ 37 w 84"/>
                  <a:gd name="T1" fmla="*/ 41 h 174"/>
                  <a:gd name="T2" fmla="*/ 34 w 84"/>
                  <a:gd name="T3" fmla="*/ 45 h 174"/>
                  <a:gd name="T4" fmla="*/ 27 w 84"/>
                  <a:gd name="T5" fmla="*/ 51 h 174"/>
                  <a:gd name="T6" fmla="*/ 3 w 84"/>
                  <a:gd name="T7" fmla="*/ 54 h 174"/>
                  <a:gd name="T8" fmla="*/ 0 w 84"/>
                  <a:gd name="T9" fmla="*/ 37 h 174"/>
                  <a:gd name="T10" fmla="*/ 3 w 84"/>
                  <a:gd name="T11" fmla="*/ 22 h 174"/>
                  <a:gd name="T12" fmla="*/ 8 w 84"/>
                  <a:gd name="T13" fmla="*/ 17 h 174"/>
                  <a:gd name="T14" fmla="*/ 8 w 84"/>
                  <a:gd name="T15" fmla="*/ 2 h 174"/>
                  <a:gd name="T16" fmla="*/ 14 w 84"/>
                  <a:gd name="T17" fmla="*/ 0 h 174"/>
                  <a:gd name="T18" fmla="*/ 29 w 84"/>
                  <a:gd name="T19" fmla="*/ 35 h 174"/>
                  <a:gd name="T20" fmla="*/ 34 w 84"/>
                  <a:gd name="T21" fmla="*/ 41 h 174"/>
                  <a:gd name="T22" fmla="*/ 37 w 84"/>
                  <a:gd name="T23" fmla="*/ 41 h 174"/>
                  <a:gd name="T24" fmla="*/ 37 w 84"/>
                  <a:gd name="T25" fmla="*/ 43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9" name="Freeform 207"/>
              <p:cNvSpPr>
                <a:spLocks noChangeAspect="1"/>
              </p:cNvSpPr>
              <p:nvPr/>
            </p:nvSpPr>
            <p:spPr bwMode="auto">
              <a:xfrm>
                <a:off x="5122" y="1338"/>
                <a:ext cx="50" cy="106"/>
              </a:xfrm>
              <a:custGeom>
                <a:avLst/>
                <a:gdLst>
                  <a:gd name="T0" fmla="*/ 26 w 66"/>
                  <a:gd name="T1" fmla="*/ 7 h 156"/>
                  <a:gd name="T2" fmla="*/ 20 w 66"/>
                  <a:gd name="T3" fmla="*/ 15 h 156"/>
                  <a:gd name="T4" fmla="*/ 29 w 66"/>
                  <a:gd name="T5" fmla="*/ 17 h 156"/>
                  <a:gd name="T6" fmla="*/ 29 w 66"/>
                  <a:gd name="T7" fmla="*/ 32 h 156"/>
                  <a:gd name="T8" fmla="*/ 18 w 66"/>
                  <a:gd name="T9" fmla="*/ 49 h 156"/>
                  <a:gd name="T10" fmla="*/ 15 w 66"/>
                  <a:gd name="T11" fmla="*/ 49 h 156"/>
                  <a:gd name="T12" fmla="*/ 18 w 66"/>
                  <a:gd name="T13" fmla="*/ 46 h 156"/>
                  <a:gd name="T14" fmla="*/ 3 w 66"/>
                  <a:gd name="T15" fmla="*/ 41 h 156"/>
                  <a:gd name="T16" fmla="*/ 0 w 66"/>
                  <a:gd name="T17" fmla="*/ 35 h 156"/>
                  <a:gd name="T18" fmla="*/ 3 w 66"/>
                  <a:gd name="T19" fmla="*/ 34 h 156"/>
                  <a:gd name="T20" fmla="*/ 13 w 66"/>
                  <a:gd name="T21" fmla="*/ 24 h 156"/>
                  <a:gd name="T22" fmla="*/ 3 w 66"/>
                  <a:gd name="T23" fmla="*/ 17 h 156"/>
                  <a:gd name="T24" fmla="*/ 0 w 66"/>
                  <a:gd name="T25" fmla="*/ 10 h 156"/>
                  <a:gd name="T26" fmla="*/ 8 w 66"/>
                  <a:gd name="T27" fmla="*/ 0 h 156"/>
                  <a:gd name="T28" fmla="*/ 26 w 66"/>
                  <a:gd name="T29" fmla="*/ 7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80" name="Freeform 208"/>
              <p:cNvSpPr>
                <a:spLocks noChangeAspect="1"/>
              </p:cNvSpPr>
              <p:nvPr/>
            </p:nvSpPr>
            <p:spPr bwMode="auto">
              <a:xfrm>
                <a:off x="5122" y="1338"/>
                <a:ext cx="50" cy="106"/>
              </a:xfrm>
              <a:custGeom>
                <a:avLst/>
                <a:gdLst>
                  <a:gd name="T0" fmla="*/ 26 w 66"/>
                  <a:gd name="T1" fmla="*/ 7 h 156"/>
                  <a:gd name="T2" fmla="*/ 20 w 66"/>
                  <a:gd name="T3" fmla="*/ 15 h 156"/>
                  <a:gd name="T4" fmla="*/ 29 w 66"/>
                  <a:gd name="T5" fmla="*/ 17 h 156"/>
                  <a:gd name="T6" fmla="*/ 29 w 66"/>
                  <a:gd name="T7" fmla="*/ 30 h 156"/>
                  <a:gd name="T8" fmla="*/ 29 w 66"/>
                  <a:gd name="T9" fmla="*/ 24 h 156"/>
                  <a:gd name="T10" fmla="*/ 29 w 66"/>
                  <a:gd name="T11" fmla="*/ 32 h 156"/>
                  <a:gd name="T12" fmla="*/ 18 w 66"/>
                  <a:gd name="T13" fmla="*/ 49 h 156"/>
                  <a:gd name="T14" fmla="*/ 15 w 66"/>
                  <a:gd name="T15" fmla="*/ 49 h 156"/>
                  <a:gd name="T16" fmla="*/ 18 w 66"/>
                  <a:gd name="T17" fmla="*/ 46 h 156"/>
                  <a:gd name="T18" fmla="*/ 3 w 66"/>
                  <a:gd name="T19" fmla="*/ 41 h 156"/>
                  <a:gd name="T20" fmla="*/ 0 w 66"/>
                  <a:gd name="T21" fmla="*/ 35 h 156"/>
                  <a:gd name="T22" fmla="*/ 3 w 66"/>
                  <a:gd name="T23" fmla="*/ 34 h 156"/>
                  <a:gd name="T24" fmla="*/ 13 w 66"/>
                  <a:gd name="T25" fmla="*/ 24 h 156"/>
                  <a:gd name="T26" fmla="*/ 3 w 66"/>
                  <a:gd name="T27" fmla="*/ 17 h 156"/>
                  <a:gd name="T28" fmla="*/ 0 w 66"/>
                  <a:gd name="T29" fmla="*/ 10 h 156"/>
                  <a:gd name="T30" fmla="*/ 8 w 66"/>
                  <a:gd name="T31" fmla="*/ 0 h 156"/>
                  <a:gd name="T32" fmla="*/ 26 w 66"/>
                  <a:gd name="T33" fmla="*/ 7 h 156"/>
                  <a:gd name="T34" fmla="*/ 26 w 66"/>
                  <a:gd name="T35" fmla="*/ 1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1" name="Freeform 209"/>
              <p:cNvSpPr>
                <a:spLocks noChangeAspect="1"/>
              </p:cNvSpPr>
              <p:nvPr/>
            </p:nvSpPr>
            <p:spPr bwMode="auto">
              <a:xfrm>
                <a:off x="3818" y="1575"/>
                <a:ext cx="274" cy="248"/>
              </a:xfrm>
              <a:custGeom>
                <a:avLst/>
                <a:gdLst>
                  <a:gd name="T0" fmla="*/ 156 w 360"/>
                  <a:gd name="T1" fmla="*/ 20 h 366"/>
                  <a:gd name="T2" fmla="*/ 145 w 360"/>
                  <a:gd name="T3" fmla="*/ 110 h 366"/>
                  <a:gd name="T4" fmla="*/ 61 w 360"/>
                  <a:gd name="T5" fmla="*/ 104 h 366"/>
                  <a:gd name="T6" fmla="*/ 64 w 360"/>
                  <a:gd name="T7" fmla="*/ 108 h 366"/>
                  <a:gd name="T8" fmla="*/ 24 w 360"/>
                  <a:gd name="T9" fmla="*/ 104 h 366"/>
                  <a:gd name="T10" fmla="*/ 21 w 360"/>
                  <a:gd name="T11" fmla="*/ 114 h 366"/>
                  <a:gd name="T12" fmla="*/ 0 w 360"/>
                  <a:gd name="T13" fmla="*/ 112 h 366"/>
                  <a:gd name="T14" fmla="*/ 5 w 360"/>
                  <a:gd name="T15" fmla="*/ 89 h 366"/>
                  <a:gd name="T16" fmla="*/ 24 w 360"/>
                  <a:gd name="T17" fmla="*/ 0 h 366"/>
                  <a:gd name="T18" fmla="*/ 159 w 360"/>
                  <a:gd name="T19" fmla="*/ 9 h 366"/>
                  <a:gd name="T20" fmla="*/ 156 w 360"/>
                  <a:gd name="T21" fmla="*/ 20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82" name="Freeform 210"/>
              <p:cNvSpPr>
                <a:spLocks noChangeAspect="1"/>
              </p:cNvSpPr>
              <p:nvPr/>
            </p:nvSpPr>
            <p:spPr bwMode="auto">
              <a:xfrm>
                <a:off x="3818" y="1575"/>
                <a:ext cx="274" cy="248"/>
              </a:xfrm>
              <a:custGeom>
                <a:avLst/>
                <a:gdLst>
                  <a:gd name="T0" fmla="*/ 156 w 360"/>
                  <a:gd name="T1" fmla="*/ 20 h 366"/>
                  <a:gd name="T2" fmla="*/ 145 w 360"/>
                  <a:gd name="T3" fmla="*/ 110 h 366"/>
                  <a:gd name="T4" fmla="*/ 61 w 360"/>
                  <a:gd name="T5" fmla="*/ 104 h 366"/>
                  <a:gd name="T6" fmla="*/ 64 w 360"/>
                  <a:gd name="T7" fmla="*/ 108 h 366"/>
                  <a:gd name="T8" fmla="*/ 24 w 360"/>
                  <a:gd name="T9" fmla="*/ 104 h 366"/>
                  <a:gd name="T10" fmla="*/ 21 w 360"/>
                  <a:gd name="T11" fmla="*/ 114 h 366"/>
                  <a:gd name="T12" fmla="*/ 0 w 360"/>
                  <a:gd name="T13" fmla="*/ 112 h 366"/>
                  <a:gd name="T14" fmla="*/ 5 w 360"/>
                  <a:gd name="T15" fmla="*/ 89 h 366"/>
                  <a:gd name="T16" fmla="*/ 24 w 360"/>
                  <a:gd name="T17" fmla="*/ 0 h 366"/>
                  <a:gd name="T18" fmla="*/ 159 w 360"/>
                  <a:gd name="T19" fmla="*/ 9 h 366"/>
                  <a:gd name="T20" fmla="*/ 156 w 360"/>
                  <a:gd name="T21" fmla="*/ 20 h 366"/>
                  <a:gd name="T22" fmla="*/ 156 w 360"/>
                  <a:gd name="T23" fmla="*/ 2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3" name="Freeform 211"/>
              <p:cNvSpPr>
                <a:spLocks noChangeAspect="1"/>
              </p:cNvSpPr>
              <p:nvPr/>
            </p:nvSpPr>
            <p:spPr bwMode="auto">
              <a:xfrm>
                <a:off x="4943" y="1175"/>
                <a:ext cx="234" cy="180"/>
              </a:xfrm>
              <a:custGeom>
                <a:avLst/>
                <a:gdLst>
                  <a:gd name="T0" fmla="*/ 132 w 306"/>
                  <a:gd name="T1" fmla="*/ 44 h 264"/>
                  <a:gd name="T2" fmla="*/ 132 w 306"/>
                  <a:gd name="T3" fmla="*/ 59 h 264"/>
                  <a:gd name="T4" fmla="*/ 137 w 306"/>
                  <a:gd name="T5" fmla="*/ 76 h 264"/>
                  <a:gd name="T6" fmla="*/ 137 w 306"/>
                  <a:gd name="T7" fmla="*/ 80 h 264"/>
                  <a:gd name="T8" fmla="*/ 134 w 306"/>
                  <a:gd name="T9" fmla="*/ 84 h 264"/>
                  <a:gd name="T10" fmla="*/ 132 w 306"/>
                  <a:gd name="T11" fmla="*/ 84 h 264"/>
                  <a:gd name="T12" fmla="*/ 113 w 306"/>
                  <a:gd name="T13" fmla="*/ 76 h 264"/>
                  <a:gd name="T14" fmla="*/ 105 w 306"/>
                  <a:gd name="T15" fmla="*/ 74 h 264"/>
                  <a:gd name="T16" fmla="*/ 94 w 306"/>
                  <a:gd name="T17" fmla="*/ 66 h 264"/>
                  <a:gd name="T18" fmla="*/ 3 w 306"/>
                  <a:gd name="T19" fmla="*/ 78 h 264"/>
                  <a:gd name="T20" fmla="*/ 0 w 306"/>
                  <a:gd name="T21" fmla="*/ 74 h 264"/>
                  <a:gd name="T22" fmla="*/ 16 w 306"/>
                  <a:gd name="T23" fmla="*/ 61 h 264"/>
                  <a:gd name="T24" fmla="*/ 11 w 306"/>
                  <a:gd name="T25" fmla="*/ 51 h 264"/>
                  <a:gd name="T26" fmla="*/ 29 w 306"/>
                  <a:gd name="T27" fmla="*/ 48 h 264"/>
                  <a:gd name="T28" fmla="*/ 43 w 306"/>
                  <a:gd name="T29" fmla="*/ 48 h 264"/>
                  <a:gd name="T30" fmla="*/ 59 w 306"/>
                  <a:gd name="T31" fmla="*/ 44 h 264"/>
                  <a:gd name="T32" fmla="*/ 67 w 306"/>
                  <a:gd name="T33" fmla="*/ 38 h 264"/>
                  <a:gd name="T34" fmla="*/ 64 w 306"/>
                  <a:gd name="T35" fmla="*/ 33 h 264"/>
                  <a:gd name="T36" fmla="*/ 67 w 306"/>
                  <a:gd name="T37" fmla="*/ 29 h 264"/>
                  <a:gd name="T38" fmla="*/ 64 w 306"/>
                  <a:gd name="T39" fmla="*/ 30 h 264"/>
                  <a:gd name="T40" fmla="*/ 62 w 306"/>
                  <a:gd name="T41" fmla="*/ 27 h 264"/>
                  <a:gd name="T42" fmla="*/ 78 w 306"/>
                  <a:gd name="T43" fmla="*/ 10 h 264"/>
                  <a:gd name="T44" fmla="*/ 86 w 306"/>
                  <a:gd name="T45" fmla="*/ 3 h 264"/>
                  <a:gd name="T46" fmla="*/ 115 w 306"/>
                  <a:gd name="T47" fmla="*/ 0 h 264"/>
                  <a:gd name="T48" fmla="*/ 121 w 306"/>
                  <a:gd name="T49" fmla="*/ 19 h 264"/>
                  <a:gd name="T50" fmla="*/ 123 w 306"/>
                  <a:gd name="T51" fmla="*/ 29 h 264"/>
                  <a:gd name="T52" fmla="*/ 126 w 306"/>
                  <a:gd name="T53" fmla="*/ 29 h 264"/>
                  <a:gd name="T54" fmla="*/ 132 w 306"/>
                  <a:gd name="T55" fmla="*/ 44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84" name="Freeform 212"/>
              <p:cNvSpPr>
                <a:spLocks noChangeAspect="1"/>
              </p:cNvSpPr>
              <p:nvPr/>
            </p:nvSpPr>
            <p:spPr bwMode="auto">
              <a:xfrm>
                <a:off x="4943" y="1175"/>
                <a:ext cx="234" cy="180"/>
              </a:xfrm>
              <a:custGeom>
                <a:avLst/>
                <a:gdLst>
                  <a:gd name="T0" fmla="*/ 132 w 306"/>
                  <a:gd name="T1" fmla="*/ 44 h 264"/>
                  <a:gd name="T2" fmla="*/ 132 w 306"/>
                  <a:gd name="T3" fmla="*/ 59 h 264"/>
                  <a:gd name="T4" fmla="*/ 137 w 306"/>
                  <a:gd name="T5" fmla="*/ 76 h 264"/>
                  <a:gd name="T6" fmla="*/ 137 w 306"/>
                  <a:gd name="T7" fmla="*/ 80 h 264"/>
                  <a:gd name="T8" fmla="*/ 134 w 306"/>
                  <a:gd name="T9" fmla="*/ 84 h 264"/>
                  <a:gd name="T10" fmla="*/ 132 w 306"/>
                  <a:gd name="T11" fmla="*/ 84 h 264"/>
                  <a:gd name="T12" fmla="*/ 113 w 306"/>
                  <a:gd name="T13" fmla="*/ 76 h 264"/>
                  <a:gd name="T14" fmla="*/ 105 w 306"/>
                  <a:gd name="T15" fmla="*/ 74 h 264"/>
                  <a:gd name="T16" fmla="*/ 94 w 306"/>
                  <a:gd name="T17" fmla="*/ 66 h 264"/>
                  <a:gd name="T18" fmla="*/ 3 w 306"/>
                  <a:gd name="T19" fmla="*/ 78 h 264"/>
                  <a:gd name="T20" fmla="*/ 0 w 306"/>
                  <a:gd name="T21" fmla="*/ 74 h 264"/>
                  <a:gd name="T22" fmla="*/ 16 w 306"/>
                  <a:gd name="T23" fmla="*/ 61 h 264"/>
                  <a:gd name="T24" fmla="*/ 11 w 306"/>
                  <a:gd name="T25" fmla="*/ 51 h 264"/>
                  <a:gd name="T26" fmla="*/ 29 w 306"/>
                  <a:gd name="T27" fmla="*/ 48 h 264"/>
                  <a:gd name="T28" fmla="*/ 43 w 306"/>
                  <a:gd name="T29" fmla="*/ 48 h 264"/>
                  <a:gd name="T30" fmla="*/ 59 w 306"/>
                  <a:gd name="T31" fmla="*/ 44 h 264"/>
                  <a:gd name="T32" fmla="*/ 67 w 306"/>
                  <a:gd name="T33" fmla="*/ 38 h 264"/>
                  <a:gd name="T34" fmla="*/ 64 w 306"/>
                  <a:gd name="T35" fmla="*/ 33 h 264"/>
                  <a:gd name="T36" fmla="*/ 67 w 306"/>
                  <a:gd name="T37" fmla="*/ 29 h 264"/>
                  <a:gd name="T38" fmla="*/ 64 w 306"/>
                  <a:gd name="T39" fmla="*/ 30 h 264"/>
                  <a:gd name="T40" fmla="*/ 62 w 306"/>
                  <a:gd name="T41" fmla="*/ 27 h 264"/>
                  <a:gd name="T42" fmla="*/ 78 w 306"/>
                  <a:gd name="T43" fmla="*/ 10 h 264"/>
                  <a:gd name="T44" fmla="*/ 86 w 306"/>
                  <a:gd name="T45" fmla="*/ 3 h 264"/>
                  <a:gd name="T46" fmla="*/ 115 w 306"/>
                  <a:gd name="T47" fmla="*/ 0 h 264"/>
                  <a:gd name="T48" fmla="*/ 121 w 306"/>
                  <a:gd name="T49" fmla="*/ 19 h 264"/>
                  <a:gd name="T50" fmla="*/ 123 w 306"/>
                  <a:gd name="T51" fmla="*/ 29 h 264"/>
                  <a:gd name="T52" fmla="*/ 126 w 306"/>
                  <a:gd name="T53" fmla="*/ 29 h 264"/>
                  <a:gd name="T54" fmla="*/ 132 w 306"/>
                  <a:gd name="T55" fmla="*/ 44 h 264"/>
                  <a:gd name="T56" fmla="*/ 132 w 306"/>
                  <a:gd name="T57" fmla="*/ 46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5" name="Freeform 213"/>
              <p:cNvSpPr>
                <a:spLocks noChangeAspect="1"/>
              </p:cNvSpPr>
              <p:nvPr/>
            </p:nvSpPr>
            <p:spPr bwMode="auto">
              <a:xfrm>
                <a:off x="5140" y="1554"/>
                <a:ext cx="23" cy="29"/>
              </a:xfrm>
              <a:custGeom>
                <a:avLst/>
                <a:gdLst>
                  <a:gd name="T0" fmla="*/ 0 w 30"/>
                  <a:gd name="T1" fmla="*/ 0 h 42"/>
                  <a:gd name="T2" fmla="*/ 14 w 30"/>
                  <a:gd name="T3" fmla="*/ 14 h 42"/>
                  <a:gd name="T4" fmla="*/ 0 w 30"/>
                  <a:gd name="T5" fmla="*/ 0 h 42"/>
                  <a:gd name="T6" fmla="*/ 0 w 30"/>
                  <a:gd name="T7" fmla="*/ 2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6" name="Freeform 214"/>
              <p:cNvSpPr>
                <a:spLocks noChangeAspect="1"/>
              </p:cNvSpPr>
              <p:nvPr/>
            </p:nvSpPr>
            <p:spPr bwMode="auto">
              <a:xfrm>
                <a:off x="4825" y="1554"/>
                <a:ext cx="334" cy="131"/>
              </a:xfrm>
              <a:custGeom>
                <a:avLst/>
                <a:gdLst>
                  <a:gd name="T0" fmla="*/ 194 w 438"/>
                  <a:gd name="T1" fmla="*/ 17 h 192"/>
                  <a:gd name="T2" fmla="*/ 186 w 438"/>
                  <a:gd name="T3" fmla="*/ 25 h 192"/>
                  <a:gd name="T4" fmla="*/ 178 w 438"/>
                  <a:gd name="T5" fmla="*/ 25 h 192"/>
                  <a:gd name="T6" fmla="*/ 175 w 438"/>
                  <a:gd name="T7" fmla="*/ 21 h 192"/>
                  <a:gd name="T8" fmla="*/ 172 w 438"/>
                  <a:gd name="T9" fmla="*/ 23 h 192"/>
                  <a:gd name="T10" fmla="*/ 175 w 438"/>
                  <a:gd name="T11" fmla="*/ 25 h 192"/>
                  <a:gd name="T12" fmla="*/ 165 w 438"/>
                  <a:gd name="T13" fmla="*/ 25 h 192"/>
                  <a:gd name="T14" fmla="*/ 178 w 438"/>
                  <a:gd name="T15" fmla="*/ 27 h 192"/>
                  <a:gd name="T16" fmla="*/ 172 w 438"/>
                  <a:gd name="T17" fmla="*/ 34 h 192"/>
                  <a:gd name="T18" fmla="*/ 165 w 438"/>
                  <a:gd name="T19" fmla="*/ 33 h 192"/>
                  <a:gd name="T20" fmla="*/ 172 w 438"/>
                  <a:gd name="T21" fmla="*/ 34 h 192"/>
                  <a:gd name="T22" fmla="*/ 181 w 438"/>
                  <a:gd name="T23" fmla="*/ 31 h 192"/>
                  <a:gd name="T24" fmla="*/ 184 w 438"/>
                  <a:gd name="T25" fmla="*/ 34 h 192"/>
                  <a:gd name="T26" fmla="*/ 181 w 438"/>
                  <a:gd name="T27" fmla="*/ 38 h 192"/>
                  <a:gd name="T28" fmla="*/ 175 w 438"/>
                  <a:gd name="T29" fmla="*/ 36 h 192"/>
                  <a:gd name="T30" fmla="*/ 168 w 438"/>
                  <a:gd name="T31" fmla="*/ 40 h 192"/>
                  <a:gd name="T32" fmla="*/ 165 w 438"/>
                  <a:gd name="T33" fmla="*/ 40 h 192"/>
                  <a:gd name="T34" fmla="*/ 165 w 438"/>
                  <a:gd name="T35" fmla="*/ 44 h 192"/>
                  <a:gd name="T36" fmla="*/ 160 w 438"/>
                  <a:gd name="T37" fmla="*/ 40 h 192"/>
                  <a:gd name="T38" fmla="*/ 162 w 438"/>
                  <a:gd name="T39" fmla="*/ 46 h 192"/>
                  <a:gd name="T40" fmla="*/ 154 w 438"/>
                  <a:gd name="T41" fmla="*/ 52 h 192"/>
                  <a:gd name="T42" fmla="*/ 154 w 438"/>
                  <a:gd name="T43" fmla="*/ 57 h 192"/>
                  <a:gd name="T44" fmla="*/ 152 w 438"/>
                  <a:gd name="T45" fmla="*/ 55 h 192"/>
                  <a:gd name="T46" fmla="*/ 149 w 438"/>
                  <a:gd name="T47" fmla="*/ 59 h 192"/>
                  <a:gd name="T48" fmla="*/ 138 w 438"/>
                  <a:gd name="T49" fmla="*/ 61 h 192"/>
                  <a:gd name="T50" fmla="*/ 136 w 438"/>
                  <a:gd name="T51" fmla="*/ 61 h 192"/>
                  <a:gd name="T52" fmla="*/ 109 w 438"/>
                  <a:gd name="T53" fmla="*/ 46 h 192"/>
                  <a:gd name="T54" fmla="*/ 82 w 438"/>
                  <a:gd name="T55" fmla="*/ 49 h 192"/>
                  <a:gd name="T56" fmla="*/ 75 w 438"/>
                  <a:gd name="T57" fmla="*/ 42 h 192"/>
                  <a:gd name="T58" fmla="*/ 45 w 438"/>
                  <a:gd name="T59" fmla="*/ 46 h 192"/>
                  <a:gd name="T60" fmla="*/ 29 w 438"/>
                  <a:gd name="T61" fmla="*/ 52 h 192"/>
                  <a:gd name="T62" fmla="*/ 0 w 438"/>
                  <a:gd name="T63" fmla="*/ 53 h 192"/>
                  <a:gd name="T64" fmla="*/ 0 w 438"/>
                  <a:gd name="T65" fmla="*/ 48 h 192"/>
                  <a:gd name="T66" fmla="*/ 8 w 438"/>
                  <a:gd name="T67" fmla="*/ 48 h 192"/>
                  <a:gd name="T68" fmla="*/ 11 w 438"/>
                  <a:gd name="T69" fmla="*/ 42 h 192"/>
                  <a:gd name="T70" fmla="*/ 29 w 438"/>
                  <a:gd name="T71" fmla="*/ 34 h 192"/>
                  <a:gd name="T72" fmla="*/ 34 w 438"/>
                  <a:gd name="T73" fmla="*/ 29 h 192"/>
                  <a:gd name="T74" fmla="*/ 37 w 438"/>
                  <a:gd name="T75" fmla="*/ 31 h 192"/>
                  <a:gd name="T76" fmla="*/ 50 w 438"/>
                  <a:gd name="T77" fmla="*/ 25 h 192"/>
                  <a:gd name="T78" fmla="*/ 56 w 438"/>
                  <a:gd name="T79" fmla="*/ 21 h 192"/>
                  <a:gd name="T80" fmla="*/ 56 w 438"/>
                  <a:gd name="T81" fmla="*/ 16 h 192"/>
                  <a:gd name="T82" fmla="*/ 181 w 438"/>
                  <a:gd name="T83" fmla="*/ 0 h 192"/>
                  <a:gd name="T84" fmla="*/ 189 w 438"/>
                  <a:gd name="T85" fmla="*/ 8 h 192"/>
                  <a:gd name="T86" fmla="*/ 184 w 438"/>
                  <a:gd name="T87" fmla="*/ 3 h 192"/>
                  <a:gd name="T88" fmla="*/ 186 w 438"/>
                  <a:gd name="T89" fmla="*/ 8 h 192"/>
                  <a:gd name="T90" fmla="*/ 181 w 438"/>
                  <a:gd name="T91" fmla="*/ 5 h 192"/>
                  <a:gd name="T92" fmla="*/ 184 w 438"/>
                  <a:gd name="T93" fmla="*/ 8 h 192"/>
                  <a:gd name="T94" fmla="*/ 178 w 438"/>
                  <a:gd name="T95" fmla="*/ 8 h 192"/>
                  <a:gd name="T96" fmla="*/ 178 w 438"/>
                  <a:gd name="T97" fmla="*/ 10 h 192"/>
                  <a:gd name="T98" fmla="*/ 175 w 438"/>
                  <a:gd name="T99" fmla="*/ 10 h 192"/>
                  <a:gd name="T100" fmla="*/ 175 w 438"/>
                  <a:gd name="T101" fmla="*/ 12 h 192"/>
                  <a:gd name="T102" fmla="*/ 170 w 438"/>
                  <a:gd name="T103" fmla="*/ 12 h 192"/>
                  <a:gd name="T104" fmla="*/ 165 w 438"/>
                  <a:gd name="T105" fmla="*/ 5 h 192"/>
                  <a:gd name="T106" fmla="*/ 170 w 438"/>
                  <a:gd name="T107" fmla="*/ 16 h 192"/>
                  <a:gd name="T108" fmla="*/ 184 w 438"/>
                  <a:gd name="T109" fmla="*/ 12 h 192"/>
                  <a:gd name="T110" fmla="*/ 184 w 438"/>
                  <a:gd name="T111" fmla="*/ 17 h 192"/>
                  <a:gd name="T112" fmla="*/ 186 w 438"/>
                  <a:gd name="T113" fmla="*/ 17 h 192"/>
                  <a:gd name="T114" fmla="*/ 189 w 438"/>
                  <a:gd name="T115" fmla="*/ 12 h 192"/>
                  <a:gd name="T116" fmla="*/ 194 w 438"/>
                  <a:gd name="T117" fmla="*/ 17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87" name="Freeform 215"/>
              <p:cNvSpPr>
                <a:spLocks noChangeAspect="1"/>
              </p:cNvSpPr>
              <p:nvPr/>
            </p:nvSpPr>
            <p:spPr bwMode="auto">
              <a:xfrm>
                <a:off x="4825" y="1554"/>
                <a:ext cx="334" cy="131"/>
              </a:xfrm>
              <a:custGeom>
                <a:avLst/>
                <a:gdLst>
                  <a:gd name="T0" fmla="*/ 194 w 438"/>
                  <a:gd name="T1" fmla="*/ 17 h 192"/>
                  <a:gd name="T2" fmla="*/ 186 w 438"/>
                  <a:gd name="T3" fmla="*/ 25 h 192"/>
                  <a:gd name="T4" fmla="*/ 178 w 438"/>
                  <a:gd name="T5" fmla="*/ 25 h 192"/>
                  <a:gd name="T6" fmla="*/ 175 w 438"/>
                  <a:gd name="T7" fmla="*/ 21 h 192"/>
                  <a:gd name="T8" fmla="*/ 172 w 438"/>
                  <a:gd name="T9" fmla="*/ 23 h 192"/>
                  <a:gd name="T10" fmla="*/ 175 w 438"/>
                  <a:gd name="T11" fmla="*/ 25 h 192"/>
                  <a:gd name="T12" fmla="*/ 165 w 438"/>
                  <a:gd name="T13" fmla="*/ 25 h 192"/>
                  <a:gd name="T14" fmla="*/ 178 w 438"/>
                  <a:gd name="T15" fmla="*/ 27 h 192"/>
                  <a:gd name="T16" fmla="*/ 172 w 438"/>
                  <a:gd name="T17" fmla="*/ 34 h 192"/>
                  <a:gd name="T18" fmla="*/ 165 w 438"/>
                  <a:gd name="T19" fmla="*/ 33 h 192"/>
                  <a:gd name="T20" fmla="*/ 172 w 438"/>
                  <a:gd name="T21" fmla="*/ 34 h 192"/>
                  <a:gd name="T22" fmla="*/ 181 w 438"/>
                  <a:gd name="T23" fmla="*/ 31 h 192"/>
                  <a:gd name="T24" fmla="*/ 184 w 438"/>
                  <a:gd name="T25" fmla="*/ 34 h 192"/>
                  <a:gd name="T26" fmla="*/ 181 w 438"/>
                  <a:gd name="T27" fmla="*/ 38 h 192"/>
                  <a:gd name="T28" fmla="*/ 175 w 438"/>
                  <a:gd name="T29" fmla="*/ 36 h 192"/>
                  <a:gd name="T30" fmla="*/ 168 w 438"/>
                  <a:gd name="T31" fmla="*/ 40 h 192"/>
                  <a:gd name="T32" fmla="*/ 165 w 438"/>
                  <a:gd name="T33" fmla="*/ 40 h 192"/>
                  <a:gd name="T34" fmla="*/ 165 w 438"/>
                  <a:gd name="T35" fmla="*/ 44 h 192"/>
                  <a:gd name="T36" fmla="*/ 160 w 438"/>
                  <a:gd name="T37" fmla="*/ 40 h 192"/>
                  <a:gd name="T38" fmla="*/ 162 w 438"/>
                  <a:gd name="T39" fmla="*/ 46 h 192"/>
                  <a:gd name="T40" fmla="*/ 154 w 438"/>
                  <a:gd name="T41" fmla="*/ 52 h 192"/>
                  <a:gd name="T42" fmla="*/ 154 w 438"/>
                  <a:gd name="T43" fmla="*/ 57 h 192"/>
                  <a:gd name="T44" fmla="*/ 152 w 438"/>
                  <a:gd name="T45" fmla="*/ 55 h 192"/>
                  <a:gd name="T46" fmla="*/ 149 w 438"/>
                  <a:gd name="T47" fmla="*/ 59 h 192"/>
                  <a:gd name="T48" fmla="*/ 138 w 438"/>
                  <a:gd name="T49" fmla="*/ 61 h 192"/>
                  <a:gd name="T50" fmla="*/ 136 w 438"/>
                  <a:gd name="T51" fmla="*/ 61 h 192"/>
                  <a:gd name="T52" fmla="*/ 109 w 438"/>
                  <a:gd name="T53" fmla="*/ 46 h 192"/>
                  <a:gd name="T54" fmla="*/ 82 w 438"/>
                  <a:gd name="T55" fmla="*/ 49 h 192"/>
                  <a:gd name="T56" fmla="*/ 75 w 438"/>
                  <a:gd name="T57" fmla="*/ 42 h 192"/>
                  <a:gd name="T58" fmla="*/ 45 w 438"/>
                  <a:gd name="T59" fmla="*/ 46 h 192"/>
                  <a:gd name="T60" fmla="*/ 29 w 438"/>
                  <a:gd name="T61" fmla="*/ 52 h 192"/>
                  <a:gd name="T62" fmla="*/ 0 w 438"/>
                  <a:gd name="T63" fmla="*/ 53 h 192"/>
                  <a:gd name="T64" fmla="*/ 0 w 438"/>
                  <a:gd name="T65" fmla="*/ 48 h 192"/>
                  <a:gd name="T66" fmla="*/ 8 w 438"/>
                  <a:gd name="T67" fmla="*/ 48 h 192"/>
                  <a:gd name="T68" fmla="*/ 11 w 438"/>
                  <a:gd name="T69" fmla="*/ 42 h 192"/>
                  <a:gd name="T70" fmla="*/ 29 w 438"/>
                  <a:gd name="T71" fmla="*/ 34 h 192"/>
                  <a:gd name="T72" fmla="*/ 34 w 438"/>
                  <a:gd name="T73" fmla="*/ 29 h 192"/>
                  <a:gd name="T74" fmla="*/ 37 w 438"/>
                  <a:gd name="T75" fmla="*/ 31 h 192"/>
                  <a:gd name="T76" fmla="*/ 50 w 438"/>
                  <a:gd name="T77" fmla="*/ 25 h 192"/>
                  <a:gd name="T78" fmla="*/ 56 w 438"/>
                  <a:gd name="T79" fmla="*/ 21 h 192"/>
                  <a:gd name="T80" fmla="*/ 56 w 438"/>
                  <a:gd name="T81" fmla="*/ 16 h 192"/>
                  <a:gd name="T82" fmla="*/ 181 w 438"/>
                  <a:gd name="T83" fmla="*/ 0 h 192"/>
                  <a:gd name="T84" fmla="*/ 189 w 438"/>
                  <a:gd name="T85" fmla="*/ 8 h 192"/>
                  <a:gd name="T86" fmla="*/ 184 w 438"/>
                  <a:gd name="T87" fmla="*/ 3 h 192"/>
                  <a:gd name="T88" fmla="*/ 186 w 438"/>
                  <a:gd name="T89" fmla="*/ 8 h 192"/>
                  <a:gd name="T90" fmla="*/ 181 w 438"/>
                  <a:gd name="T91" fmla="*/ 5 h 192"/>
                  <a:gd name="T92" fmla="*/ 184 w 438"/>
                  <a:gd name="T93" fmla="*/ 8 h 192"/>
                  <a:gd name="T94" fmla="*/ 178 w 438"/>
                  <a:gd name="T95" fmla="*/ 8 h 192"/>
                  <a:gd name="T96" fmla="*/ 178 w 438"/>
                  <a:gd name="T97" fmla="*/ 10 h 192"/>
                  <a:gd name="T98" fmla="*/ 175 w 438"/>
                  <a:gd name="T99" fmla="*/ 10 h 192"/>
                  <a:gd name="T100" fmla="*/ 175 w 438"/>
                  <a:gd name="T101" fmla="*/ 12 h 192"/>
                  <a:gd name="T102" fmla="*/ 170 w 438"/>
                  <a:gd name="T103" fmla="*/ 12 h 192"/>
                  <a:gd name="T104" fmla="*/ 165 w 438"/>
                  <a:gd name="T105" fmla="*/ 5 h 192"/>
                  <a:gd name="T106" fmla="*/ 170 w 438"/>
                  <a:gd name="T107" fmla="*/ 16 h 192"/>
                  <a:gd name="T108" fmla="*/ 184 w 438"/>
                  <a:gd name="T109" fmla="*/ 12 h 192"/>
                  <a:gd name="T110" fmla="*/ 184 w 438"/>
                  <a:gd name="T111" fmla="*/ 17 h 192"/>
                  <a:gd name="T112" fmla="*/ 186 w 438"/>
                  <a:gd name="T113" fmla="*/ 17 h 192"/>
                  <a:gd name="T114" fmla="*/ 189 w 438"/>
                  <a:gd name="T115" fmla="*/ 12 h 192"/>
                  <a:gd name="T116" fmla="*/ 194 w 438"/>
                  <a:gd name="T117" fmla="*/ 17 h 192"/>
                  <a:gd name="T118" fmla="*/ 194 w 438"/>
                  <a:gd name="T119" fmla="*/ 19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8" name="Freeform 216"/>
              <p:cNvSpPr>
                <a:spLocks noChangeAspect="1"/>
              </p:cNvSpPr>
              <p:nvPr/>
            </p:nvSpPr>
            <p:spPr bwMode="auto">
              <a:xfrm>
                <a:off x="5136" y="1554"/>
                <a:ext cx="4" cy="4"/>
              </a:xfrm>
              <a:custGeom>
                <a:avLst/>
                <a:gdLst>
                  <a:gd name="T0" fmla="*/ 2 w 6"/>
                  <a:gd name="T1" fmla="*/ 0 h 6"/>
                  <a:gd name="T2" fmla="*/ 0 w 6"/>
                  <a:gd name="T3" fmla="*/ 0 h 6"/>
                  <a:gd name="T4" fmla="*/ 2 w 6"/>
                  <a:gd name="T5" fmla="*/ 0 h 6"/>
                  <a:gd name="T6" fmla="*/ 2 w 6"/>
                  <a:gd name="T7" fmla="*/ 2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9" name="Freeform 217"/>
              <p:cNvSpPr>
                <a:spLocks noChangeAspect="1"/>
              </p:cNvSpPr>
              <p:nvPr/>
            </p:nvSpPr>
            <p:spPr bwMode="auto">
              <a:xfrm>
                <a:off x="4088" y="1074"/>
                <a:ext cx="256" cy="142"/>
              </a:xfrm>
              <a:custGeom>
                <a:avLst/>
                <a:gdLst>
                  <a:gd name="T0" fmla="*/ 149 w 336"/>
                  <a:gd name="T1" fmla="*/ 65 h 210"/>
                  <a:gd name="T2" fmla="*/ 0 w 336"/>
                  <a:gd name="T3" fmla="*/ 62 h 210"/>
                  <a:gd name="T4" fmla="*/ 3 w 336"/>
                  <a:gd name="T5" fmla="*/ 54 h 210"/>
                  <a:gd name="T6" fmla="*/ 8 w 336"/>
                  <a:gd name="T7" fmla="*/ 0 h 210"/>
                  <a:gd name="T8" fmla="*/ 138 w 336"/>
                  <a:gd name="T9" fmla="*/ 5 h 210"/>
                  <a:gd name="T10" fmla="*/ 149 w 336"/>
                  <a:gd name="T11" fmla="*/ 65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90" name="Freeform 218"/>
              <p:cNvSpPr>
                <a:spLocks noChangeAspect="1"/>
              </p:cNvSpPr>
              <p:nvPr/>
            </p:nvSpPr>
            <p:spPr bwMode="auto">
              <a:xfrm>
                <a:off x="4088" y="1074"/>
                <a:ext cx="256" cy="146"/>
              </a:xfrm>
              <a:custGeom>
                <a:avLst/>
                <a:gdLst>
                  <a:gd name="T0" fmla="*/ 149 w 336"/>
                  <a:gd name="T1" fmla="*/ 65 h 216"/>
                  <a:gd name="T2" fmla="*/ 0 w 336"/>
                  <a:gd name="T3" fmla="*/ 62 h 216"/>
                  <a:gd name="T4" fmla="*/ 3 w 336"/>
                  <a:gd name="T5" fmla="*/ 54 h 216"/>
                  <a:gd name="T6" fmla="*/ 8 w 336"/>
                  <a:gd name="T7" fmla="*/ 0 h 216"/>
                  <a:gd name="T8" fmla="*/ 138 w 336"/>
                  <a:gd name="T9" fmla="*/ 5 h 216"/>
                  <a:gd name="T10" fmla="*/ 149 w 336"/>
                  <a:gd name="T11" fmla="*/ 65 h 216"/>
                  <a:gd name="T12" fmla="*/ 149 w 336"/>
                  <a:gd name="T13" fmla="*/ 67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1" name="Freeform 219"/>
              <p:cNvSpPr>
                <a:spLocks noChangeAspect="1"/>
              </p:cNvSpPr>
              <p:nvPr/>
            </p:nvSpPr>
            <p:spPr bwMode="auto">
              <a:xfrm>
                <a:off x="4770" y="1351"/>
                <a:ext cx="160" cy="163"/>
              </a:xfrm>
              <a:custGeom>
                <a:avLst/>
                <a:gdLst>
                  <a:gd name="T0" fmla="*/ 93 w 210"/>
                  <a:gd name="T1" fmla="*/ 26 h 240"/>
                  <a:gd name="T2" fmla="*/ 90 w 210"/>
                  <a:gd name="T3" fmla="*/ 28 h 240"/>
                  <a:gd name="T4" fmla="*/ 93 w 210"/>
                  <a:gd name="T5" fmla="*/ 32 h 240"/>
                  <a:gd name="T6" fmla="*/ 90 w 210"/>
                  <a:gd name="T7" fmla="*/ 47 h 240"/>
                  <a:gd name="T8" fmla="*/ 75 w 210"/>
                  <a:gd name="T9" fmla="*/ 56 h 240"/>
                  <a:gd name="T10" fmla="*/ 75 w 210"/>
                  <a:gd name="T11" fmla="*/ 62 h 240"/>
                  <a:gd name="T12" fmla="*/ 69 w 210"/>
                  <a:gd name="T13" fmla="*/ 62 h 240"/>
                  <a:gd name="T14" fmla="*/ 66 w 210"/>
                  <a:gd name="T15" fmla="*/ 70 h 240"/>
                  <a:gd name="T16" fmla="*/ 59 w 210"/>
                  <a:gd name="T17" fmla="*/ 75 h 240"/>
                  <a:gd name="T18" fmla="*/ 50 w 210"/>
                  <a:gd name="T19" fmla="*/ 70 h 240"/>
                  <a:gd name="T20" fmla="*/ 34 w 210"/>
                  <a:gd name="T21" fmla="*/ 73 h 240"/>
                  <a:gd name="T22" fmla="*/ 21 w 210"/>
                  <a:gd name="T23" fmla="*/ 70 h 240"/>
                  <a:gd name="T24" fmla="*/ 16 w 210"/>
                  <a:gd name="T25" fmla="*/ 64 h 240"/>
                  <a:gd name="T26" fmla="*/ 8 w 210"/>
                  <a:gd name="T27" fmla="*/ 66 h 240"/>
                  <a:gd name="T28" fmla="*/ 0 w 210"/>
                  <a:gd name="T29" fmla="*/ 14 h 240"/>
                  <a:gd name="T30" fmla="*/ 8 w 210"/>
                  <a:gd name="T31" fmla="*/ 14 h 240"/>
                  <a:gd name="T32" fmla="*/ 27 w 210"/>
                  <a:gd name="T33" fmla="*/ 10 h 240"/>
                  <a:gd name="T34" fmla="*/ 27 w 210"/>
                  <a:gd name="T35" fmla="*/ 11 h 240"/>
                  <a:gd name="T36" fmla="*/ 43 w 210"/>
                  <a:gd name="T37" fmla="*/ 14 h 240"/>
                  <a:gd name="T38" fmla="*/ 40 w 210"/>
                  <a:gd name="T39" fmla="*/ 15 h 240"/>
                  <a:gd name="T40" fmla="*/ 50 w 210"/>
                  <a:gd name="T41" fmla="*/ 15 h 240"/>
                  <a:gd name="T42" fmla="*/ 66 w 210"/>
                  <a:gd name="T43" fmla="*/ 11 h 240"/>
                  <a:gd name="T44" fmla="*/ 72 w 210"/>
                  <a:gd name="T45" fmla="*/ 5 h 240"/>
                  <a:gd name="T46" fmla="*/ 88 w 210"/>
                  <a:gd name="T47" fmla="*/ 0 h 240"/>
                  <a:gd name="T48" fmla="*/ 93 w 210"/>
                  <a:gd name="T49" fmla="*/ 21 h 240"/>
                  <a:gd name="T50" fmla="*/ 93 w 210"/>
                  <a:gd name="T51" fmla="*/ 26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92" name="Freeform 220"/>
              <p:cNvSpPr>
                <a:spLocks noChangeAspect="1"/>
              </p:cNvSpPr>
              <p:nvPr/>
            </p:nvSpPr>
            <p:spPr bwMode="auto">
              <a:xfrm>
                <a:off x="4770" y="1351"/>
                <a:ext cx="160" cy="163"/>
              </a:xfrm>
              <a:custGeom>
                <a:avLst/>
                <a:gdLst>
                  <a:gd name="T0" fmla="*/ 93 w 210"/>
                  <a:gd name="T1" fmla="*/ 26 h 240"/>
                  <a:gd name="T2" fmla="*/ 90 w 210"/>
                  <a:gd name="T3" fmla="*/ 28 h 240"/>
                  <a:gd name="T4" fmla="*/ 93 w 210"/>
                  <a:gd name="T5" fmla="*/ 32 h 240"/>
                  <a:gd name="T6" fmla="*/ 90 w 210"/>
                  <a:gd name="T7" fmla="*/ 47 h 240"/>
                  <a:gd name="T8" fmla="*/ 75 w 210"/>
                  <a:gd name="T9" fmla="*/ 56 h 240"/>
                  <a:gd name="T10" fmla="*/ 75 w 210"/>
                  <a:gd name="T11" fmla="*/ 62 h 240"/>
                  <a:gd name="T12" fmla="*/ 69 w 210"/>
                  <a:gd name="T13" fmla="*/ 62 h 240"/>
                  <a:gd name="T14" fmla="*/ 66 w 210"/>
                  <a:gd name="T15" fmla="*/ 70 h 240"/>
                  <a:gd name="T16" fmla="*/ 59 w 210"/>
                  <a:gd name="T17" fmla="*/ 75 h 240"/>
                  <a:gd name="T18" fmla="*/ 50 w 210"/>
                  <a:gd name="T19" fmla="*/ 70 h 240"/>
                  <a:gd name="T20" fmla="*/ 34 w 210"/>
                  <a:gd name="T21" fmla="*/ 73 h 240"/>
                  <a:gd name="T22" fmla="*/ 21 w 210"/>
                  <a:gd name="T23" fmla="*/ 70 h 240"/>
                  <a:gd name="T24" fmla="*/ 16 w 210"/>
                  <a:gd name="T25" fmla="*/ 64 h 240"/>
                  <a:gd name="T26" fmla="*/ 8 w 210"/>
                  <a:gd name="T27" fmla="*/ 66 h 240"/>
                  <a:gd name="T28" fmla="*/ 0 w 210"/>
                  <a:gd name="T29" fmla="*/ 14 h 240"/>
                  <a:gd name="T30" fmla="*/ 8 w 210"/>
                  <a:gd name="T31" fmla="*/ 14 h 240"/>
                  <a:gd name="T32" fmla="*/ 27 w 210"/>
                  <a:gd name="T33" fmla="*/ 10 h 240"/>
                  <a:gd name="T34" fmla="*/ 27 w 210"/>
                  <a:gd name="T35" fmla="*/ 11 h 240"/>
                  <a:gd name="T36" fmla="*/ 43 w 210"/>
                  <a:gd name="T37" fmla="*/ 14 h 240"/>
                  <a:gd name="T38" fmla="*/ 40 w 210"/>
                  <a:gd name="T39" fmla="*/ 15 h 240"/>
                  <a:gd name="T40" fmla="*/ 50 w 210"/>
                  <a:gd name="T41" fmla="*/ 15 h 240"/>
                  <a:gd name="T42" fmla="*/ 66 w 210"/>
                  <a:gd name="T43" fmla="*/ 11 h 240"/>
                  <a:gd name="T44" fmla="*/ 72 w 210"/>
                  <a:gd name="T45" fmla="*/ 5 h 240"/>
                  <a:gd name="T46" fmla="*/ 88 w 210"/>
                  <a:gd name="T47" fmla="*/ 0 h 240"/>
                  <a:gd name="T48" fmla="*/ 93 w 210"/>
                  <a:gd name="T49" fmla="*/ 21 h 240"/>
                  <a:gd name="T50" fmla="*/ 93 w 210"/>
                  <a:gd name="T51" fmla="*/ 26 h 240"/>
                  <a:gd name="T52" fmla="*/ 93 w 210"/>
                  <a:gd name="T53" fmla="*/ 28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3" name="Freeform 221"/>
              <p:cNvSpPr>
                <a:spLocks noChangeAspect="1"/>
              </p:cNvSpPr>
              <p:nvPr/>
            </p:nvSpPr>
            <p:spPr bwMode="auto">
              <a:xfrm>
                <a:off x="4088" y="1595"/>
                <a:ext cx="338" cy="155"/>
              </a:xfrm>
              <a:custGeom>
                <a:avLst/>
                <a:gdLst>
                  <a:gd name="T0" fmla="*/ 190 w 444"/>
                  <a:gd name="T1" fmla="*/ 15 h 228"/>
                  <a:gd name="T2" fmla="*/ 196 w 444"/>
                  <a:gd name="T3" fmla="*/ 38 h 228"/>
                  <a:gd name="T4" fmla="*/ 193 w 444"/>
                  <a:gd name="T5" fmla="*/ 71 h 228"/>
                  <a:gd name="T6" fmla="*/ 177 w 444"/>
                  <a:gd name="T7" fmla="*/ 66 h 228"/>
                  <a:gd name="T8" fmla="*/ 151 w 444"/>
                  <a:gd name="T9" fmla="*/ 71 h 228"/>
                  <a:gd name="T10" fmla="*/ 143 w 444"/>
                  <a:gd name="T11" fmla="*/ 68 h 228"/>
                  <a:gd name="T12" fmla="*/ 138 w 444"/>
                  <a:gd name="T13" fmla="*/ 68 h 228"/>
                  <a:gd name="T14" fmla="*/ 138 w 444"/>
                  <a:gd name="T15" fmla="*/ 66 h 228"/>
                  <a:gd name="T16" fmla="*/ 132 w 444"/>
                  <a:gd name="T17" fmla="*/ 71 h 228"/>
                  <a:gd name="T18" fmla="*/ 130 w 444"/>
                  <a:gd name="T19" fmla="*/ 68 h 228"/>
                  <a:gd name="T20" fmla="*/ 127 w 444"/>
                  <a:gd name="T21" fmla="*/ 70 h 228"/>
                  <a:gd name="T22" fmla="*/ 120 w 444"/>
                  <a:gd name="T23" fmla="*/ 66 h 228"/>
                  <a:gd name="T24" fmla="*/ 113 w 444"/>
                  <a:gd name="T25" fmla="*/ 68 h 228"/>
                  <a:gd name="T26" fmla="*/ 108 w 444"/>
                  <a:gd name="T27" fmla="*/ 63 h 228"/>
                  <a:gd name="T28" fmla="*/ 100 w 444"/>
                  <a:gd name="T29" fmla="*/ 64 h 228"/>
                  <a:gd name="T30" fmla="*/ 85 w 444"/>
                  <a:gd name="T31" fmla="*/ 61 h 228"/>
                  <a:gd name="T32" fmla="*/ 82 w 444"/>
                  <a:gd name="T33" fmla="*/ 54 h 228"/>
                  <a:gd name="T34" fmla="*/ 74 w 444"/>
                  <a:gd name="T35" fmla="*/ 56 h 228"/>
                  <a:gd name="T36" fmla="*/ 66 w 444"/>
                  <a:gd name="T37" fmla="*/ 53 h 228"/>
                  <a:gd name="T38" fmla="*/ 69 w 444"/>
                  <a:gd name="T39" fmla="*/ 14 h 228"/>
                  <a:gd name="T40" fmla="*/ 0 w 444"/>
                  <a:gd name="T41" fmla="*/ 11 h 228"/>
                  <a:gd name="T42" fmla="*/ 3 w 444"/>
                  <a:gd name="T43" fmla="*/ 0 h 228"/>
                  <a:gd name="T44" fmla="*/ 24 w 444"/>
                  <a:gd name="T45" fmla="*/ 2 h 228"/>
                  <a:gd name="T46" fmla="*/ 190 w 444"/>
                  <a:gd name="T47" fmla="*/ 3 h 228"/>
                  <a:gd name="T48" fmla="*/ 190 w 444"/>
                  <a:gd name="T49" fmla="*/ 11 h 228"/>
                  <a:gd name="T50" fmla="*/ 190 w 444"/>
                  <a:gd name="T51" fmla="*/ 15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94" name="Freeform 222"/>
              <p:cNvSpPr>
                <a:spLocks noChangeAspect="1"/>
              </p:cNvSpPr>
              <p:nvPr/>
            </p:nvSpPr>
            <p:spPr bwMode="auto">
              <a:xfrm>
                <a:off x="4088" y="1595"/>
                <a:ext cx="338" cy="155"/>
              </a:xfrm>
              <a:custGeom>
                <a:avLst/>
                <a:gdLst>
                  <a:gd name="T0" fmla="*/ 190 w 444"/>
                  <a:gd name="T1" fmla="*/ 15 h 228"/>
                  <a:gd name="T2" fmla="*/ 196 w 444"/>
                  <a:gd name="T3" fmla="*/ 38 h 228"/>
                  <a:gd name="T4" fmla="*/ 193 w 444"/>
                  <a:gd name="T5" fmla="*/ 71 h 228"/>
                  <a:gd name="T6" fmla="*/ 177 w 444"/>
                  <a:gd name="T7" fmla="*/ 66 h 228"/>
                  <a:gd name="T8" fmla="*/ 151 w 444"/>
                  <a:gd name="T9" fmla="*/ 71 h 228"/>
                  <a:gd name="T10" fmla="*/ 143 w 444"/>
                  <a:gd name="T11" fmla="*/ 68 h 228"/>
                  <a:gd name="T12" fmla="*/ 138 w 444"/>
                  <a:gd name="T13" fmla="*/ 68 h 228"/>
                  <a:gd name="T14" fmla="*/ 138 w 444"/>
                  <a:gd name="T15" fmla="*/ 66 h 228"/>
                  <a:gd name="T16" fmla="*/ 132 w 444"/>
                  <a:gd name="T17" fmla="*/ 71 h 228"/>
                  <a:gd name="T18" fmla="*/ 130 w 444"/>
                  <a:gd name="T19" fmla="*/ 68 h 228"/>
                  <a:gd name="T20" fmla="*/ 127 w 444"/>
                  <a:gd name="T21" fmla="*/ 70 h 228"/>
                  <a:gd name="T22" fmla="*/ 120 w 444"/>
                  <a:gd name="T23" fmla="*/ 66 h 228"/>
                  <a:gd name="T24" fmla="*/ 113 w 444"/>
                  <a:gd name="T25" fmla="*/ 68 h 228"/>
                  <a:gd name="T26" fmla="*/ 108 w 444"/>
                  <a:gd name="T27" fmla="*/ 63 h 228"/>
                  <a:gd name="T28" fmla="*/ 100 w 444"/>
                  <a:gd name="T29" fmla="*/ 64 h 228"/>
                  <a:gd name="T30" fmla="*/ 85 w 444"/>
                  <a:gd name="T31" fmla="*/ 61 h 228"/>
                  <a:gd name="T32" fmla="*/ 82 w 444"/>
                  <a:gd name="T33" fmla="*/ 54 h 228"/>
                  <a:gd name="T34" fmla="*/ 74 w 444"/>
                  <a:gd name="T35" fmla="*/ 56 h 228"/>
                  <a:gd name="T36" fmla="*/ 66 w 444"/>
                  <a:gd name="T37" fmla="*/ 53 h 228"/>
                  <a:gd name="T38" fmla="*/ 69 w 444"/>
                  <a:gd name="T39" fmla="*/ 14 h 228"/>
                  <a:gd name="T40" fmla="*/ 0 w 444"/>
                  <a:gd name="T41" fmla="*/ 11 h 228"/>
                  <a:gd name="T42" fmla="*/ 3 w 444"/>
                  <a:gd name="T43" fmla="*/ 0 h 228"/>
                  <a:gd name="T44" fmla="*/ 24 w 444"/>
                  <a:gd name="T45" fmla="*/ 2 h 228"/>
                  <a:gd name="T46" fmla="*/ 190 w 444"/>
                  <a:gd name="T47" fmla="*/ 3 h 228"/>
                  <a:gd name="T48" fmla="*/ 190 w 444"/>
                  <a:gd name="T49" fmla="*/ 11 h 228"/>
                  <a:gd name="T50" fmla="*/ 190 w 444"/>
                  <a:gd name="T51" fmla="*/ 15 h 228"/>
                  <a:gd name="T52" fmla="*/ 190 w 444"/>
                  <a:gd name="T53" fmla="*/ 17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5" name="Freeform 223"/>
              <p:cNvSpPr>
                <a:spLocks noChangeAspect="1"/>
              </p:cNvSpPr>
              <p:nvPr/>
            </p:nvSpPr>
            <p:spPr bwMode="auto">
              <a:xfrm>
                <a:off x="3360" y="1082"/>
                <a:ext cx="307" cy="232"/>
              </a:xfrm>
              <a:custGeom>
                <a:avLst/>
                <a:gdLst>
                  <a:gd name="T0" fmla="*/ 82 w 402"/>
                  <a:gd name="T1" fmla="*/ 96 h 342"/>
                  <a:gd name="T2" fmla="*/ 0 w 402"/>
                  <a:gd name="T3" fmla="*/ 79 h 342"/>
                  <a:gd name="T4" fmla="*/ 0 w 402"/>
                  <a:gd name="T5" fmla="*/ 62 h 342"/>
                  <a:gd name="T6" fmla="*/ 14 w 402"/>
                  <a:gd name="T7" fmla="*/ 47 h 342"/>
                  <a:gd name="T8" fmla="*/ 35 w 402"/>
                  <a:gd name="T9" fmla="*/ 13 h 342"/>
                  <a:gd name="T10" fmla="*/ 37 w 402"/>
                  <a:gd name="T11" fmla="*/ 0 h 342"/>
                  <a:gd name="T12" fmla="*/ 48 w 402"/>
                  <a:gd name="T13" fmla="*/ 2 h 342"/>
                  <a:gd name="T14" fmla="*/ 56 w 402"/>
                  <a:gd name="T15" fmla="*/ 5 h 342"/>
                  <a:gd name="T16" fmla="*/ 56 w 402"/>
                  <a:gd name="T17" fmla="*/ 15 h 342"/>
                  <a:gd name="T18" fmla="*/ 64 w 402"/>
                  <a:gd name="T19" fmla="*/ 19 h 342"/>
                  <a:gd name="T20" fmla="*/ 75 w 402"/>
                  <a:gd name="T21" fmla="*/ 17 h 342"/>
                  <a:gd name="T22" fmla="*/ 88 w 402"/>
                  <a:gd name="T23" fmla="*/ 22 h 342"/>
                  <a:gd name="T24" fmla="*/ 134 w 402"/>
                  <a:gd name="T25" fmla="*/ 22 h 342"/>
                  <a:gd name="T26" fmla="*/ 171 w 402"/>
                  <a:gd name="T27" fmla="*/ 28 h 342"/>
                  <a:gd name="T28" fmla="*/ 179 w 402"/>
                  <a:gd name="T29" fmla="*/ 37 h 342"/>
                  <a:gd name="T30" fmla="*/ 155 w 402"/>
                  <a:gd name="T31" fmla="*/ 58 h 342"/>
                  <a:gd name="T32" fmla="*/ 160 w 402"/>
                  <a:gd name="T33" fmla="*/ 64 h 342"/>
                  <a:gd name="T34" fmla="*/ 144 w 402"/>
                  <a:gd name="T35" fmla="*/ 107 h 342"/>
                  <a:gd name="T36" fmla="*/ 96 w 402"/>
                  <a:gd name="T37" fmla="*/ 98 h 342"/>
                  <a:gd name="T38" fmla="*/ 82 w 402"/>
                  <a:gd name="T39" fmla="*/ 9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96" name="Freeform 224"/>
              <p:cNvSpPr>
                <a:spLocks noChangeAspect="1"/>
              </p:cNvSpPr>
              <p:nvPr/>
            </p:nvSpPr>
            <p:spPr bwMode="auto">
              <a:xfrm>
                <a:off x="3360" y="1082"/>
                <a:ext cx="307" cy="232"/>
              </a:xfrm>
              <a:custGeom>
                <a:avLst/>
                <a:gdLst>
                  <a:gd name="T0" fmla="*/ 82 w 402"/>
                  <a:gd name="T1" fmla="*/ 96 h 342"/>
                  <a:gd name="T2" fmla="*/ 0 w 402"/>
                  <a:gd name="T3" fmla="*/ 79 h 342"/>
                  <a:gd name="T4" fmla="*/ 0 w 402"/>
                  <a:gd name="T5" fmla="*/ 62 h 342"/>
                  <a:gd name="T6" fmla="*/ 14 w 402"/>
                  <a:gd name="T7" fmla="*/ 47 h 342"/>
                  <a:gd name="T8" fmla="*/ 35 w 402"/>
                  <a:gd name="T9" fmla="*/ 13 h 342"/>
                  <a:gd name="T10" fmla="*/ 37 w 402"/>
                  <a:gd name="T11" fmla="*/ 0 h 342"/>
                  <a:gd name="T12" fmla="*/ 48 w 402"/>
                  <a:gd name="T13" fmla="*/ 2 h 342"/>
                  <a:gd name="T14" fmla="*/ 56 w 402"/>
                  <a:gd name="T15" fmla="*/ 5 h 342"/>
                  <a:gd name="T16" fmla="*/ 56 w 402"/>
                  <a:gd name="T17" fmla="*/ 15 h 342"/>
                  <a:gd name="T18" fmla="*/ 64 w 402"/>
                  <a:gd name="T19" fmla="*/ 19 h 342"/>
                  <a:gd name="T20" fmla="*/ 75 w 402"/>
                  <a:gd name="T21" fmla="*/ 17 h 342"/>
                  <a:gd name="T22" fmla="*/ 88 w 402"/>
                  <a:gd name="T23" fmla="*/ 22 h 342"/>
                  <a:gd name="T24" fmla="*/ 134 w 402"/>
                  <a:gd name="T25" fmla="*/ 22 h 342"/>
                  <a:gd name="T26" fmla="*/ 171 w 402"/>
                  <a:gd name="T27" fmla="*/ 28 h 342"/>
                  <a:gd name="T28" fmla="*/ 179 w 402"/>
                  <a:gd name="T29" fmla="*/ 37 h 342"/>
                  <a:gd name="T30" fmla="*/ 155 w 402"/>
                  <a:gd name="T31" fmla="*/ 58 h 342"/>
                  <a:gd name="T32" fmla="*/ 160 w 402"/>
                  <a:gd name="T33" fmla="*/ 64 h 342"/>
                  <a:gd name="T34" fmla="*/ 144 w 402"/>
                  <a:gd name="T35" fmla="*/ 107 h 342"/>
                  <a:gd name="T36" fmla="*/ 96 w 402"/>
                  <a:gd name="T37" fmla="*/ 98 h 342"/>
                  <a:gd name="T38" fmla="*/ 82 w 402"/>
                  <a:gd name="T39" fmla="*/ 96 h 342"/>
                  <a:gd name="T40" fmla="*/ 82 w 402"/>
                  <a:gd name="T41" fmla="*/ 98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7" name="Freeform 225"/>
              <p:cNvSpPr>
                <a:spLocks noChangeAspect="1"/>
              </p:cNvSpPr>
              <p:nvPr/>
            </p:nvSpPr>
            <p:spPr bwMode="auto">
              <a:xfrm>
                <a:off x="4921" y="1318"/>
                <a:ext cx="224" cy="126"/>
              </a:xfrm>
              <a:custGeom>
                <a:avLst/>
                <a:gdLst>
                  <a:gd name="T0" fmla="*/ 14 w 294"/>
                  <a:gd name="T1" fmla="*/ 7 h 186"/>
                  <a:gd name="T2" fmla="*/ 16 w 294"/>
                  <a:gd name="T3" fmla="*/ 11 h 186"/>
                  <a:gd name="T4" fmla="*/ 106 w 294"/>
                  <a:gd name="T5" fmla="*/ 0 h 186"/>
                  <a:gd name="T6" fmla="*/ 117 w 294"/>
                  <a:gd name="T7" fmla="*/ 7 h 186"/>
                  <a:gd name="T8" fmla="*/ 125 w 294"/>
                  <a:gd name="T9" fmla="*/ 9 h 186"/>
                  <a:gd name="T10" fmla="*/ 117 w 294"/>
                  <a:gd name="T11" fmla="*/ 19 h 186"/>
                  <a:gd name="T12" fmla="*/ 120 w 294"/>
                  <a:gd name="T13" fmla="*/ 26 h 186"/>
                  <a:gd name="T14" fmla="*/ 130 w 294"/>
                  <a:gd name="T15" fmla="*/ 33 h 186"/>
                  <a:gd name="T16" fmla="*/ 120 w 294"/>
                  <a:gd name="T17" fmla="*/ 43 h 186"/>
                  <a:gd name="T18" fmla="*/ 117 w 294"/>
                  <a:gd name="T19" fmla="*/ 43 h 186"/>
                  <a:gd name="T20" fmla="*/ 111 w 294"/>
                  <a:gd name="T21" fmla="*/ 45 h 186"/>
                  <a:gd name="T22" fmla="*/ 104 w 294"/>
                  <a:gd name="T23" fmla="*/ 47 h 186"/>
                  <a:gd name="T24" fmla="*/ 32 w 294"/>
                  <a:gd name="T25" fmla="*/ 56 h 186"/>
                  <a:gd name="T26" fmla="*/ 27 w 294"/>
                  <a:gd name="T27" fmla="*/ 56 h 186"/>
                  <a:gd name="T28" fmla="*/ 11 w 294"/>
                  <a:gd name="T29" fmla="*/ 58 h 186"/>
                  <a:gd name="T30" fmla="*/ 5 w 294"/>
                  <a:gd name="T31" fmla="*/ 41 h 186"/>
                  <a:gd name="T32" fmla="*/ 5 w 294"/>
                  <a:gd name="T33" fmla="*/ 35 h 186"/>
                  <a:gd name="T34" fmla="*/ 0 w 294"/>
                  <a:gd name="T35" fmla="*/ 15 h 186"/>
                  <a:gd name="T36" fmla="*/ 14 w 294"/>
                  <a:gd name="T37" fmla="*/ 7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98" name="Freeform 226"/>
              <p:cNvSpPr>
                <a:spLocks noChangeAspect="1"/>
              </p:cNvSpPr>
              <p:nvPr/>
            </p:nvSpPr>
            <p:spPr bwMode="auto">
              <a:xfrm>
                <a:off x="4921" y="1318"/>
                <a:ext cx="224" cy="126"/>
              </a:xfrm>
              <a:custGeom>
                <a:avLst/>
                <a:gdLst>
                  <a:gd name="T0" fmla="*/ 14 w 294"/>
                  <a:gd name="T1" fmla="*/ 7 h 186"/>
                  <a:gd name="T2" fmla="*/ 16 w 294"/>
                  <a:gd name="T3" fmla="*/ 11 h 186"/>
                  <a:gd name="T4" fmla="*/ 106 w 294"/>
                  <a:gd name="T5" fmla="*/ 0 h 186"/>
                  <a:gd name="T6" fmla="*/ 117 w 294"/>
                  <a:gd name="T7" fmla="*/ 7 h 186"/>
                  <a:gd name="T8" fmla="*/ 125 w 294"/>
                  <a:gd name="T9" fmla="*/ 9 h 186"/>
                  <a:gd name="T10" fmla="*/ 117 w 294"/>
                  <a:gd name="T11" fmla="*/ 19 h 186"/>
                  <a:gd name="T12" fmla="*/ 120 w 294"/>
                  <a:gd name="T13" fmla="*/ 26 h 186"/>
                  <a:gd name="T14" fmla="*/ 130 w 294"/>
                  <a:gd name="T15" fmla="*/ 33 h 186"/>
                  <a:gd name="T16" fmla="*/ 120 w 294"/>
                  <a:gd name="T17" fmla="*/ 43 h 186"/>
                  <a:gd name="T18" fmla="*/ 117 w 294"/>
                  <a:gd name="T19" fmla="*/ 43 h 186"/>
                  <a:gd name="T20" fmla="*/ 111 w 294"/>
                  <a:gd name="T21" fmla="*/ 45 h 186"/>
                  <a:gd name="T22" fmla="*/ 104 w 294"/>
                  <a:gd name="T23" fmla="*/ 47 h 186"/>
                  <a:gd name="T24" fmla="*/ 32 w 294"/>
                  <a:gd name="T25" fmla="*/ 56 h 186"/>
                  <a:gd name="T26" fmla="*/ 27 w 294"/>
                  <a:gd name="T27" fmla="*/ 56 h 186"/>
                  <a:gd name="T28" fmla="*/ 11 w 294"/>
                  <a:gd name="T29" fmla="*/ 58 h 186"/>
                  <a:gd name="T30" fmla="*/ 5 w 294"/>
                  <a:gd name="T31" fmla="*/ 41 h 186"/>
                  <a:gd name="T32" fmla="*/ 5 w 294"/>
                  <a:gd name="T33" fmla="*/ 35 h 186"/>
                  <a:gd name="T34" fmla="*/ 0 w 294"/>
                  <a:gd name="T35" fmla="*/ 15 h 186"/>
                  <a:gd name="T36" fmla="*/ 14 w 294"/>
                  <a:gd name="T37" fmla="*/ 7 h 186"/>
                  <a:gd name="T38" fmla="*/ 14 w 294"/>
                  <a:gd name="T39" fmla="*/ 9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9" name="Freeform 227"/>
              <p:cNvSpPr>
                <a:spLocks noChangeAspect="1"/>
              </p:cNvSpPr>
              <p:nvPr/>
            </p:nvSpPr>
            <p:spPr bwMode="auto">
              <a:xfrm>
                <a:off x="5232" y="1285"/>
                <a:ext cx="27" cy="33"/>
              </a:xfrm>
              <a:custGeom>
                <a:avLst/>
                <a:gdLst>
                  <a:gd name="T0" fmla="*/ 15 w 36"/>
                  <a:gd name="T1" fmla="*/ 10 h 48"/>
                  <a:gd name="T2" fmla="*/ 12 w 36"/>
                  <a:gd name="T3" fmla="*/ 12 h 48"/>
                  <a:gd name="T4" fmla="*/ 10 w 36"/>
                  <a:gd name="T5" fmla="*/ 8 h 48"/>
                  <a:gd name="T6" fmla="*/ 10 w 36"/>
                  <a:gd name="T7" fmla="*/ 14 h 48"/>
                  <a:gd name="T8" fmla="*/ 2 w 36"/>
                  <a:gd name="T9" fmla="*/ 16 h 48"/>
                  <a:gd name="T10" fmla="*/ 0 w 36"/>
                  <a:gd name="T11" fmla="*/ 2 h 48"/>
                  <a:gd name="T12" fmla="*/ 7 w 36"/>
                  <a:gd name="T13" fmla="*/ 0 h 48"/>
                  <a:gd name="T14" fmla="*/ 15 w 36"/>
                  <a:gd name="T15" fmla="*/ 8 h 48"/>
                  <a:gd name="T16" fmla="*/ 15 w 36"/>
                  <a:gd name="T17" fmla="*/ 1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solidFill>
                    <a:srgbClr val="000000"/>
                  </a:solidFill>
                </a:endParaRPr>
              </a:p>
            </p:txBody>
          </p:sp>
          <p:sp>
            <p:nvSpPr>
              <p:cNvPr id="20100" name="Freeform 228"/>
              <p:cNvSpPr>
                <a:spLocks noChangeAspect="1"/>
              </p:cNvSpPr>
              <p:nvPr/>
            </p:nvSpPr>
            <p:spPr bwMode="auto">
              <a:xfrm>
                <a:off x="5232" y="1285"/>
                <a:ext cx="27" cy="33"/>
              </a:xfrm>
              <a:custGeom>
                <a:avLst/>
                <a:gdLst>
                  <a:gd name="T0" fmla="*/ 15 w 36"/>
                  <a:gd name="T1" fmla="*/ 10 h 48"/>
                  <a:gd name="T2" fmla="*/ 12 w 36"/>
                  <a:gd name="T3" fmla="*/ 12 h 48"/>
                  <a:gd name="T4" fmla="*/ 10 w 36"/>
                  <a:gd name="T5" fmla="*/ 8 h 48"/>
                  <a:gd name="T6" fmla="*/ 10 w 36"/>
                  <a:gd name="T7" fmla="*/ 14 h 48"/>
                  <a:gd name="T8" fmla="*/ 2 w 36"/>
                  <a:gd name="T9" fmla="*/ 16 h 48"/>
                  <a:gd name="T10" fmla="*/ 0 w 36"/>
                  <a:gd name="T11" fmla="*/ 2 h 48"/>
                  <a:gd name="T12" fmla="*/ 7 w 36"/>
                  <a:gd name="T13" fmla="*/ 0 h 48"/>
                  <a:gd name="T14" fmla="*/ 15 w 36"/>
                  <a:gd name="T15" fmla="*/ 8 h 48"/>
                  <a:gd name="T16" fmla="*/ 15 w 36"/>
                  <a:gd name="T17" fmla="*/ 10 h 48"/>
                  <a:gd name="T18" fmla="*/ 15 w 36"/>
                  <a:gd name="T19" fmla="*/ 12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1" name="Freeform 229"/>
              <p:cNvSpPr>
                <a:spLocks noChangeAspect="1"/>
              </p:cNvSpPr>
              <p:nvPr/>
            </p:nvSpPr>
            <p:spPr bwMode="auto">
              <a:xfrm>
                <a:off x="4866" y="1644"/>
                <a:ext cx="196" cy="134"/>
              </a:xfrm>
              <a:custGeom>
                <a:avLst/>
                <a:gdLst>
                  <a:gd name="T0" fmla="*/ 113 w 258"/>
                  <a:gd name="T1" fmla="*/ 19 h 198"/>
                  <a:gd name="T2" fmla="*/ 100 w 258"/>
                  <a:gd name="T3" fmla="*/ 32 h 198"/>
                  <a:gd name="T4" fmla="*/ 103 w 258"/>
                  <a:gd name="T5" fmla="*/ 35 h 198"/>
                  <a:gd name="T6" fmla="*/ 90 w 258"/>
                  <a:gd name="T7" fmla="*/ 45 h 198"/>
                  <a:gd name="T8" fmla="*/ 87 w 258"/>
                  <a:gd name="T9" fmla="*/ 43 h 198"/>
                  <a:gd name="T10" fmla="*/ 87 w 258"/>
                  <a:gd name="T11" fmla="*/ 47 h 198"/>
                  <a:gd name="T12" fmla="*/ 74 w 258"/>
                  <a:gd name="T13" fmla="*/ 52 h 198"/>
                  <a:gd name="T14" fmla="*/ 74 w 258"/>
                  <a:gd name="T15" fmla="*/ 56 h 198"/>
                  <a:gd name="T16" fmla="*/ 68 w 258"/>
                  <a:gd name="T17" fmla="*/ 54 h 198"/>
                  <a:gd name="T18" fmla="*/ 71 w 258"/>
                  <a:gd name="T19" fmla="*/ 58 h 198"/>
                  <a:gd name="T20" fmla="*/ 68 w 258"/>
                  <a:gd name="T21" fmla="*/ 62 h 198"/>
                  <a:gd name="T22" fmla="*/ 61 w 258"/>
                  <a:gd name="T23" fmla="*/ 60 h 198"/>
                  <a:gd name="T24" fmla="*/ 50 w 258"/>
                  <a:gd name="T25" fmla="*/ 45 h 198"/>
                  <a:gd name="T26" fmla="*/ 21 w 258"/>
                  <a:gd name="T27" fmla="*/ 28 h 198"/>
                  <a:gd name="T28" fmla="*/ 13 w 258"/>
                  <a:gd name="T29" fmla="*/ 19 h 198"/>
                  <a:gd name="T30" fmla="*/ 0 w 258"/>
                  <a:gd name="T31" fmla="*/ 15 h 198"/>
                  <a:gd name="T32" fmla="*/ 5 w 258"/>
                  <a:gd name="T33" fmla="*/ 9 h 198"/>
                  <a:gd name="T34" fmla="*/ 21 w 258"/>
                  <a:gd name="T35" fmla="*/ 3 h 198"/>
                  <a:gd name="T36" fmla="*/ 50 w 258"/>
                  <a:gd name="T37" fmla="*/ 0 h 198"/>
                  <a:gd name="T38" fmla="*/ 58 w 258"/>
                  <a:gd name="T39" fmla="*/ 7 h 198"/>
                  <a:gd name="T40" fmla="*/ 84 w 258"/>
                  <a:gd name="T41" fmla="*/ 3 h 198"/>
                  <a:gd name="T42" fmla="*/ 110 w 258"/>
                  <a:gd name="T43" fmla="*/ 19 h 198"/>
                  <a:gd name="T44" fmla="*/ 113 w 258"/>
                  <a:gd name="T45" fmla="*/ 19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20102" name="Freeform 230"/>
              <p:cNvSpPr>
                <a:spLocks noChangeAspect="1"/>
              </p:cNvSpPr>
              <p:nvPr/>
            </p:nvSpPr>
            <p:spPr bwMode="auto">
              <a:xfrm>
                <a:off x="4866" y="1644"/>
                <a:ext cx="196" cy="134"/>
              </a:xfrm>
              <a:custGeom>
                <a:avLst/>
                <a:gdLst>
                  <a:gd name="T0" fmla="*/ 113 w 258"/>
                  <a:gd name="T1" fmla="*/ 19 h 198"/>
                  <a:gd name="T2" fmla="*/ 100 w 258"/>
                  <a:gd name="T3" fmla="*/ 32 h 198"/>
                  <a:gd name="T4" fmla="*/ 103 w 258"/>
                  <a:gd name="T5" fmla="*/ 35 h 198"/>
                  <a:gd name="T6" fmla="*/ 90 w 258"/>
                  <a:gd name="T7" fmla="*/ 45 h 198"/>
                  <a:gd name="T8" fmla="*/ 87 w 258"/>
                  <a:gd name="T9" fmla="*/ 43 h 198"/>
                  <a:gd name="T10" fmla="*/ 87 w 258"/>
                  <a:gd name="T11" fmla="*/ 47 h 198"/>
                  <a:gd name="T12" fmla="*/ 74 w 258"/>
                  <a:gd name="T13" fmla="*/ 52 h 198"/>
                  <a:gd name="T14" fmla="*/ 74 w 258"/>
                  <a:gd name="T15" fmla="*/ 56 h 198"/>
                  <a:gd name="T16" fmla="*/ 68 w 258"/>
                  <a:gd name="T17" fmla="*/ 54 h 198"/>
                  <a:gd name="T18" fmla="*/ 71 w 258"/>
                  <a:gd name="T19" fmla="*/ 58 h 198"/>
                  <a:gd name="T20" fmla="*/ 68 w 258"/>
                  <a:gd name="T21" fmla="*/ 62 h 198"/>
                  <a:gd name="T22" fmla="*/ 61 w 258"/>
                  <a:gd name="T23" fmla="*/ 60 h 198"/>
                  <a:gd name="T24" fmla="*/ 50 w 258"/>
                  <a:gd name="T25" fmla="*/ 45 h 198"/>
                  <a:gd name="T26" fmla="*/ 21 w 258"/>
                  <a:gd name="T27" fmla="*/ 28 h 198"/>
                  <a:gd name="T28" fmla="*/ 13 w 258"/>
                  <a:gd name="T29" fmla="*/ 19 h 198"/>
                  <a:gd name="T30" fmla="*/ 0 w 258"/>
                  <a:gd name="T31" fmla="*/ 15 h 198"/>
                  <a:gd name="T32" fmla="*/ 5 w 258"/>
                  <a:gd name="T33" fmla="*/ 9 h 198"/>
                  <a:gd name="T34" fmla="*/ 21 w 258"/>
                  <a:gd name="T35" fmla="*/ 3 h 198"/>
                  <a:gd name="T36" fmla="*/ 50 w 258"/>
                  <a:gd name="T37" fmla="*/ 0 h 198"/>
                  <a:gd name="T38" fmla="*/ 58 w 258"/>
                  <a:gd name="T39" fmla="*/ 7 h 198"/>
                  <a:gd name="T40" fmla="*/ 84 w 258"/>
                  <a:gd name="T41" fmla="*/ 3 h 198"/>
                  <a:gd name="T42" fmla="*/ 110 w 258"/>
                  <a:gd name="T43" fmla="*/ 19 h 198"/>
                  <a:gd name="T44" fmla="*/ 113 w 258"/>
                  <a:gd name="T45" fmla="*/ 19 h 198"/>
                  <a:gd name="T46" fmla="*/ 113 w 258"/>
                  <a:gd name="T47" fmla="*/ 20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3" name="Freeform 231"/>
              <p:cNvSpPr>
                <a:spLocks noChangeAspect="1"/>
              </p:cNvSpPr>
              <p:nvPr/>
            </p:nvSpPr>
            <p:spPr bwMode="auto">
              <a:xfrm>
                <a:off x="4074" y="1208"/>
                <a:ext cx="275" cy="159"/>
              </a:xfrm>
              <a:custGeom>
                <a:avLst/>
                <a:gdLst>
                  <a:gd name="T0" fmla="*/ 160 w 360"/>
                  <a:gd name="T1" fmla="*/ 52 h 234"/>
                  <a:gd name="T2" fmla="*/ 157 w 360"/>
                  <a:gd name="T3" fmla="*/ 54 h 234"/>
                  <a:gd name="T4" fmla="*/ 160 w 360"/>
                  <a:gd name="T5" fmla="*/ 60 h 234"/>
                  <a:gd name="T6" fmla="*/ 155 w 360"/>
                  <a:gd name="T7" fmla="*/ 68 h 234"/>
                  <a:gd name="T8" fmla="*/ 160 w 360"/>
                  <a:gd name="T9" fmla="*/ 73 h 234"/>
                  <a:gd name="T10" fmla="*/ 157 w 360"/>
                  <a:gd name="T11" fmla="*/ 73 h 234"/>
                  <a:gd name="T12" fmla="*/ 144 w 360"/>
                  <a:gd name="T13" fmla="*/ 66 h 234"/>
                  <a:gd name="T14" fmla="*/ 128 w 360"/>
                  <a:gd name="T15" fmla="*/ 68 h 234"/>
                  <a:gd name="T16" fmla="*/ 118 w 360"/>
                  <a:gd name="T17" fmla="*/ 63 h 234"/>
                  <a:gd name="T18" fmla="*/ 0 w 360"/>
                  <a:gd name="T19" fmla="*/ 58 h 234"/>
                  <a:gd name="T20" fmla="*/ 3 w 360"/>
                  <a:gd name="T21" fmla="*/ 49 h 234"/>
                  <a:gd name="T22" fmla="*/ 5 w 360"/>
                  <a:gd name="T23" fmla="*/ 17 h 234"/>
                  <a:gd name="T24" fmla="*/ 8 w 360"/>
                  <a:gd name="T25" fmla="*/ 0 h 234"/>
                  <a:gd name="T26" fmla="*/ 157 w 360"/>
                  <a:gd name="T27" fmla="*/ 3 h 234"/>
                  <a:gd name="T28" fmla="*/ 152 w 360"/>
                  <a:gd name="T29" fmla="*/ 10 h 234"/>
                  <a:gd name="T30" fmla="*/ 160 w 360"/>
                  <a:gd name="T31" fmla="*/ 17 h 234"/>
                  <a:gd name="T32" fmla="*/ 160 w 360"/>
                  <a:gd name="T33" fmla="*/ 46 h 234"/>
                  <a:gd name="T34" fmla="*/ 160 w 360"/>
                  <a:gd name="T35" fmla="*/ 52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04" name="Freeform 232"/>
              <p:cNvSpPr>
                <a:spLocks noChangeAspect="1"/>
              </p:cNvSpPr>
              <p:nvPr/>
            </p:nvSpPr>
            <p:spPr bwMode="auto">
              <a:xfrm>
                <a:off x="4074" y="1208"/>
                <a:ext cx="275" cy="159"/>
              </a:xfrm>
              <a:custGeom>
                <a:avLst/>
                <a:gdLst>
                  <a:gd name="T0" fmla="*/ 160 w 360"/>
                  <a:gd name="T1" fmla="*/ 52 h 234"/>
                  <a:gd name="T2" fmla="*/ 157 w 360"/>
                  <a:gd name="T3" fmla="*/ 54 h 234"/>
                  <a:gd name="T4" fmla="*/ 160 w 360"/>
                  <a:gd name="T5" fmla="*/ 60 h 234"/>
                  <a:gd name="T6" fmla="*/ 155 w 360"/>
                  <a:gd name="T7" fmla="*/ 68 h 234"/>
                  <a:gd name="T8" fmla="*/ 160 w 360"/>
                  <a:gd name="T9" fmla="*/ 73 h 234"/>
                  <a:gd name="T10" fmla="*/ 157 w 360"/>
                  <a:gd name="T11" fmla="*/ 73 h 234"/>
                  <a:gd name="T12" fmla="*/ 144 w 360"/>
                  <a:gd name="T13" fmla="*/ 66 h 234"/>
                  <a:gd name="T14" fmla="*/ 128 w 360"/>
                  <a:gd name="T15" fmla="*/ 68 h 234"/>
                  <a:gd name="T16" fmla="*/ 118 w 360"/>
                  <a:gd name="T17" fmla="*/ 63 h 234"/>
                  <a:gd name="T18" fmla="*/ 0 w 360"/>
                  <a:gd name="T19" fmla="*/ 58 h 234"/>
                  <a:gd name="T20" fmla="*/ 3 w 360"/>
                  <a:gd name="T21" fmla="*/ 49 h 234"/>
                  <a:gd name="T22" fmla="*/ 5 w 360"/>
                  <a:gd name="T23" fmla="*/ 17 h 234"/>
                  <a:gd name="T24" fmla="*/ 8 w 360"/>
                  <a:gd name="T25" fmla="*/ 0 h 234"/>
                  <a:gd name="T26" fmla="*/ 157 w 360"/>
                  <a:gd name="T27" fmla="*/ 3 h 234"/>
                  <a:gd name="T28" fmla="*/ 152 w 360"/>
                  <a:gd name="T29" fmla="*/ 10 h 234"/>
                  <a:gd name="T30" fmla="*/ 160 w 360"/>
                  <a:gd name="T31" fmla="*/ 17 h 234"/>
                  <a:gd name="T32" fmla="*/ 160 w 360"/>
                  <a:gd name="T33" fmla="*/ 46 h 234"/>
                  <a:gd name="T34" fmla="*/ 160 w 360"/>
                  <a:gd name="T35" fmla="*/ 52 h 234"/>
                  <a:gd name="T36" fmla="*/ 160 w 360"/>
                  <a:gd name="T37" fmla="*/ 5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5" name="Freeform 233"/>
              <p:cNvSpPr>
                <a:spLocks noChangeAspect="1"/>
              </p:cNvSpPr>
              <p:nvPr/>
            </p:nvSpPr>
            <p:spPr bwMode="auto">
              <a:xfrm>
                <a:off x="4591" y="1587"/>
                <a:ext cx="330" cy="102"/>
              </a:xfrm>
              <a:custGeom>
                <a:avLst/>
                <a:gdLst>
                  <a:gd name="T0" fmla="*/ 192 w 432"/>
                  <a:gd name="T1" fmla="*/ 0 h 150"/>
                  <a:gd name="T2" fmla="*/ 192 w 432"/>
                  <a:gd name="T3" fmla="*/ 5 h 150"/>
                  <a:gd name="T4" fmla="*/ 187 w 432"/>
                  <a:gd name="T5" fmla="*/ 10 h 150"/>
                  <a:gd name="T6" fmla="*/ 174 w 432"/>
                  <a:gd name="T7" fmla="*/ 15 h 150"/>
                  <a:gd name="T8" fmla="*/ 171 w 432"/>
                  <a:gd name="T9" fmla="*/ 14 h 150"/>
                  <a:gd name="T10" fmla="*/ 166 w 432"/>
                  <a:gd name="T11" fmla="*/ 19 h 150"/>
                  <a:gd name="T12" fmla="*/ 147 w 432"/>
                  <a:gd name="T13" fmla="*/ 27 h 150"/>
                  <a:gd name="T14" fmla="*/ 144 w 432"/>
                  <a:gd name="T15" fmla="*/ 32 h 150"/>
                  <a:gd name="T16" fmla="*/ 137 w 432"/>
                  <a:gd name="T17" fmla="*/ 32 h 150"/>
                  <a:gd name="T18" fmla="*/ 137 w 432"/>
                  <a:gd name="T19" fmla="*/ 38 h 150"/>
                  <a:gd name="T20" fmla="*/ 107 w 432"/>
                  <a:gd name="T21" fmla="*/ 41 h 150"/>
                  <a:gd name="T22" fmla="*/ 48 w 432"/>
                  <a:gd name="T23" fmla="*/ 44 h 150"/>
                  <a:gd name="T24" fmla="*/ 0 w 432"/>
                  <a:gd name="T25" fmla="*/ 47 h 150"/>
                  <a:gd name="T26" fmla="*/ 5 w 432"/>
                  <a:gd name="T27" fmla="*/ 44 h 150"/>
                  <a:gd name="T28" fmla="*/ 0 w 432"/>
                  <a:gd name="T29" fmla="*/ 38 h 150"/>
                  <a:gd name="T30" fmla="*/ 8 w 432"/>
                  <a:gd name="T31" fmla="*/ 36 h 150"/>
                  <a:gd name="T32" fmla="*/ 5 w 432"/>
                  <a:gd name="T33" fmla="*/ 32 h 150"/>
                  <a:gd name="T34" fmla="*/ 14 w 432"/>
                  <a:gd name="T35" fmla="*/ 27 h 150"/>
                  <a:gd name="T36" fmla="*/ 11 w 432"/>
                  <a:gd name="T37" fmla="*/ 27 h 150"/>
                  <a:gd name="T38" fmla="*/ 11 w 432"/>
                  <a:gd name="T39" fmla="*/ 24 h 150"/>
                  <a:gd name="T40" fmla="*/ 14 w 432"/>
                  <a:gd name="T41" fmla="*/ 14 h 150"/>
                  <a:gd name="T42" fmla="*/ 16 w 432"/>
                  <a:gd name="T43" fmla="*/ 15 h 150"/>
                  <a:gd name="T44" fmla="*/ 48 w 432"/>
                  <a:gd name="T45" fmla="*/ 14 h 150"/>
                  <a:gd name="T46" fmla="*/ 48 w 432"/>
                  <a:gd name="T47" fmla="*/ 10 h 150"/>
                  <a:gd name="T48" fmla="*/ 147 w 432"/>
                  <a:gd name="T49" fmla="*/ 3 h 150"/>
                  <a:gd name="T50" fmla="*/ 19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06" name="Freeform 234"/>
              <p:cNvSpPr>
                <a:spLocks noChangeAspect="1"/>
              </p:cNvSpPr>
              <p:nvPr/>
            </p:nvSpPr>
            <p:spPr bwMode="auto">
              <a:xfrm>
                <a:off x="4591" y="1587"/>
                <a:ext cx="330" cy="102"/>
              </a:xfrm>
              <a:custGeom>
                <a:avLst/>
                <a:gdLst>
                  <a:gd name="T0" fmla="*/ 192 w 432"/>
                  <a:gd name="T1" fmla="*/ 0 h 150"/>
                  <a:gd name="T2" fmla="*/ 192 w 432"/>
                  <a:gd name="T3" fmla="*/ 5 h 150"/>
                  <a:gd name="T4" fmla="*/ 187 w 432"/>
                  <a:gd name="T5" fmla="*/ 10 h 150"/>
                  <a:gd name="T6" fmla="*/ 174 w 432"/>
                  <a:gd name="T7" fmla="*/ 15 h 150"/>
                  <a:gd name="T8" fmla="*/ 171 w 432"/>
                  <a:gd name="T9" fmla="*/ 14 h 150"/>
                  <a:gd name="T10" fmla="*/ 166 w 432"/>
                  <a:gd name="T11" fmla="*/ 19 h 150"/>
                  <a:gd name="T12" fmla="*/ 147 w 432"/>
                  <a:gd name="T13" fmla="*/ 27 h 150"/>
                  <a:gd name="T14" fmla="*/ 144 w 432"/>
                  <a:gd name="T15" fmla="*/ 32 h 150"/>
                  <a:gd name="T16" fmla="*/ 137 w 432"/>
                  <a:gd name="T17" fmla="*/ 32 h 150"/>
                  <a:gd name="T18" fmla="*/ 137 w 432"/>
                  <a:gd name="T19" fmla="*/ 38 h 150"/>
                  <a:gd name="T20" fmla="*/ 107 w 432"/>
                  <a:gd name="T21" fmla="*/ 41 h 150"/>
                  <a:gd name="T22" fmla="*/ 48 w 432"/>
                  <a:gd name="T23" fmla="*/ 44 h 150"/>
                  <a:gd name="T24" fmla="*/ 0 w 432"/>
                  <a:gd name="T25" fmla="*/ 47 h 150"/>
                  <a:gd name="T26" fmla="*/ 5 w 432"/>
                  <a:gd name="T27" fmla="*/ 44 h 150"/>
                  <a:gd name="T28" fmla="*/ 0 w 432"/>
                  <a:gd name="T29" fmla="*/ 38 h 150"/>
                  <a:gd name="T30" fmla="*/ 8 w 432"/>
                  <a:gd name="T31" fmla="*/ 36 h 150"/>
                  <a:gd name="T32" fmla="*/ 5 w 432"/>
                  <a:gd name="T33" fmla="*/ 32 h 150"/>
                  <a:gd name="T34" fmla="*/ 14 w 432"/>
                  <a:gd name="T35" fmla="*/ 27 h 150"/>
                  <a:gd name="T36" fmla="*/ 11 w 432"/>
                  <a:gd name="T37" fmla="*/ 27 h 150"/>
                  <a:gd name="T38" fmla="*/ 11 w 432"/>
                  <a:gd name="T39" fmla="*/ 24 h 150"/>
                  <a:gd name="T40" fmla="*/ 14 w 432"/>
                  <a:gd name="T41" fmla="*/ 14 h 150"/>
                  <a:gd name="T42" fmla="*/ 16 w 432"/>
                  <a:gd name="T43" fmla="*/ 15 h 150"/>
                  <a:gd name="T44" fmla="*/ 48 w 432"/>
                  <a:gd name="T45" fmla="*/ 14 h 150"/>
                  <a:gd name="T46" fmla="*/ 48 w 432"/>
                  <a:gd name="T47" fmla="*/ 10 h 150"/>
                  <a:gd name="T48" fmla="*/ 147 w 432"/>
                  <a:gd name="T49" fmla="*/ 3 h 150"/>
                  <a:gd name="T50" fmla="*/ 192 w 432"/>
                  <a:gd name="T51" fmla="*/ 0 h 150"/>
                  <a:gd name="T52" fmla="*/ 192 w 432"/>
                  <a:gd name="T53" fmla="*/ 2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7" name="Freeform 235"/>
              <p:cNvSpPr>
                <a:spLocks noChangeAspect="1"/>
              </p:cNvSpPr>
              <p:nvPr/>
            </p:nvSpPr>
            <p:spPr bwMode="auto">
              <a:xfrm>
                <a:off x="3923" y="1620"/>
                <a:ext cx="545" cy="464"/>
              </a:xfrm>
              <a:custGeom>
                <a:avLst/>
                <a:gdLst>
                  <a:gd name="T0" fmla="*/ 302 w 714"/>
                  <a:gd name="T1" fmla="*/ 62 h 684"/>
                  <a:gd name="T2" fmla="*/ 304 w 714"/>
                  <a:gd name="T3" fmla="*/ 94 h 684"/>
                  <a:gd name="T4" fmla="*/ 312 w 714"/>
                  <a:gd name="T5" fmla="*/ 122 h 684"/>
                  <a:gd name="T6" fmla="*/ 307 w 714"/>
                  <a:gd name="T7" fmla="*/ 136 h 684"/>
                  <a:gd name="T8" fmla="*/ 285 w 714"/>
                  <a:gd name="T9" fmla="*/ 146 h 684"/>
                  <a:gd name="T10" fmla="*/ 285 w 714"/>
                  <a:gd name="T11" fmla="*/ 142 h 684"/>
                  <a:gd name="T12" fmla="*/ 282 w 714"/>
                  <a:gd name="T13" fmla="*/ 140 h 684"/>
                  <a:gd name="T14" fmla="*/ 282 w 714"/>
                  <a:gd name="T15" fmla="*/ 146 h 684"/>
                  <a:gd name="T16" fmla="*/ 275 w 714"/>
                  <a:gd name="T17" fmla="*/ 154 h 684"/>
                  <a:gd name="T18" fmla="*/ 262 w 714"/>
                  <a:gd name="T19" fmla="*/ 157 h 684"/>
                  <a:gd name="T20" fmla="*/ 251 w 714"/>
                  <a:gd name="T21" fmla="*/ 159 h 684"/>
                  <a:gd name="T22" fmla="*/ 245 w 714"/>
                  <a:gd name="T23" fmla="*/ 159 h 684"/>
                  <a:gd name="T24" fmla="*/ 240 w 714"/>
                  <a:gd name="T25" fmla="*/ 159 h 684"/>
                  <a:gd name="T26" fmla="*/ 245 w 714"/>
                  <a:gd name="T27" fmla="*/ 165 h 684"/>
                  <a:gd name="T28" fmla="*/ 235 w 714"/>
                  <a:gd name="T29" fmla="*/ 163 h 684"/>
                  <a:gd name="T30" fmla="*/ 232 w 714"/>
                  <a:gd name="T31" fmla="*/ 170 h 684"/>
                  <a:gd name="T32" fmla="*/ 224 w 714"/>
                  <a:gd name="T33" fmla="*/ 172 h 684"/>
                  <a:gd name="T34" fmla="*/ 221 w 714"/>
                  <a:gd name="T35" fmla="*/ 176 h 684"/>
                  <a:gd name="T36" fmla="*/ 224 w 714"/>
                  <a:gd name="T37" fmla="*/ 180 h 684"/>
                  <a:gd name="T38" fmla="*/ 216 w 714"/>
                  <a:gd name="T39" fmla="*/ 187 h 684"/>
                  <a:gd name="T40" fmla="*/ 213 w 714"/>
                  <a:gd name="T41" fmla="*/ 187 h 684"/>
                  <a:gd name="T42" fmla="*/ 211 w 714"/>
                  <a:gd name="T43" fmla="*/ 187 h 684"/>
                  <a:gd name="T44" fmla="*/ 216 w 714"/>
                  <a:gd name="T45" fmla="*/ 197 h 684"/>
                  <a:gd name="T46" fmla="*/ 200 w 714"/>
                  <a:gd name="T47" fmla="*/ 212 h 684"/>
                  <a:gd name="T48" fmla="*/ 169 w 714"/>
                  <a:gd name="T49" fmla="*/ 191 h 684"/>
                  <a:gd name="T50" fmla="*/ 149 w 714"/>
                  <a:gd name="T51" fmla="*/ 167 h 684"/>
                  <a:gd name="T52" fmla="*/ 123 w 714"/>
                  <a:gd name="T53" fmla="*/ 136 h 684"/>
                  <a:gd name="T54" fmla="*/ 91 w 714"/>
                  <a:gd name="T55" fmla="*/ 135 h 684"/>
                  <a:gd name="T56" fmla="*/ 78 w 714"/>
                  <a:gd name="T57" fmla="*/ 150 h 684"/>
                  <a:gd name="T58" fmla="*/ 46 w 714"/>
                  <a:gd name="T59" fmla="*/ 135 h 684"/>
                  <a:gd name="T60" fmla="*/ 3 w 714"/>
                  <a:gd name="T61" fmla="*/ 88 h 684"/>
                  <a:gd name="T62" fmla="*/ 85 w 714"/>
                  <a:gd name="T63" fmla="*/ 90 h 684"/>
                  <a:gd name="T64" fmla="*/ 166 w 714"/>
                  <a:gd name="T65" fmla="*/ 2 h 684"/>
                  <a:gd name="T66" fmla="*/ 171 w 714"/>
                  <a:gd name="T67" fmla="*/ 45 h 684"/>
                  <a:gd name="T68" fmla="*/ 181 w 714"/>
                  <a:gd name="T69" fmla="*/ 49 h 684"/>
                  <a:gd name="T70" fmla="*/ 205 w 714"/>
                  <a:gd name="T71" fmla="*/ 51 h 684"/>
                  <a:gd name="T72" fmla="*/ 216 w 714"/>
                  <a:gd name="T73" fmla="*/ 54 h 684"/>
                  <a:gd name="T74" fmla="*/ 227 w 714"/>
                  <a:gd name="T75" fmla="*/ 56 h 684"/>
                  <a:gd name="T76" fmla="*/ 235 w 714"/>
                  <a:gd name="T77" fmla="*/ 54 h 684"/>
                  <a:gd name="T78" fmla="*/ 240 w 714"/>
                  <a:gd name="T79" fmla="*/ 56 h 684"/>
                  <a:gd name="T80" fmla="*/ 275 w 714"/>
                  <a:gd name="T81" fmla="*/ 5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08" name="Freeform 236"/>
              <p:cNvSpPr>
                <a:spLocks noChangeAspect="1"/>
              </p:cNvSpPr>
              <p:nvPr/>
            </p:nvSpPr>
            <p:spPr bwMode="auto">
              <a:xfrm>
                <a:off x="3923" y="1620"/>
                <a:ext cx="545" cy="464"/>
              </a:xfrm>
              <a:custGeom>
                <a:avLst/>
                <a:gdLst>
                  <a:gd name="T0" fmla="*/ 302 w 714"/>
                  <a:gd name="T1" fmla="*/ 62 h 684"/>
                  <a:gd name="T2" fmla="*/ 304 w 714"/>
                  <a:gd name="T3" fmla="*/ 94 h 684"/>
                  <a:gd name="T4" fmla="*/ 312 w 714"/>
                  <a:gd name="T5" fmla="*/ 122 h 684"/>
                  <a:gd name="T6" fmla="*/ 307 w 714"/>
                  <a:gd name="T7" fmla="*/ 136 h 684"/>
                  <a:gd name="T8" fmla="*/ 285 w 714"/>
                  <a:gd name="T9" fmla="*/ 146 h 684"/>
                  <a:gd name="T10" fmla="*/ 285 w 714"/>
                  <a:gd name="T11" fmla="*/ 142 h 684"/>
                  <a:gd name="T12" fmla="*/ 282 w 714"/>
                  <a:gd name="T13" fmla="*/ 140 h 684"/>
                  <a:gd name="T14" fmla="*/ 282 w 714"/>
                  <a:gd name="T15" fmla="*/ 146 h 684"/>
                  <a:gd name="T16" fmla="*/ 275 w 714"/>
                  <a:gd name="T17" fmla="*/ 154 h 684"/>
                  <a:gd name="T18" fmla="*/ 262 w 714"/>
                  <a:gd name="T19" fmla="*/ 157 h 684"/>
                  <a:gd name="T20" fmla="*/ 251 w 714"/>
                  <a:gd name="T21" fmla="*/ 159 h 684"/>
                  <a:gd name="T22" fmla="*/ 245 w 714"/>
                  <a:gd name="T23" fmla="*/ 159 h 684"/>
                  <a:gd name="T24" fmla="*/ 240 w 714"/>
                  <a:gd name="T25" fmla="*/ 159 h 684"/>
                  <a:gd name="T26" fmla="*/ 245 w 714"/>
                  <a:gd name="T27" fmla="*/ 165 h 684"/>
                  <a:gd name="T28" fmla="*/ 235 w 714"/>
                  <a:gd name="T29" fmla="*/ 163 h 684"/>
                  <a:gd name="T30" fmla="*/ 232 w 714"/>
                  <a:gd name="T31" fmla="*/ 170 h 684"/>
                  <a:gd name="T32" fmla="*/ 224 w 714"/>
                  <a:gd name="T33" fmla="*/ 172 h 684"/>
                  <a:gd name="T34" fmla="*/ 216 w 714"/>
                  <a:gd name="T35" fmla="*/ 176 h 684"/>
                  <a:gd name="T36" fmla="*/ 221 w 714"/>
                  <a:gd name="T37" fmla="*/ 180 h 684"/>
                  <a:gd name="T38" fmla="*/ 219 w 714"/>
                  <a:gd name="T39" fmla="*/ 187 h 684"/>
                  <a:gd name="T40" fmla="*/ 216 w 714"/>
                  <a:gd name="T41" fmla="*/ 185 h 684"/>
                  <a:gd name="T42" fmla="*/ 211 w 714"/>
                  <a:gd name="T43" fmla="*/ 184 h 684"/>
                  <a:gd name="T44" fmla="*/ 219 w 714"/>
                  <a:gd name="T45" fmla="*/ 187 h 684"/>
                  <a:gd name="T46" fmla="*/ 227 w 714"/>
                  <a:gd name="T47" fmla="*/ 214 h 684"/>
                  <a:gd name="T48" fmla="*/ 176 w 714"/>
                  <a:gd name="T49" fmla="*/ 204 h 684"/>
                  <a:gd name="T50" fmla="*/ 166 w 714"/>
                  <a:gd name="T51" fmla="*/ 180 h 684"/>
                  <a:gd name="T52" fmla="*/ 137 w 714"/>
                  <a:gd name="T53" fmla="*/ 146 h 684"/>
                  <a:gd name="T54" fmla="*/ 98 w 714"/>
                  <a:gd name="T55" fmla="*/ 133 h 684"/>
                  <a:gd name="T56" fmla="*/ 85 w 714"/>
                  <a:gd name="T57" fmla="*/ 144 h 684"/>
                  <a:gd name="T58" fmla="*/ 73 w 714"/>
                  <a:gd name="T59" fmla="*/ 148 h 684"/>
                  <a:gd name="T60" fmla="*/ 37 w 714"/>
                  <a:gd name="T61" fmla="*/ 116 h 684"/>
                  <a:gd name="T62" fmla="*/ 0 w 714"/>
                  <a:gd name="T63" fmla="*/ 84 h 684"/>
                  <a:gd name="T64" fmla="*/ 96 w 714"/>
                  <a:gd name="T65" fmla="*/ 0 h 684"/>
                  <a:gd name="T66" fmla="*/ 163 w 714"/>
                  <a:gd name="T67" fmla="*/ 41 h 684"/>
                  <a:gd name="T68" fmla="*/ 179 w 714"/>
                  <a:gd name="T69" fmla="*/ 43 h 684"/>
                  <a:gd name="T70" fmla="*/ 198 w 714"/>
                  <a:gd name="T71" fmla="*/ 52 h 684"/>
                  <a:gd name="T72" fmla="*/ 211 w 714"/>
                  <a:gd name="T73" fmla="*/ 56 h 684"/>
                  <a:gd name="T74" fmla="*/ 224 w 714"/>
                  <a:gd name="T75" fmla="*/ 58 h 684"/>
                  <a:gd name="T76" fmla="*/ 230 w 714"/>
                  <a:gd name="T77" fmla="*/ 60 h 684"/>
                  <a:gd name="T78" fmla="*/ 235 w 714"/>
                  <a:gd name="T79" fmla="*/ 56 h 684"/>
                  <a:gd name="T80" fmla="*/ 248 w 714"/>
                  <a:gd name="T81" fmla="*/ 60 h 684"/>
                  <a:gd name="T82" fmla="*/ 291 w 714"/>
                  <a:gd name="T83" fmla="*/ 60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9" name="Freeform 237"/>
              <p:cNvSpPr>
                <a:spLocks noChangeAspect="1"/>
              </p:cNvSpPr>
              <p:nvPr/>
            </p:nvSpPr>
            <p:spPr bwMode="auto">
              <a:xfrm>
                <a:off x="3667" y="1330"/>
                <a:ext cx="219" cy="245"/>
              </a:xfrm>
              <a:custGeom>
                <a:avLst/>
                <a:gdLst>
                  <a:gd name="T0" fmla="*/ 111 w 288"/>
                  <a:gd name="T1" fmla="*/ 114 h 360"/>
                  <a:gd name="T2" fmla="*/ 0 w 288"/>
                  <a:gd name="T3" fmla="*/ 100 h 360"/>
                  <a:gd name="T4" fmla="*/ 27 w 288"/>
                  <a:gd name="T5" fmla="*/ 0 h 360"/>
                  <a:gd name="T6" fmla="*/ 47 w 288"/>
                  <a:gd name="T7" fmla="*/ 3 h 360"/>
                  <a:gd name="T8" fmla="*/ 90 w 288"/>
                  <a:gd name="T9" fmla="*/ 10 h 360"/>
                  <a:gd name="T10" fmla="*/ 84 w 288"/>
                  <a:gd name="T11" fmla="*/ 29 h 360"/>
                  <a:gd name="T12" fmla="*/ 127 w 288"/>
                  <a:gd name="T13" fmla="*/ 34 h 360"/>
                  <a:gd name="T14" fmla="*/ 113 w 288"/>
                  <a:gd name="T15" fmla="*/ 100 h 360"/>
                  <a:gd name="T16" fmla="*/ 111 w 288"/>
                  <a:gd name="T17" fmla="*/ 114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10" name="Freeform 238"/>
              <p:cNvSpPr>
                <a:spLocks noChangeAspect="1"/>
              </p:cNvSpPr>
              <p:nvPr/>
            </p:nvSpPr>
            <p:spPr bwMode="auto">
              <a:xfrm>
                <a:off x="3667" y="1330"/>
                <a:ext cx="219" cy="249"/>
              </a:xfrm>
              <a:custGeom>
                <a:avLst/>
                <a:gdLst>
                  <a:gd name="T0" fmla="*/ 111 w 288"/>
                  <a:gd name="T1" fmla="*/ 114 h 366"/>
                  <a:gd name="T2" fmla="*/ 0 w 288"/>
                  <a:gd name="T3" fmla="*/ 100 h 366"/>
                  <a:gd name="T4" fmla="*/ 27 w 288"/>
                  <a:gd name="T5" fmla="*/ 0 h 366"/>
                  <a:gd name="T6" fmla="*/ 47 w 288"/>
                  <a:gd name="T7" fmla="*/ 3 h 366"/>
                  <a:gd name="T8" fmla="*/ 90 w 288"/>
                  <a:gd name="T9" fmla="*/ 10 h 366"/>
                  <a:gd name="T10" fmla="*/ 84 w 288"/>
                  <a:gd name="T11" fmla="*/ 28 h 366"/>
                  <a:gd name="T12" fmla="*/ 127 w 288"/>
                  <a:gd name="T13" fmla="*/ 34 h 366"/>
                  <a:gd name="T14" fmla="*/ 113 w 288"/>
                  <a:gd name="T15" fmla="*/ 100 h 366"/>
                  <a:gd name="T16" fmla="*/ 111 w 288"/>
                  <a:gd name="T17" fmla="*/ 114 h 366"/>
                  <a:gd name="T18" fmla="*/ 111 w 288"/>
                  <a:gd name="T19" fmla="*/ 115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1" name="Freeform 239"/>
              <p:cNvSpPr>
                <a:spLocks noChangeAspect="1"/>
              </p:cNvSpPr>
              <p:nvPr/>
            </p:nvSpPr>
            <p:spPr bwMode="auto">
              <a:xfrm>
                <a:off x="5140" y="1163"/>
                <a:ext cx="64" cy="106"/>
              </a:xfrm>
              <a:custGeom>
                <a:avLst/>
                <a:gdLst>
                  <a:gd name="T0" fmla="*/ 32 w 84"/>
                  <a:gd name="T1" fmla="*/ 47 h 156"/>
                  <a:gd name="T2" fmla="*/ 24 w 84"/>
                  <a:gd name="T3" fmla="*/ 49 h 156"/>
                  <a:gd name="T4" fmla="*/ 16 w 84"/>
                  <a:gd name="T5" fmla="*/ 49 h 156"/>
                  <a:gd name="T6" fmla="*/ 11 w 84"/>
                  <a:gd name="T7" fmla="*/ 34 h 156"/>
                  <a:gd name="T8" fmla="*/ 8 w 84"/>
                  <a:gd name="T9" fmla="*/ 34 h 156"/>
                  <a:gd name="T10" fmla="*/ 5 w 84"/>
                  <a:gd name="T11" fmla="*/ 24 h 156"/>
                  <a:gd name="T12" fmla="*/ 0 w 84"/>
                  <a:gd name="T13" fmla="*/ 5 h 156"/>
                  <a:gd name="T14" fmla="*/ 37 w 84"/>
                  <a:gd name="T15" fmla="*/ 0 h 156"/>
                  <a:gd name="T16" fmla="*/ 37 w 84"/>
                  <a:gd name="T17" fmla="*/ 10 h 156"/>
                  <a:gd name="T18" fmla="*/ 32 w 84"/>
                  <a:gd name="T19" fmla="*/ 15 h 156"/>
                  <a:gd name="T20" fmla="*/ 29 w 84"/>
                  <a:gd name="T21" fmla="*/ 30 h 156"/>
                  <a:gd name="T22" fmla="*/ 32 w 84"/>
                  <a:gd name="T23" fmla="*/ 47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12" name="Freeform 240"/>
              <p:cNvSpPr>
                <a:spLocks noChangeAspect="1"/>
              </p:cNvSpPr>
              <p:nvPr/>
            </p:nvSpPr>
            <p:spPr bwMode="auto">
              <a:xfrm>
                <a:off x="5140" y="1163"/>
                <a:ext cx="64" cy="106"/>
              </a:xfrm>
              <a:custGeom>
                <a:avLst/>
                <a:gdLst>
                  <a:gd name="T0" fmla="*/ 32 w 84"/>
                  <a:gd name="T1" fmla="*/ 47 h 156"/>
                  <a:gd name="T2" fmla="*/ 24 w 84"/>
                  <a:gd name="T3" fmla="*/ 49 h 156"/>
                  <a:gd name="T4" fmla="*/ 16 w 84"/>
                  <a:gd name="T5" fmla="*/ 49 h 156"/>
                  <a:gd name="T6" fmla="*/ 11 w 84"/>
                  <a:gd name="T7" fmla="*/ 34 h 156"/>
                  <a:gd name="T8" fmla="*/ 8 w 84"/>
                  <a:gd name="T9" fmla="*/ 34 h 156"/>
                  <a:gd name="T10" fmla="*/ 5 w 84"/>
                  <a:gd name="T11" fmla="*/ 24 h 156"/>
                  <a:gd name="T12" fmla="*/ 0 w 84"/>
                  <a:gd name="T13" fmla="*/ 5 h 156"/>
                  <a:gd name="T14" fmla="*/ 37 w 84"/>
                  <a:gd name="T15" fmla="*/ 0 h 156"/>
                  <a:gd name="T16" fmla="*/ 37 w 84"/>
                  <a:gd name="T17" fmla="*/ 10 h 156"/>
                  <a:gd name="T18" fmla="*/ 32 w 84"/>
                  <a:gd name="T19" fmla="*/ 15 h 156"/>
                  <a:gd name="T20" fmla="*/ 29 w 84"/>
                  <a:gd name="T21" fmla="*/ 30 h 156"/>
                  <a:gd name="T22" fmla="*/ 32 w 84"/>
                  <a:gd name="T23" fmla="*/ 47 h 156"/>
                  <a:gd name="T24" fmla="*/ 32 w 84"/>
                  <a:gd name="T25" fmla="*/ 49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3" name="Freeform 241"/>
              <p:cNvSpPr>
                <a:spLocks noChangeAspect="1"/>
              </p:cNvSpPr>
              <p:nvPr/>
            </p:nvSpPr>
            <p:spPr bwMode="auto">
              <a:xfrm>
                <a:off x="5149" y="1485"/>
                <a:ext cx="0" cy="8"/>
              </a:xfrm>
              <a:custGeom>
                <a:avLst/>
                <a:gdLst>
                  <a:gd name="T0" fmla="*/ 0 h 12"/>
                  <a:gd name="T1" fmla="*/ 3 h 12"/>
                  <a:gd name="T2" fmla="*/ 0 h 12"/>
                  <a:gd name="T3" fmla="*/ 2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4" name="Freeform 242"/>
              <p:cNvSpPr>
                <a:spLocks noChangeAspect="1"/>
              </p:cNvSpPr>
              <p:nvPr/>
            </p:nvSpPr>
            <p:spPr bwMode="auto">
              <a:xfrm>
                <a:off x="5131" y="1485"/>
                <a:ext cx="14" cy="45"/>
              </a:xfrm>
              <a:custGeom>
                <a:avLst/>
                <a:gdLst>
                  <a:gd name="T0" fmla="*/ 9 w 18"/>
                  <a:gd name="T1" fmla="*/ 0 h 66"/>
                  <a:gd name="T2" fmla="*/ 3 w 18"/>
                  <a:gd name="T3" fmla="*/ 21 h 66"/>
                  <a:gd name="T4" fmla="*/ 0 w 18"/>
                  <a:gd name="T5" fmla="*/ 16 h 66"/>
                  <a:gd name="T6" fmla="*/ 3 w 18"/>
                  <a:gd name="T7" fmla="*/ 2 h 66"/>
                  <a:gd name="T8" fmla="*/ 9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15" name="Freeform 243"/>
              <p:cNvSpPr>
                <a:spLocks noChangeAspect="1"/>
              </p:cNvSpPr>
              <p:nvPr/>
            </p:nvSpPr>
            <p:spPr bwMode="auto">
              <a:xfrm>
                <a:off x="5131" y="1485"/>
                <a:ext cx="14" cy="45"/>
              </a:xfrm>
              <a:custGeom>
                <a:avLst/>
                <a:gdLst>
                  <a:gd name="T0" fmla="*/ 9 w 18"/>
                  <a:gd name="T1" fmla="*/ 0 h 66"/>
                  <a:gd name="T2" fmla="*/ 3 w 18"/>
                  <a:gd name="T3" fmla="*/ 21 h 66"/>
                  <a:gd name="T4" fmla="*/ 0 w 18"/>
                  <a:gd name="T5" fmla="*/ 16 h 66"/>
                  <a:gd name="T6" fmla="*/ 3 w 18"/>
                  <a:gd name="T7" fmla="*/ 2 h 66"/>
                  <a:gd name="T8" fmla="*/ 9 w 18"/>
                  <a:gd name="T9" fmla="*/ 0 h 66"/>
                  <a:gd name="T10" fmla="*/ 9 w 18"/>
                  <a:gd name="T11" fmla="*/ 2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6" name="Freeform 244"/>
              <p:cNvSpPr>
                <a:spLocks noChangeAspect="1"/>
              </p:cNvSpPr>
              <p:nvPr/>
            </p:nvSpPr>
            <p:spPr bwMode="auto">
              <a:xfrm>
                <a:off x="4843" y="1444"/>
                <a:ext cx="297" cy="151"/>
              </a:xfrm>
              <a:custGeom>
                <a:avLst/>
                <a:gdLst>
                  <a:gd name="T0" fmla="*/ 172 w 390"/>
                  <a:gd name="T1" fmla="*/ 51 h 222"/>
                  <a:gd name="T2" fmla="*/ 169 w 390"/>
                  <a:gd name="T3" fmla="*/ 49 h 222"/>
                  <a:gd name="T4" fmla="*/ 172 w 390"/>
                  <a:gd name="T5" fmla="*/ 51 h 222"/>
                  <a:gd name="T6" fmla="*/ 169 w 390"/>
                  <a:gd name="T7" fmla="*/ 51 h 222"/>
                  <a:gd name="T8" fmla="*/ 45 w 390"/>
                  <a:gd name="T9" fmla="*/ 66 h 222"/>
                  <a:gd name="T10" fmla="*/ 0 w 390"/>
                  <a:gd name="T11" fmla="*/ 70 h 222"/>
                  <a:gd name="T12" fmla="*/ 11 w 390"/>
                  <a:gd name="T13" fmla="*/ 66 h 222"/>
                  <a:gd name="T14" fmla="*/ 34 w 390"/>
                  <a:gd name="T15" fmla="*/ 47 h 222"/>
                  <a:gd name="T16" fmla="*/ 37 w 390"/>
                  <a:gd name="T17" fmla="*/ 53 h 222"/>
                  <a:gd name="T18" fmla="*/ 43 w 390"/>
                  <a:gd name="T19" fmla="*/ 54 h 222"/>
                  <a:gd name="T20" fmla="*/ 69 w 390"/>
                  <a:gd name="T21" fmla="*/ 47 h 222"/>
                  <a:gd name="T22" fmla="*/ 72 w 390"/>
                  <a:gd name="T23" fmla="*/ 41 h 222"/>
                  <a:gd name="T24" fmla="*/ 69 w 390"/>
                  <a:gd name="T25" fmla="*/ 41 h 222"/>
                  <a:gd name="T26" fmla="*/ 79 w 390"/>
                  <a:gd name="T27" fmla="*/ 21 h 222"/>
                  <a:gd name="T28" fmla="*/ 88 w 390"/>
                  <a:gd name="T29" fmla="*/ 22 h 222"/>
                  <a:gd name="T30" fmla="*/ 90 w 390"/>
                  <a:gd name="T31" fmla="*/ 15 h 222"/>
                  <a:gd name="T32" fmla="*/ 95 w 390"/>
                  <a:gd name="T33" fmla="*/ 15 h 222"/>
                  <a:gd name="T34" fmla="*/ 104 w 390"/>
                  <a:gd name="T35" fmla="*/ 5 h 222"/>
                  <a:gd name="T36" fmla="*/ 104 w 390"/>
                  <a:gd name="T37" fmla="*/ 0 h 222"/>
                  <a:gd name="T38" fmla="*/ 117 w 390"/>
                  <a:gd name="T39" fmla="*/ 5 h 222"/>
                  <a:gd name="T40" fmla="*/ 117 w 390"/>
                  <a:gd name="T41" fmla="*/ 2 h 222"/>
                  <a:gd name="T42" fmla="*/ 133 w 390"/>
                  <a:gd name="T43" fmla="*/ 7 h 222"/>
                  <a:gd name="T44" fmla="*/ 135 w 390"/>
                  <a:gd name="T45" fmla="*/ 10 h 222"/>
                  <a:gd name="T46" fmla="*/ 130 w 390"/>
                  <a:gd name="T47" fmla="*/ 17 h 222"/>
                  <a:gd name="T48" fmla="*/ 133 w 390"/>
                  <a:gd name="T49" fmla="*/ 19 h 222"/>
                  <a:gd name="T50" fmla="*/ 135 w 390"/>
                  <a:gd name="T51" fmla="*/ 19 h 222"/>
                  <a:gd name="T52" fmla="*/ 140 w 390"/>
                  <a:gd name="T53" fmla="*/ 21 h 222"/>
                  <a:gd name="T54" fmla="*/ 157 w 390"/>
                  <a:gd name="T55" fmla="*/ 24 h 222"/>
                  <a:gd name="T56" fmla="*/ 157 w 390"/>
                  <a:gd name="T57" fmla="*/ 30 h 222"/>
                  <a:gd name="T58" fmla="*/ 140 w 390"/>
                  <a:gd name="T59" fmla="*/ 24 h 222"/>
                  <a:gd name="T60" fmla="*/ 151 w 390"/>
                  <a:gd name="T61" fmla="*/ 32 h 222"/>
                  <a:gd name="T62" fmla="*/ 159 w 390"/>
                  <a:gd name="T63" fmla="*/ 32 h 222"/>
                  <a:gd name="T64" fmla="*/ 154 w 390"/>
                  <a:gd name="T65" fmla="*/ 34 h 222"/>
                  <a:gd name="T66" fmla="*/ 159 w 390"/>
                  <a:gd name="T67" fmla="*/ 34 h 222"/>
                  <a:gd name="T68" fmla="*/ 159 w 390"/>
                  <a:gd name="T69" fmla="*/ 36 h 222"/>
                  <a:gd name="T70" fmla="*/ 157 w 390"/>
                  <a:gd name="T71" fmla="*/ 36 h 222"/>
                  <a:gd name="T72" fmla="*/ 157 w 390"/>
                  <a:gd name="T73" fmla="*/ 38 h 222"/>
                  <a:gd name="T74" fmla="*/ 145 w 390"/>
                  <a:gd name="T75" fmla="*/ 34 h 222"/>
                  <a:gd name="T76" fmla="*/ 161 w 390"/>
                  <a:gd name="T77" fmla="*/ 44 h 222"/>
                  <a:gd name="T78" fmla="*/ 159 w 390"/>
                  <a:gd name="T79" fmla="*/ 44 h 222"/>
                  <a:gd name="T80" fmla="*/ 145 w 390"/>
                  <a:gd name="T81" fmla="*/ 38 h 222"/>
                  <a:gd name="T82" fmla="*/ 145 w 390"/>
                  <a:gd name="T83" fmla="*/ 39 h 222"/>
                  <a:gd name="T84" fmla="*/ 151 w 390"/>
                  <a:gd name="T85" fmla="*/ 41 h 222"/>
                  <a:gd name="T86" fmla="*/ 159 w 390"/>
                  <a:gd name="T87" fmla="*/ 46 h 222"/>
                  <a:gd name="T88" fmla="*/ 169 w 390"/>
                  <a:gd name="T89" fmla="*/ 44 h 222"/>
                  <a:gd name="T90" fmla="*/ 172 w 390"/>
                  <a:gd name="T91" fmla="*/ 51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17" name="Freeform 245"/>
              <p:cNvSpPr>
                <a:spLocks noChangeAspect="1"/>
              </p:cNvSpPr>
              <p:nvPr/>
            </p:nvSpPr>
            <p:spPr bwMode="auto">
              <a:xfrm>
                <a:off x="4843" y="1444"/>
                <a:ext cx="297" cy="151"/>
              </a:xfrm>
              <a:custGeom>
                <a:avLst/>
                <a:gdLst>
                  <a:gd name="T0" fmla="*/ 172 w 390"/>
                  <a:gd name="T1" fmla="*/ 51 h 222"/>
                  <a:gd name="T2" fmla="*/ 169 w 390"/>
                  <a:gd name="T3" fmla="*/ 49 h 222"/>
                  <a:gd name="T4" fmla="*/ 172 w 390"/>
                  <a:gd name="T5" fmla="*/ 51 h 222"/>
                  <a:gd name="T6" fmla="*/ 169 w 390"/>
                  <a:gd name="T7" fmla="*/ 51 h 222"/>
                  <a:gd name="T8" fmla="*/ 45 w 390"/>
                  <a:gd name="T9" fmla="*/ 66 h 222"/>
                  <a:gd name="T10" fmla="*/ 0 w 390"/>
                  <a:gd name="T11" fmla="*/ 70 h 222"/>
                  <a:gd name="T12" fmla="*/ 11 w 390"/>
                  <a:gd name="T13" fmla="*/ 66 h 222"/>
                  <a:gd name="T14" fmla="*/ 34 w 390"/>
                  <a:gd name="T15" fmla="*/ 47 h 222"/>
                  <a:gd name="T16" fmla="*/ 37 w 390"/>
                  <a:gd name="T17" fmla="*/ 53 h 222"/>
                  <a:gd name="T18" fmla="*/ 43 w 390"/>
                  <a:gd name="T19" fmla="*/ 54 h 222"/>
                  <a:gd name="T20" fmla="*/ 69 w 390"/>
                  <a:gd name="T21" fmla="*/ 47 h 222"/>
                  <a:gd name="T22" fmla="*/ 72 w 390"/>
                  <a:gd name="T23" fmla="*/ 41 h 222"/>
                  <a:gd name="T24" fmla="*/ 69 w 390"/>
                  <a:gd name="T25" fmla="*/ 41 h 222"/>
                  <a:gd name="T26" fmla="*/ 79 w 390"/>
                  <a:gd name="T27" fmla="*/ 21 h 222"/>
                  <a:gd name="T28" fmla="*/ 88 w 390"/>
                  <a:gd name="T29" fmla="*/ 22 h 222"/>
                  <a:gd name="T30" fmla="*/ 90 w 390"/>
                  <a:gd name="T31" fmla="*/ 15 h 222"/>
                  <a:gd name="T32" fmla="*/ 95 w 390"/>
                  <a:gd name="T33" fmla="*/ 15 h 222"/>
                  <a:gd name="T34" fmla="*/ 104 w 390"/>
                  <a:gd name="T35" fmla="*/ 5 h 222"/>
                  <a:gd name="T36" fmla="*/ 104 w 390"/>
                  <a:gd name="T37" fmla="*/ 0 h 222"/>
                  <a:gd name="T38" fmla="*/ 117 w 390"/>
                  <a:gd name="T39" fmla="*/ 5 h 222"/>
                  <a:gd name="T40" fmla="*/ 117 w 390"/>
                  <a:gd name="T41" fmla="*/ 2 h 222"/>
                  <a:gd name="T42" fmla="*/ 133 w 390"/>
                  <a:gd name="T43" fmla="*/ 7 h 222"/>
                  <a:gd name="T44" fmla="*/ 135 w 390"/>
                  <a:gd name="T45" fmla="*/ 10 h 222"/>
                  <a:gd name="T46" fmla="*/ 130 w 390"/>
                  <a:gd name="T47" fmla="*/ 17 h 222"/>
                  <a:gd name="T48" fmla="*/ 133 w 390"/>
                  <a:gd name="T49" fmla="*/ 19 h 222"/>
                  <a:gd name="T50" fmla="*/ 135 w 390"/>
                  <a:gd name="T51" fmla="*/ 19 h 222"/>
                  <a:gd name="T52" fmla="*/ 140 w 390"/>
                  <a:gd name="T53" fmla="*/ 21 h 222"/>
                  <a:gd name="T54" fmla="*/ 157 w 390"/>
                  <a:gd name="T55" fmla="*/ 24 h 222"/>
                  <a:gd name="T56" fmla="*/ 157 w 390"/>
                  <a:gd name="T57" fmla="*/ 30 h 222"/>
                  <a:gd name="T58" fmla="*/ 140 w 390"/>
                  <a:gd name="T59" fmla="*/ 24 h 222"/>
                  <a:gd name="T60" fmla="*/ 151 w 390"/>
                  <a:gd name="T61" fmla="*/ 32 h 222"/>
                  <a:gd name="T62" fmla="*/ 159 w 390"/>
                  <a:gd name="T63" fmla="*/ 32 h 222"/>
                  <a:gd name="T64" fmla="*/ 154 w 390"/>
                  <a:gd name="T65" fmla="*/ 34 h 222"/>
                  <a:gd name="T66" fmla="*/ 159 w 390"/>
                  <a:gd name="T67" fmla="*/ 34 h 222"/>
                  <a:gd name="T68" fmla="*/ 159 w 390"/>
                  <a:gd name="T69" fmla="*/ 36 h 222"/>
                  <a:gd name="T70" fmla="*/ 157 w 390"/>
                  <a:gd name="T71" fmla="*/ 36 h 222"/>
                  <a:gd name="T72" fmla="*/ 157 w 390"/>
                  <a:gd name="T73" fmla="*/ 38 h 222"/>
                  <a:gd name="T74" fmla="*/ 145 w 390"/>
                  <a:gd name="T75" fmla="*/ 34 h 222"/>
                  <a:gd name="T76" fmla="*/ 161 w 390"/>
                  <a:gd name="T77" fmla="*/ 44 h 222"/>
                  <a:gd name="T78" fmla="*/ 159 w 390"/>
                  <a:gd name="T79" fmla="*/ 44 h 222"/>
                  <a:gd name="T80" fmla="*/ 145 w 390"/>
                  <a:gd name="T81" fmla="*/ 38 h 222"/>
                  <a:gd name="T82" fmla="*/ 145 w 390"/>
                  <a:gd name="T83" fmla="*/ 39 h 222"/>
                  <a:gd name="T84" fmla="*/ 151 w 390"/>
                  <a:gd name="T85" fmla="*/ 41 h 222"/>
                  <a:gd name="T86" fmla="*/ 159 w 390"/>
                  <a:gd name="T87" fmla="*/ 46 h 222"/>
                  <a:gd name="T88" fmla="*/ 169 w 390"/>
                  <a:gd name="T89" fmla="*/ 44 h 222"/>
                  <a:gd name="T90" fmla="*/ 172 w 390"/>
                  <a:gd name="T91" fmla="*/ 51 h 222"/>
                  <a:gd name="T92" fmla="*/ 172 w 390"/>
                  <a:gd name="T93" fmla="*/ 53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8" name="Freeform 246"/>
              <p:cNvSpPr>
                <a:spLocks noChangeAspect="1"/>
              </p:cNvSpPr>
              <p:nvPr/>
            </p:nvSpPr>
            <p:spPr bwMode="auto">
              <a:xfrm>
                <a:off x="3424" y="976"/>
                <a:ext cx="261" cy="167"/>
              </a:xfrm>
              <a:custGeom>
                <a:avLst/>
                <a:gdLst>
                  <a:gd name="T0" fmla="*/ 11 w 342"/>
                  <a:gd name="T1" fmla="*/ 51 h 246"/>
                  <a:gd name="T2" fmla="*/ 0 w 342"/>
                  <a:gd name="T3" fmla="*/ 47 h 246"/>
                  <a:gd name="T4" fmla="*/ 3 w 342"/>
                  <a:gd name="T5" fmla="*/ 39 h 246"/>
                  <a:gd name="T6" fmla="*/ 3 w 342"/>
                  <a:gd name="T7" fmla="*/ 45 h 246"/>
                  <a:gd name="T8" fmla="*/ 8 w 342"/>
                  <a:gd name="T9" fmla="*/ 39 h 246"/>
                  <a:gd name="T10" fmla="*/ 3 w 342"/>
                  <a:gd name="T11" fmla="*/ 39 h 246"/>
                  <a:gd name="T12" fmla="*/ 5 w 342"/>
                  <a:gd name="T13" fmla="*/ 34 h 246"/>
                  <a:gd name="T14" fmla="*/ 5 w 342"/>
                  <a:gd name="T15" fmla="*/ 34 h 246"/>
                  <a:gd name="T16" fmla="*/ 5 w 342"/>
                  <a:gd name="T17" fmla="*/ 17 h 246"/>
                  <a:gd name="T18" fmla="*/ 3 w 342"/>
                  <a:gd name="T19" fmla="*/ 11 h 246"/>
                  <a:gd name="T20" fmla="*/ 5 w 342"/>
                  <a:gd name="T21" fmla="*/ 3 h 246"/>
                  <a:gd name="T22" fmla="*/ 18 w 342"/>
                  <a:gd name="T23" fmla="*/ 11 h 246"/>
                  <a:gd name="T24" fmla="*/ 32 w 342"/>
                  <a:gd name="T25" fmla="*/ 15 h 246"/>
                  <a:gd name="T26" fmla="*/ 37 w 342"/>
                  <a:gd name="T27" fmla="*/ 19 h 246"/>
                  <a:gd name="T28" fmla="*/ 37 w 342"/>
                  <a:gd name="T29" fmla="*/ 17 h 246"/>
                  <a:gd name="T30" fmla="*/ 40 w 342"/>
                  <a:gd name="T31" fmla="*/ 19 h 246"/>
                  <a:gd name="T32" fmla="*/ 40 w 342"/>
                  <a:gd name="T33" fmla="*/ 22 h 246"/>
                  <a:gd name="T34" fmla="*/ 35 w 342"/>
                  <a:gd name="T35" fmla="*/ 22 h 246"/>
                  <a:gd name="T36" fmla="*/ 27 w 342"/>
                  <a:gd name="T37" fmla="*/ 30 h 246"/>
                  <a:gd name="T38" fmla="*/ 27 w 342"/>
                  <a:gd name="T39" fmla="*/ 30 h 246"/>
                  <a:gd name="T40" fmla="*/ 40 w 342"/>
                  <a:gd name="T41" fmla="*/ 22 h 246"/>
                  <a:gd name="T42" fmla="*/ 40 w 342"/>
                  <a:gd name="T43" fmla="*/ 21 h 246"/>
                  <a:gd name="T44" fmla="*/ 43 w 342"/>
                  <a:gd name="T45" fmla="*/ 22 h 246"/>
                  <a:gd name="T46" fmla="*/ 43 w 342"/>
                  <a:gd name="T47" fmla="*/ 24 h 246"/>
                  <a:gd name="T48" fmla="*/ 37 w 342"/>
                  <a:gd name="T49" fmla="*/ 26 h 246"/>
                  <a:gd name="T50" fmla="*/ 40 w 342"/>
                  <a:gd name="T51" fmla="*/ 30 h 246"/>
                  <a:gd name="T52" fmla="*/ 37 w 342"/>
                  <a:gd name="T53" fmla="*/ 34 h 246"/>
                  <a:gd name="T54" fmla="*/ 37 w 342"/>
                  <a:gd name="T55" fmla="*/ 32 h 246"/>
                  <a:gd name="T56" fmla="*/ 32 w 342"/>
                  <a:gd name="T57" fmla="*/ 35 h 246"/>
                  <a:gd name="T58" fmla="*/ 32 w 342"/>
                  <a:gd name="T59" fmla="*/ 30 h 246"/>
                  <a:gd name="T60" fmla="*/ 27 w 342"/>
                  <a:gd name="T61" fmla="*/ 34 h 246"/>
                  <a:gd name="T62" fmla="*/ 29 w 342"/>
                  <a:gd name="T63" fmla="*/ 37 h 246"/>
                  <a:gd name="T64" fmla="*/ 43 w 342"/>
                  <a:gd name="T65" fmla="*/ 34 h 246"/>
                  <a:gd name="T66" fmla="*/ 43 w 342"/>
                  <a:gd name="T67" fmla="*/ 26 h 246"/>
                  <a:gd name="T68" fmla="*/ 48 w 342"/>
                  <a:gd name="T69" fmla="*/ 21 h 246"/>
                  <a:gd name="T70" fmla="*/ 43 w 342"/>
                  <a:gd name="T71" fmla="*/ 11 h 246"/>
                  <a:gd name="T72" fmla="*/ 48 w 342"/>
                  <a:gd name="T73" fmla="*/ 10 h 246"/>
                  <a:gd name="T74" fmla="*/ 46 w 342"/>
                  <a:gd name="T75" fmla="*/ 0 h 246"/>
                  <a:gd name="T76" fmla="*/ 152 w 342"/>
                  <a:gd name="T77" fmla="*/ 19 h 246"/>
                  <a:gd name="T78" fmla="*/ 134 w 342"/>
                  <a:gd name="T79" fmla="*/ 77 h 246"/>
                  <a:gd name="T80" fmla="*/ 96 w 342"/>
                  <a:gd name="T81" fmla="*/ 71 h 246"/>
                  <a:gd name="T82" fmla="*/ 50 w 342"/>
                  <a:gd name="T83" fmla="*/ 71 h 246"/>
                  <a:gd name="T84" fmla="*/ 37 w 342"/>
                  <a:gd name="T85" fmla="*/ 66 h 246"/>
                  <a:gd name="T86" fmla="*/ 27 w 342"/>
                  <a:gd name="T87" fmla="*/ 68 h 246"/>
                  <a:gd name="T88" fmla="*/ 18 w 342"/>
                  <a:gd name="T89" fmla="*/ 64 h 246"/>
                  <a:gd name="T90" fmla="*/ 18 w 342"/>
                  <a:gd name="T91" fmla="*/ 54 h 246"/>
                  <a:gd name="T92" fmla="*/ 11 w 342"/>
                  <a:gd name="T93" fmla="*/ 51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19" name="Freeform 247"/>
              <p:cNvSpPr>
                <a:spLocks noChangeAspect="1"/>
              </p:cNvSpPr>
              <p:nvPr/>
            </p:nvSpPr>
            <p:spPr bwMode="auto">
              <a:xfrm>
                <a:off x="3424" y="976"/>
                <a:ext cx="261" cy="167"/>
              </a:xfrm>
              <a:custGeom>
                <a:avLst/>
                <a:gdLst>
                  <a:gd name="T0" fmla="*/ 11 w 342"/>
                  <a:gd name="T1" fmla="*/ 51 h 246"/>
                  <a:gd name="T2" fmla="*/ 0 w 342"/>
                  <a:gd name="T3" fmla="*/ 47 h 246"/>
                  <a:gd name="T4" fmla="*/ 3 w 342"/>
                  <a:gd name="T5" fmla="*/ 39 h 246"/>
                  <a:gd name="T6" fmla="*/ 3 w 342"/>
                  <a:gd name="T7" fmla="*/ 45 h 246"/>
                  <a:gd name="T8" fmla="*/ 8 w 342"/>
                  <a:gd name="T9" fmla="*/ 39 h 246"/>
                  <a:gd name="T10" fmla="*/ 3 w 342"/>
                  <a:gd name="T11" fmla="*/ 39 h 246"/>
                  <a:gd name="T12" fmla="*/ 5 w 342"/>
                  <a:gd name="T13" fmla="*/ 34 h 246"/>
                  <a:gd name="T14" fmla="*/ 11 w 342"/>
                  <a:gd name="T15" fmla="*/ 34 h 246"/>
                  <a:gd name="T16" fmla="*/ 5 w 342"/>
                  <a:gd name="T17" fmla="*/ 34 h 246"/>
                  <a:gd name="T18" fmla="*/ 5 w 342"/>
                  <a:gd name="T19" fmla="*/ 17 h 246"/>
                  <a:gd name="T20" fmla="*/ 3 w 342"/>
                  <a:gd name="T21" fmla="*/ 11 h 246"/>
                  <a:gd name="T22" fmla="*/ 5 w 342"/>
                  <a:gd name="T23" fmla="*/ 3 h 246"/>
                  <a:gd name="T24" fmla="*/ 18 w 342"/>
                  <a:gd name="T25" fmla="*/ 11 h 246"/>
                  <a:gd name="T26" fmla="*/ 32 w 342"/>
                  <a:gd name="T27" fmla="*/ 15 h 246"/>
                  <a:gd name="T28" fmla="*/ 37 w 342"/>
                  <a:gd name="T29" fmla="*/ 19 h 246"/>
                  <a:gd name="T30" fmla="*/ 37 w 342"/>
                  <a:gd name="T31" fmla="*/ 17 h 246"/>
                  <a:gd name="T32" fmla="*/ 40 w 342"/>
                  <a:gd name="T33" fmla="*/ 19 h 246"/>
                  <a:gd name="T34" fmla="*/ 40 w 342"/>
                  <a:gd name="T35" fmla="*/ 22 h 246"/>
                  <a:gd name="T36" fmla="*/ 35 w 342"/>
                  <a:gd name="T37" fmla="*/ 22 h 246"/>
                  <a:gd name="T38" fmla="*/ 27 w 342"/>
                  <a:gd name="T39" fmla="*/ 30 h 246"/>
                  <a:gd name="T40" fmla="*/ 32 w 342"/>
                  <a:gd name="T41" fmla="*/ 30 h 246"/>
                  <a:gd name="T42" fmla="*/ 27 w 342"/>
                  <a:gd name="T43" fmla="*/ 30 h 246"/>
                  <a:gd name="T44" fmla="*/ 40 w 342"/>
                  <a:gd name="T45" fmla="*/ 22 h 246"/>
                  <a:gd name="T46" fmla="*/ 40 w 342"/>
                  <a:gd name="T47" fmla="*/ 21 h 246"/>
                  <a:gd name="T48" fmla="*/ 43 w 342"/>
                  <a:gd name="T49" fmla="*/ 22 h 246"/>
                  <a:gd name="T50" fmla="*/ 43 w 342"/>
                  <a:gd name="T51" fmla="*/ 24 h 246"/>
                  <a:gd name="T52" fmla="*/ 37 w 342"/>
                  <a:gd name="T53" fmla="*/ 26 h 246"/>
                  <a:gd name="T54" fmla="*/ 40 w 342"/>
                  <a:gd name="T55" fmla="*/ 30 h 246"/>
                  <a:gd name="T56" fmla="*/ 37 w 342"/>
                  <a:gd name="T57" fmla="*/ 34 h 246"/>
                  <a:gd name="T58" fmla="*/ 37 w 342"/>
                  <a:gd name="T59" fmla="*/ 32 h 246"/>
                  <a:gd name="T60" fmla="*/ 32 w 342"/>
                  <a:gd name="T61" fmla="*/ 35 h 246"/>
                  <a:gd name="T62" fmla="*/ 32 w 342"/>
                  <a:gd name="T63" fmla="*/ 30 h 246"/>
                  <a:gd name="T64" fmla="*/ 27 w 342"/>
                  <a:gd name="T65" fmla="*/ 34 h 246"/>
                  <a:gd name="T66" fmla="*/ 29 w 342"/>
                  <a:gd name="T67" fmla="*/ 37 h 246"/>
                  <a:gd name="T68" fmla="*/ 43 w 342"/>
                  <a:gd name="T69" fmla="*/ 34 h 246"/>
                  <a:gd name="T70" fmla="*/ 43 w 342"/>
                  <a:gd name="T71" fmla="*/ 26 h 246"/>
                  <a:gd name="T72" fmla="*/ 48 w 342"/>
                  <a:gd name="T73" fmla="*/ 21 h 246"/>
                  <a:gd name="T74" fmla="*/ 43 w 342"/>
                  <a:gd name="T75" fmla="*/ 11 h 246"/>
                  <a:gd name="T76" fmla="*/ 48 w 342"/>
                  <a:gd name="T77" fmla="*/ 10 h 246"/>
                  <a:gd name="T78" fmla="*/ 46 w 342"/>
                  <a:gd name="T79" fmla="*/ 0 h 246"/>
                  <a:gd name="T80" fmla="*/ 152 w 342"/>
                  <a:gd name="T81" fmla="*/ 19 h 246"/>
                  <a:gd name="T82" fmla="*/ 134 w 342"/>
                  <a:gd name="T83" fmla="*/ 77 h 246"/>
                  <a:gd name="T84" fmla="*/ 96 w 342"/>
                  <a:gd name="T85" fmla="*/ 71 h 246"/>
                  <a:gd name="T86" fmla="*/ 50 w 342"/>
                  <a:gd name="T87" fmla="*/ 71 h 246"/>
                  <a:gd name="T88" fmla="*/ 37 w 342"/>
                  <a:gd name="T89" fmla="*/ 66 h 246"/>
                  <a:gd name="T90" fmla="*/ 27 w 342"/>
                  <a:gd name="T91" fmla="*/ 68 h 246"/>
                  <a:gd name="T92" fmla="*/ 18 w 342"/>
                  <a:gd name="T93" fmla="*/ 64 h 246"/>
                  <a:gd name="T94" fmla="*/ 18 w 342"/>
                  <a:gd name="T95" fmla="*/ 54 h 246"/>
                  <a:gd name="T96" fmla="*/ 11 w 342"/>
                  <a:gd name="T97" fmla="*/ 51 h 246"/>
                  <a:gd name="T98" fmla="*/ 11 w 342"/>
                  <a:gd name="T99" fmla="*/ 52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20" name="Freeform 248"/>
              <p:cNvSpPr>
                <a:spLocks noChangeAspect="1"/>
              </p:cNvSpPr>
              <p:nvPr/>
            </p:nvSpPr>
            <p:spPr bwMode="auto">
              <a:xfrm>
                <a:off x="4870" y="1408"/>
                <a:ext cx="174" cy="154"/>
              </a:xfrm>
              <a:custGeom>
                <a:avLst/>
                <a:gdLst>
                  <a:gd name="T0" fmla="*/ 61 w 228"/>
                  <a:gd name="T1" fmla="*/ 15 h 228"/>
                  <a:gd name="T2" fmla="*/ 64 w 228"/>
                  <a:gd name="T3" fmla="*/ 24 h 228"/>
                  <a:gd name="T4" fmla="*/ 78 w 228"/>
                  <a:gd name="T5" fmla="*/ 15 h 228"/>
                  <a:gd name="T6" fmla="*/ 85 w 228"/>
                  <a:gd name="T7" fmla="*/ 16 h 228"/>
                  <a:gd name="T8" fmla="*/ 91 w 228"/>
                  <a:gd name="T9" fmla="*/ 13 h 228"/>
                  <a:gd name="T10" fmla="*/ 98 w 228"/>
                  <a:gd name="T11" fmla="*/ 13 h 228"/>
                  <a:gd name="T12" fmla="*/ 102 w 228"/>
                  <a:gd name="T13" fmla="*/ 19 h 228"/>
                  <a:gd name="T14" fmla="*/ 102 w 228"/>
                  <a:gd name="T15" fmla="*/ 22 h 228"/>
                  <a:gd name="T16" fmla="*/ 88 w 228"/>
                  <a:gd name="T17" fmla="*/ 16 h 228"/>
                  <a:gd name="T18" fmla="*/ 88 w 228"/>
                  <a:gd name="T19" fmla="*/ 22 h 228"/>
                  <a:gd name="T20" fmla="*/ 80 w 228"/>
                  <a:gd name="T21" fmla="*/ 32 h 228"/>
                  <a:gd name="T22" fmla="*/ 75 w 228"/>
                  <a:gd name="T23" fmla="*/ 32 h 228"/>
                  <a:gd name="T24" fmla="*/ 73 w 228"/>
                  <a:gd name="T25" fmla="*/ 39 h 228"/>
                  <a:gd name="T26" fmla="*/ 64 w 228"/>
                  <a:gd name="T27" fmla="*/ 37 h 228"/>
                  <a:gd name="T28" fmla="*/ 53 w 228"/>
                  <a:gd name="T29" fmla="*/ 57 h 228"/>
                  <a:gd name="T30" fmla="*/ 56 w 228"/>
                  <a:gd name="T31" fmla="*/ 57 h 228"/>
                  <a:gd name="T32" fmla="*/ 53 w 228"/>
                  <a:gd name="T33" fmla="*/ 63 h 228"/>
                  <a:gd name="T34" fmla="*/ 27 w 228"/>
                  <a:gd name="T35" fmla="*/ 70 h 228"/>
                  <a:gd name="T36" fmla="*/ 21 w 228"/>
                  <a:gd name="T37" fmla="*/ 68 h 228"/>
                  <a:gd name="T38" fmla="*/ 18 w 228"/>
                  <a:gd name="T39" fmla="*/ 63 h 228"/>
                  <a:gd name="T40" fmla="*/ 5 w 228"/>
                  <a:gd name="T41" fmla="*/ 57 h 228"/>
                  <a:gd name="T42" fmla="*/ 0 w 228"/>
                  <a:gd name="T43" fmla="*/ 48 h 228"/>
                  <a:gd name="T44" fmla="*/ 8 w 228"/>
                  <a:gd name="T45" fmla="*/ 43 h 228"/>
                  <a:gd name="T46" fmla="*/ 11 w 228"/>
                  <a:gd name="T47" fmla="*/ 35 h 228"/>
                  <a:gd name="T48" fmla="*/ 16 w 228"/>
                  <a:gd name="T49" fmla="*/ 35 h 228"/>
                  <a:gd name="T50" fmla="*/ 16 w 228"/>
                  <a:gd name="T51" fmla="*/ 30 h 228"/>
                  <a:gd name="T52" fmla="*/ 32 w 228"/>
                  <a:gd name="T53" fmla="*/ 20 h 228"/>
                  <a:gd name="T54" fmla="*/ 35 w 228"/>
                  <a:gd name="T55" fmla="*/ 5 h 228"/>
                  <a:gd name="T56" fmla="*/ 32 w 228"/>
                  <a:gd name="T57" fmla="*/ 2 h 228"/>
                  <a:gd name="T58" fmla="*/ 35 w 228"/>
                  <a:gd name="T59" fmla="*/ 0 h 228"/>
                  <a:gd name="T60" fmla="*/ 40 w 228"/>
                  <a:gd name="T61" fmla="*/ 16 h 228"/>
                  <a:gd name="T62" fmla="*/ 56 w 228"/>
                  <a:gd name="T63" fmla="*/ 15 h 228"/>
                  <a:gd name="T64" fmla="*/ 61 w 228"/>
                  <a:gd name="T65" fmla="*/ 15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21" name="Freeform 249"/>
              <p:cNvSpPr>
                <a:spLocks noChangeAspect="1"/>
              </p:cNvSpPr>
              <p:nvPr/>
            </p:nvSpPr>
            <p:spPr bwMode="auto">
              <a:xfrm>
                <a:off x="4870" y="1408"/>
                <a:ext cx="174" cy="154"/>
              </a:xfrm>
              <a:custGeom>
                <a:avLst/>
                <a:gdLst>
                  <a:gd name="T0" fmla="*/ 61 w 228"/>
                  <a:gd name="T1" fmla="*/ 15 h 228"/>
                  <a:gd name="T2" fmla="*/ 64 w 228"/>
                  <a:gd name="T3" fmla="*/ 24 h 228"/>
                  <a:gd name="T4" fmla="*/ 78 w 228"/>
                  <a:gd name="T5" fmla="*/ 15 h 228"/>
                  <a:gd name="T6" fmla="*/ 85 w 228"/>
                  <a:gd name="T7" fmla="*/ 16 h 228"/>
                  <a:gd name="T8" fmla="*/ 91 w 228"/>
                  <a:gd name="T9" fmla="*/ 13 h 228"/>
                  <a:gd name="T10" fmla="*/ 98 w 228"/>
                  <a:gd name="T11" fmla="*/ 13 h 228"/>
                  <a:gd name="T12" fmla="*/ 102 w 228"/>
                  <a:gd name="T13" fmla="*/ 19 h 228"/>
                  <a:gd name="T14" fmla="*/ 102 w 228"/>
                  <a:gd name="T15" fmla="*/ 22 h 228"/>
                  <a:gd name="T16" fmla="*/ 88 w 228"/>
                  <a:gd name="T17" fmla="*/ 16 h 228"/>
                  <a:gd name="T18" fmla="*/ 88 w 228"/>
                  <a:gd name="T19" fmla="*/ 22 h 228"/>
                  <a:gd name="T20" fmla="*/ 80 w 228"/>
                  <a:gd name="T21" fmla="*/ 32 h 228"/>
                  <a:gd name="T22" fmla="*/ 75 w 228"/>
                  <a:gd name="T23" fmla="*/ 32 h 228"/>
                  <a:gd name="T24" fmla="*/ 73 w 228"/>
                  <a:gd name="T25" fmla="*/ 39 h 228"/>
                  <a:gd name="T26" fmla="*/ 64 w 228"/>
                  <a:gd name="T27" fmla="*/ 37 h 228"/>
                  <a:gd name="T28" fmla="*/ 53 w 228"/>
                  <a:gd name="T29" fmla="*/ 57 h 228"/>
                  <a:gd name="T30" fmla="*/ 56 w 228"/>
                  <a:gd name="T31" fmla="*/ 57 h 228"/>
                  <a:gd name="T32" fmla="*/ 53 w 228"/>
                  <a:gd name="T33" fmla="*/ 63 h 228"/>
                  <a:gd name="T34" fmla="*/ 27 w 228"/>
                  <a:gd name="T35" fmla="*/ 70 h 228"/>
                  <a:gd name="T36" fmla="*/ 21 w 228"/>
                  <a:gd name="T37" fmla="*/ 68 h 228"/>
                  <a:gd name="T38" fmla="*/ 18 w 228"/>
                  <a:gd name="T39" fmla="*/ 63 h 228"/>
                  <a:gd name="T40" fmla="*/ 5 w 228"/>
                  <a:gd name="T41" fmla="*/ 57 h 228"/>
                  <a:gd name="T42" fmla="*/ 0 w 228"/>
                  <a:gd name="T43" fmla="*/ 48 h 228"/>
                  <a:gd name="T44" fmla="*/ 8 w 228"/>
                  <a:gd name="T45" fmla="*/ 43 h 228"/>
                  <a:gd name="T46" fmla="*/ 11 w 228"/>
                  <a:gd name="T47" fmla="*/ 35 h 228"/>
                  <a:gd name="T48" fmla="*/ 16 w 228"/>
                  <a:gd name="T49" fmla="*/ 35 h 228"/>
                  <a:gd name="T50" fmla="*/ 16 w 228"/>
                  <a:gd name="T51" fmla="*/ 30 h 228"/>
                  <a:gd name="T52" fmla="*/ 32 w 228"/>
                  <a:gd name="T53" fmla="*/ 20 h 228"/>
                  <a:gd name="T54" fmla="*/ 35 w 228"/>
                  <a:gd name="T55" fmla="*/ 5 h 228"/>
                  <a:gd name="T56" fmla="*/ 32 w 228"/>
                  <a:gd name="T57" fmla="*/ 2 h 228"/>
                  <a:gd name="T58" fmla="*/ 35 w 228"/>
                  <a:gd name="T59" fmla="*/ 0 h 228"/>
                  <a:gd name="T60" fmla="*/ 40 w 228"/>
                  <a:gd name="T61" fmla="*/ 16 h 228"/>
                  <a:gd name="T62" fmla="*/ 56 w 228"/>
                  <a:gd name="T63" fmla="*/ 15 h 228"/>
                  <a:gd name="T64" fmla="*/ 61 w 228"/>
                  <a:gd name="T65" fmla="*/ 15 h 228"/>
                  <a:gd name="T66" fmla="*/ 61 w 228"/>
                  <a:gd name="T67" fmla="*/ 16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22" name="Freeform 250"/>
              <p:cNvSpPr>
                <a:spLocks noChangeAspect="1"/>
              </p:cNvSpPr>
              <p:nvPr/>
            </p:nvSpPr>
            <p:spPr bwMode="auto">
              <a:xfrm>
                <a:off x="4468" y="1171"/>
                <a:ext cx="205" cy="192"/>
              </a:xfrm>
              <a:custGeom>
                <a:avLst/>
                <a:gdLst>
                  <a:gd name="T0" fmla="*/ 50 w 270"/>
                  <a:gd name="T1" fmla="*/ 89 h 282"/>
                  <a:gd name="T2" fmla="*/ 42 w 270"/>
                  <a:gd name="T3" fmla="*/ 84 h 282"/>
                  <a:gd name="T4" fmla="*/ 39 w 270"/>
                  <a:gd name="T5" fmla="*/ 78 h 282"/>
                  <a:gd name="T6" fmla="*/ 42 w 270"/>
                  <a:gd name="T7" fmla="*/ 74 h 282"/>
                  <a:gd name="T8" fmla="*/ 37 w 270"/>
                  <a:gd name="T9" fmla="*/ 68 h 282"/>
                  <a:gd name="T10" fmla="*/ 34 w 270"/>
                  <a:gd name="T11" fmla="*/ 59 h 282"/>
                  <a:gd name="T12" fmla="*/ 5 w 270"/>
                  <a:gd name="T13" fmla="*/ 44 h 282"/>
                  <a:gd name="T14" fmla="*/ 5 w 270"/>
                  <a:gd name="T15" fmla="*/ 30 h 282"/>
                  <a:gd name="T16" fmla="*/ 0 w 270"/>
                  <a:gd name="T17" fmla="*/ 27 h 282"/>
                  <a:gd name="T18" fmla="*/ 5 w 270"/>
                  <a:gd name="T19" fmla="*/ 21 h 282"/>
                  <a:gd name="T20" fmla="*/ 13 w 270"/>
                  <a:gd name="T21" fmla="*/ 17 h 282"/>
                  <a:gd name="T22" fmla="*/ 13 w 270"/>
                  <a:gd name="T23" fmla="*/ 5 h 282"/>
                  <a:gd name="T24" fmla="*/ 15 w 270"/>
                  <a:gd name="T25" fmla="*/ 3 h 282"/>
                  <a:gd name="T26" fmla="*/ 20 w 270"/>
                  <a:gd name="T27" fmla="*/ 5 h 282"/>
                  <a:gd name="T28" fmla="*/ 39 w 270"/>
                  <a:gd name="T29" fmla="*/ 0 h 282"/>
                  <a:gd name="T30" fmla="*/ 39 w 270"/>
                  <a:gd name="T31" fmla="*/ 5 h 282"/>
                  <a:gd name="T32" fmla="*/ 50 w 270"/>
                  <a:gd name="T33" fmla="*/ 7 h 282"/>
                  <a:gd name="T34" fmla="*/ 55 w 270"/>
                  <a:gd name="T35" fmla="*/ 12 h 282"/>
                  <a:gd name="T36" fmla="*/ 95 w 270"/>
                  <a:gd name="T37" fmla="*/ 17 h 282"/>
                  <a:gd name="T38" fmla="*/ 103 w 270"/>
                  <a:gd name="T39" fmla="*/ 21 h 282"/>
                  <a:gd name="T40" fmla="*/ 99 w 270"/>
                  <a:gd name="T41" fmla="*/ 29 h 282"/>
                  <a:gd name="T42" fmla="*/ 105 w 270"/>
                  <a:gd name="T43" fmla="*/ 29 h 282"/>
                  <a:gd name="T44" fmla="*/ 103 w 270"/>
                  <a:gd name="T45" fmla="*/ 32 h 282"/>
                  <a:gd name="T46" fmla="*/ 108 w 270"/>
                  <a:gd name="T47" fmla="*/ 32 h 282"/>
                  <a:gd name="T48" fmla="*/ 99 w 270"/>
                  <a:gd name="T49" fmla="*/ 42 h 282"/>
                  <a:gd name="T50" fmla="*/ 103 w 270"/>
                  <a:gd name="T51" fmla="*/ 46 h 282"/>
                  <a:gd name="T52" fmla="*/ 118 w 270"/>
                  <a:gd name="T53" fmla="*/ 29 h 282"/>
                  <a:gd name="T54" fmla="*/ 108 w 270"/>
                  <a:gd name="T55" fmla="*/ 54 h 282"/>
                  <a:gd name="T56" fmla="*/ 105 w 270"/>
                  <a:gd name="T57" fmla="*/ 70 h 282"/>
                  <a:gd name="T58" fmla="*/ 110 w 270"/>
                  <a:gd name="T59" fmla="*/ 85 h 282"/>
                  <a:gd name="T60" fmla="*/ 55 w 270"/>
                  <a:gd name="T61" fmla="*/ 87 h 282"/>
                  <a:gd name="T62" fmla="*/ 50 w 270"/>
                  <a:gd name="T63" fmla="*/ 89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23" name="Freeform 251"/>
              <p:cNvSpPr>
                <a:spLocks noChangeAspect="1"/>
              </p:cNvSpPr>
              <p:nvPr/>
            </p:nvSpPr>
            <p:spPr bwMode="auto">
              <a:xfrm>
                <a:off x="4468" y="1171"/>
                <a:ext cx="205" cy="196"/>
              </a:xfrm>
              <a:custGeom>
                <a:avLst/>
                <a:gdLst>
                  <a:gd name="T0" fmla="*/ 50 w 270"/>
                  <a:gd name="T1" fmla="*/ 89 h 288"/>
                  <a:gd name="T2" fmla="*/ 42 w 270"/>
                  <a:gd name="T3" fmla="*/ 83 h 288"/>
                  <a:gd name="T4" fmla="*/ 39 w 270"/>
                  <a:gd name="T5" fmla="*/ 78 h 288"/>
                  <a:gd name="T6" fmla="*/ 42 w 270"/>
                  <a:gd name="T7" fmla="*/ 73 h 288"/>
                  <a:gd name="T8" fmla="*/ 37 w 270"/>
                  <a:gd name="T9" fmla="*/ 68 h 288"/>
                  <a:gd name="T10" fmla="*/ 34 w 270"/>
                  <a:gd name="T11" fmla="*/ 59 h 288"/>
                  <a:gd name="T12" fmla="*/ 5 w 270"/>
                  <a:gd name="T13" fmla="*/ 44 h 288"/>
                  <a:gd name="T14" fmla="*/ 5 w 270"/>
                  <a:gd name="T15" fmla="*/ 30 h 288"/>
                  <a:gd name="T16" fmla="*/ 0 w 270"/>
                  <a:gd name="T17" fmla="*/ 27 h 288"/>
                  <a:gd name="T18" fmla="*/ 5 w 270"/>
                  <a:gd name="T19" fmla="*/ 21 h 288"/>
                  <a:gd name="T20" fmla="*/ 13 w 270"/>
                  <a:gd name="T21" fmla="*/ 17 h 288"/>
                  <a:gd name="T22" fmla="*/ 13 w 270"/>
                  <a:gd name="T23" fmla="*/ 5 h 288"/>
                  <a:gd name="T24" fmla="*/ 15 w 270"/>
                  <a:gd name="T25" fmla="*/ 3 h 288"/>
                  <a:gd name="T26" fmla="*/ 20 w 270"/>
                  <a:gd name="T27" fmla="*/ 5 h 288"/>
                  <a:gd name="T28" fmla="*/ 39 w 270"/>
                  <a:gd name="T29" fmla="*/ 0 h 288"/>
                  <a:gd name="T30" fmla="*/ 39 w 270"/>
                  <a:gd name="T31" fmla="*/ 5 h 288"/>
                  <a:gd name="T32" fmla="*/ 50 w 270"/>
                  <a:gd name="T33" fmla="*/ 7 h 288"/>
                  <a:gd name="T34" fmla="*/ 55 w 270"/>
                  <a:gd name="T35" fmla="*/ 12 h 288"/>
                  <a:gd name="T36" fmla="*/ 95 w 270"/>
                  <a:gd name="T37" fmla="*/ 17 h 288"/>
                  <a:gd name="T38" fmla="*/ 103 w 270"/>
                  <a:gd name="T39" fmla="*/ 21 h 288"/>
                  <a:gd name="T40" fmla="*/ 99 w 270"/>
                  <a:gd name="T41" fmla="*/ 29 h 288"/>
                  <a:gd name="T42" fmla="*/ 105 w 270"/>
                  <a:gd name="T43" fmla="*/ 29 h 288"/>
                  <a:gd name="T44" fmla="*/ 103 w 270"/>
                  <a:gd name="T45" fmla="*/ 32 h 288"/>
                  <a:gd name="T46" fmla="*/ 108 w 270"/>
                  <a:gd name="T47" fmla="*/ 32 h 288"/>
                  <a:gd name="T48" fmla="*/ 99 w 270"/>
                  <a:gd name="T49" fmla="*/ 42 h 288"/>
                  <a:gd name="T50" fmla="*/ 103 w 270"/>
                  <a:gd name="T51" fmla="*/ 46 h 288"/>
                  <a:gd name="T52" fmla="*/ 118 w 270"/>
                  <a:gd name="T53" fmla="*/ 29 h 288"/>
                  <a:gd name="T54" fmla="*/ 108 w 270"/>
                  <a:gd name="T55" fmla="*/ 54 h 288"/>
                  <a:gd name="T56" fmla="*/ 105 w 270"/>
                  <a:gd name="T57" fmla="*/ 70 h 288"/>
                  <a:gd name="T58" fmla="*/ 110 w 270"/>
                  <a:gd name="T59" fmla="*/ 85 h 288"/>
                  <a:gd name="T60" fmla="*/ 55 w 270"/>
                  <a:gd name="T61" fmla="*/ 87 h 288"/>
                  <a:gd name="T62" fmla="*/ 50 w 270"/>
                  <a:gd name="T63" fmla="*/ 89 h 288"/>
                  <a:gd name="T64" fmla="*/ 50 w 270"/>
                  <a:gd name="T65" fmla="*/ 91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24" name="Freeform 252"/>
              <p:cNvSpPr>
                <a:spLocks noChangeAspect="1"/>
              </p:cNvSpPr>
              <p:nvPr/>
            </p:nvSpPr>
            <p:spPr bwMode="auto">
              <a:xfrm>
                <a:off x="3813" y="1220"/>
                <a:ext cx="270" cy="200"/>
              </a:xfrm>
              <a:custGeom>
                <a:avLst/>
                <a:gdLst>
                  <a:gd name="T0" fmla="*/ 152 w 354"/>
                  <a:gd name="T1" fmla="*/ 53 h 294"/>
                  <a:gd name="T2" fmla="*/ 149 w 354"/>
                  <a:gd name="T3" fmla="*/ 93 h 294"/>
                  <a:gd name="T4" fmla="*/ 43 w 354"/>
                  <a:gd name="T5" fmla="*/ 85 h 294"/>
                  <a:gd name="T6" fmla="*/ 0 w 354"/>
                  <a:gd name="T7" fmla="*/ 79 h 294"/>
                  <a:gd name="T8" fmla="*/ 5 w 354"/>
                  <a:gd name="T9" fmla="*/ 61 h 294"/>
                  <a:gd name="T10" fmla="*/ 16 w 354"/>
                  <a:gd name="T11" fmla="*/ 10 h 294"/>
                  <a:gd name="T12" fmla="*/ 18 w 354"/>
                  <a:gd name="T13" fmla="*/ 0 h 294"/>
                  <a:gd name="T14" fmla="*/ 157 w 354"/>
                  <a:gd name="T15" fmla="*/ 11 h 294"/>
                  <a:gd name="T16" fmla="*/ 154 w 354"/>
                  <a:gd name="T17" fmla="*/ 44 h 294"/>
                  <a:gd name="T18" fmla="*/ 152 w 354"/>
                  <a:gd name="T19" fmla="*/ 53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25" name="Freeform 253"/>
              <p:cNvSpPr>
                <a:spLocks noChangeAspect="1"/>
              </p:cNvSpPr>
              <p:nvPr/>
            </p:nvSpPr>
            <p:spPr bwMode="auto">
              <a:xfrm>
                <a:off x="3813" y="1220"/>
                <a:ext cx="270" cy="200"/>
              </a:xfrm>
              <a:custGeom>
                <a:avLst/>
                <a:gdLst>
                  <a:gd name="T0" fmla="*/ 152 w 354"/>
                  <a:gd name="T1" fmla="*/ 53 h 294"/>
                  <a:gd name="T2" fmla="*/ 149 w 354"/>
                  <a:gd name="T3" fmla="*/ 93 h 294"/>
                  <a:gd name="T4" fmla="*/ 43 w 354"/>
                  <a:gd name="T5" fmla="*/ 85 h 294"/>
                  <a:gd name="T6" fmla="*/ 0 w 354"/>
                  <a:gd name="T7" fmla="*/ 79 h 294"/>
                  <a:gd name="T8" fmla="*/ 5 w 354"/>
                  <a:gd name="T9" fmla="*/ 61 h 294"/>
                  <a:gd name="T10" fmla="*/ 16 w 354"/>
                  <a:gd name="T11" fmla="*/ 10 h 294"/>
                  <a:gd name="T12" fmla="*/ 18 w 354"/>
                  <a:gd name="T13" fmla="*/ 0 h 294"/>
                  <a:gd name="T14" fmla="*/ 157 w 354"/>
                  <a:gd name="T15" fmla="*/ 11 h 294"/>
                  <a:gd name="T16" fmla="*/ 154 w 354"/>
                  <a:gd name="T17" fmla="*/ 44 h 294"/>
                  <a:gd name="T18" fmla="*/ 152 w 354"/>
                  <a:gd name="T19" fmla="*/ 53 h 294"/>
                  <a:gd name="T20" fmla="*/ 152 w 354"/>
                  <a:gd name="T21" fmla="*/ 5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20003" name="Rectangle 254"/>
            <p:cNvSpPr>
              <a:spLocks noChangeArrowheads="1"/>
            </p:cNvSpPr>
            <p:nvPr/>
          </p:nvSpPr>
          <p:spPr bwMode="auto">
            <a:xfrm>
              <a:off x="916" y="2592"/>
              <a:ext cx="576" cy="240"/>
            </a:xfrm>
            <a:prstGeom prst="rect">
              <a:avLst/>
            </a:prstGeom>
            <a:noFill/>
            <a:ln w="9525">
              <a:noFill/>
              <a:miter lim="800000"/>
              <a:headEnd/>
              <a:tailEnd/>
            </a:ln>
          </p:spPr>
          <p:txBody>
            <a:bodyPr wrap="none" anchor="ctr"/>
            <a:lstStyle/>
            <a:p>
              <a:pPr algn="ctr"/>
              <a:r>
                <a:rPr lang="en-US" sz="1600" b="1">
                  <a:solidFill>
                    <a:srgbClr val="FFFF00"/>
                  </a:solidFill>
                </a:rPr>
                <a:t>1994</a:t>
              </a:r>
            </a:p>
          </p:txBody>
        </p:sp>
      </p:grpSp>
      <p:grpSp>
        <p:nvGrpSpPr>
          <p:cNvPr id="6" name="Group 255"/>
          <p:cNvGrpSpPr>
            <a:grpSpLocks/>
          </p:cNvGrpSpPr>
          <p:nvPr/>
        </p:nvGrpSpPr>
        <p:grpSpPr bwMode="auto">
          <a:xfrm>
            <a:off x="3562350" y="1371600"/>
            <a:ext cx="2100263" cy="1981200"/>
            <a:chOff x="2244" y="912"/>
            <a:chExt cx="1323" cy="1248"/>
          </a:xfrm>
        </p:grpSpPr>
        <p:grpSp>
          <p:nvGrpSpPr>
            <p:cNvPr id="19878" name="Group 256"/>
            <p:cNvGrpSpPr>
              <a:grpSpLocks noChangeAspect="1"/>
            </p:cNvGrpSpPr>
            <p:nvPr/>
          </p:nvGrpSpPr>
          <p:grpSpPr bwMode="auto">
            <a:xfrm>
              <a:off x="2244" y="980"/>
              <a:ext cx="1323" cy="1180"/>
              <a:chOff x="0" y="1152"/>
              <a:chExt cx="2832" cy="2262"/>
            </a:xfrm>
          </p:grpSpPr>
          <p:sp>
            <p:nvSpPr>
              <p:cNvPr id="19880" name="AutoShape 257"/>
              <p:cNvSpPr>
                <a:spLocks noChangeAspect="1" noChangeArrowheads="1"/>
              </p:cNvSpPr>
              <p:nvPr/>
            </p:nvSpPr>
            <p:spPr bwMode="auto">
              <a:xfrm>
                <a:off x="0" y="1152"/>
                <a:ext cx="2826" cy="2256"/>
              </a:xfrm>
              <a:prstGeom prst="rect">
                <a:avLst/>
              </a:prstGeom>
              <a:noFill/>
              <a:ln w="9525">
                <a:noFill/>
                <a:miter lim="800000"/>
                <a:headEnd/>
                <a:tailEnd/>
              </a:ln>
            </p:spPr>
            <p:txBody>
              <a:bodyPr/>
              <a:lstStyle/>
              <a:p>
                <a:endParaRPr lang="en-US">
                  <a:solidFill>
                    <a:srgbClr val="000000"/>
                  </a:solidFill>
                </a:endParaRPr>
              </a:p>
            </p:txBody>
          </p:sp>
          <p:sp>
            <p:nvSpPr>
              <p:cNvPr id="19881" name="Rectangle 258"/>
              <p:cNvSpPr>
                <a:spLocks noChangeAspect="1" noChangeArrowheads="1"/>
              </p:cNvSpPr>
              <p:nvPr/>
            </p:nvSpPr>
            <p:spPr bwMode="auto">
              <a:xfrm>
                <a:off x="0" y="1152"/>
                <a:ext cx="2832" cy="2262"/>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882" name="Rectangle 259"/>
              <p:cNvSpPr>
                <a:spLocks noChangeAspect="1" noChangeArrowheads="1"/>
              </p:cNvSpPr>
              <p:nvPr/>
            </p:nvSpPr>
            <p:spPr bwMode="auto">
              <a:xfrm>
                <a:off x="36" y="1188"/>
                <a:ext cx="2760" cy="2184"/>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883" name="Freeform 260"/>
              <p:cNvSpPr>
                <a:spLocks noChangeAspect="1"/>
              </p:cNvSpPr>
              <p:nvPr/>
            </p:nvSpPr>
            <p:spPr bwMode="auto">
              <a:xfrm>
                <a:off x="1848" y="249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884" name="Freeform 261"/>
              <p:cNvSpPr>
                <a:spLocks noChangeAspect="1"/>
              </p:cNvSpPr>
              <p:nvPr/>
            </p:nvSpPr>
            <p:spPr bwMode="auto">
              <a:xfrm>
                <a:off x="1848" y="249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85" name="Freeform 262"/>
              <p:cNvSpPr>
                <a:spLocks noChangeAspect="1"/>
              </p:cNvSpPr>
              <p:nvPr/>
            </p:nvSpPr>
            <p:spPr bwMode="auto">
              <a:xfrm>
                <a:off x="84" y="262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86" name="Freeform 263"/>
              <p:cNvSpPr>
                <a:spLocks noChangeAspect="1"/>
              </p:cNvSpPr>
              <p:nvPr/>
            </p:nvSpPr>
            <p:spPr bwMode="auto">
              <a:xfrm>
                <a:off x="84" y="262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87" name="Freeform 264"/>
              <p:cNvSpPr>
                <a:spLocks noChangeAspect="1"/>
              </p:cNvSpPr>
              <p:nvPr/>
            </p:nvSpPr>
            <p:spPr bwMode="auto">
              <a:xfrm>
                <a:off x="432" y="229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88" name="Freeform 265"/>
              <p:cNvSpPr>
                <a:spLocks noChangeAspect="1"/>
              </p:cNvSpPr>
              <p:nvPr/>
            </p:nvSpPr>
            <p:spPr bwMode="auto">
              <a:xfrm>
                <a:off x="432" y="229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89" name="Freeform 266"/>
              <p:cNvSpPr>
                <a:spLocks noChangeAspect="1"/>
              </p:cNvSpPr>
              <p:nvPr/>
            </p:nvSpPr>
            <p:spPr bwMode="auto">
              <a:xfrm>
                <a:off x="1512" y="241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890" name="Freeform 267"/>
              <p:cNvSpPr>
                <a:spLocks noChangeAspect="1"/>
              </p:cNvSpPr>
              <p:nvPr/>
            </p:nvSpPr>
            <p:spPr bwMode="auto">
              <a:xfrm>
                <a:off x="1512" y="241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1" name="Freeform 268"/>
              <p:cNvSpPr>
                <a:spLocks noChangeAspect="1"/>
              </p:cNvSpPr>
              <p:nvPr/>
            </p:nvSpPr>
            <p:spPr bwMode="auto">
              <a:xfrm>
                <a:off x="84" y="186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92" name="Freeform 269"/>
              <p:cNvSpPr>
                <a:spLocks noChangeAspect="1"/>
              </p:cNvSpPr>
              <p:nvPr/>
            </p:nvSpPr>
            <p:spPr bwMode="auto">
              <a:xfrm>
                <a:off x="84" y="186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3" name="Freeform 270"/>
              <p:cNvSpPr>
                <a:spLocks noChangeAspect="1"/>
              </p:cNvSpPr>
              <p:nvPr/>
            </p:nvSpPr>
            <p:spPr bwMode="auto">
              <a:xfrm>
                <a:off x="780" y="208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94" name="Freeform 271"/>
              <p:cNvSpPr>
                <a:spLocks noChangeAspect="1"/>
              </p:cNvSpPr>
              <p:nvPr/>
            </p:nvSpPr>
            <p:spPr bwMode="auto">
              <a:xfrm>
                <a:off x="780" y="208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5" name="Freeform 272"/>
              <p:cNvSpPr>
                <a:spLocks noChangeAspect="1"/>
              </p:cNvSpPr>
              <p:nvPr/>
            </p:nvSpPr>
            <p:spPr bwMode="auto">
              <a:xfrm>
                <a:off x="2496" y="192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96" name="Freeform 273"/>
              <p:cNvSpPr>
                <a:spLocks noChangeAspect="1"/>
              </p:cNvSpPr>
              <p:nvPr/>
            </p:nvSpPr>
            <p:spPr bwMode="auto">
              <a:xfrm>
                <a:off x="2496" y="192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7" name="Freeform 274"/>
              <p:cNvSpPr>
                <a:spLocks noChangeAspect="1"/>
              </p:cNvSpPr>
              <p:nvPr/>
            </p:nvSpPr>
            <p:spPr bwMode="auto">
              <a:xfrm>
                <a:off x="2424" y="210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98" name="Freeform 275"/>
              <p:cNvSpPr>
                <a:spLocks noChangeAspect="1"/>
              </p:cNvSpPr>
              <p:nvPr/>
            </p:nvSpPr>
            <p:spPr bwMode="auto">
              <a:xfrm>
                <a:off x="2424" y="210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9" name="Freeform 276"/>
              <p:cNvSpPr>
                <a:spLocks noChangeAspect="1"/>
              </p:cNvSpPr>
              <p:nvPr/>
            </p:nvSpPr>
            <p:spPr bwMode="auto">
              <a:xfrm>
                <a:off x="2370" y="217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00" name="Freeform 277"/>
              <p:cNvSpPr>
                <a:spLocks noChangeAspect="1"/>
              </p:cNvSpPr>
              <p:nvPr/>
            </p:nvSpPr>
            <p:spPr bwMode="auto">
              <a:xfrm>
                <a:off x="2370" y="217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1" name="Freeform 278"/>
              <p:cNvSpPr>
                <a:spLocks noChangeAspect="1"/>
              </p:cNvSpPr>
              <p:nvPr/>
            </p:nvSpPr>
            <p:spPr bwMode="auto">
              <a:xfrm>
                <a:off x="1902" y="273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02" name="Freeform 279"/>
              <p:cNvSpPr>
                <a:spLocks noChangeAspect="1"/>
              </p:cNvSpPr>
              <p:nvPr/>
            </p:nvSpPr>
            <p:spPr bwMode="auto">
              <a:xfrm>
                <a:off x="1902" y="273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3" name="Freeform 280"/>
              <p:cNvSpPr>
                <a:spLocks noChangeAspect="1"/>
              </p:cNvSpPr>
              <p:nvPr/>
            </p:nvSpPr>
            <p:spPr bwMode="auto">
              <a:xfrm>
                <a:off x="1980" y="247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04" name="Freeform 281"/>
              <p:cNvSpPr>
                <a:spLocks noChangeAspect="1"/>
              </p:cNvSpPr>
              <p:nvPr/>
            </p:nvSpPr>
            <p:spPr bwMode="auto">
              <a:xfrm>
                <a:off x="1980" y="247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5" name="Freeform 282"/>
              <p:cNvSpPr>
                <a:spLocks noChangeAspect="1"/>
              </p:cNvSpPr>
              <p:nvPr/>
            </p:nvSpPr>
            <p:spPr bwMode="auto">
              <a:xfrm>
                <a:off x="618" y="286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06" name="Freeform 283"/>
              <p:cNvSpPr>
                <a:spLocks noChangeAspect="1"/>
              </p:cNvSpPr>
              <p:nvPr/>
            </p:nvSpPr>
            <p:spPr bwMode="auto">
              <a:xfrm>
                <a:off x="618" y="286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7" name="Freeform 284"/>
              <p:cNvSpPr>
                <a:spLocks noChangeAspect="1"/>
              </p:cNvSpPr>
              <p:nvPr/>
            </p:nvSpPr>
            <p:spPr bwMode="auto">
              <a:xfrm>
                <a:off x="696" y="290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08" name="Freeform 285"/>
              <p:cNvSpPr>
                <a:spLocks noChangeAspect="1"/>
              </p:cNvSpPr>
              <p:nvPr/>
            </p:nvSpPr>
            <p:spPr bwMode="auto">
              <a:xfrm>
                <a:off x="696" y="290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9" name="Freeform 286"/>
              <p:cNvSpPr>
                <a:spLocks noChangeAspect="1"/>
              </p:cNvSpPr>
              <p:nvPr/>
            </p:nvSpPr>
            <p:spPr bwMode="auto">
              <a:xfrm>
                <a:off x="744" y="293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0" name="Freeform 287"/>
              <p:cNvSpPr>
                <a:spLocks noChangeAspect="1"/>
              </p:cNvSpPr>
              <p:nvPr/>
            </p:nvSpPr>
            <p:spPr bwMode="auto">
              <a:xfrm>
                <a:off x="744" y="293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1" name="Freeform 288"/>
              <p:cNvSpPr>
                <a:spLocks noChangeAspect="1"/>
              </p:cNvSpPr>
              <p:nvPr/>
            </p:nvSpPr>
            <p:spPr bwMode="auto">
              <a:xfrm>
                <a:off x="780" y="294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2" name="Freeform 289"/>
              <p:cNvSpPr>
                <a:spLocks noChangeAspect="1"/>
              </p:cNvSpPr>
              <p:nvPr/>
            </p:nvSpPr>
            <p:spPr bwMode="auto">
              <a:xfrm>
                <a:off x="780" y="294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3" name="Freeform 290"/>
              <p:cNvSpPr>
                <a:spLocks noChangeAspect="1"/>
              </p:cNvSpPr>
              <p:nvPr/>
            </p:nvSpPr>
            <p:spPr bwMode="auto">
              <a:xfrm>
                <a:off x="816" y="300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4" name="Freeform 291"/>
              <p:cNvSpPr>
                <a:spLocks noChangeAspect="1"/>
              </p:cNvSpPr>
              <p:nvPr/>
            </p:nvSpPr>
            <p:spPr bwMode="auto">
              <a:xfrm>
                <a:off x="816" y="300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5" name="Freeform 292"/>
              <p:cNvSpPr>
                <a:spLocks noChangeAspect="1"/>
              </p:cNvSpPr>
              <p:nvPr/>
            </p:nvSpPr>
            <p:spPr bwMode="auto">
              <a:xfrm>
                <a:off x="762" y="295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6" name="Freeform 293"/>
              <p:cNvSpPr>
                <a:spLocks noChangeAspect="1"/>
              </p:cNvSpPr>
              <p:nvPr/>
            </p:nvSpPr>
            <p:spPr bwMode="auto">
              <a:xfrm>
                <a:off x="762" y="295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7" name="Freeform 294"/>
              <p:cNvSpPr>
                <a:spLocks noChangeAspect="1"/>
              </p:cNvSpPr>
              <p:nvPr/>
            </p:nvSpPr>
            <p:spPr bwMode="auto">
              <a:xfrm>
                <a:off x="450" y="151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18" name="Freeform 295"/>
              <p:cNvSpPr>
                <a:spLocks noChangeAspect="1"/>
              </p:cNvSpPr>
              <p:nvPr/>
            </p:nvSpPr>
            <p:spPr bwMode="auto">
              <a:xfrm>
                <a:off x="450" y="151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9" name="Freeform 296"/>
              <p:cNvSpPr>
                <a:spLocks noChangeAspect="1"/>
              </p:cNvSpPr>
              <p:nvPr/>
            </p:nvSpPr>
            <p:spPr bwMode="auto">
              <a:xfrm>
                <a:off x="1662" y="201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0" name="Freeform 297"/>
              <p:cNvSpPr>
                <a:spLocks noChangeAspect="1"/>
              </p:cNvSpPr>
              <p:nvPr/>
            </p:nvSpPr>
            <p:spPr bwMode="auto">
              <a:xfrm>
                <a:off x="1662" y="201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1" name="Freeform 298"/>
              <p:cNvSpPr>
                <a:spLocks noChangeAspect="1"/>
              </p:cNvSpPr>
              <p:nvPr/>
            </p:nvSpPr>
            <p:spPr bwMode="auto">
              <a:xfrm>
                <a:off x="1842" y="205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2" name="Freeform 299"/>
              <p:cNvSpPr>
                <a:spLocks noChangeAspect="1"/>
              </p:cNvSpPr>
              <p:nvPr/>
            </p:nvSpPr>
            <p:spPr bwMode="auto">
              <a:xfrm>
                <a:off x="1842" y="205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3" name="Freeform 300"/>
              <p:cNvSpPr>
                <a:spLocks noChangeAspect="1"/>
              </p:cNvSpPr>
              <p:nvPr/>
            </p:nvSpPr>
            <p:spPr bwMode="auto">
              <a:xfrm>
                <a:off x="1410" y="196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4" name="Freeform 301"/>
              <p:cNvSpPr>
                <a:spLocks noChangeAspect="1"/>
              </p:cNvSpPr>
              <p:nvPr/>
            </p:nvSpPr>
            <p:spPr bwMode="auto">
              <a:xfrm>
                <a:off x="1410" y="196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5" name="Freeform 302"/>
              <p:cNvSpPr>
                <a:spLocks noChangeAspect="1"/>
              </p:cNvSpPr>
              <p:nvPr/>
            </p:nvSpPr>
            <p:spPr bwMode="auto">
              <a:xfrm>
                <a:off x="1134" y="218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6" name="Freeform 303"/>
              <p:cNvSpPr>
                <a:spLocks noChangeAspect="1"/>
              </p:cNvSpPr>
              <p:nvPr/>
            </p:nvSpPr>
            <p:spPr bwMode="auto">
              <a:xfrm>
                <a:off x="1134" y="218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7" name="Freeform 304"/>
              <p:cNvSpPr>
                <a:spLocks noChangeAspect="1"/>
              </p:cNvSpPr>
              <p:nvPr/>
            </p:nvSpPr>
            <p:spPr bwMode="auto">
              <a:xfrm>
                <a:off x="1776" y="221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28" name="Freeform 305"/>
              <p:cNvSpPr>
                <a:spLocks noChangeAspect="1"/>
              </p:cNvSpPr>
              <p:nvPr/>
            </p:nvSpPr>
            <p:spPr bwMode="auto">
              <a:xfrm>
                <a:off x="1776" y="221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9" name="Freeform 306"/>
              <p:cNvSpPr>
                <a:spLocks noChangeAspect="1"/>
              </p:cNvSpPr>
              <p:nvPr/>
            </p:nvSpPr>
            <p:spPr bwMode="auto">
              <a:xfrm>
                <a:off x="1542" y="264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30" name="Freeform 307"/>
              <p:cNvSpPr>
                <a:spLocks noChangeAspect="1"/>
              </p:cNvSpPr>
              <p:nvPr/>
            </p:nvSpPr>
            <p:spPr bwMode="auto">
              <a:xfrm>
                <a:off x="1542" y="264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1" name="Freeform 308"/>
              <p:cNvSpPr>
                <a:spLocks noChangeAspect="1"/>
              </p:cNvSpPr>
              <p:nvPr/>
            </p:nvSpPr>
            <p:spPr bwMode="auto">
              <a:xfrm>
                <a:off x="2556" y="154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32" name="Freeform 309"/>
              <p:cNvSpPr>
                <a:spLocks noChangeAspect="1"/>
              </p:cNvSpPr>
              <p:nvPr/>
            </p:nvSpPr>
            <p:spPr bwMode="auto">
              <a:xfrm>
                <a:off x="2556" y="154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3" name="Freeform 310"/>
              <p:cNvSpPr>
                <a:spLocks noChangeAspect="1"/>
              </p:cNvSpPr>
              <p:nvPr/>
            </p:nvSpPr>
            <p:spPr bwMode="auto">
              <a:xfrm>
                <a:off x="2244" y="210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34" name="Freeform 311"/>
              <p:cNvSpPr>
                <a:spLocks noChangeAspect="1"/>
              </p:cNvSpPr>
              <p:nvPr/>
            </p:nvSpPr>
            <p:spPr bwMode="auto">
              <a:xfrm>
                <a:off x="2244" y="210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5" name="Freeform 312"/>
              <p:cNvSpPr>
                <a:spLocks noChangeAspect="1"/>
              </p:cNvSpPr>
              <p:nvPr/>
            </p:nvSpPr>
            <p:spPr bwMode="auto">
              <a:xfrm>
                <a:off x="2496" y="185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36" name="Freeform 313"/>
              <p:cNvSpPr>
                <a:spLocks noChangeAspect="1"/>
              </p:cNvSpPr>
              <p:nvPr/>
            </p:nvSpPr>
            <p:spPr bwMode="auto">
              <a:xfrm>
                <a:off x="2496" y="185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7" name="Freeform 314"/>
              <p:cNvSpPr>
                <a:spLocks noChangeAspect="1"/>
              </p:cNvSpPr>
              <p:nvPr/>
            </p:nvSpPr>
            <p:spPr bwMode="auto">
              <a:xfrm>
                <a:off x="1878" y="179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38" name="Freeform 315"/>
              <p:cNvSpPr>
                <a:spLocks noChangeAspect="1"/>
              </p:cNvSpPr>
              <p:nvPr/>
            </p:nvSpPr>
            <p:spPr bwMode="auto">
              <a:xfrm>
                <a:off x="1878" y="179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9" name="Freeform 316"/>
              <p:cNvSpPr>
                <a:spLocks noChangeAspect="1"/>
              </p:cNvSpPr>
              <p:nvPr/>
            </p:nvSpPr>
            <p:spPr bwMode="auto">
              <a:xfrm>
                <a:off x="1692" y="170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40" name="Freeform 317"/>
              <p:cNvSpPr>
                <a:spLocks noChangeAspect="1"/>
              </p:cNvSpPr>
              <p:nvPr/>
            </p:nvSpPr>
            <p:spPr bwMode="auto">
              <a:xfrm>
                <a:off x="1692" y="170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1" name="Freeform 318"/>
              <p:cNvSpPr>
                <a:spLocks noChangeAspect="1"/>
              </p:cNvSpPr>
              <p:nvPr/>
            </p:nvSpPr>
            <p:spPr bwMode="auto">
              <a:xfrm>
                <a:off x="1392" y="159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42" name="Freeform 319"/>
              <p:cNvSpPr>
                <a:spLocks noChangeAspect="1"/>
              </p:cNvSpPr>
              <p:nvPr/>
            </p:nvSpPr>
            <p:spPr bwMode="auto">
              <a:xfrm>
                <a:off x="1392" y="159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3" name="Freeform 320"/>
              <p:cNvSpPr>
                <a:spLocks noChangeAspect="1"/>
              </p:cNvSpPr>
              <p:nvPr/>
            </p:nvSpPr>
            <p:spPr bwMode="auto">
              <a:xfrm>
                <a:off x="1680" y="249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44" name="Freeform 321"/>
              <p:cNvSpPr>
                <a:spLocks noChangeAspect="1"/>
              </p:cNvSpPr>
              <p:nvPr/>
            </p:nvSpPr>
            <p:spPr bwMode="auto">
              <a:xfrm>
                <a:off x="1680" y="249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5" name="Freeform 322"/>
              <p:cNvSpPr>
                <a:spLocks noChangeAspect="1"/>
              </p:cNvSpPr>
              <p:nvPr/>
            </p:nvSpPr>
            <p:spPr bwMode="auto">
              <a:xfrm>
                <a:off x="1452" y="214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46" name="Freeform 323"/>
              <p:cNvSpPr>
                <a:spLocks noChangeAspect="1"/>
              </p:cNvSpPr>
              <p:nvPr/>
            </p:nvSpPr>
            <p:spPr bwMode="auto">
              <a:xfrm>
                <a:off x="1452" y="214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7" name="Freeform 324"/>
              <p:cNvSpPr>
                <a:spLocks noChangeAspect="1"/>
              </p:cNvSpPr>
              <p:nvPr/>
            </p:nvSpPr>
            <p:spPr bwMode="auto">
              <a:xfrm>
                <a:off x="576" y="153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48" name="Freeform 325"/>
              <p:cNvSpPr>
                <a:spLocks noChangeAspect="1"/>
              </p:cNvSpPr>
              <p:nvPr/>
            </p:nvSpPr>
            <p:spPr bwMode="auto">
              <a:xfrm>
                <a:off x="576" y="153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9" name="Freeform 326"/>
              <p:cNvSpPr>
                <a:spLocks noChangeAspect="1"/>
              </p:cNvSpPr>
              <p:nvPr/>
            </p:nvSpPr>
            <p:spPr bwMode="auto">
              <a:xfrm>
                <a:off x="1056" y="198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50" name="Freeform 327"/>
              <p:cNvSpPr>
                <a:spLocks noChangeAspect="1"/>
              </p:cNvSpPr>
              <p:nvPr/>
            </p:nvSpPr>
            <p:spPr bwMode="auto">
              <a:xfrm>
                <a:off x="1056" y="198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1" name="Freeform 328"/>
              <p:cNvSpPr>
                <a:spLocks noChangeAspect="1"/>
              </p:cNvSpPr>
              <p:nvPr/>
            </p:nvSpPr>
            <p:spPr bwMode="auto">
              <a:xfrm>
                <a:off x="264" y="192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52" name="Freeform 329"/>
              <p:cNvSpPr>
                <a:spLocks noChangeAspect="1"/>
              </p:cNvSpPr>
              <p:nvPr/>
            </p:nvSpPr>
            <p:spPr bwMode="auto">
              <a:xfrm>
                <a:off x="264" y="192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3" name="Freeform 330"/>
              <p:cNvSpPr>
                <a:spLocks noChangeAspect="1"/>
              </p:cNvSpPr>
              <p:nvPr/>
            </p:nvSpPr>
            <p:spPr bwMode="auto">
              <a:xfrm>
                <a:off x="2526" y="171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54" name="Freeform 331"/>
              <p:cNvSpPr>
                <a:spLocks noChangeAspect="1"/>
              </p:cNvSpPr>
              <p:nvPr/>
            </p:nvSpPr>
            <p:spPr bwMode="auto">
              <a:xfrm>
                <a:off x="2526" y="171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5" name="Freeform 332"/>
              <p:cNvSpPr>
                <a:spLocks noChangeAspect="1"/>
              </p:cNvSpPr>
              <p:nvPr/>
            </p:nvSpPr>
            <p:spPr bwMode="auto">
              <a:xfrm>
                <a:off x="2436" y="199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56" name="Freeform 333"/>
              <p:cNvSpPr>
                <a:spLocks noChangeAspect="1"/>
              </p:cNvSpPr>
              <p:nvPr/>
            </p:nvSpPr>
            <p:spPr bwMode="auto">
              <a:xfrm>
                <a:off x="2436" y="199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7" name="Freeform 334"/>
              <p:cNvSpPr>
                <a:spLocks noChangeAspect="1"/>
              </p:cNvSpPr>
              <p:nvPr/>
            </p:nvSpPr>
            <p:spPr bwMode="auto">
              <a:xfrm>
                <a:off x="726" y="234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58" name="Freeform 335"/>
              <p:cNvSpPr>
                <a:spLocks noChangeAspect="1"/>
              </p:cNvSpPr>
              <p:nvPr/>
            </p:nvSpPr>
            <p:spPr bwMode="auto">
              <a:xfrm>
                <a:off x="726" y="234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9" name="Freeform 336"/>
              <p:cNvSpPr>
                <a:spLocks noChangeAspect="1"/>
              </p:cNvSpPr>
              <p:nvPr/>
            </p:nvSpPr>
            <p:spPr bwMode="auto">
              <a:xfrm>
                <a:off x="2202" y="175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60" name="Freeform 337"/>
              <p:cNvSpPr>
                <a:spLocks noChangeAspect="1"/>
              </p:cNvSpPr>
              <p:nvPr/>
            </p:nvSpPr>
            <p:spPr bwMode="auto">
              <a:xfrm>
                <a:off x="2202" y="175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1" name="Freeform 338"/>
              <p:cNvSpPr>
                <a:spLocks noChangeAspect="1"/>
              </p:cNvSpPr>
              <p:nvPr/>
            </p:nvSpPr>
            <p:spPr bwMode="auto">
              <a:xfrm>
                <a:off x="2460" y="231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2" name="Freeform 339"/>
              <p:cNvSpPr>
                <a:spLocks noChangeAspect="1"/>
              </p:cNvSpPr>
              <p:nvPr/>
            </p:nvSpPr>
            <p:spPr bwMode="auto">
              <a:xfrm>
                <a:off x="2046" y="231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63" name="Freeform 340"/>
              <p:cNvSpPr>
                <a:spLocks noChangeAspect="1"/>
              </p:cNvSpPr>
              <p:nvPr/>
            </p:nvSpPr>
            <p:spPr bwMode="auto">
              <a:xfrm>
                <a:off x="2046" y="231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4" name="Freeform 341"/>
              <p:cNvSpPr>
                <a:spLocks noChangeAspect="1"/>
              </p:cNvSpPr>
              <p:nvPr/>
            </p:nvSpPr>
            <p:spPr bwMode="auto">
              <a:xfrm>
                <a:off x="2454" y="231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5" name="Freeform 342"/>
              <p:cNvSpPr>
                <a:spLocks noChangeAspect="1"/>
              </p:cNvSpPr>
              <p:nvPr/>
            </p:nvSpPr>
            <p:spPr bwMode="auto">
              <a:xfrm>
                <a:off x="1080" y="160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66" name="Freeform 343"/>
              <p:cNvSpPr>
                <a:spLocks noChangeAspect="1"/>
              </p:cNvSpPr>
              <p:nvPr/>
            </p:nvSpPr>
            <p:spPr bwMode="auto">
              <a:xfrm>
                <a:off x="1080" y="160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7" name="Freeform 344"/>
              <p:cNvSpPr>
                <a:spLocks noChangeAspect="1"/>
              </p:cNvSpPr>
              <p:nvPr/>
            </p:nvSpPr>
            <p:spPr bwMode="auto">
              <a:xfrm>
                <a:off x="1974" y="201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68" name="Freeform 345"/>
              <p:cNvSpPr>
                <a:spLocks noChangeAspect="1"/>
              </p:cNvSpPr>
              <p:nvPr/>
            </p:nvSpPr>
            <p:spPr bwMode="auto">
              <a:xfrm>
                <a:off x="1974" y="201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9" name="Freeform 346"/>
              <p:cNvSpPr>
                <a:spLocks noChangeAspect="1"/>
              </p:cNvSpPr>
              <p:nvPr/>
            </p:nvSpPr>
            <p:spPr bwMode="auto">
              <a:xfrm>
                <a:off x="1080" y="237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70" name="Freeform 347"/>
              <p:cNvSpPr>
                <a:spLocks noChangeAspect="1"/>
              </p:cNvSpPr>
              <p:nvPr/>
            </p:nvSpPr>
            <p:spPr bwMode="auto">
              <a:xfrm>
                <a:off x="1080" y="237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1" name="Freeform 348"/>
              <p:cNvSpPr>
                <a:spLocks noChangeAspect="1"/>
              </p:cNvSpPr>
              <p:nvPr/>
            </p:nvSpPr>
            <p:spPr bwMode="auto">
              <a:xfrm>
                <a:off x="126" y="161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72" name="Freeform 349"/>
              <p:cNvSpPr>
                <a:spLocks noChangeAspect="1"/>
              </p:cNvSpPr>
              <p:nvPr/>
            </p:nvSpPr>
            <p:spPr bwMode="auto">
              <a:xfrm>
                <a:off x="126" y="161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3" name="Freeform 350"/>
              <p:cNvSpPr>
                <a:spLocks noChangeAspect="1"/>
              </p:cNvSpPr>
              <p:nvPr/>
            </p:nvSpPr>
            <p:spPr bwMode="auto">
              <a:xfrm>
                <a:off x="2172" y="196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74" name="Freeform 351"/>
              <p:cNvSpPr>
                <a:spLocks noChangeAspect="1"/>
              </p:cNvSpPr>
              <p:nvPr/>
            </p:nvSpPr>
            <p:spPr bwMode="auto">
              <a:xfrm>
                <a:off x="2172" y="196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5" name="Freeform 352"/>
              <p:cNvSpPr>
                <a:spLocks noChangeAspect="1"/>
              </p:cNvSpPr>
              <p:nvPr/>
            </p:nvSpPr>
            <p:spPr bwMode="auto">
              <a:xfrm>
                <a:off x="2580" y="191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76" name="Freeform 353"/>
              <p:cNvSpPr>
                <a:spLocks noChangeAspect="1"/>
              </p:cNvSpPr>
              <p:nvPr/>
            </p:nvSpPr>
            <p:spPr bwMode="auto">
              <a:xfrm>
                <a:off x="2580" y="191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7" name="Freeform 354"/>
              <p:cNvSpPr>
                <a:spLocks noChangeAspect="1"/>
              </p:cNvSpPr>
              <p:nvPr/>
            </p:nvSpPr>
            <p:spPr bwMode="auto">
              <a:xfrm>
                <a:off x="2100" y="244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78" name="Freeform 355"/>
              <p:cNvSpPr>
                <a:spLocks noChangeAspect="1"/>
              </p:cNvSpPr>
              <p:nvPr/>
            </p:nvSpPr>
            <p:spPr bwMode="auto">
              <a:xfrm>
                <a:off x="2100" y="244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9" name="Freeform 356"/>
              <p:cNvSpPr>
                <a:spLocks noChangeAspect="1"/>
              </p:cNvSpPr>
              <p:nvPr/>
            </p:nvSpPr>
            <p:spPr bwMode="auto">
              <a:xfrm>
                <a:off x="1062" y="180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80" name="Freeform 357"/>
              <p:cNvSpPr>
                <a:spLocks noChangeAspect="1"/>
              </p:cNvSpPr>
              <p:nvPr/>
            </p:nvSpPr>
            <p:spPr bwMode="auto">
              <a:xfrm>
                <a:off x="1062" y="180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1" name="Freeform 358"/>
              <p:cNvSpPr>
                <a:spLocks noChangeAspect="1"/>
              </p:cNvSpPr>
              <p:nvPr/>
            </p:nvSpPr>
            <p:spPr bwMode="auto">
              <a:xfrm>
                <a:off x="1740" y="235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82" name="Freeform 359"/>
              <p:cNvSpPr>
                <a:spLocks noChangeAspect="1"/>
              </p:cNvSpPr>
              <p:nvPr/>
            </p:nvSpPr>
            <p:spPr bwMode="auto">
              <a:xfrm>
                <a:off x="1740" y="235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3" name="Freeform 360"/>
              <p:cNvSpPr>
                <a:spLocks noChangeAspect="1"/>
              </p:cNvSpPr>
              <p:nvPr/>
            </p:nvSpPr>
            <p:spPr bwMode="auto">
              <a:xfrm>
                <a:off x="864" y="240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84" name="Freeform 361"/>
              <p:cNvSpPr>
                <a:spLocks noChangeAspect="1"/>
              </p:cNvSpPr>
              <p:nvPr/>
            </p:nvSpPr>
            <p:spPr bwMode="auto">
              <a:xfrm>
                <a:off x="864" y="240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5" name="Freeform 362"/>
              <p:cNvSpPr>
                <a:spLocks noChangeAspect="1"/>
              </p:cNvSpPr>
              <p:nvPr/>
            </p:nvSpPr>
            <p:spPr bwMode="auto">
              <a:xfrm>
                <a:off x="528" y="198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86" name="Freeform 363"/>
              <p:cNvSpPr>
                <a:spLocks noChangeAspect="1"/>
              </p:cNvSpPr>
              <p:nvPr/>
            </p:nvSpPr>
            <p:spPr bwMode="auto">
              <a:xfrm>
                <a:off x="528" y="198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7" name="Freeform 364"/>
              <p:cNvSpPr>
                <a:spLocks noChangeAspect="1"/>
              </p:cNvSpPr>
              <p:nvPr/>
            </p:nvSpPr>
            <p:spPr bwMode="auto">
              <a:xfrm>
                <a:off x="2460" y="173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88" name="Freeform 365"/>
              <p:cNvSpPr>
                <a:spLocks noChangeAspect="1"/>
              </p:cNvSpPr>
              <p:nvPr/>
            </p:nvSpPr>
            <p:spPr bwMode="auto">
              <a:xfrm>
                <a:off x="2460" y="173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9" name="Freeform 366"/>
              <p:cNvSpPr>
                <a:spLocks noChangeAspect="1"/>
              </p:cNvSpPr>
              <p:nvPr/>
            </p:nvSpPr>
            <p:spPr bwMode="auto">
              <a:xfrm>
                <a:off x="2472" y="220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0" name="Freeform 367"/>
              <p:cNvSpPr>
                <a:spLocks noChangeAspect="1"/>
              </p:cNvSpPr>
              <p:nvPr/>
            </p:nvSpPr>
            <p:spPr bwMode="auto">
              <a:xfrm>
                <a:off x="2448" y="220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91" name="Freeform 368"/>
              <p:cNvSpPr>
                <a:spLocks noChangeAspect="1"/>
              </p:cNvSpPr>
              <p:nvPr/>
            </p:nvSpPr>
            <p:spPr bwMode="auto">
              <a:xfrm>
                <a:off x="2448" y="220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2" name="Freeform 369"/>
              <p:cNvSpPr>
                <a:spLocks noChangeAspect="1"/>
              </p:cNvSpPr>
              <p:nvPr/>
            </p:nvSpPr>
            <p:spPr bwMode="auto">
              <a:xfrm>
                <a:off x="2070" y="214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93" name="Freeform 370"/>
              <p:cNvSpPr>
                <a:spLocks noChangeAspect="1"/>
              </p:cNvSpPr>
              <p:nvPr/>
            </p:nvSpPr>
            <p:spPr bwMode="auto">
              <a:xfrm>
                <a:off x="2070" y="214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4" name="Freeform 371"/>
              <p:cNvSpPr>
                <a:spLocks noChangeAspect="1"/>
              </p:cNvSpPr>
              <p:nvPr/>
            </p:nvSpPr>
            <p:spPr bwMode="auto">
              <a:xfrm>
                <a:off x="210" y="145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95" name="Freeform 372"/>
              <p:cNvSpPr>
                <a:spLocks noChangeAspect="1"/>
              </p:cNvSpPr>
              <p:nvPr/>
            </p:nvSpPr>
            <p:spPr bwMode="auto">
              <a:xfrm>
                <a:off x="210" y="145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6" name="Freeform 373"/>
              <p:cNvSpPr>
                <a:spLocks noChangeAspect="1"/>
              </p:cNvSpPr>
              <p:nvPr/>
            </p:nvSpPr>
            <p:spPr bwMode="auto">
              <a:xfrm>
                <a:off x="2106" y="209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97" name="Freeform 374"/>
              <p:cNvSpPr>
                <a:spLocks noChangeAspect="1"/>
              </p:cNvSpPr>
              <p:nvPr/>
            </p:nvSpPr>
            <p:spPr bwMode="auto">
              <a:xfrm>
                <a:off x="2106" y="209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8" name="Freeform 375"/>
              <p:cNvSpPr>
                <a:spLocks noChangeAspect="1"/>
              </p:cNvSpPr>
              <p:nvPr/>
            </p:nvSpPr>
            <p:spPr bwMode="auto">
              <a:xfrm>
                <a:off x="1578" y="174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99" name="Freeform 376"/>
              <p:cNvSpPr>
                <a:spLocks noChangeAspect="1"/>
              </p:cNvSpPr>
              <p:nvPr/>
            </p:nvSpPr>
            <p:spPr bwMode="auto">
              <a:xfrm>
                <a:off x="1578" y="174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00" name="Freeform 377"/>
              <p:cNvSpPr>
                <a:spLocks noChangeAspect="1"/>
              </p:cNvSpPr>
              <p:nvPr/>
            </p:nvSpPr>
            <p:spPr bwMode="auto">
              <a:xfrm>
                <a:off x="720" y="181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01" name="Freeform 378"/>
              <p:cNvSpPr>
                <a:spLocks noChangeAspect="1"/>
              </p:cNvSpPr>
              <p:nvPr/>
            </p:nvSpPr>
            <p:spPr bwMode="auto">
              <a:xfrm>
                <a:off x="720" y="181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19879" name="Rectangle 379"/>
            <p:cNvSpPr>
              <a:spLocks noChangeArrowheads="1"/>
            </p:cNvSpPr>
            <p:nvPr/>
          </p:nvSpPr>
          <p:spPr bwMode="auto">
            <a:xfrm>
              <a:off x="2618" y="912"/>
              <a:ext cx="576" cy="240"/>
            </a:xfrm>
            <a:prstGeom prst="rect">
              <a:avLst/>
            </a:prstGeom>
            <a:noFill/>
            <a:ln w="9525">
              <a:noFill/>
              <a:miter lim="800000"/>
              <a:headEnd/>
              <a:tailEnd/>
            </a:ln>
          </p:spPr>
          <p:txBody>
            <a:bodyPr wrap="none" anchor="ctr"/>
            <a:lstStyle/>
            <a:p>
              <a:pPr algn="ctr"/>
              <a:r>
                <a:rPr lang="en-US" sz="1600" b="1" dirty="0">
                  <a:solidFill>
                    <a:srgbClr val="FFFF00"/>
                  </a:solidFill>
                </a:rPr>
                <a:t>2000</a:t>
              </a:r>
            </a:p>
          </p:txBody>
        </p:sp>
      </p:grpSp>
      <p:grpSp>
        <p:nvGrpSpPr>
          <p:cNvPr id="8" name="Group 380"/>
          <p:cNvGrpSpPr>
            <a:grpSpLocks/>
          </p:cNvGrpSpPr>
          <p:nvPr/>
        </p:nvGrpSpPr>
        <p:grpSpPr bwMode="auto">
          <a:xfrm>
            <a:off x="3581400" y="3962400"/>
            <a:ext cx="2130425" cy="1962150"/>
            <a:chOff x="2256" y="2592"/>
            <a:chExt cx="1342" cy="1236"/>
          </a:xfrm>
        </p:grpSpPr>
        <p:grpSp>
          <p:nvGrpSpPr>
            <p:cNvPr id="19753" name="Group 381"/>
            <p:cNvGrpSpPr>
              <a:grpSpLocks noChangeAspect="1"/>
            </p:cNvGrpSpPr>
            <p:nvPr/>
          </p:nvGrpSpPr>
          <p:grpSpPr bwMode="auto">
            <a:xfrm>
              <a:off x="2256" y="2637"/>
              <a:ext cx="1342" cy="1191"/>
              <a:chOff x="1179" y="774"/>
              <a:chExt cx="3408" cy="2730"/>
            </a:xfrm>
          </p:grpSpPr>
          <p:sp>
            <p:nvSpPr>
              <p:cNvPr id="19755" name="AutoShape 382"/>
              <p:cNvSpPr>
                <a:spLocks noChangeAspect="1" noChangeArrowheads="1"/>
              </p:cNvSpPr>
              <p:nvPr/>
            </p:nvSpPr>
            <p:spPr bwMode="auto">
              <a:xfrm>
                <a:off x="1179" y="774"/>
                <a:ext cx="3402" cy="2724"/>
              </a:xfrm>
              <a:prstGeom prst="rect">
                <a:avLst/>
              </a:prstGeom>
              <a:noFill/>
              <a:ln w="9525">
                <a:noFill/>
                <a:miter lim="800000"/>
                <a:headEnd/>
                <a:tailEnd/>
              </a:ln>
            </p:spPr>
            <p:txBody>
              <a:bodyPr/>
              <a:lstStyle/>
              <a:p>
                <a:endParaRPr lang="en-US">
                  <a:solidFill>
                    <a:srgbClr val="000000"/>
                  </a:solidFill>
                </a:endParaRPr>
              </a:p>
            </p:txBody>
          </p:sp>
          <p:sp>
            <p:nvSpPr>
              <p:cNvPr id="19756" name="Rectangle 383"/>
              <p:cNvSpPr>
                <a:spLocks noChangeAspect="1" noChangeArrowheads="1"/>
              </p:cNvSpPr>
              <p:nvPr/>
            </p:nvSpPr>
            <p:spPr bwMode="auto">
              <a:xfrm>
                <a:off x="1179" y="774"/>
                <a:ext cx="3408" cy="2730"/>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757" name="Rectangle 384"/>
              <p:cNvSpPr>
                <a:spLocks noChangeAspect="1" noChangeArrowheads="1"/>
              </p:cNvSpPr>
              <p:nvPr/>
            </p:nvSpPr>
            <p:spPr bwMode="auto">
              <a:xfrm>
                <a:off x="1215" y="816"/>
                <a:ext cx="3336" cy="2646"/>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758" name="Freeform 385"/>
              <p:cNvSpPr>
                <a:spLocks noChangeAspect="1"/>
              </p:cNvSpPr>
              <p:nvPr/>
            </p:nvSpPr>
            <p:spPr bwMode="auto">
              <a:xfrm>
                <a:off x="3411" y="2394"/>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59" name="Freeform 386"/>
              <p:cNvSpPr>
                <a:spLocks noChangeAspect="1"/>
              </p:cNvSpPr>
              <p:nvPr/>
            </p:nvSpPr>
            <p:spPr bwMode="auto">
              <a:xfrm>
                <a:off x="3411" y="2394"/>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0" name="Freeform 387"/>
              <p:cNvSpPr>
                <a:spLocks noChangeAspect="1"/>
              </p:cNvSpPr>
              <p:nvPr/>
            </p:nvSpPr>
            <p:spPr bwMode="auto">
              <a:xfrm>
                <a:off x="1263" y="2562"/>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19761" name="Freeform 388"/>
              <p:cNvSpPr>
                <a:spLocks noChangeAspect="1"/>
              </p:cNvSpPr>
              <p:nvPr/>
            </p:nvSpPr>
            <p:spPr bwMode="auto">
              <a:xfrm>
                <a:off x="1263" y="2562"/>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2" name="Freeform 389"/>
              <p:cNvSpPr>
                <a:spLocks noChangeAspect="1"/>
              </p:cNvSpPr>
              <p:nvPr/>
            </p:nvSpPr>
            <p:spPr bwMode="auto">
              <a:xfrm>
                <a:off x="1689" y="2160"/>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63" name="Freeform 390"/>
              <p:cNvSpPr>
                <a:spLocks noChangeAspect="1"/>
              </p:cNvSpPr>
              <p:nvPr/>
            </p:nvSpPr>
            <p:spPr bwMode="auto">
              <a:xfrm>
                <a:off x="1689" y="2160"/>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4" name="Freeform 391"/>
              <p:cNvSpPr>
                <a:spLocks noChangeAspect="1"/>
              </p:cNvSpPr>
              <p:nvPr/>
            </p:nvSpPr>
            <p:spPr bwMode="auto">
              <a:xfrm>
                <a:off x="2997" y="2298"/>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65" name="Freeform 392"/>
              <p:cNvSpPr>
                <a:spLocks noChangeAspect="1"/>
              </p:cNvSpPr>
              <p:nvPr/>
            </p:nvSpPr>
            <p:spPr bwMode="auto">
              <a:xfrm>
                <a:off x="2997" y="2298"/>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6" name="Freeform 393"/>
              <p:cNvSpPr>
                <a:spLocks noChangeAspect="1"/>
              </p:cNvSpPr>
              <p:nvPr/>
            </p:nvSpPr>
            <p:spPr bwMode="auto">
              <a:xfrm>
                <a:off x="1263" y="1638"/>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67" name="Freeform 394"/>
              <p:cNvSpPr>
                <a:spLocks noChangeAspect="1"/>
              </p:cNvSpPr>
              <p:nvPr/>
            </p:nvSpPr>
            <p:spPr bwMode="auto">
              <a:xfrm>
                <a:off x="1263" y="1638"/>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8" name="Freeform 395"/>
              <p:cNvSpPr>
                <a:spLocks noChangeAspect="1"/>
              </p:cNvSpPr>
              <p:nvPr/>
            </p:nvSpPr>
            <p:spPr bwMode="auto">
              <a:xfrm>
                <a:off x="2109" y="1902"/>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69" name="Freeform 396"/>
              <p:cNvSpPr>
                <a:spLocks noChangeAspect="1"/>
              </p:cNvSpPr>
              <p:nvPr/>
            </p:nvSpPr>
            <p:spPr bwMode="auto">
              <a:xfrm>
                <a:off x="2109" y="1902"/>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0" name="Freeform 397"/>
              <p:cNvSpPr>
                <a:spLocks noChangeAspect="1"/>
              </p:cNvSpPr>
              <p:nvPr/>
            </p:nvSpPr>
            <p:spPr bwMode="auto">
              <a:xfrm>
                <a:off x="4203" y="1698"/>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71" name="Freeform 398"/>
              <p:cNvSpPr>
                <a:spLocks noChangeAspect="1"/>
              </p:cNvSpPr>
              <p:nvPr/>
            </p:nvSpPr>
            <p:spPr bwMode="auto">
              <a:xfrm>
                <a:off x="4203" y="1698"/>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2" name="Freeform 399"/>
              <p:cNvSpPr>
                <a:spLocks noChangeAspect="1"/>
              </p:cNvSpPr>
              <p:nvPr/>
            </p:nvSpPr>
            <p:spPr bwMode="auto">
              <a:xfrm>
                <a:off x="4107" y="1920"/>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3" name="Freeform 400"/>
              <p:cNvSpPr>
                <a:spLocks noChangeAspect="1"/>
              </p:cNvSpPr>
              <p:nvPr/>
            </p:nvSpPr>
            <p:spPr bwMode="auto">
              <a:xfrm>
                <a:off x="4107" y="1920"/>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4" name="Freeform 401"/>
              <p:cNvSpPr>
                <a:spLocks noChangeAspect="1"/>
              </p:cNvSpPr>
              <p:nvPr/>
            </p:nvSpPr>
            <p:spPr bwMode="auto">
              <a:xfrm>
                <a:off x="4041" y="2004"/>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5" name="Freeform 402"/>
              <p:cNvSpPr>
                <a:spLocks noChangeAspect="1"/>
              </p:cNvSpPr>
              <p:nvPr/>
            </p:nvSpPr>
            <p:spPr bwMode="auto">
              <a:xfrm>
                <a:off x="4041" y="2004"/>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6" name="Freeform 403"/>
              <p:cNvSpPr>
                <a:spLocks noChangeAspect="1"/>
              </p:cNvSpPr>
              <p:nvPr/>
            </p:nvSpPr>
            <p:spPr bwMode="auto">
              <a:xfrm>
                <a:off x="3471" y="2688"/>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7" name="Freeform 404"/>
              <p:cNvSpPr>
                <a:spLocks noChangeAspect="1"/>
              </p:cNvSpPr>
              <p:nvPr/>
            </p:nvSpPr>
            <p:spPr bwMode="auto">
              <a:xfrm>
                <a:off x="3471" y="2688"/>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8" name="Freeform 405"/>
              <p:cNvSpPr>
                <a:spLocks noChangeAspect="1"/>
              </p:cNvSpPr>
              <p:nvPr/>
            </p:nvSpPr>
            <p:spPr bwMode="auto">
              <a:xfrm>
                <a:off x="3573" y="2370"/>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9" name="Freeform 406"/>
              <p:cNvSpPr>
                <a:spLocks noChangeAspect="1"/>
              </p:cNvSpPr>
              <p:nvPr/>
            </p:nvSpPr>
            <p:spPr bwMode="auto">
              <a:xfrm>
                <a:off x="3573" y="2370"/>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0" name="Freeform 407"/>
              <p:cNvSpPr>
                <a:spLocks noChangeAspect="1"/>
              </p:cNvSpPr>
              <p:nvPr/>
            </p:nvSpPr>
            <p:spPr bwMode="auto">
              <a:xfrm>
                <a:off x="1911" y="2844"/>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1" name="Freeform 408"/>
              <p:cNvSpPr>
                <a:spLocks noChangeAspect="1"/>
              </p:cNvSpPr>
              <p:nvPr/>
            </p:nvSpPr>
            <p:spPr bwMode="auto">
              <a:xfrm>
                <a:off x="1911" y="2844"/>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2" name="Freeform 409"/>
              <p:cNvSpPr>
                <a:spLocks noChangeAspect="1"/>
              </p:cNvSpPr>
              <p:nvPr/>
            </p:nvSpPr>
            <p:spPr bwMode="auto">
              <a:xfrm>
                <a:off x="2013" y="2898"/>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3" name="Freeform 410"/>
              <p:cNvSpPr>
                <a:spLocks noChangeAspect="1"/>
              </p:cNvSpPr>
              <p:nvPr/>
            </p:nvSpPr>
            <p:spPr bwMode="auto">
              <a:xfrm>
                <a:off x="2013" y="2898"/>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4" name="Freeform 411"/>
              <p:cNvSpPr>
                <a:spLocks noChangeAspect="1"/>
              </p:cNvSpPr>
              <p:nvPr/>
            </p:nvSpPr>
            <p:spPr bwMode="auto">
              <a:xfrm>
                <a:off x="2067" y="2934"/>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5" name="Freeform 412"/>
              <p:cNvSpPr>
                <a:spLocks noChangeAspect="1"/>
              </p:cNvSpPr>
              <p:nvPr/>
            </p:nvSpPr>
            <p:spPr bwMode="auto">
              <a:xfrm>
                <a:off x="2067" y="2934"/>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6" name="Freeform 413"/>
              <p:cNvSpPr>
                <a:spLocks noChangeAspect="1"/>
              </p:cNvSpPr>
              <p:nvPr/>
            </p:nvSpPr>
            <p:spPr bwMode="auto">
              <a:xfrm>
                <a:off x="2109" y="2952"/>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7" name="Freeform 414"/>
              <p:cNvSpPr>
                <a:spLocks noChangeAspect="1"/>
              </p:cNvSpPr>
              <p:nvPr/>
            </p:nvSpPr>
            <p:spPr bwMode="auto">
              <a:xfrm>
                <a:off x="2109" y="2952"/>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8" name="Freeform 415"/>
              <p:cNvSpPr>
                <a:spLocks noChangeAspect="1"/>
              </p:cNvSpPr>
              <p:nvPr/>
            </p:nvSpPr>
            <p:spPr bwMode="auto">
              <a:xfrm>
                <a:off x="2157" y="3024"/>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9" name="Freeform 416"/>
              <p:cNvSpPr>
                <a:spLocks noChangeAspect="1"/>
              </p:cNvSpPr>
              <p:nvPr/>
            </p:nvSpPr>
            <p:spPr bwMode="auto">
              <a:xfrm>
                <a:off x="2157" y="3024"/>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0" name="Freeform 417"/>
              <p:cNvSpPr>
                <a:spLocks noChangeAspect="1"/>
              </p:cNvSpPr>
              <p:nvPr/>
            </p:nvSpPr>
            <p:spPr bwMode="auto">
              <a:xfrm>
                <a:off x="2085" y="2958"/>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91" name="Freeform 418"/>
              <p:cNvSpPr>
                <a:spLocks noChangeAspect="1"/>
              </p:cNvSpPr>
              <p:nvPr/>
            </p:nvSpPr>
            <p:spPr bwMode="auto">
              <a:xfrm>
                <a:off x="2085" y="2958"/>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2" name="Freeform 419"/>
              <p:cNvSpPr>
                <a:spLocks noChangeAspect="1"/>
              </p:cNvSpPr>
              <p:nvPr/>
            </p:nvSpPr>
            <p:spPr bwMode="auto">
              <a:xfrm>
                <a:off x="1713" y="1212"/>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93" name="Freeform 420"/>
              <p:cNvSpPr>
                <a:spLocks noChangeAspect="1"/>
              </p:cNvSpPr>
              <p:nvPr/>
            </p:nvSpPr>
            <p:spPr bwMode="auto">
              <a:xfrm>
                <a:off x="1713" y="1212"/>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4" name="Freeform 421"/>
              <p:cNvSpPr>
                <a:spLocks noChangeAspect="1"/>
              </p:cNvSpPr>
              <p:nvPr/>
            </p:nvSpPr>
            <p:spPr bwMode="auto">
              <a:xfrm>
                <a:off x="3183" y="1818"/>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95" name="Freeform 422"/>
              <p:cNvSpPr>
                <a:spLocks noChangeAspect="1"/>
              </p:cNvSpPr>
              <p:nvPr/>
            </p:nvSpPr>
            <p:spPr bwMode="auto">
              <a:xfrm>
                <a:off x="3183" y="1818"/>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6" name="Freeform 423"/>
              <p:cNvSpPr>
                <a:spLocks noChangeAspect="1"/>
              </p:cNvSpPr>
              <p:nvPr/>
            </p:nvSpPr>
            <p:spPr bwMode="auto">
              <a:xfrm>
                <a:off x="3399" y="1860"/>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97" name="Freeform 424"/>
              <p:cNvSpPr>
                <a:spLocks noChangeAspect="1"/>
              </p:cNvSpPr>
              <p:nvPr/>
            </p:nvSpPr>
            <p:spPr bwMode="auto">
              <a:xfrm>
                <a:off x="3399" y="1860"/>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8" name="Freeform 425"/>
              <p:cNvSpPr>
                <a:spLocks noChangeAspect="1"/>
              </p:cNvSpPr>
              <p:nvPr/>
            </p:nvSpPr>
            <p:spPr bwMode="auto">
              <a:xfrm>
                <a:off x="2877" y="1752"/>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99" name="Freeform 426"/>
              <p:cNvSpPr>
                <a:spLocks noChangeAspect="1"/>
              </p:cNvSpPr>
              <p:nvPr/>
            </p:nvSpPr>
            <p:spPr bwMode="auto">
              <a:xfrm>
                <a:off x="2877" y="1752"/>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0" name="Freeform 427"/>
              <p:cNvSpPr>
                <a:spLocks noChangeAspect="1"/>
              </p:cNvSpPr>
              <p:nvPr/>
            </p:nvSpPr>
            <p:spPr bwMode="auto">
              <a:xfrm>
                <a:off x="2541" y="2022"/>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01" name="Freeform 428"/>
              <p:cNvSpPr>
                <a:spLocks noChangeAspect="1"/>
              </p:cNvSpPr>
              <p:nvPr/>
            </p:nvSpPr>
            <p:spPr bwMode="auto">
              <a:xfrm>
                <a:off x="2541" y="2022"/>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2" name="Freeform 429"/>
              <p:cNvSpPr>
                <a:spLocks noChangeAspect="1"/>
              </p:cNvSpPr>
              <p:nvPr/>
            </p:nvSpPr>
            <p:spPr bwMode="auto">
              <a:xfrm>
                <a:off x="3321" y="2064"/>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03" name="Freeform 430"/>
              <p:cNvSpPr>
                <a:spLocks noChangeAspect="1"/>
              </p:cNvSpPr>
              <p:nvPr/>
            </p:nvSpPr>
            <p:spPr bwMode="auto">
              <a:xfrm>
                <a:off x="3321" y="2064"/>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4" name="Freeform 431"/>
              <p:cNvSpPr>
                <a:spLocks noChangeAspect="1"/>
              </p:cNvSpPr>
              <p:nvPr/>
            </p:nvSpPr>
            <p:spPr bwMode="auto">
              <a:xfrm>
                <a:off x="3039" y="2574"/>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05" name="Freeform 432"/>
              <p:cNvSpPr>
                <a:spLocks noChangeAspect="1"/>
              </p:cNvSpPr>
              <p:nvPr/>
            </p:nvSpPr>
            <p:spPr bwMode="auto">
              <a:xfrm>
                <a:off x="3039" y="2574"/>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6" name="Freeform 433"/>
              <p:cNvSpPr>
                <a:spLocks noChangeAspect="1"/>
              </p:cNvSpPr>
              <p:nvPr/>
            </p:nvSpPr>
            <p:spPr bwMode="auto">
              <a:xfrm>
                <a:off x="4269" y="1248"/>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07" name="Freeform 434"/>
              <p:cNvSpPr>
                <a:spLocks noChangeAspect="1"/>
              </p:cNvSpPr>
              <p:nvPr/>
            </p:nvSpPr>
            <p:spPr bwMode="auto">
              <a:xfrm>
                <a:off x="4269" y="1248"/>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8" name="Freeform 435"/>
              <p:cNvSpPr>
                <a:spLocks noChangeAspect="1"/>
              </p:cNvSpPr>
              <p:nvPr/>
            </p:nvSpPr>
            <p:spPr bwMode="auto">
              <a:xfrm>
                <a:off x="3891" y="1932"/>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09" name="Freeform 436"/>
              <p:cNvSpPr>
                <a:spLocks noChangeAspect="1"/>
              </p:cNvSpPr>
              <p:nvPr/>
            </p:nvSpPr>
            <p:spPr bwMode="auto">
              <a:xfrm>
                <a:off x="3891" y="1932"/>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0" name="Freeform 437"/>
              <p:cNvSpPr>
                <a:spLocks noChangeAspect="1"/>
              </p:cNvSpPr>
              <p:nvPr/>
            </p:nvSpPr>
            <p:spPr bwMode="auto">
              <a:xfrm>
                <a:off x="4203" y="1626"/>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11" name="Freeform 438"/>
              <p:cNvSpPr>
                <a:spLocks noChangeAspect="1"/>
              </p:cNvSpPr>
              <p:nvPr/>
            </p:nvSpPr>
            <p:spPr bwMode="auto">
              <a:xfrm>
                <a:off x="4203" y="1626"/>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2" name="Freeform 439"/>
              <p:cNvSpPr>
                <a:spLocks noChangeAspect="1"/>
              </p:cNvSpPr>
              <p:nvPr/>
            </p:nvSpPr>
            <p:spPr bwMode="auto">
              <a:xfrm>
                <a:off x="3447" y="1548"/>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13" name="Freeform 440"/>
              <p:cNvSpPr>
                <a:spLocks noChangeAspect="1"/>
              </p:cNvSpPr>
              <p:nvPr/>
            </p:nvSpPr>
            <p:spPr bwMode="auto">
              <a:xfrm>
                <a:off x="3447" y="1548"/>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4" name="Freeform 441"/>
              <p:cNvSpPr>
                <a:spLocks noChangeAspect="1"/>
              </p:cNvSpPr>
              <p:nvPr/>
            </p:nvSpPr>
            <p:spPr bwMode="auto">
              <a:xfrm>
                <a:off x="3219" y="1434"/>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15" name="Freeform 442"/>
              <p:cNvSpPr>
                <a:spLocks noChangeAspect="1"/>
              </p:cNvSpPr>
              <p:nvPr/>
            </p:nvSpPr>
            <p:spPr bwMode="auto">
              <a:xfrm>
                <a:off x="3219" y="1434"/>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6" name="Freeform 443"/>
              <p:cNvSpPr>
                <a:spLocks noChangeAspect="1"/>
              </p:cNvSpPr>
              <p:nvPr/>
            </p:nvSpPr>
            <p:spPr bwMode="auto">
              <a:xfrm>
                <a:off x="2853" y="1308"/>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17" name="Freeform 444"/>
              <p:cNvSpPr>
                <a:spLocks noChangeAspect="1"/>
              </p:cNvSpPr>
              <p:nvPr/>
            </p:nvSpPr>
            <p:spPr bwMode="auto">
              <a:xfrm>
                <a:off x="2853" y="1308"/>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8" name="Freeform 445"/>
              <p:cNvSpPr>
                <a:spLocks noChangeAspect="1"/>
              </p:cNvSpPr>
              <p:nvPr/>
            </p:nvSpPr>
            <p:spPr bwMode="auto">
              <a:xfrm>
                <a:off x="3207" y="2406"/>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819" name="Freeform 446"/>
              <p:cNvSpPr>
                <a:spLocks noChangeAspect="1"/>
              </p:cNvSpPr>
              <p:nvPr/>
            </p:nvSpPr>
            <p:spPr bwMode="auto">
              <a:xfrm>
                <a:off x="3207" y="2406"/>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0" name="Freeform 447"/>
              <p:cNvSpPr>
                <a:spLocks noChangeAspect="1"/>
              </p:cNvSpPr>
              <p:nvPr/>
            </p:nvSpPr>
            <p:spPr bwMode="auto">
              <a:xfrm>
                <a:off x="2931" y="1980"/>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21" name="Freeform 448"/>
              <p:cNvSpPr>
                <a:spLocks noChangeAspect="1"/>
              </p:cNvSpPr>
              <p:nvPr/>
            </p:nvSpPr>
            <p:spPr bwMode="auto">
              <a:xfrm>
                <a:off x="2931" y="1980"/>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2" name="Freeform 449"/>
              <p:cNvSpPr>
                <a:spLocks noChangeAspect="1"/>
              </p:cNvSpPr>
              <p:nvPr/>
            </p:nvSpPr>
            <p:spPr bwMode="auto">
              <a:xfrm>
                <a:off x="1863" y="1224"/>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23" name="Freeform 450"/>
              <p:cNvSpPr>
                <a:spLocks noChangeAspect="1"/>
              </p:cNvSpPr>
              <p:nvPr/>
            </p:nvSpPr>
            <p:spPr bwMode="auto">
              <a:xfrm>
                <a:off x="1863" y="1224"/>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4" name="Freeform 451"/>
              <p:cNvSpPr>
                <a:spLocks noChangeAspect="1"/>
              </p:cNvSpPr>
              <p:nvPr/>
            </p:nvSpPr>
            <p:spPr bwMode="auto">
              <a:xfrm>
                <a:off x="2445" y="1782"/>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25" name="Freeform 452"/>
              <p:cNvSpPr>
                <a:spLocks noChangeAspect="1"/>
              </p:cNvSpPr>
              <p:nvPr/>
            </p:nvSpPr>
            <p:spPr bwMode="auto">
              <a:xfrm>
                <a:off x="2445" y="1782"/>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6" name="Freeform 453"/>
              <p:cNvSpPr>
                <a:spLocks noChangeAspect="1"/>
              </p:cNvSpPr>
              <p:nvPr/>
            </p:nvSpPr>
            <p:spPr bwMode="auto">
              <a:xfrm>
                <a:off x="1485" y="1698"/>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27" name="Freeform 454"/>
              <p:cNvSpPr>
                <a:spLocks noChangeAspect="1"/>
              </p:cNvSpPr>
              <p:nvPr/>
            </p:nvSpPr>
            <p:spPr bwMode="auto">
              <a:xfrm>
                <a:off x="1485" y="1698"/>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8" name="Freeform 455"/>
              <p:cNvSpPr>
                <a:spLocks noChangeAspect="1"/>
              </p:cNvSpPr>
              <p:nvPr/>
            </p:nvSpPr>
            <p:spPr bwMode="auto">
              <a:xfrm>
                <a:off x="4233" y="1446"/>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29" name="Freeform 456"/>
              <p:cNvSpPr>
                <a:spLocks noChangeAspect="1"/>
              </p:cNvSpPr>
              <p:nvPr/>
            </p:nvSpPr>
            <p:spPr bwMode="auto">
              <a:xfrm>
                <a:off x="4233" y="1446"/>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0" name="Freeform 457"/>
              <p:cNvSpPr>
                <a:spLocks noChangeAspect="1"/>
              </p:cNvSpPr>
              <p:nvPr/>
            </p:nvSpPr>
            <p:spPr bwMode="auto">
              <a:xfrm>
                <a:off x="4125" y="1794"/>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31" name="Freeform 458"/>
              <p:cNvSpPr>
                <a:spLocks noChangeAspect="1"/>
              </p:cNvSpPr>
              <p:nvPr/>
            </p:nvSpPr>
            <p:spPr bwMode="auto">
              <a:xfrm>
                <a:off x="4125" y="1794"/>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2" name="Freeform 459"/>
              <p:cNvSpPr>
                <a:spLocks noChangeAspect="1"/>
              </p:cNvSpPr>
              <p:nvPr/>
            </p:nvSpPr>
            <p:spPr bwMode="auto">
              <a:xfrm>
                <a:off x="2049" y="2214"/>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33" name="Freeform 460"/>
              <p:cNvSpPr>
                <a:spLocks noChangeAspect="1"/>
              </p:cNvSpPr>
              <p:nvPr/>
            </p:nvSpPr>
            <p:spPr bwMode="auto">
              <a:xfrm>
                <a:off x="2049" y="2214"/>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4" name="Freeform 461"/>
              <p:cNvSpPr>
                <a:spLocks noChangeAspect="1"/>
              </p:cNvSpPr>
              <p:nvPr/>
            </p:nvSpPr>
            <p:spPr bwMode="auto">
              <a:xfrm>
                <a:off x="3843" y="1500"/>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35" name="Freeform 462"/>
              <p:cNvSpPr>
                <a:spLocks noChangeAspect="1"/>
              </p:cNvSpPr>
              <p:nvPr/>
            </p:nvSpPr>
            <p:spPr bwMode="auto">
              <a:xfrm>
                <a:off x="3843" y="1500"/>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6" name="Freeform 463"/>
              <p:cNvSpPr>
                <a:spLocks noChangeAspect="1"/>
              </p:cNvSpPr>
              <p:nvPr/>
            </p:nvSpPr>
            <p:spPr bwMode="auto">
              <a:xfrm>
                <a:off x="4155" y="2172"/>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7" name="Freeform 464"/>
              <p:cNvSpPr>
                <a:spLocks noChangeAspect="1"/>
              </p:cNvSpPr>
              <p:nvPr/>
            </p:nvSpPr>
            <p:spPr bwMode="auto">
              <a:xfrm>
                <a:off x="3651" y="2178"/>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38" name="Freeform 465"/>
              <p:cNvSpPr>
                <a:spLocks noChangeAspect="1"/>
              </p:cNvSpPr>
              <p:nvPr/>
            </p:nvSpPr>
            <p:spPr bwMode="auto">
              <a:xfrm>
                <a:off x="3651" y="2178"/>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9" name="Freeform 466"/>
              <p:cNvSpPr>
                <a:spLocks noChangeAspect="1"/>
              </p:cNvSpPr>
              <p:nvPr/>
            </p:nvSpPr>
            <p:spPr bwMode="auto">
              <a:xfrm>
                <a:off x="4149" y="2172"/>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0" name="Freeform 467"/>
              <p:cNvSpPr>
                <a:spLocks noChangeAspect="1"/>
              </p:cNvSpPr>
              <p:nvPr/>
            </p:nvSpPr>
            <p:spPr bwMode="auto">
              <a:xfrm>
                <a:off x="2475" y="1320"/>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41" name="Freeform 468"/>
              <p:cNvSpPr>
                <a:spLocks noChangeAspect="1"/>
              </p:cNvSpPr>
              <p:nvPr/>
            </p:nvSpPr>
            <p:spPr bwMode="auto">
              <a:xfrm>
                <a:off x="2475" y="1320"/>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2" name="Freeform 469"/>
              <p:cNvSpPr>
                <a:spLocks noChangeAspect="1"/>
              </p:cNvSpPr>
              <p:nvPr/>
            </p:nvSpPr>
            <p:spPr bwMode="auto">
              <a:xfrm>
                <a:off x="3561" y="1806"/>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43" name="Freeform 470"/>
              <p:cNvSpPr>
                <a:spLocks noChangeAspect="1"/>
              </p:cNvSpPr>
              <p:nvPr/>
            </p:nvSpPr>
            <p:spPr bwMode="auto">
              <a:xfrm>
                <a:off x="3561" y="1806"/>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4" name="Freeform 471"/>
              <p:cNvSpPr>
                <a:spLocks noChangeAspect="1"/>
              </p:cNvSpPr>
              <p:nvPr/>
            </p:nvSpPr>
            <p:spPr bwMode="auto">
              <a:xfrm>
                <a:off x="2475" y="2250"/>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45" name="Freeform 472"/>
              <p:cNvSpPr>
                <a:spLocks noChangeAspect="1"/>
              </p:cNvSpPr>
              <p:nvPr/>
            </p:nvSpPr>
            <p:spPr bwMode="auto">
              <a:xfrm>
                <a:off x="2475" y="2250"/>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6" name="Freeform 473"/>
              <p:cNvSpPr>
                <a:spLocks noChangeAspect="1"/>
              </p:cNvSpPr>
              <p:nvPr/>
            </p:nvSpPr>
            <p:spPr bwMode="auto">
              <a:xfrm>
                <a:off x="1311" y="1326"/>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47" name="Freeform 474"/>
              <p:cNvSpPr>
                <a:spLocks noChangeAspect="1"/>
              </p:cNvSpPr>
              <p:nvPr/>
            </p:nvSpPr>
            <p:spPr bwMode="auto">
              <a:xfrm>
                <a:off x="1311" y="1326"/>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8" name="Freeform 475"/>
              <p:cNvSpPr>
                <a:spLocks noChangeAspect="1"/>
              </p:cNvSpPr>
              <p:nvPr/>
            </p:nvSpPr>
            <p:spPr bwMode="auto">
              <a:xfrm>
                <a:off x="3801" y="1752"/>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49" name="Freeform 476"/>
              <p:cNvSpPr>
                <a:spLocks noChangeAspect="1"/>
              </p:cNvSpPr>
              <p:nvPr/>
            </p:nvSpPr>
            <p:spPr bwMode="auto">
              <a:xfrm>
                <a:off x="3801" y="1752"/>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0" name="Freeform 477"/>
              <p:cNvSpPr>
                <a:spLocks noChangeAspect="1"/>
              </p:cNvSpPr>
              <p:nvPr/>
            </p:nvSpPr>
            <p:spPr bwMode="auto">
              <a:xfrm>
                <a:off x="4299" y="1698"/>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51" name="Freeform 478"/>
              <p:cNvSpPr>
                <a:spLocks noChangeAspect="1"/>
              </p:cNvSpPr>
              <p:nvPr/>
            </p:nvSpPr>
            <p:spPr bwMode="auto">
              <a:xfrm>
                <a:off x="4299" y="1698"/>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2" name="Freeform 479"/>
              <p:cNvSpPr>
                <a:spLocks noChangeAspect="1"/>
              </p:cNvSpPr>
              <p:nvPr/>
            </p:nvSpPr>
            <p:spPr bwMode="auto">
              <a:xfrm>
                <a:off x="3717" y="2340"/>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53" name="Freeform 480"/>
              <p:cNvSpPr>
                <a:spLocks noChangeAspect="1"/>
              </p:cNvSpPr>
              <p:nvPr/>
            </p:nvSpPr>
            <p:spPr bwMode="auto">
              <a:xfrm>
                <a:off x="3717" y="2340"/>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4" name="Freeform 481"/>
              <p:cNvSpPr>
                <a:spLocks noChangeAspect="1"/>
              </p:cNvSpPr>
              <p:nvPr/>
            </p:nvSpPr>
            <p:spPr bwMode="auto">
              <a:xfrm>
                <a:off x="2457" y="1554"/>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55" name="Freeform 482"/>
              <p:cNvSpPr>
                <a:spLocks noChangeAspect="1"/>
              </p:cNvSpPr>
              <p:nvPr/>
            </p:nvSpPr>
            <p:spPr bwMode="auto">
              <a:xfrm>
                <a:off x="2457" y="1554"/>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6" name="Freeform 483"/>
              <p:cNvSpPr>
                <a:spLocks noChangeAspect="1"/>
              </p:cNvSpPr>
              <p:nvPr/>
            </p:nvSpPr>
            <p:spPr bwMode="auto">
              <a:xfrm>
                <a:off x="3279" y="2232"/>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57" name="Freeform 484"/>
              <p:cNvSpPr>
                <a:spLocks noChangeAspect="1"/>
              </p:cNvSpPr>
              <p:nvPr/>
            </p:nvSpPr>
            <p:spPr bwMode="auto">
              <a:xfrm>
                <a:off x="3279" y="2232"/>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8" name="Freeform 485"/>
              <p:cNvSpPr>
                <a:spLocks noChangeAspect="1"/>
              </p:cNvSpPr>
              <p:nvPr/>
            </p:nvSpPr>
            <p:spPr bwMode="auto">
              <a:xfrm>
                <a:off x="2211" y="2292"/>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59" name="Freeform 486"/>
              <p:cNvSpPr>
                <a:spLocks noChangeAspect="1"/>
              </p:cNvSpPr>
              <p:nvPr/>
            </p:nvSpPr>
            <p:spPr bwMode="auto">
              <a:xfrm>
                <a:off x="2211" y="2292"/>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0" name="Freeform 487"/>
              <p:cNvSpPr>
                <a:spLocks noChangeAspect="1"/>
              </p:cNvSpPr>
              <p:nvPr/>
            </p:nvSpPr>
            <p:spPr bwMode="auto">
              <a:xfrm>
                <a:off x="1803" y="1776"/>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61" name="Freeform 488"/>
              <p:cNvSpPr>
                <a:spLocks noChangeAspect="1"/>
              </p:cNvSpPr>
              <p:nvPr/>
            </p:nvSpPr>
            <p:spPr bwMode="auto">
              <a:xfrm>
                <a:off x="1803" y="1776"/>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2" name="Freeform 489"/>
              <p:cNvSpPr>
                <a:spLocks noChangeAspect="1"/>
              </p:cNvSpPr>
              <p:nvPr/>
            </p:nvSpPr>
            <p:spPr bwMode="auto">
              <a:xfrm>
                <a:off x="4155" y="1470"/>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19863" name="Freeform 490"/>
              <p:cNvSpPr>
                <a:spLocks noChangeAspect="1"/>
              </p:cNvSpPr>
              <p:nvPr/>
            </p:nvSpPr>
            <p:spPr bwMode="auto">
              <a:xfrm>
                <a:off x="4155" y="1470"/>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4" name="Freeform 491"/>
              <p:cNvSpPr>
                <a:spLocks noChangeAspect="1"/>
              </p:cNvSpPr>
              <p:nvPr/>
            </p:nvSpPr>
            <p:spPr bwMode="auto">
              <a:xfrm>
                <a:off x="4167" y="2052"/>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65" name="Freeform 492"/>
              <p:cNvSpPr>
                <a:spLocks noChangeAspect="1"/>
              </p:cNvSpPr>
              <p:nvPr/>
            </p:nvSpPr>
            <p:spPr bwMode="auto">
              <a:xfrm>
                <a:off x="4167" y="2052"/>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6" name="Freeform 493"/>
              <p:cNvSpPr>
                <a:spLocks noChangeAspect="1"/>
              </p:cNvSpPr>
              <p:nvPr/>
            </p:nvSpPr>
            <p:spPr bwMode="auto">
              <a:xfrm>
                <a:off x="4137" y="2052"/>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67" name="Freeform 494"/>
              <p:cNvSpPr>
                <a:spLocks noChangeAspect="1"/>
              </p:cNvSpPr>
              <p:nvPr/>
            </p:nvSpPr>
            <p:spPr bwMode="auto">
              <a:xfrm>
                <a:off x="4137" y="2052"/>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8" name="Freeform 495"/>
              <p:cNvSpPr>
                <a:spLocks noChangeAspect="1"/>
              </p:cNvSpPr>
              <p:nvPr/>
            </p:nvSpPr>
            <p:spPr bwMode="auto">
              <a:xfrm>
                <a:off x="3681" y="1980"/>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69" name="Freeform 496"/>
              <p:cNvSpPr>
                <a:spLocks noChangeAspect="1"/>
              </p:cNvSpPr>
              <p:nvPr/>
            </p:nvSpPr>
            <p:spPr bwMode="auto">
              <a:xfrm>
                <a:off x="3681" y="1980"/>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0" name="Freeform 497"/>
              <p:cNvSpPr>
                <a:spLocks noChangeAspect="1"/>
              </p:cNvSpPr>
              <p:nvPr/>
            </p:nvSpPr>
            <p:spPr bwMode="auto">
              <a:xfrm>
                <a:off x="1419" y="1140"/>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71" name="Freeform 498"/>
              <p:cNvSpPr>
                <a:spLocks noChangeAspect="1"/>
              </p:cNvSpPr>
              <p:nvPr/>
            </p:nvSpPr>
            <p:spPr bwMode="auto">
              <a:xfrm>
                <a:off x="1419" y="1140"/>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2" name="Freeform 499"/>
              <p:cNvSpPr>
                <a:spLocks noChangeAspect="1"/>
              </p:cNvSpPr>
              <p:nvPr/>
            </p:nvSpPr>
            <p:spPr bwMode="auto">
              <a:xfrm>
                <a:off x="3723" y="1908"/>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73" name="Freeform 500"/>
              <p:cNvSpPr>
                <a:spLocks noChangeAspect="1"/>
              </p:cNvSpPr>
              <p:nvPr/>
            </p:nvSpPr>
            <p:spPr bwMode="auto">
              <a:xfrm>
                <a:off x="3723" y="1908"/>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4" name="Freeform 501"/>
              <p:cNvSpPr>
                <a:spLocks noChangeAspect="1"/>
              </p:cNvSpPr>
              <p:nvPr/>
            </p:nvSpPr>
            <p:spPr bwMode="auto">
              <a:xfrm>
                <a:off x="3081" y="1488"/>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75" name="Freeform 502"/>
              <p:cNvSpPr>
                <a:spLocks noChangeAspect="1"/>
              </p:cNvSpPr>
              <p:nvPr/>
            </p:nvSpPr>
            <p:spPr bwMode="auto">
              <a:xfrm>
                <a:off x="3081" y="1488"/>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6" name="Freeform 503"/>
              <p:cNvSpPr>
                <a:spLocks noChangeAspect="1"/>
              </p:cNvSpPr>
              <p:nvPr/>
            </p:nvSpPr>
            <p:spPr bwMode="auto">
              <a:xfrm>
                <a:off x="2037" y="1578"/>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77" name="Freeform 504"/>
              <p:cNvSpPr>
                <a:spLocks noChangeAspect="1"/>
              </p:cNvSpPr>
              <p:nvPr/>
            </p:nvSpPr>
            <p:spPr bwMode="auto">
              <a:xfrm>
                <a:off x="2037" y="1578"/>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19754" name="Rectangle 505"/>
            <p:cNvSpPr>
              <a:spLocks noChangeArrowheads="1"/>
            </p:cNvSpPr>
            <p:nvPr/>
          </p:nvSpPr>
          <p:spPr bwMode="auto">
            <a:xfrm>
              <a:off x="2639" y="2592"/>
              <a:ext cx="576" cy="240"/>
            </a:xfrm>
            <a:prstGeom prst="rect">
              <a:avLst/>
            </a:prstGeom>
            <a:noFill/>
            <a:ln w="9525">
              <a:noFill/>
              <a:miter lim="800000"/>
              <a:headEnd/>
              <a:tailEnd/>
            </a:ln>
          </p:spPr>
          <p:txBody>
            <a:bodyPr wrap="none" anchor="ctr"/>
            <a:lstStyle/>
            <a:p>
              <a:pPr algn="ctr"/>
              <a:r>
                <a:rPr lang="en-US" sz="1600" b="1" dirty="0">
                  <a:solidFill>
                    <a:srgbClr val="FFFF00"/>
                  </a:solidFill>
                </a:rPr>
                <a:t>2000</a:t>
              </a:r>
            </a:p>
          </p:txBody>
        </p:sp>
      </p:grpSp>
      <p:grpSp>
        <p:nvGrpSpPr>
          <p:cNvPr id="19465" name="Group 756"/>
          <p:cNvGrpSpPr>
            <a:grpSpLocks/>
          </p:cNvGrpSpPr>
          <p:nvPr/>
        </p:nvGrpSpPr>
        <p:grpSpPr bwMode="auto">
          <a:xfrm>
            <a:off x="1133475" y="3184525"/>
            <a:ext cx="7477125" cy="320675"/>
            <a:chOff x="405" y="3744"/>
            <a:chExt cx="4710" cy="202"/>
          </a:xfrm>
        </p:grpSpPr>
        <p:sp>
          <p:nvSpPr>
            <p:cNvPr id="19745" name="Text Box 757"/>
            <p:cNvSpPr txBox="1">
              <a:spLocks noChangeArrowheads="1"/>
            </p:cNvSpPr>
            <p:nvPr/>
          </p:nvSpPr>
          <p:spPr bwMode="auto">
            <a:xfrm>
              <a:off x="411" y="3744"/>
              <a:ext cx="4245" cy="194"/>
            </a:xfrm>
            <a:prstGeom prst="rect">
              <a:avLst/>
            </a:prstGeom>
            <a:solidFill>
              <a:schemeClr val="bg1"/>
            </a:solidFill>
            <a:ln w="8001">
              <a:noFill/>
              <a:miter lim="800000"/>
              <a:headEnd/>
              <a:tailEnd/>
            </a:ln>
          </p:spPr>
          <p:txBody>
            <a:bodyPr>
              <a:spAutoFit/>
            </a:bodyPr>
            <a:lstStyle/>
            <a:p>
              <a:pPr>
                <a:spcBef>
                  <a:spcPct val="50000"/>
                </a:spcBef>
              </a:pPr>
              <a:r>
                <a:rPr lang="en-US" sz="1400" dirty="0">
                  <a:solidFill>
                    <a:srgbClr val="000000"/>
                  </a:solidFill>
                </a:rPr>
                <a:t>      No Data  </a:t>
              </a:r>
              <a:r>
                <a:rPr lang="en-US" sz="1400" dirty="0" smtClean="0">
                  <a:solidFill>
                    <a:srgbClr val="000000"/>
                  </a:solidFill>
                </a:rPr>
                <a:t>     </a:t>
              </a:r>
              <a:r>
                <a:rPr lang="en-US" sz="1400" dirty="0">
                  <a:solidFill>
                    <a:srgbClr val="000000"/>
                  </a:solidFill>
                </a:rPr>
                <a:t>&lt;14.0%        </a:t>
              </a:r>
              <a:r>
                <a:rPr lang="en-US" sz="1400" dirty="0" smtClean="0">
                  <a:solidFill>
                    <a:srgbClr val="000000"/>
                  </a:solidFill>
                </a:rPr>
                <a:t>14.0%–17.9</a:t>
              </a:r>
              <a:r>
                <a:rPr lang="en-US" sz="1400" dirty="0">
                  <a:solidFill>
                    <a:srgbClr val="000000"/>
                  </a:solidFill>
                </a:rPr>
                <a:t>%        </a:t>
              </a:r>
              <a:r>
                <a:rPr lang="en-US" sz="1400" dirty="0" smtClean="0">
                  <a:solidFill>
                    <a:srgbClr val="000000"/>
                  </a:solidFill>
                </a:rPr>
                <a:t>18.0</a:t>
              </a:r>
              <a:r>
                <a:rPr lang="en-US" sz="1400" dirty="0">
                  <a:solidFill>
                    <a:srgbClr val="000000"/>
                  </a:solidFill>
                </a:rPr>
                <a:t>%–21.9%       </a:t>
              </a:r>
              <a:r>
                <a:rPr lang="en-US" sz="1400" dirty="0" smtClean="0">
                  <a:solidFill>
                    <a:srgbClr val="000000"/>
                  </a:solidFill>
                </a:rPr>
                <a:t>22.0</a:t>
              </a:r>
              <a:r>
                <a:rPr lang="en-US" sz="1400" dirty="0">
                  <a:solidFill>
                    <a:srgbClr val="000000"/>
                  </a:solidFill>
                </a:rPr>
                <a:t>%–25.9% </a:t>
              </a:r>
              <a:r>
                <a:rPr lang="en-US" sz="1400" dirty="0" smtClean="0">
                  <a:solidFill>
                    <a:srgbClr val="000000"/>
                  </a:solidFill>
                </a:rPr>
                <a:t>     </a:t>
              </a:r>
              <a:r>
                <a:rPr lang="en-US" sz="1400" u="sng" dirty="0" smtClean="0">
                  <a:solidFill>
                    <a:srgbClr val="000000"/>
                  </a:solidFill>
                </a:rPr>
                <a:t>&gt; </a:t>
              </a:r>
              <a:r>
                <a:rPr lang="en-US" sz="1400" dirty="0" smtClean="0">
                  <a:solidFill>
                    <a:srgbClr val="000000"/>
                  </a:solidFill>
                </a:rPr>
                <a:t>26.0</a:t>
              </a:r>
              <a:r>
                <a:rPr lang="en-US" sz="1400" dirty="0">
                  <a:solidFill>
                    <a:srgbClr val="000000"/>
                  </a:solidFill>
                </a:rPr>
                <a:t>%</a:t>
              </a:r>
            </a:p>
          </p:txBody>
        </p:sp>
        <p:sp>
          <p:nvSpPr>
            <p:cNvPr id="19746" name="Rectangle 758"/>
            <p:cNvSpPr>
              <a:spLocks noChangeArrowheads="1"/>
            </p:cNvSpPr>
            <p:nvPr/>
          </p:nvSpPr>
          <p:spPr bwMode="auto">
            <a:xfrm>
              <a:off x="405" y="3754"/>
              <a:ext cx="4710" cy="192"/>
            </a:xfrm>
            <a:prstGeom prst="rect">
              <a:avLst/>
            </a:prstGeom>
            <a:noFill/>
            <a:ln w="9525">
              <a:noFill/>
              <a:miter lim="800000"/>
              <a:headEnd/>
              <a:tailEnd/>
            </a:ln>
          </p:spPr>
          <p:txBody>
            <a:bodyPr wrap="none" anchor="ctr"/>
            <a:lstStyle/>
            <a:p>
              <a:endParaRPr lang="en-US">
                <a:solidFill>
                  <a:srgbClr val="000000"/>
                </a:solidFill>
              </a:endParaRPr>
            </a:p>
          </p:txBody>
        </p:sp>
        <p:sp>
          <p:nvSpPr>
            <p:cNvPr id="19747" name="Rectangle 759"/>
            <p:cNvSpPr>
              <a:spLocks noChangeArrowheads="1"/>
            </p:cNvSpPr>
            <p:nvPr/>
          </p:nvSpPr>
          <p:spPr bwMode="auto">
            <a:xfrm>
              <a:off x="461" y="3802"/>
              <a:ext cx="86" cy="86"/>
            </a:xfrm>
            <a:prstGeom prst="rect">
              <a:avLst/>
            </a:prstGeom>
            <a:solidFill>
              <a:srgbClr val="FFFFFF"/>
            </a:solidFill>
            <a:ln w="9525">
              <a:solidFill>
                <a:schemeClr val="tx1"/>
              </a:solidFill>
              <a:miter lim="800000"/>
              <a:headEnd/>
              <a:tailEnd/>
            </a:ln>
          </p:spPr>
          <p:txBody>
            <a:bodyPr/>
            <a:lstStyle/>
            <a:p>
              <a:endParaRPr lang="en-US">
                <a:solidFill>
                  <a:srgbClr val="000000"/>
                </a:solidFill>
              </a:endParaRPr>
            </a:p>
          </p:txBody>
        </p:sp>
        <p:sp>
          <p:nvSpPr>
            <p:cNvPr id="19748" name="Rectangle 760"/>
            <p:cNvSpPr>
              <a:spLocks noChangeArrowheads="1"/>
            </p:cNvSpPr>
            <p:nvPr/>
          </p:nvSpPr>
          <p:spPr bwMode="auto">
            <a:xfrm>
              <a:off x="1141" y="3802"/>
              <a:ext cx="86" cy="86"/>
            </a:xfrm>
            <a:prstGeom prst="rect">
              <a:avLst/>
            </a:prstGeom>
            <a:solidFill>
              <a:srgbClr val="E8D898"/>
            </a:solidFill>
            <a:ln w="9525">
              <a:solidFill>
                <a:schemeClr val="tx1"/>
              </a:solidFill>
              <a:miter lim="800000"/>
              <a:headEnd/>
              <a:tailEnd/>
            </a:ln>
          </p:spPr>
          <p:txBody>
            <a:bodyPr/>
            <a:lstStyle/>
            <a:p>
              <a:endParaRPr lang="en-US">
                <a:solidFill>
                  <a:srgbClr val="000000"/>
                </a:solidFill>
              </a:endParaRPr>
            </a:p>
          </p:txBody>
        </p:sp>
        <p:sp>
          <p:nvSpPr>
            <p:cNvPr id="19749" name="Rectangle 761"/>
            <p:cNvSpPr>
              <a:spLocks noChangeArrowheads="1"/>
            </p:cNvSpPr>
            <p:nvPr/>
          </p:nvSpPr>
          <p:spPr bwMode="auto">
            <a:xfrm>
              <a:off x="1669" y="3802"/>
              <a:ext cx="86" cy="86"/>
            </a:xfrm>
            <a:prstGeom prst="rect">
              <a:avLst/>
            </a:prstGeom>
            <a:solidFill>
              <a:srgbClr val="FFAA00"/>
            </a:solidFill>
            <a:ln w="9525">
              <a:solidFill>
                <a:schemeClr val="tx1"/>
              </a:solidFill>
              <a:miter lim="800000"/>
              <a:headEnd/>
              <a:tailEnd/>
            </a:ln>
          </p:spPr>
          <p:txBody>
            <a:bodyPr/>
            <a:lstStyle/>
            <a:p>
              <a:endParaRPr lang="en-US">
                <a:solidFill>
                  <a:srgbClr val="000000"/>
                </a:solidFill>
              </a:endParaRPr>
            </a:p>
          </p:txBody>
        </p:sp>
        <p:sp>
          <p:nvSpPr>
            <p:cNvPr id="19750" name="Rectangle 762"/>
            <p:cNvSpPr>
              <a:spLocks noChangeArrowheads="1"/>
            </p:cNvSpPr>
            <p:nvPr/>
          </p:nvSpPr>
          <p:spPr bwMode="auto">
            <a:xfrm>
              <a:off x="2496" y="3802"/>
              <a:ext cx="86" cy="86"/>
            </a:xfrm>
            <a:prstGeom prst="rect">
              <a:avLst/>
            </a:prstGeom>
            <a:solidFill>
              <a:srgbClr val="FF8C00"/>
            </a:solidFill>
            <a:ln w="9525">
              <a:solidFill>
                <a:schemeClr val="tx1"/>
              </a:solidFill>
              <a:miter lim="800000"/>
              <a:headEnd/>
              <a:tailEnd/>
            </a:ln>
          </p:spPr>
          <p:txBody>
            <a:bodyPr/>
            <a:lstStyle/>
            <a:p>
              <a:endParaRPr lang="en-US">
                <a:solidFill>
                  <a:srgbClr val="000000"/>
                </a:solidFill>
              </a:endParaRPr>
            </a:p>
          </p:txBody>
        </p:sp>
        <p:sp>
          <p:nvSpPr>
            <p:cNvPr id="19751" name="Rectangle 763"/>
            <p:cNvSpPr>
              <a:spLocks noChangeArrowheads="1"/>
            </p:cNvSpPr>
            <p:nvPr/>
          </p:nvSpPr>
          <p:spPr bwMode="auto">
            <a:xfrm>
              <a:off x="3301" y="3802"/>
              <a:ext cx="86" cy="86"/>
            </a:xfrm>
            <a:prstGeom prst="rect">
              <a:avLst/>
            </a:prstGeom>
            <a:solidFill>
              <a:srgbClr val="FF4500"/>
            </a:solidFill>
            <a:ln w="9525">
              <a:solidFill>
                <a:schemeClr val="tx1"/>
              </a:solidFill>
              <a:miter lim="800000"/>
              <a:headEnd/>
              <a:tailEnd/>
            </a:ln>
          </p:spPr>
          <p:txBody>
            <a:bodyPr/>
            <a:lstStyle/>
            <a:p>
              <a:endParaRPr lang="en-US">
                <a:solidFill>
                  <a:srgbClr val="000000"/>
                </a:solidFill>
              </a:endParaRPr>
            </a:p>
          </p:txBody>
        </p:sp>
        <p:sp>
          <p:nvSpPr>
            <p:cNvPr id="19752" name="Rectangle 764"/>
            <p:cNvSpPr>
              <a:spLocks noChangeArrowheads="1"/>
            </p:cNvSpPr>
            <p:nvPr/>
          </p:nvSpPr>
          <p:spPr bwMode="auto">
            <a:xfrm>
              <a:off x="4107" y="3802"/>
              <a:ext cx="86" cy="86"/>
            </a:xfrm>
            <a:prstGeom prst="rect">
              <a:avLst/>
            </a:prstGeom>
            <a:solidFill>
              <a:srgbClr val="B22222"/>
            </a:solidFill>
            <a:ln w="9525">
              <a:solidFill>
                <a:schemeClr val="tx1"/>
              </a:solidFill>
              <a:miter lim="800000"/>
              <a:headEnd/>
              <a:tailEnd/>
            </a:ln>
          </p:spPr>
          <p:txBody>
            <a:bodyPr/>
            <a:lstStyle/>
            <a:p>
              <a:r>
                <a:rPr lang="en-US" dirty="0" smtClean="0">
                  <a:solidFill>
                    <a:srgbClr val="000000"/>
                  </a:solidFill>
                </a:rPr>
                <a:t> </a:t>
              </a:r>
              <a:endParaRPr lang="en-US" dirty="0">
                <a:solidFill>
                  <a:srgbClr val="000000"/>
                </a:solidFill>
              </a:endParaRPr>
            </a:p>
          </p:txBody>
        </p:sp>
      </p:grpSp>
      <p:grpSp>
        <p:nvGrpSpPr>
          <p:cNvPr id="19466" name="Group 765"/>
          <p:cNvGrpSpPr>
            <a:grpSpLocks/>
          </p:cNvGrpSpPr>
          <p:nvPr/>
        </p:nvGrpSpPr>
        <p:grpSpPr bwMode="auto">
          <a:xfrm>
            <a:off x="1158875" y="5827713"/>
            <a:ext cx="7451725" cy="344487"/>
            <a:chOff x="405" y="3383"/>
            <a:chExt cx="4694" cy="217"/>
          </a:xfrm>
        </p:grpSpPr>
        <p:sp>
          <p:nvSpPr>
            <p:cNvPr id="19737" name="Text Box 766"/>
            <p:cNvSpPr txBox="1">
              <a:spLocks noChangeArrowheads="1"/>
            </p:cNvSpPr>
            <p:nvPr/>
          </p:nvSpPr>
          <p:spPr bwMode="auto">
            <a:xfrm>
              <a:off x="405" y="3383"/>
              <a:ext cx="4310" cy="194"/>
            </a:xfrm>
            <a:prstGeom prst="rect">
              <a:avLst/>
            </a:prstGeom>
            <a:solidFill>
              <a:schemeClr val="bg1"/>
            </a:solidFill>
            <a:ln w="8001">
              <a:noFill/>
              <a:miter lim="800000"/>
              <a:headEnd/>
              <a:tailEnd/>
            </a:ln>
          </p:spPr>
          <p:txBody>
            <a:bodyPr>
              <a:spAutoFit/>
            </a:bodyPr>
            <a:lstStyle/>
            <a:p>
              <a:pPr>
                <a:spcBef>
                  <a:spcPct val="50000"/>
                </a:spcBef>
              </a:pPr>
              <a:r>
                <a:rPr lang="en-US" sz="1400" dirty="0">
                  <a:solidFill>
                    <a:srgbClr val="000000"/>
                  </a:solidFill>
                </a:rPr>
                <a:t>      No Data         </a:t>
              </a:r>
              <a:r>
                <a:rPr lang="en-US" sz="1400" dirty="0" smtClean="0">
                  <a:solidFill>
                    <a:srgbClr val="000000"/>
                  </a:solidFill>
                </a:rPr>
                <a:t>&lt;</a:t>
              </a:r>
              <a:r>
                <a:rPr lang="en-US" sz="1400" dirty="0">
                  <a:solidFill>
                    <a:srgbClr val="000000"/>
                  </a:solidFill>
                </a:rPr>
                <a:t>4.5%         </a:t>
              </a:r>
              <a:r>
                <a:rPr lang="en-US" sz="1400" dirty="0" smtClean="0">
                  <a:solidFill>
                    <a:srgbClr val="000000"/>
                  </a:solidFill>
                </a:rPr>
                <a:t>4.5</a:t>
              </a:r>
              <a:r>
                <a:rPr lang="en-US" sz="1400" dirty="0">
                  <a:solidFill>
                    <a:srgbClr val="000000"/>
                  </a:solidFill>
                </a:rPr>
                <a:t>%–5.9%           </a:t>
              </a:r>
              <a:r>
                <a:rPr lang="en-US" sz="1400" dirty="0" smtClean="0">
                  <a:solidFill>
                    <a:srgbClr val="000000"/>
                  </a:solidFill>
                </a:rPr>
                <a:t>6.0</a:t>
              </a:r>
              <a:r>
                <a:rPr lang="en-US" sz="1400" dirty="0">
                  <a:solidFill>
                    <a:srgbClr val="000000"/>
                  </a:solidFill>
                </a:rPr>
                <a:t>%–7.4%        </a:t>
              </a:r>
              <a:r>
                <a:rPr lang="en-US" sz="1400" dirty="0" smtClean="0">
                  <a:solidFill>
                    <a:srgbClr val="000000"/>
                  </a:solidFill>
                </a:rPr>
                <a:t>7.5</a:t>
              </a:r>
              <a:r>
                <a:rPr lang="en-US" sz="1400" dirty="0">
                  <a:solidFill>
                    <a:srgbClr val="000000"/>
                  </a:solidFill>
                </a:rPr>
                <a:t>%–8.9%            </a:t>
              </a:r>
              <a:r>
                <a:rPr lang="en-US" sz="1400" u="sng" dirty="0" smtClean="0">
                  <a:solidFill>
                    <a:srgbClr val="000000"/>
                  </a:solidFill>
                </a:rPr>
                <a:t>&gt;</a:t>
              </a:r>
              <a:r>
                <a:rPr lang="en-US" sz="1400" dirty="0">
                  <a:solidFill>
                    <a:srgbClr val="000000"/>
                  </a:solidFill>
                </a:rPr>
                <a:t>9.0%</a:t>
              </a:r>
            </a:p>
          </p:txBody>
        </p:sp>
        <p:sp>
          <p:nvSpPr>
            <p:cNvPr id="19738" name="Rectangle 767"/>
            <p:cNvSpPr>
              <a:spLocks noChangeArrowheads="1"/>
            </p:cNvSpPr>
            <p:nvPr/>
          </p:nvSpPr>
          <p:spPr bwMode="auto">
            <a:xfrm>
              <a:off x="405" y="3383"/>
              <a:ext cx="4694" cy="217"/>
            </a:xfrm>
            <a:prstGeom prst="rect">
              <a:avLst/>
            </a:prstGeom>
            <a:noFill/>
            <a:ln w="9525">
              <a:noFill/>
              <a:miter lim="800000"/>
              <a:headEnd/>
              <a:tailEnd/>
            </a:ln>
          </p:spPr>
          <p:txBody>
            <a:bodyPr wrap="none" anchor="ctr"/>
            <a:lstStyle/>
            <a:p>
              <a:endParaRPr lang="en-US">
                <a:solidFill>
                  <a:srgbClr val="000000"/>
                </a:solidFill>
              </a:endParaRPr>
            </a:p>
          </p:txBody>
        </p:sp>
        <p:sp>
          <p:nvSpPr>
            <p:cNvPr id="19739" name="Rectangle 768"/>
            <p:cNvSpPr>
              <a:spLocks noChangeArrowheads="1"/>
            </p:cNvSpPr>
            <p:nvPr/>
          </p:nvSpPr>
          <p:spPr bwMode="auto">
            <a:xfrm>
              <a:off x="472" y="3437"/>
              <a:ext cx="86" cy="86"/>
            </a:xfrm>
            <a:prstGeom prst="rect">
              <a:avLst/>
            </a:prstGeom>
            <a:solidFill>
              <a:srgbClr val="FFFFFF"/>
            </a:solidFill>
            <a:ln w="9525">
              <a:solidFill>
                <a:schemeClr val="tx1"/>
              </a:solidFill>
              <a:miter lim="800000"/>
              <a:headEnd/>
              <a:tailEnd/>
            </a:ln>
          </p:spPr>
          <p:txBody>
            <a:bodyPr/>
            <a:lstStyle/>
            <a:p>
              <a:endParaRPr lang="en-US">
                <a:solidFill>
                  <a:srgbClr val="000000"/>
                </a:solidFill>
              </a:endParaRPr>
            </a:p>
          </p:txBody>
        </p:sp>
        <p:sp>
          <p:nvSpPr>
            <p:cNvPr id="19740" name="Rectangle 769"/>
            <p:cNvSpPr>
              <a:spLocks noChangeArrowheads="1"/>
            </p:cNvSpPr>
            <p:nvPr/>
          </p:nvSpPr>
          <p:spPr bwMode="auto">
            <a:xfrm>
              <a:off x="1145" y="3437"/>
              <a:ext cx="86" cy="86"/>
            </a:xfrm>
            <a:prstGeom prst="rect">
              <a:avLst/>
            </a:prstGeom>
            <a:solidFill>
              <a:srgbClr val="E8D898"/>
            </a:solidFill>
            <a:ln w="9525">
              <a:solidFill>
                <a:schemeClr val="tx1"/>
              </a:solidFill>
              <a:miter lim="800000"/>
              <a:headEnd/>
              <a:tailEnd/>
            </a:ln>
          </p:spPr>
          <p:txBody>
            <a:bodyPr/>
            <a:lstStyle/>
            <a:p>
              <a:endParaRPr lang="en-US">
                <a:solidFill>
                  <a:srgbClr val="000000"/>
                </a:solidFill>
              </a:endParaRPr>
            </a:p>
          </p:txBody>
        </p:sp>
        <p:sp>
          <p:nvSpPr>
            <p:cNvPr id="19741" name="Rectangle 770"/>
            <p:cNvSpPr>
              <a:spLocks noChangeArrowheads="1"/>
            </p:cNvSpPr>
            <p:nvPr/>
          </p:nvSpPr>
          <p:spPr bwMode="auto">
            <a:xfrm>
              <a:off x="1691" y="3437"/>
              <a:ext cx="86" cy="86"/>
            </a:xfrm>
            <a:prstGeom prst="rect">
              <a:avLst/>
            </a:prstGeom>
            <a:solidFill>
              <a:srgbClr val="FFAA00"/>
            </a:solidFill>
            <a:ln w="9525">
              <a:solidFill>
                <a:schemeClr val="tx1"/>
              </a:solidFill>
              <a:miter lim="800000"/>
              <a:headEnd/>
              <a:tailEnd/>
            </a:ln>
          </p:spPr>
          <p:txBody>
            <a:bodyPr/>
            <a:lstStyle/>
            <a:p>
              <a:endParaRPr lang="en-US">
                <a:solidFill>
                  <a:srgbClr val="000000"/>
                </a:solidFill>
              </a:endParaRPr>
            </a:p>
          </p:txBody>
        </p:sp>
        <p:sp>
          <p:nvSpPr>
            <p:cNvPr id="19742" name="Rectangle 771"/>
            <p:cNvSpPr>
              <a:spLocks noChangeArrowheads="1"/>
            </p:cNvSpPr>
            <p:nvPr/>
          </p:nvSpPr>
          <p:spPr bwMode="auto">
            <a:xfrm>
              <a:off x="2498" y="3437"/>
              <a:ext cx="86" cy="86"/>
            </a:xfrm>
            <a:prstGeom prst="rect">
              <a:avLst/>
            </a:prstGeom>
            <a:solidFill>
              <a:srgbClr val="FF8C00"/>
            </a:solidFill>
            <a:ln w="9525">
              <a:solidFill>
                <a:schemeClr val="tx1"/>
              </a:solidFill>
              <a:miter lim="800000"/>
              <a:headEnd/>
              <a:tailEnd/>
            </a:ln>
          </p:spPr>
          <p:txBody>
            <a:bodyPr/>
            <a:lstStyle/>
            <a:p>
              <a:endParaRPr lang="en-US">
                <a:solidFill>
                  <a:srgbClr val="000000"/>
                </a:solidFill>
              </a:endParaRPr>
            </a:p>
          </p:txBody>
        </p:sp>
        <p:sp>
          <p:nvSpPr>
            <p:cNvPr id="19743" name="Rectangle 772"/>
            <p:cNvSpPr>
              <a:spLocks noChangeArrowheads="1"/>
            </p:cNvSpPr>
            <p:nvPr/>
          </p:nvSpPr>
          <p:spPr bwMode="auto">
            <a:xfrm>
              <a:off x="3237" y="3437"/>
              <a:ext cx="86" cy="86"/>
            </a:xfrm>
            <a:prstGeom prst="rect">
              <a:avLst/>
            </a:prstGeom>
            <a:solidFill>
              <a:srgbClr val="FF4500"/>
            </a:solidFill>
            <a:ln w="9525">
              <a:solidFill>
                <a:schemeClr val="tx1"/>
              </a:solidFill>
              <a:miter lim="800000"/>
              <a:headEnd/>
              <a:tailEnd/>
            </a:ln>
          </p:spPr>
          <p:txBody>
            <a:bodyPr/>
            <a:lstStyle/>
            <a:p>
              <a:endParaRPr lang="en-US">
                <a:solidFill>
                  <a:srgbClr val="000000"/>
                </a:solidFill>
              </a:endParaRPr>
            </a:p>
          </p:txBody>
        </p:sp>
        <p:sp>
          <p:nvSpPr>
            <p:cNvPr id="19744" name="Rectangle 773"/>
            <p:cNvSpPr>
              <a:spLocks noChangeArrowheads="1"/>
            </p:cNvSpPr>
            <p:nvPr/>
          </p:nvSpPr>
          <p:spPr bwMode="auto">
            <a:xfrm>
              <a:off x="4053" y="3437"/>
              <a:ext cx="86" cy="86"/>
            </a:xfrm>
            <a:prstGeom prst="rect">
              <a:avLst/>
            </a:prstGeom>
            <a:solidFill>
              <a:srgbClr val="B22222"/>
            </a:solidFill>
            <a:ln w="9525">
              <a:solidFill>
                <a:schemeClr val="tx1"/>
              </a:solidFill>
              <a:miter lim="800000"/>
              <a:headEnd/>
              <a:tailEnd/>
            </a:ln>
          </p:spPr>
          <p:txBody>
            <a:bodyPr/>
            <a:lstStyle/>
            <a:p>
              <a:endParaRPr lang="en-US">
                <a:solidFill>
                  <a:srgbClr val="000000"/>
                </a:solidFill>
              </a:endParaRPr>
            </a:p>
          </p:txBody>
        </p:sp>
      </p:grpSp>
      <p:sp>
        <p:nvSpPr>
          <p:cNvPr id="19467" name="Rectangle 774"/>
          <p:cNvSpPr>
            <a:spLocks noChangeArrowheads="1"/>
          </p:cNvSpPr>
          <p:nvPr/>
        </p:nvSpPr>
        <p:spPr bwMode="auto">
          <a:xfrm rot="10800000" flipV="1">
            <a:off x="1143000" y="6248400"/>
            <a:ext cx="6553200" cy="457200"/>
          </a:xfrm>
          <a:prstGeom prst="rect">
            <a:avLst/>
          </a:prstGeom>
          <a:noFill/>
          <a:ln w="9525">
            <a:noFill/>
            <a:miter lim="800000"/>
            <a:headEnd/>
            <a:tailEnd/>
          </a:ln>
        </p:spPr>
        <p:txBody>
          <a:bodyPr>
            <a:spAutoFit/>
          </a:bodyPr>
          <a:lstStyle/>
          <a:p>
            <a:pPr algn="ctr"/>
            <a:r>
              <a:rPr lang="en-US" sz="1200" dirty="0">
                <a:solidFill>
                  <a:srgbClr val="FFFFFF"/>
                </a:solidFill>
              </a:rPr>
              <a:t>CDC’s Division of Diabetes Translation. </a:t>
            </a:r>
            <a:r>
              <a:rPr lang="en-US" sz="1200" dirty="0" smtClean="0">
                <a:solidFill>
                  <a:srgbClr val="FFFFFF"/>
                </a:solidFill>
              </a:rPr>
              <a:t>United States </a:t>
            </a:r>
            <a:r>
              <a:rPr lang="en-US" sz="1200" dirty="0">
                <a:solidFill>
                  <a:srgbClr val="FFFFFF"/>
                </a:solidFill>
              </a:rPr>
              <a:t>Surveillance System available at http://</a:t>
            </a:r>
            <a:r>
              <a:rPr lang="en-US" sz="1200" dirty="0" smtClean="0">
                <a:solidFill>
                  <a:srgbClr val="FFFFFF"/>
                </a:solidFill>
              </a:rPr>
              <a:t>www.cdc.gov/diabetes/data</a:t>
            </a:r>
            <a:endParaRPr lang="en-US" sz="1200" dirty="0">
              <a:solidFill>
                <a:srgbClr val="FFFFFF"/>
              </a:solidFill>
            </a:endParaRPr>
          </a:p>
        </p:txBody>
      </p:sp>
      <p:pic>
        <p:nvPicPr>
          <p:cNvPr id="19468" name="Picture 775"/>
          <p:cNvPicPr>
            <a:picLocks noChangeAspect="1" noChangeArrowheads="1"/>
          </p:cNvPicPr>
          <p:nvPr/>
        </p:nvPicPr>
        <p:blipFill>
          <a:blip r:embed="rId5" cstate="print"/>
          <a:srcRect/>
          <a:stretch>
            <a:fillRect/>
          </a:stretch>
        </p:blipFill>
        <p:spPr bwMode="auto">
          <a:xfrm>
            <a:off x="8305800" y="6207125"/>
            <a:ext cx="685800" cy="498475"/>
          </a:xfrm>
          <a:prstGeom prst="rect">
            <a:avLst/>
          </a:prstGeom>
          <a:noFill/>
          <a:ln w="9525">
            <a:noFill/>
            <a:miter lim="800000"/>
            <a:headEnd/>
            <a:tailEnd/>
          </a:ln>
        </p:spPr>
      </p:pic>
      <p:pic>
        <p:nvPicPr>
          <p:cNvPr id="19469" name="Picture 776" descr="hhs logo"/>
          <p:cNvPicPr>
            <a:picLocks noChangeAspect="1" noChangeArrowheads="1"/>
          </p:cNvPicPr>
          <p:nvPr/>
        </p:nvPicPr>
        <p:blipFill>
          <a:blip r:embed="rId6" cstate="print"/>
          <a:srcRect/>
          <a:stretch>
            <a:fillRect/>
          </a:stretch>
        </p:blipFill>
        <p:spPr bwMode="auto">
          <a:xfrm>
            <a:off x="76200" y="6248400"/>
            <a:ext cx="609600" cy="609600"/>
          </a:xfrm>
          <a:prstGeom prst="rect">
            <a:avLst/>
          </a:prstGeom>
          <a:noFill/>
          <a:ln w="9525">
            <a:noFill/>
            <a:miter lim="800000"/>
            <a:headEnd/>
            <a:tailEnd/>
          </a:ln>
        </p:spPr>
      </p:pic>
      <p:sp>
        <p:nvSpPr>
          <p:cNvPr id="926" name="Rectangle 379"/>
          <p:cNvSpPr>
            <a:spLocks noChangeArrowheads="1"/>
          </p:cNvSpPr>
          <p:nvPr/>
        </p:nvSpPr>
        <p:spPr bwMode="auto">
          <a:xfrm>
            <a:off x="6763349" y="1374775"/>
            <a:ext cx="914400" cy="381000"/>
          </a:xfrm>
          <a:prstGeom prst="rect">
            <a:avLst/>
          </a:prstGeom>
          <a:noFill/>
          <a:ln w="9525">
            <a:noFill/>
            <a:miter lim="800000"/>
            <a:headEnd/>
            <a:tailEnd/>
          </a:ln>
        </p:spPr>
        <p:txBody>
          <a:bodyPr wrap="none" anchor="ctr"/>
          <a:lstStyle/>
          <a:p>
            <a:pPr algn="ctr"/>
            <a:r>
              <a:rPr lang="en-US" sz="1600" b="1" dirty="0" smtClean="0">
                <a:solidFill>
                  <a:srgbClr val="FFFF00"/>
                </a:solidFill>
              </a:rPr>
              <a:t>2014</a:t>
            </a:r>
            <a:endParaRPr lang="en-US" sz="1600" b="1" dirty="0">
              <a:solidFill>
                <a:srgbClr val="FFFF00"/>
              </a:solidFill>
            </a:endParaRPr>
          </a:p>
        </p:txBody>
      </p:sp>
      <p:sp>
        <p:nvSpPr>
          <p:cNvPr id="1088" name="Rectangle 505"/>
          <p:cNvSpPr>
            <a:spLocks noChangeArrowheads="1"/>
          </p:cNvSpPr>
          <p:nvPr/>
        </p:nvSpPr>
        <p:spPr bwMode="auto">
          <a:xfrm>
            <a:off x="6934704" y="3962400"/>
            <a:ext cx="914400" cy="381000"/>
          </a:xfrm>
          <a:prstGeom prst="rect">
            <a:avLst/>
          </a:prstGeom>
          <a:noFill/>
          <a:ln w="9525">
            <a:noFill/>
            <a:miter lim="800000"/>
            <a:headEnd/>
            <a:tailEnd/>
          </a:ln>
        </p:spPr>
        <p:txBody>
          <a:bodyPr wrap="none" anchor="ctr"/>
          <a:lstStyle/>
          <a:p>
            <a:pPr algn="ctr"/>
            <a:r>
              <a:rPr lang="en-US" sz="1600" b="1" dirty="0" smtClean="0">
                <a:solidFill>
                  <a:srgbClr val="FFFF00"/>
                </a:solidFill>
              </a:rPr>
              <a:t>2014</a:t>
            </a:r>
            <a:endParaRPr lang="en-US" sz="1600" b="1" dirty="0">
              <a:solidFill>
                <a:srgbClr val="FFFF00"/>
              </a:solidFill>
            </a:endParaRPr>
          </a:p>
        </p:txBody>
      </p:sp>
    </p:spTree>
  </p:cSld>
  <p:clrMapOvr>
    <a:masterClrMapping/>
  </p:clrMapOvr>
  <mc:AlternateContent xmlns:mc="http://schemas.openxmlformats.org/markup-compatibility/2006" xmlns:p14="http://schemas.microsoft.com/office/powerpoint/2010/main">
    <mc:Choice Requires="p14">
      <p:transition spd="slow" p14:dur="1250">
        <p:zoom/>
      </p:transition>
    </mc:Choice>
    <mc:Fallback xmlns="">
      <p:transition spd="slow">
        <p:zoom/>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nodeType="after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blinds(vertical)">
                                      <p:cBhvr>
                                        <p:cTn id="7" dur="1000"/>
                                        <p:tgtEl>
                                          <p:spTgt spid="2"/>
                                        </p:tgtEl>
                                      </p:cBhvr>
                                    </p:animEffect>
                                  </p:childTnLst>
                                </p:cTn>
                              </p:par>
                            </p:childTnLst>
                          </p:cTn>
                        </p:par>
                        <p:par>
                          <p:cTn id="8" fill="hold">
                            <p:stCondLst>
                              <p:cond delay="2000"/>
                            </p:stCondLst>
                            <p:childTnLst>
                              <p:par>
                                <p:cTn id="9" presetID="3" presetClass="entr" presetSubtype="5" fill="hold" nodeType="afterEffect">
                                  <p:stCondLst>
                                    <p:cond delay="500"/>
                                  </p:stCondLst>
                                  <p:childTnLst>
                                    <p:set>
                                      <p:cBhvr>
                                        <p:cTn id="10" dur="1" fill="hold">
                                          <p:stCondLst>
                                            <p:cond delay="0"/>
                                          </p:stCondLst>
                                        </p:cTn>
                                        <p:tgtEl>
                                          <p:spTgt spid="6"/>
                                        </p:tgtEl>
                                        <p:attrNameLst>
                                          <p:attrName>style.visibility</p:attrName>
                                        </p:attrNameLst>
                                      </p:cBhvr>
                                      <p:to>
                                        <p:strVal val="visible"/>
                                      </p:to>
                                    </p:set>
                                    <p:animEffect transition="in" filter="blinds(vertical)">
                                      <p:cBhvr>
                                        <p:cTn id="11" dur="1000"/>
                                        <p:tgtEl>
                                          <p:spTgt spid="6"/>
                                        </p:tgtEl>
                                      </p:cBhvr>
                                    </p:animEffect>
                                  </p:childTnLst>
                                </p:cTn>
                              </p:par>
                            </p:childTnLst>
                          </p:cTn>
                        </p:par>
                        <p:par>
                          <p:cTn id="12" fill="hold">
                            <p:stCondLst>
                              <p:cond delay="3500"/>
                            </p:stCondLst>
                            <p:childTnLst>
                              <p:par>
                                <p:cTn id="13" presetID="3" presetClass="entr" presetSubtype="5" fill="hold" nodeType="afterEffect">
                                  <p:stCondLst>
                                    <p:cond delay="1000"/>
                                  </p:stCondLst>
                                  <p:childTnLst>
                                    <p:set>
                                      <p:cBhvr>
                                        <p:cTn id="14" dur="1" fill="hold">
                                          <p:stCondLst>
                                            <p:cond delay="0"/>
                                          </p:stCondLst>
                                        </p:cTn>
                                        <p:tgtEl>
                                          <p:spTgt spid="4"/>
                                        </p:tgtEl>
                                        <p:attrNameLst>
                                          <p:attrName>style.visibility</p:attrName>
                                        </p:attrNameLst>
                                      </p:cBhvr>
                                      <p:to>
                                        <p:strVal val="visible"/>
                                      </p:to>
                                    </p:set>
                                    <p:animEffect transition="in" filter="blinds(vertical)">
                                      <p:cBhvr>
                                        <p:cTn id="15" dur="1000"/>
                                        <p:tgtEl>
                                          <p:spTgt spid="4"/>
                                        </p:tgtEl>
                                      </p:cBhvr>
                                    </p:animEffect>
                                  </p:childTnLst>
                                </p:cTn>
                              </p:par>
                            </p:childTnLst>
                          </p:cTn>
                        </p:par>
                        <p:par>
                          <p:cTn id="16" fill="hold">
                            <p:stCondLst>
                              <p:cond delay="5500"/>
                            </p:stCondLst>
                            <p:childTnLst>
                              <p:par>
                                <p:cTn id="17" presetID="3" presetClass="entr" presetSubtype="5" fill="hold" nodeType="afterEffect">
                                  <p:stCondLst>
                                    <p:cond delay="500"/>
                                  </p:stCondLst>
                                  <p:childTnLst>
                                    <p:set>
                                      <p:cBhvr>
                                        <p:cTn id="18" dur="1" fill="hold">
                                          <p:stCondLst>
                                            <p:cond delay="0"/>
                                          </p:stCondLst>
                                        </p:cTn>
                                        <p:tgtEl>
                                          <p:spTgt spid="8"/>
                                        </p:tgtEl>
                                        <p:attrNameLst>
                                          <p:attrName>style.visibility</p:attrName>
                                        </p:attrNameLst>
                                      </p:cBhvr>
                                      <p:to>
                                        <p:strVal val="visible"/>
                                      </p:to>
                                    </p:set>
                                    <p:animEffect transition="in" filter="blinds(vertical)">
                                      <p:cBhvr>
                                        <p:cTn id="1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5122" name="Group 1248"/>
          <p:cNvGrpSpPr>
            <a:grpSpLocks/>
          </p:cNvGrpSpPr>
          <p:nvPr/>
        </p:nvGrpSpPr>
        <p:grpSpPr bwMode="auto">
          <a:xfrm>
            <a:off x="0" y="1828800"/>
            <a:ext cx="4495800" cy="3590925"/>
            <a:chOff x="1467" y="1032"/>
            <a:chExt cx="2832" cy="2262"/>
          </a:xfrm>
        </p:grpSpPr>
        <p:sp>
          <p:nvSpPr>
            <p:cNvPr id="5247" name="AutoShape 11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5248" name="Rectangle 11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5249" name="Rectangle 1128"/>
            <p:cNvSpPr>
              <a:spLocks noChangeArrowheads="1"/>
            </p:cNvSpPr>
            <p:nvPr/>
          </p:nvSpPr>
          <p:spPr bwMode="auto">
            <a:xfrm>
              <a:off x="1488" y="1056"/>
              <a:ext cx="2760" cy="2184"/>
            </a:xfrm>
            <a:prstGeom prst="rect">
              <a:avLst/>
            </a:prstGeom>
            <a:solidFill>
              <a:srgbClr val="FFFFFF">
                <a:alpha val="0"/>
              </a:srgbClr>
            </a:solidFill>
            <a:ln w="9525">
              <a:noFill/>
              <a:miter lim="800000"/>
              <a:headEnd/>
              <a:tailEnd/>
            </a:ln>
          </p:spPr>
          <p:txBody>
            <a:bodyPr/>
            <a:lstStyle/>
            <a:p>
              <a:endParaRPr lang="en-US"/>
            </a:p>
          </p:txBody>
        </p:sp>
        <p:sp>
          <p:nvSpPr>
            <p:cNvPr id="5250" name="Freeform 11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5251" name="Freeform 11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5252" name="Freeform 11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5253" name="Freeform 11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5254" name="Freeform 11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AA00"/>
            </a:solidFill>
            <a:ln w="9525">
              <a:solidFill>
                <a:srgbClr val="FFAA00"/>
              </a:solidFill>
              <a:prstDash val="solid"/>
              <a:round/>
              <a:headEnd/>
              <a:tailEnd/>
            </a:ln>
          </p:spPr>
          <p:txBody>
            <a:bodyPr/>
            <a:lstStyle/>
            <a:p>
              <a:endParaRPr lang="en-US"/>
            </a:p>
          </p:txBody>
        </p:sp>
        <p:sp>
          <p:nvSpPr>
            <p:cNvPr id="5255" name="Freeform 11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5256" name="Freeform 11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5257" name="Freeform 11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5258" name="Freeform 11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5259" name="Freeform 11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5260" name="Freeform 11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5261" name="Freeform 11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5262" name="Freeform 11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5263" name="Freeform 11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5264" name="Freeform 11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5265" name="Freeform 11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5266" name="Freeform 11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5267" name="Freeform 11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5268" name="Freeform 11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5269" name="Freeform 11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5270" name="Freeform 11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E8D898"/>
            </a:solidFill>
            <a:ln w="9525">
              <a:solidFill>
                <a:srgbClr val="E8D898"/>
              </a:solidFill>
              <a:prstDash val="solid"/>
              <a:round/>
              <a:headEnd/>
              <a:tailEnd/>
            </a:ln>
          </p:spPr>
          <p:txBody>
            <a:bodyPr/>
            <a:lstStyle/>
            <a:p>
              <a:endParaRPr lang="en-US"/>
            </a:p>
          </p:txBody>
        </p:sp>
        <p:sp>
          <p:nvSpPr>
            <p:cNvPr id="5271" name="Freeform 11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5272" name="Freeform 11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5273" name="Freeform 11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5274" name="Freeform 11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5275" name="Freeform 11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5276" name="Freeform 11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5277" name="Freeform 11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5278" name="Freeform 11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5279" name="Freeform 11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5280" name="Freeform 11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5281" name="Freeform 11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5282" name="Freeform 11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5283" name="Freeform 11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5284" name="Freeform 11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5285" name="Freeform 11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5286" name="Freeform 11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5287" name="Freeform 11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5288" name="Freeform 11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5289" name="Freeform 11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5290" name="Freeform 11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5291" name="Freeform 11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5292" name="Freeform 11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5293" name="Freeform 11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5294" name="Freeform 11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5295" name="Freeform 11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5296" name="Freeform 11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5297" name="Freeform 11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5298" name="Freeform 11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5299" name="Freeform 11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5300" name="Freeform 11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5301" name="Freeform 11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5302" name="Freeform 11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5303" name="Freeform 11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5304" name="Freeform 11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5305" name="Freeform 11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5306" name="Freeform 11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5307" name="Freeform 11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5308" name="Freeform 11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5309" name="Freeform 11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5310" name="Freeform 11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5311" name="Freeform 11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5312" name="Freeform 11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5313" name="Freeform 11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5314" name="Freeform 11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5315" name="Freeform 11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5316" name="Freeform 11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5317" name="Freeform 11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5318" name="Freeform 11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5319" name="Freeform 11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5320" name="Freeform 11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5321" name="Freeform 12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5322" name="Freeform 12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p>
          </p:txBody>
        </p:sp>
        <p:sp>
          <p:nvSpPr>
            <p:cNvPr id="5323" name="Freeform 12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5324" name="Freeform 12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5325" name="Freeform 12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5326" name="Freeform 12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5327" name="Freeform 12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5328" name="Freeform 12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5329" name="Freeform 12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5330" name="Freeform 12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5331" name="Freeform 12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5332" name="Freeform 12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5333" name="Freeform 12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5334" name="Freeform 12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5335" name="Freeform 12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5336" name="Freeform 12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5337" name="Freeform 12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5338" name="Freeform 12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5339" name="Freeform 12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5340" name="Freeform 12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5341" name="Freeform 12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5342" name="Freeform 12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5343" name="Freeform 12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5344" name="Freeform 12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5345" name="Freeform 12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5346" name="Freeform 12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5347" name="Freeform 12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5348" name="Freeform 12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5349" name="Freeform 12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5350" name="Freeform 12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5351" name="Freeform 12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5352" name="Freeform 12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5353" name="Freeform 12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5354" name="Freeform 12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5355" name="Freeform 12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5356" name="Freeform 12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5357" name="Freeform 12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5358" name="Freeform 12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5359" name="Freeform 12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5360" name="Freeform 12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5361" name="Freeform 12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5362" name="Freeform 12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5363" name="Freeform 12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5364" name="Freeform 12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5365" name="Freeform 12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5366" name="Freeform 12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5367" name="Freeform 12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5368" name="Freeform 12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5123" name="Group 1123"/>
          <p:cNvGrpSpPr>
            <a:grpSpLocks/>
          </p:cNvGrpSpPr>
          <p:nvPr/>
        </p:nvGrpSpPr>
        <p:grpSpPr bwMode="auto">
          <a:xfrm>
            <a:off x="4648200" y="1828800"/>
            <a:ext cx="4495800" cy="3590925"/>
            <a:chOff x="1467" y="1032"/>
            <a:chExt cx="2832" cy="2262"/>
          </a:xfrm>
        </p:grpSpPr>
        <p:sp>
          <p:nvSpPr>
            <p:cNvPr id="5125" name="AutoShape 10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5126" name="Rectangle 10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5127" name="Rectangle 10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5128" name="Freeform 10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5129" name="Freeform 10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5130" name="Freeform 10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5131" name="Freeform 10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5132" name="Freeform 10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5133" name="Freeform 10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5134" name="Freeform 10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E8D898"/>
            </a:solidFill>
            <a:ln w="9525">
              <a:solidFill>
                <a:srgbClr val="E8D898"/>
              </a:solidFill>
              <a:prstDash val="solid"/>
              <a:round/>
              <a:headEnd/>
              <a:tailEnd/>
            </a:ln>
          </p:spPr>
          <p:txBody>
            <a:bodyPr/>
            <a:lstStyle/>
            <a:p>
              <a:endParaRPr lang="en-US"/>
            </a:p>
          </p:txBody>
        </p:sp>
        <p:sp>
          <p:nvSpPr>
            <p:cNvPr id="5135" name="Freeform 10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5136" name="Freeform 10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5137" name="Freeform 10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5138" name="Freeform 10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5139" name="Freeform 10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5140" name="Freeform 10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5141" name="Freeform 10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5142" name="Freeform 10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5143" name="Freeform 10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5144" name="Freeform 10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5145" name="Freeform 10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5146" name="Freeform 10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5147" name="Freeform 10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5148" name="Freeform 10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5149" name="Freeform 10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5150" name="Freeform 10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5151" name="Freeform 10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5152" name="Freeform 10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5153" name="Freeform 10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5154" name="Freeform 10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5155" name="Freeform 10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5156" name="Freeform 10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5157" name="Freeform 10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5158" name="Freeform 10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5159" name="Freeform 10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5160" name="Freeform 10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5161" name="Freeform 10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5162" name="Freeform 10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5163" name="Freeform 10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5164" name="Freeform 10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5165" name="Freeform 10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5166" name="Freeform 10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p>
          </p:txBody>
        </p:sp>
        <p:sp>
          <p:nvSpPr>
            <p:cNvPr id="5167" name="Freeform 10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5168" name="Freeform 10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E8D898"/>
            </a:solidFill>
            <a:ln w="9525">
              <a:solidFill>
                <a:srgbClr val="E8D898"/>
              </a:solidFill>
              <a:prstDash val="solid"/>
              <a:round/>
              <a:headEnd/>
              <a:tailEnd/>
            </a:ln>
          </p:spPr>
          <p:txBody>
            <a:bodyPr/>
            <a:lstStyle/>
            <a:p>
              <a:endParaRPr lang="en-US"/>
            </a:p>
          </p:txBody>
        </p:sp>
        <p:sp>
          <p:nvSpPr>
            <p:cNvPr id="5169" name="Freeform 10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5170" name="Freeform 10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5171" name="Freeform 10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5172" name="Freeform 10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E8D898"/>
            </a:solidFill>
            <a:ln w="9525">
              <a:solidFill>
                <a:srgbClr val="E8D898"/>
              </a:solidFill>
              <a:prstDash val="solid"/>
              <a:round/>
              <a:headEnd/>
              <a:tailEnd/>
            </a:ln>
          </p:spPr>
          <p:txBody>
            <a:bodyPr/>
            <a:lstStyle/>
            <a:p>
              <a:endParaRPr lang="en-US"/>
            </a:p>
          </p:txBody>
        </p:sp>
        <p:sp>
          <p:nvSpPr>
            <p:cNvPr id="5173" name="Freeform 10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5174" name="Freeform 10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5175" name="Freeform 10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5176" name="Freeform 10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p>
          </p:txBody>
        </p:sp>
        <p:sp>
          <p:nvSpPr>
            <p:cNvPr id="5177" name="Freeform 10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5178" name="Freeform 10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5179" name="Freeform 10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5180" name="Freeform 10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5181" name="Freeform 10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5182" name="Freeform 10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5183" name="Freeform 10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5184" name="Freeform 10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5185" name="Freeform 10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5186" name="Freeform 10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5187" name="Freeform 10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5188" name="Freeform 10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5189" name="Freeform 10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5190" name="Freeform 10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E8D898"/>
            </a:solidFill>
            <a:ln w="9525">
              <a:solidFill>
                <a:srgbClr val="E8D898"/>
              </a:solidFill>
              <a:prstDash val="solid"/>
              <a:round/>
              <a:headEnd/>
              <a:tailEnd/>
            </a:ln>
          </p:spPr>
          <p:txBody>
            <a:bodyPr/>
            <a:lstStyle/>
            <a:p>
              <a:endParaRPr lang="en-US"/>
            </a:p>
          </p:txBody>
        </p:sp>
        <p:sp>
          <p:nvSpPr>
            <p:cNvPr id="5191" name="Freeform 10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5192" name="Freeform 10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5193" name="Freeform 10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5194" name="Freeform 10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5195" name="Freeform 10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5196" name="Freeform 10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5197" name="Freeform 10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5198" name="Freeform 10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5199" name="Freeform 10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5200" name="Freeform 10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p>
          </p:txBody>
        </p:sp>
        <p:sp>
          <p:nvSpPr>
            <p:cNvPr id="5201" name="Freeform 10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5202" name="Freeform 10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E8D898"/>
            </a:solidFill>
            <a:ln w="9525">
              <a:solidFill>
                <a:srgbClr val="E8D898"/>
              </a:solidFill>
              <a:prstDash val="solid"/>
              <a:round/>
              <a:headEnd/>
              <a:tailEnd/>
            </a:ln>
          </p:spPr>
          <p:txBody>
            <a:bodyPr/>
            <a:lstStyle/>
            <a:p>
              <a:endParaRPr lang="en-US"/>
            </a:p>
          </p:txBody>
        </p:sp>
        <p:sp>
          <p:nvSpPr>
            <p:cNvPr id="5203" name="Freeform 10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5204" name="Freeform 10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p>
          </p:txBody>
        </p:sp>
        <p:sp>
          <p:nvSpPr>
            <p:cNvPr id="5205" name="Freeform 10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5206" name="Freeform 10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5207" name="Freeform 10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5208" name="Freeform 10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5209" name="Freeform 10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5210" name="Freeform 10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5211" name="Freeform 10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5212" name="Freeform 10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5213" name="Freeform 10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5214" name="Freeform 10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p>
          </p:txBody>
        </p:sp>
        <p:sp>
          <p:nvSpPr>
            <p:cNvPr id="5215" name="Freeform 10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5216" name="Freeform 10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p>
          </p:txBody>
        </p:sp>
        <p:sp>
          <p:nvSpPr>
            <p:cNvPr id="5217" name="Freeform 10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5218" name="Freeform 10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5219" name="Freeform 10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5220" name="Freeform 10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5221" name="Freeform 10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5222" name="Freeform 10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5223" name="Freeform 10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5224" name="Freeform 11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5225" name="Freeform 11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5226" name="Freeform 11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5227" name="Freeform 11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5228" name="Freeform 11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E8D898"/>
            </a:solidFill>
            <a:ln w="9525">
              <a:solidFill>
                <a:srgbClr val="E8D898"/>
              </a:solidFill>
              <a:prstDash val="solid"/>
              <a:round/>
              <a:headEnd/>
              <a:tailEnd/>
            </a:ln>
          </p:spPr>
          <p:txBody>
            <a:bodyPr/>
            <a:lstStyle/>
            <a:p>
              <a:endParaRPr lang="en-US"/>
            </a:p>
          </p:txBody>
        </p:sp>
        <p:sp>
          <p:nvSpPr>
            <p:cNvPr id="5229" name="Freeform 11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5230" name="Freeform 11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p>
          </p:txBody>
        </p:sp>
        <p:sp>
          <p:nvSpPr>
            <p:cNvPr id="5231" name="Freeform 11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5232" name="Freeform 11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p>
          </p:txBody>
        </p:sp>
        <p:sp>
          <p:nvSpPr>
            <p:cNvPr id="5233" name="Freeform 11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5234" name="Freeform 11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5235" name="Freeform 11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5236" name="Freeform 11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5237" name="Freeform 11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5238" name="Freeform 11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5239" name="Freeform 11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p>
          </p:txBody>
        </p:sp>
        <p:sp>
          <p:nvSpPr>
            <p:cNvPr id="5240" name="Freeform 11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5241" name="Freeform 11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5242" name="Freeform 11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5243" name="Freeform 11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5244" name="Freeform 11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5245" name="Freeform 11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5246" name="Freeform 11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5124"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1996</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6146" name="Group 1373"/>
          <p:cNvGrpSpPr>
            <a:grpSpLocks/>
          </p:cNvGrpSpPr>
          <p:nvPr/>
        </p:nvGrpSpPr>
        <p:grpSpPr bwMode="auto">
          <a:xfrm>
            <a:off x="0" y="1828800"/>
            <a:ext cx="4495800" cy="3590925"/>
            <a:chOff x="1467" y="1032"/>
            <a:chExt cx="2832" cy="2262"/>
          </a:xfrm>
        </p:grpSpPr>
        <p:sp>
          <p:nvSpPr>
            <p:cNvPr id="6271" name="AutoShape 125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6272" name="Rectangle 125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6273" name="Rectangle 125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6274" name="Freeform 125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6275" name="Freeform 12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6276" name="Freeform 125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6277" name="Freeform 12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6278" name="Freeform 125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6279" name="Freeform 125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6280" name="Freeform 126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6281" name="Freeform 126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6282" name="Freeform 126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6283" name="Freeform 126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6284" name="Freeform 126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6285" name="Freeform 12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6286" name="Freeform 126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6287" name="Freeform 12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6288" name="Freeform 126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6289" name="Freeform 12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6290" name="Freeform 127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6291" name="Freeform 127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6292" name="Freeform 127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6293" name="Freeform 12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6294" name="Freeform 127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6295" name="Freeform 12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6296" name="Freeform 127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6297" name="Freeform 12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6298" name="Freeform 127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p>
          </p:txBody>
        </p:sp>
        <p:sp>
          <p:nvSpPr>
            <p:cNvPr id="6299" name="Freeform 12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6300" name="Freeform 128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6301" name="Freeform 12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6302" name="Freeform 128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p>
          </p:txBody>
        </p:sp>
        <p:sp>
          <p:nvSpPr>
            <p:cNvPr id="6303" name="Freeform 12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6304" name="Freeform 128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6305" name="Freeform 12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6306" name="Freeform 128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6307" name="Freeform 12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6308" name="Freeform 128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6309" name="Freeform 12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6310" name="Freeform 129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p>
          </p:txBody>
        </p:sp>
        <p:sp>
          <p:nvSpPr>
            <p:cNvPr id="6311" name="Freeform 129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6312" name="Freeform 129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6313" name="Freeform 129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6314" name="Freeform 129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6315" name="Freeform 129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6316" name="Freeform 129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6317" name="Freeform 12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6318" name="Freeform 129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6319" name="Freeform 12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6320" name="Freeform 130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6321" name="Freeform 13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6322" name="Freeform 130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6323" name="Freeform 130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6324" name="Freeform 130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6325" name="Freeform 13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6326" name="Freeform 130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6327" name="Freeform 13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6328" name="Freeform 130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6329" name="Freeform 13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6330" name="Freeform 131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6331" name="Freeform 13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6332" name="Freeform 131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6333" name="Freeform 13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6334" name="Freeform 131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6335" name="Freeform 13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6336" name="Freeform 131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6337" name="Freeform 131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6338" name="Freeform 131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6339" name="Freeform 13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6340" name="Freeform 132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6341" name="Freeform 13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6342" name="Freeform 132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6343" name="Freeform 132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6344" name="Freeform 132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6345" name="Freeform 13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6346" name="Freeform 132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6347" name="Freeform 13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6348" name="Freeform 132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6349" name="Freeform 13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6350" name="Freeform 133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6351" name="Freeform 13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6352" name="Freeform 133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6353" name="Freeform 133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6354" name="Freeform 13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6355" name="Freeform 133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6356" name="Freeform 133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6357" name="Freeform 133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6358" name="Freeform 133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6359" name="Freeform 13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6360" name="Freeform 134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6361" name="Freeform 13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6362" name="Freeform 134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6363" name="Freeform 13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6364" name="Freeform 134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6365" name="Freeform 13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6366" name="Freeform 134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6367" name="Freeform 13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6368" name="Freeform 134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6369" name="Freeform 13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6370" name="Freeform 135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6371" name="Freeform 13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6372" name="Freeform 135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6373" name="Freeform 13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6374" name="Freeform 135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6375" name="Freeform 13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6376" name="Freeform 135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6377" name="Freeform 135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6378" name="Freeform 135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6379" name="Freeform 13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6380" name="Freeform 136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6381" name="Freeform 136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6382" name="Freeform 13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6383" name="Freeform 136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6384" name="Freeform 13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6385" name="Freeform 136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6386" name="Freeform 13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6387" name="Freeform 136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6388" name="Freeform 13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6389" name="Freeform 136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6390" name="Freeform 137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6391" name="Freeform 137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6392" name="Freeform 13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6147" name="Group 1248"/>
          <p:cNvGrpSpPr>
            <a:grpSpLocks/>
          </p:cNvGrpSpPr>
          <p:nvPr/>
        </p:nvGrpSpPr>
        <p:grpSpPr bwMode="auto">
          <a:xfrm>
            <a:off x="4648200" y="1828800"/>
            <a:ext cx="4495800" cy="3590925"/>
            <a:chOff x="1467" y="1032"/>
            <a:chExt cx="2832" cy="2262"/>
          </a:xfrm>
        </p:grpSpPr>
        <p:sp>
          <p:nvSpPr>
            <p:cNvPr id="6149" name="AutoShape 11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6150" name="Rectangle 11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6151" name="Rectangle 11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6152" name="Freeform 11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6153" name="Freeform 11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6154" name="Freeform 11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6155" name="Freeform 11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6156" name="Freeform 11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6157" name="Freeform 11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6158" name="Freeform 11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6159" name="Freeform 11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6160" name="Freeform 11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6161" name="Freeform 11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6162" name="Freeform 11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6163" name="Freeform 11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6164" name="Freeform 11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6165" name="Freeform 11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6166" name="Freeform 11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6167" name="Freeform 11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6168" name="Freeform 11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6169" name="Freeform 11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6170" name="Freeform 11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6171" name="Freeform 11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6172" name="Freeform 11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6173" name="Freeform 11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6174" name="Freeform 11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6175" name="Freeform 11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6176" name="Freeform 11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6177" name="Freeform 11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6178" name="Freeform 11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6179" name="Freeform 11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6180" name="Freeform 11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6181" name="Freeform 11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6182" name="Freeform 11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6183" name="Freeform 11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6184" name="Freeform 11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6185" name="Freeform 11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6186" name="Freeform 11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6187" name="Freeform 11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6188" name="Freeform 11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6189" name="Freeform 11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6190" name="Freeform 11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p>
          </p:txBody>
        </p:sp>
        <p:sp>
          <p:nvSpPr>
            <p:cNvPr id="6191" name="Freeform 11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6192" name="Freeform 11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E8D898"/>
            </a:solidFill>
            <a:ln w="9525">
              <a:solidFill>
                <a:srgbClr val="E8D898"/>
              </a:solidFill>
              <a:prstDash val="solid"/>
              <a:round/>
              <a:headEnd/>
              <a:tailEnd/>
            </a:ln>
          </p:spPr>
          <p:txBody>
            <a:bodyPr/>
            <a:lstStyle/>
            <a:p>
              <a:endParaRPr lang="en-US"/>
            </a:p>
          </p:txBody>
        </p:sp>
        <p:sp>
          <p:nvSpPr>
            <p:cNvPr id="6193" name="Freeform 11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6194" name="Freeform 11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6195" name="Freeform 11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6196" name="Freeform 11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p>
          </p:txBody>
        </p:sp>
        <p:sp>
          <p:nvSpPr>
            <p:cNvPr id="6197" name="Freeform 11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6198" name="Freeform 11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p>
          </p:txBody>
        </p:sp>
        <p:sp>
          <p:nvSpPr>
            <p:cNvPr id="6199" name="Freeform 11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6200" name="Freeform 11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6201" name="Freeform 11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6202" name="Freeform 11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6203" name="Freeform 11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6204" name="Freeform 11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6205" name="Freeform 11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6206" name="Freeform 11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6207" name="Freeform 11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6208" name="Freeform 11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6209" name="Freeform 11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6210" name="Freeform 11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p>
          </p:txBody>
        </p:sp>
        <p:sp>
          <p:nvSpPr>
            <p:cNvPr id="6211" name="Freeform 11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6212" name="Freeform 11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p>
          </p:txBody>
        </p:sp>
        <p:sp>
          <p:nvSpPr>
            <p:cNvPr id="6213" name="Freeform 11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6214" name="Freeform 11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6215" name="Freeform 11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6216" name="Freeform 11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6217" name="Freeform 11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6218" name="Freeform 11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E8D898"/>
            </a:solidFill>
            <a:ln w="9525">
              <a:solidFill>
                <a:srgbClr val="E8D898"/>
              </a:solidFill>
              <a:prstDash val="solid"/>
              <a:round/>
              <a:headEnd/>
              <a:tailEnd/>
            </a:ln>
          </p:spPr>
          <p:txBody>
            <a:bodyPr/>
            <a:lstStyle/>
            <a:p>
              <a:endParaRPr lang="en-US"/>
            </a:p>
          </p:txBody>
        </p:sp>
        <p:sp>
          <p:nvSpPr>
            <p:cNvPr id="6219" name="Freeform 11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6220" name="Freeform 11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6221" name="Freeform 11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6222" name="Freeform 11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6223" name="Freeform 12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6224" name="Freeform 12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6225" name="Freeform 12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6226" name="Freeform 12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6227" name="Freeform 12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6228" name="Freeform 12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6229" name="Freeform 12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6230" name="Freeform 12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6231" name="Freeform 12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p>
          </p:txBody>
        </p:sp>
        <p:sp>
          <p:nvSpPr>
            <p:cNvPr id="6232" name="Freeform 12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6233" name="Freeform 12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6234" name="Freeform 12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6235" name="Freeform 12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6236" name="Freeform 12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6237" name="Freeform 12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6238" name="Freeform 12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6239" name="Freeform 12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6240" name="Freeform 12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6241" name="Freeform 12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6242" name="Freeform 12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6243" name="Freeform 12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6244" name="Freeform 12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6245" name="Freeform 12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6246" name="Freeform 12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6247" name="Freeform 12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6248" name="Freeform 12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6249" name="Freeform 12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6250" name="Freeform 12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E8D898"/>
            </a:solidFill>
            <a:ln w="9525">
              <a:solidFill>
                <a:srgbClr val="E8D898"/>
              </a:solidFill>
              <a:prstDash val="solid"/>
              <a:round/>
              <a:headEnd/>
              <a:tailEnd/>
            </a:ln>
          </p:spPr>
          <p:txBody>
            <a:bodyPr/>
            <a:lstStyle/>
            <a:p>
              <a:endParaRPr lang="en-US"/>
            </a:p>
          </p:txBody>
        </p:sp>
        <p:sp>
          <p:nvSpPr>
            <p:cNvPr id="6251" name="Freeform 12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6252" name="Freeform 12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6253" name="Freeform 12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6254" name="Freeform 12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6255" name="Freeform 12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6256" name="Freeform 12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6257" name="Freeform 12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6258" name="Freeform 12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6259" name="Freeform 12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6260" name="Freeform 12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6261" name="Freeform 12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6262" name="Freeform 12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6263" name="Freeform 12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p>
          </p:txBody>
        </p:sp>
        <p:sp>
          <p:nvSpPr>
            <p:cNvPr id="6264" name="Freeform 12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6265" name="Freeform 12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6266" name="Freeform 12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6267" name="Freeform 12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6268" name="Freeform 12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6269" name="Freeform 12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6270" name="Freeform 12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6148"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1997</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7170" name="Group 1498"/>
          <p:cNvGrpSpPr>
            <a:grpSpLocks/>
          </p:cNvGrpSpPr>
          <p:nvPr/>
        </p:nvGrpSpPr>
        <p:grpSpPr bwMode="auto">
          <a:xfrm>
            <a:off x="0" y="1828800"/>
            <a:ext cx="4495800" cy="3590925"/>
            <a:chOff x="1467" y="1032"/>
            <a:chExt cx="2832" cy="2262"/>
          </a:xfrm>
        </p:grpSpPr>
        <p:sp>
          <p:nvSpPr>
            <p:cNvPr id="7295"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7296"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7297" name="Rectangle 137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7298"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7299"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7300"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7301"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7302"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7303"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7304"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7305"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7306"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7307"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7308"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7309"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7310"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7311"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7312"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7313"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7314"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7315"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7316"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7317"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7318"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7319"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7320"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321"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7322"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7323"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7324"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325"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7326"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7327"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7328"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329"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7330"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331"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7332"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7333"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7334"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7335"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7336"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7337"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7338"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7339"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7340"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7341"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7342"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7343"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7344"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7345"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7346"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7347"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7348"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7349"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7350"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7351"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7352"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7353"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7354"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7355"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7356"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7357"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7358"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7359"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7360"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7361"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7362"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7363"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7364"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7365"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7366"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7367"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7368"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7369"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7370"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7371"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7372"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7373"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7374"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7375"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7376"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7377"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7378"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7379"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7380"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7381"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7382"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7383"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7384"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7385"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7386"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7387"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7388"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7389"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7390"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7391"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7392"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7393"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7394"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7395"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7396"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8C00"/>
            </a:solidFill>
            <a:ln w="9525">
              <a:solidFill>
                <a:srgbClr val="FF8C00"/>
              </a:solidFill>
              <a:prstDash val="solid"/>
              <a:round/>
              <a:headEnd/>
              <a:tailEnd/>
            </a:ln>
          </p:spPr>
          <p:txBody>
            <a:bodyPr/>
            <a:lstStyle/>
            <a:p>
              <a:endParaRPr lang="en-US"/>
            </a:p>
          </p:txBody>
        </p:sp>
        <p:sp>
          <p:nvSpPr>
            <p:cNvPr id="7397"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7398"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7399"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7400"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7401"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7402"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7403"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7404"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7405"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7406"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7407"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7408"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7409"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7410"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7411"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7412"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7413"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7414"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7415"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7416"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7171" name="Group 1373"/>
          <p:cNvGrpSpPr>
            <a:grpSpLocks/>
          </p:cNvGrpSpPr>
          <p:nvPr/>
        </p:nvGrpSpPr>
        <p:grpSpPr bwMode="auto">
          <a:xfrm>
            <a:off x="4648200" y="1828800"/>
            <a:ext cx="4529138" cy="4191000"/>
            <a:chOff x="1467" y="1032"/>
            <a:chExt cx="2853" cy="2640"/>
          </a:xfrm>
        </p:grpSpPr>
        <p:sp>
          <p:nvSpPr>
            <p:cNvPr id="7173" name="AutoShape 125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7174" name="Rectangle 1252"/>
            <p:cNvSpPr>
              <a:spLocks noChangeArrowheads="1"/>
            </p:cNvSpPr>
            <p:nvPr/>
          </p:nvSpPr>
          <p:spPr bwMode="auto">
            <a:xfrm>
              <a:off x="1488" y="1248"/>
              <a:ext cx="2832" cy="2262"/>
            </a:xfrm>
            <a:prstGeom prst="rect">
              <a:avLst/>
            </a:prstGeom>
            <a:solidFill>
              <a:srgbClr val="FFFFFF">
                <a:alpha val="0"/>
              </a:srgbClr>
            </a:solidFill>
            <a:ln w="9525">
              <a:noFill/>
              <a:miter lim="800000"/>
              <a:headEnd/>
              <a:tailEnd/>
            </a:ln>
          </p:spPr>
          <p:txBody>
            <a:bodyPr/>
            <a:lstStyle/>
            <a:p>
              <a:endParaRPr lang="en-US"/>
            </a:p>
          </p:txBody>
        </p:sp>
        <p:sp>
          <p:nvSpPr>
            <p:cNvPr id="7175" name="Rectangle 1253"/>
            <p:cNvSpPr>
              <a:spLocks noChangeArrowheads="1"/>
            </p:cNvSpPr>
            <p:nvPr/>
          </p:nvSpPr>
          <p:spPr bwMode="auto">
            <a:xfrm>
              <a:off x="1536" y="1488"/>
              <a:ext cx="2760" cy="2184"/>
            </a:xfrm>
            <a:prstGeom prst="rect">
              <a:avLst/>
            </a:prstGeom>
            <a:solidFill>
              <a:srgbClr val="FFFFFF">
                <a:alpha val="0"/>
              </a:srgbClr>
            </a:solidFill>
            <a:ln w="9525">
              <a:noFill/>
              <a:miter lim="800000"/>
              <a:headEnd/>
              <a:tailEnd/>
            </a:ln>
          </p:spPr>
          <p:txBody>
            <a:bodyPr/>
            <a:lstStyle/>
            <a:p>
              <a:endParaRPr lang="en-US"/>
            </a:p>
          </p:txBody>
        </p:sp>
        <p:sp>
          <p:nvSpPr>
            <p:cNvPr id="7176" name="Freeform 125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7177" name="Freeform 12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7178" name="Freeform 125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7179" name="Freeform 12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7180" name="Freeform 125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7181" name="Freeform 125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7182" name="Freeform 126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7183" name="Freeform 126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7184" name="Freeform 126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AA00"/>
            </a:solidFill>
            <a:ln w="9525">
              <a:solidFill>
                <a:srgbClr val="FFAA00"/>
              </a:solidFill>
              <a:prstDash val="solid"/>
              <a:round/>
              <a:headEnd/>
              <a:tailEnd/>
            </a:ln>
          </p:spPr>
          <p:txBody>
            <a:bodyPr/>
            <a:lstStyle/>
            <a:p>
              <a:endParaRPr lang="en-US"/>
            </a:p>
          </p:txBody>
        </p:sp>
        <p:sp>
          <p:nvSpPr>
            <p:cNvPr id="7185" name="Freeform 126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7186" name="Freeform 126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7187" name="Freeform 12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7188" name="Freeform 126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7189" name="Freeform 12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7190" name="Freeform 126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E8D898"/>
            </a:solidFill>
            <a:ln w="9525">
              <a:solidFill>
                <a:srgbClr val="E8D898"/>
              </a:solidFill>
              <a:prstDash val="solid"/>
              <a:round/>
              <a:headEnd/>
              <a:tailEnd/>
            </a:ln>
          </p:spPr>
          <p:txBody>
            <a:bodyPr/>
            <a:lstStyle/>
            <a:p>
              <a:endParaRPr lang="en-US"/>
            </a:p>
          </p:txBody>
        </p:sp>
        <p:sp>
          <p:nvSpPr>
            <p:cNvPr id="7191" name="Freeform 12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7192" name="Freeform 127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7193" name="Freeform 127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7194" name="Freeform 127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p>
          </p:txBody>
        </p:sp>
        <p:sp>
          <p:nvSpPr>
            <p:cNvPr id="7195" name="Freeform 12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7196" name="Freeform 127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7197" name="Freeform 12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7198" name="Freeform 127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199" name="Freeform 12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7200" name="Freeform 127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7201" name="Freeform 12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7202" name="Freeform 128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203" name="Freeform 12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7204" name="Freeform 128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7205" name="Freeform 12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7206" name="Freeform 128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207" name="Freeform 12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7208" name="Freeform 128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209" name="Freeform 12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7210" name="Freeform 128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p>
          </p:txBody>
        </p:sp>
        <p:sp>
          <p:nvSpPr>
            <p:cNvPr id="7211" name="Freeform 12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7212" name="Freeform 129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7213" name="Freeform 129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7214" name="Freeform 129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7215" name="Freeform 129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7216" name="Freeform 129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7217" name="Freeform 129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7218" name="Freeform 129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p>
          </p:txBody>
        </p:sp>
        <p:sp>
          <p:nvSpPr>
            <p:cNvPr id="7219" name="Freeform 12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7220" name="Freeform 129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p>
          </p:txBody>
        </p:sp>
        <p:sp>
          <p:nvSpPr>
            <p:cNvPr id="7221" name="Freeform 12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7222" name="Freeform 130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7223" name="Freeform 13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7224" name="Freeform 130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p>
          </p:txBody>
        </p:sp>
        <p:sp>
          <p:nvSpPr>
            <p:cNvPr id="7225" name="Freeform 130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7226" name="Freeform 130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7227" name="Freeform 13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7228" name="Freeform 130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p>
          </p:txBody>
        </p:sp>
        <p:sp>
          <p:nvSpPr>
            <p:cNvPr id="7229" name="Freeform 13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7230" name="Freeform 130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7231" name="Freeform 13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7232" name="Freeform 131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7233" name="Freeform 13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7234" name="Freeform 131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7235" name="Freeform 13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7236" name="Freeform 131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7237" name="Freeform 13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7238" name="Freeform 131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7239" name="Freeform 131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7240" name="Freeform 131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p>
          </p:txBody>
        </p:sp>
        <p:sp>
          <p:nvSpPr>
            <p:cNvPr id="7241" name="Freeform 13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7242" name="Freeform 132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7243" name="Freeform 13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7244" name="Freeform 132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p>
          </p:txBody>
        </p:sp>
        <p:sp>
          <p:nvSpPr>
            <p:cNvPr id="7245" name="Freeform 132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7246" name="Freeform 132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7247" name="Freeform 13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7248" name="Freeform 132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7249" name="Freeform 13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7250" name="Freeform 132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7251" name="Freeform 13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7252" name="Freeform 133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7253" name="Freeform 13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7254" name="Freeform 133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7255" name="Freeform 133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7256" name="Freeform 13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7257" name="Freeform 133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7258" name="Freeform 133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p>
          </p:txBody>
        </p:sp>
        <p:sp>
          <p:nvSpPr>
            <p:cNvPr id="7259" name="Freeform 133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7260" name="Freeform 133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7261" name="Freeform 13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7262" name="Freeform 134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7263" name="Freeform 13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7264" name="Freeform 134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7265" name="Freeform 13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7266" name="Freeform 134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7267" name="Freeform 13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7268" name="Freeform 134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7269" name="Freeform 13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7270" name="Freeform 134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p>
          </p:txBody>
        </p:sp>
        <p:sp>
          <p:nvSpPr>
            <p:cNvPr id="7271" name="Freeform 13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7272" name="Freeform 135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7273" name="Freeform 13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7274" name="Freeform 135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7275" name="Freeform 13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7276" name="Freeform 135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p>
          </p:txBody>
        </p:sp>
        <p:sp>
          <p:nvSpPr>
            <p:cNvPr id="7277" name="Freeform 13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7278" name="Freeform 135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7279" name="Freeform 135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7280" name="Freeform 135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7281" name="Freeform 13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7282" name="Freeform 136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7283" name="Freeform 136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7284" name="Freeform 13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7285" name="Freeform 136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7286" name="Freeform 13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7287" name="Freeform 136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7288" name="Freeform 13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7289" name="Freeform 136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p>
          </p:txBody>
        </p:sp>
        <p:sp>
          <p:nvSpPr>
            <p:cNvPr id="7290" name="Freeform 13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7291" name="Freeform 136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E8D898"/>
            </a:solidFill>
            <a:ln w="9525">
              <a:solidFill>
                <a:srgbClr val="E8D898"/>
              </a:solidFill>
              <a:prstDash val="solid"/>
              <a:round/>
              <a:headEnd/>
              <a:tailEnd/>
            </a:ln>
          </p:spPr>
          <p:txBody>
            <a:bodyPr/>
            <a:lstStyle/>
            <a:p>
              <a:endParaRPr lang="en-US"/>
            </a:p>
          </p:txBody>
        </p:sp>
        <p:sp>
          <p:nvSpPr>
            <p:cNvPr id="7292" name="Freeform 137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7293" name="Freeform 137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p>
          </p:txBody>
        </p:sp>
        <p:sp>
          <p:nvSpPr>
            <p:cNvPr id="7294" name="Freeform 13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7172"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1998</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8194" name="Group 1748"/>
          <p:cNvGrpSpPr>
            <a:grpSpLocks/>
          </p:cNvGrpSpPr>
          <p:nvPr/>
        </p:nvGrpSpPr>
        <p:grpSpPr bwMode="auto">
          <a:xfrm>
            <a:off x="0" y="1828800"/>
            <a:ext cx="4495800" cy="3590925"/>
            <a:chOff x="1467" y="1032"/>
            <a:chExt cx="2832" cy="2262"/>
          </a:xfrm>
        </p:grpSpPr>
        <p:sp>
          <p:nvSpPr>
            <p:cNvPr id="8319" name="AutoShape 16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8320" name="Rectangle 16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8321" name="Rectangle 16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8322" name="Freeform 16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8323" name="Freeform 16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8324" name="Freeform 16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8325" name="Freeform 16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8326" name="Freeform 16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8327" name="Freeform 16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8328" name="Freeform 16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8329" name="Freeform 16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8330" name="Freeform 16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8331" name="Freeform 16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8332" name="Freeform 16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8333" name="Freeform 16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8334" name="Freeform 16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8335" name="Freeform 16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8336" name="Freeform 16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8337" name="Freeform 16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8338" name="Freeform 16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8339" name="Freeform 16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8340" name="Freeform 16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8341" name="Freeform 16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8342" name="Freeform 16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8343" name="Freeform 16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8344" name="Freeform 16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345" name="Freeform 16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8346" name="Freeform 16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8347" name="Freeform 16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8348" name="Freeform 16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349" name="Freeform 16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8350" name="Freeform 16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8351" name="Freeform 16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8352" name="Freeform 16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353" name="Freeform 16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8354" name="Freeform 16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355" name="Freeform 16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8356" name="Freeform 16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8357" name="Freeform 16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8358" name="Freeform 16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8359" name="Freeform 16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8360" name="Freeform 16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8361" name="Freeform 16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8362" name="Freeform 16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8363" name="Freeform 16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8364" name="Freeform 16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8365" name="Freeform 16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8366" name="Freeform 16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8367" name="Freeform 16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8368" name="Freeform 16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8369" name="Freeform 16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8370" name="Freeform 16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8371" name="Freeform 16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8372" name="Freeform 16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p>
          </p:txBody>
        </p:sp>
        <p:sp>
          <p:nvSpPr>
            <p:cNvPr id="8373" name="Freeform 16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8374" name="Freeform 16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8375" name="Freeform 16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8376" name="Freeform 16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8377" name="Freeform 16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8378" name="Freeform 16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8379" name="Freeform 16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8380" name="Freeform 16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8381" name="Freeform 16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8382" name="Freeform 16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8383" name="Freeform 16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8384" name="Freeform 16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8385" name="Freeform 16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8386" name="Freeform 16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8387" name="Freeform 16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8388" name="Freeform 16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8389" name="Freeform 16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8390" name="Freeform 16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8391" name="Freeform 16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8392" name="Freeform 16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8393" name="Freeform 17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8394" name="Freeform 17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8395" name="Freeform 17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8396" name="Freeform 17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8397" name="Freeform 17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8398" name="Freeform 17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8399" name="Freeform 17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8400" name="Freeform 17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8401" name="Freeform 17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8402" name="Freeform 17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8403" name="Freeform 17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8404" name="Freeform 17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8405" name="Freeform 17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8406" name="Freeform 17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8407" name="Freeform 17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8408" name="Freeform 17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8409" name="Freeform 17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8410" name="Freeform 17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8411" name="Freeform 17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8412" name="Freeform 17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8413" name="Freeform 17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8414" name="Freeform 17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8415" name="Freeform 17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8416" name="Freeform 17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8417" name="Freeform 17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8418" name="Freeform 17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8419" name="Freeform 17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8420" name="Freeform 17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8C00"/>
            </a:solidFill>
            <a:ln w="9525">
              <a:solidFill>
                <a:srgbClr val="FF8C00"/>
              </a:solidFill>
              <a:prstDash val="solid"/>
              <a:round/>
              <a:headEnd/>
              <a:tailEnd/>
            </a:ln>
          </p:spPr>
          <p:txBody>
            <a:bodyPr/>
            <a:lstStyle/>
            <a:p>
              <a:endParaRPr lang="en-US"/>
            </a:p>
          </p:txBody>
        </p:sp>
        <p:sp>
          <p:nvSpPr>
            <p:cNvPr id="8421" name="Freeform 17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8422" name="Freeform 17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8423" name="Freeform 17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8424" name="Freeform 17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8425" name="Freeform 17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8426" name="Freeform 17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8427" name="Freeform 17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8428" name="Freeform 17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8429" name="Freeform 17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8430" name="Freeform 17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8431" name="Freeform 17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8432" name="Freeform 17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8433" name="Freeform 17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8434" name="Freeform 17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8435" name="Freeform 17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8436" name="Freeform 17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8437" name="Freeform 17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8438" name="Freeform 17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8439" name="Freeform 17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8440" name="Freeform 17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8195" name="Group 1623"/>
          <p:cNvGrpSpPr>
            <a:grpSpLocks/>
          </p:cNvGrpSpPr>
          <p:nvPr/>
        </p:nvGrpSpPr>
        <p:grpSpPr bwMode="auto">
          <a:xfrm>
            <a:off x="4648200" y="1828800"/>
            <a:ext cx="4495800" cy="3590925"/>
            <a:chOff x="1467" y="1032"/>
            <a:chExt cx="2832" cy="2262"/>
          </a:xfrm>
        </p:grpSpPr>
        <p:sp>
          <p:nvSpPr>
            <p:cNvPr id="8197"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8198"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8199" name="Rectangle 15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8200"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8201"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8202"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8203"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8204"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p>
          </p:txBody>
        </p:sp>
        <p:sp>
          <p:nvSpPr>
            <p:cNvPr id="8205"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8206"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8207"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8208"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8209"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8210"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p>
          </p:txBody>
        </p:sp>
        <p:sp>
          <p:nvSpPr>
            <p:cNvPr id="8211"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8212"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p>
          </p:txBody>
        </p:sp>
        <p:sp>
          <p:nvSpPr>
            <p:cNvPr id="8213"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8214"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8215"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8216"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8217"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8218"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8219"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8220"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p>
          </p:txBody>
        </p:sp>
        <p:sp>
          <p:nvSpPr>
            <p:cNvPr id="8221"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8222"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223"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8224"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8225"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8226"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227"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8228"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8229"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8230"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231"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8232"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233"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8234"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8235"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8236"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8237"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8238"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8239"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8240"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8241"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8242"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8243"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8244"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8245"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8246"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8247"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8248"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8249"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8250"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8251"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8252"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8253"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8254"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p>
          </p:txBody>
        </p:sp>
        <p:sp>
          <p:nvSpPr>
            <p:cNvPr id="8255"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8256"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p>
          </p:txBody>
        </p:sp>
        <p:sp>
          <p:nvSpPr>
            <p:cNvPr id="8257"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8258"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8259"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8260"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8261"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8262"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p>
          </p:txBody>
        </p:sp>
        <p:sp>
          <p:nvSpPr>
            <p:cNvPr id="8263"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8264"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8265"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8266"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E8D898"/>
            </a:solidFill>
            <a:ln w="9525">
              <a:solidFill>
                <a:srgbClr val="E8D898"/>
              </a:solidFill>
              <a:prstDash val="solid"/>
              <a:round/>
              <a:headEnd/>
              <a:tailEnd/>
            </a:ln>
          </p:spPr>
          <p:txBody>
            <a:bodyPr/>
            <a:lstStyle/>
            <a:p>
              <a:endParaRPr lang="en-US"/>
            </a:p>
          </p:txBody>
        </p:sp>
        <p:sp>
          <p:nvSpPr>
            <p:cNvPr id="8267"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8268"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8269"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8270"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p>
          </p:txBody>
        </p:sp>
        <p:sp>
          <p:nvSpPr>
            <p:cNvPr id="8271"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8272"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8273"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8274"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p>
          </p:txBody>
        </p:sp>
        <p:sp>
          <p:nvSpPr>
            <p:cNvPr id="8275"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8276"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8277"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8278"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8279"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8280"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8281"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8282"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8283"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8284"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p>
          </p:txBody>
        </p:sp>
        <p:sp>
          <p:nvSpPr>
            <p:cNvPr id="8285"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8286"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8287"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8288"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p>
          </p:txBody>
        </p:sp>
        <p:sp>
          <p:nvSpPr>
            <p:cNvPr id="8289"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8290"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p>
          </p:txBody>
        </p:sp>
        <p:sp>
          <p:nvSpPr>
            <p:cNvPr id="8291"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8292"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8293"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8294"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8295"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8296"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8297"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8298"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p>
          </p:txBody>
        </p:sp>
        <p:sp>
          <p:nvSpPr>
            <p:cNvPr id="8299"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8300"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8301"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8302"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8303"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8304"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p>
          </p:txBody>
        </p:sp>
        <p:sp>
          <p:nvSpPr>
            <p:cNvPr id="8305"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8306"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8307"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8308"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8309"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8310"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8311"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8312"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8313"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8314"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8315"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8316"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8317"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8318"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8196"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1999</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9218" name="Group 1748"/>
          <p:cNvGrpSpPr>
            <a:grpSpLocks/>
          </p:cNvGrpSpPr>
          <p:nvPr/>
        </p:nvGrpSpPr>
        <p:grpSpPr bwMode="auto">
          <a:xfrm>
            <a:off x="0" y="1828800"/>
            <a:ext cx="4495800" cy="3590925"/>
            <a:chOff x="1467" y="1032"/>
            <a:chExt cx="2832" cy="2262"/>
          </a:xfrm>
        </p:grpSpPr>
        <p:sp>
          <p:nvSpPr>
            <p:cNvPr id="9343" name="AutoShape 162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9344" name="Rectangle 162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9345" name="Rectangle 162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9346" name="Freeform 162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9347" name="Freeform 163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9348" name="Freeform 163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p>
          </p:txBody>
        </p:sp>
        <p:sp>
          <p:nvSpPr>
            <p:cNvPr id="9349" name="Freeform 163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9350" name="Freeform 163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9351" name="Freeform 163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9352" name="Freeform 163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9353" name="Freeform 163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9354" name="Freeform 163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9355" name="Freeform 163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9356" name="Freeform 163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9357" name="Freeform 164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9358" name="Freeform 164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9359" name="Freeform 164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9360" name="Freeform 164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9361" name="Freeform 164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9362" name="Freeform 164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9363" name="Freeform 164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9364" name="Freeform 164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9365" name="Freeform 164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9366" name="Freeform 164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9367" name="Freeform 165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9368" name="Freeform 165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9369" name="Freeform 165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9370" name="Freeform 165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9371" name="Freeform 165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9372" name="Freeform 165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9373" name="Freeform 165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9374" name="Freeform 165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9375" name="Freeform 165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9376" name="Freeform 165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9377" name="Freeform 166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9378" name="Freeform 166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9379" name="Freeform 166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9380" name="Freeform 166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9381" name="Freeform 166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9382" name="Freeform 166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9383" name="Freeform 166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9384" name="Freeform 166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9385" name="Freeform 166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9386" name="Freeform 166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9387" name="Freeform 167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9388" name="Freeform 167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9389" name="Freeform 167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9390" name="Freeform 167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9391" name="Freeform 167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9392" name="Freeform 167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9393" name="Freeform 167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9394" name="Freeform 167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9395" name="Freeform 167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9396" name="Freeform 167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9397" name="Freeform 168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9398" name="Freeform 168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9399" name="Freeform 168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9400" name="Freeform 168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9401" name="Freeform 168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9402" name="Freeform 168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9403" name="Freeform 168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9404" name="Freeform 168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9405" name="Freeform 168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9406" name="Freeform 168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9407" name="Freeform 169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9408" name="Freeform 169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9409" name="Freeform 169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9410" name="Freeform 169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9411" name="Freeform 169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9412" name="Freeform 169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9413" name="Freeform 169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9414" name="Freeform 169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9415" name="Freeform 169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9416" name="Freeform 169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9417" name="Freeform 170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9418" name="Freeform 170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9419" name="Freeform 170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9420" name="Freeform 170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9421" name="Freeform 170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9422" name="Freeform 170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p>
          </p:txBody>
        </p:sp>
        <p:sp>
          <p:nvSpPr>
            <p:cNvPr id="9423" name="Freeform 170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9424" name="Freeform 170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9425" name="Freeform 170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9426" name="Freeform 170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9427" name="Freeform 171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9428" name="Freeform 171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9429" name="Freeform 171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9430" name="Freeform 171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9431" name="Freeform 171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9432" name="Freeform 171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9433" name="Freeform 171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9434" name="Freeform 171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9435" name="Freeform 171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9436" name="Freeform 171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9437" name="Freeform 172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9438" name="Freeform 172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9439" name="Freeform 172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9440" name="Freeform 172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9441" name="Freeform 172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9442" name="Freeform 172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9443" name="Freeform 172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9444" name="Freeform 172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9445" name="Freeform 172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9446" name="Freeform 172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9447" name="Freeform 173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9448" name="Freeform 173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9449" name="Freeform 173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9450" name="Freeform 173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9451" name="Freeform 173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9452" name="Freeform 173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9453" name="Freeform 173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p>
          </p:txBody>
        </p:sp>
        <p:sp>
          <p:nvSpPr>
            <p:cNvPr id="9454" name="Freeform 173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9455" name="Freeform 173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p>
          </p:txBody>
        </p:sp>
        <p:sp>
          <p:nvSpPr>
            <p:cNvPr id="9456" name="Freeform 173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9457" name="Freeform 174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9458" name="Freeform 174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9459" name="Freeform 174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9460" name="Freeform 174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9461" name="Freeform 174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9462" name="Freeform 174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9463" name="Freeform 174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9464" name="Freeform 174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9219" name="Group 1498"/>
          <p:cNvGrpSpPr>
            <a:grpSpLocks/>
          </p:cNvGrpSpPr>
          <p:nvPr/>
        </p:nvGrpSpPr>
        <p:grpSpPr bwMode="auto">
          <a:xfrm>
            <a:off x="4648200" y="1828800"/>
            <a:ext cx="4495800" cy="3810000"/>
            <a:chOff x="1467" y="1032"/>
            <a:chExt cx="2832" cy="2400"/>
          </a:xfrm>
        </p:grpSpPr>
        <p:sp>
          <p:nvSpPr>
            <p:cNvPr id="9221"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9222"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9223" name="Rectangle 1378"/>
            <p:cNvSpPr>
              <a:spLocks noChangeArrowheads="1"/>
            </p:cNvSpPr>
            <p:nvPr/>
          </p:nvSpPr>
          <p:spPr bwMode="auto">
            <a:xfrm>
              <a:off x="1488" y="1248"/>
              <a:ext cx="2760" cy="2184"/>
            </a:xfrm>
            <a:prstGeom prst="rect">
              <a:avLst/>
            </a:prstGeom>
            <a:solidFill>
              <a:srgbClr val="FFFFFF">
                <a:alpha val="0"/>
              </a:srgbClr>
            </a:solidFill>
            <a:ln w="9525">
              <a:noFill/>
              <a:miter lim="800000"/>
              <a:headEnd/>
              <a:tailEnd/>
            </a:ln>
          </p:spPr>
          <p:txBody>
            <a:bodyPr/>
            <a:lstStyle/>
            <a:p>
              <a:endParaRPr lang="en-US"/>
            </a:p>
          </p:txBody>
        </p:sp>
        <p:sp>
          <p:nvSpPr>
            <p:cNvPr id="9224"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8C00"/>
            </a:solidFill>
            <a:ln w="9525">
              <a:solidFill>
                <a:srgbClr val="FF8C00"/>
              </a:solidFill>
              <a:prstDash val="solid"/>
              <a:round/>
              <a:headEnd/>
              <a:tailEnd/>
            </a:ln>
          </p:spPr>
          <p:txBody>
            <a:bodyPr/>
            <a:lstStyle/>
            <a:p>
              <a:endParaRPr lang="en-US"/>
            </a:p>
          </p:txBody>
        </p:sp>
        <p:sp>
          <p:nvSpPr>
            <p:cNvPr id="9225"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9226"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p>
          </p:txBody>
        </p:sp>
        <p:sp>
          <p:nvSpPr>
            <p:cNvPr id="9227"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9228"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AA00"/>
            </a:solidFill>
            <a:ln w="9525">
              <a:solidFill>
                <a:srgbClr val="FFAA00"/>
              </a:solidFill>
              <a:prstDash val="solid"/>
              <a:round/>
              <a:headEnd/>
              <a:tailEnd/>
            </a:ln>
          </p:spPr>
          <p:txBody>
            <a:bodyPr/>
            <a:lstStyle/>
            <a:p>
              <a:endParaRPr lang="en-US"/>
            </a:p>
          </p:txBody>
        </p:sp>
        <p:sp>
          <p:nvSpPr>
            <p:cNvPr id="9229"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9230"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p>
          </p:txBody>
        </p:sp>
        <p:sp>
          <p:nvSpPr>
            <p:cNvPr id="9231"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9232"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9233"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9234"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9235"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9236"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9237"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9238"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9239"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9240"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9241"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9242"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9243"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9244"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9245"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9246"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9247"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9248"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9249"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9250"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9251"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9252"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9253"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9254"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9255"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9256"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9257"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9258"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9259"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9260"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9261"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9262"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9263"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9264"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9265"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9266"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9267"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9268"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9269"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9270"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9271"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9272"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p>
          </p:txBody>
        </p:sp>
        <p:sp>
          <p:nvSpPr>
            <p:cNvPr id="9273"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9274"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9275"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9276"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9277"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9278"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9279"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9280"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9281"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9282"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9283"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9284"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9285"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9286"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9287"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9288"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9289"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9290"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9291"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9292"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9293"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9294"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9295"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9296"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AA00"/>
            </a:solidFill>
            <a:ln w="9525">
              <a:solidFill>
                <a:srgbClr val="FFAA00"/>
              </a:solidFill>
              <a:prstDash val="solid"/>
              <a:round/>
              <a:headEnd/>
              <a:tailEnd/>
            </a:ln>
          </p:spPr>
          <p:txBody>
            <a:bodyPr/>
            <a:lstStyle/>
            <a:p>
              <a:endParaRPr lang="en-US"/>
            </a:p>
          </p:txBody>
        </p:sp>
        <p:sp>
          <p:nvSpPr>
            <p:cNvPr id="9297"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9298"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9299"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9300"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9301"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9302"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9303"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9304"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9305"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9306"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9307"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9308"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9309"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9310"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AA00"/>
            </a:solidFill>
            <a:ln w="9525">
              <a:solidFill>
                <a:srgbClr val="FFAA00"/>
              </a:solidFill>
              <a:prstDash val="solid"/>
              <a:round/>
              <a:headEnd/>
              <a:tailEnd/>
            </a:ln>
          </p:spPr>
          <p:txBody>
            <a:bodyPr/>
            <a:lstStyle/>
            <a:p>
              <a:endParaRPr lang="en-US"/>
            </a:p>
          </p:txBody>
        </p:sp>
        <p:sp>
          <p:nvSpPr>
            <p:cNvPr id="9311"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9312"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9313"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9314"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9315"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9316"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9317"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9318"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p>
          </p:txBody>
        </p:sp>
        <p:sp>
          <p:nvSpPr>
            <p:cNvPr id="9319"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9320"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9321"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9322"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8C00"/>
            </a:solidFill>
            <a:ln w="9525">
              <a:solidFill>
                <a:srgbClr val="FF8C00"/>
              </a:solidFill>
              <a:prstDash val="solid"/>
              <a:round/>
              <a:headEnd/>
              <a:tailEnd/>
            </a:ln>
          </p:spPr>
          <p:txBody>
            <a:bodyPr/>
            <a:lstStyle/>
            <a:p>
              <a:endParaRPr lang="en-US"/>
            </a:p>
          </p:txBody>
        </p:sp>
        <p:sp>
          <p:nvSpPr>
            <p:cNvPr id="9323"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9324"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9325"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9326"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9327"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9328"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p>
          </p:txBody>
        </p:sp>
        <p:sp>
          <p:nvSpPr>
            <p:cNvPr id="9329"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9330"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9331"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9332"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9333"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9334"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9335"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9336"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9337"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8C00"/>
            </a:solidFill>
            <a:ln w="9525">
              <a:solidFill>
                <a:srgbClr val="FF8C00"/>
              </a:solidFill>
              <a:prstDash val="solid"/>
              <a:round/>
              <a:headEnd/>
              <a:tailEnd/>
            </a:ln>
          </p:spPr>
          <p:txBody>
            <a:bodyPr/>
            <a:lstStyle/>
            <a:p>
              <a:endParaRPr lang="en-US"/>
            </a:p>
          </p:txBody>
        </p:sp>
        <p:sp>
          <p:nvSpPr>
            <p:cNvPr id="9338"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9339"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9340"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9341"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9342"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9220"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2000</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0242" name="Group 1623"/>
          <p:cNvGrpSpPr>
            <a:grpSpLocks/>
          </p:cNvGrpSpPr>
          <p:nvPr/>
        </p:nvGrpSpPr>
        <p:grpSpPr bwMode="auto">
          <a:xfrm>
            <a:off x="0" y="1828800"/>
            <a:ext cx="4495800" cy="3590925"/>
            <a:chOff x="1467" y="1032"/>
            <a:chExt cx="2832" cy="2262"/>
          </a:xfrm>
        </p:grpSpPr>
        <p:sp>
          <p:nvSpPr>
            <p:cNvPr id="10367" name="AutoShape 150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0368" name="Rectangle 150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0369" name="Rectangle 150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0370" name="Freeform 150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0371" name="Freeform 150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0372" name="Freeform 150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0373" name="Freeform 150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0374" name="Freeform 150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0375" name="Freeform 150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0376" name="Freeform 151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0377" name="Freeform 151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0378" name="Freeform 151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0379" name="Freeform 151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0380" name="Freeform 151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0381" name="Freeform 151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0382" name="Freeform 151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10383" name="Freeform 151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0384" name="Freeform 151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0385" name="Freeform 151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0386" name="Freeform 152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0387" name="Freeform 152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0388" name="Freeform 152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0389" name="Freeform 152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0390" name="Freeform 152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0391" name="Freeform 152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0392" name="Freeform 152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0393" name="Freeform 152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0394" name="Freeform 152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0395" name="Freeform 152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0396" name="Freeform 153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0397" name="Freeform 153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0398" name="Freeform 153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0399" name="Freeform 153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0400" name="Freeform 153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0401" name="Freeform 153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0402" name="Freeform 153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0403" name="Freeform 153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0404" name="Freeform 153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0405" name="Freeform 153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0406" name="Freeform 154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0407" name="Freeform 154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0408" name="Freeform 154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0409" name="Freeform 154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0410" name="Freeform 154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0411" name="Freeform 154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0412" name="Freeform 154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0413" name="Freeform 154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0414" name="Freeform 154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0415" name="Freeform 154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0416" name="Freeform 155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0417" name="Freeform 155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0418" name="Freeform 155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0419" name="Freeform 155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0420" name="Freeform 155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0421" name="Freeform 155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0422" name="Freeform 155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0423" name="Freeform 155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0424" name="Freeform 155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0425" name="Freeform 155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0426" name="Freeform 156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0427" name="Freeform 156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0428" name="Freeform 156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8C00"/>
            </a:solidFill>
            <a:ln w="9525">
              <a:solidFill>
                <a:srgbClr val="FF8C00"/>
              </a:solidFill>
              <a:prstDash val="solid"/>
              <a:round/>
              <a:headEnd/>
              <a:tailEnd/>
            </a:ln>
          </p:spPr>
          <p:txBody>
            <a:bodyPr/>
            <a:lstStyle/>
            <a:p>
              <a:endParaRPr lang="en-US"/>
            </a:p>
          </p:txBody>
        </p:sp>
        <p:sp>
          <p:nvSpPr>
            <p:cNvPr id="10429" name="Freeform 156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0430" name="Freeform 156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0431" name="Freeform 156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0432" name="Freeform 156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0433" name="Freeform 156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0434" name="Freeform 156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0435" name="Freeform 156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0436" name="Freeform 157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p>
          </p:txBody>
        </p:sp>
        <p:sp>
          <p:nvSpPr>
            <p:cNvPr id="10437" name="Freeform 157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0438" name="Freeform 157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0439" name="Freeform 157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0440" name="Freeform 157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0441" name="Freeform 157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0442" name="Freeform 157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0443" name="Freeform 157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0444" name="Freeform 157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0445" name="Freeform 157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0446" name="Freeform 158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0447" name="Freeform 158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0448" name="Freeform 158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0449" name="Freeform 158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0450" name="Freeform 158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0451" name="Freeform 158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0452" name="Freeform 158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p>
          </p:txBody>
        </p:sp>
        <p:sp>
          <p:nvSpPr>
            <p:cNvPr id="10453" name="Freeform 158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0454" name="Freeform 158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0455" name="Freeform 158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0456" name="Freeform 159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0457" name="Freeform 159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0458" name="Freeform 159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0459" name="Freeform 159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0460" name="Freeform 159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0461" name="Freeform 159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0462" name="Freeform 159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0463" name="Freeform 159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0464" name="Freeform 159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0465" name="Freeform 159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0466" name="Freeform 160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0467" name="Freeform 160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0468" name="Freeform 160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0469" name="Freeform 160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0470" name="Freeform 160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0471" name="Freeform 160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0472" name="Freeform 160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0473" name="Freeform 160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0474" name="Freeform 160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0475" name="Freeform 160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0476" name="Freeform 161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0477" name="Freeform 161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0478" name="Freeform 161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0479" name="Freeform 161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0480" name="Freeform 161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0481" name="Freeform 161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0482" name="Freeform 161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0483" name="Freeform 161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10484" name="Freeform 161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0485" name="Freeform 161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4500"/>
            </a:solidFill>
            <a:ln w="9525">
              <a:solidFill>
                <a:srgbClr val="FF4500"/>
              </a:solidFill>
              <a:prstDash val="solid"/>
              <a:round/>
              <a:headEnd/>
              <a:tailEnd/>
            </a:ln>
          </p:spPr>
          <p:txBody>
            <a:bodyPr/>
            <a:lstStyle/>
            <a:p>
              <a:endParaRPr lang="en-US"/>
            </a:p>
          </p:txBody>
        </p:sp>
        <p:sp>
          <p:nvSpPr>
            <p:cNvPr id="10486" name="Freeform 162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0487" name="Freeform 162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0488" name="Freeform 162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0243" name="Group 1498"/>
          <p:cNvGrpSpPr>
            <a:grpSpLocks/>
          </p:cNvGrpSpPr>
          <p:nvPr/>
        </p:nvGrpSpPr>
        <p:grpSpPr bwMode="auto">
          <a:xfrm>
            <a:off x="4648200" y="1828800"/>
            <a:ext cx="4495800" cy="3590925"/>
            <a:chOff x="1467" y="1032"/>
            <a:chExt cx="2832" cy="2262"/>
          </a:xfrm>
        </p:grpSpPr>
        <p:sp>
          <p:nvSpPr>
            <p:cNvPr id="10245"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0246"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0247" name="Rectangle 1378"/>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0248"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B22222"/>
            </a:solidFill>
            <a:ln w="9525">
              <a:solidFill>
                <a:srgbClr val="B22222"/>
              </a:solidFill>
              <a:prstDash val="solid"/>
              <a:round/>
              <a:headEnd/>
              <a:tailEnd/>
            </a:ln>
          </p:spPr>
          <p:txBody>
            <a:bodyPr/>
            <a:lstStyle/>
            <a:p>
              <a:endParaRPr lang="en-US"/>
            </a:p>
          </p:txBody>
        </p:sp>
        <p:sp>
          <p:nvSpPr>
            <p:cNvPr id="10249"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0250"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10251"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0252"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0253"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0254"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8C00"/>
            </a:solidFill>
            <a:ln w="9525">
              <a:solidFill>
                <a:srgbClr val="FF8C00"/>
              </a:solidFill>
              <a:prstDash val="solid"/>
              <a:round/>
              <a:headEnd/>
              <a:tailEnd/>
            </a:ln>
          </p:spPr>
          <p:txBody>
            <a:bodyPr/>
            <a:lstStyle/>
            <a:p>
              <a:endParaRPr lang="en-US"/>
            </a:p>
          </p:txBody>
        </p:sp>
        <p:sp>
          <p:nvSpPr>
            <p:cNvPr id="10255"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0256"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0257"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0258"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0259"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0260"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0261"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0262"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0263"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0264"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0265"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0266"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0267"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0268"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p>
          </p:txBody>
        </p:sp>
        <p:sp>
          <p:nvSpPr>
            <p:cNvPr id="10269"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0270"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0271"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0272"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0273"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0274"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0275"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0276"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8C00"/>
            </a:solidFill>
            <a:ln w="9525">
              <a:solidFill>
                <a:srgbClr val="FF8C00"/>
              </a:solidFill>
              <a:prstDash val="solid"/>
              <a:round/>
              <a:headEnd/>
              <a:tailEnd/>
            </a:ln>
          </p:spPr>
          <p:txBody>
            <a:bodyPr/>
            <a:lstStyle/>
            <a:p>
              <a:endParaRPr lang="en-US"/>
            </a:p>
          </p:txBody>
        </p:sp>
        <p:sp>
          <p:nvSpPr>
            <p:cNvPr id="10277"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0278"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0279"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0280"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0281"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0282"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p>
          </p:txBody>
        </p:sp>
        <p:sp>
          <p:nvSpPr>
            <p:cNvPr id="10283"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0284"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0285"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0286"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10287"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0288"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p>
          </p:txBody>
        </p:sp>
        <p:sp>
          <p:nvSpPr>
            <p:cNvPr id="10289"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0290"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AA00"/>
            </a:solidFill>
            <a:ln w="9525">
              <a:solidFill>
                <a:srgbClr val="FFAA00"/>
              </a:solidFill>
              <a:prstDash val="solid"/>
              <a:round/>
              <a:headEnd/>
              <a:tailEnd/>
            </a:ln>
          </p:spPr>
          <p:txBody>
            <a:bodyPr/>
            <a:lstStyle/>
            <a:p>
              <a:endParaRPr lang="en-US"/>
            </a:p>
          </p:txBody>
        </p:sp>
        <p:sp>
          <p:nvSpPr>
            <p:cNvPr id="10291"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0292"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10293"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0294"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0295"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0296"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0297"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0298"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0299"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0300"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0301"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0302"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8C00"/>
            </a:solidFill>
            <a:ln w="9525">
              <a:solidFill>
                <a:srgbClr val="FF8C00"/>
              </a:solidFill>
              <a:prstDash val="solid"/>
              <a:round/>
              <a:headEnd/>
              <a:tailEnd/>
            </a:ln>
          </p:spPr>
          <p:txBody>
            <a:bodyPr/>
            <a:lstStyle/>
            <a:p>
              <a:endParaRPr lang="en-US"/>
            </a:p>
          </p:txBody>
        </p:sp>
        <p:sp>
          <p:nvSpPr>
            <p:cNvPr id="10303"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0304"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8C00"/>
            </a:solidFill>
            <a:ln w="9525">
              <a:solidFill>
                <a:srgbClr val="FF8C00"/>
              </a:solidFill>
              <a:prstDash val="solid"/>
              <a:round/>
              <a:headEnd/>
              <a:tailEnd/>
            </a:ln>
          </p:spPr>
          <p:txBody>
            <a:bodyPr/>
            <a:lstStyle/>
            <a:p>
              <a:endParaRPr lang="en-US"/>
            </a:p>
          </p:txBody>
        </p:sp>
        <p:sp>
          <p:nvSpPr>
            <p:cNvPr id="10305"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0306"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p>
          </p:txBody>
        </p:sp>
        <p:sp>
          <p:nvSpPr>
            <p:cNvPr id="10307"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0308"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0309"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0310"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0311"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0312"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0313"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0314"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10315"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0316"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p>
          </p:txBody>
        </p:sp>
        <p:sp>
          <p:nvSpPr>
            <p:cNvPr id="10317"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0318"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10319"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0320"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0321"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0322"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0323"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0324"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0325"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0326"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0327"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10328"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0329"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0330"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0331"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0332"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10333"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0334"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10335"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0336"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p>
          </p:txBody>
        </p:sp>
        <p:sp>
          <p:nvSpPr>
            <p:cNvPr id="10337"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0338"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0339"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0340"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0341"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0342"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0343"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0344"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10345"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0346"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0347"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0348"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8C00"/>
            </a:solidFill>
            <a:ln w="9525">
              <a:solidFill>
                <a:srgbClr val="FF8C00"/>
              </a:solidFill>
              <a:prstDash val="solid"/>
              <a:round/>
              <a:headEnd/>
              <a:tailEnd/>
            </a:ln>
          </p:spPr>
          <p:txBody>
            <a:bodyPr/>
            <a:lstStyle/>
            <a:p>
              <a:endParaRPr lang="en-US"/>
            </a:p>
          </p:txBody>
        </p:sp>
        <p:sp>
          <p:nvSpPr>
            <p:cNvPr id="10349"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0350"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10351"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0352"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0353"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0354"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0355"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0356"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0357"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0358"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0359"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10360"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0361"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p>
          </p:txBody>
        </p:sp>
        <p:sp>
          <p:nvSpPr>
            <p:cNvPr id="10362"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0363"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10364"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0365"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10366"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0244"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2001</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grpSp>
        <p:nvGrpSpPr>
          <p:cNvPr id="11266" name="Group 1873"/>
          <p:cNvGrpSpPr>
            <a:grpSpLocks/>
          </p:cNvGrpSpPr>
          <p:nvPr/>
        </p:nvGrpSpPr>
        <p:grpSpPr bwMode="auto">
          <a:xfrm>
            <a:off x="0" y="1828800"/>
            <a:ext cx="4495800" cy="3590925"/>
            <a:chOff x="1467" y="1032"/>
            <a:chExt cx="2832" cy="2262"/>
          </a:xfrm>
        </p:grpSpPr>
        <p:sp>
          <p:nvSpPr>
            <p:cNvPr id="11514" name="AutoShape 1750"/>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1515" name="Rectangle 1752"/>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1516" name="Rectangle 1753"/>
            <p:cNvSpPr>
              <a:spLocks noChangeArrowheads="1"/>
            </p:cNvSpPr>
            <p:nvPr/>
          </p:nvSpPr>
          <p:spPr bwMode="auto">
            <a:xfrm>
              <a:off x="1503" y="1068"/>
              <a:ext cx="2760" cy="2184"/>
            </a:xfrm>
            <a:prstGeom prst="rect">
              <a:avLst/>
            </a:prstGeom>
            <a:solidFill>
              <a:srgbClr val="FFFFFF">
                <a:alpha val="0"/>
              </a:srgbClr>
            </a:solidFill>
            <a:ln w="9525">
              <a:noFill/>
              <a:miter lim="800000"/>
              <a:headEnd/>
              <a:tailEnd/>
            </a:ln>
          </p:spPr>
          <p:txBody>
            <a:bodyPr/>
            <a:lstStyle/>
            <a:p>
              <a:endParaRPr lang="en-US"/>
            </a:p>
          </p:txBody>
        </p:sp>
        <p:sp>
          <p:nvSpPr>
            <p:cNvPr id="11517" name="Freeform 1754"/>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1518" name="Freeform 1755"/>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1519" name="Freeform 1756"/>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1520" name="Freeform 1757"/>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1521" name="Freeform 1758"/>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1522" name="Freeform 1759"/>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1523" name="Freeform 1760"/>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1524" name="Freeform 1761"/>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1525" name="Freeform 1762"/>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1526" name="Freeform 1763"/>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1527" name="Freeform 1764"/>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1528" name="Freeform 1765"/>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1529" name="Freeform 1766"/>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1530" name="Freeform 1767"/>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1531" name="Freeform 1768"/>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1532" name="Freeform 1769"/>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1533" name="Freeform 1770"/>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1534" name="Freeform 1771"/>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1535" name="Freeform 1772"/>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1536" name="Freeform 1773"/>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1537" name="Freeform 1774"/>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1538" name="Freeform 1775"/>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1539" name="Freeform 1776"/>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540" name="Freeform 1777"/>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1541" name="Freeform 1778"/>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1542" name="Freeform 1779"/>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1543" name="Freeform 1780"/>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544" name="Freeform 1781"/>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1545" name="Freeform 1782"/>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1546" name="Freeform 1783"/>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1547" name="Freeform 1784"/>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548" name="Freeform 1785"/>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1549" name="Freeform 1786"/>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550" name="Freeform 1787"/>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1551" name="Freeform 1788"/>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1552" name="Freeform 1789"/>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1553" name="Freeform 1790"/>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1554" name="Freeform 1791"/>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1555" name="Freeform 1792"/>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1556" name="Freeform 1793"/>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1557" name="Freeform 1794"/>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1558" name="Freeform 1795"/>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1559" name="Freeform 1796"/>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1560" name="Freeform 1797"/>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1561" name="Freeform 1798"/>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1562" name="Freeform 1799"/>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1563" name="Freeform 1800"/>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1564" name="Freeform 1801"/>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1565" name="Freeform 1802"/>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1566" name="Freeform 1803"/>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1567" name="Freeform 1804"/>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1568" name="Freeform 1805"/>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1569" name="Freeform 1806"/>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1570" name="Freeform 1807"/>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571" name="Freeform 1808"/>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1572" name="Freeform 1809"/>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1573" name="Freeform 1810"/>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1574" name="Freeform 1811"/>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1575" name="Freeform 1812"/>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1576" name="Freeform 1813"/>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1577" name="Freeform 1814"/>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1578" name="Freeform 1815"/>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1579" name="Freeform 1816"/>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1580" name="Freeform 1817"/>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1581" name="Freeform 1818"/>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1582" name="Freeform 1819"/>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1583" name="Freeform 1820"/>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1584" name="Freeform 1821"/>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1585" name="Freeform 1822"/>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1586" name="Freeform 1823"/>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1587" name="Freeform 1824"/>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11588" name="Freeform 1825"/>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1589" name="Freeform 1826"/>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1590" name="Freeform 1827"/>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1591" name="Freeform 1828"/>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1592" name="Freeform 1829"/>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1593" name="Freeform 1830"/>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1594" name="Freeform 1831"/>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1595" name="Freeform 1832"/>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1596" name="Freeform 1833"/>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1597" name="Freeform 1834"/>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1598" name="Freeform 1835"/>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1599" name="Freeform 1836"/>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1600" name="Freeform 1837"/>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1601" name="Freeform 1838"/>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1602" name="Freeform 1839"/>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1603" name="Freeform 1840"/>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1604" name="Freeform 1841"/>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1605" name="Freeform 1842"/>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1606" name="Freeform 1843"/>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1607" name="Freeform 1844"/>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1608" name="Freeform 1845"/>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1609" name="Freeform 1846"/>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1610" name="Freeform 1847"/>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611" name="Freeform 1848"/>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1612" name="Freeform 1849"/>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1613" name="Freeform 1850"/>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1614" name="Freeform 1851"/>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1615" name="Freeform 1852"/>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1616" name="Freeform 1853"/>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1617" name="Freeform 1854"/>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1618" name="Freeform 1855"/>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1619" name="Freeform 1856"/>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1620" name="Freeform 1857"/>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1621" name="Freeform 1858"/>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1622" name="Freeform 1859"/>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1623" name="Freeform 1860"/>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1624" name="Freeform 1861"/>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1625" name="Freeform 1862"/>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1626" name="Freeform 1863"/>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1627" name="Freeform 1864"/>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1628" name="Freeform 1865"/>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1629" name="Freeform 1866"/>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1630" name="Freeform 1867"/>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1631" name="Freeform 1868"/>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1632" name="Freeform 1869"/>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1633" name="Freeform 1870"/>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1634" name="Freeform 1871"/>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1635" name="Freeform 1872"/>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1267" name="Group 1748"/>
          <p:cNvGrpSpPr>
            <a:grpSpLocks/>
          </p:cNvGrpSpPr>
          <p:nvPr/>
        </p:nvGrpSpPr>
        <p:grpSpPr bwMode="auto">
          <a:xfrm>
            <a:off x="0" y="1828800"/>
            <a:ext cx="4495800" cy="3590925"/>
            <a:chOff x="2688" y="1056"/>
            <a:chExt cx="2832" cy="2262"/>
          </a:xfrm>
        </p:grpSpPr>
        <p:sp>
          <p:nvSpPr>
            <p:cNvPr id="11392" name="AutoShape 1625"/>
            <p:cNvSpPr>
              <a:spLocks noChangeAspect="1" noChangeArrowheads="1" noTextEdit="1"/>
            </p:cNvSpPr>
            <p:nvPr/>
          </p:nvSpPr>
          <p:spPr bwMode="auto">
            <a:xfrm>
              <a:off x="2688" y="1056"/>
              <a:ext cx="2826" cy="2256"/>
            </a:xfrm>
            <a:prstGeom prst="rect">
              <a:avLst/>
            </a:prstGeom>
            <a:noFill/>
            <a:ln w="9525">
              <a:noFill/>
              <a:miter lim="800000"/>
              <a:headEnd/>
              <a:tailEnd/>
            </a:ln>
          </p:spPr>
          <p:txBody>
            <a:bodyPr/>
            <a:lstStyle/>
            <a:p>
              <a:endParaRPr lang="en-US"/>
            </a:p>
          </p:txBody>
        </p:sp>
        <p:sp>
          <p:nvSpPr>
            <p:cNvPr id="11393" name="Rectangle 1627"/>
            <p:cNvSpPr>
              <a:spLocks noChangeArrowheads="1"/>
            </p:cNvSpPr>
            <p:nvPr/>
          </p:nvSpPr>
          <p:spPr bwMode="auto">
            <a:xfrm>
              <a:off x="2688" y="1056"/>
              <a:ext cx="2832" cy="2262"/>
            </a:xfrm>
            <a:prstGeom prst="rect">
              <a:avLst/>
            </a:prstGeom>
            <a:solidFill>
              <a:srgbClr val="FFFFFF">
                <a:alpha val="0"/>
              </a:srgbClr>
            </a:solidFill>
            <a:ln w="9525">
              <a:noFill/>
              <a:miter lim="800000"/>
              <a:headEnd/>
              <a:tailEnd/>
            </a:ln>
          </p:spPr>
          <p:txBody>
            <a:bodyPr/>
            <a:lstStyle/>
            <a:p>
              <a:endParaRPr lang="en-US"/>
            </a:p>
          </p:txBody>
        </p:sp>
        <p:sp>
          <p:nvSpPr>
            <p:cNvPr id="11394" name="Rectangle 1628"/>
            <p:cNvSpPr>
              <a:spLocks noChangeArrowheads="1"/>
            </p:cNvSpPr>
            <p:nvPr/>
          </p:nvSpPr>
          <p:spPr bwMode="auto">
            <a:xfrm>
              <a:off x="2724" y="1092"/>
              <a:ext cx="2760" cy="2184"/>
            </a:xfrm>
            <a:prstGeom prst="rect">
              <a:avLst/>
            </a:prstGeom>
            <a:solidFill>
              <a:srgbClr val="FFFFFF">
                <a:alpha val="0"/>
              </a:srgbClr>
            </a:solidFill>
            <a:ln w="9525">
              <a:noFill/>
              <a:miter lim="800000"/>
              <a:headEnd/>
              <a:tailEnd/>
            </a:ln>
          </p:spPr>
          <p:txBody>
            <a:bodyPr/>
            <a:lstStyle/>
            <a:p>
              <a:endParaRPr lang="en-US"/>
            </a:p>
          </p:txBody>
        </p:sp>
        <p:sp>
          <p:nvSpPr>
            <p:cNvPr id="11395" name="Freeform 1629"/>
            <p:cNvSpPr>
              <a:spLocks/>
            </p:cNvSpPr>
            <p:nvPr/>
          </p:nvSpPr>
          <p:spPr bwMode="auto">
            <a:xfrm>
              <a:off x="4536" y="2394"/>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1396" name="Freeform 1630"/>
            <p:cNvSpPr>
              <a:spLocks/>
            </p:cNvSpPr>
            <p:nvPr/>
          </p:nvSpPr>
          <p:spPr bwMode="auto">
            <a:xfrm>
              <a:off x="4536" y="2394"/>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1397" name="Freeform 1631"/>
            <p:cNvSpPr>
              <a:spLocks/>
            </p:cNvSpPr>
            <p:nvPr/>
          </p:nvSpPr>
          <p:spPr bwMode="auto">
            <a:xfrm>
              <a:off x="2772" y="2532"/>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4500"/>
            </a:solidFill>
            <a:ln w="9525">
              <a:solidFill>
                <a:srgbClr val="FF4500"/>
              </a:solidFill>
              <a:prstDash val="solid"/>
              <a:round/>
              <a:headEnd/>
              <a:tailEnd/>
            </a:ln>
          </p:spPr>
          <p:txBody>
            <a:bodyPr/>
            <a:lstStyle/>
            <a:p>
              <a:endParaRPr lang="en-US"/>
            </a:p>
          </p:txBody>
        </p:sp>
        <p:sp>
          <p:nvSpPr>
            <p:cNvPr id="11398" name="Freeform 1632"/>
            <p:cNvSpPr>
              <a:spLocks/>
            </p:cNvSpPr>
            <p:nvPr/>
          </p:nvSpPr>
          <p:spPr bwMode="auto">
            <a:xfrm>
              <a:off x="2772" y="2532"/>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1399" name="Freeform 1633"/>
            <p:cNvSpPr>
              <a:spLocks/>
            </p:cNvSpPr>
            <p:nvPr/>
          </p:nvSpPr>
          <p:spPr bwMode="auto">
            <a:xfrm>
              <a:off x="3120" y="2202"/>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1400" name="Freeform 1634"/>
            <p:cNvSpPr>
              <a:spLocks/>
            </p:cNvSpPr>
            <p:nvPr/>
          </p:nvSpPr>
          <p:spPr bwMode="auto">
            <a:xfrm>
              <a:off x="3120" y="2202"/>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1401" name="Freeform 1635"/>
            <p:cNvSpPr>
              <a:spLocks/>
            </p:cNvSpPr>
            <p:nvPr/>
          </p:nvSpPr>
          <p:spPr bwMode="auto">
            <a:xfrm>
              <a:off x="4200" y="2316"/>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1402" name="Freeform 1636"/>
            <p:cNvSpPr>
              <a:spLocks/>
            </p:cNvSpPr>
            <p:nvPr/>
          </p:nvSpPr>
          <p:spPr bwMode="auto">
            <a:xfrm>
              <a:off x="4200" y="2316"/>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1403" name="Freeform 1637"/>
            <p:cNvSpPr>
              <a:spLocks/>
            </p:cNvSpPr>
            <p:nvPr/>
          </p:nvSpPr>
          <p:spPr bwMode="auto">
            <a:xfrm>
              <a:off x="2772" y="1770"/>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p>
          </p:txBody>
        </p:sp>
        <p:sp>
          <p:nvSpPr>
            <p:cNvPr id="11404" name="Freeform 1638"/>
            <p:cNvSpPr>
              <a:spLocks/>
            </p:cNvSpPr>
            <p:nvPr/>
          </p:nvSpPr>
          <p:spPr bwMode="auto">
            <a:xfrm>
              <a:off x="2772" y="1770"/>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1405" name="Freeform 1639"/>
            <p:cNvSpPr>
              <a:spLocks/>
            </p:cNvSpPr>
            <p:nvPr/>
          </p:nvSpPr>
          <p:spPr bwMode="auto">
            <a:xfrm>
              <a:off x="3468" y="1992"/>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1406" name="Freeform 1640"/>
            <p:cNvSpPr>
              <a:spLocks/>
            </p:cNvSpPr>
            <p:nvPr/>
          </p:nvSpPr>
          <p:spPr bwMode="auto">
            <a:xfrm>
              <a:off x="3468" y="1992"/>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1407" name="Freeform 1641"/>
            <p:cNvSpPr>
              <a:spLocks/>
            </p:cNvSpPr>
            <p:nvPr/>
          </p:nvSpPr>
          <p:spPr bwMode="auto">
            <a:xfrm>
              <a:off x="5184" y="1824"/>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8C00"/>
            </a:solidFill>
            <a:ln w="9525">
              <a:solidFill>
                <a:srgbClr val="FF8C00"/>
              </a:solidFill>
              <a:prstDash val="solid"/>
              <a:round/>
              <a:headEnd/>
              <a:tailEnd/>
            </a:ln>
          </p:spPr>
          <p:txBody>
            <a:bodyPr/>
            <a:lstStyle/>
            <a:p>
              <a:endParaRPr lang="en-US"/>
            </a:p>
          </p:txBody>
        </p:sp>
        <p:sp>
          <p:nvSpPr>
            <p:cNvPr id="11408" name="Freeform 1642"/>
            <p:cNvSpPr>
              <a:spLocks/>
            </p:cNvSpPr>
            <p:nvPr/>
          </p:nvSpPr>
          <p:spPr bwMode="auto">
            <a:xfrm>
              <a:off x="5184" y="1824"/>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1409" name="Freeform 1643"/>
            <p:cNvSpPr>
              <a:spLocks/>
            </p:cNvSpPr>
            <p:nvPr/>
          </p:nvSpPr>
          <p:spPr bwMode="auto">
            <a:xfrm>
              <a:off x="5112" y="2004"/>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1410" name="Freeform 1644"/>
            <p:cNvSpPr>
              <a:spLocks/>
            </p:cNvSpPr>
            <p:nvPr/>
          </p:nvSpPr>
          <p:spPr bwMode="auto">
            <a:xfrm>
              <a:off x="5112" y="2004"/>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1411" name="Freeform 1645"/>
            <p:cNvSpPr>
              <a:spLocks/>
            </p:cNvSpPr>
            <p:nvPr/>
          </p:nvSpPr>
          <p:spPr bwMode="auto">
            <a:xfrm>
              <a:off x="5058" y="2076"/>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p>
          </p:txBody>
        </p:sp>
        <p:sp>
          <p:nvSpPr>
            <p:cNvPr id="11412" name="Freeform 1646"/>
            <p:cNvSpPr>
              <a:spLocks/>
            </p:cNvSpPr>
            <p:nvPr/>
          </p:nvSpPr>
          <p:spPr bwMode="auto">
            <a:xfrm>
              <a:off x="5058" y="2076"/>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1413" name="Freeform 1647"/>
            <p:cNvSpPr>
              <a:spLocks/>
            </p:cNvSpPr>
            <p:nvPr/>
          </p:nvSpPr>
          <p:spPr bwMode="auto">
            <a:xfrm>
              <a:off x="4590" y="2634"/>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1414" name="Freeform 1648"/>
            <p:cNvSpPr>
              <a:spLocks/>
            </p:cNvSpPr>
            <p:nvPr/>
          </p:nvSpPr>
          <p:spPr bwMode="auto">
            <a:xfrm>
              <a:off x="4590" y="2634"/>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1415" name="Freeform 1649"/>
            <p:cNvSpPr>
              <a:spLocks/>
            </p:cNvSpPr>
            <p:nvPr/>
          </p:nvSpPr>
          <p:spPr bwMode="auto">
            <a:xfrm>
              <a:off x="4668" y="2376"/>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1416" name="Freeform 1650"/>
            <p:cNvSpPr>
              <a:spLocks/>
            </p:cNvSpPr>
            <p:nvPr/>
          </p:nvSpPr>
          <p:spPr bwMode="auto">
            <a:xfrm>
              <a:off x="4668" y="2376"/>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1417" name="Freeform 1651"/>
            <p:cNvSpPr>
              <a:spLocks/>
            </p:cNvSpPr>
            <p:nvPr/>
          </p:nvSpPr>
          <p:spPr bwMode="auto">
            <a:xfrm>
              <a:off x="3306" y="2766"/>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418" name="Freeform 1652"/>
            <p:cNvSpPr>
              <a:spLocks/>
            </p:cNvSpPr>
            <p:nvPr/>
          </p:nvSpPr>
          <p:spPr bwMode="auto">
            <a:xfrm>
              <a:off x="3306" y="2766"/>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1419" name="Freeform 1653"/>
            <p:cNvSpPr>
              <a:spLocks/>
            </p:cNvSpPr>
            <p:nvPr/>
          </p:nvSpPr>
          <p:spPr bwMode="auto">
            <a:xfrm>
              <a:off x="3384" y="2808"/>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1420" name="Freeform 1654"/>
            <p:cNvSpPr>
              <a:spLocks/>
            </p:cNvSpPr>
            <p:nvPr/>
          </p:nvSpPr>
          <p:spPr bwMode="auto">
            <a:xfrm>
              <a:off x="3384" y="2808"/>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1421" name="Freeform 1655"/>
            <p:cNvSpPr>
              <a:spLocks/>
            </p:cNvSpPr>
            <p:nvPr/>
          </p:nvSpPr>
          <p:spPr bwMode="auto">
            <a:xfrm>
              <a:off x="3432" y="2838"/>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422" name="Freeform 1656"/>
            <p:cNvSpPr>
              <a:spLocks/>
            </p:cNvSpPr>
            <p:nvPr/>
          </p:nvSpPr>
          <p:spPr bwMode="auto">
            <a:xfrm>
              <a:off x="3432" y="2838"/>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1423" name="Freeform 1657"/>
            <p:cNvSpPr>
              <a:spLocks/>
            </p:cNvSpPr>
            <p:nvPr/>
          </p:nvSpPr>
          <p:spPr bwMode="auto">
            <a:xfrm>
              <a:off x="3468" y="2850"/>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1424" name="Freeform 1658"/>
            <p:cNvSpPr>
              <a:spLocks/>
            </p:cNvSpPr>
            <p:nvPr/>
          </p:nvSpPr>
          <p:spPr bwMode="auto">
            <a:xfrm>
              <a:off x="3468" y="2850"/>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1425" name="Freeform 1659"/>
            <p:cNvSpPr>
              <a:spLocks/>
            </p:cNvSpPr>
            <p:nvPr/>
          </p:nvSpPr>
          <p:spPr bwMode="auto">
            <a:xfrm>
              <a:off x="3504" y="2910"/>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426" name="Freeform 1660"/>
            <p:cNvSpPr>
              <a:spLocks/>
            </p:cNvSpPr>
            <p:nvPr/>
          </p:nvSpPr>
          <p:spPr bwMode="auto">
            <a:xfrm>
              <a:off x="3504" y="2910"/>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1427" name="Freeform 1661"/>
            <p:cNvSpPr>
              <a:spLocks/>
            </p:cNvSpPr>
            <p:nvPr/>
          </p:nvSpPr>
          <p:spPr bwMode="auto">
            <a:xfrm>
              <a:off x="3450" y="2856"/>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428" name="Freeform 1662"/>
            <p:cNvSpPr>
              <a:spLocks/>
            </p:cNvSpPr>
            <p:nvPr/>
          </p:nvSpPr>
          <p:spPr bwMode="auto">
            <a:xfrm>
              <a:off x="3450" y="2856"/>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1429" name="Freeform 1663"/>
            <p:cNvSpPr>
              <a:spLocks/>
            </p:cNvSpPr>
            <p:nvPr/>
          </p:nvSpPr>
          <p:spPr bwMode="auto">
            <a:xfrm>
              <a:off x="3138" y="1422"/>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1430" name="Freeform 1664"/>
            <p:cNvSpPr>
              <a:spLocks/>
            </p:cNvSpPr>
            <p:nvPr/>
          </p:nvSpPr>
          <p:spPr bwMode="auto">
            <a:xfrm>
              <a:off x="3138" y="1422"/>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1431" name="Freeform 1665"/>
            <p:cNvSpPr>
              <a:spLocks/>
            </p:cNvSpPr>
            <p:nvPr/>
          </p:nvSpPr>
          <p:spPr bwMode="auto">
            <a:xfrm>
              <a:off x="4350" y="1920"/>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1432" name="Freeform 1666"/>
            <p:cNvSpPr>
              <a:spLocks/>
            </p:cNvSpPr>
            <p:nvPr/>
          </p:nvSpPr>
          <p:spPr bwMode="auto">
            <a:xfrm>
              <a:off x="4350" y="1920"/>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1433" name="Freeform 1667"/>
            <p:cNvSpPr>
              <a:spLocks/>
            </p:cNvSpPr>
            <p:nvPr/>
          </p:nvSpPr>
          <p:spPr bwMode="auto">
            <a:xfrm>
              <a:off x="4530" y="1956"/>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4500"/>
            </a:solidFill>
            <a:ln w="9525">
              <a:solidFill>
                <a:srgbClr val="FF4500"/>
              </a:solidFill>
              <a:prstDash val="solid"/>
              <a:round/>
              <a:headEnd/>
              <a:tailEnd/>
            </a:ln>
          </p:spPr>
          <p:txBody>
            <a:bodyPr/>
            <a:lstStyle/>
            <a:p>
              <a:endParaRPr lang="en-US"/>
            </a:p>
          </p:txBody>
        </p:sp>
        <p:sp>
          <p:nvSpPr>
            <p:cNvPr id="11434" name="Freeform 1668"/>
            <p:cNvSpPr>
              <a:spLocks/>
            </p:cNvSpPr>
            <p:nvPr/>
          </p:nvSpPr>
          <p:spPr bwMode="auto">
            <a:xfrm>
              <a:off x="4530" y="1956"/>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1435" name="Freeform 1669"/>
            <p:cNvSpPr>
              <a:spLocks/>
            </p:cNvSpPr>
            <p:nvPr/>
          </p:nvSpPr>
          <p:spPr bwMode="auto">
            <a:xfrm>
              <a:off x="4098" y="1866"/>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4500"/>
            </a:solidFill>
            <a:ln w="9525">
              <a:solidFill>
                <a:srgbClr val="FF4500"/>
              </a:solidFill>
              <a:prstDash val="solid"/>
              <a:round/>
              <a:headEnd/>
              <a:tailEnd/>
            </a:ln>
          </p:spPr>
          <p:txBody>
            <a:bodyPr/>
            <a:lstStyle/>
            <a:p>
              <a:endParaRPr lang="en-US"/>
            </a:p>
          </p:txBody>
        </p:sp>
        <p:sp>
          <p:nvSpPr>
            <p:cNvPr id="11436" name="Freeform 1670"/>
            <p:cNvSpPr>
              <a:spLocks/>
            </p:cNvSpPr>
            <p:nvPr/>
          </p:nvSpPr>
          <p:spPr bwMode="auto">
            <a:xfrm>
              <a:off x="4098" y="1866"/>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1437" name="Freeform 1671"/>
            <p:cNvSpPr>
              <a:spLocks/>
            </p:cNvSpPr>
            <p:nvPr/>
          </p:nvSpPr>
          <p:spPr bwMode="auto">
            <a:xfrm>
              <a:off x="3822" y="2088"/>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4500"/>
            </a:solidFill>
            <a:ln w="9525">
              <a:solidFill>
                <a:srgbClr val="FF4500"/>
              </a:solidFill>
              <a:prstDash val="solid"/>
              <a:round/>
              <a:headEnd/>
              <a:tailEnd/>
            </a:ln>
          </p:spPr>
          <p:txBody>
            <a:bodyPr/>
            <a:lstStyle/>
            <a:p>
              <a:endParaRPr lang="en-US"/>
            </a:p>
          </p:txBody>
        </p:sp>
        <p:sp>
          <p:nvSpPr>
            <p:cNvPr id="11438" name="Freeform 1672"/>
            <p:cNvSpPr>
              <a:spLocks/>
            </p:cNvSpPr>
            <p:nvPr/>
          </p:nvSpPr>
          <p:spPr bwMode="auto">
            <a:xfrm>
              <a:off x="3822" y="2088"/>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1439" name="Freeform 1673"/>
            <p:cNvSpPr>
              <a:spLocks/>
            </p:cNvSpPr>
            <p:nvPr/>
          </p:nvSpPr>
          <p:spPr bwMode="auto">
            <a:xfrm>
              <a:off x="4464" y="2118"/>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p>
          </p:txBody>
        </p:sp>
        <p:sp>
          <p:nvSpPr>
            <p:cNvPr id="11440" name="Freeform 1674"/>
            <p:cNvSpPr>
              <a:spLocks/>
            </p:cNvSpPr>
            <p:nvPr/>
          </p:nvSpPr>
          <p:spPr bwMode="auto">
            <a:xfrm>
              <a:off x="4464" y="2118"/>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1441" name="Freeform 1675"/>
            <p:cNvSpPr>
              <a:spLocks/>
            </p:cNvSpPr>
            <p:nvPr/>
          </p:nvSpPr>
          <p:spPr bwMode="auto">
            <a:xfrm>
              <a:off x="4230" y="2544"/>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p>
          </p:txBody>
        </p:sp>
        <p:sp>
          <p:nvSpPr>
            <p:cNvPr id="11442" name="Freeform 1676"/>
            <p:cNvSpPr>
              <a:spLocks/>
            </p:cNvSpPr>
            <p:nvPr/>
          </p:nvSpPr>
          <p:spPr bwMode="auto">
            <a:xfrm>
              <a:off x="4230" y="2544"/>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1443" name="Freeform 1677"/>
            <p:cNvSpPr>
              <a:spLocks/>
            </p:cNvSpPr>
            <p:nvPr/>
          </p:nvSpPr>
          <p:spPr bwMode="auto">
            <a:xfrm>
              <a:off x="5244" y="1452"/>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1444" name="Freeform 1678"/>
            <p:cNvSpPr>
              <a:spLocks/>
            </p:cNvSpPr>
            <p:nvPr/>
          </p:nvSpPr>
          <p:spPr bwMode="auto">
            <a:xfrm>
              <a:off x="5244" y="1452"/>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1445" name="Freeform 1679"/>
            <p:cNvSpPr>
              <a:spLocks/>
            </p:cNvSpPr>
            <p:nvPr/>
          </p:nvSpPr>
          <p:spPr bwMode="auto">
            <a:xfrm>
              <a:off x="4932" y="2010"/>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1446" name="Freeform 1680"/>
            <p:cNvSpPr>
              <a:spLocks/>
            </p:cNvSpPr>
            <p:nvPr/>
          </p:nvSpPr>
          <p:spPr bwMode="auto">
            <a:xfrm>
              <a:off x="4932" y="2010"/>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1447" name="Freeform 1681"/>
            <p:cNvSpPr>
              <a:spLocks/>
            </p:cNvSpPr>
            <p:nvPr/>
          </p:nvSpPr>
          <p:spPr bwMode="auto">
            <a:xfrm>
              <a:off x="5184" y="1758"/>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1448" name="Freeform 1682"/>
            <p:cNvSpPr>
              <a:spLocks/>
            </p:cNvSpPr>
            <p:nvPr/>
          </p:nvSpPr>
          <p:spPr bwMode="auto">
            <a:xfrm>
              <a:off x="5184" y="1758"/>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449" name="Freeform 1683"/>
            <p:cNvSpPr>
              <a:spLocks/>
            </p:cNvSpPr>
            <p:nvPr/>
          </p:nvSpPr>
          <p:spPr bwMode="auto">
            <a:xfrm>
              <a:off x="4566" y="1698"/>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1450" name="Freeform 1684"/>
            <p:cNvSpPr>
              <a:spLocks/>
            </p:cNvSpPr>
            <p:nvPr/>
          </p:nvSpPr>
          <p:spPr bwMode="auto">
            <a:xfrm>
              <a:off x="4566" y="1698"/>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1451" name="Freeform 1685"/>
            <p:cNvSpPr>
              <a:spLocks/>
            </p:cNvSpPr>
            <p:nvPr/>
          </p:nvSpPr>
          <p:spPr bwMode="auto">
            <a:xfrm>
              <a:off x="4380" y="1608"/>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1452" name="Freeform 1686"/>
            <p:cNvSpPr>
              <a:spLocks/>
            </p:cNvSpPr>
            <p:nvPr/>
          </p:nvSpPr>
          <p:spPr bwMode="auto">
            <a:xfrm>
              <a:off x="4380" y="1608"/>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1453" name="Freeform 1687"/>
            <p:cNvSpPr>
              <a:spLocks/>
            </p:cNvSpPr>
            <p:nvPr/>
          </p:nvSpPr>
          <p:spPr bwMode="auto">
            <a:xfrm>
              <a:off x="4080" y="1500"/>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4500"/>
            </a:solidFill>
            <a:ln w="9525">
              <a:solidFill>
                <a:srgbClr val="FF4500"/>
              </a:solidFill>
              <a:prstDash val="solid"/>
              <a:round/>
              <a:headEnd/>
              <a:tailEnd/>
            </a:ln>
          </p:spPr>
          <p:txBody>
            <a:bodyPr/>
            <a:lstStyle/>
            <a:p>
              <a:endParaRPr lang="en-US"/>
            </a:p>
          </p:txBody>
        </p:sp>
        <p:sp>
          <p:nvSpPr>
            <p:cNvPr id="11454" name="Freeform 1688"/>
            <p:cNvSpPr>
              <a:spLocks/>
            </p:cNvSpPr>
            <p:nvPr/>
          </p:nvSpPr>
          <p:spPr bwMode="auto">
            <a:xfrm>
              <a:off x="4080" y="1500"/>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1455" name="Freeform 1689"/>
            <p:cNvSpPr>
              <a:spLocks/>
            </p:cNvSpPr>
            <p:nvPr/>
          </p:nvSpPr>
          <p:spPr bwMode="auto">
            <a:xfrm>
              <a:off x="4368" y="2400"/>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B22222"/>
            </a:solidFill>
            <a:ln w="9525">
              <a:solidFill>
                <a:srgbClr val="B22222"/>
              </a:solidFill>
              <a:prstDash val="solid"/>
              <a:round/>
              <a:headEnd/>
              <a:tailEnd/>
            </a:ln>
          </p:spPr>
          <p:txBody>
            <a:bodyPr/>
            <a:lstStyle/>
            <a:p>
              <a:endParaRPr lang="en-US"/>
            </a:p>
          </p:txBody>
        </p:sp>
        <p:sp>
          <p:nvSpPr>
            <p:cNvPr id="11456" name="Freeform 1690"/>
            <p:cNvSpPr>
              <a:spLocks/>
            </p:cNvSpPr>
            <p:nvPr/>
          </p:nvSpPr>
          <p:spPr bwMode="auto">
            <a:xfrm>
              <a:off x="4368" y="2400"/>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1457" name="Freeform 1691"/>
            <p:cNvSpPr>
              <a:spLocks/>
            </p:cNvSpPr>
            <p:nvPr/>
          </p:nvSpPr>
          <p:spPr bwMode="auto">
            <a:xfrm>
              <a:off x="4140" y="2052"/>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p>
          </p:txBody>
        </p:sp>
        <p:sp>
          <p:nvSpPr>
            <p:cNvPr id="11458" name="Freeform 1692"/>
            <p:cNvSpPr>
              <a:spLocks/>
            </p:cNvSpPr>
            <p:nvPr/>
          </p:nvSpPr>
          <p:spPr bwMode="auto">
            <a:xfrm>
              <a:off x="4140" y="2052"/>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1459" name="Freeform 1693"/>
            <p:cNvSpPr>
              <a:spLocks/>
            </p:cNvSpPr>
            <p:nvPr/>
          </p:nvSpPr>
          <p:spPr bwMode="auto">
            <a:xfrm>
              <a:off x="3264" y="1434"/>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8C00"/>
            </a:solidFill>
            <a:ln w="9525">
              <a:solidFill>
                <a:srgbClr val="FF8C00"/>
              </a:solidFill>
              <a:prstDash val="solid"/>
              <a:round/>
              <a:headEnd/>
              <a:tailEnd/>
            </a:ln>
          </p:spPr>
          <p:txBody>
            <a:bodyPr/>
            <a:lstStyle/>
            <a:p>
              <a:endParaRPr lang="en-US"/>
            </a:p>
          </p:txBody>
        </p:sp>
        <p:sp>
          <p:nvSpPr>
            <p:cNvPr id="11460" name="Freeform 1694"/>
            <p:cNvSpPr>
              <a:spLocks/>
            </p:cNvSpPr>
            <p:nvPr/>
          </p:nvSpPr>
          <p:spPr bwMode="auto">
            <a:xfrm>
              <a:off x="3264" y="1434"/>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1461" name="Freeform 1695"/>
            <p:cNvSpPr>
              <a:spLocks/>
            </p:cNvSpPr>
            <p:nvPr/>
          </p:nvSpPr>
          <p:spPr bwMode="auto">
            <a:xfrm>
              <a:off x="3744" y="1890"/>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4500"/>
            </a:solidFill>
            <a:ln w="9525">
              <a:solidFill>
                <a:srgbClr val="FF4500"/>
              </a:solidFill>
              <a:prstDash val="solid"/>
              <a:round/>
              <a:headEnd/>
              <a:tailEnd/>
            </a:ln>
          </p:spPr>
          <p:txBody>
            <a:bodyPr/>
            <a:lstStyle/>
            <a:p>
              <a:endParaRPr lang="en-US"/>
            </a:p>
          </p:txBody>
        </p:sp>
        <p:sp>
          <p:nvSpPr>
            <p:cNvPr id="11462" name="Freeform 1696"/>
            <p:cNvSpPr>
              <a:spLocks/>
            </p:cNvSpPr>
            <p:nvPr/>
          </p:nvSpPr>
          <p:spPr bwMode="auto">
            <a:xfrm>
              <a:off x="3744" y="1890"/>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1463" name="Freeform 1697"/>
            <p:cNvSpPr>
              <a:spLocks/>
            </p:cNvSpPr>
            <p:nvPr/>
          </p:nvSpPr>
          <p:spPr bwMode="auto">
            <a:xfrm>
              <a:off x="2952" y="1824"/>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1464" name="Freeform 1698"/>
            <p:cNvSpPr>
              <a:spLocks/>
            </p:cNvSpPr>
            <p:nvPr/>
          </p:nvSpPr>
          <p:spPr bwMode="auto">
            <a:xfrm>
              <a:off x="2952" y="1824"/>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1465" name="Freeform 1699"/>
            <p:cNvSpPr>
              <a:spLocks/>
            </p:cNvSpPr>
            <p:nvPr/>
          </p:nvSpPr>
          <p:spPr bwMode="auto">
            <a:xfrm>
              <a:off x="5214" y="1614"/>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p>
          </p:txBody>
        </p:sp>
        <p:sp>
          <p:nvSpPr>
            <p:cNvPr id="11466" name="Freeform 1700"/>
            <p:cNvSpPr>
              <a:spLocks/>
            </p:cNvSpPr>
            <p:nvPr/>
          </p:nvSpPr>
          <p:spPr bwMode="auto">
            <a:xfrm>
              <a:off x="5214" y="1614"/>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1467" name="Freeform 1701"/>
            <p:cNvSpPr>
              <a:spLocks/>
            </p:cNvSpPr>
            <p:nvPr/>
          </p:nvSpPr>
          <p:spPr bwMode="auto">
            <a:xfrm>
              <a:off x="5124" y="1896"/>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1468" name="Freeform 1702"/>
            <p:cNvSpPr>
              <a:spLocks/>
            </p:cNvSpPr>
            <p:nvPr/>
          </p:nvSpPr>
          <p:spPr bwMode="auto">
            <a:xfrm>
              <a:off x="5124" y="1896"/>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1469" name="Freeform 1703"/>
            <p:cNvSpPr>
              <a:spLocks/>
            </p:cNvSpPr>
            <p:nvPr/>
          </p:nvSpPr>
          <p:spPr bwMode="auto">
            <a:xfrm>
              <a:off x="3414" y="2244"/>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1470" name="Freeform 1704"/>
            <p:cNvSpPr>
              <a:spLocks/>
            </p:cNvSpPr>
            <p:nvPr/>
          </p:nvSpPr>
          <p:spPr bwMode="auto">
            <a:xfrm>
              <a:off x="3414" y="2244"/>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1471" name="Freeform 1705"/>
            <p:cNvSpPr>
              <a:spLocks/>
            </p:cNvSpPr>
            <p:nvPr/>
          </p:nvSpPr>
          <p:spPr bwMode="auto">
            <a:xfrm>
              <a:off x="4890" y="1656"/>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1472" name="Freeform 1706"/>
            <p:cNvSpPr>
              <a:spLocks/>
            </p:cNvSpPr>
            <p:nvPr/>
          </p:nvSpPr>
          <p:spPr bwMode="auto">
            <a:xfrm>
              <a:off x="4890" y="1656"/>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1473" name="Freeform 1707"/>
            <p:cNvSpPr>
              <a:spLocks/>
            </p:cNvSpPr>
            <p:nvPr/>
          </p:nvSpPr>
          <p:spPr bwMode="auto">
            <a:xfrm>
              <a:off x="5148" y="2214"/>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1474" name="Freeform 1708"/>
            <p:cNvSpPr>
              <a:spLocks/>
            </p:cNvSpPr>
            <p:nvPr/>
          </p:nvSpPr>
          <p:spPr bwMode="auto">
            <a:xfrm>
              <a:off x="4734" y="2214"/>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4500"/>
            </a:solidFill>
            <a:ln w="9525">
              <a:solidFill>
                <a:srgbClr val="FF4500"/>
              </a:solidFill>
              <a:prstDash val="solid"/>
              <a:round/>
              <a:headEnd/>
              <a:tailEnd/>
            </a:ln>
          </p:spPr>
          <p:txBody>
            <a:bodyPr/>
            <a:lstStyle/>
            <a:p>
              <a:endParaRPr lang="en-US"/>
            </a:p>
          </p:txBody>
        </p:sp>
        <p:sp>
          <p:nvSpPr>
            <p:cNvPr id="11475" name="Freeform 1709"/>
            <p:cNvSpPr>
              <a:spLocks/>
            </p:cNvSpPr>
            <p:nvPr/>
          </p:nvSpPr>
          <p:spPr bwMode="auto">
            <a:xfrm>
              <a:off x="4734" y="2214"/>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1476" name="Freeform 1710"/>
            <p:cNvSpPr>
              <a:spLocks/>
            </p:cNvSpPr>
            <p:nvPr/>
          </p:nvSpPr>
          <p:spPr bwMode="auto">
            <a:xfrm>
              <a:off x="5142" y="2214"/>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1477" name="Freeform 1711"/>
            <p:cNvSpPr>
              <a:spLocks/>
            </p:cNvSpPr>
            <p:nvPr/>
          </p:nvSpPr>
          <p:spPr bwMode="auto">
            <a:xfrm>
              <a:off x="3768" y="1506"/>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4500"/>
            </a:solidFill>
            <a:ln w="9525">
              <a:solidFill>
                <a:srgbClr val="FF4500"/>
              </a:solidFill>
              <a:prstDash val="solid"/>
              <a:round/>
              <a:headEnd/>
              <a:tailEnd/>
            </a:ln>
          </p:spPr>
          <p:txBody>
            <a:bodyPr/>
            <a:lstStyle/>
            <a:p>
              <a:endParaRPr lang="en-US"/>
            </a:p>
          </p:txBody>
        </p:sp>
        <p:sp>
          <p:nvSpPr>
            <p:cNvPr id="11478" name="Freeform 1712"/>
            <p:cNvSpPr>
              <a:spLocks/>
            </p:cNvSpPr>
            <p:nvPr/>
          </p:nvSpPr>
          <p:spPr bwMode="auto">
            <a:xfrm>
              <a:off x="3768" y="1506"/>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1479" name="Freeform 1713"/>
            <p:cNvSpPr>
              <a:spLocks/>
            </p:cNvSpPr>
            <p:nvPr/>
          </p:nvSpPr>
          <p:spPr bwMode="auto">
            <a:xfrm>
              <a:off x="4662" y="1914"/>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4500"/>
            </a:solidFill>
            <a:ln w="9525">
              <a:solidFill>
                <a:srgbClr val="FF4500"/>
              </a:solidFill>
              <a:prstDash val="solid"/>
              <a:round/>
              <a:headEnd/>
              <a:tailEnd/>
            </a:ln>
          </p:spPr>
          <p:txBody>
            <a:bodyPr/>
            <a:lstStyle/>
            <a:p>
              <a:endParaRPr lang="en-US"/>
            </a:p>
          </p:txBody>
        </p:sp>
        <p:sp>
          <p:nvSpPr>
            <p:cNvPr id="11480" name="Freeform 1714"/>
            <p:cNvSpPr>
              <a:spLocks/>
            </p:cNvSpPr>
            <p:nvPr/>
          </p:nvSpPr>
          <p:spPr bwMode="auto">
            <a:xfrm>
              <a:off x="4662" y="1914"/>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1481" name="Freeform 1715"/>
            <p:cNvSpPr>
              <a:spLocks/>
            </p:cNvSpPr>
            <p:nvPr/>
          </p:nvSpPr>
          <p:spPr bwMode="auto">
            <a:xfrm>
              <a:off x="3768" y="2274"/>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4500"/>
            </a:solidFill>
            <a:ln w="9525">
              <a:solidFill>
                <a:srgbClr val="FF4500"/>
              </a:solidFill>
              <a:prstDash val="solid"/>
              <a:round/>
              <a:headEnd/>
              <a:tailEnd/>
            </a:ln>
          </p:spPr>
          <p:txBody>
            <a:bodyPr/>
            <a:lstStyle/>
            <a:p>
              <a:endParaRPr lang="en-US"/>
            </a:p>
          </p:txBody>
        </p:sp>
        <p:sp>
          <p:nvSpPr>
            <p:cNvPr id="11482" name="Freeform 1716"/>
            <p:cNvSpPr>
              <a:spLocks/>
            </p:cNvSpPr>
            <p:nvPr/>
          </p:nvSpPr>
          <p:spPr bwMode="auto">
            <a:xfrm>
              <a:off x="3768" y="2274"/>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1483" name="Freeform 1717"/>
            <p:cNvSpPr>
              <a:spLocks/>
            </p:cNvSpPr>
            <p:nvPr/>
          </p:nvSpPr>
          <p:spPr bwMode="auto">
            <a:xfrm>
              <a:off x="2814" y="1518"/>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1484" name="Freeform 1718"/>
            <p:cNvSpPr>
              <a:spLocks/>
            </p:cNvSpPr>
            <p:nvPr/>
          </p:nvSpPr>
          <p:spPr bwMode="auto">
            <a:xfrm>
              <a:off x="2814" y="1518"/>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1485" name="Freeform 1719"/>
            <p:cNvSpPr>
              <a:spLocks/>
            </p:cNvSpPr>
            <p:nvPr/>
          </p:nvSpPr>
          <p:spPr bwMode="auto">
            <a:xfrm>
              <a:off x="4860" y="1866"/>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4500"/>
            </a:solidFill>
            <a:ln w="9525">
              <a:solidFill>
                <a:srgbClr val="FF4500"/>
              </a:solidFill>
              <a:prstDash val="solid"/>
              <a:round/>
              <a:headEnd/>
              <a:tailEnd/>
            </a:ln>
          </p:spPr>
          <p:txBody>
            <a:bodyPr/>
            <a:lstStyle/>
            <a:p>
              <a:endParaRPr lang="en-US"/>
            </a:p>
          </p:txBody>
        </p:sp>
        <p:sp>
          <p:nvSpPr>
            <p:cNvPr id="11486" name="Freeform 1720"/>
            <p:cNvSpPr>
              <a:spLocks/>
            </p:cNvSpPr>
            <p:nvPr/>
          </p:nvSpPr>
          <p:spPr bwMode="auto">
            <a:xfrm>
              <a:off x="4860" y="1866"/>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1487" name="Freeform 1721"/>
            <p:cNvSpPr>
              <a:spLocks/>
            </p:cNvSpPr>
            <p:nvPr/>
          </p:nvSpPr>
          <p:spPr bwMode="auto">
            <a:xfrm>
              <a:off x="5268" y="1818"/>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8C00"/>
            </a:solidFill>
            <a:ln w="9525">
              <a:solidFill>
                <a:srgbClr val="FF8C00"/>
              </a:solidFill>
              <a:prstDash val="solid"/>
              <a:round/>
              <a:headEnd/>
              <a:tailEnd/>
            </a:ln>
          </p:spPr>
          <p:txBody>
            <a:bodyPr/>
            <a:lstStyle/>
            <a:p>
              <a:endParaRPr lang="en-US"/>
            </a:p>
          </p:txBody>
        </p:sp>
        <p:sp>
          <p:nvSpPr>
            <p:cNvPr id="11488" name="Freeform 1722"/>
            <p:cNvSpPr>
              <a:spLocks/>
            </p:cNvSpPr>
            <p:nvPr/>
          </p:nvSpPr>
          <p:spPr bwMode="auto">
            <a:xfrm>
              <a:off x="5268" y="1818"/>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489" name="Freeform 1723"/>
            <p:cNvSpPr>
              <a:spLocks/>
            </p:cNvSpPr>
            <p:nvPr/>
          </p:nvSpPr>
          <p:spPr bwMode="auto">
            <a:xfrm>
              <a:off x="4788" y="2346"/>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1490" name="Freeform 1724"/>
            <p:cNvSpPr>
              <a:spLocks/>
            </p:cNvSpPr>
            <p:nvPr/>
          </p:nvSpPr>
          <p:spPr bwMode="auto">
            <a:xfrm>
              <a:off x="4788" y="2346"/>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1491" name="Freeform 1725"/>
            <p:cNvSpPr>
              <a:spLocks/>
            </p:cNvSpPr>
            <p:nvPr/>
          </p:nvSpPr>
          <p:spPr bwMode="auto">
            <a:xfrm>
              <a:off x="3750" y="1704"/>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1492" name="Freeform 1726"/>
            <p:cNvSpPr>
              <a:spLocks/>
            </p:cNvSpPr>
            <p:nvPr/>
          </p:nvSpPr>
          <p:spPr bwMode="auto">
            <a:xfrm>
              <a:off x="3750" y="1704"/>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1493" name="Freeform 1727"/>
            <p:cNvSpPr>
              <a:spLocks/>
            </p:cNvSpPr>
            <p:nvPr/>
          </p:nvSpPr>
          <p:spPr bwMode="auto">
            <a:xfrm>
              <a:off x="4428" y="2262"/>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1494" name="Freeform 1728"/>
            <p:cNvSpPr>
              <a:spLocks/>
            </p:cNvSpPr>
            <p:nvPr/>
          </p:nvSpPr>
          <p:spPr bwMode="auto">
            <a:xfrm>
              <a:off x="4428" y="2262"/>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1495" name="Freeform 1729"/>
            <p:cNvSpPr>
              <a:spLocks/>
            </p:cNvSpPr>
            <p:nvPr/>
          </p:nvSpPr>
          <p:spPr bwMode="auto">
            <a:xfrm>
              <a:off x="3552" y="2310"/>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1496" name="Freeform 1730"/>
            <p:cNvSpPr>
              <a:spLocks/>
            </p:cNvSpPr>
            <p:nvPr/>
          </p:nvSpPr>
          <p:spPr bwMode="auto">
            <a:xfrm>
              <a:off x="3552" y="2310"/>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1497" name="Freeform 1731"/>
            <p:cNvSpPr>
              <a:spLocks/>
            </p:cNvSpPr>
            <p:nvPr/>
          </p:nvSpPr>
          <p:spPr bwMode="auto">
            <a:xfrm>
              <a:off x="3216" y="1884"/>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p>
          </p:txBody>
        </p:sp>
        <p:sp>
          <p:nvSpPr>
            <p:cNvPr id="11498" name="Freeform 1732"/>
            <p:cNvSpPr>
              <a:spLocks/>
            </p:cNvSpPr>
            <p:nvPr/>
          </p:nvSpPr>
          <p:spPr bwMode="auto">
            <a:xfrm>
              <a:off x="3216" y="1884"/>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1499" name="Freeform 1733"/>
            <p:cNvSpPr>
              <a:spLocks/>
            </p:cNvSpPr>
            <p:nvPr/>
          </p:nvSpPr>
          <p:spPr bwMode="auto">
            <a:xfrm>
              <a:off x="5148" y="1638"/>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p>
          </p:txBody>
        </p:sp>
        <p:sp>
          <p:nvSpPr>
            <p:cNvPr id="11500" name="Freeform 1734"/>
            <p:cNvSpPr>
              <a:spLocks/>
            </p:cNvSpPr>
            <p:nvPr/>
          </p:nvSpPr>
          <p:spPr bwMode="auto">
            <a:xfrm>
              <a:off x="5148" y="1638"/>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1501" name="Freeform 1735"/>
            <p:cNvSpPr>
              <a:spLocks/>
            </p:cNvSpPr>
            <p:nvPr/>
          </p:nvSpPr>
          <p:spPr bwMode="auto">
            <a:xfrm>
              <a:off x="5160" y="2112"/>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1502" name="Freeform 1736"/>
            <p:cNvSpPr>
              <a:spLocks/>
            </p:cNvSpPr>
            <p:nvPr/>
          </p:nvSpPr>
          <p:spPr bwMode="auto">
            <a:xfrm>
              <a:off x="5136" y="2112"/>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4500"/>
            </a:solidFill>
            <a:ln w="9525">
              <a:solidFill>
                <a:srgbClr val="FF4500"/>
              </a:solidFill>
              <a:prstDash val="solid"/>
              <a:round/>
              <a:headEnd/>
              <a:tailEnd/>
            </a:ln>
          </p:spPr>
          <p:txBody>
            <a:bodyPr/>
            <a:lstStyle/>
            <a:p>
              <a:endParaRPr lang="en-US"/>
            </a:p>
          </p:txBody>
        </p:sp>
        <p:sp>
          <p:nvSpPr>
            <p:cNvPr id="11503" name="Freeform 1737"/>
            <p:cNvSpPr>
              <a:spLocks/>
            </p:cNvSpPr>
            <p:nvPr/>
          </p:nvSpPr>
          <p:spPr bwMode="auto">
            <a:xfrm>
              <a:off x="5136" y="2112"/>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1504" name="Freeform 1738"/>
            <p:cNvSpPr>
              <a:spLocks/>
            </p:cNvSpPr>
            <p:nvPr/>
          </p:nvSpPr>
          <p:spPr bwMode="auto">
            <a:xfrm>
              <a:off x="4758" y="2052"/>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4500"/>
            </a:solidFill>
            <a:ln w="9525">
              <a:solidFill>
                <a:srgbClr val="FF4500"/>
              </a:solidFill>
              <a:prstDash val="solid"/>
              <a:round/>
              <a:headEnd/>
              <a:tailEnd/>
            </a:ln>
          </p:spPr>
          <p:txBody>
            <a:bodyPr/>
            <a:lstStyle/>
            <a:p>
              <a:endParaRPr lang="en-US"/>
            </a:p>
          </p:txBody>
        </p:sp>
        <p:sp>
          <p:nvSpPr>
            <p:cNvPr id="11505" name="Freeform 1739"/>
            <p:cNvSpPr>
              <a:spLocks/>
            </p:cNvSpPr>
            <p:nvPr/>
          </p:nvSpPr>
          <p:spPr bwMode="auto">
            <a:xfrm>
              <a:off x="4758" y="2052"/>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1506" name="Freeform 1740"/>
            <p:cNvSpPr>
              <a:spLocks/>
            </p:cNvSpPr>
            <p:nvPr/>
          </p:nvSpPr>
          <p:spPr bwMode="auto">
            <a:xfrm>
              <a:off x="2898" y="1362"/>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p>
          </p:txBody>
        </p:sp>
        <p:sp>
          <p:nvSpPr>
            <p:cNvPr id="11507" name="Freeform 1741"/>
            <p:cNvSpPr>
              <a:spLocks/>
            </p:cNvSpPr>
            <p:nvPr/>
          </p:nvSpPr>
          <p:spPr bwMode="auto">
            <a:xfrm>
              <a:off x="2898" y="1362"/>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1508" name="Freeform 1742"/>
            <p:cNvSpPr>
              <a:spLocks/>
            </p:cNvSpPr>
            <p:nvPr/>
          </p:nvSpPr>
          <p:spPr bwMode="auto">
            <a:xfrm>
              <a:off x="4794" y="1998"/>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1509" name="Freeform 1743"/>
            <p:cNvSpPr>
              <a:spLocks/>
            </p:cNvSpPr>
            <p:nvPr/>
          </p:nvSpPr>
          <p:spPr bwMode="auto">
            <a:xfrm>
              <a:off x="4794" y="1998"/>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1510" name="Freeform 1744"/>
            <p:cNvSpPr>
              <a:spLocks/>
            </p:cNvSpPr>
            <p:nvPr/>
          </p:nvSpPr>
          <p:spPr bwMode="auto">
            <a:xfrm>
              <a:off x="4266" y="1650"/>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p>
          </p:txBody>
        </p:sp>
        <p:sp>
          <p:nvSpPr>
            <p:cNvPr id="11511" name="Freeform 1745"/>
            <p:cNvSpPr>
              <a:spLocks/>
            </p:cNvSpPr>
            <p:nvPr/>
          </p:nvSpPr>
          <p:spPr bwMode="auto">
            <a:xfrm>
              <a:off x="4266" y="1650"/>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1512" name="Freeform 1746"/>
            <p:cNvSpPr>
              <a:spLocks/>
            </p:cNvSpPr>
            <p:nvPr/>
          </p:nvSpPr>
          <p:spPr bwMode="auto">
            <a:xfrm>
              <a:off x="3408" y="1722"/>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8C00"/>
            </a:solidFill>
            <a:ln w="9525">
              <a:solidFill>
                <a:srgbClr val="FF8C00"/>
              </a:solidFill>
              <a:prstDash val="solid"/>
              <a:round/>
              <a:headEnd/>
              <a:tailEnd/>
            </a:ln>
          </p:spPr>
          <p:txBody>
            <a:bodyPr/>
            <a:lstStyle/>
            <a:p>
              <a:endParaRPr lang="en-US"/>
            </a:p>
          </p:txBody>
        </p:sp>
        <p:sp>
          <p:nvSpPr>
            <p:cNvPr id="11513" name="Freeform 1747"/>
            <p:cNvSpPr>
              <a:spLocks/>
            </p:cNvSpPr>
            <p:nvPr/>
          </p:nvSpPr>
          <p:spPr bwMode="auto">
            <a:xfrm>
              <a:off x="3408" y="1722"/>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grpSp>
        <p:nvGrpSpPr>
          <p:cNvPr id="11268" name="Group 1498"/>
          <p:cNvGrpSpPr>
            <a:grpSpLocks/>
          </p:cNvGrpSpPr>
          <p:nvPr/>
        </p:nvGrpSpPr>
        <p:grpSpPr bwMode="auto">
          <a:xfrm>
            <a:off x="4648200" y="1828800"/>
            <a:ext cx="4495800" cy="3810000"/>
            <a:chOff x="1467" y="1032"/>
            <a:chExt cx="2832" cy="2400"/>
          </a:xfrm>
        </p:grpSpPr>
        <p:sp>
          <p:nvSpPr>
            <p:cNvPr id="11270" name="AutoShape 1375"/>
            <p:cNvSpPr>
              <a:spLocks noChangeAspect="1" noChangeArrowheads="1" noTextEdit="1"/>
            </p:cNvSpPr>
            <p:nvPr/>
          </p:nvSpPr>
          <p:spPr bwMode="auto">
            <a:xfrm>
              <a:off x="1467" y="1032"/>
              <a:ext cx="2826" cy="2256"/>
            </a:xfrm>
            <a:prstGeom prst="rect">
              <a:avLst/>
            </a:prstGeom>
            <a:noFill/>
            <a:ln w="9525">
              <a:noFill/>
              <a:miter lim="800000"/>
              <a:headEnd/>
              <a:tailEnd/>
            </a:ln>
          </p:spPr>
          <p:txBody>
            <a:bodyPr/>
            <a:lstStyle/>
            <a:p>
              <a:endParaRPr lang="en-US"/>
            </a:p>
          </p:txBody>
        </p:sp>
        <p:sp>
          <p:nvSpPr>
            <p:cNvPr id="11271" name="Rectangle 1377"/>
            <p:cNvSpPr>
              <a:spLocks noChangeArrowheads="1"/>
            </p:cNvSpPr>
            <p:nvPr/>
          </p:nvSpPr>
          <p:spPr bwMode="auto">
            <a:xfrm>
              <a:off x="1467" y="1032"/>
              <a:ext cx="2832" cy="2262"/>
            </a:xfrm>
            <a:prstGeom prst="rect">
              <a:avLst/>
            </a:prstGeom>
            <a:solidFill>
              <a:srgbClr val="FFFFFF">
                <a:alpha val="0"/>
              </a:srgbClr>
            </a:solidFill>
            <a:ln w="9525">
              <a:noFill/>
              <a:miter lim="800000"/>
              <a:headEnd/>
              <a:tailEnd/>
            </a:ln>
          </p:spPr>
          <p:txBody>
            <a:bodyPr/>
            <a:lstStyle/>
            <a:p>
              <a:endParaRPr lang="en-US"/>
            </a:p>
          </p:txBody>
        </p:sp>
        <p:sp>
          <p:nvSpPr>
            <p:cNvPr id="11272" name="Rectangle 1378"/>
            <p:cNvSpPr>
              <a:spLocks noChangeArrowheads="1"/>
            </p:cNvSpPr>
            <p:nvPr/>
          </p:nvSpPr>
          <p:spPr bwMode="auto">
            <a:xfrm>
              <a:off x="1488" y="1248"/>
              <a:ext cx="2760" cy="2184"/>
            </a:xfrm>
            <a:prstGeom prst="rect">
              <a:avLst/>
            </a:prstGeom>
            <a:solidFill>
              <a:srgbClr val="FFFFFF">
                <a:alpha val="0"/>
              </a:srgbClr>
            </a:solidFill>
            <a:ln w="9525">
              <a:noFill/>
              <a:miter lim="800000"/>
              <a:headEnd/>
              <a:tailEnd/>
            </a:ln>
          </p:spPr>
          <p:txBody>
            <a:bodyPr/>
            <a:lstStyle/>
            <a:p>
              <a:endParaRPr lang="en-US"/>
            </a:p>
          </p:txBody>
        </p:sp>
        <p:sp>
          <p:nvSpPr>
            <p:cNvPr id="11273" name="Freeform 1379"/>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p>
          </p:txBody>
        </p:sp>
        <p:sp>
          <p:nvSpPr>
            <p:cNvPr id="11274" name="Freeform 1380"/>
            <p:cNvSpPr>
              <a:spLocks/>
            </p:cNvSpPr>
            <p:nvPr/>
          </p:nvSpPr>
          <p:spPr bwMode="auto">
            <a:xfrm>
              <a:off x="3315" y="237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p>
          </p:txBody>
        </p:sp>
        <p:sp>
          <p:nvSpPr>
            <p:cNvPr id="11275" name="Freeform 1381"/>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p>
          </p:txBody>
        </p:sp>
        <p:sp>
          <p:nvSpPr>
            <p:cNvPr id="11276" name="Freeform 1382"/>
            <p:cNvSpPr>
              <a:spLocks/>
            </p:cNvSpPr>
            <p:nvPr/>
          </p:nvSpPr>
          <p:spPr bwMode="auto">
            <a:xfrm>
              <a:off x="1551" y="250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p>
          </p:txBody>
        </p:sp>
        <p:sp>
          <p:nvSpPr>
            <p:cNvPr id="11277" name="Freeform 1383"/>
            <p:cNvSpPr>
              <a:spLocks/>
            </p:cNvSpPr>
            <p:nvPr/>
          </p:nvSpPr>
          <p:spPr bwMode="auto">
            <a:xfrm>
              <a:off x="1899" y="217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p>
          </p:txBody>
        </p:sp>
        <p:sp>
          <p:nvSpPr>
            <p:cNvPr id="11278" name="Freeform 1384"/>
            <p:cNvSpPr>
              <a:spLocks/>
            </p:cNvSpPr>
            <p:nvPr/>
          </p:nvSpPr>
          <p:spPr bwMode="auto">
            <a:xfrm>
              <a:off x="1899" y="217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p>
          </p:txBody>
        </p:sp>
        <p:sp>
          <p:nvSpPr>
            <p:cNvPr id="11279" name="Freeform 1385"/>
            <p:cNvSpPr>
              <a:spLocks/>
            </p:cNvSpPr>
            <p:nvPr/>
          </p:nvSpPr>
          <p:spPr bwMode="auto">
            <a:xfrm>
              <a:off x="2979" y="229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p>
          </p:txBody>
        </p:sp>
        <p:sp>
          <p:nvSpPr>
            <p:cNvPr id="11280" name="Freeform 1386"/>
            <p:cNvSpPr>
              <a:spLocks/>
            </p:cNvSpPr>
            <p:nvPr/>
          </p:nvSpPr>
          <p:spPr bwMode="auto">
            <a:xfrm>
              <a:off x="2979" y="229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p>
          </p:txBody>
        </p:sp>
        <p:sp>
          <p:nvSpPr>
            <p:cNvPr id="11281" name="Freeform 1387"/>
            <p:cNvSpPr>
              <a:spLocks/>
            </p:cNvSpPr>
            <p:nvPr/>
          </p:nvSpPr>
          <p:spPr bwMode="auto">
            <a:xfrm>
              <a:off x="1551" y="174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4500"/>
            </a:solidFill>
            <a:ln w="9525">
              <a:solidFill>
                <a:srgbClr val="FF4500"/>
              </a:solidFill>
              <a:prstDash val="solid"/>
              <a:round/>
              <a:headEnd/>
              <a:tailEnd/>
            </a:ln>
          </p:spPr>
          <p:txBody>
            <a:bodyPr/>
            <a:lstStyle/>
            <a:p>
              <a:endParaRPr lang="en-US"/>
            </a:p>
          </p:txBody>
        </p:sp>
        <p:sp>
          <p:nvSpPr>
            <p:cNvPr id="11282" name="Freeform 1388"/>
            <p:cNvSpPr>
              <a:spLocks/>
            </p:cNvSpPr>
            <p:nvPr/>
          </p:nvSpPr>
          <p:spPr bwMode="auto">
            <a:xfrm>
              <a:off x="1551" y="174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p>
          </p:txBody>
        </p:sp>
        <p:sp>
          <p:nvSpPr>
            <p:cNvPr id="11283" name="Freeform 1389"/>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p>
          </p:txBody>
        </p:sp>
        <p:sp>
          <p:nvSpPr>
            <p:cNvPr id="11284" name="Freeform 1390"/>
            <p:cNvSpPr>
              <a:spLocks/>
            </p:cNvSpPr>
            <p:nvPr/>
          </p:nvSpPr>
          <p:spPr bwMode="auto">
            <a:xfrm>
              <a:off x="2247" y="196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p>
          </p:txBody>
        </p:sp>
        <p:sp>
          <p:nvSpPr>
            <p:cNvPr id="11285" name="Freeform 1391"/>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p>
          </p:txBody>
        </p:sp>
        <p:sp>
          <p:nvSpPr>
            <p:cNvPr id="11286" name="Freeform 1392"/>
            <p:cNvSpPr>
              <a:spLocks/>
            </p:cNvSpPr>
            <p:nvPr/>
          </p:nvSpPr>
          <p:spPr bwMode="auto">
            <a:xfrm>
              <a:off x="3963" y="180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p>
          </p:txBody>
        </p:sp>
        <p:sp>
          <p:nvSpPr>
            <p:cNvPr id="11287" name="Freeform 1393"/>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1288" name="Freeform 1394"/>
            <p:cNvSpPr>
              <a:spLocks/>
            </p:cNvSpPr>
            <p:nvPr/>
          </p:nvSpPr>
          <p:spPr bwMode="auto">
            <a:xfrm>
              <a:off x="3891" y="198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p>
          </p:txBody>
        </p:sp>
        <p:sp>
          <p:nvSpPr>
            <p:cNvPr id="11289" name="Freeform 1395"/>
            <p:cNvSpPr>
              <a:spLocks/>
            </p:cNvSpPr>
            <p:nvPr/>
          </p:nvSpPr>
          <p:spPr bwMode="auto">
            <a:xfrm>
              <a:off x="3837" y="205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4500"/>
            </a:solidFill>
            <a:ln w="9525">
              <a:solidFill>
                <a:srgbClr val="FF4500"/>
              </a:solidFill>
              <a:prstDash val="solid"/>
              <a:round/>
              <a:headEnd/>
              <a:tailEnd/>
            </a:ln>
          </p:spPr>
          <p:txBody>
            <a:bodyPr/>
            <a:lstStyle/>
            <a:p>
              <a:endParaRPr lang="en-US"/>
            </a:p>
          </p:txBody>
        </p:sp>
        <p:sp>
          <p:nvSpPr>
            <p:cNvPr id="11290" name="Freeform 1396"/>
            <p:cNvSpPr>
              <a:spLocks/>
            </p:cNvSpPr>
            <p:nvPr/>
          </p:nvSpPr>
          <p:spPr bwMode="auto">
            <a:xfrm>
              <a:off x="3837" y="205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p>
          </p:txBody>
        </p:sp>
        <p:sp>
          <p:nvSpPr>
            <p:cNvPr id="11291" name="Freeform 1397"/>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p>
          </p:txBody>
        </p:sp>
        <p:sp>
          <p:nvSpPr>
            <p:cNvPr id="11292" name="Freeform 1398"/>
            <p:cNvSpPr>
              <a:spLocks/>
            </p:cNvSpPr>
            <p:nvPr/>
          </p:nvSpPr>
          <p:spPr bwMode="auto">
            <a:xfrm>
              <a:off x="3369" y="261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p>
          </p:txBody>
        </p:sp>
        <p:sp>
          <p:nvSpPr>
            <p:cNvPr id="11293" name="Freeform 1399"/>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4500"/>
            </a:solidFill>
            <a:ln w="9525">
              <a:solidFill>
                <a:srgbClr val="FF4500"/>
              </a:solidFill>
              <a:prstDash val="solid"/>
              <a:round/>
              <a:headEnd/>
              <a:tailEnd/>
            </a:ln>
          </p:spPr>
          <p:txBody>
            <a:bodyPr/>
            <a:lstStyle/>
            <a:p>
              <a:endParaRPr lang="en-US"/>
            </a:p>
          </p:txBody>
        </p:sp>
        <p:sp>
          <p:nvSpPr>
            <p:cNvPr id="11294" name="Freeform 1400"/>
            <p:cNvSpPr>
              <a:spLocks/>
            </p:cNvSpPr>
            <p:nvPr/>
          </p:nvSpPr>
          <p:spPr bwMode="auto">
            <a:xfrm>
              <a:off x="3447" y="235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p>
          </p:txBody>
        </p:sp>
        <p:sp>
          <p:nvSpPr>
            <p:cNvPr id="11295" name="Freeform 1401"/>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296" name="Freeform 1402"/>
            <p:cNvSpPr>
              <a:spLocks/>
            </p:cNvSpPr>
            <p:nvPr/>
          </p:nvSpPr>
          <p:spPr bwMode="auto">
            <a:xfrm>
              <a:off x="2085" y="274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1297" name="Freeform 1403"/>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p>
          </p:txBody>
        </p:sp>
        <p:sp>
          <p:nvSpPr>
            <p:cNvPr id="11298" name="Freeform 1404"/>
            <p:cNvSpPr>
              <a:spLocks/>
            </p:cNvSpPr>
            <p:nvPr/>
          </p:nvSpPr>
          <p:spPr bwMode="auto">
            <a:xfrm>
              <a:off x="2163" y="278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p>
          </p:txBody>
        </p:sp>
        <p:sp>
          <p:nvSpPr>
            <p:cNvPr id="11299" name="Freeform 1405"/>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300" name="Freeform 1406"/>
            <p:cNvSpPr>
              <a:spLocks/>
            </p:cNvSpPr>
            <p:nvPr/>
          </p:nvSpPr>
          <p:spPr bwMode="auto">
            <a:xfrm>
              <a:off x="2211" y="281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p>
          </p:txBody>
        </p:sp>
        <p:sp>
          <p:nvSpPr>
            <p:cNvPr id="11301" name="Freeform 1407"/>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p>
          </p:txBody>
        </p:sp>
        <p:sp>
          <p:nvSpPr>
            <p:cNvPr id="11302" name="Freeform 1408"/>
            <p:cNvSpPr>
              <a:spLocks/>
            </p:cNvSpPr>
            <p:nvPr/>
          </p:nvSpPr>
          <p:spPr bwMode="auto">
            <a:xfrm>
              <a:off x="2247" y="282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p>
          </p:txBody>
        </p:sp>
        <p:sp>
          <p:nvSpPr>
            <p:cNvPr id="11303" name="Freeform 1409"/>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1304" name="Freeform 1410"/>
            <p:cNvSpPr>
              <a:spLocks/>
            </p:cNvSpPr>
            <p:nvPr/>
          </p:nvSpPr>
          <p:spPr bwMode="auto">
            <a:xfrm>
              <a:off x="2283" y="288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1305" name="Freeform 1411"/>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1306" name="Freeform 1412"/>
            <p:cNvSpPr>
              <a:spLocks/>
            </p:cNvSpPr>
            <p:nvPr/>
          </p:nvSpPr>
          <p:spPr bwMode="auto">
            <a:xfrm>
              <a:off x="2229" y="283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1307" name="Freeform 1413"/>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p>
          </p:txBody>
        </p:sp>
        <p:sp>
          <p:nvSpPr>
            <p:cNvPr id="11308" name="Freeform 1414"/>
            <p:cNvSpPr>
              <a:spLocks/>
            </p:cNvSpPr>
            <p:nvPr/>
          </p:nvSpPr>
          <p:spPr bwMode="auto">
            <a:xfrm>
              <a:off x="1917" y="139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p>
          </p:txBody>
        </p:sp>
        <p:sp>
          <p:nvSpPr>
            <p:cNvPr id="11309" name="Freeform 1415"/>
            <p:cNvSpPr>
              <a:spLocks/>
            </p:cNvSpPr>
            <p:nvPr/>
          </p:nvSpPr>
          <p:spPr bwMode="auto">
            <a:xfrm>
              <a:off x="3129" y="189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p>
          </p:txBody>
        </p:sp>
        <p:sp>
          <p:nvSpPr>
            <p:cNvPr id="11310" name="Freeform 1416"/>
            <p:cNvSpPr>
              <a:spLocks/>
            </p:cNvSpPr>
            <p:nvPr/>
          </p:nvSpPr>
          <p:spPr bwMode="auto">
            <a:xfrm>
              <a:off x="3129" y="189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p>
          </p:txBody>
        </p:sp>
        <p:sp>
          <p:nvSpPr>
            <p:cNvPr id="11311" name="Freeform 1417"/>
            <p:cNvSpPr>
              <a:spLocks/>
            </p:cNvSpPr>
            <p:nvPr/>
          </p:nvSpPr>
          <p:spPr bwMode="auto">
            <a:xfrm>
              <a:off x="3309" y="193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p>
          </p:txBody>
        </p:sp>
        <p:sp>
          <p:nvSpPr>
            <p:cNvPr id="11312" name="Freeform 1418"/>
            <p:cNvSpPr>
              <a:spLocks/>
            </p:cNvSpPr>
            <p:nvPr/>
          </p:nvSpPr>
          <p:spPr bwMode="auto">
            <a:xfrm>
              <a:off x="3309" y="193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p>
          </p:txBody>
        </p:sp>
        <p:sp>
          <p:nvSpPr>
            <p:cNvPr id="11313" name="Freeform 1419"/>
            <p:cNvSpPr>
              <a:spLocks/>
            </p:cNvSpPr>
            <p:nvPr/>
          </p:nvSpPr>
          <p:spPr bwMode="auto">
            <a:xfrm>
              <a:off x="2877" y="184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p>
          </p:txBody>
        </p:sp>
        <p:sp>
          <p:nvSpPr>
            <p:cNvPr id="11314" name="Freeform 1420"/>
            <p:cNvSpPr>
              <a:spLocks/>
            </p:cNvSpPr>
            <p:nvPr/>
          </p:nvSpPr>
          <p:spPr bwMode="auto">
            <a:xfrm>
              <a:off x="2877" y="184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p>
          </p:txBody>
        </p:sp>
        <p:sp>
          <p:nvSpPr>
            <p:cNvPr id="11315" name="Freeform 1421"/>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p>
          </p:txBody>
        </p:sp>
        <p:sp>
          <p:nvSpPr>
            <p:cNvPr id="11316" name="Freeform 1422"/>
            <p:cNvSpPr>
              <a:spLocks/>
            </p:cNvSpPr>
            <p:nvPr/>
          </p:nvSpPr>
          <p:spPr bwMode="auto">
            <a:xfrm>
              <a:off x="2601" y="206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p>
          </p:txBody>
        </p:sp>
        <p:sp>
          <p:nvSpPr>
            <p:cNvPr id="11317" name="Freeform 1423"/>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8C00"/>
            </a:solidFill>
            <a:ln w="9525">
              <a:solidFill>
                <a:srgbClr val="FF8C00"/>
              </a:solidFill>
              <a:prstDash val="solid"/>
              <a:round/>
              <a:headEnd/>
              <a:tailEnd/>
            </a:ln>
          </p:spPr>
          <p:txBody>
            <a:bodyPr/>
            <a:lstStyle/>
            <a:p>
              <a:endParaRPr lang="en-US"/>
            </a:p>
          </p:txBody>
        </p:sp>
        <p:sp>
          <p:nvSpPr>
            <p:cNvPr id="11318" name="Freeform 1424"/>
            <p:cNvSpPr>
              <a:spLocks/>
            </p:cNvSpPr>
            <p:nvPr/>
          </p:nvSpPr>
          <p:spPr bwMode="auto">
            <a:xfrm>
              <a:off x="3243" y="209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p>
          </p:txBody>
        </p:sp>
        <p:sp>
          <p:nvSpPr>
            <p:cNvPr id="11319" name="Freeform 1425"/>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8C00"/>
            </a:solidFill>
            <a:ln w="9525">
              <a:solidFill>
                <a:srgbClr val="FF8C00"/>
              </a:solidFill>
              <a:prstDash val="solid"/>
              <a:round/>
              <a:headEnd/>
              <a:tailEnd/>
            </a:ln>
          </p:spPr>
          <p:txBody>
            <a:bodyPr/>
            <a:lstStyle/>
            <a:p>
              <a:endParaRPr lang="en-US"/>
            </a:p>
          </p:txBody>
        </p:sp>
        <p:sp>
          <p:nvSpPr>
            <p:cNvPr id="11320" name="Freeform 1426"/>
            <p:cNvSpPr>
              <a:spLocks/>
            </p:cNvSpPr>
            <p:nvPr/>
          </p:nvSpPr>
          <p:spPr bwMode="auto">
            <a:xfrm>
              <a:off x="3009" y="252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p>
          </p:txBody>
        </p:sp>
        <p:sp>
          <p:nvSpPr>
            <p:cNvPr id="11321" name="Freeform 1427"/>
            <p:cNvSpPr>
              <a:spLocks/>
            </p:cNvSpPr>
            <p:nvPr/>
          </p:nvSpPr>
          <p:spPr bwMode="auto">
            <a:xfrm>
              <a:off x="4023" y="142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p>
          </p:txBody>
        </p:sp>
        <p:sp>
          <p:nvSpPr>
            <p:cNvPr id="11322" name="Freeform 1428"/>
            <p:cNvSpPr>
              <a:spLocks/>
            </p:cNvSpPr>
            <p:nvPr/>
          </p:nvSpPr>
          <p:spPr bwMode="auto">
            <a:xfrm>
              <a:off x="4023" y="142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p>
          </p:txBody>
        </p:sp>
        <p:sp>
          <p:nvSpPr>
            <p:cNvPr id="11323" name="Freeform 1429"/>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p>
          </p:txBody>
        </p:sp>
        <p:sp>
          <p:nvSpPr>
            <p:cNvPr id="11324" name="Freeform 1430"/>
            <p:cNvSpPr>
              <a:spLocks/>
            </p:cNvSpPr>
            <p:nvPr/>
          </p:nvSpPr>
          <p:spPr bwMode="auto">
            <a:xfrm>
              <a:off x="3711" y="198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p>
          </p:txBody>
        </p:sp>
        <p:sp>
          <p:nvSpPr>
            <p:cNvPr id="11325" name="Freeform 1431"/>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1326" name="Freeform 1432"/>
            <p:cNvSpPr>
              <a:spLocks/>
            </p:cNvSpPr>
            <p:nvPr/>
          </p:nvSpPr>
          <p:spPr bwMode="auto">
            <a:xfrm>
              <a:off x="3963" y="173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327" name="Freeform 1433"/>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p>
          </p:txBody>
        </p:sp>
        <p:sp>
          <p:nvSpPr>
            <p:cNvPr id="11328" name="Freeform 1434"/>
            <p:cNvSpPr>
              <a:spLocks/>
            </p:cNvSpPr>
            <p:nvPr/>
          </p:nvSpPr>
          <p:spPr bwMode="auto">
            <a:xfrm>
              <a:off x="3345" y="167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p>
          </p:txBody>
        </p:sp>
        <p:sp>
          <p:nvSpPr>
            <p:cNvPr id="11329" name="Freeform 1435"/>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p>
          </p:txBody>
        </p:sp>
        <p:sp>
          <p:nvSpPr>
            <p:cNvPr id="11330" name="Freeform 1436"/>
            <p:cNvSpPr>
              <a:spLocks/>
            </p:cNvSpPr>
            <p:nvPr/>
          </p:nvSpPr>
          <p:spPr bwMode="auto">
            <a:xfrm>
              <a:off x="3159" y="158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p>
          </p:txBody>
        </p:sp>
        <p:sp>
          <p:nvSpPr>
            <p:cNvPr id="11331" name="Freeform 1437"/>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p>
          </p:txBody>
        </p:sp>
        <p:sp>
          <p:nvSpPr>
            <p:cNvPr id="11332" name="Freeform 1438"/>
            <p:cNvSpPr>
              <a:spLocks/>
            </p:cNvSpPr>
            <p:nvPr/>
          </p:nvSpPr>
          <p:spPr bwMode="auto">
            <a:xfrm>
              <a:off x="2859" y="147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p>
          </p:txBody>
        </p:sp>
        <p:sp>
          <p:nvSpPr>
            <p:cNvPr id="11333" name="Freeform 1439"/>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p>
          </p:txBody>
        </p:sp>
        <p:sp>
          <p:nvSpPr>
            <p:cNvPr id="11334" name="Freeform 1440"/>
            <p:cNvSpPr>
              <a:spLocks/>
            </p:cNvSpPr>
            <p:nvPr/>
          </p:nvSpPr>
          <p:spPr bwMode="auto">
            <a:xfrm>
              <a:off x="3147" y="237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p>
          </p:txBody>
        </p:sp>
        <p:sp>
          <p:nvSpPr>
            <p:cNvPr id="11335" name="Freeform 1441"/>
            <p:cNvSpPr>
              <a:spLocks/>
            </p:cNvSpPr>
            <p:nvPr/>
          </p:nvSpPr>
          <p:spPr bwMode="auto">
            <a:xfrm>
              <a:off x="2919" y="202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8C00"/>
            </a:solidFill>
            <a:ln w="9525">
              <a:solidFill>
                <a:srgbClr val="FF8C00"/>
              </a:solidFill>
              <a:prstDash val="solid"/>
              <a:round/>
              <a:headEnd/>
              <a:tailEnd/>
            </a:ln>
          </p:spPr>
          <p:txBody>
            <a:bodyPr/>
            <a:lstStyle/>
            <a:p>
              <a:endParaRPr lang="en-US"/>
            </a:p>
          </p:txBody>
        </p:sp>
        <p:sp>
          <p:nvSpPr>
            <p:cNvPr id="11336" name="Freeform 1442"/>
            <p:cNvSpPr>
              <a:spLocks/>
            </p:cNvSpPr>
            <p:nvPr/>
          </p:nvSpPr>
          <p:spPr bwMode="auto">
            <a:xfrm>
              <a:off x="2919" y="202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p>
          </p:txBody>
        </p:sp>
        <p:sp>
          <p:nvSpPr>
            <p:cNvPr id="11337" name="Freeform 1443"/>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p>
          </p:txBody>
        </p:sp>
        <p:sp>
          <p:nvSpPr>
            <p:cNvPr id="11338" name="Freeform 1444"/>
            <p:cNvSpPr>
              <a:spLocks/>
            </p:cNvSpPr>
            <p:nvPr/>
          </p:nvSpPr>
          <p:spPr bwMode="auto">
            <a:xfrm>
              <a:off x="2043" y="141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p>
          </p:txBody>
        </p:sp>
        <p:sp>
          <p:nvSpPr>
            <p:cNvPr id="11339" name="Freeform 1445"/>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p>
          </p:txBody>
        </p:sp>
        <p:sp>
          <p:nvSpPr>
            <p:cNvPr id="11340" name="Freeform 1446"/>
            <p:cNvSpPr>
              <a:spLocks/>
            </p:cNvSpPr>
            <p:nvPr/>
          </p:nvSpPr>
          <p:spPr bwMode="auto">
            <a:xfrm>
              <a:off x="2523" y="186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p>
          </p:txBody>
        </p:sp>
        <p:sp>
          <p:nvSpPr>
            <p:cNvPr id="11341" name="Freeform 1447"/>
            <p:cNvSpPr>
              <a:spLocks/>
            </p:cNvSpPr>
            <p:nvPr/>
          </p:nvSpPr>
          <p:spPr bwMode="auto">
            <a:xfrm>
              <a:off x="1731" y="180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8C00"/>
            </a:solidFill>
            <a:ln w="9525">
              <a:solidFill>
                <a:srgbClr val="FF8C00"/>
              </a:solidFill>
              <a:prstDash val="solid"/>
              <a:round/>
              <a:headEnd/>
              <a:tailEnd/>
            </a:ln>
          </p:spPr>
          <p:txBody>
            <a:bodyPr/>
            <a:lstStyle/>
            <a:p>
              <a:endParaRPr lang="en-US"/>
            </a:p>
          </p:txBody>
        </p:sp>
        <p:sp>
          <p:nvSpPr>
            <p:cNvPr id="11342" name="Freeform 1448"/>
            <p:cNvSpPr>
              <a:spLocks/>
            </p:cNvSpPr>
            <p:nvPr/>
          </p:nvSpPr>
          <p:spPr bwMode="auto">
            <a:xfrm>
              <a:off x="1731" y="180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p>
          </p:txBody>
        </p:sp>
        <p:sp>
          <p:nvSpPr>
            <p:cNvPr id="11343" name="Freeform 1449"/>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8C00"/>
            </a:solidFill>
            <a:ln w="9525">
              <a:solidFill>
                <a:srgbClr val="FF8C00"/>
              </a:solidFill>
              <a:prstDash val="solid"/>
              <a:round/>
              <a:headEnd/>
              <a:tailEnd/>
            </a:ln>
          </p:spPr>
          <p:txBody>
            <a:bodyPr/>
            <a:lstStyle/>
            <a:p>
              <a:endParaRPr lang="en-US"/>
            </a:p>
          </p:txBody>
        </p:sp>
        <p:sp>
          <p:nvSpPr>
            <p:cNvPr id="11344" name="Freeform 1450"/>
            <p:cNvSpPr>
              <a:spLocks/>
            </p:cNvSpPr>
            <p:nvPr/>
          </p:nvSpPr>
          <p:spPr bwMode="auto">
            <a:xfrm>
              <a:off x="3993" y="159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p>
          </p:txBody>
        </p:sp>
        <p:sp>
          <p:nvSpPr>
            <p:cNvPr id="11345" name="Freeform 1451"/>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p>
          </p:txBody>
        </p:sp>
        <p:sp>
          <p:nvSpPr>
            <p:cNvPr id="11346" name="Freeform 1452"/>
            <p:cNvSpPr>
              <a:spLocks/>
            </p:cNvSpPr>
            <p:nvPr/>
          </p:nvSpPr>
          <p:spPr bwMode="auto">
            <a:xfrm>
              <a:off x="3903" y="187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p>
          </p:txBody>
        </p:sp>
        <p:sp>
          <p:nvSpPr>
            <p:cNvPr id="11347" name="Freeform 1453"/>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p>
          </p:txBody>
        </p:sp>
        <p:sp>
          <p:nvSpPr>
            <p:cNvPr id="11348" name="Freeform 1454"/>
            <p:cNvSpPr>
              <a:spLocks/>
            </p:cNvSpPr>
            <p:nvPr/>
          </p:nvSpPr>
          <p:spPr bwMode="auto">
            <a:xfrm>
              <a:off x="2193" y="222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p>
          </p:txBody>
        </p:sp>
        <p:sp>
          <p:nvSpPr>
            <p:cNvPr id="11349" name="Freeform 1455"/>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8C00"/>
            </a:solidFill>
            <a:ln w="9525">
              <a:solidFill>
                <a:srgbClr val="FF8C00"/>
              </a:solidFill>
              <a:prstDash val="solid"/>
              <a:round/>
              <a:headEnd/>
              <a:tailEnd/>
            </a:ln>
          </p:spPr>
          <p:txBody>
            <a:bodyPr/>
            <a:lstStyle/>
            <a:p>
              <a:endParaRPr lang="en-US"/>
            </a:p>
          </p:txBody>
        </p:sp>
        <p:sp>
          <p:nvSpPr>
            <p:cNvPr id="11350" name="Freeform 1456"/>
            <p:cNvSpPr>
              <a:spLocks/>
            </p:cNvSpPr>
            <p:nvPr/>
          </p:nvSpPr>
          <p:spPr bwMode="auto">
            <a:xfrm>
              <a:off x="3669" y="163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p>
          </p:txBody>
        </p:sp>
        <p:sp>
          <p:nvSpPr>
            <p:cNvPr id="11351" name="Freeform 1457"/>
            <p:cNvSpPr>
              <a:spLocks/>
            </p:cNvSpPr>
            <p:nvPr/>
          </p:nvSpPr>
          <p:spPr bwMode="auto">
            <a:xfrm>
              <a:off x="3927" y="219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p>
          </p:txBody>
        </p:sp>
        <p:sp>
          <p:nvSpPr>
            <p:cNvPr id="11352" name="Freeform 1458"/>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p>
          </p:txBody>
        </p:sp>
        <p:sp>
          <p:nvSpPr>
            <p:cNvPr id="11353" name="Freeform 1459"/>
            <p:cNvSpPr>
              <a:spLocks/>
            </p:cNvSpPr>
            <p:nvPr/>
          </p:nvSpPr>
          <p:spPr bwMode="auto">
            <a:xfrm>
              <a:off x="3513" y="219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p>
          </p:txBody>
        </p:sp>
        <p:sp>
          <p:nvSpPr>
            <p:cNvPr id="11354" name="Freeform 1460"/>
            <p:cNvSpPr>
              <a:spLocks/>
            </p:cNvSpPr>
            <p:nvPr/>
          </p:nvSpPr>
          <p:spPr bwMode="auto">
            <a:xfrm>
              <a:off x="3921" y="219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1355" name="Freeform 1461"/>
            <p:cNvSpPr>
              <a:spLocks/>
            </p:cNvSpPr>
            <p:nvPr/>
          </p:nvSpPr>
          <p:spPr bwMode="auto">
            <a:xfrm>
              <a:off x="2547" y="148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p>
          </p:txBody>
        </p:sp>
        <p:sp>
          <p:nvSpPr>
            <p:cNvPr id="11356" name="Freeform 1462"/>
            <p:cNvSpPr>
              <a:spLocks/>
            </p:cNvSpPr>
            <p:nvPr/>
          </p:nvSpPr>
          <p:spPr bwMode="auto">
            <a:xfrm>
              <a:off x="2547" y="148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p>
          </p:txBody>
        </p:sp>
        <p:sp>
          <p:nvSpPr>
            <p:cNvPr id="11357" name="Freeform 1463"/>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p>
          </p:txBody>
        </p:sp>
        <p:sp>
          <p:nvSpPr>
            <p:cNvPr id="11358" name="Freeform 1464"/>
            <p:cNvSpPr>
              <a:spLocks/>
            </p:cNvSpPr>
            <p:nvPr/>
          </p:nvSpPr>
          <p:spPr bwMode="auto">
            <a:xfrm>
              <a:off x="3441" y="189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p>
          </p:txBody>
        </p:sp>
        <p:sp>
          <p:nvSpPr>
            <p:cNvPr id="11359" name="Freeform 1465"/>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p>
          </p:txBody>
        </p:sp>
        <p:sp>
          <p:nvSpPr>
            <p:cNvPr id="11360" name="Freeform 1466"/>
            <p:cNvSpPr>
              <a:spLocks/>
            </p:cNvSpPr>
            <p:nvPr/>
          </p:nvSpPr>
          <p:spPr bwMode="auto">
            <a:xfrm>
              <a:off x="2547" y="225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p>
          </p:txBody>
        </p:sp>
        <p:sp>
          <p:nvSpPr>
            <p:cNvPr id="11361" name="Freeform 1467"/>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p>
          </p:txBody>
        </p:sp>
        <p:sp>
          <p:nvSpPr>
            <p:cNvPr id="11362" name="Freeform 1468"/>
            <p:cNvSpPr>
              <a:spLocks/>
            </p:cNvSpPr>
            <p:nvPr/>
          </p:nvSpPr>
          <p:spPr bwMode="auto">
            <a:xfrm>
              <a:off x="1593" y="149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p>
          </p:txBody>
        </p:sp>
        <p:sp>
          <p:nvSpPr>
            <p:cNvPr id="11363" name="Freeform 1469"/>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p>
          </p:txBody>
        </p:sp>
        <p:sp>
          <p:nvSpPr>
            <p:cNvPr id="11364" name="Freeform 1470"/>
            <p:cNvSpPr>
              <a:spLocks/>
            </p:cNvSpPr>
            <p:nvPr/>
          </p:nvSpPr>
          <p:spPr bwMode="auto">
            <a:xfrm>
              <a:off x="3639" y="184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p>
          </p:txBody>
        </p:sp>
        <p:sp>
          <p:nvSpPr>
            <p:cNvPr id="11365" name="Freeform 1471"/>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p>
          </p:txBody>
        </p:sp>
        <p:sp>
          <p:nvSpPr>
            <p:cNvPr id="11366" name="Freeform 1472"/>
            <p:cNvSpPr>
              <a:spLocks/>
            </p:cNvSpPr>
            <p:nvPr/>
          </p:nvSpPr>
          <p:spPr bwMode="auto">
            <a:xfrm>
              <a:off x="4047" y="179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p>
          </p:txBody>
        </p:sp>
        <p:sp>
          <p:nvSpPr>
            <p:cNvPr id="11367" name="Freeform 1473"/>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p>
          </p:txBody>
        </p:sp>
        <p:sp>
          <p:nvSpPr>
            <p:cNvPr id="11368" name="Freeform 1474"/>
            <p:cNvSpPr>
              <a:spLocks/>
            </p:cNvSpPr>
            <p:nvPr/>
          </p:nvSpPr>
          <p:spPr bwMode="auto">
            <a:xfrm>
              <a:off x="3567" y="232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p>
          </p:txBody>
        </p:sp>
        <p:sp>
          <p:nvSpPr>
            <p:cNvPr id="11369" name="Freeform 1475"/>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1370" name="Freeform 1476"/>
            <p:cNvSpPr>
              <a:spLocks/>
            </p:cNvSpPr>
            <p:nvPr/>
          </p:nvSpPr>
          <p:spPr bwMode="auto">
            <a:xfrm>
              <a:off x="2529" y="168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1371" name="Freeform 1477"/>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p>
          </p:txBody>
        </p:sp>
        <p:sp>
          <p:nvSpPr>
            <p:cNvPr id="11372" name="Freeform 1478"/>
            <p:cNvSpPr>
              <a:spLocks/>
            </p:cNvSpPr>
            <p:nvPr/>
          </p:nvSpPr>
          <p:spPr bwMode="auto">
            <a:xfrm>
              <a:off x="3207" y="223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p>
          </p:txBody>
        </p:sp>
        <p:sp>
          <p:nvSpPr>
            <p:cNvPr id="11373" name="Freeform 1479"/>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p>
          </p:txBody>
        </p:sp>
        <p:sp>
          <p:nvSpPr>
            <p:cNvPr id="11374" name="Freeform 1480"/>
            <p:cNvSpPr>
              <a:spLocks/>
            </p:cNvSpPr>
            <p:nvPr/>
          </p:nvSpPr>
          <p:spPr bwMode="auto">
            <a:xfrm>
              <a:off x="2331" y="228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p>
          </p:txBody>
        </p:sp>
        <p:sp>
          <p:nvSpPr>
            <p:cNvPr id="11375" name="Freeform 1481"/>
            <p:cNvSpPr>
              <a:spLocks/>
            </p:cNvSpPr>
            <p:nvPr/>
          </p:nvSpPr>
          <p:spPr bwMode="auto">
            <a:xfrm>
              <a:off x="1995" y="186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p>
          </p:txBody>
        </p:sp>
        <p:sp>
          <p:nvSpPr>
            <p:cNvPr id="11376" name="Freeform 1482"/>
            <p:cNvSpPr>
              <a:spLocks/>
            </p:cNvSpPr>
            <p:nvPr/>
          </p:nvSpPr>
          <p:spPr bwMode="auto">
            <a:xfrm>
              <a:off x="1995" y="186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p>
          </p:txBody>
        </p:sp>
        <p:sp>
          <p:nvSpPr>
            <p:cNvPr id="11377" name="Freeform 1483"/>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p>
          </p:txBody>
        </p:sp>
        <p:sp>
          <p:nvSpPr>
            <p:cNvPr id="11378" name="Freeform 1484"/>
            <p:cNvSpPr>
              <a:spLocks/>
            </p:cNvSpPr>
            <p:nvPr/>
          </p:nvSpPr>
          <p:spPr bwMode="auto">
            <a:xfrm>
              <a:off x="3927" y="161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p>
          </p:txBody>
        </p:sp>
        <p:sp>
          <p:nvSpPr>
            <p:cNvPr id="11379" name="Freeform 1485"/>
            <p:cNvSpPr>
              <a:spLocks/>
            </p:cNvSpPr>
            <p:nvPr/>
          </p:nvSpPr>
          <p:spPr bwMode="auto">
            <a:xfrm>
              <a:off x="3939" y="208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p>
          </p:txBody>
        </p:sp>
        <p:sp>
          <p:nvSpPr>
            <p:cNvPr id="11380" name="Freeform 1486"/>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8C00"/>
            </a:solidFill>
            <a:ln w="9525">
              <a:solidFill>
                <a:srgbClr val="FF8C00"/>
              </a:solidFill>
              <a:prstDash val="solid"/>
              <a:round/>
              <a:headEnd/>
              <a:tailEnd/>
            </a:ln>
          </p:spPr>
          <p:txBody>
            <a:bodyPr/>
            <a:lstStyle/>
            <a:p>
              <a:endParaRPr lang="en-US"/>
            </a:p>
          </p:txBody>
        </p:sp>
        <p:sp>
          <p:nvSpPr>
            <p:cNvPr id="11381" name="Freeform 1487"/>
            <p:cNvSpPr>
              <a:spLocks/>
            </p:cNvSpPr>
            <p:nvPr/>
          </p:nvSpPr>
          <p:spPr bwMode="auto">
            <a:xfrm>
              <a:off x="3915" y="208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p>
          </p:txBody>
        </p:sp>
        <p:sp>
          <p:nvSpPr>
            <p:cNvPr id="11382" name="Freeform 1488"/>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8C00"/>
            </a:solidFill>
            <a:ln w="9525">
              <a:solidFill>
                <a:srgbClr val="FF8C00"/>
              </a:solidFill>
              <a:prstDash val="solid"/>
              <a:round/>
              <a:headEnd/>
              <a:tailEnd/>
            </a:ln>
          </p:spPr>
          <p:txBody>
            <a:bodyPr/>
            <a:lstStyle/>
            <a:p>
              <a:endParaRPr lang="en-US"/>
            </a:p>
          </p:txBody>
        </p:sp>
        <p:sp>
          <p:nvSpPr>
            <p:cNvPr id="11383" name="Freeform 1489"/>
            <p:cNvSpPr>
              <a:spLocks/>
            </p:cNvSpPr>
            <p:nvPr/>
          </p:nvSpPr>
          <p:spPr bwMode="auto">
            <a:xfrm>
              <a:off x="3537" y="202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p>
          </p:txBody>
        </p:sp>
        <p:sp>
          <p:nvSpPr>
            <p:cNvPr id="11384" name="Freeform 1490"/>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p>
          </p:txBody>
        </p:sp>
        <p:sp>
          <p:nvSpPr>
            <p:cNvPr id="11385" name="Freeform 1491"/>
            <p:cNvSpPr>
              <a:spLocks/>
            </p:cNvSpPr>
            <p:nvPr/>
          </p:nvSpPr>
          <p:spPr bwMode="auto">
            <a:xfrm>
              <a:off x="1677" y="133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p>
          </p:txBody>
        </p:sp>
        <p:sp>
          <p:nvSpPr>
            <p:cNvPr id="11386" name="Freeform 1492"/>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B22222"/>
            </a:solidFill>
            <a:ln w="9525">
              <a:solidFill>
                <a:srgbClr val="B22222"/>
              </a:solidFill>
              <a:prstDash val="solid"/>
              <a:round/>
              <a:headEnd/>
              <a:tailEnd/>
            </a:ln>
          </p:spPr>
          <p:txBody>
            <a:bodyPr/>
            <a:lstStyle/>
            <a:p>
              <a:endParaRPr lang="en-US"/>
            </a:p>
          </p:txBody>
        </p:sp>
        <p:sp>
          <p:nvSpPr>
            <p:cNvPr id="11387" name="Freeform 1493"/>
            <p:cNvSpPr>
              <a:spLocks/>
            </p:cNvSpPr>
            <p:nvPr/>
          </p:nvSpPr>
          <p:spPr bwMode="auto">
            <a:xfrm>
              <a:off x="3573" y="197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p>
          </p:txBody>
        </p:sp>
        <p:sp>
          <p:nvSpPr>
            <p:cNvPr id="11388" name="Freeform 1494"/>
            <p:cNvSpPr>
              <a:spLocks/>
            </p:cNvSpPr>
            <p:nvPr/>
          </p:nvSpPr>
          <p:spPr bwMode="auto">
            <a:xfrm>
              <a:off x="3045" y="162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p>
          </p:txBody>
        </p:sp>
        <p:sp>
          <p:nvSpPr>
            <p:cNvPr id="11389" name="Freeform 1495"/>
            <p:cNvSpPr>
              <a:spLocks/>
            </p:cNvSpPr>
            <p:nvPr/>
          </p:nvSpPr>
          <p:spPr bwMode="auto">
            <a:xfrm>
              <a:off x="3045" y="162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p>
          </p:txBody>
        </p:sp>
        <p:sp>
          <p:nvSpPr>
            <p:cNvPr id="11390" name="Freeform 1496"/>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p>
          </p:txBody>
        </p:sp>
        <p:sp>
          <p:nvSpPr>
            <p:cNvPr id="11391" name="Freeform 1497"/>
            <p:cNvSpPr>
              <a:spLocks/>
            </p:cNvSpPr>
            <p:nvPr/>
          </p:nvSpPr>
          <p:spPr bwMode="auto">
            <a:xfrm>
              <a:off x="2187" y="169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p>
          </p:txBody>
        </p:sp>
      </p:grpSp>
      <p:sp>
        <p:nvSpPr>
          <p:cNvPr id="11269" name="Text Box 125"/>
          <p:cNvSpPr txBox="1">
            <a:spLocks noChangeArrowheads="1"/>
          </p:cNvSpPr>
          <p:nvPr/>
        </p:nvSpPr>
        <p:spPr bwMode="auto">
          <a:xfrm>
            <a:off x="4038600" y="11430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2002</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iming>
    <p:tnLst>
      <p:par>
        <p:cTn xmlns:p14="http://schemas.microsoft.com/office/powerpoint/2010/main" id="1" dur="indefinite" restart="never" nodeType="tmRoot"/>
      </p:par>
    </p:tnLst>
  </p:timing>
</p:sld>
</file>

<file path=ppt/theme/theme1.xml><?xml version="1.0" encoding="utf-8"?>
<a:theme xmlns:a="http://schemas.openxmlformats.org/drawingml/2006/main" name="try temp1">
  <a:themeElements>
    <a:clrScheme name="try temp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ry temp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lnDef>
  </a:objectDefaults>
  <a:extraClrSchemeLst>
    <a:extraClrScheme>
      <a:clrScheme name="try temp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ry temp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ry temp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ry temp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ry temp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ry temp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ry temp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ry temp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ry temp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ry temp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ry temp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ry temp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8">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FFFF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lnDef>
  </a:objectDefaults>
  <a:extraClrSchemeLst>
    <a:extraClrScheme>
      <a:clrScheme name="Default Design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FFFFFF"/>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4301</TotalTime>
  <Words>305</Words>
  <Application>Microsoft Macintosh PowerPoint</Application>
  <PresentationFormat>On-screen Show (4:3)</PresentationFormat>
  <Paragraphs>54</Paragraphs>
  <Slides>23</Slides>
  <Notes>2</Notes>
  <HiddenSlides>0</HiddenSlides>
  <MMClips>0</MMClips>
  <ScaleCrop>false</ScaleCrop>
  <HeadingPairs>
    <vt:vector size="4" baseType="variant">
      <vt:variant>
        <vt:lpstr>Theme</vt:lpstr>
      </vt:variant>
      <vt:variant>
        <vt:i4>2</vt:i4>
      </vt:variant>
      <vt:variant>
        <vt:lpstr>Slide Titles</vt:lpstr>
      </vt:variant>
      <vt:variant>
        <vt:i4>23</vt:i4>
      </vt:variant>
    </vt:vector>
  </HeadingPairs>
  <TitlesOfParts>
    <vt:vector size="25" baseType="lpstr">
      <vt:lpstr>try temp1</vt:lpstr>
      <vt:lpstr>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ITSO</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Maps of Trends in Diagnosed Diabetes and Obesity April 2016</dc:title>
  <dc:subject>Maps of Trends in Diagnosed Diabetes and Obesity, April 2016</dc:subject>
  <dc:creator>"Centers for Disease Control and Prevention (CDC), Division of Diabetes Translation"</dc:creator>
  <cp:keywords>US Department of Health and Human Services, Centers for Disease Control and Prevention, Division of Diabetes Translation, National Diabetes Surveillance System, April 2016, Maps of Trends in Diagnosed Diabetes and Obesity, http://www.cdc.gov/diabetes/statistics</cp:keywords>
  <cp:lastModifiedBy>Chris Davis</cp:lastModifiedBy>
  <cp:revision>141</cp:revision>
  <dcterms:created xsi:type="dcterms:W3CDTF">2007-11-28T15:30:00Z</dcterms:created>
  <dcterms:modified xsi:type="dcterms:W3CDTF">2016-10-20T14:24:09Z</dcterms:modified>
</cp:coreProperties>
</file>